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0" d="100"/>
          <a:sy n="120" d="100"/>
        </p:scale>
        <p:origin x="2160" y="84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Sheet3!$P$13:$Q$13</c:f>
                <c:numCache>
                  <c:formatCode>General</c:formatCode>
                  <c:ptCount val="2"/>
                  <c:pt idx="0">
                    <c:v>0.62915286960589578</c:v>
                  </c:pt>
                  <c:pt idx="1">
                    <c:v>0.75</c:v>
                  </c:pt>
                </c:numCache>
              </c:numRef>
            </c:plus>
            <c:minus>
              <c:numRef>
                <c:f>Sheet3!$P$13:$Q$13</c:f>
                <c:numCache>
                  <c:formatCode>General</c:formatCode>
                  <c:ptCount val="2"/>
                  <c:pt idx="0">
                    <c:v>0.62915286960589578</c:v>
                  </c:pt>
                  <c:pt idx="1">
                    <c:v>0.75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Sheet3!$P$11:$Q$11</c:f>
              <c:strCache>
                <c:ptCount val="2"/>
                <c:pt idx="0">
                  <c:v>NDM</c:v>
                </c:pt>
                <c:pt idx="1">
                  <c:v>NDM</c:v>
                </c:pt>
              </c:strCache>
            </c:strRef>
          </c:cat>
          <c:val>
            <c:numRef>
              <c:f>Sheet3!$P$12:$Q$12</c:f>
              <c:numCache>
                <c:formatCode>General</c:formatCode>
                <c:ptCount val="2"/>
                <c:pt idx="0">
                  <c:v>26.875</c:v>
                </c:pt>
                <c:pt idx="1">
                  <c:v>26.625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29-4CB8-9AF0-34090294AB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36357632"/>
        <c:axId val="36359168"/>
      </c:barChart>
      <c:catAx>
        <c:axId val="36357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359168"/>
        <c:crosses val="autoZero"/>
        <c:auto val="1"/>
        <c:lblAlgn val="ctr"/>
        <c:lblOffset val="100"/>
        <c:noMultiLvlLbl val="0"/>
      </c:catAx>
      <c:valAx>
        <c:axId val="36359168"/>
        <c:scaling>
          <c:orientation val="minMax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EOCs per field</a:t>
                </a:r>
                <a:endParaRPr lang="en-US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6357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3ED-4DCD-B93B-AEE5353F3AE6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3ED-4DCD-B93B-AEE5353F3AE6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Sheet1!$A$7:$D$7</c:f>
                <c:numCache>
                  <c:formatCode>General</c:formatCode>
                  <c:ptCount val="4"/>
                  <c:pt idx="0">
                    <c:v>0</c:v>
                  </c:pt>
                  <c:pt idx="1">
                    <c:v>9.2915732431775658E-2</c:v>
                  </c:pt>
                  <c:pt idx="2">
                    <c:v>0.11547005383792512</c:v>
                  </c:pt>
                  <c:pt idx="3">
                    <c:v>4.9999999999999933E-2</c:v>
                  </c:pt>
                </c:numCache>
              </c:numRef>
            </c:plus>
            <c:minus>
              <c:numRef>
                <c:f>Sheet1!$A$7:$D$7</c:f>
                <c:numCache>
                  <c:formatCode>General</c:formatCode>
                  <c:ptCount val="4"/>
                  <c:pt idx="0">
                    <c:v>0</c:v>
                  </c:pt>
                  <c:pt idx="1">
                    <c:v>9.2915732431775658E-2</c:v>
                  </c:pt>
                  <c:pt idx="2">
                    <c:v>0.11547005383792512</c:v>
                  </c:pt>
                  <c:pt idx="3">
                    <c:v>4.9999999999999933E-2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Sheet1!$G$1:$J$1</c:f>
              <c:strCache>
                <c:ptCount val="4"/>
                <c:pt idx="0">
                  <c:v>NDM</c:v>
                </c:pt>
                <c:pt idx="1">
                  <c:v>NDM+PBA </c:v>
                </c:pt>
                <c:pt idx="2">
                  <c:v>NDM</c:v>
                </c:pt>
                <c:pt idx="3">
                  <c:v>NDM+PBA </c:v>
                </c:pt>
              </c:strCache>
            </c:strRef>
          </c:cat>
          <c:val>
            <c:numRef>
              <c:f>Sheet1!$G$2:$J$2</c:f>
              <c:numCache>
                <c:formatCode>General</c:formatCode>
                <c:ptCount val="4"/>
                <c:pt idx="0">
                  <c:v>1</c:v>
                </c:pt>
                <c:pt idx="1">
                  <c:v>0.87666666666666659</c:v>
                </c:pt>
                <c:pt idx="2">
                  <c:v>1.4333333333333333</c:v>
                </c:pt>
                <c:pt idx="3">
                  <c:v>1.3500000000000003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3ED-4DCD-B93B-AEE5353F3A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41308160"/>
        <c:axId val="41309696"/>
      </c:barChart>
      <c:catAx>
        <c:axId val="41308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309696"/>
        <c:crosses val="autoZero"/>
        <c:auto val="1"/>
        <c:lblAlgn val="ctr"/>
        <c:lblOffset val="100"/>
        <c:noMultiLvlLbl val="0"/>
      </c:catAx>
      <c:valAx>
        <c:axId val="4130969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# of migrated cells</a:t>
                </a:r>
              </a:p>
              <a:p>
                <a: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sz="1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(Fold of NDM Ctrl)</a:t>
                </a:r>
                <a:endParaRPr lang="en-US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1308160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8D34E-A63B-40D5-8D72-839A393E2F2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623B3-6800-4ABE-87A0-1AC41DEDB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251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8D34E-A63B-40D5-8D72-839A393E2F2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623B3-6800-4ABE-87A0-1AC41DEDB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106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8D34E-A63B-40D5-8D72-839A393E2F2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623B3-6800-4ABE-87A0-1AC41DEDB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015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8D34E-A63B-40D5-8D72-839A393E2F2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623B3-6800-4ABE-87A0-1AC41DEDB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548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8D34E-A63B-40D5-8D72-839A393E2F2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623B3-6800-4ABE-87A0-1AC41DEDB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064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8D34E-A63B-40D5-8D72-839A393E2F2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623B3-6800-4ABE-87A0-1AC41DEDB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087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8D34E-A63B-40D5-8D72-839A393E2F2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623B3-6800-4ABE-87A0-1AC41DEDB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099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8D34E-A63B-40D5-8D72-839A393E2F2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623B3-6800-4ABE-87A0-1AC41DEDB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284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8D34E-A63B-40D5-8D72-839A393E2F2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623B3-6800-4ABE-87A0-1AC41DEDB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046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8D34E-A63B-40D5-8D72-839A393E2F2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623B3-6800-4ABE-87A0-1AC41DEDB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274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8D34E-A63B-40D5-8D72-839A393E2F2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623B3-6800-4ABE-87A0-1AC41DEDB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26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8D34E-A63B-40D5-8D72-839A393E2F2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623B3-6800-4ABE-87A0-1AC41DEDB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70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773686" y="364217"/>
            <a:ext cx="2179439" cy="1712434"/>
            <a:chOff x="1676400" y="1409700"/>
            <a:chExt cx="2511287" cy="3344222"/>
          </a:xfrm>
        </p:grpSpPr>
        <p:graphicFrame>
          <p:nvGraphicFramePr>
            <p:cNvPr id="4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081250822"/>
                </p:ext>
              </p:extLst>
            </p:nvPr>
          </p:nvGraphicFramePr>
          <p:xfrm>
            <a:off x="1676400" y="1409700"/>
            <a:ext cx="2511287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5" name="TextBox 4"/>
            <p:cNvSpPr txBox="1"/>
            <p:nvPr/>
          </p:nvSpPr>
          <p:spPr>
            <a:xfrm>
              <a:off x="2483528" y="3856626"/>
              <a:ext cx="467681" cy="5409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cs typeface="Arial" panose="020B0604020202020204" pitchFamily="34" charset="0"/>
                </a:rPr>
                <a:t>Ctrl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370395" y="3856626"/>
              <a:ext cx="502924" cy="5409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cs typeface="Arial" panose="020B0604020202020204" pitchFamily="34" charset="0"/>
                </a:rPr>
                <a:t>PBA</a:t>
              </a:r>
            </a:p>
          </p:txBody>
        </p:sp>
        <p:cxnSp>
          <p:nvCxnSpPr>
            <p:cNvPr id="8" name="Straight Connector 7"/>
            <p:cNvCxnSpPr/>
            <p:nvPr/>
          </p:nvCxnSpPr>
          <p:spPr>
            <a:xfrm flipV="1">
              <a:off x="2381250" y="4284081"/>
              <a:ext cx="15716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2885092" y="4212969"/>
              <a:ext cx="587742" cy="5409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cs typeface="Arial" panose="020B0604020202020204" pitchFamily="34" charset="0"/>
                </a:rPr>
                <a:t>NDM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06043" y="211229"/>
            <a:ext cx="3640704" cy="1717297"/>
            <a:chOff x="1708334" y="952707"/>
            <a:chExt cx="5559895" cy="2125781"/>
          </a:xfrm>
        </p:grpSpPr>
        <p:pic>
          <p:nvPicPr>
            <p:cNvPr id="12" name="Picture 11"/>
            <p:cNvPicPr preferRelativeResize="0"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9602" y="1241109"/>
              <a:ext cx="2743200" cy="1828800"/>
            </a:xfrm>
            <a:prstGeom prst="rect">
              <a:avLst/>
            </a:prstGeom>
          </p:spPr>
        </p:pic>
        <p:pic>
          <p:nvPicPr>
            <p:cNvPr id="13" name="Picture 12"/>
            <p:cNvPicPr preferRelativeResize="0"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25029" y="1249688"/>
              <a:ext cx="2743200" cy="182880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4152898" y="952707"/>
              <a:ext cx="778962" cy="342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cs typeface="Arial" panose="020B0604020202020204" pitchFamily="34" charset="0"/>
                </a:rPr>
                <a:t>NDM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708334" y="1241108"/>
              <a:ext cx="619839" cy="342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Ctrl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479514" y="1241108"/>
              <a:ext cx="666548" cy="342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PBA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285888" y="236996"/>
            <a:ext cx="3257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cs typeface="Arial" panose="020B0604020202020204" pitchFamily="34" charset="0"/>
              </a:rPr>
              <a:t>ns</a:t>
            </a:r>
          </a:p>
        </p:txBody>
      </p:sp>
      <p:graphicFrame>
        <p:nvGraphicFramePr>
          <p:cNvPr id="19" name="Char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8000026"/>
              </p:ext>
            </p:extLst>
          </p:nvPr>
        </p:nvGraphicFramePr>
        <p:xfrm>
          <a:off x="366687" y="2138676"/>
          <a:ext cx="2664417" cy="1719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202287" y="3708730"/>
            <a:ext cx="4058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cs typeface="Arial" panose="020B0604020202020204" pitchFamily="34" charset="0"/>
              </a:rPr>
              <a:t>Ctrl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95766" y="3708730"/>
            <a:ext cx="4364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cs typeface="Arial" panose="020B0604020202020204" pitchFamily="34" charset="0"/>
              </a:rPr>
              <a:t>PBA</a:t>
            </a: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1248177" y="3942009"/>
            <a:ext cx="69729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300547" y="3948706"/>
            <a:ext cx="645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cs typeface="Arial" panose="020B0604020202020204" pitchFamily="34" charset="0"/>
              </a:rPr>
              <a:t>Control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204108" y="3942334"/>
            <a:ext cx="513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cs typeface="Arial" panose="020B0604020202020204" pitchFamily="34" charset="0"/>
              </a:rPr>
              <a:t>VEGF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2075364" y="3709345"/>
            <a:ext cx="829945" cy="276999"/>
            <a:chOff x="1947227" y="5212242"/>
            <a:chExt cx="1870619" cy="313287"/>
          </a:xfrm>
        </p:grpSpPr>
        <p:sp>
          <p:nvSpPr>
            <p:cNvPr id="31" name="TextBox 30"/>
            <p:cNvSpPr txBox="1"/>
            <p:nvPr/>
          </p:nvSpPr>
          <p:spPr>
            <a:xfrm>
              <a:off x="1947227" y="5212242"/>
              <a:ext cx="914816" cy="3132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cs typeface="Arial" panose="020B0604020202020204" pitchFamily="34" charset="0"/>
                </a:rPr>
                <a:t>Ctrl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834092" y="5212242"/>
              <a:ext cx="983754" cy="3132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cs typeface="Arial" panose="020B0604020202020204" pitchFamily="34" charset="0"/>
                </a:rPr>
                <a:t>PBA</a:t>
              </a:r>
            </a:p>
          </p:txBody>
        </p:sp>
        <p:cxnSp>
          <p:nvCxnSpPr>
            <p:cNvPr id="33" name="Straight Connector 32"/>
            <p:cNvCxnSpPr/>
            <p:nvPr/>
          </p:nvCxnSpPr>
          <p:spPr>
            <a:xfrm flipV="1">
              <a:off x="2068582" y="5476080"/>
              <a:ext cx="15716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172739" y="122861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cs typeface="Arial" panose="020B0604020202020204" pitchFamily="34" charset="0"/>
              </a:rPr>
              <a:t>A</a:t>
            </a:r>
            <a:endParaRPr lang="en-US" b="1" dirty="0"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846009" y="148773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cs typeface="Arial" panose="020B0604020202020204" pitchFamily="34" charset="0"/>
              </a:rPr>
              <a:t>B</a:t>
            </a:r>
            <a:endParaRPr lang="en-US" b="1" dirty="0"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30950" y="2046413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cs typeface="Arial" panose="020B0604020202020204" pitchFamily="34" charset="0"/>
              </a:rPr>
              <a:t>C</a:t>
            </a:r>
            <a:endParaRPr lang="en-US" b="1" dirty="0">
              <a:cs typeface="Arial" panose="020B060402020202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30949" y="4273121"/>
            <a:ext cx="64698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Suppl. Figure 3. </a:t>
            </a:r>
            <a:r>
              <a:rPr lang="en-US" sz="12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BMNCs from non-diabetic (NDM) mice were cultured in EGM-2 medium with or without 20 </a:t>
            </a:r>
            <a:r>
              <a:rPr lang="en-US" sz="1200" dirty="0" err="1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μmol</a:t>
            </a:r>
            <a:r>
              <a:rPr lang="en-US" sz="12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/l of 4-PBA for 7-8 days. </a:t>
            </a:r>
            <a:r>
              <a:rPr lang="en-US" sz="1200" b="1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(A)</a:t>
            </a:r>
            <a:r>
              <a:rPr lang="en-US" sz="12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EOCs from NDM with or without </a:t>
            </a:r>
            <a:r>
              <a:rPr lang="en-US" sz="1200" dirty="0" smtClean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4-PBA </a:t>
            </a:r>
            <a:r>
              <a:rPr lang="en-US" sz="12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were counted. </a:t>
            </a:r>
            <a:r>
              <a:rPr lang="en-US" sz="1200" b="1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(B) </a:t>
            </a:r>
            <a:r>
              <a:rPr lang="en-US" sz="12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EOC</a:t>
            </a:r>
            <a:r>
              <a:rPr lang="en-US" sz="1200" b="1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2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quantification after 6 days of culture (n = 4 mice per group). </a:t>
            </a:r>
            <a:r>
              <a:rPr lang="en-US" sz="1200" b="1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sz="12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</a:t>
            </a:r>
            <a:r>
              <a:rPr lang="en-US" sz="1200" b="1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)</a:t>
            </a:r>
            <a:r>
              <a:rPr lang="en-US" sz="12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200" i="1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In vitro</a:t>
            </a:r>
            <a:r>
              <a:rPr lang="en-US" sz="12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migration assay of EOCs towards VEGF. The results are expressed as fold of NDM control (3 mice per group).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051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115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SimSun</vt:lpstr>
      <vt:lpstr>Arial</vt:lpstr>
      <vt:lpstr>Calibri</vt:lpstr>
      <vt:lpstr>Calibri Light</vt:lpstr>
      <vt:lpstr>Office Theme</vt:lpstr>
      <vt:lpstr>PowerPoint Presentation</vt:lpstr>
    </vt:vector>
  </TitlesOfParts>
  <Company>University at Buffalo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Mauli</dc:creator>
  <cp:lastModifiedBy>Zhang, Xin</cp:lastModifiedBy>
  <cp:revision>6</cp:revision>
  <dcterms:created xsi:type="dcterms:W3CDTF">2018-01-25T01:30:09Z</dcterms:created>
  <dcterms:modified xsi:type="dcterms:W3CDTF">2018-02-08T16:36:30Z</dcterms:modified>
</cp:coreProperties>
</file>