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handoutMasterIdLst>
    <p:handoutMasterId r:id="rId10"/>
  </p:handoutMasterIdLst>
  <p:sldIdLst>
    <p:sldId id="289" r:id="rId2"/>
    <p:sldId id="286" r:id="rId3"/>
    <p:sldId id="288" r:id="rId4"/>
    <p:sldId id="290" r:id="rId5"/>
    <p:sldId id="282" r:id="rId6"/>
    <p:sldId id="287" r:id="rId7"/>
    <p:sldId id="285" r:id="rId8"/>
  </p:sldIdLst>
  <p:sldSz cx="9601200" cy="12801600" type="A3"/>
  <p:notesSz cx="6797675" cy="9926638"/>
  <p:defaultTex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89">
          <p15:clr>
            <a:srgbClr val="A4A3A4"/>
          </p15:clr>
        </p15:guide>
        <p15:guide id="2" pos="302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166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49" autoAdjust="0"/>
    <p:restoredTop sz="99636" autoAdjust="0"/>
  </p:normalViewPr>
  <p:slideViewPr>
    <p:cSldViewPr>
      <p:cViewPr>
        <p:scale>
          <a:sx n="66" d="100"/>
          <a:sy n="66" d="100"/>
        </p:scale>
        <p:origin x="1132" y="-1780"/>
      </p:cViewPr>
      <p:guideLst>
        <p:guide orient="horz" pos="3889"/>
        <p:guide pos="3024"/>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136"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b="1">
                <a:solidFill>
                  <a:schemeClr val="tx1"/>
                </a:solidFill>
                <a:latin typeface="Arial" panose="020B0604020202020204" pitchFamily="34" charset="0"/>
                <a:cs typeface="Arial" panose="020B0604020202020204" pitchFamily="34" charset="0"/>
              </a:rPr>
              <a:t>PASI</a:t>
            </a:r>
          </a:p>
        </c:rich>
      </c:tx>
      <c:layout>
        <c:manualLayout>
          <c:xMode val="edge"/>
          <c:yMode val="edge"/>
          <c:x val="0.47562973288625998"/>
          <c:y val="1.8502331002331004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endParaRPr lang="zh-CN"/>
        </a:p>
      </c:txPr>
    </c:title>
    <c:autoTitleDeleted val="0"/>
    <c:plotArea>
      <c:layout>
        <c:manualLayout>
          <c:layoutTarget val="inner"/>
          <c:xMode val="edge"/>
          <c:yMode val="edge"/>
          <c:x val="0.22798578407364151"/>
          <c:y val="0.1979132672882673"/>
          <c:w val="0.71190897788494145"/>
          <c:h val="0.61113053613053614"/>
        </c:manualLayout>
      </c:layout>
      <c:lineChart>
        <c:grouping val="standard"/>
        <c:varyColors val="0"/>
        <c:ser>
          <c:idx val="0"/>
          <c:order val="0"/>
          <c:tx>
            <c:v>Blank</c:v>
          </c:tx>
          <c:spPr>
            <a:ln w="12700" cap="rnd">
              <a:solidFill>
                <a:srgbClr val="0070C0"/>
              </a:solidFill>
              <a:round/>
            </a:ln>
            <a:effectLst/>
          </c:spPr>
          <c:marker>
            <c:symbol val="circle"/>
            <c:size val="5"/>
            <c:spPr>
              <a:solidFill>
                <a:srgbClr val="0070C0">
                  <a:alpha val="97000"/>
                </a:srgbClr>
              </a:solidFill>
              <a:ln w="12700">
                <a:solidFill>
                  <a:srgbClr val="0070C0"/>
                </a:solidFill>
              </a:ln>
              <a:effectLst/>
            </c:spPr>
          </c:marker>
          <c:errBars>
            <c:errDir val="y"/>
            <c:errBarType val="both"/>
            <c:errValType val="cust"/>
            <c:noEndCap val="0"/>
            <c:plus>
              <c:numRef>
                <c:f>'[Microsoft PowerPoint 中的图表]野生'!$L$54:$S$54</c:f>
                <c:numCache>
                  <c:formatCode>General</c:formatCode>
                  <c:ptCount val="8"/>
                  <c:pt idx="0">
                    <c:v>0</c:v>
                  </c:pt>
                  <c:pt idx="1">
                    <c:v>0</c:v>
                  </c:pt>
                  <c:pt idx="2">
                    <c:v>0</c:v>
                  </c:pt>
                  <c:pt idx="3">
                    <c:v>0</c:v>
                  </c:pt>
                  <c:pt idx="4">
                    <c:v>0</c:v>
                  </c:pt>
                  <c:pt idx="5">
                    <c:v>0</c:v>
                  </c:pt>
                  <c:pt idx="6">
                    <c:v>0</c:v>
                  </c:pt>
                  <c:pt idx="7">
                    <c:v>0</c:v>
                  </c:pt>
                </c:numCache>
              </c:numRef>
            </c:plus>
            <c:minus>
              <c:numRef>
                <c:f>'[Microsoft PowerPoint 中的图表]野生'!$L$54:$S$54</c:f>
                <c:numCache>
                  <c:formatCode>General</c:formatCode>
                  <c:ptCount val="8"/>
                  <c:pt idx="0">
                    <c:v>0</c:v>
                  </c:pt>
                  <c:pt idx="1">
                    <c:v>0</c:v>
                  </c:pt>
                  <c:pt idx="2">
                    <c:v>0</c:v>
                  </c:pt>
                  <c:pt idx="3">
                    <c:v>0</c:v>
                  </c:pt>
                  <c:pt idx="4">
                    <c:v>0</c:v>
                  </c:pt>
                  <c:pt idx="5">
                    <c:v>0</c:v>
                  </c:pt>
                  <c:pt idx="6">
                    <c:v>0</c:v>
                  </c:pt>
                  <c:pt idx="7">
                    <c:v>0</c:v>
                  </c:pt>
                </c:numCache>
              </c:numRef>
            </c:minus>
            <c:spPr>
              <a:noFill/>
              <a:ln w="12700" cap="flat" cmpd="sng" algn="ctr">
                <a:solidFill>
                  <a:srgbClr val="0070C0"/>
                </a:solidFill>
                <a:round/>
              </a:ln>
              <a:effectLst/>
            </c:spPr>
          </c:errBars>
          <c:val>
            <c:numRef>
              <c:f>'[Microsoft PowerPoint 中的图表]野生'!$C$55:$J$55</c:f>
              <c:numCache>
                <c:formatCode>0.00</c:formatCode>
                <c:ptCount val="8"/>
                <c:pt idx="0">
                  <c:v>0</c:v>
                </c:pt>
                <c:pt idx="1">
                  <c:v>0</c:v>
                </c:pt>
                <c:pt idx="2">
                  <c:v>0</c:v>
                </c:pt>
                <c:pt idx="3">
                  <c:v>0</c:v>
                </c:pt>
                <c:pt idx="4">
                  <c:v>0</c:v>
                </c:pt>
                <c:pt idx="5">
                  <c:v>0</c:v>
                </c:pt>
                <c:pt idx="6">
                  <c:v>0</c:v>
                </c:pt>
                <c:pt idx="7">
                  <c:v>0</c:v>
                </c:pt>
              </c:numCache>
            </c:numRef>
          </c:val>
          <c:smooth val="0"/>
          <c:extLst>
            <c:ext xmlns:c16="http://schemas.microsoft.com/office/drawing/2014/chart" uri="{C3380CC4-5D6E-409C-BE32-E72D297353CC}">
              <c16:uniqueId val="{00000000-4DC3-4583-A7E2-E7CB1B16E1E7}"/>
            </c:ext>
          </c:extLst>
        </c:ser>
        <c:ser>
          <c:idx val="1"/>
          <c:order val="1"/>
          <c:tx>
            <c:v>TWEAK</c:v>
          </c:tx>
          <c:spPr>
            <a:ln w="12700" cap="rnd">
              <a:solidFill>
                <a:srgbClr val="FF0000"/>
              </a:solidFill>
              <a:round/>
            </a:ln>
            <a:effectLst/>
          </c:spPr>
          <c:marker>
            <c:symbol val="circle"/>
            <c:size val="5"/>
            <c:spPr>
              <a:solidFill>
                <a:srgbClr val="FF0000"/>
              </a:solidFill>
              <a:ln w="12700">
                <a:solidFill>
                  <a:srgbClr val="FF0000"/>
                </a:solidFill>
              </a:ln>
              <a:effectLst/>
            </c:spPr>
          </c:marker>
          <c:errBars>
            <c:errDir val="y"/>
            <c:errBarType val="both"/>
            <c:errValType val="cust"/>
            <c:noEndCap val="0"/>
            <c:plus>
              <c:numRef>
                <c:f>'[Microsoft PowerPoint 中的图表]野生'!$L$55:$S$55</c:f>
                <c:numCache>
                  <c:formatCode>General</c:formatCode>
                  <c:ptCount val="8"/>
                  <c:pt idx="0">
                    <c:v>0</c:v>
                  </c:pt>
                  <c:pt idx="1">
                    <c:v>0</c:v>
                  </c:pt>
                  <c:pt idx="2">
                    <c:v>0</c:v>
                  </c:pt>
                  <c:pt idx="3">
                    <c:v>0</c:v>
                  </c:pt>
                  <c:pt idx="4">
                    <c:v>0</c:v>
                  </c:pt>
                  <c:pt idx="5">
                    <c:v>0</c:v>
                  </c:pt>
                  <c:pt idx="6">
                    <c:v>0</c:v>
                  </c:pt>
                  <c:pt idx="7">
                    <c:v>0</c:v>
                  </c:pt>
                </c:numCache>
              </c:numRef>
            </c:plus>
            <c:minus>
              <c:numRef>
                <c:f>'[Microsoft PowerPoint 中的图表]野生'!$L$55:$S$55</c:f>
                <c:numCache>
                  <c:formatCode>General</c:formatCode>
                  <c:ptCount val="8"/>
                  <c:pt idx="0">
                    <c:v>0</c:v>
                  </c:pt>
                  <c:pt idx="1">
                    <c:v>0</c:v>
                  </c:pt>
                  <c:pt idx="2">
                    <c:v>0</c:v>
                  </c:pt>
                  <c:pt idx="3">
                    <c:v>0</c:v>
                  </c:pt>
                  <c:pt idx="4">
                    <c:v>0</c:v>
                  </c:pt>
                  <c:pt idx="5">
                    <c:v>0</c:v>
                  </c:pt>
                  <c:pt idx="6">
                    <c:v>0</c:v>
                  </c:pt>
                  <c:pt idx="7">
                    <c:v>0</c:v>
                  </c:pt>
                </c:numCache>
              </c:numRef>
            </c:minus>
            <c:spPr>
              <a:noFill/>
              <a:ln w="12700" cap="flat" cmpd="sng" algn="ctr">
                <a:solidFill>
                  <a:srgbClr val="00B050"/>
                </a:solidFill>
                <a:round/>
              </a:ln>
              <a:effectLst/>
            </c:spPr>
          </c:errBars>
          <c:val>
            <c:numRef>
              <c:f>'[Microsoft PowerPoint 中的图表]野生'!$C$56:$J$56</c:f>
              <c:numCache>
                <c:formatCode>0.00</c:formatCode>
                <c:ptCount val="8"/>
                <c:pt idx="0">
                  <c:v>0</c:v>
                </c:pt>
                <c:pt idx="1">
                  <c:v>0</c:v>
                </c:pt>
                <c:pt idx="2">
                  <c:v>0</c:v>
                </c:pt>
                <c:pt idx="3">
                  <c:v>0</c:v>
                </c:pt>
                <c:pt idx="4">
                  <c:v>0</c:v>
                </c:pt>
                <c:pt idx="5">
                  <c:v>0</c:v>
                </c:pt>
                <c:pt idx="6">
                  <c:v>0</c:v>
                </c:pt>
                <c:pt idx="7">
                  <c:v>0</c:v>
                </c:pt>
              </c:numCache>
            </c:numRef>
          </c:val>
          <c:smooth val="0"/>
          <c:extLst>
            <c:ext xmlns:c16="http://schemas.microsoft.com/office/drawing/2014/chart" uri="{C3380CC4-5D6E-409C-BE32-E72D297353CC}">
              <c16:uniqueId val="{00000001-4DC3-4583-A7E2-E7CB1B16E1E7}"/>
            </c:ext>
          </c:extLst>
        </c:ser>
        <c:dLbls>
          <c:showLegendKey val="0"/>
          <c:showVal val="0"/>
          <c:showCatName val="0"/>
          <c:showSerName val="0"/>
          <c:showPercent val="0"/>
          <c:showBubbleSize val="0"/>
        </c:dLbls>
        <c:marker val="1"/>
        <c:smooth val="0"/>
        <c:axId val="199399608"/>
        <c:axId val="199400000"/>
      </c:lineChart>
      <c:catAx>
        <c:axId val="199399608"/>
        <c:scaling>
          <c:orientation val="minMax"/>
        </c:scaling>
        <c:delete val="0"/>
        <c:axPos val="b"/>
        <c:title>
          <c:tx>
            <c:rich>
              <a:bodyPr rot="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Day</a:t>
                </a:r>
              </a:p>
            </c:rich>
          </c:tx>
          <c:layout>
            <c:manualLayout>
              <c:xMode val="edge"/>
              <c:yMode val="edge"/>
              <c:x val="0.45957188371166868"/>
              <c:y val="0.89550116550116565"/>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zh-CN"/>
            </a:p>
          </c:txPr>
        </c:title>
        <c:majorTickMark val="none"/>
        <c:minorTickMark val="out"/>
        <c:tickLblPos val="none"/>
        <c:spPr>
          <a:noFill/>
          <a:ln w="12700"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zh-CN"/>
          </a:p>
        </c:txPr>
        <c:crossAx val="199400000"/>
        <c:crosses val="autoZero"/>
        <c:auto val="1"/>
        <c:lblAlgn val="ctr"/>
        <c:lblOffset val="100"/>
        <c:noMultiLvlLbl val="0"/>
      </c:catAx>
      <c:valAx>
        <c:axId val="199400000"/>
        <c:scaling>
          <c:orientation val="minMax"/>
          <c:max val="10"/>
          <c:min val="0"/>
        </c:scaling>
        <c:delete val="0"/>
        <c:axPos val="l"/>
        <c:title>
          <c:tx>
            <c:rich>
              <a:bodyPr rot="-540000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Score</a:t>
                </a:r>
              </a:p>
            </c:rich>
          </c:tx>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zh-CN"/>
            </a:p>
          </c:txPr>
        </c:title>
        <c:numFmt formatCode="0" sourceLinked="0"/>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zh-CN"/>
          </a:p>
        </c:txPr>
        <c:crossAx val="199399608"/>
        <c:crosses val="autoZero"/>
        <c:crossBetween val="between"/>
      </c:valAx>
      <c:spPr>
        <a:noFill/>
        <a:ln>
          <a:noFill/>
        </a:ln>
        <a:effectLst/>
      </c:spPr>
    </c:plotArea>
    <c:legend>
      <c:legendPos val="b"/>
      <c:layout>
        <c:manualLayout>
          <c:xMode val="edge"/>
          <c:yMode val="edge"/>
          <c:x val="0.27741149581182728"/>
          <c:y val="0.17818667443667444"/>
          <c:w val="0.37486543847090886"/>
          <c:h val="0.1989015151515151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w="9525" cap="flat" cmpd="sng" algn="ctr">
      <a:noFill/>
      <a:round/>
    </a:ln>
    <a:effectLst/>
  </c:spPr>
  <c:txPr>
    <a:bodyPr/>
    <a:lstStyle/>
    <a:p>
      <a:pPr>
        <a:defRPr/>
      </a:pPr>
      <a:endParaRPr lang="zh-CN"/>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image" Target="../media/image16.emf"/><Relationship Id="rId4" Type="http://schemas.openxmlformats.org/officeDocument/2006/relationships/image" Target="../media/image19.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image" Target="../media/image20.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8.emf"/><Relationship Id="rId1" Type="http://schemas.openxmlformats.org/officeDocument/2006/relationships/image" Target="../media/image57.emf"/><Relationship Id="rId4" Type="http://schemas.openxmlformats.org/officeDocument/2006/relationships/image" Target="../media/image60.emf"/></Relationships>
</file>

<file path=ppt/drawings/drawing1.xml><?xml version="1.0" encoding="utf-8"?>
<c:userShapes xmlns:c="http://schemas.openxmlformats.org/drawingml/2006/chart">
  <cdr:relSizeAnchor xmlns:cdr="http://schemas.openxmlformats.org/drawingml/2006/chartDrawing">
    <cdr:from>
      <cdr:x>0.20854</cdr:x>
      <cdr:y>0.80997</cdr:y>
    </cdr:from>
    <cdr:to>
      <cdr:x>0.98251</cdr:x>
      <cdr:y>0.91173</cdr:y>
    </cdr:to>
    <cdr:sp macro="" textlink="">
      <cdr:nvSpPr>
        <cdr:cNvPr id="2" name="TextBox 1"/>
        <cdr:cNvSpPr txBox="1"/>
      </cdr:nvSpPr>
      <cdr:spPr>
        <a:xfrm xmlns:a="http://schemas.openxmlformats.org/drawingml/2006/main">
          <a:off x="414676" y="1645435"/>
          <a:ext cx="1539019" cy="20672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000">
              <a:latin typeface="Arial" panose="020B0604020202020204" pitchFamily="34" charset="0"/>
              <a:cs typeface="Arial" panose="020B0604020202020204" pitchFamily="34" charset="0"/>
            </a:rPr>
            <a:t>0   1   2   3   4   5   6   7</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839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1"/>
            <a:ext cx="2946400" cy="498395"/>
          </a:xfrm>
          <a:prstGeom prst="rect">
            <a:avLst/>
          </a:prstGeom>
        </p:spPr>
        <p:txBody>
          <a:bodyPr vert="horz" lIns="91440" tIns="45720" rIns="91440" bIns="45720" rtlCol="0"/>
          <a:lstStyle>
            <a:lvl1pPr algn="r">
              <a:defRPr sz="1200"/>
            </a:lvl1pPr>
          </a:lstStyle>
          <a:p>
            <a:fld id="{19573B6F-2337-4F0A-8E79-0B3835C62312}" type="datetimeFigureOut">
              <a:rPr lang="en-GB" smtClean="0"/>
              <a:t>20/05/2018</a:t>
            </a:fld>
            <a:endParaRPr lang="en-GB"/>
          </a:p>
        </p:txBody>
      </p:sp>
      <p:sp>
        <p:nvSpPr>
          <p:cNvPr id="4" name="Footer Placeholder 3"/>
          <p:cNvSpPr>
            <a:spLocks noGrp="1"/>
          </p:cNvSpPr>
          <p:nvPr>
            <p:ph type="ftr" sz="quarter" idx="2"/>
          </p:nvPr>
        </p:nvSpPr>
        <p:spPr>
          <a:xfrm>
            <a:off x="0" y="9428243"/>
            <a:ext cx="2946400" cy="49839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8243"/>
            <a:ext cx="2946400" cy="498395"/>
          </a:xfrm>
          <a:prstGeom prst="rect">
            <a:avLst/>
          </a:prstGeom>
        </p:spPr>
        <p:txBody>
          <a:bodyPr vert="horz" lIns="91440" tIns="45720" rIns="91440" bIns="45720" rtlCol="0" anchor="b"/>
          <a:lstStyle>
            <a:lvl1pPr algn="r">
              <a:defRPr sz="1200"/>
            </a:lvl1pPr>
          </a:lstStyle>
          <a:p>
            <a:fld id="{44C489C6-96C6-4C7B-BAC6-CAA8531508CF}" type="slidenum">
              <a:rPr lang="en-GB" smtClean="0"/>
              <a:t>‹#›</a:t>
            </a:fld>
            <a:endParaRPr lang="en-GB"/>
          </a:p>
        </p:txBody>
      </p:sp>
    </p:spTree>
    <p:extLst>
      <p:ext uri="{BB962C8B-B14F-4D97-AF65-F5344CB8AC3E}">
        <p14:creationId xmlns:p14="http://schemas.microsoft.com/office/powerpoint/2010/main" val="35115101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557" cy="495994"/>
          </a:xfrm>
          <a:prstGeom prst="rect">
            <a:avLst/>
          </a:prstGeom>
        </p:spPr>
        <p:txBody>
          <a:bodyPr vert="horz" lIns="91403" tIns="45702" rIns="91403" bIns="45702" rtlCol="0"/>
          <a:lstStyle>
            <a:lvl1pPr algn="l">
              <a:defRPr sz="1200"/>
            </a:lvl1pPr>
          </a:lstStyle>
          <a:p>
            <a:endParaRPr lang="en-US"/>
          </a:p>
        </p:txBody>
      </p:sp>
      <p:sp>
        <p:nvSpPr>
          <p:cNvPr id="3" name="Date Placeholder 2"/>
          <p:cNvSpPr>
            <a:spLocks noGrp="1"/>
          </p:cNvSpPr>
          <p:nvPr>
            <p:ph type="dt" idx="1"/>
          </p:nvPr>
        </p:nvSpPr>
        <p:spPr>
          <a:xfrm>
            <a:off x="3850583" y="0"/>
            <a:ext cx="2945557" cy="495994"/>
          </a:xfrm>
          <a:prstGeom prst="rect">
            <a:avLst/>
          </a:prstGeom>
        </p:spPr>
        <p:txBody>
          <a:bodyPr vert="horz" lIns="91403" tIns="45702" rIns="91403" bIns="45702" rtlCol="0"/>
          <a:lstStyle>
            <a:lvl1pPr algn="r">
              <a:defRPr sz="1200"/>
            </a:lvl1pPr>
          </a:lstStyle>
          <a:p>
            <a:fld id="{CA1469C9-D39F-453D-82DD-1F50814BEAB2}" type="datetimeFigureOut">
              <a:rPr lang="en-US" smtClean="0"/>
              <a:t>5/20/2018</a:t>
            </a:fld>
            <a:endParaRPr lang="en-US"/>
          </a:p>
        </p:txBody>
      </p:sp>
      <p:sp>
        <p:nvSpPr>
          <p:cNvPr id="4" name="Slide Image Placeholder 3"/>
          <p:cNvSpPr>
            <a:spLocks noGrp="1" noRot="1" noChangeAspect="1"/>
          </p:cNvSpPr>
          <p:nvPr>
            <p:ph type="sldImg" idx="2"/>
          </p:nvPr>
        </p:nvSpPr>
        <p:spPr>
          <a:xfrm>
            <a:off x="2003425" y="744538"/>
            <a:ext cx="2790825" cy="3722687"/>
          </a:xfrm>
          <a:prstGeom prst="rect">
            <a:avLst/>
          </a:prstGeom>
          <a:noFill/>
          <a:ln w="12700">
            <a:solidFill>
              <a:prstClr val="black"/>
            </a:solidFill>
          </a:ln>
        </p:spPr>
        <p:txBody>
          <a:bodyPr vert="horz" lIns="91403" tIns="45702" rIns="91403" bIns="45702" rtlCol="0" anchor="ctr"/>
          <a:lstStyle/>
          <a:p>
            <a:endParaRPr lang="en-US"/>
          </a:p>
        </p:txBody>
      </p:sp>
      <p:sp>
        <p:nvSpPr>
          <p:cNvPr id="5" name="Notes Placeholder 4"/>
          <p:cNvSpPr>
            <a:spLocks noGrp="1"/>
          </p:cNvSpPr>
          <p:nvPr>
            <p:ph type="body" sz="quarter" idx="3"/>
          </p:nvPr>
        </p:nvSpPr>
        <p:spPr>
          <a:xfrm>
            <a:off x="679153" y="4714478"/>
            <a:ext cx="5439369" cy="4467325"/>
          </a:xfrm>
          <a:prstGeom prst="rect">
            <a:avLst/>
          </a:prstGeom>
        </p:spPr>
        <p:txBody>
          <a:bodyPr vert="horz" lIns="91403" tIns="45702" rIns="91403" bIns="4570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9428953"/>
            <a:ext cx="2945557" cy="495994"/>
          </a:xfrm>
          <a:prstGeom prst="rect">
            <a:avLst/>
          </a:prstGeom>
        </p:spPr>
        <p:txBody>
          <a:bodyPr vert="horz" lIns="91403" tIns="45702" rIns="91403" bIns="45702" rtlCol="0" anchor="b"/>
          <a:lstStyle>
            <a:lvl1pPr algn="l">
              <a:defRPr sz="1200"/>
            </a:lvl1pPr>
          </a:lstStyle>
          <a:p>
            <a:endParaRPr lang="en-US"/>
          </a:p>
        </p:txBody>
      </p:sp>
      <p:sp>
        <p:nvSpPr>
          <p:cNvPr id="7" name="Slide Number Placeholder 6"/>
          <p:cNvSpPr>
            <a:spLocks noGrp="1"/>
          </p:cNvSpPr>
          <p:nvPr>
            <p:ph type="sldNum" sz="quarter" idx="5"/>
          </p:nvPr>
        </p:nvSpPr>
        <p:spPr>
          <a:xfrm>
            <a:off x="3850583" y="9428953"/>
            <a:ext cx="2945557" cy="495994"/>
          </a:xfrm>
          <a:prstGeom prst="rect">
            <a:avLst/>
          </a:prstGeom>
        </p:spPr>
        <p:txBody>
          <a:bodyPr vert="horz" lIns="91403" tIns="45702" rIns="91403" bIns="45702" rtlCol="0" anchor="b"/>
          <a:lstStyle>
            <a:lvl1pPr algn="r">
              <a:defRPr sz="1200"/>
            </a:lvl1pPr>
          </a:lstStyle>
          <a:p>
            <a:fld id="{66CA18A3-A570-4A1B-B4FD-42DA6380B9CA}" type="slidenum">
              <a:rPr lang="en-US" smtClean="0"/>
              <a:t>‹#›</a:t>
            </a:fld>
            <a:endParaRPr lang="en-US"/>
          </a:p>
        </p:txBody>
      </p:sp>
    </p:spTree>
    <p:extLst>
      <p:ext uri="{BB962C8B-B14F-4D97-AF65-F5344CB8AC3E}">
        <p14:creationId xmlns:p14="http://schemas.microsoft.com/office/powerpoint/2010/main" val="3801838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7CF3E7-5E72-4E2E-8724-BB2123BF5533}" type="slidenum">
              <a:rPr lang="zh-CN" altLang="en-US" smtClean="0"/>
              <a:t>1</a:t>
            </a:fld>
            <a:endParaRPr lang="zh-CN" altLang="en-US"/>
          </a:p>
        </p:txBody>
      </p:sp>
    </p:spTree>
    <p:extLst>
      <p:ext uri="{BB962C8B-B14F-4D97-AF65-F5344CB8AC3E}">
        <p14:creationId xmlns:p14="http://schemas.microsoft.com/office/powerpoint/2010/main" val="1864238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7CF3E7-5E72-4E2E-8724-BB2123BF5533}" type="slidenum">
              <a:rPr lang="zh-CN" altLang="en-US" smtClean="0"/>
              <a:t>2</a:t>
            </a:fld>
            <a:endParaRPr lang="zh-CN" altLang="en-US"/>
          </a:p>
        </p:txBody>
      </p:sp>
    </p:spTree>
    <p:extLst>
      <p:ext uri="{BB962C8B-B14F-4D97-AF65-F5344CB8AC3E}">
        <p14:creationId xmlns:p14="http://schemas.microsoft.com/office/powerpoint/2010/main" val="2001677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7CF3E7-5E72-4E2E-8724-BB2123BF5533}" type="slidenum">
              <a:rPr lang="zh-CN" altLang="en-US" smtClean="0"/>
              <a:t>3</a:t>
            </a:fld>
            <a:endParaRPr lang="zh-CN" altLang="en-US"/>
          </a:p>
        </p:txBody>
      </p:sp>
    </p:spTree>
    <p:extLst>
      <p:ext uri="{BB962C8B-B14F-4D97-AF65-F5344CB8AC3E}">
        <p14:creationId xmlns:p14="http://schemas.microsoft.com/office/powerpoint/2010/main" val="1064234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7CF3E7-5E72-4E2E-8724-BB2123BF5533}" type="slidenum">
              <a:rPr lang="zh-CN" altLang="en-US" smtClean="0"/>
              <a:t>5</a:t>
            </a:fld>
            <a:endParaRPr lang="zh-CN" altLang="en-US"/>
          </a:p>
        </p:txBody>
      </p:sp>
    </p:spTree>
    <p:extLst>
      <p:ext uri="{BB962C8B-B14F-4D97-AF65-F5344CB8AC3E}">
        <p14:creationId xmlns:p14="http://schemas.microsoft.com/office/powerpoint/2010/main" val="3035262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7CF3E7-5E72-4E2E-8724-BB2123BF5533}" type="slidenum">
              <a:rPr lang="zh-CN" altLang="en-US" smtClean="0"/>
              <a:t>6</a:t>
            </a:fld>
            <a:endParaRPr lang="zh-CN" altLang="en-US"/>
          </a:p>
        </p:txBody>
      </p:sp>
    </p:spTree>
    <p:extLst>
      <p:ext uri="{BB962C8B-B14F-4D97-AF65-F5344CB8AC3E}">
        <p14:creationId xmlns:p14="http://schemas.microsoft.com/office/powerpoint/2010/main" val="1602549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090" y="3976796"/>
            <a:ext cx="8161020" cy="2744046"/>
          </a:xfrm>
        </p:spPr>
        <p:txBody>
          <a:bodyPr/>
          <a:lstStyle/>
          <a:p>
            <a:r>
              <a:rPr lang="en-US" smtClean="0"/>
              <a:t>Click to edit Master title style</a:t>
            </a:r>
            <a:endParaRPr lang="en-US"/>
          </a:p>
        </p:txBody>
      </p:sp>
      <p:sp>
        <p:nvSpPr>
          <p:cNvPr id="3" name="Subtitle 2"/>
          <p:cNvSpPr>
            <a:spLocks noGrp="1"/>
          </p:cNvSpPr>
          <p:nvPr>
            <p:ph type="subTitle" idx="1"/>
          </p:nvPr>
        </p:nvSpPr>
        <p:spPr>
          <a:xfrm>
            <a:off x="1440180" y="7254240"/>
            <a:ext cx="6720840" cy="3271520"/>
          </a:xfrm>
        </p:spPr>
        <p:txBody>
          <a:bodyPr/>
          <a:lstStyle>
            <a:lvl1pPr marL="0" indent="0" algn="ctr">
              <a:buNone/>
              <a:defRPr>
                <a:solidFill>
                  <a:schemeClr val="tx1">
                    <a:tint val="75000"/>
                  </a:schemeClr>
                </a:solidFill>
              </a:defRPr>
            </a:lvl1pPr>
            <a:lvl2pPr marL="640080" indent="0" algn="ctr">
              <a:buNone/>
              <a:defRPr>
                <a:solidFill>
                  <a:schemeClr val="tx1">
                    <a:tint val="75000"/>
                  </a:schemeClr>
                </a:solidFill>
              </a:defRPr>
            </a:lvl2pPr>
            <a:lvl3pPr marL="1280160" indent="0" algn="ctr">
              <a:buNone/>
              <a:defRPr>
                <a:solidFill>
                  <a:schemeClr val="tx1">
                    <a:tint val="75000"/>
                  </a:schemeClr>
                </a:solidFill>
              </a:defRPr>
            </a:lvl3pPr>
            <a:lvl4pPr marL="1920240" indent="0" algn="ctr">
              <a:buNone/>
              <a:defRPr>
                <a:solidFill>
                  <a:schemeClr val="tx1">
                    <a:tint val="75000"/>
                  </a:schemeClr>
                </a:solidFill>
              </a:defRPr>
            </a:lvl4pPr>
            <a:lvl5pPr marL="2560320" indent="0" algn="ctr">
              <a:buNone/>
              <a:defRPr>
                <a:solidFill>
                  <a:schemeClr val="tx1">
                    <a:tint val="75000"/>
                  </a:schemeClr>
                </a:solidFill>
              </a:defRPr>
            </a:lvl5pPr>
            <a:lvl6pPr marL="3200400" indent="0" algn="ctr">
              <a:buNone/>
              <a:defRPr>
                <a:solidFill>
                  <a:schemeClr val="tx1">
                    <a:tint val="75000"/>
                  </a:schemeClr>
                </a:solidFill>
              </a:defRPr>
            </a:lvl6pPr>
            <a:lvl7pPr marL="3840480" indent="0" algn="ctr">
              <a:buNone/>
              <a:defRPr>
                <a:solidFill>
                  <a:schemeClr val="tx1">
                    <a:tint val="75000"/>
                  </a:schemeClr>
                </a:solidFill>
              </a:defRPr>
            </a:lvl7pPr>
            <a:lvl8pPr marL="4480560" indent="0" algn="ctr">
              <a:buNone/>
              <a:defRPr>
                <a:solidFill>
                  <a:schemeClr val="tx1">
                    <a:tint val="75000"/>
                  </a:schemeClr>
                </a:solidFill>
              </a:defRPr>
            </a:lvl8pPr>
            <a:lvl9pPr marL="512064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6D062E4-56BB-498C-90E2-EC6B0F8AE198}" type="datetimeFigureOut">
              <a:rPr lang="en-US" smtClean="0"/>
              <a:t>5/20/2018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97848D-937D-4FCF-BCE4-2F38195AC25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D062E4-56BB-498C-90E2-EC6B0F8AE198}" type="datetimeFigureOut">
              <a:rPr lang="en-US" smtClean="0"/>
              <a:t>5/20/2018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97848D-937D-4FCF-BCE4-2F38195AC25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220652" y="684531"/>
            <a:ext cx="1620203" cy="1456182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60046" y="684531"/>
            <a:ext cx="4700588" cy="145618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D062E4-56BB-498C-90E2-EC6B0F8AE198}" type="datetimeFigureOut">
              <a:rPr lang="en-US" smtClean="0"/>
              <a:t>5/20/2018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97848D-937D-4FCF-BCE4-2F38195AC25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D062E4-56BB-498C-90E2-EC6B0F8AE198}" type="datetimeFigureOut">
              <a:rPr lang="en-US" smtClean="0"/>
              <a:t>5/20/2018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97848D-937D-4FCF-BCE4-2F38195AC25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8226214"/>
            <a:ext cx="8161020" cy="2542540"/>
          </a:xfrm>
        </p:spPr>
        <p:txBody>
          <a:bodyPr anchor="t"/>
          <a:lstStyle>
            <a:lvl1pPr algn="l">
              <a:defRPr sz="5600" b="1" cap="all"/>
            </a:lvl1pPr>
          </a:lstStyle>
          <a:p>
            <a:r>
              <a:rPr lang="en-US" smtClean="0"/>
              <a:t>Click to edit Master title style</a:t>
            </a:r>
            <a:endParaRPr lang="en-US"/>
          </a:p>
        </p:txBody>
      </p:sp>
      <p:sp>
        <p:nvSpPr>
          <p:cNvPr id="3" name="Text Placeholder 2"/>
          <p:cNvSpPr>
            <a:spLocks noGrp="1"/>
          </p:cNvSpPr>
          <p:nvPr>
            <p:ph type="body" idx="1"/>
          </p:nvPr>
        </p:nvSpPr>
        <p:spPr>
          <a:xfrm>
            <a:off x="758429" y="5425866"/>
            <a:ext cx="8161020" cy="2800349"/>
          </a:xfrm>
        </p:spPr>
        <p:txBody>
          <a:bodyPr anchor="b"/>
          <a:lstStyle>
            <a:lvl1pPr marL="0" indent="0">
              <a:buNone/>
              <a:defRPr sz="2800">
                <a:solidFill>
                  <a:schemeClr val="tx1">
                    <a:tint val="75000"/>
                  </a:schemeClr>
                </a:solidFill>
              </a:defRPr>
            </a:lvl1pPr>
            <a:lvl2pPr marL="640080" indent="0">
              <a:buNone/>
              <a:defRPr sz="2500">
                <a:solidFill>
                  <a:schemeClr val="tx1">
                    <a:tint val="75000"/>
                  </a:schemeClr>
                </a:solidFill>
              </a:defRPr>
            </a:lvl2pPr>
            <a:lvl3pPr marL="1280160" indent="0">
              <a:buNone/>
              <a:defRPr sz="2200">
                <a:solidFill>
                  <a:schemeClr val="tx1">
                    <a:tint val="75000"/>
                  </a:schemeClr>
                </a:solidFill>
              </a:defRPr>
            </a:lvl3pPr>
            <a:lvl4pPr marL="1920240" indent="0">
              <a:buNone/>
              <a:defRPr sz="2000">
                <a:solidFill>
                  <a:schemeClr val="tx1">
                    <a:tint val="75000"/>
                  </a:schemeClr>
                </a:solidFill>
              </a:defRPr>
            </a:lvl4pPr>
            <a:lvl5pPr marL="2560320" indent="0">
              <a:buNone/>
              <a:defRPr sz="2000">
                <a:solidFill>
                  <a:schemeClr val="tx1">
                    <a:tint val="75000"/>
                  </a:schemeClr>
                </a:solidFill>
              </a:defRPr>
            </a:lvl5pPr>
            <a:lvl6pPr marL="3200400" indent="0">
              <a:buNone/>
              <a:defRPr sz="2000">
                <a:solidFill>
                  <a:schemeClr val="tx1">
                    <a:tint val="75000"/>
                  </a:schemeClr>
                </a:solidFill>
              </a:defRPr>
            </a:lvl6pPr>
            <a:lvl7pPr marL="3840480" indent="0">
              <a:buNone/>
              <a:defRPr sz="2000">
                <a:solidFill>
                  <a:schemeClr val="tx1">
                    <a:tint val="75000"/>
                  </a:schemeClr>
                </a:solidFill>
              </a:defRPr>
            </a:lvl7pPr>
            <a:lvl8pPr marL="4480560" indent="0">
              <a:buNone/>
              <a:defRPr sz="2000">
                <a:solidFill>
                  <a:schemeClr val="tx1">
                    <a:tint val="75000"/>
                  </a:schemeClr>
                </a:solidFill>
              </a:defRPr>
            </a:lvl8pPr>
            <a:lvl9pPr marL="5120640" indent="0">
              <a:buNone/>
              <a:defRPr sz="20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D062E4-56BB-498C-90E2-EC6B0F8AE198}" type="datetimeFigureOut">
              <a:rPr lang="en-US" smtClean="0"/>
              <a:t>5/20/2018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97848D-937D-4FCF-BCE4-2F38195AC25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60046" y="3982721"/>
            <a:ext cx="3160395" cy="11263631"/>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680461" y="3982721"/>
            <a:ext cx="3160395" cy="11263631"/>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6D062E4-56BB-498C-90E2-EC6B0F8AE198}" type="datetimeFigureOut">
              <a:rPr lang="en-US" smtClean="0"/>
              <a:t>5/20/2018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97848D-937D-4FCF-BCE4-2F38195AC25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80060" y="512658"/>
            <a:ext cx="8641080" cy="2133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80061" y="2865544"/>
            <a:ext cx="4242197" cy="1194222"/>
          </a:xfrm>
        </p:spPr>
        <p:txBody>
          <a:bodyPr anchor="b"/>
          <a:lstStyle>
            <a:lvl1pPr marL="0" indent="0">
              <a:buNone/>
              <a:defRPr sz="3400" b="1"/>
            </a:lvl1pPr>
            <a:lvl2pPr marL="640080" indent="0">
              <a:buNone/>
              <a:defRPr sz="2800" b="1"/>
            </a:lvl2pPr>
            <a:lvl3pPr marL="1280160" indent="0">
              <a:buNone/>
              <a:defRPr sz="2500" b="1"/>
            </a:lvl3pPr>
            <a:lvl4pPr marL="1920240" indent="0">
              <a:buNone/>
              <a:defRPr sz="2200" b="1"/>
            </a:lvl4pPr>
            <a:lvl5pPr marL="2560320" indent="0">
              <a:buNone/>
              <a:defRPr sz="2200" b="1"/>
            </a:lvl5pPr>
            <a:lvl6pPr marL="3200400" indent="0">
              <a:buNone/>
              <a:defRPr sz="2200" b="1"/>
            </a:lvl6pPr>
            <a:lvl7pPr marL="3840480" indent="0">
              <a:buNone/>
              <a:defRPr sz="2200" b="1"/>
            </a:lvl7pPr>
            <a:lvl8pPr marL="4480560" indent="0">
              <a:buNone/>
              <a:defRPr sz="2200" b="1"/>
            </a:lvl8pPr>
            <a:lvl9pPr marL="5120640" indent="0">
              <a:buNone/>
              <a:defRPr sz="2200" b="1"/>
            </a:lvl9pPr>
          </a:lstStyle>
          <a:p>
            <a:pPr lvl="0"/>
            <a:r>
              <a:rPr lang="en-US" smtClean="0"/>
              <a:t>Click to edit Master text styles</a:t>
            </a:r>
          </a:p>
        </p:txBody>
      </p:sp>
      <p:sp>
        <p:nvSpPr>
          <p:cNvPr id="4" name="Content Placeholder 3"/>
          <p:cNvSpPr>
            <a:spLocks noGrp="1"/>
          </p:cNvSpPr>
          <p:nvPr>
            <p:ph sz="half" idx="2"/>
          </p:nvPr>
        </p:nvSpPr>
        <p:spPr>
          <a:xfrm>
            <a:off x="480061" y="4059766"/>
            <a:ext cx="4242197" cy="7375738"/>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877278" y="2865544"/>
            <a:ext cx="4243863" cy="1194222"/>
          </a:xfrm>
        </p:spPr>
        <p:txBody>
          <a:bodyPr anchor="b"/>
          <a:lstStyle>
            <a:lvl1pPr marL="0" indent="0">
              <a:buNone/>
              <a:defRPr sz="3400" b="1"/>
            </a:lvl1pPr>
            <a:lvl2pPr marL="640080" indent="0">
              <a:buNone/>
              <a:defRPr sz="2800" b="1"/>
            </a:lvl2pPr>
            <a:lvl3pPr marL="1280160" indent="0">
              <a:buNone/>
              <a:defRPr sz="2500" b="1"/>
            </a:lvl3pPr>
            <a:lvl4pPr marL="1920240" indent="0">
              <a:buNone/>
              <a:defRPr sz="2200" b="1"/>
            </a:lvl4pPr>
            <a:lvl5pPr marL="2560320" indent="0">
              <a:buNone/>
              <a:defRPr sz="2200" b="1"/>
            </a:lvl5pPr>
            <a:lvl6pPr marL="3200400" indent="0">
              <a:buNone/>
              <a:defRPr sz="2200" b="1"/>
            </a:lvl6pPr>
            <a:lvl7pPr marL="3840480" indent="0">
              <a:buNone/>
              <a:defRPr sz="2200" b="1"/>
            </a:lvl7pPr>
            <a:lvl8pPr marL="4480560" indent="0">
              <a:buNone/>
              <a:defRPr sz="2200" b="1"/>
            </a:lvl8pPr>
            <a:lvl9pPr marL="5120640" indent="0">
              <a:buNone/>
              <a:defRPr sz="2200" b="1"/>
            </a:lvl9pPr>
          </a:lstStyle>
          <a:p>
            <a:pPr lvl="0"/>
            <a:r>
              <a:rPr lang="en-US" smtClean="0"/>
              <a:t>Click to edit Master text styles</a:t>
            </a:r>
          </a:p>
        </p:txBody>
      </p:sp>
      <p:sp>
        <p:nvSpPr>
          <p:cNvPr id="6" name="Content Placeholder 5"/>
          <p:cNvSpPr>
            <a:spLocks noGrp="1"/>
          </p:cNvSpPr>
          <p:nvPr>
            <p:ph sz="quarter" idx="4"/>
          </p:nvPr>
        </p:nvSpPr>
        <p:spPr>
          <a:xfrm>
            <a:off x="4877278" y="4059766"/>
            <a:ext cx="4243863" cy="7375738"/>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6D062E4-56BB-498C-90E2-EC6B0F8AE198}" type="datetimeFigureOut">
              <a:rPr lang="en-US" smtClean="0"/>
              <a:t>5/20/2018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97848D-937D-4FCF-BCE4-2F38195AC25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6D062E4-56BB-498C-90E2-EC6B0F8AE198}" type="datetimeFigureOut">
              <a:rPr lang="en-US" smtClean="0"/>
              <a:t>5/20/2018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97848D-937D-4FCF-BCE4-2F38195AC25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D062E4-56BB-498C-90E2-EC6B0F8AE198}" type="datetimeFigureOut">
              <a:rPr lang="en-US" smtClean="0"/>
              <a:t>5/20/2018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97848D-937D-4FCF-BCE4-2F38195AC25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061" y="509694"/>
            <a:ext cx="3158729" cy="2169160"/>
          </a:xfrm>
        </p:spPr>
        <p:txBody>
          <a:bodyPr anchor="b"/>
          <a:lstStyle>
            <a:lvl1pPr algn="l">
              <a:defRPr sz="2800" b="1"/>
            </a:lvl1pPr>
          </a:lstStyle>
          <a:p>
            <a:r>
              <a:rPr lang="en-US" smtClean="0"/>
              <a:t>Click to edit Master title style</a:t>
            </a:r>
            <a:endParaRPr lang="en-US"/>
          </a:p>
        </p:txBody>
      </p:sp>
      <p:sp>
        <p:nvSpPr>
          <p:cNvPr id="3" name="Content Placeholder 2"/>
          <p:cNvSpPr>
            <a:spLocks noGrp="1"/>
          </p:cNvSpPr>
          <p:nvPr>
            <p:ph idx="1"/>
          </p:nvPr>
        </p:nvSpPr>
        <p:spPr>
          <a:xfrm>
            <a:off x="3753803" y="509695"/>
            <a:ext cx="5367338" cy="10925811"/>
          </a:xfrm>
        </p:spPr>
        <p:txBody>
          <a:bodyPr/>
          <a:lstStyle>
            <a:lvl1pPr>
              <a:defRPr sz="4500"/>
            </a:lvl1pPr>
            <a:lvl2pPr>
              <a:defRPr sz="3900"/>
            </a:lvl2pPr>
            <a:lvl3pPr>
              <a:defRPr sz="3400"/>
            </a:lvl3pPr>
            <a:lvl4pPr>
              <a:defRPr sz="2800"/>
            </a:lvl4pPr>
            <a:lvl5pPr>
              <a:defRPr sz="2800"/>
            </a:lvl5pPr>
            <a:lvl6pPr>
              <a:defRPr sz="2800"/>
            </a:lvl6pPr>
            <a:lvl7pPr>
              <a:defRPr sz="2800"/>
            </a:lvl7pPr>
            <a:lvl8pPr>
              <a:defRPr sz="2800"/>
            </a:lvl8pPr>
            <a:lvl9pPr>
              <a:defRPr sz="2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80061" y="2678855"/>
            <a:ext cx="3158729" cy="8756651"/>
          </a:xfrm>
        </p:spPr>
        <p:txBody>
          <a:bodyPr/>
          <a:lstStyle>
            <a:lvl1pPr marL="0" indent="0">
              <a:buNone/>
              <a:defRPr sz="2000"/>
            </a:lvl1pPr>
            <a:lvl2pPr marL="640080" indent="0">
              <a:buNone/>
              <a:defRPr sz="1700"/>
            </a:lvl2pPr>
            <a:lvl3pPr marL="1280160" indent="0">
              <a:buNone/>
              <a:defRPr sz="1400"/>
            </a:lvl3pPr>
            <a:lvl4pPr marL="1920240" indent="0">
              <a:buNone/>
              <a:defRPr sz="1300"/>
            </a:lvl4pPr>
            <a:lvl5pPr marL="2560320" indent="0">
              <a:buNone/>
              <a:defRPr sz="1300"/>
            </a:lvl5pPr>
            <a:lvl6pPr marL="3200400" indent="0">
              <a:buNone/>
              <a:defRPr sz="1300"/>
            </a:lvl6pPr>
            <a:lvl7pPr marL="3840480" indent="0">
              <a:buNone/>
              <a:defRPr sz="1300"/>
            </a:lvl7pPr>
            <a:lvl8pPr marL="4480560" indent="0">
              <a:buNone/>
              <a:defRPr sz="1300"/>
            </a:lvl8pPr>
            <a:lvl9pPr marL="5120640" indent="0">
              <a:buNone/>
              <a:defRPr sz="1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D062E4-56BB-498C-90E2-EC6B0F8AE198}" type="datetimeFigureOut">
              <a:rPr lang="en-US" smtClean="0"/>
              <a:t>5/20/2018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97848D-937D-4FCF-BCE4-2F38195AC25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902" y="8961121"/>
            <a:ext cx="5760720" cy="1057911"/>
          </a:xfrm>
        </p:spPr>
        <p:txBody>
          <a:bodyPr anchor="b"/>
          <a:lstStyle>
            <a:lvl1pPr algn="l">
              <a:defRPr sz="2800" b="1"/>
            </a:lvl1pPr>
          </a:lstStyle>
          <a:p>
            <a:r>
              <a:rPr lang="en-US" smtClean="0"/>
              <a:t>Click to edit Master title style</a:t>
            </a:r>
            <a:endParaRPr lang="en-US"/>
          </a:p>
        </p:txBody>
      </p:sp>
      <p:sp>
        <p:nvSpPr>
          <p:cNvPr id="3" name="Picture Placeholder 2"/>
          <p:cNvSpPr>
            <a:spLocks noGrp="1"/>
          </p:cNvSpPr>
          <p:nvPr>
            <p:ph type="pic" idx="1"/>
          </p:nvPr>
        </p:nvSpPr>
        <p:spPr>
          <a:xfrm>
            <a:off x="1881902" y="1143846"/>
            <a:ext cx="5760720" cy="7680960"/>
          </a:xfrm>
        </p:spPr>
        <p:txBody>
          <a:bodyPr/>
          <a:lstStyle>
            <a:lvl1pPr marL="0" indent="0">
              <a:buNone/>
              <a:defRPr sz="4500"/>
            </a:lvl1pPr>
            <a:lvl2pPr marL="640080" indent="0">
              <a:buNone/>
              <a:defRPr sz="3900"/>
            </a:lvl2pPr>
            <a:lvl3pPr marL="1280160" indent="0">
              <a:buNone/>
              <a:defRPr sz="340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endParaRPr lang="en-US"/>
          </a:p>
        </p:txBody>
      </p:sp>
      <p:sp>
        <p:nvSpPr>
          <p:cNvPr id="4" name="Text Placeholder 3"/>
          <p:cNvSpPr>
            <a:spLocks noGrp="1"/>
          </p:cNvSpPr>
          <p:nvPr>
            <p:ph type="body" sz="half" idx="2"/>
          </p:nvPr>
        </p:nvSpPr>
        <p:spPr>
          <a:xfrm>
            <a:off x="1881902" y="10019032"/>
            <a:ext cx="5760720" cy="1502409"/>
          </a:xfrm>
        </p:spPr>
        <p:txBody>
          <a:bodyPr/>
          <a:lstStyle>
            <a:lvl1pPr marL="0" indent="0">
              <a:buNone/>
              <a:defRPr sz="2000"/>
            </a:lvl1pPr>
            <a:lvl2pPr marL="640080" indent="0">
              <a:buNone/>
              <a:defRPr sz="1700"/>
            </a:lvl2pPr>
            <a:lvl3pPr marL="1280160" indent="0">
              <a:buNone/>
              <a:defRPr sz="1400"/>
            </a:lvl3pPr>
            <a:lvl4pPr marL="1920240" indent="0">
              <a:buNone/>
              <a:defRPr sz="1300"/>
            </a:lvl4pPr>
            <a:lvl5pPr marL="2560320" indent="0">
              <a:buNone/>
              <a:defRPr sz="1300"/>
            </a:lvl5pPr>
            <a:lvl6pPr marL="3200400" indent="0">
              <a:buNone/>
              <a:defRPr sz="1300"/>
            </a:lvl6pPr>
            <a:lvl7pPr marL="3840480" indent="0">
              <a:buNone/>
              <a:defRPr sz="1300"/>
            </a:lvl7pPr>
            <a:lvl8pPr marL="4480560" indent="0">
              <a:buNone/>
              <a:defRPr sz="1300"/>
            </a:lvl8pPr>
            <a:lvl9pPr marL="5120640" indent="0">
              <a:buNone/>
              <a:defRPr sz="1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D062E4-56BB-498C-90E2-EC6B0F8AE198}" type="datetimeFigureOut">
              <a:rPr lang="en-US" smtClean="0"/>
              <a:t>5/20/2018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97848D-937D-4FCF-BCE4-2F38195AC25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0060" y="512658"/>
            <a:ext cx="8641080" cy="2133600"/>
          </a:xfrm>
          <a:prstGeom prst="rect">
            <a:avLst/>
          </a:prstGeom>
        </p:spPr>
        <p:txBody>
          <a:bodyPr vert="horz" lIns="128016" tIns="64008" rIns="128016" bIns="64008"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80060" y="2987042"/>
            <a:ext cx="8641080" cy="8448464"/>
          </a:xfrm>
          <a:prstGeom prst="rect">
            <a:avLst/>
          </a:prstGeom>
        </p:spPr>
        <p:txBody>
          <a:bodyPr vert="horz" lIns="128016" tIns="64008" rIns="128016" bIns="64008"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80060" y="11865188"/>
            <a:ext cx="2240280" cy="681566"/>
          </a:xfrm>
          <a:prstGeom prst="rect">
            <a:avLst/>
          </a:prstGeom>
        </p:spPr>
        <p:txBody>
          <a:bodyPr vert="horz" lIns="128016" tIns="64008" rIns="128016" bIns="64008" rtlCol="0" anchor="ctr"/>
          <a:lstStyle>
            <a:lvl1pPr algn="l">
              <a:defRPr sz="1700">
                <a:solidFill>
                  <a:schemeClr val="tx1">
                    <a:tint val="75000"/>
                  </a:schemeClr>
                </a:solidFill>
              </a:defRPr>
            </a:lvl1pPr>
          </a:lstStyle>
          <a:p>
            <a:fld id="{86D062E4-56BB-498C-90E2-EC6B0F8AE198}" type="datetimeFigureOut">
              <a:rPr lang="en-US" smtClean="0"/>
              <a:t>5/20/2018</a:t>
            </a:fld>
            <a:endParaRPr lang="en-US"/>
          </a:p>
        </p:txBody>
      </p:sp>
      <p:sp>
        <p:nvSpPr>
          <p:cNvPr id="5" name="Footer Placeholder 4"/>
          <p:cNvSpPr>
            <a:spLocks noGrp="1"/>
          </p:cNvSpPr>
          <p:nvPr>
            <p:ph type="ftr" sz="quarter" idx="3"/>
          </p:nvPr>
        </p:nvSpPr>
        <p:spPr>
          <a:xfrm>
            <a:off x="3280410" y="11865188"/>
            <a:ext cx="3040380" cy="681566"/>
          </a:xfrm>
          <a:prstGeom prst="rect">
            <a:avLst/>
          </a:prstGeom>
        </p:spPr>
        <p:txBody>
          <a:bodyPr vert="horz" lIns="128016" tIns="64008" rIns="128016" bIns="64008" rtlCol="0" anchor="ctr"/>
          <a:lstStyle>
            <a:lvl1pPr algn="ctr">
              <a:defRPr sz="17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880860" y="11865188"/>
            <a:ext cx="2240280" cy="681566"/>
          </a:xfrm>
          <a:prstGeom prst="rect">
            <a:avLst/>
          </a:prstGeom>
        </p:spPr>
        <p:txBody>
          <a:bodyPr vert="horz" lIns="128016" tIns="64008" rIns="128016" bIns="64008" rtlCol="0" anchor="ctr"/>
          <a:lstStyle>
            <a:lvl1pPr algn="r">
              <a:defRPr sz="1700">
                <a:solidFill>
                  <a:schemeClr val="tx1">
                    <a:tint val="75000"/>
                  </a:schemeClr>
                </a:solidFill>
              </a:defRPr>
            </a:lvl1pPr>
          </a:lstStyle>
          <a:p>
            <a:fld id="{3497848D-937D-4FCF-BCE4-2F38195AC25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80160" rtl="0" eaLnBrk="1" latinLnBrk="0" hangingPunct="1">
        <a:spcBef>
          <a:spcPct val="0"/>
        </a:spcBef>
        <a:buNone/>
        <a:defRPr sz="6200" kern="1200">
          <a:solidFill>
            <a:schemeClr val="tx1"/>
          </a:solidFill>
          <a:latin typeface="+mj-lt"/>
          <a:ea typeface="+mj-ea"/>
          <a:cs typeface="+mj-cs"/>
        </a:defRPr>
      </a:lvl1pPr>
    </p:titleStyle>
    <p:bodyStyle>
      <a:lvl1pPr marL="480060" indent="-480060" algn="l" defTabSz="1280160" rtl="0" eaLnBrk="1" latinLnBrk="0" hangingPunct="1">
        <a:spcBef>
          <a:spcPct val="20000"/>
        </a:spcBef>
        <a:buFont typeface="Arial" panose="020B0604020202020204" pitchFamily="34" charset="0"/>
        <a:buChar char="•"/>
        <a:defRPr sz="4500" kern="1200">
          <a:solidFill>
            <a:schemeClr val="tx1"/>
          </a:solidFill>
          <a:latin typeface="+mn-lt"/>
          <a:ea typeface="+mn-ea"/>
          <a:cs typeface="+mn-cs"/>
        </a:defRPr>
      </a:lvl1pPr>
      <a:lvl2pPr marL="1040130" indent="-400050" algn="l" defTabSz="1280160" rtl="0" eaLnBrk="1" latinLnBrk="0" hangingPunct="1">
        <a:spcBef>
          <a:spcPct val="20000"/>
        </a:spcBef>
        <a:buFont typeface="Arial" panose="020B0604020202020204" pitchFamily="34" charset="0"/>
        <a:buChar char="–"/>
        <a:defRPr sz="3900" kern="1200">
          <a:solidFill>
            <a:schemeClr val="tx1"/>
          </a:solidFill>
          <a:latin typeface="+mn-lt"/>
          <a:ea typeface="+mn-ea"/>
          <a:cs typeface="+mn-cs"/>
        </a:defRPr>
      </a:lvl2pPr>
      <a:lvl3pPr marL="1600200" indent="-320040" algn="l" defTabSz="1280160" rtl="0"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3pPr>
      <a:lvl4pPr marL="2240280" indent="-320040" algn="l" defTabSz="128016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2880360" indent="-320040" algn="l" defTabSz="128016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3520440" indent="-320040" algn="l" defTabSz="128016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6pPr>
      <a:lvl7pPr marL="4160520" indent="-320040" algn="l" defTabSz="128016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7pPr>
      <a:lvl8pPr marL="4800600" indent="-320040" algn="l" defTabSz="128016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8pPr>
      <a:lvl9pPr marL="5440680" indent="-320040" algn="l" defTabSz="128016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9pPr>
    </p:bodyStyle>
    <p:other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notesSlide" Target="../notesSlides/notesSlide1.xml"/><Relationship Id="rId7" Type="http://schemas.openxmlformats.org/officeDocument/2006/relationships/image" Target="../media/image2.e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emf"/><Relationship Id="rId4" Type="http://schemas.openxmlformats.org/officeDocument/2006/relationships/oleObject" Target="../embeddings/oleObject1.bin"/><Relationship Id="rId9" Type="http://schemas.openxmlformats.org/officeDocument/2006/relationships/image" Target="../media/image4.jpe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notesSlide" Target="../notesSlides/notesSlide2.xml"/><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slideLayout" Target="../slideLayouts/slideLayout1.xml"/><Relationship Id="rId16" Type="http://schemas.openxmlformats.org/officeDocument/2006/relationships/chart" Target="../charts/chart1.xml"/><Relationship Id="rId1" Type="http://schemas.openxmlformats.org/officeDocument/2006/relationships/vmlDrawing" Target="../drawings/vmlDrawing2.v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emf"/><Relationship Id="rId15" Type="http://schemas.openxmlformats.org/officeDocument/2006/relationships/image" Target="../media/image15.jpeg"/><Relationship Id="rId10" Type="http://schemas.openxmlformats.org/officeDocument/2006/relationships/image" Target="../media/image10.jpeg"/><Relationship Id="rId4" Type="http://schemas.openxmlformats.org/officeDocument/2006/relationships/oleObject" Target="../embeddings/oleObject3.bin"/><Relationship Id="rId9" Type="http://schemas.openxmlformats.org/officeDocument/2006/relationships/image" Target="../media/image9.jpeg"/><Relationship Id="rId14" Type="http://schemas.openxmlformats.org/officeDocument/2006/relationships/image" Target="../media/image14.jpeg"/></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notesSlide" Target="../notesSlides/notesSlide3.xml"/><Relationship Id="rId7" Type="http://schemas.openxmlformats.org/officeDocument/2006/relationships/image" Target="../media/image17.emf"/><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oleObject" Target="../embeddings/oleObject6.bin"/><Relationship Id="rId11" Type="http://schemas.openxmlformats.org/officeDocument/2006/relationships/image" Target="../media/image19.emf"/><Relationship Id="rId5" Type="http://schemas.openxmlformats.org/officeDocument/2006/relationships/image" Target="../media/image16.emf"/><Relationship Id="rId10" Type="http://schemas.openxmlformats.org/officeDocument/2006/relationships/oleObject" Target="../embeddings/oleObject8.bin"/><Relationship Id="rId4" Type="http://schemas.openxmlformats.org/officeDocument/2006/relationships/oleObject" Target="../embeddings/oleObject5.bin"/><Relationship Id="rId9" Type="http://schemas.openxmlformats.org/officeDocument/2006/relationships/image" Target="../media/image18.emf"/></Relationships>
</file>

<file path=ppt/slides/_rels/slide4.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oleObject" Target="../embeddings/oleObject9.bin"/><Relationship Id="rId7"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4.jpeg"/><Relationship Id="rId5" Type="http://schemas.openxmlformats.org/officeDocument/2006/relationships/image" Target="../media/image23.jpeg"/><Relationship Id="rId10" Type="http://schemas.openxmlformats.org/officeDocument/2006/relationships/image" Target="../media/image22.emf"/><Relationship Id="rId4" Type="http://schemas.openxmlformats.org/officeDocument/2006/relationships/image" Target="../media/image20.emf"/><Relationship Id="rId9" Type="http://schemas.openxmlformats.org/officeDocument/2006/relationships/oleObject" Target="../embeddings/oleObject11.bin"/></Relationships>
</file>

<file path=ppt/slides/_rels/slide5.xml.rels><?xml version="1.0" encoding="UTF-8" standalone="yes"?>
<Relationships xmlns="http://schemas.openxmlformats.org/package/2006/relationships"><Relationship Id="rId13" Type="http://schemas.openxmlformats.org/officeDocument/2006/relationships/image" Target="../media/image35.tiff"/><Relationship Id="rId18" Type="http://schemas.openxmlformats.org/officeDocument/2006/relationships/image" Target="../media/image40.tiff"/><Relationship Id="rId26" Type="http://schemas.openxmlformats.org/officeDocument/2006/relationships/image" Target="../media/image48.tiff"/><Relationship Id="rId3" Type="http://schemas.openxmlformats.org/officeDocument/2006/relationships/image" Target="../media/image25.jpeg"/><Relationship Id="rId21" Type="http://schemas.openxmlformats.org/officeDocument/2006/relationships/image" Target="../media/image43.tiff"/><Relationship Id="rId34" Type="http://schemas.openxmlformats.org/officeDocument/2006/relationships/image" Target="../media/image56.tiff"/><Relationship Id="rId7" Type="http://schemas.openxmlformats.org/officeDocument/2006/relationships/image" Target="../media/image29.tiff"/><Relationship Id="rId12" Type="http://schemas.openxmlformats.org/officeDocument/2006/relationships/image" Target="../media/image34.jpeg"/><Relationship Id="rId17" Type="http://schemas.openxmlformats.org/officeDocument/2006/relationships/image" Target="../media/image39.jpeg"/><Relationship Id="rId25" Type="http://schemas.openxmlformats.org/officeDocument/2006/relationships/image" Target="../media/image47.tiff"/><Relationship Id="rId33" Type="http://schemas.openxmlformats.org/officeDocument/2006/relationships/image" Target="../media/image55.tiff"/><Relationship Id="rId2" Type="http://schemas.openxmlformats.org/officeDocument/2006/relationships/notesSlide" Target="../notesSlides/notesSlide4.xml"/><Relationship Id="rId16" Type="http://schemas.openxmlformats.org/officeDocument/2006/relationships/image" Target="../media/image38.jpeg"/><Relationship Id="rId20" Type="http://schemas.openxmlformats.org/officeDocument/2006/relationships/image" Target="../media/image42.tiff"/><Relationship Id="rId29" Type="http://schemas.openxmlformats.org/officeDocument/2006/relationships/image" Target="../media/image51.tiff"/><Relationship Id="rId1" Type="http://schemas.openxmlformats.org/officeDocument/2006/relationships/slideLayout" Target="../slideLayouts/slideLayout1.xml"/><Relationship Id="rId6" Type="http://schemas.openxmlformats.org/officeDocument/2006/relationships/image" Target="../media/image28.tiff"/><Relationship Id="rId11" Type="http://schemas.openxmlformats.org/officeDocument/2006/relationships/image" Target="../media/image33.tiff"/><Relationship Id="rId24" Type="http://schemas.openxmlformats.org/officeDocument/2006/relationships/image" Target="../media/image46.jpeg"/><Relationship Id="rId32" Type="http://schemas.openxmlformats.org/officeDocument/2006/relationships/image" Target="../media/image54.tiff"/><Relationship Id="rId5" Type="http://schemas.openxmlformats.org/officeDocument/2006/relationships/image" Target="../media/image27.tiff"/><Relationship Id="rId15" Type="http://schemas.openxmlformats.org/officeDocument/2006/relationships/image" Target="../media/image37.jpeg"/><Relationship Id="rId23" Type="http://schemas.openxmlformats.org/officeDocument/2006/relationships/image" Target="../media/image45.tiff"/><Relationship Id="rId28" Type="http://schemas.openxmlformats.org/officeDocument/2006/relationships/image" Target="../media/image50.tiff"/><Relationship Id="rId10" Type="http://schemas.openxmlformats.org/officeDocument/2006/relationships/image" Target="../media/image32.tiff"/><Relationship Id="rId19" Type="http://schemas.openxmlformats.org/officeDocument/2006/relationships/image" Target="../media/image41.tiff"/><Relationship Id="rId31" Type="http://schemas.openxmlformats.org/officeDocument/2006/relationships/image" Target="../media/image53.tiff"/><Relationship Id="rId4" Type="http://schemas.openxmlformats.org/officeDocument/2006/relationships/image" Target="../media/image26.tiff"/><Relationship Id="rId9" Type="http://schemas.openxmlformats.org/officeDocument/2006/relationships/image" Target="../media/image31.tiff"/><Relationship Id="rId14" Type="http://schemas.openxmlformats.org/officeDocument/2006/relationships/image" Target="../media/image36.tiff"/><Relationship Id="rId22" Type="http://schemas.openxmlformats.org/officeDocument/2006/relationships/image" Target="../media/image44.tiff"/><Relationship Id="rId27" Type="http://schemas.openxmlformats.org/officeDocument/2006/relationships/image" Target="../media/image49.tiff"/><Relationship Id="rId30" Type="http://schemas.openxmlformats.org/officeDocument/2006/relationships/image" Target="../media/image52.tiff"/><Relationship Id="rId8" Type="http://schemas.openxmlformats.org/officeDocument/2006/relationships/image" Target="../media/image30.jpeg"/></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14.bin"/><Relationship Id="rId13" Type="http://schemas.openxmlformats.org/officeDocument/2006/relationships/image" Target="../media/image62.jpeg"/><Relationship Id="rId3" Type="http://schemas.openxmlformats.org/officeDocument/2006/relationships/notesSlide" Target="../notesSlides/notesSlide5.xml"/><Relationship Id="rId7" Type="http://schemas.openxmlformats.org/officeDocument/2006/relationships/image" Target="../media/image58.emf"/><Relationship Id="rId12" Type="http://schemas.openxmlformats.org/officeDocument/2006/relationships/image" Target="../media/image61.jpeg"/><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oleObject" Target="../embeddings/oleObject13.bin"/><Relationship Id="rId11" Type="http://schemas.openxmlformats.org/officeDocument/2006/relationships/image" Target="../media/image60.emf"/><Relationship Id="rId5" Type="http://schemas.openxmlformats.org/officeDocument/2006/relationships/image" Target="../media/image57.emf"/><Relationship Id="rId15" Type="http://schemas.openxmlformats.org/officeDocument/2006/relationships/image" Target="../media/image64.jpeg"/><Relationship Id="rId10" Type="http://schemas.openxmlformats.org/officeDocument/2006/relationships/oleObject" Target="../embeddings/oleObject15.bin"/><Relationship Id="rId4" Type="http://schemas.openxmlformats.org/officeDocument/2006/relationships/oleObject" Target="../embeddings/oleObject12.bin"/><Relationship Id="rId9" Type="http://schemas.openxmlformats.org/officeDocument/2006/relationships/image" Target="../media/image59.emf"/><Relationship Id="rId14" Type="http://schemas.openxmlformats.org/officeDocument/2006/relationships/image" Target="../media/image6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Title 1"/>
          <p:cNvSpPr txBox="1"/>
          <p:nvPr/>
        </p:nvSpPr>
        <p:spPr>
          <a:xfrm>
            <a:off x="2859273" y="1049071"/>
            <a:ext cx="640672" cy="504056"/>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800" b="1" dirty="0" smtClean="0">
                <a:latin typeface="Arial" panose="020B0604020202020204" pitchFamily="34" charset="0"/>
                <a:cs typeface="Arial" panose="020B0604020202020204" pitchFamily="34" charset="0"/>
              </a:rPr>
              <a:t>a</a:t>
            </a:r>
            <a:endParaRPr lang="zh-CN" altLang="en-US" sz="2800" b="1" dirty="0">
              <a:latin typeface="Arial" panose="020B0604020202020204" pitchFamily="34" charset="0"/>
              <a:cs typeface="Arial" panose="020B0604020202020204" pitchFamily="34" charset="0"/>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214580019"/>
              </p:ext>
            </p:extLst>
          </p:nvPr>
        </p:nvGraphicFramePr>
        <p:xfrm>
          <a:off x="5121275" y="4225925"/>
          <a:ext cx="2409825" cy="1946275"/>
        </p:xfrm>
        <a:graphic>
          <a:graphicData uri="http://schemas.openxmlformats.org/presentationml/2006/ole">
            <mc:AlternateContent xmlns:mc="http://schemas.openxmlformats.org/markup-compatibility/2006">
              <mc:Choice xmlns:v="urn:schemas-microsoft-com:vml" Requires="v">
                <p:oleObj spid="_x0000_s4246" name="Prism 6" r:id="rId4" imgW="2410388" imgH="1945552" progId="Prism6.Document">
                  <p:embed/>
                </p:oleObj>
              </mc:Choice>
              <mc:Fallback>
                <p:oleObj name="Prism 6" r:id="rId4" imgW="2410388" imgH="1945552" progId="Prism6.Document">
                  <p:embed/>
                  <p:pic>
                    <p:nvPicPr>
                      <p:cNvPr id="10" name="Object 9"/>
                      <p:cNvPicPr/>
                      <p:nvPr/>
                    </p:nvPicPr>
                    <p:blipFill>
                      <a:blip r:embed="rId5"/>
                      <a:stretch>
                        <a:fillRect/>
                      </a:stretch>
                    </p:blipFill>
                    <p:spPr>
                      <a:xfrm>
                        <a:off x="5121275" y="4225925"/>
                        <a:ext cx="2409825" cy="1946275"/>
                      </a:xfrm>
                      <a:prstGeom prst="rect">
                        <a:avLst/>
                      </a:prstGeom>
                    </p:spPr>
                  </p:pic>
                </p:oleObj>
              </mc:Fallback>
            </mc:AlternateContent>
          </a:graphicData>
        </a:graphic>
      </p:graphicFrame>
      <p:sp>
        <p:nvSpPr>
          <p:cNvPr id="6" name="矩形 5"/>
          <p:cNvSpPr/>
          <p:nvPr/>
        </p:nvSpPr>
        <p:spPr>
          <a:xfrm>
            <a:off x="762000" y="6566118"/>
            <a:ext cx="8077200" cy="1600438"/>
          </a:xfrm>
          <a:prstGeom prst="rect">
            <a:avLst/>
          </a:prstGeom>
        </p:spPr>
        <p:txBody>
          <a:bodyPr wrap="square">
            <a:spAutoFit/>
          </a:bodyPr>
          <a:lstStyle/>
          <a:p>
            <a:pPr algn="just"/>
            <a:r>
              <a:rPr lang="en-GB" altLang="zh-CN" sz="1400" b="1" kern="100" dirty="0">
                <a:latin typeface="Times New Roman" panose="02020603050405020304" pitchFamily="18" charset="0"/>
                <a:cs typeface="Times New Roman" panose="02020603050405020304" pitchFamily="18" charset="0"/>
              </a:rPr>
              <a:t>Supplementary </a:t>
            </a:r>
            <a:r>
              <a:rPr lang="en-US" altLang="zh-CN" sz="1400" b="1" dirty="0" smtClean="0">
                <a:latin typeface="Times New Roman" panose="02020603050405020304" pitchFamily="18" charset="0"/>
              </a:rPr>
              <a:t>Figure 1.</a:t>
            </a:r>
            <a:r>
              <a:rPr lang="en-US" altLang="zh-CN" sz="1400" dirty="0" smtClean="0">
                <a:latin typeface="Times New Roman" panose="02020603050405020304" pitchFamily="18" charset="0"/>
              </a:rPr>
              <a:t> The expression of Fn14 in the WT mice</a:t>
            </a:r>
            <a:r>
              <a:rPr lang="en-US" altLang="zh-CN" sz="1400" dirty="0">
                <a:latin typeface="Times New Roman" panose="02020603050405020304" pitchFamily="18" charset="0"/>
              </a:rPr>
              <a:t>. Psoriasis-like disease was induced by </a:t>
            </a:r>
            <a:r>
              <a:rPr lang="en-US" altLang="zh-CN" sz="1400" dirty="0" smtClean="0">
                <a:latin typeface="Times New Roman" panose="02020603050405020304" pitchFamily="18" charset="0"/>
              </a:rPr>
              <a:t>the daily application of 5% imiquimod </a:t>
            </a:r>
            <a:r>
              <a:rPr lang="en-US" altLang="zh-CN" sz="1400" dirty="0">
                <a:latin typeface="Times New Roman" panose="02020603050405020304" pitchFamily="18" charset="0"/>
              </a:rPr>
              <a:t>cream </a:t>
            </a:r>
            <a:r>
              <a:rPr lang="en-US" altLang="zh-CN" sz="1400" dirty="0" smtClean="0">
                <a:latin typeface="Times New Roman" panose="02020603050405020304" pitchFamily="18" charset="0"/>
              </a:rPr>
              <a:t>to </a:t>
            </a:r>
            <a:r>
              <a:rPr lang="en-US" altLang="zh-CN" sz="1400" dirty="0">
                <a:latin typeface="Times New Roman" panose="02020603050405020304" pitchFamily="18" charset="0"/>
              </a:rPr>
              <a:t>the </a:t>
            </a:r>
            <a:r>
              <a:rPr lang="en-US" altLang="zh-CN" sz="1400" dirty="0" smtClean="0">
                <a:latin typeface="Times New Roman" panose="02020603050405020304" pitchFamily="18" charset="0"/>
              </a:rPr>
              <a:t>shaved back </a:t>
            </a:r>
            <a:r>
              <a:rPr lang="en-US" altLang="zh-CN" sz="1400" dirty="0">
                <a:latin typeface="Times New Roman" panose="02020603050405020304" pitchFamily="18" charset="0"/>
              </a:rPr>
              <a:t>of mice. </a:t>
            </a:r>
            <a:r>
              <a:rPr lang="en-US" altLang="zh-CN" sz="1400" dirty="0" smtClean="0">
                <a:latin typeface="Times New Roman" panose="02020603050405020304" pitchFamily="18" charset="0"/>
              </a:rPr>
              <a:t>Tissue samples were obtained at different time points. (</a:t>
            </a:r>
            <a:r>
              <a:rPr lang="en-US" altLang="zh-CN" sz="1400" b="1" dirty="0" smtClean="0">
                <a:latin typeface="Times New Roman" panose="02020603050405020304" pitchFamily="18" charset="0"/>
              </a:rPr>
              <a:t>a</a:t>
            </a:r>
            <a:r>
              <a:rPr lang="en-US" altLang="zh-CN" sz="1400" dirty="0" smtClean="0">
                <a:latin typeface="Times New Roman" panose="02020603050405020304" pitchFamily="18" charset="0"/>
              </a:rPr>
              <a:t>) The mRNA expression levels of Fn14 </a:t>
            </a:r>
            <a:r>
              <a:rPr lang="en-US" altLang="zh-CN" sz="1400" dirty="0" smtClean="0">
                <a:latin typeface="Times New Roman" panose="02020603050405020304" pitchFamily="18" charset="0"/>
              </a:rPr>
              <a:t>were </a:t>
            </a:r>
            <a:r>
              <a:rPr lang="en-US" altLang="zh-CN" sz="1400" dirty="0" smtClean="0">
                <a:latin typeface="Times New Roman" panose="02020603050405020304" pitchFamily="18" charset="0"/>
              </a:rPr>
              <a:t>determined by qRT-PCR. (</a:t>
            </a:r>
            <a:r>
              <a:rPr lang="en-US" altLang="zh-CN" sz="1400" b="1" dirty="0" smtClean="0">
                <a:latin typeface="Times New Roman" panose="02020603050405020304" pitchFamily="18" charset="0"/>
              </a:rPr>
              <a:t>b</a:t>
            </a:r>
            <a:r>
              <a:rPr lang="en-US" altLang="zh-CN" sz="1400" dirty="0" smtClean="0">
                <a:latin typeface="Times New Roman" panose="02020603050405020304" pitchFamily="18" charset="0"/>
              </a:rPr>
              <a:t>) By Western blotting, Fn14 protein was detected at different time points. (</a:t>
            </a:r>
            <a:r>
              <a:rPr lang="en-US" altLang="zh-CN" sz="1400" b="1" dirty="0" smtClean="0">
                <a:latin typeface="Times New Roman" panose="02020603050405020304" pitchFamily="18" charset="0"/>
              </a:rPr>
              <a:t>d</a:t>
            </a:r>
            <a:r>
              <a:rPr lang="en-US" altLang="zh-CN" sz="1400" dirty="0" smtClean="0">
                <a:latin typeface="Times New Roman" panose="02020603050405020304" pitchFamily="18" charset="0"/>
              </a:rPr>
              <a:t>) The band intensities were measured by ImageJ software</a:t>
            </a:r>
            <a:r>
              <a:rPr lang="en-US" altLang="zh-CN" sz="1400" dirty="0">
                <a:latin typeface="Times New Roman" panose="02020603050405020304" pitchFamily="18" charset="0"/>
              </a:rPr>
              <a:t>. n = </a:t>
            </a:r>
            <a:r>
              <a:rPr lang="en-US" altLang="zh-CN" sz="1400" dirty="0" smtClean="0">
                <a:latin typeface="Times New Roman" panose="02020603050405020304" pitchFamily="18" charset="0"/>
              </a:rPr>
              <a:t>5 </a:t>
            </a:r>
            <a:r>
              <a:rPr lang="en-US" altLang="zh-CN" sz="1400" dirty="0">
                <a:latin typeface="Times New Roman" panose="02020603050405020304" pitchFamily="18" charset="0"/>
              </a:rPr>
              <a:t>in each group. </a:t>
            </a:r>
            <a:r>
              <a:rPr lang="en-US" altLang="zh-CN" sz="1400" dirty="0" smtClean="0">
                <a:latin typeface="Times New Roman" panose="02020603050405020304" pitchFamily="18" charset="0"/>
              </a:rPr>
              <a:t>*</a:t>
            </a:r>
            <a:r>
              <a:rPr lang="en-US" altLang="zh-CN" sz="1400" i="1" dirty="0">
                <a:latin typeface="Times New Roman" panose="02020603050405020304" pitchFamily="18" charset="0"/>
              </a:rPr>
              <a:t>p</a:t>
            </a:r>
            <a:r>
              <a:rPr lang="en-US" altLang="zh-CN" sz="1400" dirty="0">
                <a:latin typeface="Times New Roman" panose="02020603050405020304" pitchFamily="18" charset="0"/>
              </a:rPr>
              <a:t> &lt; 0.05, compared with the </a:t>
            </a:r>
            <a:r>
              <a:rPr lang="en-US" altLang="zh-CN" sz="1400" dirty="0" smtClean="0">
                <a:latin typeface="Times New Roman" panose="02020603050405020304" pitchFamily="18" charset="0"/>
              </a:rPr>
              <a:t>day 0 </a:t>
            </a:r>
            <a:r>
              <a:rPr lang="en-US" altLang="zh-CN" sz="1400" dirty="0">
                <a:latin typeface="Times New Roman" panose="02020603050405020304" pitchFamily="18" charset="0"/>
              </a:rPr>
              <a:t>group; Δ</a:t>
            </a:r>
            <a:r>
              <a:rPr lang="en-US" altLang="zh-CN" sz="1400" i="1" dirty="0">
                <a:latin typeface="Times New Roman" panose="02020603050405020304" pitchFamily="18" charset="0"/>
              </a:rPr>
              <a:t> p</a:t>
            </a:r>
            <a:r>
              <a:rPr lang="en-US" altLang="zh-CN" sz="1400" dirty="0">
                <a:latin typeface="Times New Roman" panose="02020603050405020304" pitchFamily="18" charset="0"/>
              </a:rPr>
              <a:t> &lt; 0.05, compared with the </a:t>
            </a:r>
            <a:r>
              <a:rPr lang="en-US" altLang="zh-CN" sz="1400" dirty="0" smtClean="0">
                <a:latin typeface="Times New Roman" panose="02020603050405020304" pitchFamily="18" charset="0"/>
              </a:rPr>
              <a:t>day 3 group</a:t>
            </a:r>
            <a:r>
              <a:rPr lang="en-US" altLang="zh-CN" sz="1400" dirty="0" smtClean="0">
                <a:latin typeface="Times New Roman" panose="02020603050405020304" pitchFamily="18" charset="0"/>
              </a:rPr>
              <a:t>. There was no difference in the mRNA or protein expression level of Fn14 between the day 5 and day 7 groups (</a:t>
            </a:r>
            <a:r>
              <a:rPr lang="en-US" altLang="zh-CN" sz="1400" i="1" dirty="0" smtClean="0">
                <a:latin typeface="Times New Roman" panose="02020603050405020304" pitchFamily="18" charset="0"/>
              </a:rPr>
              <a:t>p</a:t>
            </a:r>
            <a:r>
              <a:rPr lang="en-US" altLang="zh-CN" sz="1400" dirty="0" smtClean="0">
                <a:latin typeface="Times New Roman" panose="02020603050405020304" pitchFamily="18" charset="0"/>
              </a:rPr>
              <a:t> &gt;0.05).</a:t>
            </a:r>
            <a:endParaRPr lang="zh-CN" altLang="en-US" sz="1400" dirty="0"/>
          </a:p>
        </p:txBody>
      </p:sp>
      <p:sp>
        <p:nvSpPr>
          <p:cNvPr id="71" name="Title 1"/>
          <p:cNvSpPr txBox="1"/>
          <p:nvPr/>
        </p:nvSpPr>
        <p:spPr>
          <a:xfrm>
            <a:off x="4876800" y="3962400"/>
            <a:ext cx="640672" cy="504056"/>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800" b="1" dirty="0" smtClean="0">
                <a:latin typeface="Arial" panose="020B0604020202020204" pitchFamily="34" charset="0"/>
                <a:cs typeface="Arial" panose="020B0604020202020204" pitchFamily="34" charset="0"/>
              </a:rPr>
              <a:t>c</a:t>
            </a:r>
            <a:endParaRPr lang="zh-CN" altLang="en-US" sz="2800" b="1" dirty="0">
              <a:latin typeface="Arial" panose="020B0604020202020204" pitchFamily="34" charset="0"/>
              <a:cs typeface="Arial" panose="020B0604020202020204" pitchFamily="34" charset="0"/>
            </a:endParaRPr>
          </a:p>
        </p:txBody>
      </p:sp>
      <p:graphicFrame>
        <p:nvGraphicFramePr>
          <p:cNvPr id="72" name="Object 9"/>
          <p:cNvGraphicFramePr>
            <a:graphicFrameLocks noChangeAspect="1"/>
          </p:cNvGraphicFramePr>
          <p:nvPr>
            <p:extLst>
              <p:ext uri="{D42A27DB-BD31-4B8C-83A1-F6EECF244321}">
                <p14:modId xmlns:p14="http://schemas.microsoft.com/office/powerpoint/2010/main" val="3448076777"/>
              </p:ext>
            </p:extLst>
          </p:nvPr>
        </p:nvGraphicFramePr>
        <p:xfrm>
          <a:off x="3238686" y="1319765"/>
          <a:ext cx="2282825" cy="2165350"/>
        </p:xfrm>
        <a:graphic>
          <a:graphicData uri="http://schemas.openxmlformats.org/presentationml/2006/ole">
            <mc:AlternateContent xmlns:mc="http://schemas.openxmlformats.org/markup-compatibility/2006">
              <mc:Choice xmlns:v="urn:schemas-microsoft-com:vml" Requires="v">
                <p:oleObj spid="_x0000_s4247" name="Prism 6" r:id="rId6" imgW="2282180" imgH="2164886" progId="Prism6.Document">
                  <p:embed/>
                </p:oleObj>
              </mc:Choice>
              <mc:Fallback>
                <p:oleObj name="Prism 6" r:id="rId6" imgW="2282180" imgH="2164886" progId="Prism6.Document">
                  <p:embed/>
                  <p:pic>
                    <p:nvPicPr>
                      <p:cNvPr id="72" name="Object 9"/>
                      <p:cNvPicPr/>
                      <p:nvPr/>
                    </p:nvPicPr>
                    <p:blipFill>
                      <a:blip r:embed="rId7"/>
                      <a:stretch>
                        <a:fillRect/>
                      </a:stretch>
                    </p:blipFill>
                    <p:spPr>
                      <a:xfrm>
                        <a:off x="3238686" y="1319765"/>
                        <a:ext cx="2282825" cy="2165350"/>
                      </a:xfrm>
                      <a:prstGeom prst="rect">
                        <a:avLst/>
                      </a:prstGeom>
                    </p:spPr>
                  </p:pic>
                </p:oleObj>
              </mc:Fallback>
            </mc:AlternateContent>
          </a:graphicData>
        </a:graphic>
      </p:graphicFrame>
      <p:sp>
        <p:nvSpPr>
          <p:cNvPr id="11" name="Title 1"/>
          <p:cNvSpPr txBox="1"/>
          <p:nvPr/>
        </p:nvSpPr>
        <p:spPr>
          <a:xfrm>
            <a:off x="1187525" y="3962400"/>
            <a:ext cx="640672" cy="504056"/>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800" b="1" dirty="0" smtClean="0">
                <a:latin typeface="Arial" panose="020B0604020202020204" pitchFamily="34" charset="0"/>
                <a:cs typeface="Arial" panose="020B0604020202020204" pitchFamily="34" charset="0"/>
              </a:rPr>
              <a:t>b</a:t>
            </a:r>
            <a:endParaRPr lang="zh-CN" altLang="en-US" sz="2800" b="1" dirty="0">
              <a:latin typeface="Arial" panose="020B0604020202020204" pitchFamily="34" charset="0"/>
              <a:cs typeface="Arial" panose="020B0604020202020204" pitchFamily="34" charset="0"/>
            </a:endParaRPr>
          </a:p>
        </p:txBody>
      </p:sp>
      <p:grpSp>
        <p:nvGrpSpPr>
          <p:cNvPr id="7" name="组合 6"/>
          <p:cNvGrpSpPr/>
          <p:nvPr/>
        </p:nvGrpSpPr>
        <p:grpSpPr>
          <a:xfrm>
            <a:off x="1601559" y="4353645"/>
            <a:ext cx="2970441" cy="1164942"/>
            <a:chOff x="1371599" y="5331588"/>
            <a:chExt cx="2970441" cy="1164942"/>
          </a:xfrm>
        </p:grpSpPr>
        <p:sp>
          <p:nvSpPr>
            <p:cNvPr id="21" name="Rectangle 41"/>
            <p:cNvSpPr/>
            <p:nvPr/>
          </p:nvSpPr>
          <p:spPr>
            <a:xfrm>
              <a:off x="1483232" y="5807659"/>
              <a:ext cx="438530" cy="184666"/>
            </a:xfrm>
            <a:prstGeom prst="rect">
              <a:avLst/>
            </a:prstGeom>
          </p:spPr>
          <p:txBody>
            <a:bodyPr wrap="square" lIns="0" tIns="0" rIns="0" bIns="0">
              <a:spAutoFit/>
            </a:bodyPr>
            <a:lstStyle/>
            <a:p>
              <a:pPr algn="r"/>
              <a:r>
                <a:rPr lang="en-US" altLang="zh-CN" sz="1200" b="1" dirty="0" smtClean="0">
                  <a:latin typeface="Arial" panose="020B0604020202020204" pitchFamily="34" charset="0"/>
                  <a:cs typeface="Arial" panose="020B0604020202020204" pitchFamily="34" charset="0"/>
                </a:rPr>
                <a:t>Fn14</a:t>
              </a:r>
              <a:endParaRPr lang="en-US" altLang="zh-CN" sz="1200" b="1" dirty="0">
                <a:latin typeface="Arial" panose="020B0604020202020204" pitchFamily="34" charset="0"/>
                <a:cs typeface="Arial" panose="020B0604020202020204" pitchFamily="34" charset="0"/>
              </a:endParaRPr>
            </a:p>
          </p:txBody>
        </p:sp>
        <p:sp>
          <p:nvSpPr>
            <p:cNvPr id="22" name="文本框 11"/>
            <p:cNvSpPr txBox="1"/>
            <p:nvPr/>
          </p:nvSpPr>
          <p:spPr>
            <a:xfrm>
              <a:off x="1371599" y="6209784"/>
              <a:ext cx="550637" cy="184666"/>
            </a:xfrm>
            <a:prstGeom prst="rect">
              <a:avLst/>
            </a:prstGeom>
            <a:noFill/>
            <a:ln w="9525">
              <a:noFill/>
            </a:ln>
          </p:spPr>
          <p:txBody>
            <a:bodyPr wrap="square" lIns="0" tIns="0" rIns="0" bIns="0" anchor="t">
              <a:spAutoFit/>
            </a:bodyPr>
            <a:lstStyle/>
            <a:p>
              <a:pPr algn="r">
                <a:buFont typeface="Arial" panose="020B0604020202020204" pitchFamily="34" charset="0"/>
                <a:buNone/>
              </a:pPr>
              <a:r>
                <a:rPr lang="en-US" altLang="zh-CN" sz="1200" b="1" dirty="0">
                  <a:latin typeface="Arial" panose="020B0604020202020204" pitchFamily="34" charset="0"/>
                  <a:ea typeface="宋体" panose="02010600030101010101" pitchFamily="2" charset="-122"/>
                  <a:cs typeface="Arial" panose="020B0604020202020204" pitchFamily="34" charset="0"/>
                </a:rPr>
                <a:t>β-</a:t>
              </a:r>
              <a:r>
                <a:rPr lang="en-US" altLang="zh-CN" sz="1200" b="1" dirty="0" err="1">
                  <a:latin typeface="Arial" panose="020B0604020202020204" pitchFamily="34" charset="0"/>
                  <a:ea typeface="宋体" panose="02010600030101010101" pitchFamily="2" charset="-122"/>
                  <a:cs typeface="Arial" panose="020B0604020202020204" pitchFamily="34" charset="0"/>
                </a:rPr>
                <a:t>actin</a:t>
              </a:r>
            </a:p>
          </p:txBody>
        </p:sp>
        <p:sp>
          <p:nvSpPr>
            <p:cNvPr id="41" name="Title 1"/>
            <p:cNvSpPr txBox="1">
              <a:spLocks/>
            </p:cNvSpPr>
            <p:nvPr/>
          </p:nvSpPr>
          <p:spPr>
            <a:xfrm rot="-2700000">
              <a:off x="2125455" y="5332005"/>
              <a:ext cx="500572" cy="18430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200" b="1" dirty="0" smtClean="0">
                  <a:latin typeface="Arial" panose="020B0604020202020204" pitchFamily="34" charset="0"/>
                  <a:cs typeface="Arial" panose="020B0604020202020204" pitchFamily="34" charset="0"/>
                </a:rPr>
                <a:t>Day 0</a:t>
              </a:r>
              <a:endParaRPr lang="en-US" altLang="zh-CN" sz="1200" b="1" dirty="0">
                <a:latin typeface="Arial" panose="020B0604020202020204" pitchFamily="34" charset="0"/>
                <a:cs typeface="Arial" panose="020B0604020202020204" pitchFamily="34" charset="0"/>
              </a:endParaRPr>
            </a:p>
          </p:txBody>
        </p:sp>
        <p:sp>
          <p:nvSpPr>
            <p:cNvPr id="14" name="TextBox 38"/>
            <p:cNvSpPr txBox="1"/>
            <p:nvPr/>
          </p:nvSpPr>
          <p:spPr>
            <a:xfrm>
              <a:off x="3837214" y="5816829"/>
              <a:ext cx="504826" cy="153888"/>
            </a:xfrm>
            <a:prstGeom prst="rect">
              <a:avLst/>
            </a:prstGeom>
            <a:noFill/>
          </p:spPr>
          <p:txBody>
            <a:bodyPr wrap="square" lIns="0" tIns="0" rIns="0" bIns="0" rtlCol="0">
              <a:spAutoFit/>
            </a:bodyPr>
            <a:lstStyle/>
            <a:p>
              <a:pPr algn="r"/>
              <a:r>
                <a:rPr lang="en-US" altLang="zh-CN" sz="1000" dirty="0" smtClean="0">
                  <a:latin typeface="Arial" pitchFamily="34" charset="0"/>
                  <a:ea typeface="宋体" panose="02010600030101010101" pitchFamily="2" charset="-122"/>
                  <a:cs typeface="Arial" pitchFamily="34" charset="0"/>
                </a:rPr>
                <a:t>14 kDa</a:t>
              </a:r>
              <a:endParaRPr lang="zh-CN" altLang="en-US" sz="1000" dirty="0">
                <a:latin typeface="Arial" pitchFamily="34" charset="0"/>
                <a:cs typeface="Arial" pitchFamily="34" charset="0"/>
              </a:endParaRPr>
            </a:p>
          </p:txBody>
        </p:sp>
        <p:cxnSp>
          <p:nvCxnSpPr>
            <p:cNvPr id="15" name="Straight Arrow Connector 58"/>
            <p:cNvCxnSpPr/>
            <p:nvPr/>
          </p:nvCxnSpPr>
          <p:spPr>
            <a:xfrm flipH="1">
              <a:off x="3822700" y="5897435"/>
              <a:ext cx="16792"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62"/>
            <p:cNvSpPr txBox="1"/>
            <p:nvPr/>
          </p:nvSpPr>
          <p:spPr>
            <a:xfrm>
              <a:off x="3891189" y="6223943"/>
              <a:ext cx="441589" cy="153888"/>
            </a:xfrm>
            <a:prstGeom prst="rect">
              <a:avLst/>
            </a:prstGeom>
            <a:noFill/>
          </p:spPr>
          <p:txBody>
            <a:bodyPr wrap="square" lIns="0" tIns="0" rIns="0" bIns="0" rtlCol="0">
              <a:spAutoFit/>
            </a:bodyPr>
            <a:lstStyle/>
            <a:p>
              <a:pPr algn="r"/>
              <a:r>
                <a:rPr lang="en-US" altLang="zh-CN" sz="1000" dirty="0">
                  <a:latin typeface="Arial" pitchFamily="34" charset="0"/>
                  <a:ea typeface="宋体" panose="02010600030101010101" pitchFamily="2" charset="-122"/>
                  <a:cs typeface="Arial" pitchFamily="34" charset="0"/>
                </a:rPr>
                <a:t>4</a:t>
              </a:r>
              <a:r>
                <a:rPr lang="en-US" altLang="zh-CN" sz="1000" dirty="0" smtClean="0">
                  <a:latin typeface="Arial" pitchFamily="34" charset="0"/>
                  <a:ea typeface="宋体" panose="02010600030101010101" pitchFamily="2" charset="-122"/>
                  <a:cs typeface="Arial" pitchFamily="34" charset="0"/>
                </a:rPr>
                <a:t>3 </a:t>
              </a:r>
              <a:r>
                <a:rPr lang="en-US" altLang="zh-CN" sz="1000" dirty="0" err="1" smtClean="0">
                  <a:latin typeface="Arial" pitchFamily="34" charset="0"/>
                  <a:ea typeface="宋体" panose="02010600030101010101" pitchFamily="2" charset="-122"/>
                  <a:cs typeface="Arial" pitchFamily="34" charset="0"/>
                </a:rPr>
                <a:t>kDa</a:t>
              </a:r>
              <a:endParaRPr lang="zh-CN" altLang="en-US" sz="1000" dirty="0">
                <a:latin typeface="Arial" pitchFamily="34" charset="0"/>
                <a:cs typeface="Arial" pitchFamily="34" charset="0"/>
              </a:endParaRPr>
            </a:p>
          </p:txBody>
        </p:sp>
        <p:cxnSp>
          <p:nvCxnSpPr>
            <p:cNvPr id="17" name="Straight Arrow Connector 63"/>
            <p:cNvCxnSpPr/>
            <p:nvPr/>
          </p:nvCxnSpPr>
          <p:spPr>
            <a:xfrm flipH="1">
              <a:off x="3819525" y="6301374"/>
              <a:ext cx="16792"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Title 1"/>
            <p:cNvSpPr txBox="1">
              <a:spLocks/>
            </p:cNvSpPr>
            <p:nvPr/>
          </p:nvSpPr>
          <p:spPr>
            <a:xfrm rot="-2700000">
              <a:off x="2555572" y="5331588"/>
              <a:ext cx="500572" cy="18430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200" b="1" dirty="0" smtClean="0">
                  <a:latin typeface="Arial" panose="020B0604020202020204" pitchFamily="34" charset="0"/>
                  <a:cs typeface="Arial" panose="020B0604020202020204" pitchFamily="34" charset="0"/>
                </a:rPr>
                <a:t>Day 3</a:t>
              </a:r>
              <a:endParaRPr lang="en-US" altLang="zh-CN" sz="1200" b="1" dirty="0">
                <a:latin typeface="Arial" panose="020B0604020202020204" pitchFamily="34" charset="0"/>
                <a:cs typeface="Arial" panose="020B0604020202020204" pitchFamily="34" charset="0"/>
              </a:endParaRPr>
            </a:p>
          </p:txBody>
        </p:sp>
        <p:sp>
          <p:nvSpPr>
            <p:cNvPr id="51" name="Title 1"/>
            <p:cNvSpPr txBox="1">
              <a:spLocks/>
            </p:cNvSpPr>
            <p:nvPr/>
          </p:nvSpPr>
          <p:spPr>
            <a:xfrm rot="-2700000">
              <a:off x="3039855" y="5341630"/>
              <a:ext cx="500572" cy="18430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200" b="1" dirty="0" smtClean="0">
                  <a:latin typeface="Arial" panose="020B0604020202020204" pitchFamily="34" charset="0"/>
                  <a:cs typeface="Arial" panose="020B0604020202020204" pitchFamily="34" charset="0"/>
                </a:rPr>
                <a:t>Day 5</a:t>
              </a:r>
              <a:endParaRPr lang="en-US" altLang="zh-CN" sz="1200" b="1" dirty="0">
                <a:latin typeface="Arial" panose="020B0604020202020204" pitchFamily="34" charset="0"/>
                <a:cs typeface="Arial" panose="020B0604020202020204" pitchFamily="34" charset="0"/>
              </a:endParaRPr>
            </a:p>
          </p:txBody>
        </p:sp>
        <p:sp>
          <p:nvSpPr>
            <p:cNvPr id="52" name="Title 1"/>
            <p:cNvSpPr txBox="1">
              <a:spLocks/>
            </p:cNvSpPr>
            <p:nvPr/>
          </p:nvSpPr>
          <p:spPr>
            <a:xfrm rot="-2700000">
              <a:off x="3469972" y="5341213"/>
              <a:ext cx="500572" cy="18430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1200" b="1" dirty="0" smtClean="0">
                  <a:latin typeface="Arial" panose="020B0604020202020204" pitchFamily="34" charset="0"/>
                  <a:cs typeface="Arial" panose="020B0604020202020204" pitchFamily="34" charset="0"/>
                </a:rPr>
                <a:t>Day 7</a:t>
              </a:r>
              <a:endParaRPr lang="en-US" altLang="zh-CN" sz="1200" b="1" dirty="0">
                <a:latin typeface="Arial" panose="020B0604020202020204" pitchFamily="34" charset="0"/>
                <a:cs typeface="Arial" panose="020B0604020202020204" pitchFamily="34" charset="0"/>
              </a:endParaRPr>
            </a:p>
          </p:txBody>
        </p:sp>
        <p:pic>
          <p:nvPicPr>
            <p:cNvPr id="4" name="图片 3"/>
            <p:cNvPicPr preferRelativeResize="0">
              <a:picLocks/>
            </p:cNvPicPr>
            <p:nvPr/>
          </p:nvPicPr>
          <p:blipFill>
            <a:blip r:embed="rId8" cstate="print">
              <a:extLst>
                <a:ext uri="{28A0092B-C50C-407E-A947-70E740481C1C}">
                  <a14:useLocalDpi xmlns:a14="http://schemas.microsoft.com/office/drawing/2010/main" val="0"/>
                </a:ext>
              </a:extLst>
            </a:blip>
            <a:stretch>
              <a:fillRect/>
            </a:stretch>
          </p:blipFill>
          <p:spPr>
            <a:xfrm>
              <a:off x="1991107" y="6136530"/>
              <a:ext cx="1800000" cy="360000"/>
            </a:xfrm>
            <a:prstGeom prst="rect">
              <a:avLst/>
            </a:prstGeom>
            <a:ln w="12700">
              <a:solidFill>
                <a:schemeClr val="tx1"/>
              </a:solidFill>
            </a:ln>
          </p:spPr>
        </p:pic>
        <p:pic>
          <p:nvPicPr>
            <p:cNvPr id="5" name="图片 4"/>
            <p:cNvPicPr preferRelativeResize="0">
              <a:picLocks/>
            </p:cNvPicPr>
            <p:nvPr/>
          </p:nvPicPr>
          <p:blipFill>
            <a:blip r:embed="rId9" cstate="print">
              <a:extLst>
                <a:ext uri="{28A0092B-C50C-407E-A947-70E740481C1C}">
                  <a14:useLocalDpi xmlns:a14="http://schemas.microsoft.com/office/drawing/2010/main" val="0"/>
                </a:ext>
              </a:extLst>
            </a:blip>
            <a:stretch>
              <a:fillRect/>
            </a:stretch>
          </p:blipFill>
          <p:spPr>
            <a:xfrm>
              <a:off x="1991107" y="5710133"/>
              <a:ext cx="1800000" cy="360000"/>
            </a:xfrm>
            <a:prstGeom prst="rect">
              <a:avLst/>
            </a:prstGeom>
            <a:ln w="12700">
              <a:solidFill>
                <a:schemeClr val="tx1"/>
              </a:solidFill>
            </a:ln>
          </p:spPr>
        </p:pic>
      </p:grpSp>
    </p:spTree>
    <p:extLst>
      <p:ext uri="{BB962C8B-B14F-4D97-AF65-F5344CB8AC3E}">
        <p14:creationId xmlns:p14="http://schemas.microsoft.com/office/powerpoint/2010/main" val="2567676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le 1"/>
          <p:cNvSpPr txBox="1"/>
          <p:nvPr/>
        </p:nvSpPr>
        <p:spPr>
          <a:xfrm>
            <a:off x="762000" y="913447"/>
            <a:ext cx="640672" cy="504056"/>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400" b="1" dirty="0" smtClean="0">
                <a:latin typeface="Arial" panose="020B0604020202020204" pitchFamily="34" charset="0"/>
                <a:cs typeface="Arial" panose="020B0604020202020204" pitchFamily="34" charset="0"/>
              </a:rPr>
              <a:t>a</a:t>
            </a:r>
            <a:endParaRPr lang="zh-CN" altLang="en-US" sz="2400" b="1" dirty="0">
              <a:latin typeface="Arial" panose="020B0604020202020204" pitchFamily="34" charset="0"/>
              <a:cs typeface="Arial" panose="020B0604020202020204" pitchFamily="34" charset="0"/>
            </a:endParaRPr>
          </a:p>
        </p:txBody>
      </p:sp>
      <p:sp>
        <p:nvSpPr>
          <p:cNvPr id="93" name="Title 1"/>
          <p:cNvSpPr txBox="1"/>
          <p:nvPr/>
        </p:nvSpPr>
        <p:spPr>
          <a:xfrm>
            <a:off x="6324600" y="1371600"/>
            <a:ext cx="640672" cy="504056"/>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400" b="1" dirty="0" smtClean="0">
                <a:latin typeface="Arial" panose="020B0604020202020204" pitchFamily="34" charset="0"/>
                <a:cs typeface="Arial" panose="020B0604020202020204" pitchFamily="34" charset="0"/>
              </a:rPr>
              <a:t>b</a:t>
            </a:r>
            <a:endParaRPr lang="zh-CN" altLang="en-US" sz="2400" b="1" dirty="0">
              <a:latin typeface="Arial" panose="020B0604020202020204" pitchFamily="34" charset="0"/>
              <a:cs typeface="Arial" panose="020B0604020202020204" pitchFamily="34" charset="0"/>
            </a:endParaRPr>
          </a:p>
        </p:txBody>
      </p:sp>
      <p:sp>
        <p:nvSpPr>
          <p:cNvPr id="55" name="Title 1"/>
          <p:cNvSpPr txBox="1"/>
          <p:nvPr/>
        </p:nvSpPr>
        <p:spPr>
          <a:xfrm>
            <a:off x="4406653" y="4260850"/>
            <a:ext cx="640672" cy="504056"/>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400" b="1" dirty="0" smtClean="0">
                <a:latin typeface="Arial" panose="020B0604020202020204" pitchFamily="34" charset="0"/>
                <a:cs typeface="Arial" panose="020B0604020202020204" pitchFamily="34" charset="0"/>
              </a:rPr>
              <a:t>d</a:t>
            </a:r>
            <a:endParaRPr lang="zh-CN" altLang="en-US" sz="2400" b="1" dirty="0">
              <a:latin typeface="Arial" panose="020B0604020202020204" pitchFamily="34" charset="0"/>
              <a:cs typeface="Arial" panose="020B0604020202020204" pitchFamily="34" charset="0"/>
            </a:endParaRPr>
          </a:p>
        </p:txBody>
      </p:sp>
      <p:sp>
        <p:nvSpPr>
          <p:cNvPr id="57" name="Title 1"/>
          <p:cNvSpPr txBox="1"/>
          <p:nvPr/>
        </p:nvSpPr>
        <p:spPr>
          <a:xfrm>
            <a:off x="1408119" y="4609559"/>
            <a:ext cx="496881" cy="504056"/>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400" b="1" dirty="0" smtClean="0">
                <a:latin typeface="Arial" panose="020B0604020202020204" pitchFamily="34" charset="0"/>
                <a:cs typeface="Arial" panose="020B0604020202020204" pitchFamily="34" charset="0"/>
              </a:rPr>
              <a:t>c</a:t>
            </a:r>
            <a:endParaRPr lang="zh-CN" altLang="en-US" sz="2400" b="1" dirty="0">
              <a:latin typeface="Arial" panose="020B0604020202020204" pitchFamily="34" charset="0"/>
              <a:cs typeface="Arial" panose="020B0604020202020204" pitchFamily="34" charset="0"/>
            </a:endParaRPr>
          </a:p>
        </p:txBody>
      </p:sp>
      <p:graphicFrame>
        <p:nvGraphicFramePr>
          <p:cNvPr id="60" name="Object 5"/>
          <p:cNvGraphicFramePr>
            <a:graphicFrameLocks noChangeAspect="1"/>
          </p:cNvGraphicFramePr>
          <p:nvPr>
            <p:extLst>
              <p:ext uri="{D42A27DB-BD31-4B8C-83A1-F6EECF244321}">
                <p14:modId xmlns:p14="http://schemas.microsoft.com/office/powerpoint/2010/main" val="1163142985"/>
              </p:ext>
            </p:extLst>
          </p:nvPr>
        </p:nvGraphicFramePr>
        <p:xfrm>
          <a:off x="4700588" y="4337050"/>
          <a:ext cx="3422650" cy="2597150"/>
        </p:xfrm>
        <a:graphic>
          <a:graphicData uri="http://schemas.openxmlformats.org/presentationml/2006/ole">
            <mc:AlternateContent xmlns:mc="http://schemas.openxmlformats.org/markup-compatibility/2006">
              <mc:Choice xmlns:v="urn:schemas-microsoft-com:vml" Requires="v">
                <p:oleObj spid="_x0000_s1228" name="Prism 6" r:id="rId4" imgW="2771604" imgH="2104020" progId="Prism6.Document">
                  <p:embed/>
                </p:oleObj>
              </mc:Choice>
              <mc:Fallback>
                <p:oleObj name="Prism 6" r:id="rId4" imgW="2771604" imgH="2104020" progId="Prism6.Document">
                  <p:embed/>
                  <p:pic>
                    <p:nvPicPr>
                      <p:cNvPr id="6" name="Object 5"/>
                      <p:cNvPicPr/>
                      <p:nvPr/>
                    </p:nvPicPr>
                    <p:blipFill>
                      <a:blip r:embed="rId5"/>
                      <a:stretch>
                        <a:fillRect/>
                      </a:stretch>
                    </p:blipFill>
                    <p:spPr>
                      <a:xfrm>
                        <a:off x="4700588" y="4337050"/>
                        <a:ext cx="3422650" cy="2597150"/>
                      </a:xfrm>
                      <a:prstGeom prst="rect">
                        <a:avLst/>
                      </a:prstGeom>
                    </p:spPr>
                  </p:pic>
                </p:oleObj>
              </mc:Fallback>
            </mc:AlternateContent>
          </a:graphicData>
        </a:graphic>
      </p:graphicFrame>
      <p:grpSp>
        <p:nvGrpSpPr>
          <p:cNvPr id="31" name="组合 30"/>
          <p:cNvGrpSpPr/>
          <p:nvPr/>
        </p:nvGrpSpPr>
        <p:grpSpPr>
          <a:xfrm>
            <a:off x="1932332" y="4859883"/>
            <a:ext cx="2005677" cy="1226669"/>
            <a:chOff x="1932332" y="4859883"/>
            <a:chExt cx="2005677" cy="1226669"/>
          </a:xfrm>
        </p:grpSpPr>
        <p:pic>
          <p:nvPicPr>
            <p:cNvPr id="29" name="图片 28"/>
            <p:cNvPicPr preferRelativeResize="0">
              <a:picLocks/>
            </p:cNvPicPr>
            <p:nvPr/>
          </p:nvPicPr>
          <p:blipFill>
            <a:blip r:embed="rId6" cstate="print">
              <a:extLst>
                <a:ext uri="{28A0092B-C50C-407E-A947-70E740481C1C}">
                  <a14:useLocalDpi xmlns:a14="http://schemas.microsoft.com/office/drawing/2010/main" val="0"/>
                </a:ext>
              </a:extLst>
            </a:blip>
            <a:stretch>
              <a:fillRect/>
            </a:stretch>
          </p:blipFill>
          <p:spPr>
            <a:xfrm>
              <a:off x="2966009" y="5114552"/>
              <a:ext cx="972000" cy="972000"/>
            </a:xfrm>
            <a:prstGeom prst="rect">
              <a:avLst/>
            </a:prstGeom>
            <a:ln w="12700">
              <a:solidFill>
                <a:schemeClr val="tx1"/>
              </a:solidFill>
            </a:ln>
          </p:spPr>
        </p:pic>
        <p:pic>
          <p:nvPicPr>
            <p:cNvPr id="30" name="图片 29"/>
            <p:cNvPicPr preferRelativeResize="0">
              <a:picLocks/>
            </p:cNvPicPr>
            <p:nvPr/>
          </p:nvPicPr>
          <p:blipFill>
            <a:blip r:embed="rId7" cstate="print">
              <a:extLst>
                <a:ext uri="{28A0092B-C50C-407E-A947-70E740481C1C}">
                  <a14:useLocalDpi xmlns:a14="http://schemas.microsoft.com/office/drawing/2010/main" val="0"/>
                </a:ext>
              </a:extLst>
            </a:blip>
            <a:stretch>
              <a:fillRect/>
            </a:stretch>
          </p:blipFill>
          <p:spPr>
            <a:xfrm>
              <a:off x="1932332" y="5105400"/>
              <a:ext cx="972000" cy="972000"/>
            </a:xfrm>
            <a:prstGeom prst="rect">
              <a:avLst/>
            </a:prstGeom>
            <a:ln w="12700">
              <a:solidFill>
                <a:schemeClr val="tx1"/>
              </a:solidFill>
            </a:ln>
          </p:spPr>
        </p:pic>
        <p:sp>
          <p:nvSpPr>
            <p:cNvPr id="68" name="TextBox 62"/>
            <p:cNvSpPr txBox="1"/>
            <p:nvPr/>
          </p:nvSpPr>
          <p:spPr>
            <a:xfrm>
              <a:off x="3048354" y="4859883"/>
              <a:ext cx="775010" cy="215444"/>
            </a:xfrm>
            <a:prstGeom prst="rect">
              <a:avLst/>
            </a:prstGeom>
            <a:noFill/>
          </p:spPr>
          <p:txBody>
            <a:bodyPr wrap="square" lIns="0" tIns="0" rIns="0" bIns="0" rtlCol="0">
              <a:spAutoFit/>
            </a:bodyPr>
            <a:lstStyle/>
            <a:p>
              <a:pPr algn="ctr"/>
              <a:r>
                <a:rPr lang="en-US" sz="1400" b="1" dirty="0" smtClean="0">
                  <a:latin typeface="Arial" panose="020B0604020202020204" pitchFamily="34" charset="0"/>
                  <a:cs typeface="Arial" panose="020B0604020202020204" pitchFamily="34" charset="0"/>
                </a:rPr>
                <a:t>TWEAK</a:t>
              </a:r>
              <a:endParaRPr lang="en-US" altLang="zh-CN" sz="1400" b="1" dirty="0" smtClean="0">
                <a:latin typeface="Arial" panose="020B0604020202020204" pitchFamily="34" charset="0"/>
                <a:cs typeface="Arial" panose="020B0604020202020204" pitchFamily="34" charset="0"/>
              </a:endParaRPr>
            </a:p>
          </p:txBody>
        </p:sp>
        <p:sp>
          <p:nvSpPr>
            <p:cNvPr id="73" name="TextBox 63"/>
            <p:cNvSpPr txBox="1"/>
            <p:nvPr/>
          </p:nvSpPr>
          <p:spPr>
            <a:xfrm>
              <a:off x="2014000" y="4859883"/>
              <a:ext cx="775010" cy="215444"/>
            </a:xfrm>
            <a:prstGeom prst="rect">
              <a:avLst/>
            </a:prstGeom>
            <a:noFill/>
          </p:spPr>
          <p:txBody>
            <a:bodyPr wrap="square" lIns="0" tIns="0" rIns="0" bIns="0" rtlCol="0">
              <a:spAutoFit/>
            </a:bodyPr>
            <a:lstStyle/>
            <a:p>
              <a:pPr algn="ctr"/>
              <a:r>
                <a:rPr lang="en-US" sz="1400" b="1" dirty="0" smtClean="0">
                  <a:latin typeface="Arial" panose="020B0604020202020204" pitchFamily="34" charset="0"/>
                  <a:cs typeface="Arial" panose="020B0604020202020204" pitchFamily="34" charset="0"/>
                </a:rPr>
                <a:t>Blank</a:t>
              </a:r>
              <a:endParaRPr lang="en-US" altLang="zh-CN" sz="1400" b="1" dirty="0" smtClean="0">
                <a:latin typeface="Arial" panose="020B0604020202020204" pitchFamily="34" charset="0"/>
                <a:cs typeface="Arial" panose="020B0604020202020204" pitchFamily="34" charset="0"/>
              </a:endParaRPr>
            </a:p>
          </p:txBody>
        </p:sp>
        <p:cxnSp>
          <p:nvCxnSpPr>
            <p:cNvPr id="79" name="Straight Connector 19"/>
            <p:cNvCxnSpPr/>
            <p:nvPr/>
          </p:nvCxnSpPr>
          <p:spPr>
            <a:xfrm>
              <a:off x="3709764" y="6016794"/>
              <a:ext cx="16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67"/>
            <p:cNvCxnSpPr/>
            <p:nvPr/>
          </p:nvCxnSpPr>
          <p:spPr>
            <a:xfrm>
              <a:off x="2671251" y="6010444"/>
              <a:ext cx="16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7" name="Rectangle 100"/>
          <p:cNvSpPr/>
          <p:nvPr/>
        </p:nvSpPr>
        <p:spPr>
          <a:xfrm>
            <a:off x="627967" y="7325426"/>
            <a:ext cx="8382000" cy="1600438"/>
          </a:xfrm>
          <a:prstGeom prst="rect">
            <a:avLst/>
          </a:prstGeom>
        </p:spPr>
        <p:txBody>
          <a:bodyPr wrap="square">
            <a:spAutoFit/>
          </a:bodyPr>
          <a:lstStyle/>
          <a:p>
            <a:pPr algn="just">
              <a:spcAft>
                <a:spcPts val="0"/>
              </a:spcAft>
            </a:pPr>
            <a:r>
              <a:rPr lang="en-GB" sz="1400" b="1"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Supplementary </a:t>
            </a:r>
            <a:r>
              <a:rPr lang="en-US" sz="1400" b="1"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Figure 2</a:t>
            </a:r>
            <a:r>
              <a:rPr lang="en-US" sz="1400" b="1"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t>
            </a:r>
            <a:r>
              <a:rPr lang="en-US" sz="1400"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The effect of topical TWEAK </a:t>
            </a:r>
            <a:r>
              <a:rPr lang="en-US" altLang="zh-CN" sz="1400" kern="100" dirty="0" smtClean="0">
                <a:solidFill>
                  <a:srgbClr val="000000"/>
                </a:solidFill>
                <a:latin typeface="Times New Roman" panose="02020603050405020304" pitchFamily="18" charset="0"/>
                <a:cs typeface="Times New Roman" panose="02020603050405020304" pitchFamily="18" charset="0"/>
              </a:rPr>
              <a:t>administration </a:t>
            </a:r>
            <a:r>
              <a:rPr lang="en-US" sz="1400"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on </a:t>
            </a:r>
            <a:r>
              <a:rPr lang="en-US" sz="14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the </a:t>
            </a:r>
            <a:r>
              <a:rPr lang="en-US" sz="1400"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WT </a:t>
            </a:r>
            <a:r>
              <a:rPr lang="en-US" sz="14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mice. </a:t>
            </a:r>
            <a:r>
              <a:rPr lang="en-US" sz="1400"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TWEAK solution was topically </a:t>
            </a:r>
            <a:r>
              <a:rPr lang="en-US" sz="1400"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and twice daily applied </a:t>
            </a:r>
            <a:r>
              <a:rPr lang="en-US" sz="14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to </a:t>
            </a:r>
            <a:r>
              <a:rPr lang="en-US" sz="1400"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the </a:t>
            </a:r>
            <a:r>
              <a:rPr lang="en-US" sz="14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shaved back of </a:t>
            </a:r>
            <a:r>
              <a:rPr lang="en-US" sz="1400"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mice. The non-treated mice were blank controls. All mice </a:t>
            </a:r>
            <a:r>
              <a:rPr lang="en-US" altLang="zh-CN" sz="1400" kern="100" dirty="0" smtClean="0">
                <a:solidFill>
                  <a:srgbClr val="000000"/>
                </a:solidFill>
                <a:latin typeface="Times New Roman" panose="02020603050405020304" pitchFamily="18" charset="0"/>
                <a:cs typeface="Times New Roman" panose="02020603050405020304" pitchFamily="18" charset="0"/>
              </a:rPr>
              <a:t>received </a:t>
            </a:r>
            <a:r>
              <a:rPr lang="en-US" altLang="zh-CN" sz="1400" kern="100" dirty="0">
                <a:solidFill>
                  <a:srgbClr val="000000"/>
                </a:solidFill>
                <a:latin typeface="Times New Roman" panose="02020603050405020304" pitchFamily="18" charset="0"/>
                <a:cs typeface="Times New Roman" panose="02020603050405020304" pitchFamily="18" charset="0"/>
              </a:rPr>
              <a:t>no pretreatment of </a:t>
            </a:r>
            <a:r>
              <a:rPr lang="en-US" altLang="zh-CN" sz="1400" kern="100" dirty="0" smtClean="0">
                <a:solidFill>
                  <a:srgbClr val="000000"/>
                </a:solidFill>
                <a:latin typeface="Times New Roman" panose="02020603050405020304" pitchFamily="18" charset="0"/>
                <a:cs typeface="Times New Roman" panose="02020603050405020304" pitchFamily="18" charset="0"/>
              </a:rPr>
              <a:t>imiquimod. </a:t>
            </a:r>
            <a:r>
              <a:rPr lang="en-US" sz="1400"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t>
            </a:r>
            <a:r>
              <a:rPr lang="en-US" sz="1400" b="1"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a:t>
            </a:r>
            <a:r>
              <a:rPr lang="en-US" sz="1400"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Skin was monitored on days 0, 3, 5, and 7. </a:t>
            </a:r>
            <a:r>
              <a:rPr lang="en-US" sz="14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T</a:t>
            </a:r>
            <a:r>
              <a:rPr lang="en-US" sz="1400"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here was no visible change on the skin. (</a:t>
            </a:r>
            <a:r>
              <a:rPr lang="en-US" sz="1400" b="1"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b</a:t>
            </a:r>
            <a:r>
              <a:rPr lang="en-US" sz="1400"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Skin was evaluated </a:t>
            </a:r>
            <a:r>
              <a:rPr lang="en-US" sz="14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for PASI scores. </a:t>
            </a:r>
            <a:r>
              <a:rPr lang="en-US" sz="1400"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t>
            </a:r>
            <a:r>
              <a:rPr lang="en-US" sz="1400" b="1"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c</a:t>
            </a:r>
            <a:r>
              <a:rPr lang="en-US" sz="1400"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Skin tissue was stained </a:t>
            </a:r>
            <a:r>
              <a:rPr lang="en-US" sz="14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by hematoxylin-eosin </a:t>
            </a:r>
            <a:r>
              <a:rPr lang="en-US" sz="1400"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solution. There was no histological change in these mice. (</a:t>
            </a:r>
            <a:r>
              <a:rPr lang="en-US" sz="1400" b="1"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d</a:t>
            </a:r>
            <a:r>
              <a:rPr lang="en-US" sz="14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The </a:t>
            </a:r>
            <a:r>
              <a:rPr lang="en-US" altLang="zh-CN" sz="1400" kern="100" dirty="0" smtClean="0">
                <a:solidFill>
                  <a:srgbClr val="000000"/>
                </a:solidFill>
                <a:latin typeface="Times New Roman" panose="02020603050405020304" pitchFamily="18" charset="0"/>
                <a:cs typeface="Times New Roman" panose="02020603050405020304" pitchFamily="18" charset="0"/>
              </a:rPr>
              <a:t>hematoxylin-eosin</a:t>
            </a:r>
            <a:r>
              <a:rPr lang="en-US" sz="1400"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-stained </a:t>
            </a:r>
            <a:r>
              <a:rPr lang="en-US" sz="14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sections were evaluated by HPSS </a:t>
            </a:r>
            <a:r>
              <a:rPr lang="en-US" sz="1400"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method. In (</a:t>
            </a:r>
            <a:r>
              <a:rPr lang="en-US" sz="1400" b="1"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b</a:t>
            </a:r>
            <a:r>
              <a:rPr lang="en-US" sz="1400"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and </a:t>
            </a:r>
            <a:r>
              <a:rPr lang="en-US" sz="1400" b="1"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d</a:t>
            </a:r>
            <a:r>
              <a:rPr lang="en-US" sz="1400"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there </a:t>
            </a:r>
            <a:r>
              <a:rPr lang="en-US" sz="14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were no significant differences between the two </a:t>
            </a:r>
            <a:r>
              <a:rPr lang="en-US" sz="1400"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groups</a:t>
            </a:r>
            <a:r>
              <a:rPr lang="en-US" sz="14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a:t>
            </a:r>
            <a:r>
              <a:rPr lang="en-US" altLang="zh-CN" sz="1400" kern="100" dirty="0">
                <a:solidFill>
                  <a:srgbClr val="000000"/>
                </a:solidFill>
                <a:latin typeface="Times New Roman" panose="02020603050405020304" pitchFamily="18" charset="0"/>
                <a:cs typeface="Times New Roman" panose="02020603050405020304" pitchFamily="18" charset="0"/>
              </a:rPr>
              <a:t>Representative images are shown. n = 5 in each group. </a:t>
            </a:r>
            <a:r>
              <a:rPr lang="en-US" sz="1400"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Bar </a:t>
            </a:r>
            <a:r>
              <a:rPr lang="en-US" sz="14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20 um.  </a:t>
            </a:r>
            <a:endParaRPr lang="en-GB" sz="14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8" name="组合 27"/>
          <p:cNvGrpSpPr/>
          <p:nvPr/>
        </p:nvGrpSpPr>
        <p:grpSpPr>
          <a:xfrm>
            <a:off x="1173238" y="1176733"/>
            <a:ext cx="4741286" cy="2487412"/>
            <a:chOff x="1173238" y="1176733"/>
            <a:chExt cx="4741286" cy="2487412"/>
          </a:xfrm>
        </p:grpSpPr>
        <p:sp>
          <p:nvSpPr>
            <p:cNvPr id="35" name="TextBox 34"/>
            <p:cNvSpPr txBox="1"/>
            <p:nvPr/>
          </p:nvSpPr>
          <p:spPr>
            <a:xfrm>
              <a:off x="1637118" y="1183860"/>
              <a:ext cx="781214" cy="161214"/>
            </a:xfrm>
            <a:prstGeom prst="rect">
              <a:avLst/>
            </a:prstGeom>
            <a:noFill/>
          </p:spPr>
          <p:txBody>
            <a:bodyPr wrap="square" lIns="0" tIns="0" rIns="0" bIns="0" rtlCol="0">
              <a:spAutoFit/>
            </a:bodyPr>
            <a:lstStyle/>
            <a:p>
              <a:pPr algn="ctr"/>
              <a:r>
                <a:rPr lang="en-US" altLang="zh-CN" sz="1400" b="1" dirty="0" smtClean="0">
                  <a:latin typeface="Arial" panose="020B0604020202020204" pitchFamily="34" charset="0"/>
                  <a:cs typeface="Arial" panose="020B0604020202020204" pitchFamily="34" charset="0"/>
                </a:rPr>
                <a:t>Day 0</a:t>
              </a:r>
            </a:p>
          </p:txBody>
        </p:sp>
        <p:sp>
          <p:nvSpPr>
            <p:cNvPr id="37" name="TextBox 36"/>
            <p:cNvSpPr txBox="1"/>
            <p:nvPr/>
          </p:nvSpPr>
          <p:spPr>
            <a:xfrm>
              <a:off x="2775770" y="1190988"/>
              <a:ext cx="781214" cy="161214"/>
            </a:xfrm>
            <a:prstGeom prst="rect">
              <a:avLst/>
            </a:prstGeom>
            <a:noFill/>
          </p:spPr>
          <p:txBody>
            <a:bodyPr wrap="square" lIns="0" tIns="0" rIns="0" bIns="0" rtlCol="0">
              <a:spAutoFit/>
            </a:bodyPr>
            <a:lstStyle/>
            <a:p>
              <a:pPr algn="ctr"/>
              <a:r>
                <a:rPr lang="en-US" sz="1400" b="1" dirty="0" smtClean="0">
                  <a:latin typeface="Arial" panose="020B0604020202020204" pitchFamily="34" charset="0"/>
                  <a:cs typeface="Arial" panose="020B0604020202020204" pitchFamily="34" charset="0"/>
                </a:rPr>
                <a:t>Day 3</a:t>
              </a:r>
              <a:endParaRPr lang="en-US" altLang="zh-CN" sz="1400" b="1" dirty="0" smtClean="0">
                <a:latin typeface="Arial" panose="020B0604020202020204" pitchFamily="34" charset="0"/>
                <a:cs typeface="Arial" panose="020B0604020202020204" pitchFamily="34" charset="0"/>
              </a:endParaRPr>
            </a:p>
          </p:txBody>
        </p:sp>
        <p:sp>
          <p:nvSpPr>
            <p:cNvPr id="59" name="TextBox 58"/>
            <p:cNvSpPr txBox="1"/>
            <p:nvPr/>
          </p:nvSpPr>
          <p:spPr>
            <a:xfrm>
              <a:off x="3872596" y="1187237"/>
              <a:ext cx="781214" cy="161214"/>
            </a:xfrm>
            <a:prstGeom prst="rect">
              <a:avLst/>
            </a:prstGeom>
            <a:noFill/>
          </p:spPr>
          <p:txBody>
            <a:bodyPr wrap="square" lIns="0" tIns="0" rIns="0" bIns="0" rtlCol="0">
              <a:spAutoFit/>
            </a:bodyPr>
            <a:lstStyle/>
            <a:p>
              <a:pPr algn="ctr"/>
              <a:r>
                <a:rPr lang="en-US" sz="1400" b="1" dirty="0" smtClean="0">
                  <a:latin typeface="Arial" panose="020B0604020202020204" pitchFamily="34" charset="0"/>
                  <a:cs typeface="Arial" panose="020B0604020202020204" pitchFamily="34" charset="0"/>
                </a:rPr>
                <a:t>Day 5</a:t>
              </a:r>
              <a:endParaRPr lang="en-US" altLang="zh-CN" sz="1400" b="1" dirty="0" smtClean="0">
                <a:latin typeface="Arial" panose="020B0604020202020204" pitchFamily="34" charset="0"/>
                <a:cs typeface="Arial" panose="020B0604020202020204" pitchFamily="34" charset="0"/>
              </a:endParaRPr>
            </a:p>
          </p:txBody>
        </p:sp>
        <p:sp>
          <p:nvSpPr>
            <p:cNvPr id="66" name="TextBox 65"/>
            <p:cNvSpPr txBox="1"/>
            <p:nvPr/>
          </p:nvSpPr>
          <p:spPr>
            <a:xfrm>
              <a:off x="4991084" y="1176733"/>
              <a:ext cx="781214" cy="161214"/>
            </a:xfrm>
            <a:prstGeom prst="rect">
              <a:avLst/>
            </a:prstGeom>
            <a:noFill/>
          </p:spPr>
          <p:txBody>
            <a:bodyPr wrap="square" lIns="0" tIns="0" rIns="0" bIns="0" rtlCol="0">
              <a:spAutoFit/>
            </a:bodyPr>
            <a:lstStyle/>
            <a:p>
              <a:pPr algn="ctr"/>
              <a:r>
                <a:rPr lang="en-US" sz="1400" b="1" dirty="0" smtClean="0">
                  <a:latin typeface="Arial" panose="020B0604020202020204" pitchFamily="34" charset="0"/>
                  <a:cs typeface="Arial" panose="020B0604020202020204" pitchFamily="34" charset="0"/>
                </a:rPr>
                <a:t>Day 7</a:t>
              </a:r>
              <a:endParaRPr lang="en-US" altLang="zh-CN" sz="1400" b="1" dirty="0" smtClean="0">
                <a:latin typeface="Arial" panose="020B0604020202020204" pitchFamily="34" charset="0"/>
                <a:cs typeface="Arial" panose="020B0604020202020204" pitchFamily="34" charset="0"/>
              </a:endParaRPr>
            </a:p>
          </p:txBody>
        </p:sp>
        <p:sp>
          <p:nvSpPr>
            <p:cNvPr id="72" name="TextBox 71"/>
            <p:cNvSpPr txBox="1"/>
            <p:nvPr/>
          </p:nvSpPr>
          <p:spPr>
            <a:xfrm rot="16200000">
              <a:off x="796070" y="1859743"/>
              <a:ext cx="969780" cy="215444"/>
            </a:xfrm>
            <a:prstGeom prst="rect">
              <a:avLst/>
            </a:prstGeom>
            <a:noFill/>
          </p:spPr>
          <p:txBody>
            <a:bodyPr wrap="square" lIns="0" tIns="0" rIns="0" bIns="0" rtlCol="0">
              <a:spAutoFit/>
            </a:bodyPr>
            <a:lstStyle/>
            <a:p>
              <a:pPr algn="ctr"/>
              <a:r>
                <a:rPr lang="en-US" sz="1400" b="1" dirty="0" smtClean="0">
                  <a:latin typeface="Arial" panose="020B0604020202020204" pitchFamily="34" charset="0"/>
                  <a:cs typeface="Arial" panose="020B0604020202020204" pitchFamily="34" charset="0"/>
                </a:rPr>
                <a:t>Blank</a:t>
              </a:r>
              <a:endParaRPr lang="en-US" altLang="zh-CN" sz="1400" b="1" dirty="0" smtClean="0">
                <a:latin typeface="Arial" panose="020B0604020202020204" pitchFamily="34" charset="0"/>
                <a:cs typeface="Arial" panose="020B0604020202020204" pitchFamily="34" charset="0"/>
              </a:endParaRPr>
            </a:p>
          </p:txBody>
        </p:sp>
        <p:sp>
          <p:nvSpPr>
            <p:cNvPr id="58" name="TextBox 57"/>
            <p:cNvSpPr txBox="1"/>
            <p:nvPr/>
          </p:nvSpPr>
          <p:spPr>
            <a:xfrm rot="16200000">
              <a:off x="803196" y="3037239"/>
              <a:ext cx="969780" cy="161214"/>
            </a:xfrm>
            <a:prstGeom prst="rect">
              <a:avLst/>
            </a:prstGeom>
            <a:noFill/>
          </p:spPr>
          <p:txBody>
            <a:bodyPr wrap="square" lIns="0" tIns="0" rIns="0" bIns="0" rtlCol="0">
              <a:spAutoFit/>
            </a:bodyPr>
            <a:lstStyle/>
            <a:p>
              <a:pPr algn="ctr"/>
              <a:r>
                <a:rPr lang="en-US" sz="1400" b="1" dirty="0" smtClean="0">
                  <a:latin typeface="Arial" panose="020B0604020202020204" pitchFamily="34" charset="0"/>
                  <a:cs typeface="Arial" panose="020B0604020202020204" pitchFamily="34" charset="0"/>
                </a:rPr>
                <a:t>TWEAK</a:t>
              </a:r>
              <a:endParaRPr lang="en-US" altLang="zh-CN" sz="1400" b="1" dirty="0" smtClean="0">
                <a:latin typeface="Arial" panose="020B0604020202020204" pitchFamily="34" charset="0"/>
                <a:cs typeface="Arial" panose="020B0604020202020204" pitchFamily="34" charset="0"/>
              </a:endParaRPr>
            </a:p>
          </p:txBody>
        </p:sp>
        <p:pic>
          <p:nvPicPr>
            <p:cNvPr id="4" name="图片 3"/>
            <p:cNvPicPr preferRelativeResize="0">
              <a:picLocks/>
            </p:cNvPicPr>
            <p:nvPr/>
          </p:nvPicPr>
          <p:blipFill>
            <a:blip r:embed="rId8" cstate="print">
              <a:extLst>
                <a:ext uri="{28A0092B-C50C-407E-A947-70E740481C1C}">
                  <a14:useLocalDpi xmlns:a14="http://schemas.microsoft.com/office/drawing/2010/main" val="0"/>
                </a:ext>
              </a:extLst>
            </a:blip>
            <a:stretch>
              <a:fillRect/>
            </a:stretch>
          </p:blipFill>
          <p:spPr>
            <a:xfrm>
              <a:off x="1419775" y="1449231"/>
              <a:ext cx="1080000" cy="1080000"/>
            </a:xfrm>
            <a:prstGeom prst="rect">
              <a:avLst/>
            </a:prstGeom>
            <a:ln w="12700">
              <a:solidFill>
                <a:schemeClr val="tx1"/>
              </a:solidFill>
            </a:ln>
          </p:spPr>
        </p:pic>
        <p:pic>
          <p:nvPicPr>
            <p:cNvPr id="8" name="图片 7"/>
            <p:cNvPicPr preferRelativeResize="0">
              <a:picLocks/>
            </p:cNvPicPr>
            <p:nvPr/>
          </p:nvPicPr>
          <p:blipFill>
            <a:blip r:embed="rId9" cstate="print">
              <a:extLst>
                <a:ext uri="{28A0092B-C50C-407E-A947-70E740481C1C}">
                  <a14:useLocalDpi xmlns:a14="http://schemas.microsoft.com/office/drawing/2010/main" val="0"/>
                </a:ext>
              </a:extLst>
            </a:blip>
            <a:stretch>
              <a:fillRect/>
            </a:stretch>
          </p:blipFill>
          <p:spPr>
            <a:xfrm>
              <a:off x="1433933" y="2584145"/>
              <a:ext cx="1080000" cy="1080000"/>
            </a:xfrm>
            <a:prstGeom prst="rect">
              <a:avLst/>
            </a:prstGeom>
            <a:ln w="12700">
              <a:solidFill>
                <a:schemeClr val="tx1"/>
              </a:solidFill>
            </a:ln>
          </p:spPr>
        </p:pic>
        <p:pic>
          <p:nvPicPr>
            <p:cNvPr id="9" name="图片 8"/>
            <p:cNvPicPr preferRelativeResize="0">
              <a:picLocks/>
            </p:cNvPicPr>
            <p:nvPr/>
          </p:nvPicPr>
          <p:blipFill>
            <a:blip r:embed="rId10" cstate="print">
              <a:extLst>
                <a:ext uri="{28A0092B-C50C-407E-A947-70E740481C1C}">
                  <a14:useLocalDpi xmlns:a14="http://schemas.microsoft.com/office/drawing/2010/main" val="0"/>
                </a:ext>
              </a:extLst>
            </a:blip>
            <a:stretch>
              <a:fillRect/>
            </a:stretch>
          </p:blipFill>
          <p:spPr>
            <a:xfrm>
              <a:off x="2555597" y="1446062"/>
              <a:ext cx="1080000" cy="1080000"/>
            </a:xfrm>
            <a:prstGeom prst="rect">
              <a:avLst/>
            </a:prstGeom>
            <a:ln w="12700">
              <a:solidFill>
                <a:schemeClr val="tx1"/>
              </a:solidFill>
            </a:ln>
          </p:spPr>
        </p:pic>
        <p:pic>
          <p:nvPicPr>
            <p:cNvPr id="12" name="图片 11"/>
            <p:cNvPicPr preferRelativeResize="0">
              <a:picLocks/>
            </p:cNvPicPr>
            <p:nvPr/>
          </p:nvPicPr>
          <p:blipFill>
            <a:blip r:embed="rId11" cstate="print">
              <a:extLst>
                <a:ext uri="{28A0092B-C50C-407E-A947-70E740481C1C}">
                  <a14:useLocalDpi xmlns:a14="http://schemas.microsoft.com/office/drawing/2010/main" val="0"/>
                </a:ext>
              </a:extLst>
            </a:blip>
            <a:stretch>
              <a:fillRect/>
            </a:stretch>
          </p:blipFill>
          <p:spPr>
            <a:xfrm>
              <a:off x="2551260" y="2570060"/>
              <a:ext cx="1080000" cy="1080000"/>
            </a:xfrm>
            <a:prstGeom prst="rect">
              <a:avLst/>
            </a:prstGeom>
            <a:ln w="12700">
              <a:solidFill>
                <a:schemeClr val="tx1"/>
              </a:solidFill>
            </a:ln>
          </p:spPr>
        </p:pic>
        <p:pic>
          <p:nvPicPr>
            <p:cNvPr id="16" name="图片 15"/>
            <p:cNvPicPr preferRelativeResize="0">
              <a:picLocks/>
            </p:cNvPicPr>
            <p:nvPr/>
          </p:nvPicPr>
          <p:blipFill>
            <a:blip r:embed="rId12" cstate="print">
              <a:extLst>
                <a:ext uri="{28A0092B-C50C-407E-A947-70E740481C1C}">
                  <a14:useLocalDpi xmlns:a14="http://schemas.microsoft.com/office/drawing/2010/main" val="0"/>
                </a:ext>
              </a:extLst>
            </a:blip>
            <a:stretch>
              <a:fillRect/>
            </a:stretch>
          </p:blipFill>
          <p:spPr>
            <a:xfrm>
              <a:off x="3692942" y="1446062"/>
              <a:ext cx="1080000" cy="1080000"/>
            </a:xfrm>
            <a:prstGeom prst="rect">
              <a:avLst/>
            </a:prstGeom>
            <a:ln w="12700">
              <a:solidFill>
                <a:schemeClr val="tx1"/>
              </a:solidFill>
            </a:ln>
          </p:spPr>
        </p:pic>
        <p:pic>
          <p:nvPicPr>
            <p:cNvPr id="22" name="图片 21"/>
            <p:cNvPicPr preferRelativeResize="0">
              <a:picLocks/>
            </p:cNvPicPr>
            <p:nvPr/>
          </p:nvPicPr>
          <p:blipFill>
            <a:blip r:embed="rId13" cstate="print">
              <a:extLst>
                <a:ext uri="{28A0092B-C50C-407E-A947-70E740481C1C}">
                  <a14:useLocalDpi xmlns:a14="http://schemas.microsoft.com/office/drawing/2010/main" val="0"/>
                </a:ext>
              </a:extLst>
            </a:blip>
            <a:stretch>
              <a:fillRect/>
            </a:stretch>
          </p:blipFill>
          <p:spPr>
            <a:xfrm>
              <a:off x="4824633" y="2571133"/>
              <a:ext cx="1080000" cy="1080000"/>
            </a:xfrm>
            <a:prstGeom prst="rect">
              <a:avLst/>
            </a:prstGeom>
            <a:ln w="12700">
              <a:solidFill>
                <a:schemeClr val="tx1"/>
              </a:solidFill>
            </a:ln>
          </p:spPr>
        </p:pic>
        <p:pic>
          <p:nvPicPr>
            <p:cNvPr id="25" name="图片 24"/>
            <p:cNvPicPr preferRelativeResize="0">
              <a:picLocks/>
            </p:cNvPicPr>
            <p:nvPr/>
          </p:nvPicPr>
          <p:blipFill>
            <a:blip r:embed="rId14" cstate="print">
              <a:extLst>
                <a:ext uri="{28A0092B-C50C-407E-A947-70E740481C1C}">
                  <a14:useLocalDpi xmlns:a14="http://schemas.microsoft.com/office/drawing/2010/main" val="0"/>
                </a:ext>
              </a:extLst>
            </a:blip>
            <a:stretch>
              <a:fillRect/>
            </a:stretch>
          </p:blipFill>
          <p:spPr>
            <a:xfrm>
              <a:off x="4834524" y="1446277"/>
              <a:ext cx="1080000" cy="1080000"/>
            </a:xfrm>
            <a:prstGeom prst="rect">
              <a:avLst/>
            </a:prstGeom>
            <a:ln w="12700">
              <a:solidFill>
                <a:schemeClr val="tx1"/>
              </a:solidFill>
            </a:ln>
          </p:spPr>
        </p:pic>
        <p:pic>
          <p:nvPicPr>
            <p:cNvPr id="27" name="图片 26"/>
            <p:cNvPicPr preferRelativeResize="0">
              <a:picLocks/>
            </p:cNvPicPr>
            <p:nvPr/>
          </p:nvPicPr>
          <p:blipFill>
            <a:blip r:embed="rId15" cstate="print">
              <a:extLst>
                <a:ext uri="{28A0092B-C50C-407E-A947-70E740481C1C}">
                  <a14:useLocalDpi xmlns:a14="http://schemas.microsoft.com/office/drawing/2010/main" val="0"/>
                </a:ext>
              </a:extLst>
            </a:blip>
            <a:stretch>
              <a:fillRect/>
            </a:stretch>
          </p:blipFill>
          <p:spPr>
            <a:xfrm>
              <a:off x="3693935" y="2582641"/>
              <a:ext cx="1080000" cy="1080000"/>
            </a:xfrm>
            <a:prstGeom prst="rect">
              <a:avLst/>
            </a:prstGeom>
            <a:ln w="12700">
              <a:solidFill>
                <a:schemeClr val="tx1"/>
              </a:solidFill>
            </a:ln>
          </p:spPr>
        </p:pic>
      </p:grpSp>
      <p:graphicFrame>
        <p:nvGraphicFramePr>
          <p:cNvPr id="89" name="Chart 3"/>
          <p:cNvGraphicFramePr>
            <a:graphicFrameLocks/>
          </p:cNvGraphicFramePr>
          <p:nvPr>
            <p:extLst>
              <p:ext uri="{D42A27DB-BD31-4B8C-83A1-F6EECF244321}">
                <p14:modId xmlns:p14="http://schemas.microsoft.com/office/powerpoint/2010/main" val="902309564"/>
              </p:ext>
            </p:extLst>
          </p:nvPr>
        </p:nvGraphicFramePr>
        <p:xfrm>
          <a:off x="6644936" y="1729295"/>
          <a:ext cx="2056010" cy="2106397"/>
        </p:xfrm>
        <a:graphic>
          <a:graphicData uri="http://schemas.openxmlformats.org/drawingml/2006/chart">
            <c:chart xmlns:c="http://schemas.openxmlformats.org/drawingml/2006/chart" xmlns:r="http://schemas.openxmlformats.org/officeDocument/2006/relationships" r:id="rId16"/>
          </a:graphicData>
        </a:graphic>
      </p:graphicFrame>
    </p:spTree>
    <p:extLst>
      <p:ext uri="{BB962C8B-B14F-4D97-AF65-F5344CB8AC3E}">
        <p14:creationId xmlns:p14="http://schemas.microsoft.com/office/powerpoint/2010/main" val="600610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Title 1"/>
          <p:cNvSpPr txBox="1"/>
          <p:nvPr/>
        </p:nvSpPr>
        <p:spPr>
          <a:xfrm>
            <a:off x="1676400" y="4648200"/>
            <a:ext cx="640672" cy="504056"/>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800" b="1" dirty="0" smtClean="0">
                <a:latin typeface="Arial" panose="020B0604020202020204" pitchFamily="34" charset="0"/>
                <a:cs typeface="Arial" panose="020B0604020202020204" pitchFamily="34" charset="0"/>
              </a:rPr>
              <a:t>c</a:t>
            </a:r>
            <a:endParaRPr lang="zh-CN" altLang="en-US" sz="2800" b="1" dirty="0">
              <a:latin typeface="Arial" panose="020B0604020202020204" pitchFamily="34" charset="0"/>
              <a:cs typeface="Arial" panose="020B0604020202020204" pitchFamily="34" charset="0"/>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1851956181"/>
              </p:ext>
            </p:extLst>
          </p:nvPr>
        </p:nvGraphicFramePr>
        <p:xfrm>
          <a:off x="5530850" y="4759325"/>
          <a:ext cx="2263775" cy="2770188"/>
        </p:xfrm>
        <a:graphic>
          <a:graphicData uri="http://schemas.openxmlformats.org/presentationml/2006/ole">
            <mc:AlternateContent xmlns:mc="http://schemas.openxmlformats.org/markup-compatibility/2006">
              <mc:Choice xmlns:v="urn:schemas-microsoft-com:vml" Requires="v">
                <p:oleObj spid="_x0000_s3563" name="Prism 6" r:id="rId4" imgW="2264173" imgH="2770305" progId="Prism6.Document">
                  <p:embed/>
                </p:oleObj>
              </mc:Choice>
              <mc:Fallback>
                <p:oleObj name="Prism 6" r:id="rId4" imgW="2264173" imgH="2770305" progId="Prism6.Document">
                  <p:embed/>
                  <p:pic>
                    <p:nvPicPr>
                      <p:cNvPr id="10" name="Object 9"/>
                      <p:cNvPicPr/>
                      <p:nvPr/>
                    </p:nvPicPr>
                    <p:blipFill>
                      <a:blip r:embed="rId5"/>
                      <a:stretch>
                        <a:fillRect/>
                      </a:stretch>
                    </p:blipFill>
                    <p:spPr>
                      <a:xfrm>
                        <a:off x="5530850" y="4759325"/>
                        <a:ext cx="2263775" cy="2770188"/>
                      </a:xfrm>
                      <a:prstGeom prst="rect">
                        <a:avLst/>
                      </a:prstGeom>
                    </p:spPr>
                  </p:pic>
                </p:oleObj>
              </mc:Fallback>
            </mc:AlternateContent>
          </a:graphicData>
        </a:graphic>
      </p:graphicFrame>
      <p:sp>
        <p:nvSpPr>
          <p:cNvPr id="6" name="矩形 5"/>
          <p:cNvSpPr/>
          <p:nvPr/>
        </p:nvSpPr>
        <p:spPr>
          <a:xfrm>
            <a:off x="762000" y="8096693"/>
            <a:ext cx="8077200" cy="1815882"/>
          </a:xfrm>
          <a:prstGeom prst="rect">
            <a:avLst/>
          </a:prstGeom>
        </p:spPr>
        <p:txBody>
          <a:bodyPr wrap="square">
            <a:spAutoFit/>
          </a:bodyPr>
          <a:lstStyle/>
          <a:p>
            <a:pPr algn="just"/>
            <a:r>
              <a:rPr lang="en-GB" altLang="zh-CN" sz="1400" b="1" kern="100" dirty="0">
                <a:solidFill>
                  <a:srgbClr val="000000"/>
                </a:solidFill>
                <a:latin typeface="Times New Roman" panose="02020603050405020304" pitchFamily="18" charset="0"/>
                <a:cs typeface="Times New Roman" panose="02020603050405020304" pitchFamily="18" charset="0"/>
              </a:rPr>
              <a:t>Supplementary </a:t>
            </a:r>
            <a:r>
              <a:rPr lang="en-US" altLang="zh-CN" sz="1400" b="1" dirty="0" smtClean="0">
                <a:solidFill>
                  <a:srgbClr val="000000"/>
                </a:solidFill>
                <a:latin typeface="Times New Roman" panose="02020603050405020304" pitchFamily="18" charset="0"/>
              </a:rPr>
              <a:t>Figure 3.</a:t>
            </a:r>
            <a:r>
              <a:rPr lang="en-US" altLang="zh-CN" sz="1400" dirty="0" smtClean="0">
                <a:solidFill>
                  <a:srgbClr val="000000"/>
                </a:solidFill>
                <a:latin typeface="Times New Roman" panose="02020603050405020304" pitchFamily="18" charset="0"/>
              </a:rPr>
              <a:t> </a:t>
            </a:r>
            <a:r>
              <a:rPr lang="en-US" altLang="zh-CN" sz="1400" dirty="0">
                <a:solidFill>
                  <a:srgbClr val="000000"/>
                </a:solidFill>
                <a:latin typeface="Times New Roman" panose="02020603050405020304" pitchFamily="18" charset="0"/>
              </a:rPr>
              <a:t>Fn14 siRNA transfection </a:t>
            </a:r>
            <a:r>
              <a:rPr lang="en-US" altLang="zh-CN" sz="1400" dirty="0" smtClean="0">
                <a:solidFill>
                  <a:srgbClr val="000000"/>
                </a:solidFill>
                <a:latin typeface="Times New Roman" panose="02020603050405020304" pitchFamily="18" charset="0"/>
              </a:rPr>
              <a:t>abrogates </a:t>
            </a:r>
            <a:r>
              <a:rPr lang="en-US" altLang="zh-CN" sz="1400" dirty="0">
                <a:solidFill>
                  <a:srgbClr val="000000"/>
                </a:solidFill>
                <a:latin typeface="Times New Roman" panose="02020603050405020304" pitchFamily="18" charset="0"/>
              </a:rPr>
              <a:t>the TWEAK effect on </a:t>
            </a:r>
            <a:r>
              <a:rPr lang="en-US" altLang="zh-CN" sz="1400" dirty="0" smtClean="0">
                <a:solidFill>
                  <a:srgbClr val="000000"/>
                </a:solidFill>
                <a:latin typeface="Times New Roman" panose="02020603050405020304" pitchFamily="18" charset="0"/>
              </a:rPr>
              <a:t>DMECs</a:t>
            </a:r>
            <a:r>
              <a:rPr lang="en-US" altLang="zh-CN" sz="1400" dirty="0">
                <a:solidFill>
                  <a:srgbClr val="000000"/>
                </a:solidFill>
                <a:latin typeface="Times New Roman" panose="02020603050405020304" pitchFamily="18" charset="0"/>
              </a:rPr>
              <a:t>. Human primary </a:t>
            </a:r>
            <a:r>
              <a:rPr lang="en-US" altLang="zh-CN" sz="1400" dirty="0" smtClean="0">
                <a:solidFill>
                  <a:srgbClr val="000000"/>
                </a:solidFill>
                <a:latin typeface="Times New Roman" panose="02020603050405020304" pitchFamily="18" charset="0"/>
              </a:rPr>
              <a:t>DMECs </a:t>
            </a:r>
            <a:r>
              <a:rPr lang="en-US" altLang="zh-CN" sz="1400" dirty="0">
                <a:solidFill>
                  <a:srgbClr val="000000"/>
                </a:solidFill>
                <a:latin typeface="Times New Roman" panose="02020603050405020304" pitchFamily="18" charset="0"/>
              </a:rPr>
              <a:t>were cultured </a:t>
            </a:r>
            <a:r>
              <a:rPr lang="en-US" altLang="zh-CN" sz="1400" i="1" dirty="0">
                <a:solidFill>
                  <a:srgbClr val="000000"/>
                </a:solidFill>
                <a:latin typeface="Times New Roman" panose="02020603050405020304" pitchFamily="18" charset="0"/>
              </a:rPr>
              <a:t>in vitro</a:t>
            </a:r>
            <a:r>
              <a:rPr lang="en-US" altLang="zh-CN" sz="1400" dirty="0">
                <a:solidFill>
                  <a:srgbClr val="000000"/>
                </a:solidFill>
                <a:latin typeface="Times New Roman" panose="02020603050405020304" pitchFamily="18" charset="0"/>
              </a:rPr>
              <a:t> with the 48-h addition of M5 cytokines (10 ng/ml each component) or TWEAK (100 ng/ml). Some cells were pretreated with siRNA transfection. (</a:t>
            </a:r>
            <a:r>
              <a:rPr lang="en-US" altLang="zh-CN" sz="1400" b="1" dirty="0" smtClean="0">
                <a:solidFill>
                  <a:srgbClr val="000000"/>
                </a:solidFill>
                <a:latin typeface="Times New Roman" panose="02020603050405020304" pitchFamily="18" charset="0"/>
              </a:rPr>
              <a:t>a</a:t>
            </a:r>
            <a:r>
              <a:rPr lang="en-US" altLang="zh-CN" sz="1400" dirty="0" smtClean="0">
                <a:solidFill>
                  <a:srgbClr val="000000"/>
                </a:solidFill>
                <a:latin typeface="Times New Roman" panose="02020603050405020304" pitchFamily="18" charset="0"/>
              </a:rPr>
              <a:t> and </a:t>
            </a:r>
            <a:r>
              <a:rPr lang="en-US" altLang="zh-CN" sz="1400" b="1" dirty="0" smtClean="0">
                <a:solidFill>
                  <a:srgbClr val="000000"/>
                </a:solidFill>
                <a:latin typeface="Times New Roman" panose="02020603050405020304" pitchFamily="18" charset="0"/>
              </a:rPr>
              <a:t>b</a:t>
            </a:r>
            <a:r>
              <a:rPr lang="en-US" altLang="zh-CN" sz="1400" dirty="0" smtClean="0">
                <a:solidFill>
                  <a:srgbClr val="000000"/>
                </a:solidFill>
                <a:latin typeface="Times New Roman" panose="02020603050405020304" pitchFamily="18" charset="0"/>
              </a:rPr>
              <a:t>) </a:t>
            </a:r>
            <a:r>
              <a:rPr lang="en-US" altLang="zh-CN" sz="1400" dirty="0">
                <a:solidFill>
                  <a:srgbClr val="000000"/>
                </a:solidFill>
                <a:latin typeface="Times New Roman" panose="02020603050405020304" pitchFamily="18" charset="0"/>
              </a:rPr>
              <a:t>Cell proliferation and apoptosis were </a:t>
            </a:r>
            <a:r>
              <a:rPr lang="en-US" altLang="zh-CN" sz="1400" dirty="0" smtClean="0">
                <a:solidFill>
                  <a:srgbClr val="000000"/>
                </a:solidFill>
                <a:latin typeface="Times New Roman" panose="02020603050405020304" pitchFamily="18" charset="0"/>
              </a:rPr>
              <a:t>quantitatively determined with commercial kits. (</a:t>
            </a:r>
            <a:r>
              <a:rPr lang="en-US" altLang="zh-CN" sz="1400" b="1" dirty="0" smtClean="0">
                <a:solidFill>
                  <a:srgbClr val="000000"/>
                </a:solidFill>
                <a:latin typeface="Times New Roman" panose="02020603050405020304" pitchFamily="18" charset="0"/>
              </a:rPr>
              <a:t>c</a:t>
            </a:r>
            <a:r>
              <a:rPr lang="en-US" altLang="zh-CN" sz="1400" dirty="0" smtClean="0">
                <a:solidFill>
                  <a:srgbClr val="000000"/>
                </a:solidFill>
                <a:latin typeface="Times New Roman" panose="02020603050405020304" pitchFamily="18" charset="0"/>
              </a:rPr>
              <a:t>) By qRT-PCR, the mRNA expression levels of IL-6 were determined in DMECs. (</a:t>
            </a:r>
            <a:r>
              <a:rPr lang="en-US" altLang="zh-CN" sz="1400" b="1" dirty="0" smtClean="0">
                <a:solidFill>
                  <a:srgbClr val="000000"/>
                </a:solidFill>
                <a:latin typeface="Times New Roman" panose="02020603050405020304" pitchFamily="18" charset="0"/>
              </a:rPr>
              <a:t>d</a:t>
            </a:r>
            <a:r>
              <a:rPr lang="en-US" altLang="zh-CN" sz="1400" dirty="0" smtClean="0">
                <a:solidFill>
                  <a:srgbClr val="000000"/>
                </a:solidFill>
                <a:latin typeface="Times New Roman" panose="02020603050405020304" pitchFamily="18" charset="0"/>
              </a:rPr>
              <a:t>) </a:t>
            </a:r>
            <a:r>
              <a:rPr lang="en-US" altLang="zh-CN" sz="1400" dirty="0">
                <a:solidFill>
                  <a:srgbClr val="000000"/>
                </a:solidFill>
                <a:latin typeface="Times New Roman" panose="02020603050405020304" pitchFamily="18" charset="0"/>
              </a:rPr>
              <a:t>By ELISA, </a:t>
            </a:r>
            <a:r>
              <a:rPr lang="en-US" altLang="zh-CN" sz="1400" dirty="0" smtClean="0">
                <a:solidFill>
                  <a:srgbClr val="000000"/>
                </a:solidFill>
                <a:latin typeface="Times New Roman" panose="02020603050405020304" pitchFamily="18" charset="0"/>
              </a:rPr>
              <a:t>IL-6 </a:t>
            </a:r>
            <a:r>
              <a:rPr lang="en-US" altLang="zh-CN" sz="1400" dirty="0">
                <a:solidFill>
                  <a:srgbClr val="000000"/>
                </a:solidFill>
                <a:latin typeface="Times New Roman" panose="02020603050405020304" pitchFamily="18" charset="0"/>
              </a:rPr>
              <a:t>was assessed in the culture supernatants after different treatments. </a:t>
            </a:r>
            <a:r>
              <a:rPr lang="en-US" altLang="zh-CN" sz="1400" dirty="0" smtClean="0">
                <a:solidFill>
                  <a:srgbClr val="000000"/>
                </a:solidFill>
                <a:latin typeface="Times New Roman" panose="02020603050405020304" pitchFamily="18" charset="0"/>
              </a:rPr>
              <a:t>Data </a:t>
            </a:r>
            <a:r>
              <a:rPr lang="en-US" altLang="zh-CN" sz="1400" dirty="0">
                <a:solidFill>
                  <a:srgbClr val="000000"/>
                </a:solidFill>
                <a:latin typeface="Times New Roman" panose="02020603050405020304" pitchFamily="18" charset="0"/>
              </a:rPr>
              <a:t>were obtained from three </a:t>
            </a:r>
            <a:r>
              <a:rPr lang="en-US" altLang="zh-CN" sz="1400" dirty="0" smtClean="0">
                <a:solidFill>
                  <a:srgbClr val="000000"/>
                </a:solidFill>
                <a:latin typeface="Times New Roman" panose="02020603050405020304" pitchFamily="18" charset="0"/>
              </a:rPr>
              <a:t>to four independent </a:t>
            </a:r>
            <a:r>
              <a:rPr lang="en-US" altLang="zh-CN" sz="1400" dirty="0">
                <a:solidFill>
                  <a:srgbClr val="000000"/>
                </a:solidFill>
                <a:latin typeface="Times New Roman" panose="02020603050405020304" pitchFamily="18" charset="0"/>
              </a:rPr>
              <a:t>experiments. *</a:t>
            </a:r>
            <a:r>
              <a:rPr lang="en-US" altLang="zh-CN" sz="1400" i="1" dirty="0">
                <a:solidFill>
                  <a:srgbClr val="000000"/>
                </a:solidFill>
                <a:latin typeface="Times New Roman" panose="02020603050405020304" pitchFamily="18" charset="0"/>
              </a:rPr>
              <a:t>p</a:t>
            </a:r>
            <a:r>
              <a:rPr lang="en-US" altLang="zh-CN" sz="1400" dirty="0">
                <a:solidFill>
                  <a:srgbClr val="000000"/>
                </a:solidFill>
                <a:latin typeface="Times New Roman" panose="02020603050405020304" pitchFamily="18" charset="0"/>
              </a:rPr>
              <a:t> &lt; 0.05, compared with the blank group; </a:t>
            </a:r>
            <a:r>
              <a:rPr lang="en-US" altLang="zh-CN" sz="1400" dirty="0" err="1" smtClean="0">
                <a:solidFill>
                  <a:srgbClr val="000000"/>
                </a:solidFill>
                <a:latin typeface="Times New Roman" panose="02020603050405020304" pitchFamily="18" charset="0"/>
              </a:rPr>
              <a:t>Δ</a:t>
            </a:r>
            <a:r>
              <a:rPr lang="en-US" altLang="zh-CN" sz="1400" i="1" dirty="0" err="1" smtClean="0">
                <a:solidFill>
                  <a:srgbClr val="000000"/>
                </a:solidFill>
                <a:latin typeface="Times New Roman" panose="02020603050405020304" pitchFamily="18" charset="0"/>
              </a:rPr>
              <a:t>p</a:t>
            </a:r>
            <a:r>
              <a:rPr lang="en-US" altLang="zh-CN" sz="1400" dirty="0" smtClean="0">
                <a:solidFill>
                  <a:srgbClr val="000000"/>
                </a:solidFill>
                <a:latin typeface="Times New Roman" panose="02020603050405020304" pitchFamily="18" charset="0"/>
              </a:rPr>
              <a:t> </a:t>
            </a:r>
            <a:r>
              <a:rPr lang="en-US" altLang="zh-CN" sz="1400" dirty="0">
                <a:solidFill>
                  <a:srgbClr val="000000"/>
                </a:solidFill>
                <a:latin typeface="Times New Roman" panose="02020603050405020304" pitchFamily="18" charset="0"/>
              </a:rPr>
              <a:t>&lt; 0.05, compared with the M5 alone group; </a:t>
            </a:r>
            <a:r>
              <a:rPr lang="en-US" altLang="zh-CN" sz="1400" dirty="0" smtClean="0">
                <a:solidFill>
                  <a:srgbClr val="000000"/>
                </a:solidFill>
                <a:latin typeface="Times New Roman" panose="02020603050405020304" pitchFamily="18" charset="0"/>
              </a:rPr>
              <a:t>#</a:t>
            </a:r>
            <a:r>
              <a:rPr lang="en-US" altLang="zh-CN" sz="1400" i="1" dirty="0" smtClean="0">
                <a:solidFill>
                  <a:srgbClr val="000000"/>
                </a:solidFill>
                <a:latin typeface="Times New Roman" panose="02020603050405020304" pitchFamily="18" charset="0"/>
              </a:rPr>
              <a:t>p</a:t>
            </a:r>
            <a:r>
              <a:rPr lang="en-US" altLang="zh-CN" sz="1400" dirty="0" smtClean="0">
                <a:solidFill>
                  <a:srgbClr val="000000"/>
                </a:solidFill>
                <a:latin typeface="Times New Roman" panose="02020603050405020304" pitchFamily="18" charset="0"/>
              </a:rPr>
              <a:t> </a:t>
            </a:r>
            <a:r>
              <a:rPr lang="en-US" altLang="zh-CN" sz="1400" dirty="0">
                <a:solidFill>
                  <a:srgbClr val="000000"/>
                </a:solidFill>
                <a:latin typeface="Times New Roman" panose="02020603050405020304" pitchFamily="18" charset="0"/>
              </a:rPr>
              <a:t>&lt; 0.05, compared with the M5 plus TWEAK group; </a:t>
            </a:r>
            <a:r>
              <a:rPr lang="en-US" altLang="zh-CN" sz="1400" dirty="0" smtClean="0">
                <a:solidFill>
                  <a:srgbClr val="000000"/>
                </a:solidFill>
                <a:latin typeface="Times New Roman" panose="02020603050405020304" pitchFamily="18" charset="0"/>
              </a:rPr>
              <a:t>§</a:t>
            </a:r>
            <a:r>
              <a:rPr lang="en-US" altLang="zh-CN" sz="1400" i="1" dirty="0" smtClean="0">
                <a:solidFill>
                  <a:srgbClr val="000000"/>
                </a:solidFill>
                <a:latin typeface="Times New Roman" panose="02020603050405020304" pitchFamily="18" charset="0"/>
              </a:rPr>
              <a:t>p</a:t>
            </a:r>
            <a:r>
              <a:rPr lang="en-US" altLang="zh-CN" sz="1400" dirty="0" smtClean="0">
                <a:solidFill>
                  <a:srgbClr val="000000"/>
                </a:solidFill>
                <a:latin typeface="Times New Roman" panose="02020603050405020304" pitchFamily="18" charset="0"/>
              </a:rPr>
              <a:t> </a:t>
            </a:r>
            <a:r>
              <a:rPr lang="en-US" altLang="zh-CN" sz="1400" dirty="0">
                <a:solidFill>
                  <a:srgbClr val="000000"/>
                </a:solidFill>
                <a:latin typeface="Times New Roman" panose="02020603050405020304" pitchFamily="18" charset="0"/>
              </a:rPr>
              <a:t>&lt; 0.05, compared with the M5, TWEAK plus control siRNA group.</a:t>
            </a:r>
            <a:endParaRPr lang="zh-CN" altLang="en-US" sz="1400" dirty="0"/>
          </a:p>
        </p:txBody>
      </p:sp>
      <p:sp>
        <p:nvSpPr>
          <p:cNvPr id="71" name="Title 1"/>
          <p:cNvSpPr txBox="1"/>
          <p:nvPr/>
        </p:nvSpPr>
        <p:spPr>
          <a:xfrm>
            <a:off x="5212758" y="4648200"/>
            <a:ext cx="640672" cy="504056"/>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800" b="1" dirty="0" smtClean="0">
                <a:latin typeface="Arial" panose="020B0604020202020204" pitchFamily="34" charset="0"/>
                <a:cs typeface="Arial" panose="020B0604020202020204" pitchFamily="34" charset="0"/>
              </a:rPr>
              <a:t>d</a:t>
            </a:r>
            <a:endParaRPr lang="zh-CN" altLang="en-US" sz="2800" b="1" dirty="0">
              <a:latin typeface="Arial" panose="020B0604020202020204" pitchFamily="34" charset="0"/>
              <a:cs typeface="Arial" panose="020B0604020202020204" pitchFamily="34" charset="0"/>
            </a:endParaRPr>
          </a:p>
        </p:txBody>
      </p:sp>
      <p:graphicFrame>
        <p:nvGraphicFramePr>
          <p:cNvPr id="72" name="Object 9"/>
          <p:cNvGraphicFramePr>
            <a:graphicFrameLocks noChangeAspect="1"/>
          </p:cNvGraphicFramePr>
          <p:nvPr>
            <p:extLst>
              <p:ext uri="{D42A27DB-BD31-4B8C-83A1-F6EECF244321}">
                <p14:modId xmlns:p14="http://schemas.microsoft.com/office/powerpoint/2010/main" val="3584927765"/>
              </p:ext>
            </p:extLst>
          </p:nvPr>
        </p:nvGraphicFramePr>
        <p:xfrm>
          <a:off x="2055813" y="4765675"/>
          <a:ext cx="2282825" cy="2765425"/>
        </p:xfrm>
        <a:graphic>
          <a:graphicData uri="http://schemas.openxmlformats.org/presentationml/2006/ole">
            <mc:AlternateContent xmlns:mc="http://schemas.openxmlformats.org/markup-compatibility/2006">
              <mc:Choice xmlns:v="urn:schemas-microsoft-com:vml" Requires="v">
                <p:oleObj spid="_x0000_s3564" name="Prism 6" r:id="rId6" imgW="2282180" imgH="2765623" progId="Prism6.Document">
                  <p:embed/>
                </p:oleObj>
              </mc:Choice>
              <mc:Fallback>
                <p:oleObj name="Prism 6" r:id="rId6" imgW="2282180" imgH="2765623" progId="Prism6.Document">
                  <p:embed/>
                  <p:pic>
                    <p:nvPicPr>
                      <p:cNvPr id="10" name="Object 9"/>
                      <p:cNvPicPr/>
                      <p:nvPr/>
                    </p:nvPicPr>
                    <p:blipFill>
                      <a:blip r:embed="rId7"/>
                      <a:stretch>
                        <a:fillRect/>
                      </a:stretch>
                    </p:blipFill>
                    <p:spPr>
                      <a:xfrm>
                        <a:off x="2055813" y="4765675"/>
                        <a:ext cx="2282825" cy="2765425"/>
                      </a:xfrm>
                      <a:prstGeom prst="rect">
                        <a:avLst/>
                      </a:prstGeom>
                    </p:spPr>
                  </p:pic>
                </p:oleObj>
              </mc:Fallback>
            </mc:AlternateContent>
          </a:graphicData>
        </a:graphic>
      </p:graphicFrame>
      <p:sp>
        <p:nvSpPr>
          <p:cNvPr id="73" name="Title 1"/>
          <p:cNvSpPr txBox="1"/>
          <p:nvPr/>
        </p:nvSpPr>
        <p:spPr>
          <a:xfrm>
            <a:off x="1676400" y="1600200"/>
            <a:ext cx="640672" cy="504056"/>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800" b="1" dirty="0" smtClean="0">
                <a:latin typeface="Arial" panose="020B0604020202020204" pitchFamily="34" charset="0"/>
                <a:cs typeface="Arial" panose="020B0604020202020204" pitchFamily="34" charset="0"/>
              </a:rPr>
              <a:t>a</a:t>
            </a:r>
            <a:endParaRPr lang="zh-CN" altLang="en-US" sz="2800" b="1" dirty="0">
              <a:latin typeface="Arial" panose="020B0604020202020204" pitchFamily="34" charset="0"/>
              <a:cs typeface="Arial" panose="020B0604020202020204" pitchFamily="34" charset="0"/>
            </a:endParaRPr>
          </a:p>
        </p:txBody>
      </p:sp>
      <p:sp>
        <p:nvSpPr>
          <p:cNvPr id="78" name="Title 1"/>
          <p:cNvSpPr txBox="1"/>
          <p:nvPr/>
        </p:nvSpPr>
        <p:spPr>
          <a:xfrm>
            <a:off x="5212758" y="1600200"/>
            <a:ext cx="640672" cy="504056"/>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800" b="1" dirty="0" smtClean="0">
                <a:latin typeface="Arial" panose="020B0604020202020204" pitchFamily="34" charset="0"/>
                <a:cs typeface="Arial" panose="020B0604020202020204" pitchFamily="34" charset="0"/>
              </a:rPr>
              <a:t>b</a:t>
            </a:r>
            <a:endParaRPr lang="zh-CN" altLang="en-US" sz="2800" b="1" dirty="0">
              <a:latin typeface="Arial" panose="020B0604020202020204" pitchFamily="34" charset="0"/>
              <a:cs typeface="Arial" panose="020B0604020202020204" pitchFamily="34" charset="0"/>
            </a:endParaRPr>
          </a:p>
        </p:txBody>
      </p:sp>
      <p:graphicFrame>
        <p:nvGraphicFramePr>
          <p:cNvPr id="79" name="Object 9"/>
          <p:cNvGraphicFramePr>
            <a:graphicFrameLocks noChangeAspect="1"/>
          </p:cNvGraphicFramePr>
          <p:nvPr>
            <p:extLst>
              <p:ext uri="{D42A27DB-BD31-4B8C-83A1-F6EECF244321}">
                <p14:modId xmlns:p14="http://schemas.microsoft.com/office/powerpoint/2010/main" val="3752653773"/>
              </p:ext>
            </p:extLst>
          </p:nvPr>
        </p:nvGraphicFramePr>
        <p:xfrm>
          <a:off x="2115343" y="1716660"/>
          <a:ext cx="2163763" cy="2765425"/>
        </p:xfrm>
        <a:graphic>
          <a:graphicData uri="http://schemas.openxmlformats.org/presentationml/2006/ole">
            <mc:AlternateContent xmlns:mc="http://schemas.openxmlformats.org/markup-compatibility/2006">
              <mc:Choice xmlns:v="urn:schemas-microsoft-com:vml" Requires="v">
                <p:oleObj spid="_x0000_s3565" name="Prism 6" r:id="rId8" imgW="2163335" imgH="2765623" progId="Prism6.Document">
                  <p:embed/>
                </p:oleObj>
              </mc:Choice>
              <mc:Fallback>
                <p:oleObj name="Prism 6" r:id="rId8" imgW="2163335" imgH="2765623" progId="Prism6.Document">
                  <p:embed/>
                  <p:pic>
                    <p:nvPicPr>
                      <p:cNvPr id="72" name="Object 9"/>
                      <p:cNvPicPr/>
                      <p:nvPr/>
                    </p:nvPicPr>
                    <p:blipFill>
                      <a:blip r:embed="rId9"/>
                      <a:stretch>
                        <a:fillRect/>
                      </a:stretch>
                    </p:blipFill>
                    <p:spPr>
                      <a:xfrm>
                        <a:off x="2115343" y="1716660"/>
                        <a:ext cx="2163763" cy="2765425"/>
                      </a:xfrm>
                      <a:prstGeom prst="rect">
                        <a:avLst/>
                      </a:prstGeom>
                    </p:spPr>
                  </p:pic>
                </p:oleObj>
              </mc:Fallback>
            </mc:AlternateContent>
          </a:graphicData>
        </a:graphic>
      </p:graphicFrame>
      <p:graphicFrame>
        <p:nvGraphicFramePr>
          <p:cNvPr id="117" name="Object 9"/>
          <p:cNvGraphicFramePr>
            <a:graphicFrameLocks noChangeAspect="1"/>
          </p:cNvGraphicFramePr>
          <p:nvPr>
            <p:extLst>
              <p:ext uri="{D42A27DB-BD31-4B8C-83A1-F6EECF244321}">
                <p14:modId xmlns:p14="http://schemas.microsoft.com/office/powerpoint/2010/main" val="1711106030"/>
              </p:ext>
            </p:extLst>
          </p:nvPr>
        </p:nvGraphicFramePr>
        <p:xfrm>
          <a:off x="5532438" y="1711325"/>
          <a:ext cx="2163762" cy="2765425"/>
        </p:xfrm>
        <a:graphic>
          <a:graphicData uri="http://schemas.openxmlformats.org/presentationml/2006/ole">
            <mc:AlternateContent xmlns:mc="http://schemas.openxmlformats.org/markup-compatibility/2006">
              <mc:Choice xmlns:v="urn:schemas-microsoft-com:vml" Requires="v">
                <p:oleObj spid="_x0000_s3566" name="Prism 6" r:id="rId10" imgW="2163335" imgH="2765623" progId="Prism6.Document">
                  <p:embed/>
                </p:oleObj>
              </mc:Choice>
              <mc:Fallback>
                <p:oleObj name="Prism 6" r:id="rId10" imgW="2163335" imgH="2765623" progId="Prism6.Document">
                  <p:embed/>
                  <p:pic>
                    <p:nvPicPr>
                      <p:cNvPr id="79" name="Object 9"/>
                      <p:cNvPicPr/>
                      <p:nvPr/>
                    </p:nvPicPr>
                    <p:blipFill>
                      <a:blip r:embed="rId11"/>
                      <a:stretch>
                        <a:fillRect/>
                      </a:stretch>
                    </p:blipFill>
                    <p:spPr>
                      <a:xfrm>
                        <a:off x="5532438" y="1711325"/>
                        <a:ext cx="2163762" cy="2765425"/>
                      </a:xfrm>
                      <a:prstGeom prst="rect">
                        <a:avLst/>
                      </a:prstGeom>
                    </p:spPr>
                  </p:pic>
                </p:oleObj>
              </mc:Fallback>
            </mc:AlternateContent>
          </a:graphicData>
        </a:graphic>
      </p:graphicFrame>
    </p:spTree>
    <p:extLst>
      <p:ext uri="{BB962C8B-B14F-4D97-AF65-F5344CB8AC3E}">
        <p14:creationId xmlns:p14="http://schemas.microsoft.com/office/powerpoint/2010/main" val="3760824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3" name="Object 9"/>
          <p:cNvGraphicFramePr>
            <a:graphicFrameLocks noChangeAspect="1"/>
          </p:cNvGraphicFramePr>
          <p:nvPr>
            <p:extLst>
              <p:ext uri="{D42A27DB-BD31-4B8C-83A1-F6EECF244321}">
                <p14:modId xmlns:p14="http://schemas.microsoft.com/office/powerpoint/2010/main" val="4124289727"/>
              </p:ext>
            </p:extLst>
          </p:nvPr>
        </p:nvGraphicFramePr>
        <p:xfrm>
          <a:off x="2743956" y="3469297"/>
          <a:ext cx="2565400" cy="1943100"/>
        </p:xfrm>
        <a:graphic>
          <a:graphicData uri="http://schemas.openxmlformats.org/presentationml/2006/ole">
            <mc:AlternateContent xmlns:mc="http://schemas.openxmlformats.org/markup-compatibility/2006">
              <mc:Choice xmlns:v="urn:schemas-microsoft-com:vml" Requires="v">
                <p:oleObj spid="_x0000_s5200" name="Prism 6" r:id="rId3" imgW="2565967" imgH="1942311" progId="Prism6.Document">
                  <p:embed/>
                </p:oleObj>
              </mc:Choice>
              <mc:Fallback>
                <p:oleObj name="Prism 6" r:id="rId3" imgW="2565967" imgH="1942311" progId="Prism6.Document">
                  <p:embed/>
                  <p:pic>
                    <p:nvPicPr>
                      <p:cNvPr id="79" name="Object 9"/>
                      <p:cNvPicPr/>
                      <p:nvPr/>
                    </p:nvPicPr>
                    <p:blipFill>
                      <a:blip r:embed="rId4"/>
                      <a:stretch>
                        <a:fillRect/>
                      </a:stretch>
                    </p:blipFill>
                    <p:spPr>
                      <a:xfrm>
                        <a:off x="2743956" y="3469297"/>
                        <a:ext cx="2565400" cy="1943100"/>
                      </a:xfrm>
                      <a:prstGeom prst="rect">
                        <a:avLst/>
                      </a:prstGeom>
                    </p:spPr>
                  </p:pic>
                </p:oleObj>
              </mc:Fallback>
            </mc:AlternateContent>
          </a:graphicData>
        </a:graphic>
      </p:graphicFrame>
      <p:sp>
        <p:nvSpPr>
          <p:cNvPr id="4" name="Rectangle 100"/>
          <p:cNvSpPr/>
          <p:nvPr/>
        </p:nvSpPr>
        <p:spPr>
          <a:xfrm>
            <a:off x="914400" y="8424471"/>
            <a:ext cx="7772400" cy="1169551"/>
          </a:xfrm>
          <a:prstGeom prst="rect">
            <a:avLst/>
          </a:prstGeom>
        </p:spPr>
        <p:txBody>
          <a:bodyPr wrap="square">
            <a:spAutoFit/>
          </a:bodyPr>
          <a:lstStyle/>
          <a:p>
            <a:pPr algn="just">
              <a:spcAft>
                <a:spcPts val="0"/>
              </a:spcAft>
            </a:pPr>
            <a:r>
              <a:rPr lang="en-GB" sz="1400" b="1" kern="100" dirty="0">
                <a:latin typeface="Times New Roman" panose="02020603050405020304" pitchFamily="18" charset="0"/>
                <a:ea typeface="宋体" panose="02010600030101010101" pitchFamily="2" charset="-122"/>
                <a:cs typeface="Times New Roman" panose="02020603050405020304" pitchFamily="18" charset="0"/>
              </a:rPr>
              <a:t>Supplementary </a:t>
            </a:r>
            <a:r>
              <a:rPr lang="en-US" sz="1400" b="1" kern="100" dirty="0">
                <a:latin typeface="Times New Roman" panose="02020603050405020304" pitchFamily="18" charset="0"/>
                <a:ea typeface="宋体" panose="02010600030101010101" pitchFamily="2" charset="-122"/>
                <a:cs typeface="Times New Roman" panose="02020603050405020304" pitchFamily="18" charset="0"/>
              </a:rPr>
              <a:t>Figure </a:t>
            </a:r>
            <a:r>
              <a:rPr lang="en-US" sz="1400" b="1" kern="100" dirty="0" smtClean="0">
                <a:latin typeface="Times New Roman" panose="02020603050405020304" pitchFamily="18" charset="0"/>
                <a:ea typeface="宋体" panose="02010600030101010101" pitchFamily="2" charset="-122"/>
                <a:cs typeface="Times New Roman" panose="02020603050405020304" pitchFamily="18" charset="0"/>
              </a:rPr>
              <a:t>4.</a:t>
            </a:r>
            <a:r>
              <a:rPr lang="en-US" sz="1400" kern="100" dirty="0" smtClean="0">
                <a:latin typeface="Times New Roman" panose="02020603050405020304" pitchFamily="18" charset="0"/>
                <a:ea typeface="宋体" panose="02010600030101010101" pitchFamily="2" charset="-122"/>
                <a:cs typeface="Times New Roman" panose="02020603050405020304" pitchFamily="18" charset="0"/>
              </a:rPr>
              <a:t> The serum IgG and splenocytes in the WT and KO mice. Serum samples and spleens were harvested from the two strains at age of 10 weeks. (</a:t>
            </a:r>
            <a:r>
              <a:rPr lang="en-US" sz="1400" b="1" kern="100" dirty="0" smtClean="0">
                <a:latin typeface="Times New Roman" panose="02020603050405020304" pitchFamily="18" charset="0"/>
                <a:ea typeface="宋体" panose="02010600030101010101" pitchFamily="2" charset="-122"/>
                <a:cs typeface="Times New Roman" panose="02020603050405020304" pitchFamily="18" charset="0"/>
              </a:rPr>
              <a:t>a</a:t>
            </a:r>
            <a:r>
              <a:rPr lang="en-US" sz="1400" kern="100" dirty="0" smtClean="0">
                <a:latin typeface="Times New Roman" panose="02020603050405020304" pitchFamily="18" charset="0"/>
                <a:ea typeface="宋体" panose="02010600030101010101" pitchFamily="2" charset="-122"/>
                <a:cs typeface="Times New Roman" panose="02020603050405020304" pitchFamily="18" charset="0"/>
              </a:rPr>
              <a:t>) By ELISA, the levels of total IgG </a:t>
            </a:r>
            <a:r>
              <a:rPr lang="en-US" altLang="zh-CN" sz="1400" kern="100" dirty="0" smtClean="0">
                <a:latin typeface="Times New Roman" panose="02020603050405020304" pitchFamily="18" charset="0"/>
                <a:cs typeface="Times New Roman" panose="02020603050405020304" pitchFamily="18" charset="0"/>
              </a:rPr>
              <a:t>were determined </a:t>
            </a:r>
            <a:r>
              <a:rPr lang="en-US" altLang="zh-CN" sz="1400" kern="100" dirty="0">
                <a:latin typeface="Times New Roman" panose="02020603050405020304" pitchFamily="18" charset="0"/>
                <a:cs typeface="Times New Roman" panose="02020603050405020304" pitchFamily="18" charset="0"/>
              </a:rPr>
              <a:t>in </a:t>
            </a:r>
            <a:r>
              <a:rPr lang="en-US" altLang="zh-CN" sz="1400" kern="100" dirty="0" smtClean="0">
                <a:latin typeface="Times New Roman" panose="02020603050405020304" pitchFamily="18" charset="0"/>
                <a:cs typeface="Times New Roman" panose="02020603050405020304" pitchFamily="18" charset="0"/>
              </a:rPr>
              <a:t>sera</a:t>
            </a:r>
            <a:r>
              <a:rPr lang="en-US" sz="1400" kern="100" dirty="0" smtClean="0">
                <a:latin typeface="Times New Roman" panose="02020603050405020304" pitchFamily="18" charset="0"/>
                <a:ea typeface="宋体" panose="02010600030101010101" pitchFamily="2" charset="-122"/>
                <a:cs typeface="Times New Roman" panose="02020603050405020304" pitchFamily="18" charset="0"/>
              </a:rPr>
              <a:t>. (</a:t>
            </a:r>
            <a:r>
              <a:rPr lang="en-US" sz="1400" b="1" kern="100" dirty="0" smtClean="0">
                <a:latin typeface="Times New Roman" panose="02020603050405020304" pitchFamily="18" charset="0"/>
                <a:ea typeface="宋体" panose="02010600030101010101" pitchFamily="2" charset="-122"/>
                <a:cs typeface="Times New Roman" panose="02020603050405020304" pitchFamily="18" charset="0"/>
              </a:rPr>
              <a:t>b</a:t>
            </a:r>
            <a:r>
              <a:rPr lang="en-US" sz="1400" kern="100" dirty="0" smtClean="0">
                <a:latin typeface="Times New Roman" panose="02020603050405020304" pitchFamily="18" charset="0"/>
                <a:ea typeface="宋体" panose="02010600030101010101" pitchFamily="2" charset="-122"/>
                <a:cs typeface="Times New Roman" panose="02020603050405020304" pitchFamily="18" charset="0"/>
              </a:rPr>
              <a:t>) The spleens were weighed. </a:t>
            </a:r>
            <a:r>
              <a:rPr lang="en-US" sz="1400" kern="100" dirty="0">
                <a:latin typeface="Times New Roman" panose="02020603050405020304" pitchFamily="18" charset="0"/>
                <a:ea typeface="宋体" panose="02010600030101010101" pitchFamily="2" charset="-122"/>
                <a:cs typeface="Times New Roman" panose="02020603050405020304" pitchFamily="18" charset="0"/>
              </a:rPr>
              <a:t>Representative images are shown. </a:t>
            </a:r>
            <a:r>
              <a:rPr lang="en-US" sz="1400" kern="100" dirty="0" smtClean="0">
                <a:latin typeface="Times New Roman" panose="02020603050405020304" pitchFamily="18" charset="0"/>
                <a:ea typeface="宋体" panose="02010600030101010101" pitchFamily="2" charset="-122"/>
                <a:cs typeface="Times New Roman" panose="02020603050405020304" pitchFamily="18" charset="0"/>
              </a:rPr>
              <a:t>Scale = 1 mm</a:t>
            </a:r>
            <a:r>
              <a:rPr lang="en-US" sz="1400" kern="100" dirty="0">
                <a:latin typeface="Times New Roman" panose="02020603050405020304" pitchFamily="18" charset="0"/>
                <a:ea typeface="宋体" panose="02010600030101010101" pitchFamily="2" charset="-122"/>
                <a:cs typeface="Times New Roman" panose="02020603050405020304" pitchFamily="18" charset="0"/>
              </a:rPr>
              <a:t>.  </a:t>
            </a:r>
            <a:r>
              <a:rPr lang="en-US" sz="1400" kern="100" dirty="0" smtClean="0">
                <a:latin typeface="Times New Roman" panose="02020603050405020304" pitchFamily="18" charset="0"/>
                <a:ea typeface="宋体" panose="02010600030101010101" pitchFamily="2" charset="-122"/>
                <a:cs typeface="Times New Roman" panose="02020603050405020304" pitchFamily="18" charset="0"/>
              </a:rPr>
              <a:t>(</a:t>
            </a:r>
            <a:r>
              <a:rPr lang="en-US" sz="1400" b="1" kern="100" dirty="0" smtClean="0">
                <a:latin typeface="Times New Roman" panose="02020603050405020304" pitchFamily="18" charset="0"/>
                <a:ea typeface="宋体" panose="02010600030101010101" pitchFamily="2" charset="-122"/>
                <a:cs typeface="Times New Roman" panose="02020603050405020304" pitchFamily="18" charset="0"/>
              </a:rPr>
              <a:t>c</a:t>
            </a:r>
            <a:r>
              <a:rPr lang="en-US" sz="1400" kern="100" dirty="0" smtClean="0">
                <a:latin typeface="Times New Roman" panose="02020603050405020304" pitchFamily="18" charset="0"/>
                <a:ea typeface="宋体" panose="02010600030101010101" pitchFamily="2" charset="-122"/>
                <a:cs typeface="Times New Roman" panose="02020603050405020304" pitchFamily="18" charset="0"/>
              </a:rPr>
              <a:t>) By flow cytometry, the number of splenocytes were determined accordingly. There were no significant differences in </a:t>
            </a:r>
            <a:r>
              <a:rPr lang="en-US" altLang="zh-CN" sz="1400" kern="100" dirty="0" smtClean="0">
                <a:latin typeface="Times New Roman" panose="02020603050405020304" pitchFamily="18" charset="0"/>
                <a:ea typeface="宋体" panose="02010600030101010101" pitchFamily="2" charset="-122"/>
                <a:cs typeface="Times New Roman" panose="02020603050405020304" pitchFamily="18" charset="0"/>
              </a:rPr>
              <a:t>either </a:t>
            </a:r>
            <a:r>
              <a:rPr lang="en-US" sz="1400" kern="100" dirty="0" smtClean="0">
                <a:latin typeface="Times New Roman" panose="02020603050405020304" pitchFamily="18" charset="0"/>
                <a:ea typeface="宋体" panose="02010600030101010101" pitchFamily="2" charset="-122"/>
                <a:cs typeface="Times New Roman" panose="02020603050405020304" pitchFamily="18" charset="0"/>
              </a:rPr>
              <a:t>spleen weight or any subgroup of splenocytes (</a:t>
            </a:r>
            <a:r>
              <a:rPr lang="en-US" sz="1400" i="1" kern="100" dirty="0" smtClean="0">
                <a:latin typeface="Times New Roman" panose="02020603050405020304" pitchFamily="18" charset="0"/>
                <a:ea typeface="宋体" panose="02010600030101010101" pitchFamily="2" charset="-122"/>
                <a:cs typeface="Times New Roman" panose="02020603050405020304" pitchFamily="18" charset="0"/>
              </a:rPr>
              <a:t>p</a:t>
            </a:r>
            <a:r>
              <a:rPr lang="en-US" sz="1400" kern="100" dirty="0" smtClean="0">
                <a:latin typeface="Times New Roman" panose="02020603050405020304" pitchFamily="18" charset="0"/>
                <a:ea typeface="宋体" panose="02010600030101010101" pitchFamily="2" charset="-122"/>
                <a:cs typeface="Times New Roman" panose="02020603050405020304" pitchFamily="18" charset="0"/>
              </a:rPr>
              <a:t> &gt; 0.05).</a:t>
            </a:r>
            <a:endParaRPr lang="en-GB" sz="14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84" name="组合 83"/>
          <p:cNvGrpSpPr/>
          <p:nvPr/>
        </p:nvGrpSpPr>
        <p:grpSpPr>
          <a:xfrm>
            <a:off x="5176921" y="3614104"/>
            <a:ext cx="1188000" cy="1474443"/>
            <a:chOff x="4342728" y="1796534"/>
            <a:chExt cx="1188000" cy="1474443"/>
          </a:xfrm>
        </p:grpSpPr>
        <p:sp>
          <p:nvSpPr>
            <p:cNvPr id="15" name="TextBox 162"/>
            <p:cNvSpPr txBox="1"/>
            <p:nvPr/>
          </p:nvSpPr>
          <p:spPr>
            <a:xfrm>
              <a:off x="4480282" y="1796534"/>
              <a:ext cx="300018" cy="184666"/>
            </a:xfrm>
            <a:prstGeom prst="rect">
              <a:avLst/>
            </a:prstGeom>
            <a:noFill/>
          </p:spPr>
          <p:txBody>
            <a:bodyPr wrap="square" lIns="0" tIns="0" rIns="0" bIns="0" rtlCol="0">
              <a:spAutoFit/>
            </a:bodyPr>
            <a:lstStyle/>
            <a:p>
              <a:pPr algn="ctr"/>
              <a:r>
                <a:rPr lang="en-US" sz="1200" b="1" dirty="0" smtClean="0">
                  <a:latin typeface="Arial" pitchFamily="34" charset="0"/>
                  <a:cs typeface="Arial" pitchFamily="34" charset="0"/>
                </a:rPr>
                <a:t>WT</a:t>
              </a:r>
              <a:endParaRPr lang="en-US" sz="1200" b="1" dirty="0">
                <a:latin typeface="Arial" pitchFamily="34" charset="0"/>
                <a:cs typeface="Arial" pitchFamily="34" charset="0"/>
              </a:endParaRPr>
            </a:p>
          </p:txBody>
        </p:sp>
        <p:sp>
          <p:nvSpPr>
            <p:cNvPr id="16" name="TextBox 163"/>
            <p:cNvSpPr txBox="1"/>
            <p:nvPr/>
          </p:nvSpPr>
          <p:spPr>
            <a:xfrm>
              <a:off x="5083396" y="1796534"/>
              <a:ext cx="300018" cy="184666"/>
            </a:xfrm>
            <a:prstGeom prst="rect">
              <a:avLst/>
            </a:prstGeom>
            <a:noFill/>
          </p:spPr>
          <p:txBody>
            <a:bodyPr wrap="square" lIns="0" tIns="0" rIns="0" bIns="0" rtlCol="0">
              <a:spAutoFit/>
            </a:bodyPr>
            <a:lstStyle/>
            <a:p>
              <a:pPr algn="ctr"/>
              <a:r>
                <a:rPr lang="en-US" sz="1200" b="1" dirty="0" smtClean="0">
                  <a:latin typeface="Arial" pitchFamily="34" charset="0"/>
                  <a:cs typeface="Arial" pitchFamily="34" charset="0"/>
                </a:rPr>
                <a:t>KO</a:t>
              </a:r>
              <a:endParaRPr lang="en-US" sz="1200" b="1" dirty="0">
                <a:latin typeface="Arial" pitchFamily="34" charset="0"/>
                <a:cs typeface="Arial" pitchFamily="34" charset="0"/>
              </a:endParaRPr>
            </a:p>
          </p:txBody>
        </p:sp>
        <p:pic>
          <p:nvPicPr>
            <p:cNvPr id="78" name="图片 7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42728" y="2030506"/>
              <a:ext cx="566964" cy="1237013"/>
            </a:xfrm>
            <a:prstGeom prst="rect">
              <a:avLst/>
            </a:prstGeom>
          </p:spPr>
        </p:pic>
        <p:pic>
          <p:nvPicPr>
            <p:cNvPr id="79" name="图片 7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63764" y="2033964"/>
              <a:ext cx="566964" cy="1237013"/>
            </a:xfrm>
            <a:prstGeom prst="rect">
              <a:avLst/>
            </a:prstGeom>
          </p:spPr>
        </p:pic>
      </p:grpSp>
      <p:sp>
        <p:nvSpPr>
          <p:cNvPr id="80" name="Title 1"/>
          <p:cNvSpPr txBox="1"/>
          <p:nvPr/>
        </p:nvSpPr>
        <p:spPr>
          <a:xfrm>
            <a:off x="2510593" y="3259747"/>
            <a:ext cx="640672" cy="504056"/>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800" b="1" dirty="0" smtClean="0">
                <a:latin typeface="Arial" panose="020B0604020202020204" pitchFamily="34" charset="0"/>
                <a:cs typeface="Arial" panose="020B0604020202020204" pitchFamily="34" charset="0"/>
              </a:rPr>
              <a:t>b</a:t>
            </a:r>
            <a:endParaRPr lang="zh-CN" altLang="en-US" sz="2800" b="1" dirty="0">
              <a:latin typeface="Arial" panose="020B0604020202020204" pitchFamily="34" charset="0"/>
              <a:cs typeface="Arial" panose="020B0604020202020204" pitchFamily="34" charset="0"/>
            </a:endParaRPr>
          </a:p>
        </p:txBody>
      </p:sp>
      <p:graphicFrame>
        <p:nvGraphicFramePr>
          <p:cNvPr id="85" name="Object 9"/>
          <p:cNvGraphicFramePr>
            <a:graphicFrameLocks noChangeAspect="1"/>
          </p:cNvGraphicFramePr>
          <p:nvPr>
            <p:extLst>
              <p:ext uri="{D42A27DB-BD31-4B8C-83A1-F6EECF244321}">
                <p14:modId xmlns:p14="http://schemas.microsoft.com/office/powerpoint/2010/main" val="3613574384"/>
              </p:ext>
            </p:extLst>
          </p:nvPr>
        </p:nvGraphicFramePr>
        <p:xfrm>
          <a:off x="2940374" y="1146003"/>
          <a:ext cx="2574925" cy="1768475"/>
        </p:xfrm>
        <a:graphic>
          <a:graphicData uri="http://schemas.openxmlformats.org/presentationml/2006/ole">
            <mc:AlternateContent xmlns:mc="http://schemas.openxmlformats.org/markup-compatibility/2006">
              <mc:Choice xmlns:v="urn:schemas-microsoft-com:vml" Requires="v">
                <p:oleObj spid="_x0000_s5201" name="Prism 6" r:id="rId7" imgW="2574970" imgH="1768716" progId="Prism6.Document">
                  <p:embed/>
                </p:oleObj>
              </mc:Choice>
              <mc:Fallback>
                <p:oleObj name="Prism 6" r:id="rId7" imgW="2574970" imgH="1768716" progId="Prism6.Document">
                  <p:embed/>
                  <p:pic>
                    <p:nvPicPr>
                      <p:cNvPr id="83" name="Object 9"/>
                      <p:cNvPicPr/>
                      <p:nvPr/>
                    </p:nvPicPr>
                    <p:blipFill>
                      <a:blip r:embed="rId8"/>
                      <a:stretch>
                        <a:fillRect/>
                      </a:stretch>
                    </p:blipFill>
                    <p:spPr>
                      <a:xfrm>
                        <a:off x="2940374" y="1146003"/>
                        <a:ext cx="2574925" cy="1768475"/>
                      </a:xfrm>
                      <a:prstGeom prst="rect">
                        <a:avLst/>
                      </a:prstGeom>
                    </p:spPr>
                  </p:pic>
                </p:oleObj>
              </mc:Fallback>
            </mc:AlternateContent>
          </a:graphicData>
        </a:graphic>
      </p:graphicFrame>
      <p:sp>
        <p:nvSpPr>
          <p:cNvPr id="81" name="Title 1"/>
          <p:cNvSpPr txBox="1"/>
          <p:nvPr/>
        </p:nvSpPr>
        <p:spPr>
          <a:xfrm>
            <a:off x="2657475" y="1000894"/>
            <a:ext cx="640672" cy="504056"/>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800" b="1" dirty="0" smtClean="0">
                <a:latin typeface="Arial" panose="020B0604020202020204" pitchFamily="34" charset="0"/>
                <a:cs typeface="Arial" panose="020B0604020202020204" pitchFamily="34" charset="0"/>
              </a:rPr>
              <a:t>a</a:t>
            </a:r>
            <a:endParaRPr lang="zh-CN" altLang="en-US" sz="2800" b="1" dirty="0">
              <a:latin typeface="Arial" panose="020B0604020202020204" pitchFamily="34" charset="0"/>
              <a:cs typeface="Arial" panose="020B0604020202020204" pitchFamily="34" charset="0"/>
            </a:endParaRPr>
          </a:p>
        </p:txBody>
      </p:sp>
      <p:graphicFrame>
        <p:nvGraphicFramePr>
          <p:cNvPr id="86" name="Object 103"/>
          <p:cNvGraphicFramePr>
            <a:graphicFrameLocks noChangeAspect="1"/>
          </p:cNvGraphicFramePr>
          <p:nvPr>
            <p:extLst>
              <p:ext uri="{D42A27DB-BD31-4B8C-83A1-F6EECF244321}">
                <p14:modId xmlns:p14="http://schemas.microsoft.com/office/powerpoint/2010/main" val="3205291321"/>
              </p:ext>
            </p:extLst>
          </p:nvPr>
        </p:nvGraphicFramePr>
        <p:xfrm>
          <a:off x="2743200" y="5791200"/>
          <a:ext cx="3582988" cy="2314575"/>
        </p:xfrm>
        <a:graphic>
          <a:graphicData uri="http://schemas.openxmlformats.org/presentationml/2006/ole">
            <mc:AlternateContent xmlns:mc="http://schemas.openxmlformats.org/markup-compatibility/2006">
              <mc:Choice xmlns:v="urn:schemas-microsoft-com:vml" Requires="v">
                <p:oleObj spid="_x0000_s5202" name="Prism 6" r:id="rId9" imgW="3219973" imgH="2079529" progId="Prism6.Document">
                  <p:embed/>
                </p:oleObj>
              </mc:Choice>
              <mc:Fallback>
                <p:oleObj name="Prism 6" r:id="rId9" imgW="3219973" imgH="2079529" progId="Prism6.Document">
                  <p:embed/>
                  <p:pic>
                    <p:nvPicPr>
                      <p:cNvPr id="104" name="Object 103"/>
                      <p:cNvPicPr/>
                      <p:nvPr/>
                    </p:nvPicPr>
                    <p:blipFill>
                      <a:blip r:embed="rId10"/>
                      <a:stretch>
                        <a:fillRect/>
                      </a:stretch>
                    </p:blipFill>
                    <p:spPr>
                      <a:xfrm>
                        <a:off x="2743200" y="5791200"/>
                        <a:ext cx="3582988" cy="2314575"/>
                      </a:xfrm>
                      <a:prstGeom prst="rect">
                        <a:avLst/>
                      </a:prstGeom>
                    </p:spPr>
                  </p:pic>
                </p:oleObj>
              </mc:Fallback>
            </mc:AlternateContent>
          </a:graphicData>
        </a:graphic>
      </p:graphicFrame>
      <p:sp>
        <p:nvSpPr>
          <p:cNvPr id="87" name="Title 1"/>
          <p:cNvSpPr txBox="1"/>
          <p:nvPr/>
        </p:nvSpPr>
        <p:spPr>
          <a:xfrm>
            <a:off x="2490283" y="5695950"/>
            <a:ext cx="640672" cy="504056"/>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800" b="1" dirty="0" smtClean="0">
                <a:latin typeface="Arial" panose="020B0604020202020204" pitchFamily="34" charset="0"/>
                <a:cs typeface="Arial" panose="020B0604020202020204" pitchFamily="34" charset="0"/>
              </a:rPr>
              <a:t>c</a:t>
            </a:r>
            <a:endParaRPr lang="zh-CN" alt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7451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133480" y="642981"/>
            <a:ext cx="7016549" cy="2481219"/>
            <a:chOff x="1133480" y="642981"/>
            <a:chExt cx="7016549" cy="2481219"/>
          </a:xfrm>
        </p:grpSpPr>
        <p:pic>
          <p:nvPicPr>
            <p:cNvPr id="167" name="图片 16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66429" y="906461"/>
              <a:ext cx="1083600" cy="1083600"/>
            </a:xfrm>
            <a:prstGeom prst="rect">
              <a:avLst/>
            </a:prstGeom>
            <a:ln w="12700">
              <a:solidFill>
                <a:schemeClr val="tx1"/>
              </a:solidFill>
            </a:ln>
          </p:spPr>
        </p:pic>
        <p:pic>
          <p:nvPicPr>
            <p:cNvPr id="94" name="Picture 9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6813" y="901007"/>
              <a:ext cx="1083575" cy="1083576"/>
            </a:xfrm>
            <a:prstGeom prst="rect">
              <a:avLst/>
            </a:prstGeom>
            <a:ln w="12700">
              <a:solidFill>
                <a:schemeClr val="tx1"/>
              </a:solidFill>
            </a:ln>
          </p:spPr>
        </p:pic>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66429" y="2040624"/>
              <a:ext cx="1083575" cy="1083576"/>
            </a:xfrm>
            <a:prstGeom prst="rect">
              <a:avLst/>
            </a:prstGeom>
            <a:ln w="12700">
              <a:solidFill>
                <a:schemeClr val="tx1"/>
              </a:solidFill>
            </a:ln>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26813" y="2040624"/>
              <a:ext cx="1083575" cy="1083576"/>
            </a:xfrm>
            <a:prstGeom prst="rect">
              <a:avLst/>
            </a:prstGeom>
            <a:ln w="12700">
              <a:solidFill>
                <a:schemeClr val="tx1"/>
              </a:solidFill>
            </a:ln>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87196" y="2040624"/>
              <a:ext cx="1083575" cy="1083576"/>
            </a:xfrm>
            <a:prstGeom prst="rect">
              <a:avLst/>
            </a:prstGeom>
            <a:ln w="12700">
              <a:solidFill>
                <a:schemeClr val="tx1"/>
              </a:solidFill>
            </a:ln>
          </p:spPr>
        </p:pic>
        <p:pic>
          <p:nvPicPr>
            <p:cNvPr id="98" name="Picture 9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68346" y="908175"/>
              <a:ext cx="1083575" cy="1083576"/>
            </a:xfrm>
            <a:prstGeom prst="rect">
              <a:avLst/>
            </a:prstGeom>
            <a:ln w="12700">
              <a:solidFill>
                <a:schemeClr val="tx1"/>
              </a:solidFill>
            </a:ln>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507963" y="2040624"/>
              <a:ext cx="1083575" cy="1083576"/>
            </a:xfrm>
            <a:prstGeom prst="rect">
              <a:avLst/>
            </a:prstGeom>
            <a:ln w="12700">
              <a:solidFill>
                <a:schemeClr val="tx1"/>
              </a:solidFill>
            </a:ln>
          </p:spPr>
        </p:pic>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647580" y="2040624"/>
              <a:ext cx="1083575" cy="1083576"/>
            </a:xfrm>
            <a:prstGeom prst="rect">
              <a:avLst/>
            </a:prstGeom>
            <a:ln w="12700">
              <a:solidFill>
                <a:schemeClr val="tx1"/>
              </a:solidFill>
            </a:ln>
          </p:spPr>
        </p:pic>
        <p:pic>
          <p:nvPicPr>
            <p:cNvPr id="3" name="Picture 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368346" y="2040624"/>
              <a:ext cx="1083575" cy="1083576"/>
            </a:xfrm>
            <a:prstGeom prst="rect">
              <a:avLst/>
            </a:prstGeom>
            <a:ln w="12700">
              <a:solidFill>
                <a:schemeClr val="tx1"/>
              </a:solidFill>
            </a:ln>
          </p:spPr>
        </p:pic>
        <p:pic>
          <p:nvPicPr>
            <p:cNvPr id="24" name="Picture 2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505528" y="901536"/>
              <a:ext cx="1083575" cy="1083576"/>
            </a:xfrm>
            <a:prstGeom prst="rect">
              <a:avLst/>
            </a:prstGeom>
            <a:ln w="12700">
              <a:solidFill>
                <a:schemeClr val="tx1"/>
              </a:solidFill>
            </a:ln>
          </p:spPr>
        </p:pic>
        <p:sp>
          <p:nvSpPr>
            <p:cNvPr id="39" name="TextBox 38"/>
            <p:cNvSpPr txBox="1"/>
            <p:nvPr/>
          </p:nvSpPr>
          <p:spPr>
            <a:xfrm>
              <a:off x="1540258" y="645794"/>
              <a:ext cx="758503" cy="162118"/>
            </a:xfrm>
            <a:prstGeom prst="rect">
              <a:avLst/>
            </a:prstGeom>
            <a:noFill/>
          </p:spPr>
          <p:txBody>
            <a:bodyPr wrap="square" lIns="0" tIns="0" rIns="0" bIns="0" rtlCol="0">
              <a:spAutoFit/>
            </a:bodyPr>
            <a:lstStyle/>
            <a:p>
              <a:pPr algn="ctr"/>
              <a:r>
                <a:rPr lang="en-US" sz="1400" b="1" dirty="0" smtClean="0">
                  <a:latin typeface="Arial" panose="020B0604020202020204" pitchFamily="34" charset="0"/>
                  <a:cs typeface="Arial" panose="020B0604020202020204" pitchFamily="34" charset="0"/>
                </a:rPr>
                <a:t>TWEAK</a:t>
              </a:r>
              <a:endParaRPr lang="zh-CN" altLang="en-US" sz="1400" b="1" dirty="0" smtClean="0">
                <a:latin typeface="Arial" panose="020B0604020202020204" pitchFamily="34" charset="0"/>
                <a:cs typeface="Arial" panose="020B0604020202020204" pitchFamily="34" charset="0"/>
              </a:endParaRPr>
            </a:p>
          </p:txBody>
        </p:sp>
        <p:sp>
          <p:nvSpPr>
            <p:cNvPr id="40" name="TextBox 39"/>
            <p:cNvSpPr txBox="1"/>
            <p:nvPr/>
          </p:nvSpPr>
          <p:spPr>
            <a:xfrm>
              <a:off x="2629703" y="642981"/>
              <a:ext cx="758503" cy="162118"/>
            </a:xfrm>
            <a:prstGeom prst="rect">
              <a:avLst/>
            </a:prstGeom>
            <a:noFill/>
          </p:spPr>
          <p:txBody>
            <a:bodyPr wrap="square" lIns="0" tIns="0" rIns="0" bIns="0" rtlCol="0">
              <a:spAutoFit/>
            </a:bodyPr>
            <a:lstStyle/>
            <a:p>
              <a:pPr algn="ctr"/>
              <a:r>
                <a:rPr lang="en-US" sz="1400" b="1" dirty="0" smtClean="0">
                  <a:latin typeface="Arial" panose="020B0604020202020204" pitchFamily="34" charset="0"/>
                  <a:cs typeface="Arial" panose="020B0604020202020204" pitchFamily="34" charset="0"/>
                </a:rPr>
                <a:t>Fn14</a:t>
              </a:r>
              <a:endParaRPr lang="en-US" altLang="zh-CN" sz="1400" b="1" dirty="0" smtClean="0">
                <a:latin typeface="Arial" panose="020B0604020202020204" pitchFamily="34" charset="0"/>
                <a:cs typeface="Arial" panose="020B0604020202020204" pitchFamily="34" charset="0"/>
              </a:endParaRPr>
            </a:p>
          </p:txBody>
        </p:sp>
        <p:sp>
          <p:nvSpPr>
            <p:cNvPr id="41" name="TextBox 40"/>
            <p:cNvSpPr txBox="1"/>
            <p:nvPr/>
          </p:nvSpPr>
          <p:spPr>
            <a:xfrm>
              <a:off x="3815719" y="642981"/>
              <a:ext cx="758503" cy="162118"/>
            </a:xfrm>
            <a:prstGeom prst="rect">
              <a:avLst/>
            </a:prstGeom>
            <a:noFill/>
          </p:spPr>
          <p:txBody>
            <a:bodyPr wrap="square" lIns="0" tIns="0" rIns="0" bIns="0" rtlCol="0">
              <a:spAutoFit/>
            </a:bodyPr>
            <a:lstStyle/>
            <a:p>
              <a:pPr algn="ctr"/>
              <a:r>
                <a:rPr lang="en-US" sz="1400" b="1" dirty="0" smtClean="0">
                  <a:latin typeface="Arial" panose="020B0604020202020204" pitchFamily="34" charset="0"/>
                  <a:cs typeface="Arial" panose="020B0604020202020204" pitchFamily="34" charset="0"/>
                </a:rPr>
                <a:t>Ki-67</a:t>
              </a:r>
              <a:endParaRPr lang="en-US" altLang="zh-CN" sz="1400" b="1" dirty="0" smtClean="0">
                <a:latin typeface="Arial" panose="020B0604020202020204" pitchFamily="34" charset="0"/>
                <a:cs typeface="Arial" panose="020B0604020202020204" pitchFamily="34" charset="0"/>
              </a:endParaRPr>
            </a:p>
          </p:txBody>
        </p:sp>
        <p:sp>
          <p:nvSpPr>
            <p:cNvPr id="43" name="TextBox 42"/>
            <p:cNvSpPr txBox="1"/>
            <p:nvPr/>
          </p:nvSpPr>
          <p:spPr>
            <a:xfrm rot="16200000">
              <a:off x="740475" y="2477163"/>
              <a:ext cx="948129" cy="162118"/>
            </a:xfrm>
            <a:prstGeom prst="rect">
              <a:avLst/>
            </a:prstGeom>
            <a:noFill/>
          </p:spPr>
          <p:txBody>
            <a:bodyPr wrap="square" lIns="0" tIns="0" rIns="0" bIns="0" rtlCol="0">
              <a:spAutoFit/>
            </a:bodyPr>
            <a:lstStyle/>
            <a:p>
              <a:pPr algn="ctr"/>
              <a:r>
                <a:rPr lang="en-US" altLang="zh-CN" sz="1400" b="1" dirty="0" smtClean="0">
                  <a:latin typeface="Arial" panose="020B0604020202020204" pitchFamily="34" charset="0"/>
                  <a:cs typeface="Arial" panose="020B0604020202020204" pitchFamily="34" charset="0"/>
                </a:rPr>
                <a:t>Isotype ctrl</a:t>
              </a:r>
            </a:p>
          </p:txBody>
        </p:sp>
        <p:sp>
          <p:nvSpPr>
            <p:cNvPr id="44" name="TextBox 43"/>
            <p:cNvSpPr txBox="1"/>
            <p:nvPr/>
          </p:nvSpPr>
          <p:spPr>
            <a:xfrm rot="16200000">
              <a:off x="728539" y="1365161"/>
              <a:ext cx="972000" cy="162118"/>
            </a:xfrm>
            <a:prstGeom prst="rect">
              <a:avLst/>
            </a:prstGeom>
            <a:noFill/>
          </p:spPr>
          <p:txBody>
            <a:bodyPr wrap="square" lIns="0" tIns="0" rIns="0" bIns="0" rtlCol="0">
              <a:spAutoFit/>
            </a:bodyPr>
            <a:lstStyle/>
            <a:p>
              <a:pPr algn="ctr"/>
              <a:r>
                <a:rPr lang="en-US" sz="1400" b="1" dirty="0" smtClean="0">
                  <a:latin typeface="Arial" panose="020B0604020202020204" pitchFamily="34" charset="0"/>
                  <a:cs typeface="Arial" panose="020B0604020202020204" pitchFamily="34" charset="0"/>
                </a:rPr>
                <a:t>Specific Ab</a:t>
              </a:r>
              <a:endParaRPr lang="en-US" altLang="zh-CN" sz="1400" b="1" dirty="0" smtClean="0">
                <a:latin typeface="Arial" panose="020B0604020202020204" pitchFamily="34" charset="0"/>
                <a:cs typeface="Arial" panose="020B0604020202020204" pitchFamily="34" charset="0"/>
              </a:endParaRPr>
            </a:p>
          </p:txBody>
        </p:sp>
        <p:pic>
          <p:nvPicPr>
            <p:cNvPr id="45" name="Picture 4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647409" y="901536"/>
              <a:ext cx="1083575" cy="1083576"/>
            </a:xfrm>
            <a:prstGeom prst="rect">
              <a:avLst/>
            </a:prstGeom>
            <a:ln w="12700">
              <a:solidFill>
                <a:schemeClr val="tx1"/>
              </a:solidFill>
            </a:ln>
          </p:spPr>
        </p:pic>
        <p:cxnSp>
          <p:nvCxnSpPr>
            <p:cNvPr id="47" name="Straight Connector 46"/>
            <p:cNvCxnSpPr/>
            <p:nvPr/>
          </p:nvCxnSpPr>
          <p:spPr>
            <a:xfrm>
              <a:off x="4548217" y="1933642"/>
              <a:ext cx="13544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3411639" y="1933642"/>
              <a:ext cx="13544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4548217" y="3066092"/>
              <a:ext cx="13544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411639" y="3066092"/>
              <a:ext cx="13544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2221850" y="1936661"/>
              <a:ext cx="13544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2221850" y="3069110"/>
              <a:ext cx="13544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0" name="TextBox 99"/>
            <p:cNvSpPr txBox="1"/>
            <p:nvPr/>
          </p:nvSpPr>
          <p:spPr>
            <a:xfrm>
              <a:off x="7103207" y="642981"/>
              <a:ext cx="1002307" cy="162118"/>
            </a:xfrm>
            <a:prstGeom prst="rect">
              <a:avLst/>
            </a:prstGeom>
            <a:noFill/>
          </p:spPr>
          <p:txBody>
            <a:bodyPr wrap="square" lIns="0" tIns="0" rIns="0" bIns="0" rtlCol="0">
              <a:spAutoFit/>
            </a:bodyPr>
            <a:lstStyle/>
            <a:p>
              <a:pPr algn="ctr"/>
              <a:r>
                <a:rPr lang="en-GB" altLang="zh-CN" sz="1400" b="1" dirty="0">
                  <a:latin typeface="Arial" panose="020B0604020202020204" pitchFamily="34" charset="0"/>
                  <a:cs typeface="Arial" panose="020B0604020202020204" pitchFamily="34" charset="0"/>
                </a:rPr>
                <a:t>NF-kB </a:t>
              </a:r>
              <a:r>
                <a:rPr lang="en-GB" altLang="zh-CN" sz="1400" b="1" dirty="0" smtClean="0">
                  <a:latin typeface="Arial" panose="020B0604020202020204" pitchFamily="34" charset="0"/>
                  <a:cs typeface="Arial" panose="020B0604020202020204" pitchFamily="34" charset="0"/>
                </a:rPr>
                <a:t>p65</a:t>
              </a:r>
              <a:endParaRPr lang="en-GB" altLang="zh-CN" sz="1400" b="1" dirty="0">
                <a:latin typeface="Arial" panose="020B0604020202020204" pitchFamily="34" charset="0"/>
                <a:cs typeface="Arial" panose="020B0604020202020204" pitchFamily="34" charset="0"/>
              </a:endParaRPr>
            </a:p>
          </p:txBody>
        </p:sp>
        <p:cxnSp>
          <p:nvCxnSpPr>
            <p:cNvPr id="103" name="Straight Connector 102"/>
            <p:cNvCxnSpPr/>
            <p:nvPr/>
          </p:nvCxnSpPr>
          <p:spPr>
            <a:xfrm>
              <a:off x="7959128" y="3060698"/>
              <a:ext cx="13544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7962166" y="1918984"/>
              <a:ext cx="13544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51" name="Picture 150"/>
            <p:cNvPicPr preferRelativeResize="0">
              <a:picLocks/>
            </p:cNvPicPr>
            <p:nvPr/>
          </p:nvPicPr>
          <p:blipFill>
            <a:blip r:embed="rId14" cstate="print">
              <a:extLst>
                <a:ext uri="{28A0092B-C50C-407E-A947-70E740481C1C}">
                  <a14:useLocalDpi xmlns:a14="http://schemas.microsoft.com/office/drawing/2010/main" val="0"/>
                </a:ext>
              </a:extLst>
            </a:blip>
            <a:stretch>
              <a:fillRect/>
            </a:stretch>
          </p:blipFill>
          <p:spPr>
            <a:xfrm>
              <a:off x="4787196" y="900630"/>
              <a:ext cx="1083575" cy="1083576"/>
            </a:xfrm>
            <a:prstGeom prst="rect">
              <a:avLst/>
            </a:prstGeom>
            <a:ln w="12700">
              <a:solidFill>
                <a:schemeClr val="tx1"/>
              </a:solidFill>
            </a:ln>
          </p:spPr>
        </p:pic>
        <p:sp>
          <p:nvSpPr>
            <p:cNvPr id="153" name="TextBox 152"/>
            <p:cNvSpPr txBox="1"/>
            <p:nvPr/>
          </p:nvSpPr>
          <p:spPr>
            <a:xfrm>
              <a:off x="4883005" y="642981"/>
              <a:ext cx="893950" cy="162118"/>
            </a:xfrm>
            <a:prstGeom prst="rect">
              <a:avLst/>
            </a:prstGeom>
            <a:noFill/>
          </p:spPr>
          <p:txBody>
            <a:bodyPr wrap="square" lIns="0" tIns="0" rIns="0" bIns="0" rtlCol="0">
              <a:spAutoFit/>
            </a:bodyPr>
            <a:lstStyle/>
            <a:p>
              <a:pPr algn="ctr"/>
              <a:r>
                <a:rPr lang="en-GB" altLang="zh-CN" sz="1400" b="1" dirty="0">
                  <a:latin typeface="Arial" panose="020B0604020202020204" pitchFamily="34" charset="0"/>
                  <a:cs typeface="Arial" panose="020B0604020202020204" pitchFamily="34" charset="0"/>
                </a:rPr>
                <a:t>TNFR1</a:t>
              </a:r>
              <a:endParaRPr lang="en-US" altLang="zh-CN" sz="1400" b="1" dirty="0" smtClean="0">
                <a:latin typeface="Arial" panose="020B0604020202020204" pitchFamily="34" charset="0"/>
                <a:cs typeface="Arial" panose="020B0604020202020204" pitchFamily="34" charset="0"/>
              </a:endParaRPr>
            </a:p>
          </p:txBody>
        </p:sp>
        <p:sp>
          <p:nvSpPr>
            <p:cNvPr id="154" name="TextBox 153"/>
            <p:cNvSpPr txBox="1"/>
            <p:nvPr/>
          </p:nvSpPr>
          <p:spPr>
            <a:xfrm>
              <a:off x="6011682" y="642981"/>
              <a:ext cx="893950" cy="162118"/>
            </a:xfrm>
            <a:prstGeom prst="rect">
              <a:avLst/>
            </a:prstGeom>
            <a:noFill/>
          </p:spPr>
          <p:txBody>
            <a:bodyPr wrap="square" lIns="0" tIns="0" rIns="0" bIns="0" rtlCol="0">
              <a:spAutoFit/>
            </a:bodyPr>
            <a:lstStyle/>
            <a:p>
              <a:pPr algn="ctr"/>
              <a:r>
                <a:rPr lang="en-GB" altLang="zh-CN" sz="1400" b="1" dirty="0" smtClean="0">
                  <a:latin typeface="Arial" panose="020B0604020202020204" pitchFamily="34" charset="0"/>
                  <a:cs typeface="Arial" panose="020B0604020202020204" pitchFamily="34" charset="0"/>
                </a:rPr>
                <a:t>TNFR2</a:t>
              </a:r>
              <a:endParaRPr lang="en-US" altLang="zh-CN" sz="1400" b="1" dirty="0" smtClean="0">
                <a:latin typeface="Arial" panose="020B0604020202020204" pitchFamily="34" charset="0"/>
                <a:cs typeface="Arial" panose="020B0604020202020204" pitchFamily="34" charset="0"/>
              </a:endParaRPr>
            </a:p>
          </p:txBody>
        </p:sp>
        <p:cxnSp>
          <p:nvCxnSpPr>
            <p:cNvPr id="157" name="Straight Connector 156"/>
            <p:cNvCxnSpPr/>
            <p:nvPr/>
          </p:nvCxnSpPr>
          <p:spPr>
            <a:xfrm>
              <a:off x="5668024" y="1918401"/>
              <a:ext cx="13544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a:off x="5668024" y="3058018"/>
              <a:ext cx="13544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p:cNvCxnSpPr/>
            <p:nvPr/>
          </p:nvCxnSpPr>
          <p:spPr>
            <a:xfrm>
              <a:off x="6793306" y="1918401"/>
              <a:ext cx="13544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p:cNvCxnSpPr/>
            <p:nvPr/>
          </p:nvCxnSpPr>
          <p:spPr>
            <a:xfrm>
              <a:off x="6793306" y="3058018"/>
              <a:ext cx="13544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 name="组合 10"/>
          <p:cNvGrpSpPr/>
          <p:nvPr/>
        </p:nvGrpSpPr>
        <p:grpSpPr>
          <a:xfrm>
            <a:off x="1721005" y="3810000"/>
            <a:ext cx="5898995" cy="2502060"/>
            <a:chOff x="1721005" y="3810000"/>
            <a:chExt cx="5898995" cy="2502060"/>
          </a:xfrm>
        </p:grpSpPr>
        <p:pic>
          <p:nvPicPr>
            <p:cNvPr id="172" name="图片 17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392795" y="4080706"/>
              <a:ext cx="1087200" cy="1087200"/>
            </a:xfrm>
            <a:prstGeom prst="rect">
              <a:avLst/>
            </a:prstGeom>
            <a:ln w="12700">
              <a:solidFill>
                <a:schemeClr val="tx1"/>
              </a:solidFill>
            </a:ln>
          </p:spPr>
        </p:pic>
        <p:pic>
          <p:nvPicPr>
            <p:cNvPr id="168" name="图片 16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248150" y="4083050"/>
              <a:ext cx="1087200" cy="1087200"/>
            </a:xfrm>
            <a:prstGeom prst="rect">
              <a:avLst/>
            </a:prstGeom>
            <a:ln w="12700">
              <a:solidFill>
                <a:schemeClr val="tx1"/>
              </a:solidFill>
            </a:ln>
          </p:spPr>
        </p:pic>
        <p:pic>
          <p:nvPicPr>
            <p:cNvPr id="169" name="图片 168"/>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532800" y="4083050"/>
              <a:ext cx="1087200" cy="1087200"/>
            </a:xfrm>
            <a:prstGeom prst="rect">
              <a:avLst/>
            </a:prstGeom>
            <a:ln w="12700">
              <a:solidFill>
                <a:schemeClr val="tx1"/>
              </a:solidFill>
            </a:ln>
          </p:spPr>
        </p:pic>
        <p:pic>
          <p:nvPicPr>
            <p:cNvPr id="28" name="Picture 27"/>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531308" y="5225659"/>
              <a:ext cx="1086400" cy="1086401"/>
            </a:xfrm>
            <a:prstGeom prst="rect">
              <a:avLst/>
            </a:prstGeom>
            <a:ln w="12700">
              <a:solidFill>
                <a:schemeClr val="tx1"/>
              </a:solidFill>
            </a:ln>
          </p:spPr>
        </p:pic>
        <p:pic>
          <p:nvPicPr>
            <p:cNvPr id="27" name="Picture 26"/>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5388721" y="5225659"/>
              <a:ext cx="1086400" cy="1086401"/>
            </a:xfrm>
            <a:prstGeom prst="rect">
              <a:avLst/>
            </a:prstGeom>
            <a:ln w="12700">
              <a:solidFill>
                <a:schemeClr val="tx1"/>
              </a:solidFill>
            </a:ln>
          </p:spPr>
        </p:pic>
        <p:pic>
          <p:nvPicPr>
            <p:cNvPr id="23" name="Picture 22"/>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246133" y="5225659"/>
              <a:ext cx="1086400" cy="1086401"/>
            </a:xfrm>
            <a:prstGeom prst="rect">
              <a:avLst/>
            </a:prstGeom>
            <a:ln w="12700">
              <a:solidFill>
                <a:schemeClr val="tx1"/>
              </a:solidFill>
            </a:ln>
          </p:spPr>
        </p:pic>
        <p:pic>
          <p:nvPicPr>
            <p:cNvPr id="22" name="Picture 21"/>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3103546" y="5222067"/>
              <a:ext cx="1086400" cy="1086401"/>
            </a:xfrm>
            <a:prstGeom prst="rect">
              <a:avLst/>
            </a:prstGeom>
            <a:ln w="12700">
              <a:solidFill>
                <a:schemeClr val="tx1"/>
              </a:solidFill>
            </a:ln>
          </p:spPr>
        </p:pic>
        <p:pic>
          <p:nvPicPr>
            <p:cNvPr id="21" name="Picture 20"/>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960958" y="5218473"/>
              <a:ext cx="1086400" cy="1086401"/>
            </a:xfrm>
            <a:prstGeom prst="rect">
              <a:avLst/>
            </a:prstGeom>
            <a:ln w="12700">
              <a:solidFill>
                <a:schemeClr val="tx1"/>
              </a:solidFill>
            </a:ln>
          </p:spPr>
        </p:pic>
        <p:sp>
          <p:nvSpPr>
            <p:cNvPr id="70" name="TextBox 69"/>
            <p:cNvSpPr txBox="1"/>
            <p:nvPr/>
          </p:nvSpPr>
          <p:spPr>
            <a:xfrm>
              <a:off x="2115824" y="3810000"/>
              <a:ext cx="760480" cy="162541"/>
            </a:xfrm>
            <a:prstGeom prst="rect">
              <a:avLst/>
            </a:prstGeom>
            <a:noFill/>
          </p:spPr>
          <p:txBody>
            <a:bodyPr wrap="square" lIns="0" tIns="0" rIns="0" bIns="0" rtlCol="0">
              <a:spAutoFit/>
            </a:bodyPr>
            <a:lstStyle/>
            <a:p>
              <a:pPr algn="ctr"/>
              <a:r>
                <a:rPr lang="en-US" sz="1400" b="1" dirty="0" smtClean="0">
                  <a:latin typeface="Arial" panose="020B0604020202020204" pitchFamily="34" charset="0"/>
                  <a:cs typeface="Arial" panose="020B0604020202020204" pitchFamily="34" charset="0"/>
                </a:rPr>
                <a:t>Iba-1</a:t>
              </a:r>
              <a:endParaRPr lang="en-US" altLang="zh-CN" sz="1400" b="1" dirty="0" smtClean="0">
                <a:latin typeface="Arial" panose="020B0604020202020204" pitchFamily="34" charset="0"/>
                <a:cs typeface="Arial" panose="020B0604020202020204" pitchFamily="34" charset="0"/>
              </a:endParaRPr>
            </a:p>
          </p:txBody>
        </p:sp>
        <p:sp>
          <p:nvSpPr>
            <p:cNvPr id="74" name="TextBox 73"/>
            <p:cNvSpPr txBox="1"/>
            <p:nvPr/>
          </p:nvSpPr>
          <p:spPr>
            <a:xfrm>
              <a:off x="3265598" y="3810736"/>
              <a:ext cx="760480" cy="162541"/>
            </a:xfrm>
            <a:prstGeom prst="rect">
              <a:avLst/>
            </a:prstGeom>
            <a:noFill/>
          </p:spPr>
          <p:txBody>
            <a:bodyPr wrap="square" lIns="0" tIns="0" rIns="0" bIns="0" rtlCol="0">
              <a:spAutoFit/>
            </a:bodyPr>
            <a:lstStyle/>
            <a:p>
              <a:pPr algn="ctr"/>
              <a:r>
                <a:rPr lang="en-US" sz="1400" b="1" dirty="0" smtClean="0">
                  <a:latin typeface="Arial" panose="020B0604020202020204" pitchFamily="34" charset="0"/>
                  <a:cs typeface="Arial" panose="020B0604020202020204" pitchFamily="34" charset="0"/>
                </a:rPr>
                <a:t>CD3</a:t>
              </a:r>
              <a:endParaRPr lang="en-US" altLang="zh-CN" sz="1400" b="1" dirty="0" smtClean="0">
                <a:latin typeface="Arial" panose="020B0604020202020204" pitchFamily="34" charset="0"/>
                <a:cs typeface="Arial" panose="020B0604020202020204" pitchFamily="34" charset="0"/>
              </a:endParaRPr>
            </a:p>
          </p:txBody>
        </p:sp>
        <p:pic>
          <p:nvPicPr>
            <p:cNvPr id="80" name="Picture 79"/>
            <p:cNvPicPr preferRelativeResize="0">
              <a:picLocks/>
            </p:cNvPicPr>
            <p:nvPr/>
          </p:nvPicPr>
          <p:blipFill>
            <a:blip r:embed="rId23" cstate="print">
              <a:extLst>
                <a:ext uri="{28A0092B-C50C-407E-A947-70E740481C1C}">
                  <a14:useLocalDpi xmlns:a14="http://schemas.microsoft.com/office/drawing/2010/main" val="0"/>
                </a:ext>
              </a:extLst>
            </a:blip>
            <a:stretch>
              <a:fillRect/>
            </a:stretch>
          </p:blipFill>
          <p:spPr>
            <a:xfrm>
              <a:off x="3106259" y="4077356"/>
              <a:ext cx="1086400" cy="1086401"/>
            </a:xfrm>
            <a:prstGeom prst="rect">
              <a:avLst/>
            </a:prstGeom>
            <a:ln w="12700">
              <a:solidFill>
                <a:schemeClr val="tx1"/>
              </a:solidFill>
            </a:ln>
          </p:spPr>
        </p:pic>
        <p:cxnSp>
          <p:nvCxnSpPr>
            <p:cNvPr id="81" name="Straight Arrow Connector 80"/>
            <p:cNvCxnSpPr/>
            <p:nvPr/>
          </p:nvCxnSpPr>
          <p:spPr>
            <a:xfrm>
              <a:off x="3523053" y="4285023"/>
              <a:ext cx="0" cy="11497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a:off x="3947029" y="4288610"/>
              <a:ext cx="0" cy="11497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a:off x="3246384" y="4335318"/>
              <a:ext cx="0" cy="11497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a:off x="3681146" y="4734152"/>
              <a:ext cx="0" cy="11497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87" name="Picture 86"/>
            <p:cNvPicPr>
              <a:picLocks/>
            </p:cNvPicPr>
            <p:nvPr/>
          </p:nvPicPr>
          <p:blipFill>
            <a:blip r:embed="rId24" cstate="print">
              <a:extLst>
                <a:ext uri="{28A0092B-C50C-407E-A947-70E740481C1C}">
                  <a14:useLocalDpi xmlns:a14="http://schemas.microsoft.com/office/drawing/2010/main" val="0"/>
                </a:ext>
              </a:extLst>
            </a:blip>
            <a:stretch>
              <a:fillRect/>
            </a:stretch>
          </p:blipFill>
          <p:spPr>
            <a:xfrm>
              <a:off x="1960079" y="4076621"/>
              <a:ext cx="1086400" cy="1086401"/>
            </a:xfrm>
            <a:prstGeom prst="rect">
              <a:avLst/>
            </a:prstGeom>
            <a:ln w="12700">
              <a:solidFill>
                <a:schemeClr val="tx1"/>
              </a:solidFill>
            </a:ln>
          </p:spPr>
        </p:pic>
        <p:cxnSp>
          <p:nvCxnSpPr>
            <p:cNvPr id="88" name="Straight Connector 87"/>
            <p:cNvCxnSpPr/>
            <p:nvPr/>
          </p:nvCxnSpPr>
          <p:spPr>
            <a:xfrm>
              <a:off x="4005255" y="6246819"/>
              <a:ext cx="13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2854746" y="6246819"/>
              <a:ext cx="13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4005255" y="5104231"/>
              <a:ext cx="13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2854746" y="5104231"/>
              <a:ext cx="13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5" name="TextBox 104"/>
            <p:cNvSpPr txBox="1"/>
            <p:nvPr/>
          </p:nvSpPr>
          <p:spPr>
            <a:xfrm>
              <a:off x="4442146" y="3810000"/>
              <a:ext cx="747353" cy="162541"/>
            </a:xfrm>
            <a:prstGeom prst="rect">
              <a:avLst/>
            </a:prstGeom>
            <a:noFill/>
          </p:spPr>
          <p:txBody>
            <a:bodyPr wrap="square" lIns="0" tIns="0" rIns="0" bIns="0" rtlCol="0">
              <a:spAutoFit/>
            </a:bodyPr>
            <a:lstStyle/>
            <a:p>
              <a:pPr algn="ctr"/>
              <a:r>
                <a:rPr lang="en-GB" altLang="zh-CN" sz="1400" b="1" dirty="0">
                  <a:latin typeface="Arial" panose="020B0604020202020204" pitchFamily="34" charset="0"/>
                  <a:cs typeface="Arial" panose="020B0604020202020204" pitchFamily="34" charset="0"/>
                  <a:sym typeface="+mn-ea"/>
                </a:rPr>
                <a:t>RANTES</a:t>
              </a:r>
              <a:endParaRPr lang="en-US" altLang="zh-CN" sz="1400" b="1" dirty="0" smtClean="0">
                <a:latin typeface="Arial" panose="020B0604020202020204" pitchFamily="34" charset="0"/>
                <a:cs typeface="Arial" panose="020B0604020202020204" pitchFamily="34" charset="0"/>
              </a:endParaRPr>
            </a:p>
          </p:txBody>
        </p:sp>
        <p:sp>
          <p:nvSpPr>
            <p:cNvPr id="106" name="TextBox 105"/>
            <p:cNvSpPr txBox="1"/>
            <p:nvPr/>
          </p:nvSpPr>
          <p:spPr>
            <a:xfrm>
              <a:off x="5570360" y="3810000"/>
              <a:ext cx="747353" cy="162541"/>
            </a:xfrm>
            <a:prstGeom prst="rect">
              <a:avLst/>
            </a:prstGeom>
            <a:noFill/>
          </p:spPr>
          <p:txBody>
            <a:bodyPr wrap="square" lIns="0" tIns="0" rIns="0" bIns="0" rtlCol="0">
              <a:spAutoFit/>
            </a:bodyPr>
            <a:lstStyle/>
            <a:p>
              <a:pPr algn="ctr"/>
              <a:r>
                <a:rPr lang="en-GB" altLang="zh-CN" sz="1400" b="1" dirty="0">
                  <a:latin typeface="Arial" panose="020B0604020202020204" pitchFamily="34" charset="0"/>
                  <a:cs typeface="Arial" panose="020B0604020202020204" pitchFamily="34" charset="0"/>
                  <a:sym typeface="+mn-ea"/>
                </a:rPr>
                <a:t>MCP-1</a:t>
              </a:r>
              <a:endParaRPr lang="en-US" altLang="zh-CN" sz="1400" b="1" dirty="0" smtClean="0">
                <a:latin typeface="Arial" panose="020B0604020202020204" pitchFamily="34" charset="0"/>
                <a:cs typeface="Arial" panose="020B0604020202020204" pitchFamily="34" charset="0"/>
              </a:endParaRPr>
            </a:p>
          </p:txBody>
        </p:sp>
        <p:sp>
          <p:nvSpPr>
            <p:cNvPr id="107" name="TextBox 106"/>
            <p:cNvSpPr txBox="1"/>
            <p:nvPr/>
          </p:nvSpPr>
          <p:spPr>
            <a:xfrm>
              <a:off x="6710579" y="3810000"/>
              <a:ext cx="747353" cy="162541"/>
            </a:xfrm>
            <a:prstGeom prst="rect">
              <a:avLst/>
            </a:prstGeom>
            <a:noFill/>
          </p:spPr>
          <p:txBody>
            <a:bodyPr wrap="square" lIns="0" tIns="0" rIns="0" bIns="0" rtlCol="0">
              <a:spAutoFit/>
            </a:bodyPr>
            <a:lstStyle/>
            <a:p>
              <a:pPr algn="ctr"/>
              <a:r>
                <a:rPr lang="en-GB" altLang="zh-CN" sz="1400" b="1" dirty="0">
                  <a:latin typeface="Arial" panose="020B0604020202020204" pitchFamily="34" charset="0"/>
                  <a:cs typeface="Arial" panose="020B0604020202020204" pitchFamily="34" charset="0"/>
                  <a:sym typeface="+mn-ea"/>
                </a:rPr>
                <a:t>IP-10</a:t>
              </a:r>
              <a:endParaRPr lang="en-US" altLang="zh-CN" sz="1400" b="1" dirty="0" smtClean="0">
                <a:latin typeface="Arial" panose="020B0604020202020204" pitchFamily="34" charset="0"/>
                <a:cs typeface="Arial" panose="020B0604020202020204" pitchFamily="34" charset="0"/>
              </a:endParaRPr>
            </a:p>
          </p:txBody>
        </p:sp>
        <p:cxnSp>
          <p:nvCxnSpPr>
            <p:cNvPr id="116" name="Straight Connector 115"/>
            <p:cNvCxnSpPr/>
            <p:nvPr/>
          </p:nvCxnSpPr>
          <p:spPr>
            <a:xfrm>
              <a:off x="6296895" y="5115578"/>
              <a:ext cx="13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a:off x="5146386" y="5108392"/>
              <a:ext cx="13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6296895" y="6258166"/>
              <a:ext cx="13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a:off x="5146386" y="6258166"/>
              <a:ext cx="13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a:off x="7425110" y="5115578"/>
              <a:ext cx="13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a:off x="7425110" y="6258166"/>
              <a:ext cx="13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1" name="TextBox 160"/>
            <p:cNvSpPr txBox="1"/>
            <p:nvPr/>
          </p:nvSpPr>
          <p:spPr>
            <a:xfrm rot="16200000">
              <a:off x="1326976" y="5667954"/>
              <a:ext cx="950601" cy="162541"/>
            </a:xfrm>
            <a:prstGeom prst="rect">
              <a:avLst/>
            </a:prstGeom>
            <a:noFill/>
          </p:spPr>
          <p:txBody>
            <a:bodyPr wrap="square" lIns="0" tIns="0" rIns="0" bIns="0" rtlCol="0">
              <a:spAutoFit/>
            </a:bodyPr>
            <a:lstStyle/>
            <a:p>
              <a:pPr algn="ctr"/>
              <a:r>
                <a:rPr lang="en-US" altLang="zh-CN" sz="1400" b="1" dirty="0" smtClean="0">
                  <a:latin typeface="Arial" panose="020B0604020202020204" pitchFamily="34" charset="0"/>
                  <a:cs typeface="Arial" panose="020B0604020202020204" pitchFamily="34" charset="0"/>
                </a:rPr>
                <a:t>Isotype ctrl</a:t>
              </a:r>
            </a:p>
          </p:txBody>
        </p:sp>
        <p:sp>
          <p:nvSpPr>
            <p:cNvPr id="162" name="TextBox 161"/>
            <p:cNvSpPr txBox="1"/>
            <p:nvPr/>
          </p:nvSpPr>
          <p:spPr>
            <a:xfrm rot="16200000">
              <a:off x="1316276" y="4554320"/>
              <a:ext cx="972000" cy="162541"/>
            </a:xfrm>
            <a:prstGeom prst="rect">
              <a:avLst/>
            </a:prstGeom>
            <a:noFill/>
          </p:spPr>
          <p:txBody>
            <a:bodyPr wrap="square" lIns="0" tIns="0" rIns="0" bIns="0" rtlCol="0">
              <a:spAutoFit/>
            </a:bodyPr>
            <a:lstStyle/>
            <a:p>
              <a:pPr algn="ctr"/>
              <a:r>
                <a:rPr lang="en-US" sz="1400" b="1" dirty="0" smtClean="0">
                  <a:latin typeface="Arial" panose="020B0604020202020204" pitchFamily="34" charset="0"/>
                  <a:cs typeface="Arial" panose="020B0604020202020204" pitchFamily="34" charset="0"/>
                </a:rPr>
                <a:t>Specific Ab</a:t>
              </a:r>
              <a:endParaRPr lang="en-US" altLang="zh-CN" sz="1400" b="1" dirty="0" smtClean="0">
                <a:latin typeface="Arial" panose="020B0604020202020204" pitchFamily="34" charset="0"/>
                <a:cs typeface="Arial" panose="020B0604020202020204" pitchFamily="34" charset="0"/>
              </a:endParaRPr>
            </a:p>
          </p:txBody>
        </p:sp>
      </p:grpSp>
      <p:grpSp>
        <p:nvGrpSpPr>
          <p:cNvPr id="9" name="Group 8"/>
          <p:cNvGrpSpPr>
            <a:grpSpLocks noChangeAspect="1"/>
          </p:cNvGrpSpPr>
          <p:nvPr/>
        </p:nvGrpSpPr>
        <p:grpSpPr>
          <a:xfrm>
            <a:off x="1707451" y="7054713"/>
            <a:ext cx="5853459" cy="2469459"/>
            <a:chOff x="807716" y="8915400"/>
            <a:chExt cx="7804609" cy="3292612"/>
          </a:xfrm>
        </p:grpSpPr>
        <p:pic>
          <p:nvPicPr>
            <p:cNvPr id="129" name="Picture 128"/>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2624388" y="9244263"/>
              <a:ext cx="1440000" cy="1440000"/>
            </a:xfrm>
            <a:prstGeom prst="rect">
              <a:avLst/>
            </a:prstGeom>
            <a:ln w="12700">
              <a:solidFill>
                <a:schemeClr val="tx1"/>
              </a:solidFill>
            </a:ln>
          </p:spPr>
        </p:pic>
        <p:pic>
          <p:nvPicPr>
            <p:cNvPr id="138" name="Picture 137"/>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1112420" y="9244263"/>
              <a:ext cx="1440000" cy="1440000"/>
            </a:xfrm>
            <a:prstGeom prst="rect">
              <a:avLst/>
            </a:prstGeom>
            <a:ln w="12700">
              <a:solidFill>
                <a:schemeClr val="tx1"/>
              </a:solidFill>
            </a:ln>
          </p:spPr>
        </p:pic>
        <p:pic>
          <p:nvPicPr>
            <p:cNvPr id="96" name="Picture 95"/>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4143375" y="9248775"/>
              <a:ext cx="1440000" cy="1440000"/>
            </a:xfrm>
            <a:prstGeom prst="rect">
              <a:avLst/>
            </a:prstGeom>
            <a:ln w="12700">
              <a:solidFill>
                <a:schemeClr val="tx1"/>
              </a:solidFill>
            </a:ln>
          </p:spPr>
        </p:pic>
        <p:pic>
          <p:nvPicPr>
            <p:cNvPr id="37" name="Picture 36"/>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7172325" y="10763250"/>
              <a:ext cx="1440000" cy="1440000"/>
            </a:xfrm>
            <a:prstGeom prst="rect">
              <a:avLst/>
            </a:prstGeom>
            <a:ln w="12700">
              <a:solidFill>
                <a:schemeClr val="tx1"/>
              </a:solidFill>
            </a:ln>
          </p:spPr>
        </p:pic>
        <p:pic>
          <p:nvPicPr>
            <p:cNvPr id="35" name="Picture 34"/>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5657850" y="10763250"/>
              <a:ext cx="1440000" cy="1440000"/>
            </a:xfrm>
            <a:prstGeom prst="rect">
              <a:avLst/>
            </a:prstGeom>
            <a:ln w="12700">
              <a:solidFill>
                <a:schemeClr val="tx1"/>
              </a:solidFill>
            </a:ln>
          </p:spPr>
        </p:pic>
        <p:pic>
          <p:nvPicPr>
            <p:cNvPr id="34" name="Picture 33"/>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2628900" y="10763250"/>
              <a:ext cx="1440000" cy="1440000"/>
            </a:xfrm>
            <a:prstGeom prst="rect">
              <a:avLst/>
            </a:prstGeom>
            <a:ln w="12700">
              <a:solidFill>
                <a:schemeClr val="tx1"/>
              </a:solidFill>
            </a:ln>
          </p:spPr>
        </p:pic>
        <p:pic>
          <p:nvPicPr>
            <p:cNvPr id="32" name="Picture 31"/>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1114425" y="10763250"/>
              <a:ext cx="1440000" cy="1440000"/>
            </a:xfrm>
            <a:prstGeom prst="rect">
              <a:avLst/>
            </a:prstGeom>
            <a:ln w="12700">
              <a:solidFill>
                <a:schemeClr val="tx1"/>
              </a:solidFill>
            </a:ln>
          </p:spPr>
        </p:pic>
        <p:sp>
          <p:nvSpPr>
            <p:cNvPr id="123" name="TextBox 122"/>
            <p:cNvSpPr txBox="1"/>
            <p:nvPr/>
          </p:nvSpPr>
          <p:spPr>
            <a:xfrm>
              <a:off x="1269577" y="8915400"/>
              <a:ext cx="1224000" cy="215444"/>
            </a:xfrm>
            <a:prstGeom prst="rect">
              <a:avLst/>
            </a:prstGeom>
            <a:noFill/>
          </p:spPr>
          <p:txBody>
            <a:bodyPr wrap="square" lIns="0" tIns="0" rIns="0" bIns="0" rtlCol="0">
              <a:spAutoFit/>
            </a:bodyPr>
            <a:lstStyle/>
            <a:p>
              <a:pPr algn="ctr"/>
              <a:r>
                <a:rPr lang="en-GB" altLang="zh-CN" sz="1400" b="1" dirty="0" smtClean="0">
                  <a:latin typeface="Arial" panose="020B0604020202020204" pitchFamily="34" charset="0"/>
                  <a:cs typeface="Arial" panose="020B0604020202020204" pitchFamily="34" charset="0"/>
                </a:rPr>
                <a:t>Keratin 1</a:t>
              </a:r>
              <a:endParaRPr lang="en-US" altLang="zh-CN" sz="1400" b="1" dirty="0" smtClean="0">
                <a:latin typeface="Arial" panose="020B0604020202020204" pitchFamily="34" charset="0"/>
                <a:cs typeface="Arial" panose="020B0604020202020204" pitchFamily="34" charset="0"/>
              </a:endParaRPr>
            </a:p>
          </p:txBody>
        </p:sp>
        <p:sp>
          <p:nvSpPr>
            <p:cNvPr id="124" name="TextBox 123"/>
            <p:cNvSpPr txBox="1"/>
            <p:nvPr/>
          </p:nvSpPr>
          <p:spPr>
            <a:xfrm>
              <a:off x="2766132" y="8915400"/>
              <a:ext cx="1224000" cy="215444"/>
            </a:xfrm>
            <a:prstGeom prst="rect">
              <a:avLst/>
            </a:prstGeom>
            <a:noFill/>
          </p:spPr>
          <p:txBody>
            <a:bodyPr wrap="square" lIns="0" tIns="0" rIns="0" bIns="0" rtlCol="0">
              <a:spAutoFit/>
            </a:bodyPr>
            <a:lstStyle/>
            <a:p>
              <a:pPr algn="ctr"/>
              <a:r>
                <a:rPr lang="en-GB" altLang="zh-CN" sz="1400" b="1" dirty="0" smtClean="0">
                  <a:latin typeface="Arial" panose="020B0604020202020204" pitchFamily="34" charset="0"/>
                  <a:cs typeface="Arial" panose="020B0604020202020204" pitchFamily="34" charset="0"/>
                </a:rPr>
                <a:t>Keratin 10</a:t>
              </a:r>
              <a:endParaRPr lang="en-US" altLang="zh-CN" sz="1400" b="1" dirty="0" smtClean="0">
                <a:latin typeface="Arial" panose="020B0604020202020204" pitchFamily="34" charset="0"/>
                <a:cs typeface="Arial" panose="020B0604020202020204" pitchFamily="34" charset="0"/>
              </a:endParaRPr>
            </a:p>
          </p:txBody>
        </p:sp>
        <p:sp>
          <p:nvSpPr>
            <p:cNvPr id="126" name="TextBox 125"/>
            <p:cNvSpPr txBox="1"/>
            <p:nvPr/>
          </p:nvSpPr>
          <p:spPr>
            <a:xfrm>
              <a:off x="4233054" y="8916627"/>
              <a:ext cx="1224000" cy="215444"/>
            </a:xfrm>
            <a:prstGeom prst="rect">
              <a:avLst/>
            </a:prstGeom>
            <a:noFill/>
          </p:spPr>
          <p:txBody>
            <a:bodyPr wrap="square" lIns="0" tIns="0" rIns="0" bIns="0" rtlCol="0">
              <a:spAutoFit/>
            </a:bodyPr>
            <a:lstStyle/>
            <a:p>
              <a:pPr algn="ctr"/>
              <a:r>
                <a:rPr lang="en-US" sz="1400" b="1" dirty="0" smtClean="0">
                  <a:latin typeface="Arial" panose="020B0604020202020204" pitchFamily="34" charset="0"/>
                  <a:cs typeface="Arial" panose="020B0604020202020204" pitchFamily="34" charset="0"/>
                </a:rPr>
                <a:t>Keratin 17</a:t>
              </a:r>
              <a:endParaRPr lang="en-US" altLang="zh-CN" sz="1400" b="1" dirty="0" smtClean="0">
                <a:latin typeface="Arial" panose="020B0604020202020204" pitchFamily="34" charset="0"/>
                <a:cs typeface="Arial" panose="020B0604020202020204" pitchFamily="34" charset="0"/>
              </a:endParaRPr>
            </a:p>
          </p:txBody>
        </p:sp>
        <p:sp>
          <p:nvSpPr>
            <p:cNvPr id="127" name="TextBox 126"/>
            <p:cNvSpPr txBox="1"/>
            <p:nvPr/>
          </p:nvSpPr>
          <p:spPr>
            <a:xfrm>
              <a:off x="5771403" y="8916627"/>
              <a:ext cx="1224000" cy="215444"/>
            </a:xfrm>
            <a:prstGeom prst="rect">
              <a:avLst/>
            </a:prstGeom>
            <a:noFill/>
          </p:spPr>
          <p:txBody>
            <a:bodyPr wrap="square" lIns="0" tIns="0" rIns="0" bIns="0" rtlCol="0">
              <a:spAutoFit/>
            </a:bodyPr>
            <a:lstStyle/>
            <a:p>
              <a:pPr algn="ctr"/>
              <a:r>
                <a:rPr lang="en-US" sz="1400" b="1" dirty="0" smtClean="0">
                  <a:latin typeface="Arial" panose="020B0604020202020204" pitchFamily="34" charset="0"/>
                  <a:cs typeface="Arial" panose="020B0604020202020204" pitchFamily="34" charset="0"/>
                </a:rPr>
                <a:t>Involucrin</a:t>
              </a:r>
              <a:endParaRPr lang="en-US" altLang="zh-CN" sz="1400" b="1" dirty="0" smtClean="0">
                <a:latin typeface="Arial" panose="020B0604020202020204" pitchFamily="34" charset="0"/>
                <a:cs typeface="Arial" panose="020B0604020202020204" pitchFamily="34" charset="0"/>
              </a:endParaRPr>
            </a:p>
          </p:txBody>
        </p:sp>
        <p:sp>
          <p:nvSpPr>
            <p:cNvPr id="131" name="TextBox 130"/>
            <p:cNvSpPr txBox="1"/>
            <p:nvPr/>
          </p:nvSpPr>
          <p:spPr>
            <a:xfrm>
              <a:off x="7261839" y="8916627"/>
              <a:ext cx="1224000" cy="215444"/>
            </a:xfrm>
            <a:prstGeom prst="rect">
              <a:avLst/>
            </a:prstGeom>
            <a:noFill/>
          </p:spPr>
          <p:txBody>
            <a:bodyPr wrap="square" lIns="0" tIns="0" rIns="0" bIns="0" rtlCol="0">
              <a:spAutoFit/>
            </a:bodyPr>
            <a:lstStyle/>
            <a:p>
              <a:pPr algn="ctr"/>
              <a:r>
                <a:rPr lang="en-US" sz="1400" b="1" dirty="0" smtClean="0">
                  <a:latin typeface="Arial" panose="020B0604020202020204" pitchFamily="34" charset="0"/>
                  <a:cs typeface="Arial" panose="020B0604020202020204" pitchFamily="34" charset="0"/>
                </a:rPr>
                <a:t>Loricrin</a:t>
              </a:r>
              <a:endParaRPr lang="en-US" altLang="zh-CN" sz="1400" b="1" dirty="0" smtClean="0">
                <a:latin typeface="Arial" panose="020B0604020202020204" pitchFamily="34" charset="0"/>
                <a:cs typeface="Arial" panose="020B0604020202020204" pitchFamily="34" charset="0"/>
              </a:endParaRPr>
            </a:p>
          </p:txBody>
        </p:sp>
        <p:pic>
          <p:nvPicPr>
            <p:cNvPr id="134" name="Picture 133"/>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5657103" y="9244559"/>
              <a:ext cx="1440000" cy="1440000"/>
            </a:xfrm>
            <a:prstGeom prst="rect">
              <a:avLst/>
            </a:prstGeom>
            <a:ln w="12700">
              <a:solidFill>
                <a:schemeClr val="tx1"/>
              </a:solidFill>
            </a:ln>
          </p:spPr>
        </p:pic>
        <p:pic>
          <p:nvPicPr>
            <p:cNvPr id="137" name="Picture 136"/>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7170600" y="9243582"/>
              <a:ext cx="1440000" cy="1440000"/>
            </a:xfrm>
            <a:prstGeom prst="rect">
              <a:avLst/>
            </a:prstGeom>
            <a:ln w="12700">
              <a:solidFill>
                <a:schemeClr val="tx1"/>
              </a:solidFill>
            </a:ln>
          </p:spPr>
        </p:pic>
        <p:cxnSp>
          <p:nvCxnSpPr>
            <p:cNvPr id="140" name="Straight Connector 139"/>
            <p:cNvCxnSpPr/>
            <p:nvPr/>
          </p:nvCxnSpPr>
          <p:spPr>
            <a:xfrm>
              <a:off x="2309721" y="10611624"/>
              <a:ext cx="180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a:xfrm>
              <a:off x="2309721" y="12126099"/>
              <a:ext cx="180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a:off x="3814671" y="10611624"/>
              <a:ext cx="180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a:xfrm>
              <a:off x="3814671" y="12126099"/>
              <a:ext cx="180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nvCxnSpPr>
          <p:spPr>
            <a:xfrm>
              <a:off x="6844596" y="10611624"/>
              <a:ext cx="180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a:off x="6844596" y="12126099"/>
              <a:ext cx="180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p:nvCxnSpPr>
          <p:spPr>
            <a:xfrm>
              <a:off x="8349546" y="10611624"/>
              <a:ext cx="180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a:off x="8349546" y="12126099"/>
              <a:ext cx="180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3" name="TextBox 162"/>
            <p:cNvSpPr txBox="1"/>
            <p:nvPr/>
          </p:nvSpPr>
          <p:spPr>
            <a:xfrm rot="16200000">
              <a:off x="285438" y="11354014"/>
              <a:ext cx="1260000" cy="215444"/>
            </a:xfrm>
            <a:prstGeom prst="rect">
              <a:avLst/>
            </a:prstGeom>
            <a:noFill/>
          </p:spPr>
          <p:txBody>
            <a:bodyPr wrap="square" lIns="0" tIns="0" rIns="0" bIns="0" rtlCol="0">
              <a:spAutoFit/>
            </a:bodyPr>
            <a:lstStyle/>
            <a:p>
              <a:pPr algn="ctr"/>
              <a:r>
                <a:rPr lang="en-US" altLang="zh-CN" sz="1400" b="1" dirty="0" smtClean="0">
                  <a:latin typeface="Arial" panose="020B0604020202020204" pitchFamily="34" charset="0"/>
                  <a:cs typeface="Arial" panose="020B0604020202020204" pitchFamily="34" charset="0"/>
                </a:rPr>
                <a:t>Isotype ctrl</a:t>
              </a:r>
            </a:p>
          </p:txBody>
        </p:sp>
        <p:sp>
          <p:nvSpPr>
            <p:cNvPr id="164" name="TextBox 163"/>
            <p:cNvSpPr txBox="1"/>
            <p:nvPr/>
          </p:nvSpPr>
          <p:spPr>
            <a:xfrm rot="16200000">
              <a:off x="285438" y="9892098"/>
              <a:ext cx="1260000" cy="215444"/>
            </a:xfrm>
            <a:prstGeom prst="rect">
              <a:avLst/>
            </a:prstGeom>
            <a:noFill/>
          </p:spPr>
          <p:txBody>
            <a:bodyPr wrap="square" lIns="0" tIns="0" rIns="0" bIns="0" rtlCol="0">
              <a:spAutoFit/>
            </a:bodyPr>
            <a:lstStyle/>
            <a:p>
              <a:pPr algn="ctr"/>
              <a:r>
                <a:rPr lang="en-US" sz="1400" b="1" dirty="0" smtClean="0">
                  <a:latin typeface="Arial" panose="020B0604020202020204" pitchFamily="34" charset="0"/>
                  <a:cs typeface="Arial" panose="020B0604020202020204" pitchFamily="34" charset="0"/>
                </a:rPr>
                <a:t>Specific Ab</a:t>
              </a:r>
              <a:endParaRPr lang="en-US" altLang="zh-CN" sz="1400" b="1" dirty="0" smtClean="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4138613" y="10768012"/>
              <a:ext cx="1440000" cy="1440000"/>
            </a:xfrm>
            <a:prstGeom prst="rect">
              <a:avLst/>
            </a:prstGeom>
            <a:ln w="12700">
              <a:solidFill>
                <a:schemeClr val="tx1"/>
              </a:solidFill>
            </a:ln>
          </p:spPr>
        </p:pic>
        <p:cxnSp>
          <p:nvCxnSpPr>
            <p:cNvPr id="97" name="Straight Connector 96"/>
            <p:cNvCxnSpPr/>
            <p:nvPr/>
          </p:nvCxnSpPr>
          <p:spPr>
            <a:xfrm>
              <a:off x="5324475" y="10610850"/>
              <a:ext cx="180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a:off x="5324475" y="12125325"/>
              <a:ext cx="180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1" name="Rectangle 100"/>
          <p:cNvSpPr/>
          <p:nvPr/>
        </p:nvSpPr>
        <p:spPr>
          <a:xfrm>
            <a:off x="609600" y="10058400"/>
            <a:ext cx="8382000" cy="954107"/>
          </a:xfrm>
          <a:prstGeom prst="rect">
            <a:avLst/>
          </a:prstGeom>
        </p:spPr>
        <p:txBody>
          <a:bodyPr wrap="square">
            <a:spAutoFit/>
          </a:bodyPr>
          <a:lstStyle/>
          <a:p>
            <a:pPr algn="just">
              <a:spcAft>
                <a:spcPts val="0"/>
              </a:spcAft>
            </a:pPr>
            <a:r>
              <a:rPr lang="en-GB" sz="1400" b="1"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Supplementary </a:t>
            </a:r>
            <a:r>
              <a:rPr lang="en-US" sz="1400" b="1"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Figure 5</a:t>
            </a:r>
            <a:r>
              <a:rPr lang="en-US" sz="1400" b="1"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t>
            </a:r>
            <a:r>
              <a:rPr lang="en-US" sz="1400"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a:t>
            </a:r>
            <a:r>
              <a:rPr lang="en-US" sz="14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Immunohistochemical staining of the paraffin </a:t>
            </a:r>
            <a:r>
              <a:rPr lang="en-US" sz="1400" kern="1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sections </a:t>
            </a:r>
            <a:r>
              <a:rPr lang="en-US" sz="14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with isotype control IgG. Psoriasis-like disease was induced by imiquimod cream in the back of mice. Skin tissue was harvested on day 7. By immunohistochemistry, paraffin sections were stained with specific antibodies (Ab) or isotype control IgG. Representative images are shown. Bar = 20 um.  </a:t>
            </a:r>
            <a:endParaRPr lang="en-GB" sz="14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953281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Rectangle 100"/>
          <p:cNvSpPr/>
          <p:nvPr/>
        </p:nvSpPr>
        <p:spPr>
          <a:xfrm>
            <a:off x="685800" y="6324600"/>
            <a:ext cx="8200390" cy="1600438"/>
          </a:xfrm>
          <a:prstGeom prst="rect">
            <a:avLst/>
          </a:prstGeom>
        </p:spPr>
        <p:txBody>
          <a:bodyPr wrap="square">
            <a:spAutoFit/>
          </a:bodyPr>
          <a:lstStyle/>
          <a:p>
            <a:pPr algn="just">
              <a:spcAft>
                <a:spcPts val="0"/>
              </a:spcAft>
            </a:pPr>
            <a:r>
              <a:rPr lang="en-GB" sz="1400" b="1" kern="100" dirty="0">
                <a:latin typeface="Times New Roman" panose="02020603050405020304" pitchFamily="18" charset="0"/>
                <a:ea typeface="宋体" panose="02010600030101010101" pitchFamily="2" charset="-122"/>
                <a:cs typeface="Times New Roman" panose="02020603050405020304" pitchFamily="18" charset="0"/>
              </a:rPr>
              <a:t>Supplementary </a:t>
            </a:r>
            <a:r>
              <a:rPr lang="en-US" sz="1400" b="1" kern="100" dirty="0">
                <a:latin typeface="Times New Roman" panose="02020603050405020304" pitchFamily="18" charset="0"/>
                <a:ea typeface="宋体" panose="02010600030101010101" pitchFamily="2" charset="-122"/>
                <a:cs typeface="Times New Roman" panose="02020603050405020304" pitchFamily="18" charset="0"/>
              </a:rPr>
              <a:t>Figure 6</a:t>
            </a:r>
            <a:r>
              <a:rPr lang="en-US" sz="1400" b="1" kern="100" dirty="0" smtClean="0">
                <a:latin typeface="Times New Roman" panose="02020603050405020304" pitchFamily="18" charset="0"/>
                <a:ea typeface="宋体" panose="02010600030101010101" pitchFamily="2" charset="-122"/>
                <a:cs typeface="Times New Roman" panose="02020603050405020304" pitchFamily="18" charset="0"/>
              </a:rPr>
              <a:t>.</a:t>
            </a:r>
            <a:r>
              <a:rPr lang="en-US" sz="1400" kern="100" dirty="0" smtClean="0">
                <a:latin typeface="Times New Roman" panose="02020603050405020304" pitchFamily="18" charset="0"/>
                <a:ea typeface="宋体" panose="02010600030101010101" pitchFamily="2" charset="-122"/>
                <a:cs typeface="Times New Roman" panose="02020603050405020304" pitchFamily="18" charset="0"/>
              </a:rPr>
              <a:t> The effect of siRNA transfection on the expression of Fn14 in cells. Human primary keratinocytes and DMECs were cultured </a:t>
            </a:r>
            <a:r>
              <a:rPr lang="en-US" sz="1400" i="1" kern="100" dirty="0" smtClean="0">
                <a:latin typeface="Times New Roman" panose="02020603050405020304" pitchFamily="18" charset="0"/>
                <a:ea typeface="宋体" panose="02010600030101010101" pitchFamily="2" charset="-122"/>
                <a:cs typeface="Times New Roman" panose="02020603050405020304" pitchFamily="18" charset="0"/>
              </a:rPr>
              <a:t>in vitro</a:t>
            </a:r>
            <a:r>
              <a:rPr lang="en-US" sz="1400" kern="100" dirty="0" smtClean="0">
                <a:latin typeface="Times New Roman" panose="02020603050405020304" pitchFamily="18" charset="0"/>
                <a:ea typeface="宋体" panose="02010600030101010101" pitchFamily="2" charset="-122"/>
                <a:cs typeface="Times New Roman" panose="02020603050405020304" pitchFamily="18" charset="0"/>
              </a:rPr>
              <a:t>, and received the transfection of control or Fn14 siRNA. (</a:t>
            </a:r>
            <a:r>
              <a:rPr lang="en-US" sz="1400" b="1" kern="100" dirty="0" smtClean="0">
                <a:latin typeface="Times New Roman" panose="02020603050405020304" pitchFamily="18" charset="0"/>
                <a:ea typeface="宋体" panose="02010600030101010101" pitchFamily="2" charset="-122"/>
                <a:cs typeface="Times New Roman" panose="02020603050405020304" pitchFamily="18" charset="0"/>
              </a:rPr>
              <a:t>a</a:t>
            </a:r>
            <a:r>
              <a:rPr lang="en-US" sz="1400" kern="100" dirty="0" smtClean="0">
                <a:latin typeface="Times New Roman" panose="02020603050405020304" pitchFamily="18" charset="0"/>
                <a:ea typeface="宋体" panose="02010600030101010101" pitchFamily="2" charset="-122"/>
                <a:cs typeface="Times New Roman" panose="02020603050405020304" pitchFamily="18" charset="0"/>
              </a:rPr>
              <a:t>) By qRT-PCR, the mRNA expression levels of Fn14 were </a:t>
            </a:r>
            <a:r>
              <a:rPr lang="en-US" sz="1400" kern="100" dirty="0">
                <a:latin typeface="Times New Roman" panose="02020603050405020304" pitchFamily="18" charset="0"/>
                <a:ea typeface="宋体" panose="02010600030101010101" pitchFamily="2" charset="-122"/>
                <a:cs typeface="Times New Roman" panose="02020603050405020304" pitchFamily="18" charset="0"/>
              </a:rPr>
              <a:t>determined </a:t>
            </a:r>
            <a:r>
              <a:rPr lang="en-US" sz="1400" kern="100" dirty="0" smtClean="0">
                <a:latin typeface="Times New Roman" panose="02020603050405020304" pitchFamily="18" charset="0"/>
                <a:ea typeface="宋体" panose="02010600030101010101" pitchFamily="2" charset="-122"/>
                <a:cs typeface="Times New Roman" panose="02020603050405020304" pitchFamily="18" charset="0"/>
              </a:rPr>
              <a:t>in keratinocytes. (</a:t>
            </a:r>
            <a:r>
              <a:rPr lang="en-US" sz="1400" b="1" kern="100" dirty="0" smtClean="0">
                <a:latin typeface="Times New Roman" panose="02020603050405020304" pitchFamily="18" charset="0"/>
                <a:ea typeface="宋体" panose="02010600030101010101" pitchFamily="2" charset="-122"/>
                <a:cs typeface="Times New Roman" panose="02020603050405020304" pitchFamily="18" charset="0"/>
              </a:rPr>
              <a:t>b</a:t>
            </a:r>
            <a:r>
              <a:rPr lang="en-US" sz="1400" kern="100" dirty="0" smtClean="0">
                <a:latin typeface="Times New Roman" panose="02020603050405020304" pitchFamily="18" charset="0"/>
                <a:ea typeface="宋体" panose="02010600030101010101" pitchFamily="2" charset="-122"/>
                <a:cs typeface="Times New Roman" panose="02020603050405020304" pitchFamily="18" charset="0"/>
              </a:rPr>
              <a:t> and </a:t>
            </a:r>
            <a:r>
              <a:rPr lang="en-US" sz="1400" b="1" kern="100" dirty="0" smtClean="0">
                <a:latin typeface="Times New Roman" panose="02020603050405020304" pitchFamily="18" charset="0"/>
                <a:ea typeface="宋体" panose="02010600030101010101" pitchFamily="2" charset="-122"/>
                <a:cs typeface="Times New Roman" panose="02020603050405020304" pitchFamily="18" charset="0"/>
              </a:rPr>
              <a:t>c</a:t>
            </a:r>
            <a:r>
              <a:rPr lang="en-US" sz="1400" kern="100" dirty="0" smtClean="0">
                <a:latin typeface="Times New Roman" panose="02020603050405020304" pitchFamily="18" charset="0"/>
                <a:ea typeface="宋体" panose="02010600030101010101" pitchFamily="2" charset="-122"/>
                <a:cs typeface="Times New Roman" panose="02020603050405020304" pitchFamily="18" charset="0"/>
              </a:rPr>
              <a:t>) </a:t>
            </a:r>
            <a:r>
              <a:rPr lang="en-US" sz="1400" kern="100" dirty="0" smtClean="0">
                <a:latin typeface="Times New Roman" panose="02020603050405020304" pitchFamily="18" charset="0"/>
                <a:cs typeface="Times New Roman" panose="02020603050405020304" pitchFamily="18" charset="0"/>
              </a:rPr>
              <a:t>B</a:t>
            </a:r>
            <a:r>
              <a:rPr lang="en-US" altLang="zh-CN" sz="1400" kern="100" dirty="0" smtClean="0">
                <a:latin typeface="Times New Roman" panose="02020603050405020304" pitchFamily="18" charset="0"/>
                <a:cs typeface="Times New Roman" panose="02020603050405020304" pitchFamily="18" charset="0"/>
              </a:rPr>
              <a:t>y </a:t>
            </a:r>
            <a:r>
              <a:rPr lang="en-US" altLang="zh-CN" sz="1400" kern="100" dirty="0">
                <a:latin typeface="Times New Roman" panose="02020603050405020304" pitchFamily="18" charset="0"/>
                <a:cs typeface="Times New Roman" panose="02020603050405020304" pitchFamily="18" charset="0"/>
              </a:rPr>
              <a:t>Western </a:t>
            </a:r>
            <a:r>
              <a:rPr lang="en-US" altLang="zh-CN" sz="1400" kern="100" dirty="0" smtClean="0">
                <a:latin typeface="Times New Roman" panose="02020603050405020304" pitchFamily="18" charset="0"/>
                <a:cs typeface="Times New Roman" panose="02020603050405020304" pitchFamily="18" charset="0"/>
              </a:rPr>
              <a:t>blotting, </a:t>
            </a:r>
            <a:r>
              <a:rPr lang="en-US" sz="1400" kern="100" dirty="0" smtClean="0">
                <a:latin typeface="Times New Roman" panose="02020603050405020304" pitchFamily="18" charset="0"/>
                <a:ea typeface="宋体" panose="02010600030101010101" pitchFamily="2" charset="-122"/>
                <a:cs typeface="Times New Roman" panose="02020603050405020304" pitchFamily="18" charset="0"/>
              </a:rPr>
              <a:t>Fn14 protein was determined in keratinocytes. The band intensities were measured by ImageJ software. </a:t>
            </a:r>
            <a:r>
              <a:rPr lang="en-US" altLang="zh-CN" sz="1400" kern="100" dirty="0" smtClean="0">
                <a:latin typeface="Times New Roman" panose="02020603050405020304" pitchFamily="18" charset="0"/>
                <a:cs typeface="Times New Roman" panose="02020603050405020304" pitchFamily="18" charset="0"/>
              </a:rPr>
              <a:t>(</a:t>
            </a:r>
            <a:r>
              <a:rPr lang="en-US" altLang="zh-CN" sz="1400" b="1" kern="100" dirty="0" smtClean="0">
                <a:latin typeface="Times New Roman" panose="02020603050405020304" pitchFamily="18" charset="0"/>
                <a:cs typeface="Times New Roman" panose="02020603050405020304" pitchFamily="18" charset="0"/>
              </a:rPr>
              <a:t>d</a:t>
            </a:r>
            <a:r>
              <a:rPr lang="en-US" altLang="zh-CN" sz="1400" kern="100" dirty="0" smtClean="0">
                <a:latin typeface="Times New Roman" panose="02020603050405020304" pitchFamily="18" charset="0"/>
                <a:cs typeface="Times New Roman" panose="02020603050405020304" pitchFamily="18" charset="0"/>
              </a:rPr>
              <a:t>) </a:t>
            </a:r>
            <a:r>
              <a:rPr lang="en-US" altLang="zh-CN" sz="1400" kern="100" dirty="0">
                <a:latin typeface="Times New Roman" panose="02020603050405020304" pitchFamily="18" charset="0"/>
                <a:cs typeface="Times New Roman" panose="02020603050405020304" pitchFamily="18" charset="0"/>
              </a:rPr>
              <a:t>By qRT-PCR, the mRNA expression levels of Fn14 were determined in </a:t>
            </a:r>
            <a:r>
              <a:rPr lang="en-US" altLang="zh-CN" sz="1400" kern="100" dirty="0" smtClean="0">
                <a:latin typeface="Times New Roman" panose="02020603050405020304" pitchFamily="18" charset="0"/>
                <a:cs typeface="Times New Roman" panose="02020603050405020304" pitchFamily="18" charset="0"/>
              </a:rPr>
              <a:t>DMECs</a:t>
            </a:r>
            <a:r>
              <a:rPr lang="en-US" altLang="zh-CN" sz="1400" kern="100" dirty="0">
                <a:latin typeface="Times New Roman" panose="02020603050405020304" pitchFamily="18" charset="0"/>
                <a:cs typeface="Times New Roman" panose="02020603050405020304" pitchFamily="18" charset="0"/>
              </a:rPr>
              <a:t>. </a:t>
            </a:r>
            <a:r>
              <a:rPr lang="en-US" altLang="zh-CN" sz="1400" kern="100" dirty="0" smtClean="0">
                <a:latin typeface="Times New Roman" panose="02020603050405020304" pitchFamily="18" charset="0"/>
                <a:cs typeface="Times New Roman" panose="02020603050405020304" pitchFamily="18" charset="0"/>
              </a:rPr>
              <a:t>(</a:t>
            </a:r>
            <a:r>
              <a:rPr lang="en-US" altLang="zh-CN" sz="1400" b="1" kern="100" dirty="0" smtClean="0">
                <a:latin typeface="Times New Roman" panose="02020603050405020304" pitchFamily="18" charset="0"/>
                <a:cs typeface="Times New Roman" panose="02020603050405020304" pitchFamily="18" charset="0"/>
              </a:rPr>
              <a:t>e</a:t>
            </a:r>
            <a:r>
              <a:rPr lang="en-US" altLang="zh-CN" sz="1400" kern="100" dirty="0" smtClean="0">
                <a:latin typeface="Times New Roman" panose="02020603050405020304" pitchFamily="18" charset="0"/>
                <a:cs typeface="Times New Roman" panose="02020603050405020304" pitchFamily="18" charset="0"/>
              </a:rPr>
              <a:t> </a:t>
            </a:r>
            <a:r>
              <a:rPr lang="en-US" altLang="zh-CN" sz="1400" kern="100" dirty="0">
                <a:latin typeface="Times New Roman" panose="02020603050405020304" pitchFamily="18" charset="0"/>
                <a:cs typeface="Times New Roman" panose="02020603050405020304" pitchFamily="18" charset="0"/>
              </a:rPr>
              <a:t>and </a:t>
            </a:r>
            <a:r>
              <a:rPr lang="en-US" altLang="zh-CN" sz="1400" b="1" kern="100" dirty="0" smtClean="0">
                <a:latin typeface="Times New Roman" panose="02020603050405020304" pitchFamily="18" charset="0"/>
                <a:cs typeface="Times New Roman" panose="02020603050405020304" pitchFamily="18" charset="0"/>
              </a:rPr>
              <a:t>f</a:t>
            </a:r>
            <a:r>
              <a:rPr lang="en-US" altLang="zh-CN" sz="1400" kern="100" dirty="0" smtClean="0">
                <a:latin typeface="Times New Roman" panose="02020603050405020304" pitchFamily="18" charset="0"/>
                <a:cs typeface="Times New Roman" panose="02020603050405020304" pitchFamily="18" charset="0"/>
              </a:rPr>
              <a:t>) </a:t>
            </a:r>
            <a:r>
              <a:rPr lang="en-US" altLang="zh-CN" sz="1400" kern="100" dirty="0">
                <a:latin typeface="Times New Roman" panose="02020603050405020304" pitchFamily="18" charset="0"/>
                <a:cs typeface="Times New Roman" panose="02020603050405020304" pitchFamily="18" charset="0"/>
              </a:rPr>
              <a:t>By Western blotting, Fn14 protein was determined in </a:t>
            </a:r>
            <a:r>
              <a:rPr lang="en-US" altLang="zh-CN" sz="1400" kern="100" dirty="0" smtClean="0">
                <a:latin typeface="Times New Roman" panose="02020603050405020304" pitchFamily="18" charset="0"/>
                <a:cs typeface="Times New Roman" panose="02020603050405020304" pitchFamily="18" charset="0"/>
              </a:rPr>
              <a:t>DMECs</a:t>
            </a:r>
            <a:r>
              <a:rPr lang="en-US" altLang="zh-CN" sz="1400" kern="100" dirty="0">
                <a:latin typeface="Times New Roman" panose="02020603050405020304" pitchFamily="18" charset="0"/>
                <a:cs typeface="Times New Roman" panose="02020603050405020304" pitchFamily="18" charset="0"/>
              </a:rPr>
              <a:t>. The band intensities were measured by ImageJ software. </a:t>
            </a:r>
            <a:r>
              <a:rPr lang="en-US" sz="1400" kern="100" dirty="0" smtClean="0">
                <a:latin typeface="Times New Roman" panose="02020603050405020304" pitchFamily="18" charset="0"/>
                <a:ea typeface="宋体" panose="02010600030101010101" pitchFamily="2" charset="-122"/>
                <a:cs typeface="Times New Roman" panose="02020603050405020304" pitchFamily="18" charset="0"/>
              </a:rPr>
              <a:t>Data </a:t>
            </a:r>
            <a:r>
              <a:rPr lang="en-US" sz="1400" kern="100" dirty="0">
                <a:latin typeface="Times New Roman" panose="02020603050405020304" pitchFamily="18" charset="0"/>
                <a:ea typeface="宋体" panose="02010600030101010101" pitchFamily="2" charset="-122"/>
                <a:cs typeface="Times New Roman" panose="02020603050405020304" pitchFamily="18" charset="0"/>
              </a:rPr>
              <a:t>were obtained from three </a:t>
            </a:r>
            <a:r>
              <a:rPr lang="en-US" sz="1400" kern="100" dirty="0" smtClean="0">
                <a:latin typeface="Times New Roman" panose="02020603050405020304" pitchFamily="18" charset="0"/>
                <a:ea typeface="宋体" panose="02010600030101010101" pitchFamily="2" charset="-122"/>
                <a:cs typeface="Times New Roman" panose="02020603050405020304" pitchFamily="18" charset="0"/>
              </a:rPr>
              <a:t>to four independent </a:t>
            </a:r>
            <a:r>
              <a:rPr lang="en-US" sz="1400" kern="100" dirty="0">
                <a:latin typeface="Times New Roman" panose="02020603050405020304" pitchFamily="18" charset="0"/>
                <a:ea typeface="宋体" panose="02010600030101010101" pitchFamily="2" charset="-122"/>
                <a:cs typeface="Times New Roman" panose="02020603050405020304" pitchFamily="18" charset="0"/>
              </a:rPr>
              <a:t>experiments. Representative images are shown.  </a:t>
            </a:r>
            <a:endParaRPr lang="en-GB" sz="1400"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2" name="Title 1"/>
          <p:cNvSpPr txBox="1">
            <a:spLocks/>
          </p:cNvSpPr>
          <p:nvPr/>
        </p:nvSpPr>
        <p:spPr>
          <a:xfrm>
            <a:off x="3124200" y="1075841"/>
            <a:ext cx="432048" cy="357883"/>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400" b="1" dirty="0" smtClean="0">
                <a:latin typeface="Arial" panose="020B0604020202020204" pitchFamily="34" charset="0"/>
                <a:cs typeface="Arial" panose="020B0604020202020204" pitchFamily="34" charset="0"/>
              </a:rPr>
              <a:t>b</a:t>
            </a:r>
            <a:endParaRPr lang="zh-CN" altLang="en-US" sz="2400" b="1" dirty="0">
              <a:latin typeface="Arial" panose="020B0604020202020204" pitchFamily="34" charset="0"/>
              <a:cs typeface="Arial" panose="020B0604020202020204" pitchFamily="34" charset="0"/>
            </a:endParaRPr>
          </a:p>
        </p:txBody>
      </p:sp>
      <p:sp>
        <p:nvSpPr>
          <p:cNvPr id="176" name="Title 1"/>
          <p:cNvSpPr txBox="1">
            <a:spLocks/>
          </p:cNvSpPr>
          <p:nvPr/>
        </p:nvSpPr>
        <p:spPr>
          <a:xfrm>
            <a:off x="6248400" y="1071385"/>
            <a:ext cx="432048" cy="357883"/>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400" b="1" dirty="0" smtClean="0">
                <a:latin typeface="Arial" panose="020B0604020202020204" pitchFamily="34" charset="0"/>
                <a:cs typeface="Arial" panose="020B0604020202020204" pitchFamily="34" charset="0"/>
              </a:rPr>
              <a:t>c</a:t>
            </a:r>
            <a:endParaRPr lang="zh-CN" altLang="en-US" sz="2400" b="1" dirty="0">
              <a:latin typeface="Arial" panose="020B0604020202020204" pitchFamily="34" charset="0"/>
              <a:cs typeface="Arial" panose="020B0604020202020204" pitchFamily="34" charset="0"/>
            </a:endParaRPr>
          </a:p>
        </p:txBody>
      </p:sp>
      <p:graphicFrame>
        <p:nvGraphicFramePr>
          <p:cNvPr id="189" name="Object 9"/>
          <p:cNvGraphicFramePr>
            <a:graphicFrameLocks noChangeAspect="1"/>
          </p:cNvGraphicFramePr>
          <p:nvPr>
            <p:extLst>
              <p:ext uri="{D42A27DB-BD31-4B8C-83A1-F6EECF244321}">
                <p14:modId xmlns:p14="http://schemas.microsoft.com/office/powerpoint/2010/main" val="453863223"/>
              </p:ext>
            </p:extLst>
          </p:nvPr>
        </p:nvGraphicFramePr>
        <p:xfrm>
          <a:off x="6472808" y="990600"/>
          <a:ext cx="2482850" cy="2482850"/>
        </p:xfrm>
        <a:graphic>
          <a:graphicData uri="http://schemas.openxmlformats.org/presentationml/2006/ole">
            <mc:AlternateContent xmlns:mc="http://schemas.openxmlformats.org/markup-compatibility/2006">
              <mc:Choice xmlns:v="urn:schemas-microsoft-com:vml" Requires="v">
                <p:oleObj spid="_x0000_s2542" name="Prism 6" r:id="rId4" imgW="2483496" imgH="2482182" progId="Prism6.Document">
                  <p:embed/>
                </p:oleObj>
              </mc:Choice>
              <mc:Fallback>
                <p:oleObj name="Prism 6" r:id="rId4" imgW="2483496" imgH="2482182" progId="Prism6.Document">
                  <p:embed/>
                  <p:pic>
                    <p:nvPicPr>
                      <p:cNvPr id="10" name="Object 9"/>
                      <p:cNvPicPr/>
                      <p:nvPr/>
                    </p:nvPicPr>
                    <p:blipFill>
                      <a:blip r:embed="rId5"/>
                      <a:stretch>
                        <a:fillRect/>
                      </a:stretch>
                    </p:blipFill>
                    <p:spPr>
                      <a:xfrm>
                        <a:off x="6472808" y="990600"/>
                        <a:ext cx="2482850" cy="2482850"/>
                      </a:xfrm>
                      <a:prstGeom prst="rect">
                        <a:avLst/>
                      </a:prstGeom>
                    </p:spPr>
                  </p:pic>
                </p:oleObj>
              </mc:Fallback>
            </mc:AlternateContent>
          </a:graphicData>
        </a:graphic>
      </p:graphicFrame>
      <p:sp>
        <p:nvSpPr>
          <p:cNvPr id="190" name="Title 1"/>
          <p:cNvSpPr txBox="1">
            <a:spLocks/>
          </p:cNvSpPr>
          <p:nvPr/>
        </p:nvSpPr>
        <p:spPr>
          <a:xfrm>
            <a:off x="304800" y="1040950"/>
            <a:ext cx="432048" cy="357883"/>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400" b="1" dirty="0" smtClean="0">
                <a:latin typeface="Arial" panose="020B0604020202020204" pitchFamily="34" charset="0"/>
                <a:cs typeface="Arial" panose="020B0604020202020204" pitchFamily="34" charset="0"/>
              </a:rPr>
              <a:t>a</a:t>
            </a:r>
            <a:endParaRPr lang="zh-CN" altLang="en-US" sz="2400" b="1" dirty="0">
              <a:latin typeface="Arial" panose="020B0604020202020204" pitchFamily="34" charset="0"/>
              <a:cs typeface="Arial" panose="020B0604020202020204" pitchFamily="34" charset="0"/>
            </a:endParaRPr>
          </a:p>
        </p:txBody>
      </p:sp>
      <p:graphicFrame>
        <p:nvGraphicFramePr>
          <p:cNvPr id="191" name="Object 9"/>
          <p:cNvGraphicFramePr>
            <a:graphicFrameLocks noChangeAspect="1"/>
          </p:cNvGraphicFramePr>
          <p:nvPr>
            <p:extLst>
              <p:ext uri="{D42A27DB-BD31-4B8C-83A1-F6EECF244321}">
                <p14:modId xmlns:p14="http://schemas.microsoft.com/office/powerpoint/2010/main" val="1858946778"/>
              </p:ext>
            </p:extLst>
          </p:nvPr>
        </p:nvGraphicFramePr>
        <p:xfrm>
          <a:off x="606293" y="973138"/>
          <a:ext cx="2327275" cy="2454275"/>
        </p:xfrm>
        <a:graphic>
          <a:graphicData uri="http://schemas.openxmlformats.org/presentationml/2006/ole">
            <mc:AlternateContent xmlns:mc="http://schemas.openxmlformats.org/markup-compatibility/2006">
              <mc:Choice xmlns:v="urn:schemas-microsoft-com:vml" Requires="v">
                <p:oleObj spid="_x0000_s2543" name="Prism 6" r:id="rId6" imgW="2327917" imgH="2454810" progId="Prism6.Document">
                  <p:embed/>
                </p:oleObj>
              </mc:Choice>
              <mc:Fallback>
                <p:oleObj name="Prism 6" r:id="rId6" imgW="2327917" imgH="2454810" progId="Prism6.Document">
                  <p:embed/>
                  <p:pic>
                    <p:nvPicPr>
                      <p:cNvPr id="189" name="Object 9"/>
                      <p:cNvPicPr/>
                      <p:nvPr/>
                    </p:nvPicPr>
                    <p:blipFill>
                      <a:blip r:embed="rId7"/>
                      <a:stretch>
                        <a:fillRect/>
                      </a:stretch>
                    </p:blipFill>
                    <p:spPr>
                      <a:xfrm>
                        <a:off x="606293" y="973138"/>
                        <a:ext cx="2327275" cy="2454275"/>
                      </a:xfrm>
                      <a:prstGeom prst="rect">
                        <a:avLst/>
                      </a:prstGeom>
                    </p:spPr>
                  </p:pic>
                </p:oleObj>
              </mc:Fallback>
            </mc:AlternateContent>
          </a:graphicData>
        </a:graphic>
      </p:graphicFrame>
      <p:sp>
        <p:nvSpPr>
          <p:cNvPr id="41" name="Title 1"/>
          <p:cNvSpPr txBox="1">
            <a:spLocks/>
          </p:cNvSpPr>
          <p:nvPr/>
        </p:nvSpPr>
        <p:spPr>
          <a:xfrm>
            <a:off x="3124200" y="3622191"/>
            <a:ext cx="432048" cy="357883"/>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400" b="1" dirty="0" smtClean="0">
                <a:latin typeface="Arial" panose="020B0604020202020204" pitchFamily="34" charset="0"/>
                <a:cs typeface="Arial" panose="020B0604020202020204" pitchFamily="34" charset="0"/>
              </a:rPr>
              <a:t>e</a:t>
            </a:r>
            <a:endParaRPr lang="zh-CN" altLang="en-US" sz="2400" b="1" dirty="0">
              <a:latin typeface="Arial" panose="020B0604020202020204" pitchFamily="34" charset="0"/>
              <a:cs typeface="Arial" panose="020B0604020202020204" pitchFamily="34" charset="0"/>
            </a:endParaRPr>
          </a:p>
        </p:txBody>
      </p:sp>
      <p:sp>
        <p:nvSpPr>
          <p:cNvPr id="42" name="Title 1"/>
          <p:cNvSpPr txBox="1">
            <a:spLocks/>
          </p:cNvSpPr>
          <p:nvPr/>
        </p:nvSpPr>
        <p:spPr>
          <a:xfrm>
            <a:off x="6248400" y="3617735"/>
            <a:ext cx="432048" cy="357883"/>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400" b="1" dirty="0" smtClean="0">
                <a:latin typeface="Arial" panose="020B0604020202020204" pitchFamily="34" charset="0"/>
                <a:cs typeface="Arial" panose="020B0604020202020204" pitchFamily="34" charset="0"/>
              </a:rPr>
              <a:t>f</a:t>
            </a:r>
            <a:endParaRPr lang="zh-CN" altLang="en-US" sz="2400" b="1" dirty="0">
              <a:latin typeface="Arial" panose="020B0604020202020204" pitchFamily="34" charset="0"/>
              <a:cs typeface="Arial" panose="020B0604020202020204" pitchFamily="34" charset="0"/>
            </a:endParaRPr>
          </a:p>
        </p:txBody>
      </p:sp>
      <p:graphicFrame>
        <p:nvGraphicFramePr>
          <p:cNvPr id="43" name="Object 9"/>
          <p:cNvGraphicFramePr>
            <a:graphicFrameLocks noChangeAspect="1"/>
          </p:cNvGraphicFramePr>
          <p:nvPr>
            <p:extLst>
              <p:ext uri="{D42A27DB-BD31-4B8C-83A1-F6EECF244321}">
                <p14:modId xmlns:p14="http://schemas.microsoft.com/office/powerpoint/2010/main" val="526318765"/>
              </p:ext>
            </p:extLst>
          </p:nvPr>
        </p:nvGraphicFramePr>
        <p:xfrm>
          <a:off x="6472238" y="3536950"/>
          <a:ext cx="2482850" cy="2482850"/>
        </p:xfrm>
        <a:graphic>
          <a:graphicData uri="http://schemas.openxmlformats.org/presentationml/2006/ole">
            <mc:AlternateContent xmlns:mc="http://schemas.openxmlformats.org/markup-compatibility/2006">
              <mc:Choice xmlns:v="urn:schemas-microsoft-com:vml" Requires="v">
                <p:oleObj spid="_x0000_s2544" name="Prism 6" r:id="rId8" imgW="2483496" imgH="2482182" progId="Prism6.Document">
                  <p:embed/>
                </p:oleObj>
              </mc:Choice>
              <mc:Fallback>
                <p:oleObj name="Prism 6" r:id="rId8" imgW="2483496" imgH="2482182" progId="Prism6.Document">
                  <p:embed/>
                  <p:pic>
                    <p:nvPicPr>
                      <p:cNvPr id="189" name="Object 9"/>
                      <p:cNvPicPr/>
                      <p:nvPr/>
                    </p:nvPicPr>
                    <p:blipFill>
                      <a:blip r:embed="rId9"/>
                      <a:stretch>
                        <a:fillRect/>
                      </a:stretch>
                    </p:blipFill>
                    <p:spPr>
                      <a:xfrm>
                        <a:off x="6472238" y="3536950"/>
                        <a:ext cx="2482850" cy="2482850"/>
                      </a:xfrm>
                      <a:prstGeom prst="rect">
                        <a:avLst/>
                      </a:prstGeom>
                    </p:spPr>
                  </p:pic>
                </p:oleObj>
              </mc:Fallback>
            </mc:AlternateContent>
          </a:graphicData>
        </a:graphic>
      </p:graphicFrame>
      <p:sp>
        <p:nvSpPr>
          <p:cNvPr id="44" name="Title 1"/>
          <p:cNvSpPr txBox="1">
            <a:spLocks/>
          </p:cNvSpPr>
          <p:nvPr/>
        </p:nvSpPr>
        <p:spPr>
          <a:xfrm>
            <a:off x="304800" y="3587300"/>
            <a:ext cx="432048" cy="357883"/>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400" b="1" dirty="0" smtClean="0">
                <a:latin typeface="Arial" panose="020B0604020202020204" pitchFamily="34" charset="0"/>
                <a:cs typeface="Arial" panose="020B0604020202020204" pitchFamily="34" charset="0"/>
              </a:rPr>
              <a:t>d</a:t>
            </a:r>
            <a:endParaRPr lang="zh-CN" altLang="en-US" sz="2400" b="1" dirty="0">
              <a:latin typeface="Arial" panose="020B0604020202020204" pitchFamily="34" charset="0"/>
              <a:cs typeface="Arial" panose="020B0604020202020204" pitchFamily="34" charset="0"/>
            </a:endParaRPr>
          </a:p>
        </p:txBody>
      </p:sp>
      <p:graphicFrame>
        <p:nvGraphicFramePr>
          <p:cNvPr id="45" name="Object 9"/>
          <p:cNvGraphicFramePr>
            <a:graphicFrameLocks noChangeAspect="1"/>
          </p:cNvGraphicFramePr>
          <p:nvPr>
            <p:extLst>
              <p:ext uri="{D42A27DB-BD31-4B8C-83A1-F6EECF244321}">
                <p14:modId xmlns:p14="http://schemas.microsoft.com/office/powerpoint/2010/main" val="2973623317"/>
              </p:ext>
            </p:extLst>
          </p:nvPr>
        </p:nvGraphicFramePr>
        <p:xfrm>
          <a:off x="606425" y="3521075"/>
          <a:ext cx="2327275" cy="2449513"/>
        </p:xfrm>
        <a:graphic>
          <a:graphicData uri="http://schemas.openxmlformats.org/presentationml/2006/ole">
            <mc:AlternateContent xmlns:mc="http://schemas.openxmlformats.org/markup-compatibility/2006">
              <mc:Choice xmlns:v="urn:schemas-microsoft-com:vml" Requires="v">
                <p:oleObj spid="_x0000_s2545" name="Prism 6" r:id="rId10" imgW="2327917" imgH="2450128" progId="Prism6.Document">
                  <p:embed/>
                </p:oleObj>
              </mc:Choice>
              <mc:Fallback>
                <p:oleObj name="Prism 6" r:id="rId10" imgW="2327917" imgH="2450128" progId="Prism6.Document">
                  <p:embed/>
                  <p:pic>
                    <p:nvPicPr>
                      <p:cNvPr id="191" name="Object 9"/>
                      <p:cNvPicPr/>
                      <p:nvPr/>
                    </p:nvPicPr>
                    <p:blipFill>
                      <a:blip r:embed="rId11"/>
                      <a:stretch>
                        <a:fillRect/>
                      </a:stretch>
                    </p:blipFill>
                    <p:spPr>
                      <a:xfrm>
                        <a:off x="606425" y="3521075"/>
                        <a:ext cx="2327275" cy="2449513"/>
                      </a:xfrm>
                      <a:prstGeom prst="rect">
                        <a:avLst/>
                      </a:prstGeom>
                    </p:spPr>
                  </p:pic>
                </p:oleObj>
              </mc:Fallback>
            </mc:AlternateContent>
          </a:graphicData>
        </a:graphic>
      </p:graphicFrame>
      <p:grpSp>
        <p:nvGrpSpPr>
          <p:cNvPr id="7" name="组合 6"/>
          <p:cNvGrpSpPr/>
          <p:nvPr/>
        </p:nvGrpSpPr>
        <p:grpSpPr>
          <a:xfrm>
            <a:off x="3276720" y="3688900"/>
            <a:ext cx="2884858" cy="1545311"/>
            <a:chOff x="3276720" y="3688900"/>
            <a:chExt cx="2884858" cy="1545311"/>
          </a:xfrm>
        </p:grpSpPr>
        <p:grpSp>
          <p:nvGrpSpPr>
            <p:cNvPr id="6" name="组合 5"/>
            <p:cNvGrpSpPr/>
            <p:nvPr/>
          </p:nvGrpSpPr>
          <p:grpSpPr>
            <a:xfrm>
              <a:off x="3276720" y="3688900"/>
              <a:ext cx="2317080" cy="1545311"/>
              <a:chOff x="3581520" y="3688900"/>
              <a:chExt cx="2317080" cy="1545311"/>
            </a:xfrm>
          </p:grpSpPr>
          <p:sp>
            <p:nvSpPr>
              <p:cNvPr id="47" name="矩形 15"/>
              <p:cNvSpPr/>
              <p:nvPr/>
            </p:nvSpPr>
            <p:spPr>
              <a:xfrm>
                <a:off x="3581520" y="4862875"/>
                <a:ext cx="581623"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r"/>
                <a:r>
                  <a:rPr lang="en-US" altLang="zh-CN" sz="1200" b="1" dirty="0">
                    <a:solidFill>
                      <a:schemeClr val="tx1"/>
                    </a:solidFill>
                    <a:latin typeface="Arial" panose="020B0604020202020204" pitchFamily="34" charset="0"/>
                    <a:cs typeface="Arial" panose="020B0604020202020204" pitchFamily="34" charset="0"/>
                  </a:rPr>
                  <a:t>β-actin</a:t>
                </a:r>
                <a:endParaRPr lang="zh-CN" altLang="en-US" sz="1200" b="1" dirty="0">
                  <a:solidFill>
                    <a:schemeClr val="tx1"/>
                  </a:solidFill>
                  <a:latin typeface="Arial" panose="020B0604020202020204" pitchFamily="34" charset="0"/>
                  <a:cs typeface="Arial" panose="020B0604020202020204" pitchFamily="34" charset="0"/>
                </a:endParaRPr>
              </a:p>
            </p:txBody>
          </p:sp>
          <p:sp>
            <p:nvSpPr>
              <p:cNvPr id="48" name="矩形 16"/>
              <p:cNvSpPr/>
              <p:nvPr/>
            </p:nvSpPr>
            <p:spPr>
              <a:xfrm>
                <a:off x="3581520" y="4497447"/>
                <a:ext cx="565818" cy="2752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r"/>
                <a:r>
                  <a:rPr lang="en-US" altLang="zh-CN" sz="1200" b="1" dirty="0">
                    <a:solidFill>
                      <a:schemeClr val="tx1"/>
                    </a:solidFill>
                    <a:latin typeface="Arial" panose="020B0604020202020204" pitchFamily="34" charset="0"/>
                    <a:cs typeface="Arial" panose="020B0604020202020204" pitchFamily="34" charset="0"/>
                  </a:rPr>
                  <a:t>Fn14</a:t>
                </a:r>
                <a:endParaRPr lang="zh-CN" altLang="en-US" sz="1200" b="1" dirty="0">
                  <a:solidFill>
                    <a:schemeClr val="tx1"/>
                  </a:solidFill>
                  <a:latin typeface="Arial" panose="020B0604020202020204" pitchFamily="34" charset="0"/>
                  <a:cs typeface="Arial" panose="020B0604020202020204" pitchFamily="34" charset="0"/>
                </a:endParaRPr>
              </a:p>
            </p:txBody>
          </p:sp>
          <p:sp>
            <p:nvSpPr>
              <p:cNvPr id="49" name="矩形 18"/>
              <p:cNvSpPr/>
              <p:nvPr/>
            </p:nvSpPr>
            <p:spPr>
              <a:xfrm>
                <a:off x="4696974" y="4070166"/>
                <a:ext cx="64807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1000" b="1" dirty="0" smtClean="0">
                    <a:solidFill>
                      <a:schemeClr val="tx1"/>
                    </a:solidFill>
                    <a:latin typeface="Arial" panose="020B0604020202020204" pitchFamily="34" charset="0"/>
                    <a:cs typeface="Arial" panose="020B0604020202020204" pitchFamily="34" charset="0"/>
                  </a:rPr>
                  <a:t>Ctrl</a:t>
                </a:r>
                <a:endParaRPr lang="en-US" altLang="zh-CN" sz="1000" b="1" dirty="0">
                  <a:solidFill>
                    <a:schemeClr val="tx1"/>
                  </a:solidFill>
                  <a:latin typeface="Arial" panose="020B0604020202020204" pitchFamily="34" charset="0"/>
                  <a:cs typeface="Arial" panose="020B0604020202020204" pitchFamily="34" charset="0"/>
                </a:endParaRPr>
              </a:p>
              <a:p>
                <a:pPr algn="ctr"/>
                <a:r>
                  <a:rPr lang="en-US" altLang="zh-CN" sz="1000" b="1" dirty="0">
                    <a:solidFill>
                      <a:schemeClr val="tx1"/>
                    </a:solidFill>
                    <a:latin typeface="Arial" panose="020B0604020202020204" pitchFamily="34" charset="0"/>
                    <a:cs typeface="Arial" panose="020B0604020202020204" pitchFamily="34" charset="0"/>
                  </a:rPr>
                  <a:t>siRNA</a:t>
                </a:r>
              </a:p>
            </p:txBody>
          </p:sp>
          <p:sp>
            <p:nvSpPr>
              <p:cNvPr id="50" name="矩形 26"/>
              <p:cNvSpPr/>
              <p:nvPr/>
            </p:nvSpPr>
            <p:spPr>
              <a:xfrm>
                <a:off x="5253988" y="4070166"/>
                <a:ext cx="644612" cy="359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1000" b="1" dirty="0" smtClean="0">
                    <a:solidFill>
                      <a:schemeClr val="tx1"/>
                    </a:solidFill>
                    <a:latin typeface="Arial" panose="020B0604020202020204" pitchFamily="34" charset="0"/>
                    <a:cs typeface="Arial" panose="020B0604020202020204" pitchFamily="34" charset="0"/>
                  </a:rPr>
                  <a:t>Fn14</a:t>
                </a:r>
                <a:endParaRPr lang="en-US" altLang="zh-CN" sz="1000" b="1" dirty="0">
                  <a:solidFill>
                    <a:schemeClr val="tx1"/>
                  </a:solidFill>
                  <a:latin typeface="Arial" panose="020B0604020202020204" pitchFamily="34" charset="0"/>
                  <a:cs typeface="Arial" panose="020B0604020202020204" pitchFamily="34" charset="0"/>
                </a:endParaRPr>
              </a:p>
              <a:p>
                <a:pPr algn="ctr"/>
                <a:r>
                  <a:rPr lang="en-US" altLang="zh-CN" sz="1000" b="1" dirty="0">
                    <a:solidFill>
                      <a:schemeClr val="tx1"/>
                    </a:solidFill>
                    <a:latin typeface="Arial" panose="020B0604020202020204" pitchFamily="34" charset="0"/>
                    <a:cs typeface="Arial" panose="020B0604020202020204" pitchFamily="34" charset="0"/>
                  </a:rPr>
                  <a:t>siRNA</a:t>
                </a:r>
              </a:p>
            </p:txBody>
          </p:sp>
          <p:sp>
            <p:nvSpPr>
              <p:cNvPr id="51" name="矩形 18"/>
              <p:cNvSpPr/>
              <p:nvPr/>
            </p:nvSpPr>
            <p:spPr>
              <a:xfrm>
                <a:off x="4241138" y="4214182"/>
                <a:ext cx="504056"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1000" b="1" dirty="0">
                    <a:solidFill>
                      <a:schemeClr val="tx1"/>
                    </a:solidFill>
                    <a:latin typeface="Arial" panose="020B0604020202020204" pitchFamily="34" charset="0"/>
                    <a:cs typeface="Arial" panose="020B0604020202020204" pitchFamily="34" charset="0"/>
                  </a:rPr>
                  <a:t>None</a:t>
                </a:r>
              </a:p>
            </p:txBody>
          </p:sp>
          <p:sp>
            <p:nvSpPr>
              <p:cNvPr id="54" name="矩形 16"/>
              <p:cNvSpPr/>
              <p:nvPr/>
            </p:nvSpPr>
            <p:spPr>
              <a:xfrm>
                <a:off x="4474371" y="3688900"/>
                <a:ext cx="1128804" cy="2867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1400" b="1" dirty="0" smtClean="0">
                    <a:solidFill>
                      <a:schemeClr val="tx1"/>
                    </a:solidFill>
                    <a:latin typeface="Arial" panose="020B0604020202020204" pitchFamily="34" charset="0"/>
                    <a:cs typeface="Arial" panose="020B0604020202020204" pitchFamily="34" charset="0"/>
                  </a:rPr>
                  <a:t>DMEC</a:t>
                </a:r>
                <a:endParaRPr lang="zh-CN" altLang="en-US" sz="1400" b="1" dirty="0">
                  <a:solidFill>
                    <a:schemeClr val="tx1"/>
                  </a:solidFill>
                  <a:latin typeface="Arial" panose="020B0604020202020204" pitchFamily="34" charset="0"/>
                  <a:cs typeface="Arial" panose="020B0604020202020204" pitchFamily="34" charset="0"/>
                </a:endParaRPr>
              </a:p>
            </p:txBody>
          </p:sp>
          <p:pic>
            <p:nvPicPr>
              <p:cNvPr id="3" name="图片 2"/>
              <p:cNvPicPr preferRelativeResize="0">
                <a:picLocks/>
              </p:cNvPicPr>
              <p:nvPr/>
            </p:nvPicPr>
            <p:blipFill>
              <a:blip r:embed="rId12" cstate="print">
                <a:extLst>
                  <a:ext uri="{28A0092B-C50C-407E-A947-70E740481C1C}">
                    <a14:useLocalDpi xmlns:a14="http://schemas.microsoft.com/office/drawing/2010/main" val="0"/>
                  </a:ext>
                </a:extLst>
              </a:blip>
              <a:stretch>
                <a:fillRect/>
              </a:stretch>
            </p:blipFill>
            <p:spPr>
              <a:xfrm>
                <a:off x="4218600" y="4874211"/>
                <a:ext cx="1648800" cy="360000"/>
              </a:xfrm>
              <a:prstGeom prst="rect">
                <a:avLst/>
              </a:prstGeom>
              <a:ln w="12700">
                <a:solidFill>
                  <a:schemeClr val="tx1"/>
                </a:solidFill>
              </a:ln>
            </p:spPr>
          </p:pic>
          <p:pic>
            <p:nvPicPr>
              <p:cNvPr id="5" name="图片 4"/>
              <p:cNvPicPr preferRelativeResize="0">
                <a:picLocks/>
              </p:cNvPicPr>
              <p:nvPr/>
            </p:nvPicPr>
            <p:blipFill>
              <a:blip r:embed="rId13" cstate="print">
                <a:extLst>
                  <a:ext uri="{28A0092B-C50C-407E-A947-70E740481C1C}">
                    <a14:useLocalDpi xmlns:a14="http://schemas.microsoft.com/office/drawing/2010/main" val="0"/>
                  </a:ext>
                </a:extLst>
              </a:blip>
              <a:stretch>
                <a:fillRect/>
              </a:stretch>
            </p:blipFill>
            <p:spPr>
              <a:xfrm>
                <a:off x="4216600" y="4458007"/>
                <a:ext cx="1648800" cy="360000"/>
              </a:xfrm>
              <a:prstGeom prst="rect">
                <a:avLst/>
              </a:prstGeom>
              <a:ln w="12700">
                <a:solidFill>
                  <a:schemeClr val="tx1"/>
                </a:solidFill>
              </a:ln>
            </p:spPr>
          </p:pic>
        </p:grpSp>
        <p:sp>
          <p:nvSpPr>
            <p:cNvPr id="58" name="TextBox 38"/>
            <p:cNvSpPr txBox="1"/>
            <p:nvPr/>
          </p:nvSpPr>
          <p:spPr>
            <a:xfrm>
              <a:off x="5653314" y="4572000"/>
              <a:ext cx="504826" cy="153888"/>
            </a:xfrm>
            <a:prstGeom prst="rect">
              <a:avLst/>
            </a:prstGeom>
            <a:noFill/>
          </p:spPr>
          <p:txBody>
            <a:bodyPr wrap="square" lIns="0" tIns="0" rIns="0" bIns="0" rtlCol="0">
              <a:spAutoFit/>
            </a:bodyPr>
            <a:lstStyle/>
            <a:p>
              <a:pPr algn="r"/>
              <a:r>
                <a:rPr lang="en-US" altLang="zh-CN" sz="1000" dirty="0" smtClean="0">
                  <a:latin typeface="Arial" pitchFamily="34" charset="0"/>
                  <a:ea typeface="宋体" panose="02010600030101010101" pitchFamily="2" charset="-122"/>
                  <a:cs typeface="Arial" pitchFamily="34" charset="0"/>
                </a:rPr>
                <a:t>14 kDa</a:t>
              </a:r>
              <a:endParaRPr lang="zh-CN" altLang="en-US" sz="1000" dirty="0">
                <a:latin typeface="Arial" pitchFamily="34" charset="0"/>
                <a:cs typeface="Arial" pitchFamily="34" charset="0"/>
              </a:endParaRPr>
            </a:p>
          </p:txBody>
        </p:sp>
        <p:cxnSp>
          <p:nvCxnSpPr>
            <p:cNvPr id="59" name="Straight Arrow Connector 58"/>
            <p:cNvCxnSpPr/>
            <p:nvPr/>
          </p:nvCxnSpPr>
          <p:spPr>
            <a:xfrm flipH="1">
              <a:off x="5638800" y="4652606"/>
              <a:ext cx="16792"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62"/>
            <p:cNvSpPr txBox="1"/>
            <p:nvPr/>
          </p:nvSpPr>
          <p:spPr>
            <a:xfrm>
              <a:off x="5719989" y="4953914"/>
              <a:ext cx="441589" cy="153888"/>
            </a:xfrm>
            <a:prstGeom prst="rect">
              <a:avLst/>
            </a:prstGeom>
            <a:noFill/>
          </p:spPr>
          <p:txBody>
            <a:bodyPr wrap="square" lIns="0" tIns="0" rIns="0" bIns="0" rtlCol="0">
              <a:spAutoFit/>
            </a:bodyPr>
            <a:lstStyle/>
            <a:p>
              <a:pPr algn="r"/>
              <a:r>
                <a:rPr lang="en-US" altLang="zh-CN" sz="1000" dirty="0">
                  <a:latin typeface="Arial" pitchFamily="34" charset="0"/>
                  <a:ea typeface="宋体" panose="02010600030101010101" pitchFamily="2" charset="-122"/>
                  <a:cs typeface="Arial" pitchFamily="34" charset="0"/>
                </a:rPr>
                <a:t>4</a:t>
              </a:r>
              <a:r>
                <a:rPr lang="en-US" altLang="zh-CN" sz="1000" dirty="0" smtClean="0">
                  <a:latin typeface="Arial" pitchFamily="34" charset="0"/>
                  <a:ea typeface="宋体" panose="02010600030101010101" pitchFamily="2" charset="-122"/>
                  <a:cs typeface="Arial" pitchFamily="34" charset="0"/>
                </a:rPr>
                <a:t>3 </a:t>
              </a:r>
              <a:r>
                <a:rPr lang="en-US" altLang="zh-CN" sz="1000" dirty="0" err="1" smtClean="0">
                  <a:latin typeface="Arial" pitchFamily="34" charset="0"/>
                  <a:ea typeface="宋体" panose="02010600030101010101" pitchFamily="2" charset="-122"/>
                  <a:cs typeface="Arial" pitchFamily="34" charset="0"/>
                </a:rPr>
                <a:t>kDa</a:t>
              </a:r>
              <a:endParaRPr lang="zh-CN" altLang="en-US" sz="1000" dirty="0">
                <a:latin typeface="Arial" pitchFamily="34" charset="0"/>
                <a:cs typeface="Arial" pitchFamily="34" charset="0"/>
              </a:endParaRPr>
            </a:p>
          </p:txBody>
        </p:sp>
        <p:cxnSp>
          <p:nvCxnSpPr>
            <p:cNvPr id="61" name="Straight Arrow Connector 63"/>
            <p:cNvCxnSpPr/>
            <p:nvPr/>
          </p:nvCxnSpPr>
          <p:spPr>
            <a:xfrm flipH="1">
              <a:off x="5648325" y="5024995"/>
              <a:ext cx="16792"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 name="组合 7"/>
          <p:cNvGrpSpPr/>
          <p:nvPr/>
        </p:nvGrpSpPr>
        <p:grpSpPr>
          <a:xfrm>
            <a:off x="3276720" y="1142550"/>
            <a:ext cx="2884858" cy="1533975"/>
            <a:chOff x="3276720" y="1142550"/>
            <a:chExt cx="2884858" cy="1533975"/>
          </a:xfrm>
        </p:grpSpPr>
        <p:grpSp>
          <p:nvGrpSpPr>
            <p:cNvPr id="2" name="组合 1"/>
            <p:cNvGrpSpPr/>
            <p:nvPr/>
          </p:nvGrpSpPr>
          <p:grpSpPr>
            <a:xfrm>
              <a:off x="3276720" y="1142550"/>
              <a:ext cx="2317080" cy="1533975"/>
              <a:chOff x="1962022" y="3495225"/>
              <a:chExt cx="2317080" cy="1533975"/>
            </a:xfrm>
          </p:grpSpPr>
          <p:sp>
            <p:nvSpPr>
              <p:cNvPr id="181" name="矩形 15"/>
              <p:cNvSpPr/>
              <p:nvPr/>
            </p:nvSpPr>
            <p:spPr>
              <a:xfrm>
                <a:off x="1962022" y="4669200"/>
                <a:ext cx="581623"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r"/>
                <a:r>
                  <a:rPr lang="en-US" altLang="zh-CN" sz="1200" b="1" dirty="0">
                    <a:solidFill>
                      <a:schemeClr val="tx1"/>
                    </a:solidFill>
                    <a:latin typeface="Arial" panose="020B0604020202020204" pitchFamily="34" charset="0"/>
                    <a:cs typeface="Arial" panose="020B0604020202020204" pitchFamily="34" charset="0"/>
                  </a:rPr>
                  <a:t>β-actin</a:t>
                </a:r>
                <a:endParaRPr lang="zh-CN" altLang="en-US" sz="1200" b="1" dirty="0">
                  <a:solidFill>
                    <a:schemeClr val="tx1"/>
                  </a:solidFill>
                  <a:latin typeface="Arial" panose="020B0604020202020204" pitchFamily="34" charset="0"/>
                  <a:cs typeface="Arial" panose="020B0604020202020204" pitchFamily="34" charset="0"/>
                </a:endParaRPr>
              </a:p>
            </p:txBody>
          </p:sp>
          <p:sp>
            <p:nvSpPr>
              <p:cNvPr id="182" name="矩形 16"/>
              <p:cNvSpPr/>
              <p:nvPr/>
            </p:nvSpPr>
            <p:spPr>
              <a:xfrm>
                <a:off x="1962022" y="4303772"/>
                <a:ext cx="565818" cy="2752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r"/>
                <a:r>
                  <a:rPr lang="en-US" altLang="zh-CN" sz="1200" b="1" dirty="0">
                    <a:solidFill>
                      <a:schemeClr val="tx1"/>
                    </a:solidFill>
                    <a:latin typeface="Arial" panose="020B0604020202020204" pitchFamily="34" charset="0"/>
                    <a:cs typeface="Arial" panose="020B0604020202020204" pitchFamily="34" charset="0"/>
                  </a:rPr>
                  <a:t>Fn14</a:t>
                </a:r>
                <a:endParaRPr lang="zh-CN" altLang="en-US" sz="1200" b="1" dirty="0">
                  <a:solidFill>
                    <a:schemeClr val="tx1"/>
                  </a:solidFill>
                  <a:latin typeface="Arial" panose="020B0604020202020204" pitchFamily="34" charset="0"/>
                  <a:cs typeface="Arial" panose="020B0604020202020204" pitchFamily="34" charset="0"/>
                </a:endParaRPr>
              </a:p>
            </p:txBody>
          </p:sp>
          <p:sp>
            <p:nvSpPr>
              <p:cNvPr id="183" name="矩形 18"/>
              <p:cNvSpPr/>
              <p:nvPr/>
            </p:nvSpPr>
            <p:spPr>
              <a:xfrm>
                <a:off x="3077476" y="3876491"/>
                <a:ext cx="64807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1000" b="1" dirty="0" smtClean="0">
                    <a:solidFill>
                      <a:schemeClr val="tx1"/>
                    </a:solidFill>
                    <a:latin typeface="Arial" panose="020B0604020202020204" pitchFamily="34" charset="0"/>
                    <a:cs typeface="Arial" panose="020B0604020202020204" pitchFamily="34" charset="0"/>
                  </a:rPr>
                  <a:t>Ctrl</a:t>
                </a:r>
                <a:endParaRPr lang="en-US" altLang="zh-CN" sz="1000" b="1" dirty="0">
                  <a:solidFill>
                    <a:schemeClr val="tx1"/>
                  </a:solidFill>
                  <a:latin typeface="Arial" panose="020B0604020202020204" pitchFamily="34" charset="0"/>
                  <a:cs typeface="Arial" panose="020B0604020202020204" pitchFamily="34" charset="0"/>
                </a:endParaRPr>
              </a:p>
              <a:p>
                <a:pPr algn="ctr"/>
                <a:r>
                  <a:rPr lang="en-US" altLang="zh-CN" sz="1000" b="1" dirty="0">
                    <a:solidFill>
                      <a:schemeClr val="tx1"/>
                    </a:solidFill>
                    <a:latin typeface="Arial" panose="020B0604020202020204" pitchFamily="34" charset="0"/>
                    <a:cs typeface="Arial" panose="020B0604020202020204" pitchFamily="34" charset="0"/>
                  </a:rPr>
                  <a:t>siRNA</a:t>
                </a:r>
              </a:p>
            </p:txBody>
          </p:sp>
          <p:sp>
            <p:nvSpPr>
              <p:cNvPr id="184" name="矩形 26"/>
              <p:cNvSpPr/>
              <p:nvPr/>
            </p:nvSpPr>
            <p:spPr>
              <a:xfrm>
                <a:off x="3634490" y="3876491"/>
                <a:ext cx="644612" cy="359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1000" b="1" dirty="0" smtClean="0">
                    <a:solidFill>
                      <a:schemeClr val="tx1"/>
                    </a:solidFill>
                    <a:latin typeface="Arial" panose="020B0604020202020204" pitchFamily="34" charset="0"/>
                    <a:cs typeface="Arial" panose="020B0604020202020204" pitchFamily="34" charset="0"/>
                  </a:rPr>
                  <a:t>Fn14</a:t>
                </a:r>
                <a:endParaRPr lang="en-US" altLang="zh-CN" sz="1000" b="1" dirty="0">
                  <a:solidFill>
                    <a:schemeClr val="tx1"/>
                  </a:solidFill>
                  <a:latin typeface="Arial" panose="020B0604020202020204" pitchFamily="34" charset="0"/>
                  <a:cs typeface="Arial" panose="020B0604020202020204" pitchFamily="34" charset="0"/>
                </a:endParaRPr>
              </a:p>
              <a:p>
                <a:pPr algn="ctr"/>
                <a:r>
                  <a:rPr lang="en-US" altLang="zh-CN" sz="1000" b="1" dirty="0">
                    <a:solidFill>
                      <a:schemeClr val="tx1"/>
                    </a:solidFill>
                    <a:latin typeface="Arial" panose="020B0604020202020204" pitchFamily="34" charset="0"/>
                    <a:cs typeface="Arial" panose="020B0604020202020204" pitchFamily="34" charset="0"/>
                  </a:rPr>
                  <a:t>siRNA</a:t>
                </a:r>
              </a:p>
            </p:txBody>
          </p:sp>
          <p:sp>
            <p:nvSpPr>
              <p:cNvPr id="185" name="矩形 18"/>
              <p:cNvSpPr/>
              <p:nvPr/>
            </p:nvSpPr>
            <p:spPr>
              <a:xfrm>
                <a:off x="2621640" y="4020507"/>
                <a:ext cx="504056"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1000" b="1" dirty="0">
                    <a:solidFill>
                      <a:schemeClr val="tx1"/>
                    </a:solidFill>
                    <a:latin typeface="Arial" panose="020B0604020202020204" pitchFamily="34" charset="0"/>
                    <a:cs typeface="Arial" panose="020B0604020202020204" pitchFamily="34" charset="0"/>
                  </a:rPr>
                  <a:t>None</a:t>
                </a:r>
              </a:p>
            </p:txBody>
          </p:sp>
          <p:pic>
            <p:nvPicPr>
              <p:cNvPr id="4" name="图片 3"/>
              <p:cNvPicPr preferRelativeResize="0">
                <a:picLocks/>
              </p:cNvPicPr>
              <p:nvPr/>
            </p:nvPicPr>
            <p:blipFill>
              <a:blip r:embed="rId14" cstate="print">
                <a:extLst>
                  <a:ext uri="{28A0092B-C50C-407E-A947-70E740481C1C}">
                    <a14:useLocalDpi xmlns:a14="http://schemas.microsoft.com/office/drawing/2010/main" val="0"/>
                  </a:ext>
                </a:extLst>
              </a:blip>
              <a:stretch>
                <a:fillRect/>
              </a:stretch>
            </p:blipFill>
            <p:spPr>
              <a:xfrm>
                <a:off x="2593200" y="4669200"/>
                <a:ext cx="1648800" cy="360000"/>
              </a:xfrm>
              <a:prstGeom prst="rect">
                <a:avLst/>
              </a:prstGeom>
              <a:ln w="12700">
                <a:solidFill>
                  <a:schemeClr val="tx1"/>
                </a:solidFill>
              </a:ln>
            </p:spPr>
          </p:pic>
          <p:pic>
            <p:nvPicPr>
              <p:cNvPr id="11" name="图片 10"/>
              <p:cNvPicPr preferRelativeResize="0">
                <a:picLocks/>
              </p:cNvPicPr>
              <p:nvPr/>
            </p:nvPicPr>
            <p:blipFill>
              <a:blip r:embed="rId15" cstate="print">
                <a:extLst>
                  <a:ext uri="{28A0092B-C50C-407E-A947-70E740481C1C}">
                    <a14:useLocalDpi xmlns:a14="http://schemas.microsoft.com/office/drawing/2010/main" val="0"/>
                  </a:ext>
                </a:extLst>
              </a:blip>
              <a:stretch>
                <a:fillRect/>
              </a:stretch>
            </p:blipFill>
            <p:spPr>
              <a:xfrm>
                <a:off x="2593675" y="4266383"/>
                <a:ext cx="1648800" cy="360000"/>
              </a:xfrm>
              <a:prstGeom prst="rect">
                <a:avLst/>
              </a:prstGeom>
              <a:ln w="12700">
                <a:solidFill>
                  <a:schemeClr val="tx1"/>
                </a:solidFill>
              </a:ln>
            </p:spPr>
          </p:pic>
          <p:sp>
            <p:nvSpPr>
              <p:cNvPr id="24" name="矩形 16"/>
              <p:cNvSpPr/>
              <p:nvPr/>
            </p:nvSpPr>
            <p:spPr>
              <a:xfrm>
                <a:off x="2854873" y="3495225"/>
                <a:ext cx="1128804" cy="2867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r"/>
                <a:r>
                  <a:rPr lang="en-US" altLang="zh-CN" sz="1400" b="1" dirty="0" smtClean="0">
                    <a:solidFill>
                      <a:schemeClr val="tx1"/>
                    </a:solidFill>
                    <a:latin typeface="Arial" panose="020B0604020202020204" pitchFamily="34" charset="0"/>
                    <a:cs typeface="Arial" panose="020B0604020202020204" pitchFamily="34" charset="0"/>
                  </a:rPr>
                  <a:t>Keratinocyte</a:t>
                </a:r>
                <a:endParaRPr lang="zh-CN" altLang="en-US" sz="1400" b="1" dirty="0">
                  <a:solidFill>
                    <a:schemeClr val="tx1"/>
                  </a:solidFill>
                  <a:latin typeface="Arial" panose="020B0604020202020204" pitchFamily="34" charset="0"/>
                  <a:cs typeface="Arial" panose="020B0604020202020204" pitchFamily="34" charset="0"/>
                </a:endParaRPr>
              </a:p>
            </p:txBody>
          </p:sp>
        </p:grpSp>
        <p:sp>
          <p:nvSpPr>
            <p:cNvPr id="64" name="TextBox 38"/>
            <p:cNvSpPr txBox="1"/>
            <p:nvPr/>
          </p:nvSpPr>
          <p:spPr>
            <a:xfrm>
              <a:off x="5653314" y="2018900"/>
              <a:ext cx="504826" cy="153888"/>
            </a:xfrm>
            <a:prstGeom prst="rect">
              <a:avLst/>
            </a:prstGeom>
            <a:noFill/>
          </p:spPr>
          <p:txBody>
            <a:bodyPr wrap="square" lIns="0" tIns="0" rIns="0" bIns="0" rtlCol="0">
              <a:spAutoFit/>
            </a:bodyPr>
            <a:lstStyle/>
            <a:p>
              <a:pPr algn="r"/>
              <a:r>
                <a:rPr lang="en-US" altLang="zh-CN" sz="1000" dirty="0" smtClean="0">
                  <a:latin typeface="Arial" pitchFamily="34" charset="0"/>
                  <a:ea typeface="宋体" panose="02010600030101010101" pitchFamily="2" charset="-122"/>
                  <a:cs typeface="Arial" pitchFamily="34" charset="0"/>
                </a:rPr>
                <a:t>14 kDa</a:t>
              </a:r>
              <a:endParaRPr lang="zh-CN" altLang="en-US" sz="1000" dirty="0">
                <a:latin typeface="Arial" pitchFamily="34" charset="0"/>
                <a:cs typeface="Arial" pitchFamily="34" charset="0"/>
              </a:endParaRPr>
            </a:p>
          </p:txBody>
        </p:sp>
        <p:cxnSp>
          <p:nvCxnSpPr>
            <p:cNvPr id="65" name="Straight Arrow Connector 58"/>
            <p:cNvCxnSpPr/>
            <p:nvPr/>
          </p:nvCxnSpPr>
          <p:spPr>
            <a:xfrm flipH="1">
              <a:off x="5638800" y="2099506"/>
              <a:ext cx="16792"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2"/>
            <p:cNvSpPr txBox="1"/>
            <p:nvPr/>
          </p:nvSpPr>
          <p:spPr>
            <a:xfrm>
              <a:off x="5719989" y="2400814"/>
              <a:ext cx="441589" cy="153888"/>
            </a:xfrm>
            <a:prstGeom prst="rect">
              <a:avLst/>
            </a:prstGeom>
            <a:noFill/>
          </p:spPr>
          <p:txBody>
            <a:bodyPr wrap="square" lIns="0" tIns="0" rIns="0" bIns="0" rtlCol="0">
              <a:spAutoFit/>
            </a:bodyPr>
            <a:lstStyle/>
            <a:p>
              <a:pPr algn="r"/>
              <a:r>
                <a:rPr lang="en-US" altLang="zh-CN" sz="1000" dirty="0">
                  <a:latin typeface="Arial" pitchFamily="34" charset="0"/>
                  <a:ea typeface="宋体" panose="02010600030101010101" pitchFamily="2" charset="-122"/>
                  <a:cs typeface="Arial" pitchFamily="34" charset="0"/>
                </a:rPr>
                <a:t>4</a:t>
              </a:r>
              <a:r>
                <a:rPr lang="en-US" altLang="zh-CN" sz="1000" dirty="0" smtClean="0">
                  <a:latin typeface="Arial" pitchFamily="34" charset="0"/>
                  <a:ea typeface="宋体" panose="02010600030101010101" pitchFamily="2" charset="-122"/>
                  <a:cs typeface="Arial" pitchFamily="34" charset="0"/>
                </a:rPr>
                <a:t>3 </a:t>
              </a:r>
              <a:r>
                <a:rPr lang="en-US" altLang="zh-CN" sz="1000" dirty="0" err="1" smtClean="0">
                  <a:latin typeface="Arial" pitchFamily="34" charset="0"/>
                  <a:ea typeface="宋体" panose="02010600030101010101" pitchFamily="2" charset="-122"/>
                  <a:cs typeface="Arial" pitchFamily="34" charset="0"/>
                </a:rPr>
                <a:t>kDa</a:t>
              </a:r>
              <a:endParaRPr lang="zh-CN" altLang="en-US" sz="1000" dirty="0">
                <a:latin typeface="Arial" pitchFamily="34" charset="0"/>
                <a:cs typeface="Arial" pitchFamily="34" charset="0"/>
              </a:endParaRPr>
            </a:p>
          </p:txBody>
        </p:sp>
        <p:cxnSp>
          <p:nvCxnSpPr>
            <p:cNvPr id="67" name="Straight Arrow Connector 63"/>
            <p:cNvCxnSpPr/>
            <p:nvPr/>
          </p:nvCxnSpPr>
          <p:spPr>
            <a:xfrm flipH="1">
              <a:off x="5648325" y="2471895"/>
              <a:ext cx="16792"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12687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559529454"/>
              </p:ext>
            </p:extLst>
          </p:nvPr>
        </p:nvGraphicFramePr>
        <p:xfrm>
          <a:off x="1905000" y="1615440"/>
          <a:ext cx="5867400" cy="8014970"/>
        </p:xfrm>
        <a:graphic>
          <a:graphicData uri="http://schemas.openxmlformats.org/drawingml/2006/table">
            <a:tbl>
              <a:tblPr firstRow="1" bandRow="1">
                <a:tableStyleId>{5C22544A-7EE6-4342-B048-85BDC9FD1C3A}</a:tableStyleId>
              </a:tblPr>
              <a:tblGrid>
                <a:gridCol w="2557585">
                  <a:extLst>
                    <a:ext uri="{9D8B030D-6E8A-4147-A177-3AD203B41FA5}">
                      <a16:colId xmlns:a16="http://schemas.microsoft.com/office/drawing/2014/main" val="20000"/>
                    </a:ext>
                  </a:extLst>
                </a:gridCol>
                <a:gridCol w="3309815">
                  <a:extLst>
                    <a:ext uri="{9D8B030D-6E8A-4147-A177-3AD203B41FA5}">
                      <a16:colId xmlns:a16="http://schemas.microsoft.com/office/drawing/2014/main" val="20001"/>
                    </a:ext>
                  </a:extLst>
                </a:gridCol>
              </a:tblGrid>
              <a:tr h="334010">
                <a:tc>
                  <a:txBody>
                    <a:bodyPr/>
                    <a:lstStyle/>
                    <a:p>
                      <a:pPr algn="ctr">
                        <a:spcAft>
                          <a:spcPts val="0"/>
                        </a:spcAft>
                      </a:pPr>
                      <a:r>
                        <a:rPr lang="en-US" sz="1200" kern="1200" dirty="0" smtClean="0">
                          <a:solidFill>
                            <a:schemeClr val="tx1"/>
                          </a:solidFill>
                          <a:effectLst/>
                          <a:latin typeface="Arial" panose="020B0604020202020204" pitchFamily="34" charset="0"/>
                          <a:cs typeface="Arial" panose="020B0604020202020204" pitchFamily="34" charset="0"/>
                        </a:rPr>
                        <a:t>Target</a:t>
                      </a:r>
                      <a:r>
                        <a:rPr lang="en-US" sz="1200" kern="1200" baseline="0" dirty="0" smtClean="0">
                          <a:solidFill>
                            <a:schemeClr val="tx1"/>
                          </a:solidFill>
                          <a:effectLst/>
                          <a:latin typeface="Arial" panose="020B0604020202020204" pitchFamily="34" charset="0"/>
                          <a:cs typeface="Arial" panose="020B0604020202020204" pitchFamily="34" charset="0"/>
                        </a:rPr>
                        <a:t> g</a:t>
                      </a:r>
                      <a:r>
                        <a:rPr lang="en-US" sz="1200" kern="1200" dirty="0" smtClean="0">
                          <a:solidFill>
                            <a:schemeClr val="tx1"/>
                          </a:solidFill>
                          <a:effectLst/>
                          <a:latin typeface="Arial" panose="020B0604020202020204" pitchFamily="34" charset="0"/>
                          <a:cs typeface="Arial" panose="020B0604020202020204" pitchFamily="34" charset="0"/>
                        </a:rPr>
                        <a:t>ene</a:t>
                      </a:r>
                      <a:endParaRPr lang="en-GB" sz="1200" kern="100" dirty="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tc>
                  <a:txBody>
                    <a:bodyPr/>
                    <a:lstStyle/>
                    <a:p>
                      <a:pPr marR="722630" algn="ctr">
                        <a:spcAft>
                          <a:spcPts val="0"/>
                        </a:spcAft>
                      </a:pPr>
                      <a:r>
                        <a:rPr lang="en-US" sz="1200" kern="1200" dirty="0">
                          <a:solidFill>
                            <a:schemeClr val="tx1"/>
                          </a:solidFill>
                          <a:effectLst/>
                          <a:latin typeface="Arial" panose="020B0604020202020204" pitchFamily="34" charset="0"/>
                          <a:cs typeface="Arial" panose="020B0604020202020204" pitchFamily="34" charset="0"/>
                        </a:rPr>
                        <a:t>Primer (5’-3’)</a:t>
                      </a:r>
                      <a:endParaRPr lang="en-GB" sz="1200" kern="100" dirty="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0000"/>
                  </a:ext>
                </a:extLst>
              </a:tr>
              <a:tr h="199390">
                <a:tc>
                  <a:txBody>
                    <a:bodyPr/>
                    <a:lstStyle/>
                    <a:p>
                      <a:pPr algn="ctr">
                        <a:spcAft>
                          <a:spcPts val="0"/>
                        </a:spcAft>
                      </a:pPr>
                      <a:r>
                        <a:rPr lang="en-US"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Mouse Fn14</a:t>
                      </a:r>
                      <a:endParaRPr lang="en-GB" sz="1200" kern="100" dirty="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tc>
                  <a:txBody>
                    <a:bodyPr/>
                    <a:lstStyle/>
                    <a:p>
                      <a:pPr algn="l">
                        <a:spcAft>
                          <a:spcPts val="0"/>
                        </a:spcAft>
                      </a:pPr>
                      <a:r>
                        <a:rPr lang="en-US" sz="1200" kern="1200" dirty="0" smtClean="0">
                          <a:solidFill>
                            <a:schemeClr val="tx1"/>
                          </a:solidFill>
                          <a:effectLst/>
                          <a:latin typeface="Arial" panose="020B0604020202020204" pitchFamily="34" charset="0"/>
                          <a:cs typeface="Arial" panose="020B0604020202020204" pitchFamily="34" charset="0"/>
                        </a:rPr>
                        <a:t>F: 5′-CTAGTTTCCTGGTCTGGAGAAGATG-3′</a:t>
                      </a:r>
                    </a:p>
                    <a:p>
                      <a:pPr algn="l">
                        <a:spcAft>
                          <a:spcPts val="0"/>
                        </a:spcAft>
                      </a:pPr>
                      <a:r>
                        <a:rPr lang="en-US" sz="1200" kern="1200" dirty="0" smtClean="0">
                          <a:solidFill>
                            <a:schemeClr val="tx1"/>
                          </a:solidFill>
                          <a:effectLst/>
                          <a:latin typeface="Arial" panose="020B0604020202020204" pitchFamily="34" charset="0"/>
                          <a:cs typeface="Arial" panose="020B0604020202020204" pitchFamily="34" charset="0"/>
                        </a:rPr>
                        <a:t>R: 5′-CCCTCTCCACCAGTCTCCTCTA-3</a:t>
                      </a:r>
                      <a:endParaRPr lang="en-GB" sz="1200" kern="100" dirty="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0001"/>
                  </a:ext>
                </a:extLst>
              </a:tr>
              <a:tr h="62230">
                <a:tc>
                  <a:txBody>
                    <a:bodyPr/>
                    <a:lstStyle/>
                    <a:p>
                      <a:pPr algn="ctr">
                        <a:lnSpc>
                          <a:spcPct val="107000"/>
                        </a:lnSpc>
                        <a:spcAft>
                          <a:spcPts val="800"/>
                        </a:spcAft>
                      </a:pPr>
                      <a:r>
                        <a:rPr lang="en-US"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Murine RANTES</a:t>
                      </a:r>
                      <a:endParaRPr lang="en-GB" sz="1200" kern="100" dirty="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tc>
                  <a:txBody>
                    <a:bodyPr/>
                    <a:lstStyle/>
                    <a:p>
                      <a:pPr algn="just">
                        <a:lnSpc>
                          <a:spcPct val="100000"/>
                        </a:lnSpc>
                        <a:spcAft>
                          <a:spcPts val="0"/>
                        </a:spcAft>
                      </a:pPr>
                      <a:r>
                        <a:rPr lang="en-US"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F: 5′-CCCTCACCATCATCCTCACT-3′</a:t>
                      </a:r>
                    </a:p>
                    <a:p>
                      <a:pPr algn="just">
                        <a:lnSpc>
                          <a:spcPct val="100000"/>
                        </a:lnSpc>
                        <a:spcAft>
                          <a:spcPts val="0"/>
                        </a:spcAft>
                      </a:pPr>
                      <a:r>
                        <a:rPr lang="en-US"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R: 5′-TCCTTCGAGTGACAAACACG-3′</a:t>
                      </a:r>
                    </a:p>
                  </a:txBody>
                  <a:tcPr marL="68580" marR="68580" marT="0" marB="0" anchor="ctr"/>
                </a:tc>
                <a:extLst>
                  <a:ext uri="{0D108BD9-81ED-4DB2-BD59-A6C34878D82A}">
                    <a16:rowId xmlns:a16="http://schemas.microsoft.com/office/drawing/2014/main" val="10002"/>
                  </a:ext>
                </a:extLst>
              </a:tr>
              <a:tr h="182880">
                <a:tc>
                  <a:txBody>
                    <a:bodyPr/>
                    <a:lstStyle/>
                    <a:p>
                      <a:pPr marL="0" marR="0" lvl="0" indent="0" algn="ctr" defTabSz="1280160" rtl="0" eaLnBrk="1" fontAlgn="auto" latinLnBrk="0" hangingPunct="1">
                        <a:lnSpc>
                          <a:spcPct val="107000"/>
                        </a:lnSpc>
                        <a:spcBef>
                          <a:spcPts val="0"/>
                        </a:spcBef>
                        <a:spcAft>
                          <a:spcPts val="800"/>
                        </a:spcAft>
                        <a:buClrTx/>
                        <a:buSzTx/>
                        <a:buFontTx/>
                        <a:buNone/>
                        <a:tabLst/>
                        <a:defRPr/>
                      </a:pPr>
                      <a:r>
                        <a:rPr lang="en-US"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Murine MCP-1</a:t>
                      </a:r>
                      <a:endParaRPr lang="en-GB" sz="1200" kern="100" dirty="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tc>
                  <a:txBody>
                    <a:bodyPr/>
                    <a:lstStyle/>
                    <a:p>
                      <a:pPr algn="just">
                        <a:lnSpc>
                          <a:spcPct val="100000"/>
                        </a:lnSpc>
                        <a:spcAft>
                          <a:spcPts val="0"/>
                        </a:spcAft>
                      </a:pPr>
                      <a:r>
                        <a:rPr lang="en-US"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F: 5′-CCCACTCACCTGCTGCTACT-3′</a:t>
                      </a:r>
                    </a:p>
                    <a:p>
                      <a:pPr algn="just">
                        <a:lnSpc>
                          <a:spcPct val="100000"/>
                        </a:lnSpc>
                        <a:spcAft>
                          <a:spcPts val="0"/>
                        </a:spcAft>
                      </a:pPr>
                      <a:r>
                        <a:rPr lang="en-US"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R: 5′-ATTTGGTTCCGATCCAGGTT-3</a:t>
                      </a:r>
                    </a:p>
                  </a:txBody>
                  <a:tcPr marL="68580" marR="68580" marT="0" marB="0" anchor="ctr"/>
                </a:tc>
                <a:extLst>
                  <a:ext uri="{0D108BD9-81ED-4DB2-BD59-A6C34878D82A}">
                    <a16:rowId xmlns:a16="http://schemas.microsoft.com/office/drawing/2014/main" val="10003"/>
                  </a:ext>
                </a:extLst>
              </a:tr>
              <a:tr h="182880">
                <a:tc>
                  <a:txBody>
                    <a:bodyPr/>
                    <a:lstStyle/>
                    <a:p>
                      <a:pPr algn="ctr">
                        <a:lnSpc>
                          <a:spcPct val="107000"/>
                        </a:lnSpc>
                        <a:spcAft>
                          <a:spcPts val="800"/>
                        </a:spcAft>
                      </a:pPr>
                      <a:r>
                        <a:rPr lang="en-US"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Murine IP-10</a:t>
                      </a:r>
                      <a:endParaRPr lang="en-GB" sz="1200" kern="100" dirty="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tc>
                  <a:txBody>
                    <a:bodyPr/>
                    <a:lstStyle/>
                    <a:p>
                      <a:pPr algn="just">
                        <a:lnSpc>
                          <a:spcPct val="100000"/>
                        </a:lnSpc>
                        <a:spcAft>
                          <a:spcPts val="0"/>
                        </a:spcAft>
                      </a:pPr>
                      <a:r>
                        <a:rPr lang="en-US"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F: 5′-GCTGCAACTGCATCCATATC-3′</a:t>
                      </a:r>
                    </a:p>
                    <a:p>
                      <a:pPr algn="just">
                        <a:lnSpc>
                          <a:spcPct val="100000"/>
                        </a:lnSpc>
                        <a:spcAft>
                          <a:spcPts val="0"/>
                        </a:spcAft>
                      </a:pPr>
                      <a:r>
                        <a:rPr lang="en-US"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R: 5′-TTTTTGGCTAAACGCTTTCAT-3′</a:t>
                      </a:r>
                    </a:p>
                  </a:txBody>
                  <a:tcPr marL="68580" marR="68580" marT="0" marB="0" anchor="ctr"/>
                </a:tc>
                <a:extLst>
                  <a:ext uri="{0D108BD9-81ED-4DB2-BD59-A6C34878D82A}">
                    <a16:rowId xmlns:a16="http://schemas.microsoft.com/office/drawing/2014/main" val="10004"/>
                  </a:ext>
                </a:extLst>
              </a:tr>
              <a:tr h="182880">
                <a:tc>
                  <a:txBody>
                    <a:bodyPr/>
                    <a:lstStyle/>
                    <a:p>
                      <a:pPr algn="ctr">
                        <a:spcAft>
                          <a:spcPts val="0"/>
                        </a:spcAft>
                      </a:pPr>
                      <a:r>
                        <a:rPr lang="en-US"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Murine IL-8</a:t>
                      </a:r>
                      <a:endParaRPr lang="en-GB" sz="1200" kern="100" dirty="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tc>
                  <a:txBody>
                    <a:bodyPr/>
                    <a:lstStyle/>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F: 5′-CCATGGGTGAAGGCTACTGT</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-3′</a:t>
                      </a:r>
                      <a:endParaRPr lang="en-US" sz="1200" kern="100" dirty="0" smtClean="0">
                        <a:solidFill>
                          <a:schemeClr val="tx1"/>
                        </a:solidFill>
                        <a:effectLst/>
                        <a:latin typeface="Arial" panose="020B0604020202020204" pitchFamily="34" charset="0"/>
                        <a:cs typeface="Arial" panose="020B0604020202020204" pitchFamily="34" charset="0"/>
                      </a:endParaRPr>
                    </a:p>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R: </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5’-AACAGCCCATAGTGGAGTGG-3′</a:t>
                      </a:r>
                    </a:p>
                  </a:txBody>
                  <a:tcPr marL="68580" marR="68580" marT="0" marB="0" anchor="ctr"/>
                </a:tc>
                <a:extLst>
                  <a:ext uri="{0D108BD9-81ED-4DB2-BD59-A6C34878D82A}">
                    <a16:rowId xmlns:a16="http://schemas.microsoft.com/office/drawing/2014/main" val="10005"/>
                  </a:ext>
                </a:extLst>
              </a:tr>
              <a:tr h="123190">
                <a:tc>
                  <a:txBody>
                    <a:bodyPr/>
                    <a:lstStyle/>
                    <a:p>
                      <a:pPr marL="0" marR="0" lvl="0" indent="0" algn="ctr" defTabSz="1280160" rtl="0" eaLnBrk="1" fontAlgn="auto" latinLnBrk="0" hangingPunct="1">
                        <a:lnSpc>
                          <a:spcPct val="107000"/>
                        </a:lnSpc>
                        <a:spcBef>
                          <a:spcPts val="0"/>
                        </a:spcBef>
                        <a:spcAft>
                          <a:spcPts val="800"/>
                        </a:spcAft>
                        <a:buClrTx/>
                        <a:buSzTx/>
                        <a:buFontTx/>
                        <a:buNone/>
                        <a:tabLst/>
                        <a:defRPr/>
                      </a:pPr>
                      <a:r>
                        <a:rPr lang="en-US"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Murine IL-17A</a:t>
                      </a:r>
                      <a:endPar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tc>
                  <a:txBody>
                    <a:bodyPr/>
                    <a:lstStyle/>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F: 5′-TCTCTGATGCTGTTGCTGCT</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-3′</a:t>
                      </a:r>
                      <a:endParaRPr lang="en-US" sz="1200" kern="100" dirty="0" smtClean="0">
                        <a:solidFill>
                          <a:schemeClr val="tx1"/>
                        </a:solidFill>
                        <a:effectLst/>
                        <a:latin typeface="Arial" panose="020B0604020202020204" pitchFamily="34" charset="0"/>
                        <a:cs typeface="Arial" panose="020B0604020202020204" pitchFamily="34" charset="0"/>
                      </a:endParaRPr>
                    </a:p>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R:</a:t>
                      </a:r>
                      <a:r>
                        <a:rPr lang="en-GB" sz="1200" kern="100" baseline="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 </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5’-ACGTGGAACGGTTGAGGTAG-3′</a:t>
                      </a:r>
                    </a:p>
                  </a:txBody>
                  <a:tcPr marL="68580" marR="68580" marT="0" marB="0"/>
                </a:tc>
                <a:extLst>
                  <a:ext uri="{0D108BD9-81ED-4DB2-BD59-A6C34878D82A}">
                    <a16:rowId xmlns:a16="http://schemas.microsoft.com/office/drawing/2014/main" val="10006"/>
                  </a:ext>
                </a:extLst>
              </a:tr>
              <a:tr h="290830">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US"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Murine IL-22</a:t>
                      </a:r>
                      <a:endPar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tc>
                  <a:txBody>
                    <a:bodyPr/>
                    <a:lstStyle/>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F: 5′-CTTCTCATTGCCCTGTGG</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-3′</a:t>
                      </a:r>
                      <a:endParaRPr lang="en-US" sz="1200" kern="100" dirty="0" smtClean="0">
                        <a:solidFill>
                          <a:schemeClr val="tx1"/>
                        </a:solidFill>
                        <a:effectLst/>
                        <a:latin typeface="Arial" panose="020B0604020202020204" pitchFamily="34" charset="0"/>
                        <a:cs typeface="Arial" panose="020B0604020202020204" pitchFamily="34" charset="0"/>
                      </a:endParaRPr>
                    </a:p>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R: </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5’-AGCATAAAGGTGCGGTTGAC-3′</a:t>
                      </a:r>
                    </a:p>
                  </a:txBody>
                  <a:tcPr marL="68580" marR="68580" marT="0" marB="0" anchor="ctr"/>
                </a:tc>
                <a:extLst>
                  <a:ext uri="{0D108BD9-81ED-4DB2-BD59-A6C34878D82A}">
                    <a16:rowId xmlns:a16="http://schemas.microsoft.com/office/drawing/2014/main" val="10007"/>
                  </a:ext>
                </a:extLst>
              </a:tr>
              <a:tr h="182880">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US"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Murine IL-23A</a:t>
                      </a:r>
                      <a:endPar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tc>
                  <a:txBody>
                    <a:bodyPr/>
                    <a:lstStyle/>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F: 5′-GAAGGGCAAGGACACCATTA</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-3′</a:t>
                      </a:r>
                      <a:endParaRPr lang="en-US" sz="1200" kern="100" dirty="0" smtClean="0">
                        <a:solidFill>
                          <a:schemeClr val="tx1"/>
                        </a:solidFill>
                        <a:effectLst/>
                        <a:latin typeface="Arial" panose="020B0604020202020204" pitchFamily="34" charset="0"/>
                        <a:cs typeface="Arial" panose="020B0604020202020204" pitchFamily="34" charset="0"/>
                      </a:endParaRPr>
                    </a:p>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R:</a:t>
                      </a:r>
                      <a:r>
                        <a:rPr lang="en-GB" sz="1200" kern="100" baseline="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 </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5’-GGGCTCACTTTTTCTGATGC-3′</a:t>
                      </a:r>
                    </a:p>
                  </a:txBody>
                  <a:tcPr marL="68580" marR="68580" marT="0" marB="0" anchor="ctr"/>
                </a:tc>
                <a:extLst>
                  <a:ext uri="{0D108BD9-81ED-4DB2-BD59-A6C34878D82A}">
                    <a16:rowId xmlns:a16="http://schemas.microsoft.com/office/drawing/2014/main" val="10008"/>
                  </a:ext>
                </a:extLst>
              </a:tr>
              <a:tr h="182880">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US"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Murine</a:t>
                      </a:r>
                      <a:r>
                        <a:rPr lang="en-US" sz="1200" kern="100" baseline="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 EGF</a:t>
                      </a:r>
                      <a:endPar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tc>
                  <a:txBody>
                    <a:bodyPr/>
                    <a:lstStyle/>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F: 5′-CCCAGGCAACGTATCAAAGT</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-3′</a:t>
                      </a:r>
                      <a:endParaRPr lang="en-US" sz="1200" kern="100" dirty="0" smtClean="0">
                        <a:solidFill>
                          <a:schemeClr val="tx1"/>
                        </a:solidFill>
                        <a:effectLst/>
                        <a:latin typeface="Arial" panose="020B0604020202020204" pitchFamily="34" charset="0"/>
                        <a:cs typeface="Arial" panose="020B0604020202020204" pitchFamily="34" charset="0"/>
                      </a:endParaRPr>
                    </a:p>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R:</a:t>
                      </a:r>
                      <a:r>
                        <a:rPr lang="en-GB" sz="1200" kern="100" baseline="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 </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5’-GGTCATACCCAGGAAAGCAA-3′</a:t>
                      </a:r>
                    </a:p>
                  </a:txBody>
                  <a:tcPr marL="68580" marR="68580" marT="0" marB="0" anchor="ctr"/>
                </a:tc>
                <a:extLst>
                  <a:ext uri="{0D108BD9-81ED-4DB2-BD59-A6C34878D82A}">
                    <a16:rowId xmlns:a16="http://schemas.microsoft.com/office/drawing/2014/main" val="10009"/>
                  </a:ext>
                </a:extLst>
              </a:tr>
              <a:tr h="0">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US"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Murine TNF-</a:t>
                      </a:r>
                      <a:r>
                        <a:rPr lang="el-GR"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α</a:t>
                      </a:r>
                      <a:endPar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tc>
                  <a:txBody>
                    <a:bodyPr/>
                    <a:lstStyle/>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F: 5′-TGAGCACAGAAAGCATGATCC</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-3′</a:t>
                      </a:r>
                      <a:endParaRPr lang="en-US" sz="1200" kern="100" dirty="0" smtClean="0">
                        <a:solidFill>
                          <a:schemeClr val="tx1"/>
                        </a:solidFill>
                        <a:effectLst/>
                        <a:latin typeface="Arial" panose="020B0604020202020204" pitchFamily="34" charset="0"/>
                        <a:cs typeface="Arial" panose="020B0604020202020204" pitchFamily="34" charset="0"/>
                      </a:endParaRPr>
                    </a:p>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R:</a:t>
                      </a:r>
                      <a:r>
                        <a:rPr lang="en-GB" sz="1200" kern="100" baseline="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 </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5’-GCCATTTGGGAACTTCTCATC-3′</a:t>
                      </a:r>
                    </a:p>
                  </a:txBody>
                  <a:tcPr marL="68580" marR="68580" marT="0" marB="0" anchor="ctr"/>
                </a:tc>
                <a:extLst>
                  <a:ext uri="{0D108BD9-81ED-4DB2-BD59-A6C34878D82A}">
                    <a16:rowId xmlns:a16="http://schemas.microsoft.com/office/drawing/2014/main" val="10010"/>
                  </a:ext>
                </a:extLst>
              </a:tr>
              <a:tr h="31750">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US"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Murine TNFR1</a:t>
                      </a:r>
                      <a:endPar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tc>
                  <a:txBody>
                    <a:bodyPr/>
                    <a:lstStyle/>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F: 5′-CAGTCTGCAGGGAGTGTGAA</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-3′</a:t>
                      </a:r>
                      <a:endParaRPr lang="en-US" sz="1200" kern="100" dirty="0" smtClean="0">
                        <a:solidFill>
                          <a:schemeClr val="tx1"/>
                        </a:solidFill>
                        <a:effectLst/>
                        <a:latin typeface="Arial" panose="020B0604020202020204" pitchFamily="34" charset="0"/>
                        <a:cs typeface="Arial" panose="020B0604020202020204" pitchFamily="34" charset="0"/>
                      </a:endParaRPr>
                    </a:p>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R:</a:t>
                      </a:r>
                      <a:r>
                        <a:rPr lang="en-GB" sz="1200" kern="100" baseline="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 </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5’-CACGCACTGGAAGTGTGTCT-3′</a:t>
                      </a:r>
                    </a:p>
                  </a:txBody>
                  <a:tcPr marL="68580" marR="68580" marT="0" marB="0" anchor="ctr"/>
                </a:tc>
                <a:extLst>
                  <a:ext uri="{0D108BD9-81ED-4DB2-BD59-A6C34878D82A}">
                    <a16:rowId xmlns:a16="http://schemas.microsoft.com/office/drawing/2014/main" val="10011"/>
                  </a:ext>
                </a:extLst>
              </a:tr>
              <a:tr h="123190">
                <a:tc>
                  <a:txBody>
                    <a:bodyPr/>
                    <a:lstStyle/>
                    <a:p>
                      <a:pPr marL="0" marR="0" lvl="0" indent="0" algn="ctr" defTabSz="1280160" rtl="0" eaLnBrk="1" fontAlgn="auto" latinLnBrk="0" hangingPunct="1">
                        <a:lnSpc>
                          <a:spcPct val="107000"/>
                        </a:lnSpc>
                        <a:spcBef>
                          <a:spcPts val="0"/>
                        </a:spcBef>
                        <a:spcAft>
                          <a:spcPts val="800"/>
                        </a:spcAft>
                        <a:buClrTx/>
                        <a:buSzTx/>
                        <a:buFontTx/>
                        <a:buNone/>
                        <a:tabLst/>
                        <a:defRPr/>
                      </a:pPr>
                      <a:r>
                        <a:rPr lang="en-US"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Murine TNFR2</a:t>
                      </a:r>
                      <a:endPar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tc>
                  <a:txBody>
                    <a:bodyPr/>
                    <a:lstStyle/>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F: 5′-AAATGCAAGCACAGATGCAG</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-3′</a:t>
                      </a:r>
                      <a:endParaRPr lang="en-US" sz="1200" kern="100" dirty="0" smtClean="0">
                        <a:solidFill>
                          <a:schemeClr val="tx1"/>
                        </a:solidFill>
                        <a:effectLst/>
                        <a:latin typeface="Arial" panose="020B0604020202020204" pitchFamily="34" charset="0"/>
                        <a:cs typeface="Arial" panose="020B0604020202020204" pitchFamily="34" charset="0"/>
                      </a:endParaRPr>
                    </a:p>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R:</a:t>
                      </a:r>
                      <a:r>
                        <a:rPr lang="en-GB" sz="1200" kern="100" baseline="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 </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5’-GAGAGATGCCACCCTTGGTA-3′</a:t>
                      </a:r>
                    </a:p>
                  </a:txBody>
                  <a:tcPr marL="68580" marR="68580" marT="0" marB="0"/>
                </a:tc>
                <a:extLst>
                  <a:ext uri="{0D108BD9-81ED-4DB2-BD59-A6C34878D82A}">
                    <a16:rowId xmlns:a16="http://schemas.microsoft.com/office/drawing/2014/main" val="10012"/>
                  </a:ext>
                </a:extLst>
              </a:tr>
              <a:tr h="36576">
                <a:tc>
                  <a:txBody>
                    <a:bodyPr/>
                    <a:lstStyle/>
                    <a:p>
                      <a:pPr algn="ctr">
                        <a:spcAft>
                          <a:spcPts val="0"/>
                        </a:spcAft>
                      </a:pPr>
                      <a:r>
                        <a:rPr lang="en-US" sz="1200" kern="0" dirty="0" smtClean="0">
                          <a:solidFill>
                            <a:schemeClr val="tx1"/>
                          </a:solidFill>
                          <a:effectLst/>
                          <a:latin typeface="Arial" panose="020B0604020202020204" pitchFamily="34" charset="0"/>
                          <a:cs typeface="Arial" panose="020B0604020202020204" pitchFamily="34" charset="0"/>
                        </a:rPr>
                        <a:t>Murine </a:t>
                      </a:r>
                      <a:r>
                        <a:rPr lang="el-GR" sz="1200" kern="0" dirty="0" smtClean="0">
                          <a:solidFill>
                            <a:schemeClr val="tx1"/>
                          </a:solidFill>
                          <a:effectLst/>
                          <a:latin typeface="Arial" panose="020B0604020202020204" pitchFamily="34" charset="0"/>
                          <a:cs typeface="Arial" panose="020B0604020202020204" pitchFamily="34" charset="0"/>
                        </a:rPr>
                        <a:t>β</a:t>
                      </a:r>
                      <a:r>
                        <a:rPr lang="en-US" sz="1200" kern="0" dirty="0" smtClean="0">
                          <a:solidFill>
                            <a:schemeClr val="tx1"/>
                          </a:solidFill>
                          <a:effectLst/>
                          <a:latin typeface="Arial" panose="020B0604020202020204" pitchFamily="34" charset="0"/>
                          <a:cs typeface="Arial" panose="020B0604020202020204" pitchFamily="34" charset="0"/>
                        </a:rPr>
                        <a:t>-actin</a:t>
                      </a:r>
                      <a:endParaRPr lang="en-GB" sz="1200" kern="100" dirty="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tc>
                  <a:txBody>
                    <a:bodyPr/>
                    <a:lstStyle/>
                    <a:p>
                      <a:pPr algn="l">
                        <a:spcAft>
                          <a:spcPts val="0"/>
                        </a:spcAft>
                      </a:pPr>
                      <a:r>
                        <a:rPr lang="en-US" sz="1200" kern="1200" dirty="0">
                          <a:solidFill>
                            <a:schemeClr val="tx1"/>
                          </a:solidFill>
                          <a:effectLst/>
                          <a:latin typeface="Arial" panose="020B0604020202020204" pitchFamily="34" charset="0"/>
                          <a:cs typeface="Arial" panose="020B0604020202020204" pitchFamily="34" charset="0"/>
                        </a:rPr>
                        <a:t>F: </a:t>
                      </a:r>
                      <a:r>
                        <a:rPr lang="en-US" sz="1200" kern="1200" dirty="0" smtClean="0">
                          <a:solidFill>
                            <a:schemeClr val="tx1"/>
                          </a:solidFill>
                          <a:effectLst/>
                          <a:latin typeface="Arial" panose="020B0604020202020204" pitchFamily="34" charset="0"/>
                          <a:cs typeface="Arial" panose="020B0604020202020204" pitchFamily="34" charset="0"/>
                        </a:rPr>
                        <a:t>5′-AGGCCAACCGTGAAAAGATG-3′</a:t>
                      </a:r>
                    </a:p>
                    <a:p>
                      <a:pPr algn="l">
                        <a:spcAft>
                          <a:spcPts val="0"/>
                        </a:spcAft>
                      </a:pPr>
                      <a:r>
                        <a:rPr lang="en-US" sz="1200" kern="1200" dirty="0" smtClean="0">
                          <a:solidFill>
                            <a:schemeClr val="tx1"/>
                          </a:solidFill>
                          <a:effectLst/>
                          <a:latin typeface="Arial" panose="020B0604020202020204" pitchFamily="34" charset="0"/>
                          <a:cs typeface="Arial" panose="020B0604020202020204" pitchFamily="34" charset="0"/>
                        </a:rPr>
                        <a:t>R: 5′-TGGCGTGAGGGAGAGCATAG-3′</a:t>
                      </a:r>
                    </a:p>
                  </a:txBody>
                  <a:tcPr marL="68580" marR="68580" marT="0" marB="0" anchor="ctr"/>
                </a:tc>
                <a:extLst>
                  <a:ext uri="{0D108BD9-81ED-4DB2-BD59-A6C34878D82A}">
                    <a16:rowId xmlns:a16="http://schemas.microsoft.com/office/drawing/2014/main" val="10013"/>
                  </a:ext>
                </a:extLst>
              </a:tr>
              <a:tr h="182880">
                <a:tc>
                  <a:txBody>
                    <a:bodyPr/>
                    <a:lstStyle/>
                    <a:p>
                      <a:pPr algn="ctr">
                        <a:lnSpc>
                          <a:spcPct val="107000"/>
                        </a:lnSpc>
                        <a:spcAft>
                          <a:spcPts val="800"/>
                        </a:spcAft>
                      </a:pPr>
                      <a:r>
                        <a:rPr lang="en-US" sz="1200" kern="1200" dirty="0" smtClean="0">
                          <a:solidFill>
                            <a:schemeClr val="tx1"/>
                          </a:solidFill>
                          <a:effectLst/>
                          <a:latin typeface="Arial" panose="020B0604020202020204" pitchFamily="34" charset="0"/>
                          <a:cs typeface="Arial" panose="020B0604020202020204" pitchFamily="34" charset="0"/>
                        </a:rPr>
                        <a:t>Human Fn14</a:t>
                      </a:r>
                      <a:endParaRPr lang="en-GB" sz="1200" kern="100" dirty="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tc>
                  <a:txBody>
                    <a:bodyPr/>
                    <a:lstStyle/>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F: 5′-CTCTGAGCCTGACCTTCGTG</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-3′</a:t>
                      </a:r>
                      <a:endParaRPr lang="en-US" sz="1200" kern="100" dirty="0" smtClean="0">
                        <a:solidFill>
                          <a:schemeClr val="tx1"/>
                        </a:solidFill>
                        <a:effectLst/>
                        <a:latin typeface="Arial" panose="020B0604020202020204" pitchFamily="34" charset="0"/>
                        <a:cs typeface="Arial" panose="020B0604020202020204" pitchFamily="34" charset="0"/>
                      </a:endParaRPr>
                    </a:p>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R:</a:t>
                      </a:r>
                      <a:r>
                        <a:rPr lang="en-GB" sz="1200" kern="100" baseline="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 </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5’-GGGGGCACATTGTCACTGGA-3′</a:t>
                      </a:r>
                    </a:p>
                  </a:txBody>
                  <a:tcPr marL="68580" marR="68580" marT="0" marB="0"/>
                </a:tc>
                <a:extLst>
                  <a:ext uri="{0D108BD9-81ED-4DB2-BD59-A6C34878D82A}">
                    <a16:rowId xmlns:a16="http://schemas.microsoft.com/office/drawing/2014/main" val="10014"/>
                  </a:ext>
                </a:extLst>
              </a:tr>
              <a:tr h="182880">
                <a:tc>
                  <a:txBody>
                    <a:bodyPr/>
                    <a:lstStyle/>
                    <a:p>
                      <a:pPr algn="ctr">
                        <a:lnSpc>
                          <a:spcPct val="107000"/>
                        </a:lnSpc>
                        <a:spcAft>
                          <a:spcPts val="800"/>
                        </a:spcAft>
                      </a:pPr>
                      <a:r>
                        <a:rPr lang="en-US" sz="1200" kern="1200" dirty="0" smtClean="0">
                          <a:solidFill>
                            <a:schemeClr val="tx1"/>
                          </a:solidFill>
                          <a:effectLst/>
                          <a:latin typeface="Arial" panose="020B0604020202020204" pitchFamily="34" charset="0"/>
                          <a:cs typeface="Arial" panose="020B0604020202020204" pitchFamily="34" charset="0"/>
                        </a:rPr>
                        <a:t>Human IL-6</a:t>
                      </a:r>
                      <a:endParaRPr lang="en-GB" sz="1200" kern="100" dirty="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tc>
                  <a:txBody>
                    <a:bodyPr/>
                    <a:lstStyle/>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F: 5′-TACCCCCAGGAGAAGATTCC</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-3′</a:t>
                      </a:r>
                      <a:endParaRPr lang="en-US" sz="1200" kern="100" dirty="0" smtClean="0">
                        <a:solidFill>
                          <a:schemeClr val="tx1"/>
                        </a:solidFill>
                        <a:effectLst/>
                        <a:latin typeface="Arial" panose="020B0604020202020204" pitchFamily="34" charset="0"/>
                        <a:cs typeface="Arial" panose="020B0604020202020204" pitchFamily="34" charset="0"/>
                      </a:endParaRPr>
                    </a:p>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R:</a:t>
                      </a:r>
                      <a:r>
                        <a:rPr lang="en-GB" sz="1200" kern="100" baseline="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 </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5’-GCCATCTTTGGAAGGTTCAG-3′</a:t>
                      </a:r>
                    </a:p>
                  </a:txBody>
                  <a:tcPr marL="68580" marR="68580" marT="0" marB="0"/>
                </a:tc>
                <a:extLst>
                  <a:ext uri="{0D108BD9-81ED-4DB2-BD59-A6C34878D82A}">
                    <a16:rowId xmlns:a16="http://schemas.microsoft.com/office/drawing/2014/main" val="3369551897"/>
                  </a:ext>
                </a:extLst>
              </a:tr>
              <a:tr h="182880">
                <a:tc>
                  <a:txBody>
                    <a:bodyPr/>
                    <a:lstStyle/>
                    <a:p>
                      <a:pPr algn="ctr">
                        <a:lnSpc>
                          <a:spcPct val="107000"/>
                        </a:lnSpc>
                        <a:spcAft>
                          <a:spcPts val="800"/>
                        </a:spcAft>
                      </a:pPr>
                      <a:r>
                        <a:rPr lang="en-US" sz="1200" kern="1200" dirty="0" smtClean="0">
                          <a:solidFill>
                            <a:schemeClr val="tx1"/>
                          </a:solidFill>
                          <a:effectLst/>
                          <a:latin typeface="Arial" panose="020B0604020202020204" pitchFamily="34" charset="0"/>
                          <a:cs typeface="Arial" panose="020B0604020202020204" pitchFamily="34" charset="0"/>
                        </a:rPr>
                        <a:t>Human IL-8</a:t>
                      </a:r>
                      <a:endParaRPr lang="en-GB" sz="1200" kern="100" dirty="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tc>
                  <a:txBody>
                    <a:bodyPr/>
                    <a:lstStyle/>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F: 5′-TAGCAAAATTGAGGCCAAGG</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-3′</a:t>
                      </a:r>
                      <a:endParaRPr lang="en-US" sz="1200" kern="100" dirty="0" smtClean="0">
                        <a:solidFill>
                          <a:schemeClr val="tx1"/>
                        </a:solidFill>
                        <a:effectLst/>
                        <a:latin typeface="Arial" panose="020B0604020202020204" pitchFamily="34" charset="0"/>
                        <a:cs typeface="Arial" panose="020B0604020202020204" pitchFamily="34" charset="0"/>
                      </a:endParaRPr>
                    </a:p>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R:</a:t>
                      </a:r>
                      <a:r>
                        <a:rPr lang="en-GB" sz="1200" kern="100" baseline="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 </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5’-GTGGATCCTGGCTAGCAGAC-3′</a:t>
                      </a:r>
                    </a:p>
                  </a:txBody>
                  <a:tcPr marL="68580" marR="68580" marT="0" marB="0"/>
                </a:tc>
                <a:extLst>
                  <a:ext uri="{0D108BD9-81ED-4DB2-BD59-A6C34878D82A}">
                    <a16:rowId xmlns:a16="http://schemas.microsoft.com/office/drawing/2014/main" val="1703203673"/>
                  </a:ext>
                </a:extLst>
              </a:tr>
              <a:tr h="106680">
                <a:tc>
                  <a:txBody>
                    <a:bodyPr/>
                    <a:lstStyle/>
                    <a:p>
                      <a:pPr algn="ctr">
                        <a:lnSpc>
                          <a:spcPct val="107000"/>
                        </a:lnSpc>
                        <a:spcAft>
                          <a:spcPts val="800"/>
                        </a:spcAft>
                      </a:pPr>
                      <a:r>
                        <a:rPr lang="en-US" sz="1200" kern="1200" dirty="0" smtClean="0">
                          <a:solidFill>
                            <a:schemeClr val="tx1"/>
                          </a:solidFill>
                          <a:effectLst/>
                          <a:latin typeface="Arial" panose="020B0604020202020204" pitchFamily="34" charset="0"/>
                          <a:cs typeface="Arial" panose="020B0604020202020204" pitchFamily="34" charset="0"/>
                        </a:rPr>
                        <a:t>Human keratin 17A</a:t>
                      </a:r>
                      <a:endParaRPr lang="en-GB" sz="1200" kern="100" dirty="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tc>
                  <a:txBody>
                    <a:bodyPr/>
                    <a:lstStyle/>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F: 5′-CAACACTGAGCTGGAGGTGA</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-3′</a:t>
                      </a:r>
                      <a:endParaRPr lang="en-US" sz="1200" kern="100" dirty="0" smtClean="0">
                        <a:solidFill>
                          <a:schemeClr val="tx1"/>
                        </a:solidFill>
                        <a:effectLst/>
                        <a:latin typeface="Arial" panose="020B0604020202020204" pitchFamily="34" charset="0"/>
                        <a:cs typeface="Arial" panose="020B0604020202020204" pitchFamily="34" charset="0"/>
                      </a:endParaRPr>
                    </a:p>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R:</a:t>
                      </a:r>
                      <a:r>
                        <a:rPr lang="en-GB" sz="1200" kern="100" baseline="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 </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5’-CTCAAACTTGGTGCGGAAGT-3′</a:t>
                      </a:r>
                    </a:p>
                  </a:txBody>
                  <a:tcPr marL="68580" marR="68580" marT="0" marB="0"/>
                </a:tc>
                <a:extLst>
                  <a:ext uri="{0D108BD9-81ED-4DB2-BD59-A6C34878D82A}">
                    <a16:rowId xmlns:a16="http://schemas.microsoft.com/office/drawing/2014/main" val="10015"/>
                  </a:ext>
                </a:extLst>
              </a:tr>
              <a:tr h="214630">
                <a:tc>
                  <a:txBody>
                    <a:bodyPr/>
                    <a:lstStyle/>
                    <a:p>
                      <a:pPr algn="ctr">
                        <a:spcAft>
                          <a:spcPts val="0"/>
                        </a:spcAft>
                      </a:pPr>
                      <a:r>
                        <a:rPr lang="en-US" sz="1200" kern="1200" dirty="0" smtClean="0">
                          <a:solidFill>
                            <a:schemeClr val="tx1"/>
                          </a:solidFill>
                          <a:effectLst/>
                          <a:latin typeface="Arial" panose="020B0604020202020204" pitchFamily="34" charset="0"/>
                          <a:cs typeface="Arial" panose="020B0604020202020204" pitchFamily="34" charset="0"/>
                        </a:rPr>
                        <a:t>Human involucrin</a:t>
                      </a:r>
                      <a:endParaRPr lang="en-GB" sz="1200" kern="100" dirty="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tc>
                  <a:txBody>
                    <a:bodyPr/>
                    <a:lstStyle/>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F: 5′-CAACTGAAGCATCTGGAGCA</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-3′</a:t>
                      </a:r>
                      <a:endParaRPr lang="en-US" sz="1200" kern="100" dirty="0" smtClean="0">
                        <a:solidFill>
                          <a:schemeClr val="tx1"/>
                        </a:solidFill>
                        <a:effectLst/>
                        <a:latin typeface="Arial" panose="020B0604020202020204" pitchFamily="34" charset="0"/>
                        <a:cs typeface="Arial" panose="020B0604020202020204" pitchFamily="34" charset="0"/>
                      </a:endParaRPr>
                    </a:p>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R:</a:t>
                      </a:r>
                      <a:r>
                        <a:rPr lang="en-GB" sz="1200" kern="100" baseline="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 </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5’-AGGTGCTTTGGCTGTCCTAC-3′</a:t>
                      </a:r>
                      <a:endParaRPr lang="en-GB" sz="1200" kern="100" dirty="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0016"/>
                  </a:ext>
                </a:extLst>
              </a:tr>
              <a:tr h="306070">
                <a:tc>
                  <a:txBody>
                    <a:bodyPr/>
                    <a:lstStyle/>
                    <a:p>
                      <a:pPr algn="ctr">
                        <a:spcAft>
                          <a:spcPts val="0"/>
                        </a:spcAft>
                      </a:pPr>
                      <a:r>
                        <a:rPr lang="en-US" sz="1200" kern="1200" dirty="0" smtClean="0">
                          <a:solidFill>
                            <a:schemeClr val="tx1"/>
                          </a:solidFill>
                          <a:effectLst/>
                          <a:latin typeface="Arial" panose="020B0604020202020204" pitchFamily="34" charset="0"/>
                          <a:cs typeface="Arial" panose="020B0604020202020204" pitchFamily="34" charset="0"/>
                        </a:rPr>
                        <a:t>Human EGF</a:t>
                      </a:r>
                      <a:endParaRPr lang="en-GB" sz="1200" kern="100" dirty="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tc>
                  <a:txBody>
                    <a:bodyPr/>
                    <a:lstStyle/>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F: 5′-ACCTGAAGTGGTGGGAACTG</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-3′</a:t>
                      </a:r>
                      <a:endParaRPr lang="en-US" sz="1200" kern="100" dirty="0" smtClean="0">
                        <a:solidFill>
                          <a:schemeClr val="tx1"/>
                        </a:solidFill>
                        <a:effectLst/>
                        <a:latin typeface="Arial" panose="020B0604020202020204" pitchFamily="34" charset="0"/>
                        <a:cs typeface="Arial" panose="020B0604020202020204" pitchFamily="34" charset="0"/>
                      </a:endParaRPr>
                    </a:p>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R: 5’-TGCGACTCCTCACATCTCTG</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-3′</a:t>
                      </a:r>
                      <a:endParaRPr lang="en-GB" sz="1200" kern="100" dirty="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028115807"/>
                  </a:ext>
                </a:extLst>
              </a:tr>
              <a:tr h="0">
                <a:tc>
                  <a:txBody>
                    <a:bodyPr/>
                    <a:lstStyle/>
                    <a:p>
                      <a:pPr algn="ctr">
                        <a:spcAft>
                          <a:spcPts val="0"/>
                        </a:spcAft>
                      </a:pPr>
                      <a:r>
                        <a:rPr lang="en-US" sz="1200" kern="1200" dirty="0" smtClean="0">
                          <a:solidFill>
                            <a:schemeClr val="tx1"/>
                          </a:solidFill>
                          <a:effectLst/>
                          <a:latin typeface="Arial" panose="020B0604020202020204" pitchFamily="34" charset="0"/>
                          <a:cs typeface="Arial" panose="020B0604020202020204" pitchFamily="34" charset="0"/>
                        </a:rPr>
                        <a:t>Human EGFR</a:t>
                      </a:r>
                      <a:endParaRPr lang="en-GB" sz="1200" kern="100" dirty="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tc>
                  <a:txBody>
                    <a:bodyPr/>
                    <a:lstStyle/>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F: 5′-CAGGAGGTGGCTGGTTATGT</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-3′</a:t>
                      </a:r>
                      <a:endParaRPr lang="en-US" sz="1200" kern="100" dirty="0" smtClean="0">
                        <a:solidFill>
                          <a:schemeClr val="tx1"/>
                        </a:solidFill>
                        <a:effectLst/>
                        <a:latin typeface="Arial" panose="020B0604020202020204" pitchFamily="34" charset="0"/>
                        <a:cs typeface="Arial" panose="020B0604020202020204" pitchFamily="34" charset="0"/>
                      </a:endParaRPr>
                    </a:p>
                    <a:p>
                      <a:pPr algn="l">
                        <a:spcAft>
                          <a:spcPts val="0"/>
                        </a:spcAft>
                      </a:pPr>
                      <a:r>
                        <a:rPr lang="en-US" sz="1200" kern="100" dirty="0" smtClean="0">
                          <a:solidFill>
                            <a:schemeClr val="tx1"/>
                          </a:solidFill>
                          <a:effectLst/>
                          <a:latin typeface="Arial" panose="020B0604020202020204" pitchFamily="34" charset="0"/>
                          <a:cs typeface="Arial" panose="020B0604020202020204" pitchFamily="34" charset="0"/>
                        </a:rPr>
                        <a:t>R: 5’-GGGACAGCTTGGATCACACT</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-3′</a:t>
                      </a:r>
                      <a:endParaRPr lang="en-GB" sz="1200" kern="100" dirty="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0017"/>
                  </a:ext>
                </a:extLst>
              </a:tr>
              <a:tr h="0">
                <a:tc>
                  <a:txBody>
                    <a:bodyPr/>
                    <a:lstStyle/>
                    <a:p>
                      <a:pPr algn="ctr">
                        <a:spcAft>
                          <a:spcPts val="0"/>
                        </a:spcAft>
                      </a:pPr>
                      <a:r>
                        <a:rPr lang="en-US" sz="1200" kern="0" dirty="0" smtClean="0">
                          <a:solidFill>
                            <a:schemeClr val="tx1"/>
                          </a:solidFill>
                          <a:effectLst/>
                          <a:latin typeface="Arial" panose="020B0604020202020204" pitchFamily="34" charset="0"/>
                          <a:cs typeface="Arial" panose="020B0604020202020204" pitchFamily="34" charset="0"/>
                        </a:rPr>
                        <a:t>Human GAPDH</a:t>
                      </a:r>
                      <a:endParaRPr lang="en-GB" sz="1200" kern="100" dirty="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tc>
                  <a:txBody>
                    <a:bodyPr/>
                    <a:lstStyle/>
                    <a:p>
                      <a:pPr algn="l">
                        <a:spcAft>
                          <a:spcPts val="0"/>
                        </a:spcAft>
                      </a:pPr>
                      <a:r>
                        <a:rPr lang="en-US" sz="1200" kern="1200" dirty="0" smtClean="0">
                          <a:solidFill>
                            <a:schemeClr val="tx1"/>
                          </a:solidFill>
                          <a:effectLst/>
                          <a:latin typeface="Arial" panose="020B0604020202020204" pitchFamily="34" charset="0"/>
                          <a:cs typeface="Arial" panose="020B0604020202020204" pitchFamily="34" charset="0"/>
                        </a:rPr>
                        <a:t>F: 5′-ACCCAGAAGACTGTGGATGG</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-3′</a:t>
                      </a:r>
                      <a:endParaRPr lang="en-US" sz="1200" kern="1200" dirty="0" smtClean="0">
                        <a:solidFill>
                          <a:schemeClr val="tx1"/>
                        </a:solidFill>
                        <a:effectLst/>
                        <a:latin typeface="Arial" panose="020B0604020202020204" pitchFamily="34" charset="0"/>
                        <a:cs typeface="Arial" panose="020B0604020202020204" pitchFamily="34" charset="0"/>
                      </a:endParaRPr>
                    </a:p>
                    <a:p>
                      <a:pPr algn="l">
                        <a:spcAft>
                          <a:spcPts val="0"/>
                        </a:spcAft>
                      </a:pPr>
                      <a:r>
                        <a:rPr lang="en-US" sz="1200" kern="1200" dirty="0" smtClean="0">
                          <a:solidFill>
                            <a:schemeClr val="tx1"/>
                          </a:solidFill>
                          <a:effectLst/>
                          <a:latin typeface="Arial" panose="020B0604020202020204" pitchFamily="34" charset="0"/>
                          <a:cs typeface="Arial" panose="020B0604020202020204" pitchFamily="34" charset="0"/>
                        </a:rPr>
                        <a:t>R: 5′-TTCTAGACGGCAGGTCAGGT</a:t>
                      </a:r>
                      <a:r>
                        <a:rPr lang="en-GB" sz="1200" kern="100" dirty="0" smtClean="0">
                          <a:solidFill>
                            <a:schemeClr val="tx1"/>
                          </a:solidFill>
                          <a:effectLst/>
                          <a:latin typeface="Arial" panose="020B0604020202020204" pitchFamily="34" charset="0"/>
                          <a:ea typeface="宋体" panose="02010600030101010101" pitchFamily="2" charset="-122"/>
                          <a:cs typeface="Arial" panose="020B0604020202020204" pitchFamily="34" charset="0"/>
                        </a:rPr>
                        <a:t>-3′</a:t>
                      </a:r>
                      <a:endParaRPr lang="en-GB" sz="1200" kern="100" dirty="0">
                        <a:solidFill>
                          <a:schemeClr val="tx1"/>
                        </a:solidFill>
                        <a:effectLst/>
                        <a:latin typeface="Arial" panose="020B0604020202020204" pitchFamily="34" charset="0"/>
                        <a:ea typeface="宋体"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0018"/>
                  </a:ext>
                </a:extLst>
              </a:tr>
            </a:tbl>
          </a:graphicData>
        </a:graphic>
      </p:graphicFrame>
      <p:sp>
        <p:nvSpPr>
          <p:cNvPr id="5" name="Rectangle 1"/>
          <p:cNvSpPr>
            <a:spLocks noChangeArrowheads="1"/>
          </p:cNvSpPr>
          <p:nvPr/>
        </p:nvSpPr>
        <p:spPr bwMode="auto">
          <a:xfrm>
            <a:off x="1828800" y="1219200"/>
            <a:ext cx="59436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defTabSz="914400" eaLnBrk="0" fontAlgn="base" hangingPunct="0">
              <a:spcBef>
                <a:spcPct val="0"/>
              </a:spcBef>
              <a:spcAft>
                <a:spcPct val="0"/>
              </a:spcAft>
            </a:pPr>
            <a:r>
              <a:rPr lang="en-US" sz="1400" b="1" kern="100" dirty="0">
                <a:latin typeface="Times New Roman" panose="02020603050405020304" pitchFamily="18" charset="0"/>
                <a:ea typeface="宋体" panose="02010600030101010101" pitchFamily="2" charset="-122"/>
                <a:cs typeface="Times New Roman" panose="02020603050405020304" pitchFamily="18" charset="0"/>
              </a:rPr>
              <a:t>Supplementary </a:t>
            </a:r>
            <a:r>
              <a:rPr kumimoji="0" lang="en-US" altLang="en-US" sz="1400" b="1" i="0" u="none" strike="noStrike" cap="none" normalizeH="0" baseline="0" dirty="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Table 1. </a:t>
            </a:r>
            <a:r>
              <a:rPr kumimoji="0" lang="en-US" altLang="en-US" sz="1400" i="0" u="none" strike="noStrike" cap="none" normalizeH="0" baseline="0" dirty="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Primer sets used in PCR</a:t>
            </a:r>
            <a:endParaRPr kumimoji="0" lang="en-US" altLang="en-US" sz="1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6" name="Rectangle 1"/>
          <p:cNvSpPr>
            <a:spLocks noChangeArrowheads="1"/>
          </p:cNvSpPr>
          <p:nvPr/>
        </p:nvSpPr>
        <p:spPr bwMode="auto">
          <a:xfrm>
            <a:off x="1828800" y="9753600"/>
            <a:ext cx="60198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defTabSz="914400" eaLnBrk="0" fontAlgn="base" hangingPunct="0">
              <a:spcBef>
                <a:spcPct val="0"/>
              </a:spcBef>
              <a:spcAft>
                <a:spcPct val="0"/>
              </a:spcAft>
            </a:pPr>
            <a:r>
              <a:rPr kumimoji="0" lang="en-US" altLang="en-US" sz="1200" b="0" i="0" u="none" strike="noStrike" cap="none" normalizeH="0" baseline="0" dirty="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Abbreviations: </a:t>
            </a:r>
            <a:r>
              <a:rPr lang="en-US" altLang="en-US" sz="12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EGF, </a:t>
            </a:r>
            <a:r>
              <a:rPr lang="en-US" altLang="en-US" sz="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epidermal growth </a:t>
            </a:r>
            <a:r>
              <a:rPr lang="en-US" altLang="en-US" sz="12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factor; EGFR</a:t>
            </a:r>
            <a:r>
              <a:rPr lang="en-US" altLang="en-US" sz="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a:t>
            </a:r>
            <a:r>
              <a:rPr lang="en-US" altLang="en-US" sz="12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EGF </a:t>
            </a:r>
            <a:r>
              <a:rPr lang="en-US" altLang="en-US" sz="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receptor; </a:t>
            </a:r>
            <a:r>
              <a:rPr kumimoji="0" lang="en-US" altLang="en-US" sz="1200" b="0" i="0" u="none" strike="noStrike" cap="none" normalizeH="0" baseline="0" dirty="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Fn14, fibroblast growth factor-inducible 14; </a:t>
            </a:r>
            <a:r>
              <a:rPr lang="en-US" altLang="en-US" sz="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GAPDH, glyceraldehyde 3-phosphate dehydrogenase; IL, interleukin; IP-10</a:t>
            </a:r>
            <a:r>
              <a:rPr kumimoji="0" lang="en-US" altLang="en-US" sz="1200" b="0" i="0" u="none" strike="noStrike" cap="none" normalizeH="0" baseline="0" dirty="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interferon gamma-induced protein 10; MCP-1, monocyte chemotactic protein-1; RANTES, regulated upon activation normal T cell expressed and secreted; </a:t>
            </a:r>
            <a:r>
              <a:rPr lang="en-US" altLang="en-US" sz="12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TNF-</a:t>
            </a:r>
            <a:r>
              <a:rPr lang="el-GR" altLang="en-US" sz="12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α</a:t>
            </a:r>
            <a:r>
              <a:rPr lang="en-US" altLang="en-US" sz="12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tumor </a:t>
            </a:r>
            <a:r>
              <a:rPr lang="en-US" altLang="en-US" sz="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necrosis </a:t>
            </a:r>
            <a:r>
              <a:rPr lang="en-US" altLang="en-US" sz="12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factor-</a:t>
            </a:r>
            <a:r>
              <a:rPr lang="el-GR" altLang="en-US" sz="12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α</a:t>
            </a:r>
            <a:r>
              <a:rPr lang="en-US" altLang="en-US" sz="12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TNFR, </a:t>
            </a:r>
            <a:r>
              <a:rPr lang="en-US" altLang="en-US" sz="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tumor necrosis </a:t>
            </a:r>
            <a:r>
              <a:rPr lang="en-US" altLang="en-US" sz="1200" dirty="0" smtClean="0">
                <a:solidFill>
                  <a:srgbClr val="000000"/>
                </a:solidFill>
                <a:latin typeface="Times New Roman" panose="02020603050405020304" pitchFamily="18" charset="0"/>
                <a:ea typeface="宋体" panose="02010600030101010101" pitchFamily="2" charset="-122"/>
                <a:cs typeface="Times New Roman" panose="02020603050405020304" pitchFamily="18" charset="0"/>
              </a:rPr>
              <a:t>factor receptor; F</a:t>
            </a:r>
            <a:r>
              <a:rPr kumimoji="0" lang="en-US" altLang="en-US" sz="1200" b="0" i="0" u="none" strike="noStrike" cap="none" normalizeH="0" baseline="0" dirty="0" smtClean="0">
                <a:ln>
                  <a:noFill/>
                </a:ln>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forward; R: reverse.</a:t>
            </a:r>
          </a:p>
        </p:txBody>
      </p:sp>
    </p:spTree>
    <p:extLst>
      <p:ext uri="{BB962C8B-B14F-4D97-AF65-F5344CB8AC3E}">
        <p14:creationId xmlns:p14="http://schemas.microsoft.com/office/powerpoint/2010/main" val="18919946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a:solidFill>
            <a:schemeClr val="bg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16509</TotalTime>
  <Words>1236</Words>
  <Application>Microsoft Office PowerPoint</Application>
  <PresentationFormat>A3 纸张(297x420 毫米)</PresentationFormat>
  <Paragraphs>162</Paragraphs>
  <Slides>7</Slides>
  <Notes>5</Notes>
  <HiddenSlides>0</HiddenSlides>
  <MMClips>0</MMClips>
  <ScaleCrop>false</ScaleCrop>
  <HeadingPairs>
    <vt:vector size="8" baseType="variant">
      <vt:variant>
        <vt:lpstr>已用的字体</vt:lpstr>
      </vt:variant>
      <vt:variant>
        <vt:i4>4</vt:i4>
      </vt:variant>
      <vt:variant>
        <vt:lpstr>主题</vt:lpstr>
      </vt:variant>
      <vt:variant>
        <vt:i4>1</vt:i4>
      </vt:variant>
      <vt:variant>
        <vt:lpstr>嵌入 OLE 服务器</vt:lpstr>
      </vt:variant>
      <vt:variant>
        <vt:i4>1</vt:i4>
      </vt:variant>
      <vt:variant>
        <vt:lpstr>幻灯片标题</vt:lpstr>
      </vt:variant>
      <vt:variant>
        <vt:i4>7</vt:i4>
      </vt:variant>
    </vt:vector>
  </HeadingPairs>
  <TitlesOfParts>
    <vt:vector size="13" baseType="lpstr">
      <vt:lpstr>宋体</vt:lpstr>
      <vt:lpstr>Arial</vt:lpstr>
      <vt:lpstr>Calibri</vt:lpstr>
      <vt:lpstr>Times New Roman</vt:lpstr>
      <vt:lpstr>Office Theme</vt:lpstr>
      <vt:lpstr>Prism 6</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Columbia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Columbia University</dc:creator>
  <cp:lastModifiedBy>Windows 用户</cp:lastModifiedBy>
  <cp:revision>2147</cp:revision>
  <cp:lastPrinted>2017-11-13T08:06:16Z</cp:lastPrinted>
  <dcterms:created xsi:type="dcterms:W3CDTF">2013-05-01T19:10:00Z</dcterms:created>
  <dcterms:modified xsi:type="dcterms:W3CDTF">2018-05-20T10:57:13Z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2052-10.1.0.6877</vt:lpwstr>
  </property>
</Properties>
</file>