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7.xml" ContentType="application/vnd.ms-office.chartstyle+xml"/>
  <Override PartName="/ppt/charts/colors7.xml" ContentType="application/vnd.ms-office.chartcolorstyle+xml"/>
  <Override PartName="/ppt/charts/style8.xml" ContentType="application/vnd.ms-office.chartstyle+xml"/>
  <Override PartName="/ppt/charts/colors8.xml" ContentType="application/vnd.ms-office.chartcolorstyle+xml"/>
  <Override PartName="/ppt/charts/style9.xml" ContentType="application/vnd.ms-office.chartstyle+xml"/>
  <Override PartName="/ppt/charts/colors9.xml" ContentType="application/vnd.ms-office.chartcolorstyle+xml"/>
  <Override PartName="/ppt/charts/style10.xml" ContentType="application/vnd.ms-office.chartstyle+xml"/>
  <Override PartName="/ppt/charts/colors10.xml" ContentType="application/vnd.ms-office.chartcolorstyle+xml"/>
  <Override PartName="/ppt/charts/style11.xml" ContentType="application/vnd.ms-office.chartstyle+xml"/>
  <Override PartName="/ppt/charts/colors11.xml" ContentType="application/vnd.ms-office.chartcolorstyle+xml"/>
  <Override PartName="/ppt/charts/style12.xml" ContentType="application/vnd.ms-office.chartstyle+xml"/>
  <Override PartName="/ppt/charts/colors12.xml" ContentType="application/vnd.ms-office.chartcolorstyle+xml"/>
  <Override PartName="/ppt/charts/style13.xml" ContentType="application/vnd.ms-office.chartstyle+xml"/>
  <Override PartName="/ppt/charts/colors13.xml" ContentType="application/vnd.ms-office.chartcolorstyle+xml"/>
  <Override PartName="/ppt/charts/style14.xml" ContentType="application/vnd.ms-office.chartstyle+xml"/>
  <Override PartName="/ppt/charts/colors14.xml" ContentType="application/vnd.ms-office.chartcolorstyle+xml"/>
  <Override PartName="/ppt/charts/style15.xml" ContentType="application/vnd.ms-office.chartstyle+xml"/>
  <Override PartName="/ppt/charts/colors15.xml" ContentType="application/vnd.ms-office.chartcolorstyle+xml"/>
  <Override PartName="/ppt/charts/style16.xml" ContentType="application/vnd.ms-office.chartstyle+xml"/>
  <Override PartName="/ppt/charts/colors16.xml" ContentType="application/vnd.ms-office.chartcolorstyle+xml"/>
  <Override PartName="/ppt/charts/style17.xml" ContentType="application/vnd.ms-office.chartstyle+xml"/>
  <Override PartName="/ppt/charts/colors17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6"/>
  </p:notesMasterIdLst>
  <p:sldIdLst>
    <p:sldId id="354" r:id="rId2"/>
    <p:sldId id="364" r:id="rId3"/>
    <p:sldId id="365" r:id="rId4"/>
    <p:sldId id="366" r:id="rId5"/>
  </p:sldIdLst>
  <p:sldSz cx="6858000" cy="9906000" type="A4"/>
  <p:notesSz cx="7010400" cy="9296400"/>
  <p:defaultTextStyle>
    <a:defPPr>
      <a:defRPr lang="en-US"/>
    </a:defPPr>
    <a:lvl1pPr marL="0" algn="l" defTabSz="407731" rtl="0" eaLnBrk="1" latinLnBrk="0" hangingPunct="1">
      <a:defRPr sz="803" kern="1200">
        <a:solidFill>
          <a:schemeClr val="tx1"/>
        </a:solidFill>
        <a:latin typeface="+mn-lt"/>
        <a:ea typeface="+mn-ea"/>
        <a:cs typeface="+mn-cs"/>
      </a:defRPr>
    </a:lvl1pPr>
    <a:lvl2pPr marL="203865" algn="l" defTabSz="407731" rtl="0" eaLnBrk="1" latinLnBrk="0" hangingPunct="1">
      <a:defRPr sz="803" kern="1200">
        <a:solidFill>
          <a:schemeClr val="tx1"/>
        </a:solidFill>
        <a:latin typeface="+mn-lt"/>
        <a:ea typeface="+mn-ea"/>
        <a:cs typeface="+mn-cs"/>
      </a:defRPr>
    </a:lvl2pPr>
    <a:lvl3pPr marL="407731" algn="l" defTabSz="407731" rtl="0" eaLnBrk="1" latinLnBrk="0" hangingPunct="1">
      <a:defRPr sz="803" kern="1200">
        <a:solidFill>
          <a:schemeClr val="tx1"/>
        </a:solidFill>
        <a:latin typeface="+mn-lt"/>
        <a:ea typeface="+mn-ea"/>
        <a:cs typeface="+mn-cs"/>
      </a:defRPr>
    </a:lvl3pPr>
    <a:lvl4pPr marL="611596" algn="l" defTabSz="407731" rtl="0" eaLnBrk="1" latinLnBrk="0" hangingPunct="1">
      <a:defRPr sz="803" kern="1200">
        <a:solidFill>
          <a:schemeClr val="tx1"/>
        </a:solidFill>
        <a:latin typeface="+mn-lt"/>
        <a:ea typeface="+mn-ea"/>
        <a:cs typeface="+mn-cs"/>
      </a:defRPr>
    </a:lvl4pPr>
    <a:lvl5pPr marL="815462" algn="l" defTabSz="407731" rtl="0" eaLnBrk="1" latinLnBrk="0" hangingPunct="1">
      <a:defRPr sz="803" kern="1200">
        <a:solidFill>
          <a:schemeClr val="tx1"/>
        </a:solidFill>
        <a:latin typeface="+mn-lt"/>
        <a:ea typeface="+mn-ea"/>
        <a:cs typeface="+mn-cs"/>
      </a:defRPr>
    </a:lvl5pPr>
    <a:lvl6pPr marL="1019327" algn="l" defTabSz="407731" rtl="0" eaLnBrk="1" latinLnBrk="0" hangingPunct="1">
      <a:defRPr sz="803" kern="1200">
        <a:solidFill>
          <a:schemeClr val="tx1"/>
        </a:solidFill>
        <a:latin typeface="+mn-lt"/>
        <a:ea typeface="+mn-ea"/>
        <a:cs typeface="+mn-cs"/>
      </a:defRPr>
    </a:lvl6pPr>
    <a:lvl7pPr marL="1223193" algn="l" defTabSz="407731" rtl="0" eaLnBrk="1" latinLnBrk="0" hangingPunct="1">
      <a:defRPr sz="803" kern="1200">
        <a:solidFill>
          <a:schemeClr val="tx1"/>
        </a:solidFill>
        <a:latin typeface="+mn-lt"/>
        <a:ea typeface="+mn-ea"/>
        <a:cs typeface="+mn-cs"/>
      </a:defRPr>
    </a:lvl7pPr>
    <a:lvl8pPr marL="1427058" algn="l" defTabSz="407731" rtl="0" eaLnBrk="1" latinLnBrk="0" hangingPunct="1">
      <a:defRPr sz="803" kern="1200">
        <a:solidFill>
          <a:schemeClr val="tx1"/>
        </a:solidFill>
        <a:latin typeface="+mn-lt"/>
        <a:ea typeface="+mn-ea"/>
        <a:cs typeface="+mn-cs"/>
      </a:defRPr>
    </a:lvl8pPr>
    <a:lvl9pPr marL="1630924" algn="l" defTabSz="407731" rtl="0" eaLnBrk="1" latinLnBrk="0" hangingPunct="1">
      <a:defRPr sz="80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0EB2"/>
    <a:srgbClr val="0202BE"/>
    <a:srgbClr val="A648CC"/>
    <a:srgbClr val="934BC9"/>
    <a:srgbClr val="7E36B4"/>
    <a:srgbClr val="1E2D14"/>
    <a:srgbClr val="E20809"/>
    <a:srgbClr val="5C44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13" autoAdjust="0"/>
    <p:restoredTop sz="94303" autoAdjust="0"/>
  </p:normalViewPr>
  <p:slideViewPr>
    <p:cSldViewPr snapToGrid="0">
      <p:cViewPr varScale="1">
        <p:scale>
          <a:sx n="67" d="100"/>
          <a:sy n="67" d="100"/>
        </p:scale>
        <p:origin x="-2336" y="-96"/>
      </p:cViewPr>
      <p:guideLst>
        <p:guide orient="horz" pos="3120"/>
        <p:guide pos="216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uhaib\Desktop\RT%20PCR%2028-8-2016\p53%20RT%20PCR-compared%20to%20HPRT%20all%20the%20tumors%20new.xlsx" TargetMode="External"/><Relationship Id="rId2" Type="http://schemas.microsoft.com/office/2011/relationships/chartStyle" Target="style7.xml"/><Relationship Id="rId3" Type="http://schemas.microsoft.com/office/2011/relationships/chartColorStyle" Target="colors7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lams\Desktop\Desktop%202017\lab%202015+%202016\RT%20PCR%2028-8-2016\p21%20RT%20PCR-compared%20to%20HPRT%20all%20the%20tumors%20new.xlsx" TargetMode="External"/><Relationship Id="rId2" Type="http://schemas.microsoft.com/office/2011/relationships/chartStyle" Target="style8.xml"/><Relationship Id="rId3" Type="http://schemas.microsoft.com/office/2011/relationships/chartColorStyle" Target="colors8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lams\Desktop\Desktop%202017\article%202017\EMT_scores%20(2).xlsx" TargetMode="External"/><Relationship Id="rId2" Type="http://schemas.microsoft.com/office/2011/relationships/chartStyle" Target="style9.xml"/><Relationship Id="rId3" Type="http://schemas.microsoft.com/office/2011/relationships/chartColorStyle" Target="colors9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lams\Desktop\P53%20down%20streams%20genes\wrap53.xlsx" TargetMode="External"/><Relationship Id="rId2" Type="http://schemas.microsoft.com/office/2011/relationships/chartStyle" Target="style10.xml"/><Relationship Id="rId3" Type="http://schemas.microsoft.com/office/2011/relationships/chartColorStyle" Target="colors10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lams\Desktop\P53%20down%20streams%20genes\sat2.xlsx" TargetMode="External"/><Relationship Id="rId2" Type="http://schemas.microsoft.com/office/2011/relationships/chartStyle" Target="style11.xml"/><Relationship Id="rId3" Type="http://schemas.microsoft.com/office/2011/relationships/chartColorStyle" Target="colors1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lams\Desktop\P53%20down%20streams%20genes\atp1b2.xlsx" TargetMode="External"/><Relationship Id="rId2" Type="http://schemas.microsoft.com/office/2011/relationships/chartStyle" Target="style12.xml"/><Relationship Id="rId3" Type="http://schemas.microsoft.com/office/2011/relationships/chartColorStyle" Target="colors12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lams\Desktop\RT%20PCR\P53%20mutated%20wwox.xlsx" TargetMode="External"/><Relationship Id="rId2" Type="http://schemas.microsoft.com/office/2011/relationships/chartStyle" Target="style13.xml"/><Relationship Id="rId3" Type="http://schemas.microsoft.com/office/2011/relationships/chartColorStyle" Target="colors13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lams\Desktop\Desktop%202017\RT%20PCR\PUMA%20WNL%201-7%20as%20a%20control.xlsx" TargetMode="External"/><Relationship Id="rId2" Type="http://schemas.microsoft.com/office/2011/relationships/chartStyle" Target="style14.xml"/><Relationship Id="rId3" Type="http://schemas.microsoft.com/office/2011/relationships/chartColorStyle" Target="colors14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lams\Desktop\RT%20PCR\P21%20mutated%20wwox.xlsx" TargetMode="External"/><Relationship Id="rId2" Type="http://schemas.microsoft.com/office/2011/relationships/chartStyle" Target="style15.xml"/><Relationship Id="rId3" Type="http://schemas.microsoft.com/office/2011/relationships/chartColorStyle" Target="colors15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lams\Desktop\RT%20PCR\Puma%20mutated%20wwox.xlsx" TargetMode="External"/><Relationship Id="rId2" Type="http://schemas.microsoft.com/office/2011/relationships/chartStyle" Target="style16.xml"/><Relationship Id="rId3" Type="http://schemas.microsoft.com/office/2011/relationships/chartColorStyle" Target="colors16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lams\Desktop\Desktop%202017\MCF7%20transfected%20with%20P53%20colony%20formation%20assay.xlsx" TargetMode="External"/><Relationship Id="rId2" Type="http://schemas.microsoft.com/office/2011/relationships/chartStyle" Target="style17.xml"/><Relationship Id="rId3" Type="http://schemas.microsoft.com/office/2011/relationships/chartColorStyle" Target="colors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1000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Trp53</a:t>
            </a:r>
            <a:endParaRPr lang="en-US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310484138554049"/>
          <c:y val="0.00080155725056308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19249310522657"/>
          <c:y val="0.0990536705924327"/>
          <c:w val="0.739746746572498"/>
          <c:h val="0.85241796805316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404040"/>
            </a:solidFill>
            <a:ln>
              <a:solidFill>
                <a:srgbClr val="000000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Sheet1!$Y$80:$Y$88</c:f>
                <c:numCache>
                  <c:formatCode>General</c:formatCode>
                  <c:ptCount val="9"/>
                  <c:pt idx="0">
                    <c:v>0.00762471133131203</c:v>
                  </c:pt>
                  <c:pt idx="1">
                    <c:v>0.00143286319388777</c:v>
                  </c:pt>
                  <c:pt idx="2">
                    <c:v>0.0141238765350163</c:v>
                  </c:pt>
                  <c:pt idx="3">
                    <c:v>0.00550935380968953</c:v>
                  </c:pt>
                  <c:pt idx="4">
                    <c:v>0.00138748528115528</c:v>
                  </c:pt>
                  <c:pt idx="5">
                    <c:v>0.000506766600091777</c:v>
                  </c:pt>
                  <c:pt idx="6">
                    <c:v>0.000143173063831445</c:v>
                  </c:pt>
                  <c:pt idx="7">
                    <c:v>0.00549074019983341</c:v>
                  </c:pt>
                  <c:pt idx="8">
                    <c:v>0.00266771791353655</c:v>
                  </c:pt>
                </c:numCache>
              </c:numRef>
            </c:plus>
            <c:minus>
              <c:numRef>
                <c:f>Sheet1!$Y$80:$Y$88</c:f>
                <c:numCache>
                  <c:formatCode>General</c:formatCode>
                  <c:ptCount val="9"/>
                  <c:pt idx="0">
                    <c:v>0.00762471133131203</c:v>
                  </c:pt>
                  <c:pt idx="1">
                    <c:v>0.00143286319388777</c:v>
                  </c:pt>
                  <c:pt idx="2">
                    <c:v>0.0141238765350163</c:v>
                  </c:pt>
                  <c:pt idx="3">
                    <c:v>0.00550935380968953</c:v>
                  </c:pt>
                  <c:pt idx="4">
                    <c:v>0.00138748528115528</c:v>
                  </c:pt>
                  <c:pt idx="5">
                    <c:v>0.000506766600091777</c:v>
                  </c:pt>
                  <c:pt idx="6">
                    <c:v>0.000143173063831445</c:v>
                  </c:pt>
                  <c:pt idx="7">
                    <c:v>0.00549074019983341</c:v>
                  </c:pt>
                  <c:pt idx="8">
                    <c:v>0.00266771791353655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Sheet1!$W$80:$W$88</c:f>
              <c:strCache>
                <c:ptCount val="9"/>
                <c:pt idx="0">
                  <c:v>WT mixed</c:v>
                </c:pt>
                <c:pt idx="1">
                  <c:v>Normal 1</c:v>
                </c:pt>
                <c:pt idx="2">
                  <c:v>C3H WT DMBA</c:v>
                </c:pt>
                <c:pt idx="3">
                  <c:v>M22</c:v>
                </c:pt>
                <c:pt idx="4">
                  <c:v>C3H KO 1</c:v>
                </c:pt>
                <c:pt idx="5">
                  <c:v>C3H KO 2</c:v>
                </c:pt>
                <c:pt idx="6">
                  <c:v>C3H KO 3</c:v>
                </c:pt>
                <c:pt idx="7">
                  <c:v>C3H KO 4</c:v>
                </c:pt>
                <c:pt idx="8">
                  <c:v>C3H KO 5</c:v>
                </c:pt>
              </c:strCache>
            </c:strRef>
          </c:cat>
          <c:val>
            <c:numRef>
              <c:f>Sheet1!$X$80:$X$88</c:f>
              <c:numCache>
                <c:formatCode>General</c:formatCode>
                <c:ptCount val="9"/>
                <c:pt idx="0">
                  <c:v>1.000019378365441</c:v>
                </c:pt>
                <c:pt idx="1">
                  <c:v>1.033592560343906</c:v>
                </c:pt>
                <c:pt idx="2">
                  <c:v>1.196704579119411</c:v>
                </c:pt>
                <c:pt idx="3">
                  <c:v>0.334280531097227</c:v>
                </c:pt>
                <c:pt idx="4">
                  <c:v>0.0191634927402282</c:v>
                </c:pt>
                <c:pt idx="5">
                  <c:v>0.0318062958752418</c:v>
                </c:pt>
                <c:pt idx="6">
                  <c:v>0.0413110758606799</c:v>
                </c:pt>
                <c:pt idx="7">
                  <c:v>0.108862609925121</c:v>
                </c:pt>
                <c:pt idx="8">
                  <c:v>0.0762521696677597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30089000"/>
        <c:axId val="-2130086024"/>
      </c:barChart>
      <c:catAx>
        <c:axId val="-21300890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2130086024"/>
        <c:crosses val="autoZero"/>
        <c:auto val="1"/>
        <c:lblAlgn val="ctr"/>
        <c:lblOffset val="100"/>
        <c:noMultiLvlLbl val="0"/>
      </c:catAx>
      <c:valAx>
        <c:axId val="-213008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600">
                    <a:latin typeface="Arial" panose="020B0604020202020204" pitchFamily="34" charset="0"/>
                    <a:cs typeface="Arial" panose="020B0604020202020204" pitchFamily="34" charset="0"/>
                  </a:rPr>
                  <a:t>Fold induction </a:t>
                </a:r>
              </a:p>
            </c:rich>
          </c:tx>
          <c:layout>
            <c:manualLayout>
              <c:xMode val="edge"/>
              <c:yMode val="edge"/>
              <c:x val="0.00373229381404678"/>
              <c:y val="0.25985689814330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2130089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000000"/>
      </a:solidFill>
    </a:ln>
    <a:effectLst/>
  </c:spPr>
  <c:txPr>
    <a:bodyPr/>
    <a:lstStyle/>
    <a:p>
      <a:pPr>
        <a:defRPr sz="24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800" b="1" i="1" baseline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Cdkn1a</a:t>
            </a:r>
            <a:endParaRPr lang="en-US" sz="80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419262172033545"/>
          <c:y val="0.00757010393097019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86417587499794"/>
          <c:y val="0.187418997418027"/>
          <c:w val="0.796800951389921"/>
          <c:h val="0.48142255877705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Sheet1!$AB$83:$AB$91</c:f>
                <c:numCache>
                  <c:formatCode>General</c:formatCode>
                  <c:ptCount val="9"/>
                  <c:pt idx="0">
                    <c:v>0.000693147249939756</c:v>
                  </c:pt>
                  <c:pt idx="1">
                    <c:v>0.0502763774882262</c:v>
                  </c:pt>
                  <c:pt idx="2">
                    <c:v>0.0329945553331142</c:v>
                  </c:pt>
                  <c:pt idx="3">
                    <c:v>0.0275560654363099</c:v>
                  </c:pt>
                  <c:pt idx="4">
                    <c:v>0.00338714251814039</c:v>
                  </c:pt>
                  <c:pt idx="5">
                    <c:v>0.00579705882994328</c:v>
                  </c:pt>
                  <c:pt idx="6">
                    <c:v>0.00116942305533269</c:v>
                  </c:pt>
                  <c:pt idx="7">
                    <c:v>0.00644944496979027</c:v>
                  </c:pt>
                  <c:pt idx="8">
                    <c:v>0.0107819616353716</c:v>
                  </c:pt>
                </c:numCache>
              </c:numRef>
            </c:plus>
            <c:minus>
              <c:numRef>
                <c:f>Sheet1!$AB$83:$AB$91</c:f>
                <c:numCache>
                  <c:formatCode>General</c:formatCode>
                  <c:ptCount val="9"/>
                  <c:pt idx="0">
                    <c:v>0.000693147249939756</c:v>
                  </c:pt>
                  <c:pt idx="1">
                    <c:v>0.0502763774882262</c:v>
                  </c:pt>
                  <c:pt idx="2">
                    <c:v>0.0329945553331142</c:v>
                  </c:pt>
                  <c:pt idx="3">
                    <c:v>0.0275560654363099</c:v>
                  </c:pt>
                  <c:pt idx="4">
                    <c:v>0.00338714251814039</c:v>
                  </c:pt>
                  <c:pt idx="5">
                    <c:v>0.00579705882994328</c:v>
                  </c:pt>
                  <c:pt idx="6">
                    <c:v>0.00116942305533269</c:v>
                  </c:pt>
                  <c:pt idx="7">
                    <c:v>0.00644944496979027</c:v>
                  </c:pt>
                  <c:pt idx="8">
                    <c:v>0.0107819616353716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Sheet1!$Z$83:$Z$91</c:f>
              <c:strCache>
                <c:ptCount val="9"/>
                <c:pt idx="0">
                  <c:v>Normal MECs 2</c:v>
                </c:pt>
                <c:pt idx="1">
                  <c:v>Normal MECs 2</c:v>
                </c:pt>
                <c:pt idx="2">
                  <c:v>C3H WT tumor</c:v>
                </c:pt>
                <c:pt idx="3">
                  <c:v>C3H +/- tumor
</c:v>
                </c:pt>
                <c:pt idx="4">
                  <c:v>T1</c:v>
                </c:pt>
                <c:pt idx="5">
                  <c:v>T2</c:v>
                </c:pt>
                <c:pt idx="6">
                  <c:v>T3</c:v>
                </c:pt>
                <c:pt idx="7">
                  <c:v>T4</c:v>
                </c:pt>
                <c:pt idx="8">
                  <c:v>T5</c:v>
                </c:pt>
              </c:strCache>
            </c:strRef>
          </c:cat>
          <c:val>
            <c:numRef>
              <c:f>Sheet1!$AA$83:$AA$91</c:f>
              <c:numCache>
                <c:formatCode>General</c:formatCode>
                <c:ptCount val="9"/>
                <c:pt idx="0">
                  <c:v>1.000000160151011</c:v>
                </c:pt>
                <c:pt idx="1">
                  <c:v>0.637468247558473</c:v>
                </c:pt>
                <c:pt idx="2">
                  <c:v>0.731027020578504</c:v>
                </c:pt>
                <c:pt idx="3">
                  <c:v>0.359197059674243</c:v>
                </c:pt>
                <c:pt idx="4">
                  <c:v>0.0689097037750127</c:v>
                </c:pt>
                <c:pt idx="5">
                  <c:v>0.0640330119665071</c:v>
                </c:pt>
                <c:pt idx="6">
                  <c:v>0.0242779137648468</c:v>
                </c:pt>
                <c:pt idx="7">
                  <c:v>0.11332905139918</c:v>
                </c:pt>
                <c:pt idx="8">
                  <c:v>0.15828632464558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30234952"/>
        <c:axId val="-2130237928"/>
      </c:barChart>
      <c:catAx>
        <c:axId val="-2130234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30237928"/>
        <c:crosses val="autoZero"/>
        <c:auto val="1"/>
        <c:lblAlgn val="ctr"/>
        <c:lblOffset val="100"/>
        <c:noMultiLvlLbl val="0"/>
      </c:catAx>
      <c:valAx>
        <c:axId val="-2130237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600">
                    <a:latin typeface="Arial" panose="020B0604020202020204" pitchFamily="34" charset="0"/>
                    <a:cs typeface="Arial" panose="020B0604020202020204" pitchFamily="34" charset="0"/>
                  </a:rPr>
                  <a:t>Fold induction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30234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EMT scores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EMT_scores!$M$34:$M$44</c:f>
                <c:numCache>
                  <c:formatCode>General</c:formatCode>
                  <c:ptCount val="11"/>
                  <c:pt idx="0">
                    <c:v>34.73097138047555</c:v>
                  </c:pt>
                  <c:pt idx="1">
                    <c:v>19.26939052749999</c:v>
                  </c:pt>
                  <c:pt idx="2">
                    <c:v>24.47090290241908</c:v>
                  </c:pt>
                  <c:pt idx="3">
                    <c:v>16.60880167964484</c:v>
                  </c:pt>
                  <c:pt idx="4">
                    <c:v>14.93718113517042</c:v>
                  </c:pt>
                  <c:pt idx="5">
                    <c:v>42.34360901046475</c:v>
                  </c:pt>
                  <c:pt idx="6">
                    <c:v>47.38134915451284</c:v>
                  </c:pt>
                  <c:pt idx="7">
                    <c:v>15.44194231581026</c:v>
                  </c:pt>
                  <c:pt idx="8">
                    <c:v>12.3832673232718</c:v>
                  </c:pt>
                  <c:pt idx="9">
                    <c:v>5.209477306853308</c:v>
                  </c:pt>
                  <c:pt idx="10">
                    <c:v>8.205699730172475</c:v>
                  </c:pt>
                </c:numCache>
              </c:numRef>
            </c:plus>
            <c:minus>
              <c:numRef>
                <c:f>EMT_scores!$M$34:$M$44</c:f>
                <c:numCache>
                  <c:formatCode>General</c:formatCode>
                  <c:ptCount val="11"/>
                  <c:pt idx="0">
                    <c:v>34.73097138047555</c:v>
                  </c:pt>
                  <c:pt idx="1">
                    <c:v>19.26939052749999</c:v>
                  </c:pt>
                  <c:pt idx="2">
                    <c:v>24.47090290241908</c:v>
                  </c:pt>
                  <c:pt idx="3">
                    <c:v>16.60880167964484</c:v>
                  </c:pt>
                  <c:pt idx="4">
                    <c:v>14.93718113517042</c:v>
                  </c:pt>
                  <c:pt idx="5">
                    <c:v>42.34360901046475</c:v>
                  </c:pt>
                  <c:pt idx="6">
                    <c:v>47.38134915451284</c:v>
                  </c:pt>
                  <c:pt idx="7">
                    <c:v>15.44194231581026</c:v>
                  </c:pt>
                  <c:pt idx="8">
                    <c:v>12.3832673232718</c:v>
                  </c:pt>
                  <c:pt idx="9">
                    <c:v>5.209477306853308</c:v>
                  </c:pt>
                  <c:pt idx="10">
                    <c:v>8.205699730172475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EMT_scores!$J$34:$J$44</c:f>
              <c:strCache>
                <c:ptCount val="11"/>
                <c:pt idx="0">
                  <c:v>Wnt_Study1</c:v>
                </c:pt>
                <c:pt idx="1">
                  <c:v>P53_KO</c:v>
                </c:pt>
                <c:pt idx="2">
                  <c:v>WWOX_KO</c:v>
                </c:pt>
                <c:pt idx="3">
                  <c:v>P53_Study1</c:v>
                </c:pt>
                <c:pt idx="4">
                  <c:v>P53_Study2</c:v>
                </c:pt>
                <c:pt idx="5">
                  <c:v>Myc_Study2</c:v>
                </c:pt>
                <c:pt idx="6">
                  <c:v>Myc_study1</c:v>
                </c:pt>
                <c:pt idx="7">
                  <c:v>PymT_Study2</c:v>
                </c:pt>
                <c:pt idx="8">
                  <c:v>PymT_Study1</c:v>
                </c:pt>
                <c:pt idx="9">
                  <c:v>Her2_Study2</c:v>
                </c:pt>
                <c:pt idx="10">
                  <c:v>Her2_Study1</c:v>
                </c:pt>
              </c:strCache>
            </c:strRef>
          </c:cat>
          <c:val>
            <c:numRef>
              <c:f>EMT_scores!$K$34:$K$44</c:f>
              <c:numCache>
                <c:formatCode>General</c:formatCode>
                <c:ptCount val="11"/>
                <c:pt idx="0">
                  <c:v>107.98411305675</c:v>
                </c:pt>
                <c:pt idx="1">
                  <c:v>107.5306839255</c:v>
                </c:pt>
                <c:pt idx="2">
                  <c:v>104.71003478725</c:v>
                </c:pt>
                <c:pt idx="3">
                  <c:v>78.4731199647143</c:v>
                </c:pt>
                <c:pt idx="4">
                  <c:v>76.19461967057142</c:v>
                </c:pt>
                <c:pt idx="5">
                  <c:v>37.92469805024999</c:v>
                </c:pt>
                <c:pt idx="6">
                  <c:v>25.7380186265</c:v>
                </c:pt>
                <c:pt idx="7">
                  <c:v>14.23389201775</c:v>
                </c:pt>
                <c:pt idx="8">
                  <c:v>-3.1683102355</c:v>
                </c:pt>
                <c:pt idx="9">
                  <c:v>-25.0850450646</c:v>
                </c:pt>
                <c:pt idx="10">
                  <c:v>-45.32950364960001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30314984"/>
        <c:axId val="-2130321000"/>
      </c:barChart>
      <c:catAx>
        <c:axId val="-2130314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5400000" spcFirstLastPara="1" vertOverflow="ellipsis" wrap="square" anchor="ctr" anchorCtr="0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30321000"/>
        <c:crosses val="autoZero"/>
        <c:auto val="1"/>
        <c:lblAlgn val="ctr"/>
        <c:lblOffset val="100"/>
        <c:noMultiLvlLbl val="0"/>
      </c:catAx>
      <c:valAx>
        <c:axId val="-2130321000"/>
        <c:scaling>
          <c:orientation val="minMax"/>
          <c:max val="15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30314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1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000" i="1">
                <a:latin typeface="Arial" panose="020B0604020202020204" pitchFamily="34" charset="0"/>
                <a:cs typeface="Arial" panose="020B0604020202020204" pitchFamily="34" charset="0"/>
              </a:rPr>
              <a:t>Wrap53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E20809"/>
            </a:solidFill>
            <a:ln>
              <a:solidFill>
                <a:srgbClr val="E20809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Sheet1!$AB$66:$AB$71</c:f>
                <c:numCache>
                  <c:formatCode>General</c:formatCode>
                  <c:ptCount val="6"/>
                  <c:pt idx="0">
                    <c:v>0.0204728288517721</c:v>
                  </c:pt>
                  <c:pt idx="1">
                    <c:v>0.143008213076242</c:v>
                  </c:pt>
                  <c:pt idx="2">
                    <c:v>0.0364967991274912</c:v>
                  </c:pt>
                  <c:pt idx="3">
                    <c:v>0.00532100703782482</c:v>
                  </c:pt>
                  <c:pt idx="4">
                    <c:v>0.0290147129446735</c:v>
                  </c:pt>
                  <c:pt idx="5">
                    <c:v>0.00954797726973876</c:v>
                  </c:pt>
                </c:numCache>
              </c:numRef>
            </c:plus>
            <c:minus>
              <c:numRef>
                <c:f>Sheet1!$AB$66:$AB$71</c:f>
                <c:numCache>
                  <c:formatCode>General</c:formatCode>
                  <c:ptCount val="6"/>
                  <c:pt idx="0">
                    <c:v>0.0204728288517721</c:v>
                  </c:pt>
                  <c:pt idx="1">
                    <c:v>0.143008213076242</c:v>
                  </c:pt>
                  <c:pt idx="2">
                    <c:v>0.0364967991274912</c:v>
                  </c:pt>
                  <c:pt idx="3">
                    <c:v>0.00532100703782482</c:v>
                  </c:pt>
                  <c:pt idx="4">
                    <c:v>0.0290147129446735</c:v>
                  </c:pt>
                  <c:pt idx="5">
                    <c:v>0.00954797726973876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Sheet1!$Z$66:$Z$71</c:f>
              <c:strCache>
                <c:ptCount val="6"/>
                <c:pt idx="0">
                  <c:v>WT</c:v>
                </c:pt>
                <c:pt idx="1">
                  <c:v>WWOX KO</c:v>
                </c:pt>
                <c:pt idx="2">
                  <c:v>P53 KO tumor</c:v>
                </c:pt>
                <c:pt idx="3">
                  <c:v>WWOX KO T1</c:v>
                </c:pt>
                <c:pt idx="4">
                  <c:v>WWOX KO T2</c:v>
                </c:pt>
                <c:pt idx="5">
                  <c:v>WWOX KO T3</c:v>
                </c:pt>
              </c:strCache>
            </c:strRef>
          </c:cat>
          <c:val>
            <c:numRef>
              <c:f>Sheet1!$AA$66:$AA$71</c:f>
              <c:numCache>
                <c:formatCode>General</c:formatCode>
                <c:ptCount val="6"/>
                <c:pt idx="0">
                  <c:v>1.000139917730187</c:v>
                </c:pt>
                <c:pt idx="1">
                  <c:v>0.804542084157524</c:v>
                </c:pt>
                <c:pt idx="2">
                  <c:v>0.990339307361665</c:v>
                </c:pt>
                <c:pt idx="3">
                  <c:v>0.487922417500242</c:v>
                </c:pt>
                <c:pt idx="4">
                  <c:v>0.560686640026179</c:v>
                </c:pt>
                <c:pt idx="5">
                  <c:v>0.612076407514301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30601416"/>
        <c:axId val="-2130598504"/>
      </c:barChart>
      <c:catAx>
        <c:axId val="-21306014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2130598504"/>
        <c:crosses val="autoZero"/>
        <c:auto val="1"/>
        <c:lblAlgn val="ctr"/>
        <c:lblOffset val="100"/>
        <c:noMultiLvlLbl val="0"/>
      </c:catAx>
      <c:valAx>
        <c:axId val="-213059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800">
                    <a:latin typeface="Arial" panose="020B0604020202020204" pitchFamily="34" charset="0"/>
                    <a:cs typeface="Arial" panose="020B0604020202020204" pitchFamily="34" charset="0"/>
                  </a:rPr>
                  <a:t>Fold induction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30601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1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000" i="1">
                <a:latin typeface="Arial" panose="020B0604020202020204" pitchFamily="34" charset="0"/>
                <a:cs typeface="Arial" panose="020B0604020202020204" pitchFamily="34" charset="0"/>
              </a:rPr>
              <a:t>Sat2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Sheet1!$AB$67:$AB$72</c:f>
                <c:numCache>
                  <c:formatCode>General</c:formatCode>
                  <c:ptCount val="6"/>
                  <c:pt idx="0">
                    <c:v>0.0450593949209769</c:v>
                  </c:pt>
                  <c:pt idx="1">
                    <c:v>0.0235448252191464</c:v>
                  </c:pt>
                  <c:pt idx="2">
                    <c:v>0.0208657431797173</c:v>
                  </c:pt>
                  <c:pt idx="3">
                    <c:v>0.00848570760868508</c:v>
                  </c:pt>
                  <c:pt idx="4">
                    <c:v>0.013144331642098</c:v>
                  </c:pt>
                  <c:pt idx="5">
                    <c:v>0.0028423251788752</c:v>
                  </c:pt>
                </c:numCache>
              </c:numRef>
            </c:plus>
            <c:minus>
              <c:numRef>
                <c:f>Sheet1!$AB$67:$AB$72</c:f>
                <c:numCache>
                  <c:formatCode>General</c:formatCode>
                  <c:ptCount val="6"/>
                  <c:pt idx="0">
                    <c:v>0.0450593949209769</c:v>
                  </c:pt>
                  <c:pt idx="1">
                    <c:v>0.0235448252191464</c:v>
                  </c:pt>
                  <c:pt idx="2">
                    <c:v>0.0208657431797173</c:v>
                  </c:pt>
                  <c:pt idx="3">
                    <c:v>0.00848570760868508</c:v>
                  </c:pt>
                  <c:pt idx="4">
                    <c:v>0.013144331642098</c:v>
                  </c:pt>
                  <c:pt idx="5">
                    <c:v>0.0028423251788752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Sheet1!$Z$67:$Z$72</c:f>
              <c:strCache>
                <c:ptCount val="6"/>
                <c:pt idx="0">
                  <c:v>WT</c:v>
                </c:pt>
                <c:pt idx="1">
                  <c:v>WWOX KO</c:v>
                </c:pt>
                <c:pt idx="2">
                  <c:v>P53 KO tumor</c:v>
                </c:pt>
                <c:pt idx="3">
                  <c:v>WWOX KO T1</c:v>
                </c:pt>
                <c:pt idx="4">
                  <c:v>WWOX KO T2</c:v>
                </c:pt>
                <c:pt idx="5">
                  <c:v>WWOX KO T3</c:v>
                </c:pt>
              </c:strCache>
            </c:strRef>
          </c:cat>
          <c:val>
            <c:numRef>
              <c:f>Sheet1!$AA$67:$AA$72</c:f>
              <c:numCache>
                <c:formatCode>General</c:formatCode>
                <c:ptCount val="6"/>
                <c:pt idx="0">
                  <c:v>1.000688459895038</c:v>
                </c:pt>
                <c:pt idx="1">
                  <c:v>0.82877651164225</c:v>
                </c:pt>
                <c:pt idx="2">
                  <c:v>1.108163665707602</c:v>
                </c:pt>
                <c:pt idx="3">
                  <c:v>0.499932747424351</c:v>
                </c:pt>
                <c:pt idx="4">
                  <c:v>0.628162663984714</c:v>
                </c:pt>
                <c:pt idx="5">
                  <c:v>0.744670274266461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01106280"/>
        <c:axId val="-2101012872"/>
      </c:barChart>
      <c:catAx>
        <c:axId val="-21011062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2101012872"/>
        <c:crosses val="autoZero"/>
        <c:auto val="1"/>
        <c:lblAlgn val="ctr"/>
        <c:lblOffset val="100"/>
        <c:noMultiLvlLbl val="0"/>
      </c:catAx>
      <c:valAx>
        <c:axId val="-210101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800">
                    <a:latin typeface="Arial" panose="020B0604020202020204" pitchFamily="34" charset="0"/>
                    <a:cs typeface="Arial" panose="020B0604020202020204" pitchFamily="34" charset="0"/>
                  </a:rPr>
                  <a:t>Fold induction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01106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1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000" i="1">
                <a:latin typeface="Arial" panose="020B0604020202020204" pitchFamily="34" charset="0"/>
                <a:cs typeface="Arial" panose="020B0604020202020204" pitchFamily="34" charset="0"/>
              </a:rPr>
              <a:t>Atp1b2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0090"/>
            </a:solidFill>
            <a:ln>
              <a:solidFill>
                <a:srgbClr val="000090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Sheet1!$AB$68:$AB$73</c:f>
                <c:numCache>
                  <c:formatCode>General</c:formatCode>
                  <c:ptCount val="6"/>
                  <c:pt idx="0">
                    <c:v>0.0727169463494628</c:v>
                  </c:pt>
                  <c:pt idx="1">
                    <c:v>0.0418956253112335</c:v>
                  </c:pt>
                  <c:pt idx="2">
                    <c:v>0.0952798211034469</c:v>
                  </c:pt>
                  <c:pt idx="3">
                    <c:v>0.0753916583839713</c:v>
                  </c:pt>
                  <c:pt idx="4">
                    <c:v>0.041876034904179</c:v>
                  </c:pt>
                  <c:pt idx="5">
                    <c:v>0.0694129421954538</c:v>
                  </c:pt>
                </c:numCache>
              </c:numRef>
            </c:plus>
            <c:minus>
              <c:numRef>
                <c:f>Sheet1!$AB$68:$AB$73</c:f>
                <c:numCache>
                  <c:formatCode>General</c:formatCode>
                  <c:ptCount val="6"/>
                  <c:pt idx="0">
                    <c:v>0.0727169463494628</c:v>
                  </c:pt>
                  <c:pt idx="1">
                    <c:v>0.0418956253112335</c:v>
                  </c:pt>
                  <c:pt idx="2">
                    <c:v>0.0952798211034469</c:v>
                  </c:pt>
                  <c:pt idx="3">
                    <c:v>0.0753916583839713</c:v>
                  </c:pt>
                  <c:pt idx="4">
                    <c:v>0.041876034904179</c:v>
                  </c:pt>
                  <c:pt idx="5">
                    <c:v>0.0694129421954538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Sheet1!$Z$68:$Z$73</c:f>
              <c:strCache>
                <c:ptCount val="6"/>
                <c:pt idx="0">
                  <c:v>C3H WT</c:v>
                </c:pt>
                <c:pt idx="1">
                  <c:v>C3H KO Normal</c:v>
                </c:pt>
                <c:pt idx="2">
                  <c:v>P53 KO tumor</c:v>
                </c:pt>
                <c:pt idx="3">
                  <c:v>WWOX KO T1</c:v>
                </c:pt>
                <c:pt idx="4">
                  <c:v>WWOX KO T2</c:v>
                </c:pt>
                <c:pt idx="5">
                  <c:v>WWOX KO T3</c:v>
                </c:pt>
              </c:strCache>
            </c:strRef>
          </c:cat>
          <c:val>
            <c:numRef>
              <c:f>Sheet1!$AA$68:$AA$73</c:f>
              <c:numCache>
                <c:formatCode>General</c:formatCode>
                <c:ptCount val="6"/>
                <c:pt idx="0">
                  <c:v>1.001768425475317</c:v>
                </c:pt>
                <c:pt idx="1">
                  <c:v>1.539027949372948</c:v>
                </c:pt>
                <c:pt idx="2">
                  <c:v>0.982783278650547</c:v>
                </c:pt>
                <c:pt idx="3">
                  <c:v>0.921447651087491</c:v>
                </c:pt>
                <c:pt idx="4">
                  <c:v>0.561396189607789</c:v>
                </c:pt>
                <c:pt idx="5">
                  <c:v>0.642217660419028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00361272"/>
        <c:axId val="-2100362872"/>
      </c:barChart>
      <c:catAx>
        <c:axId val="-21003612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2100362872"/>
        <c:crosses val="autoZero"/>
        <c:auto val="1"/>
        <c:lblAlgn val="ctr"/>
        <c:lblOffset val="100"/>
        <c:noMultiLvlLbl val="0"/>
      </c:catAx>
      <c:valAx>
        <c:axId val="-210036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800">
                    <a:latin typeface="Arial" panose="020B0604020202020204" pitchFamily="34" charset="0"/>
                    <a:cs typeface="Arial" panose="020B0604020202020204" pitchFamily="34" charset="0"/>
                  </a:rPr>
                  <a:t>Fold induction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00361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1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800" i="1">
                <a:latin typeface="Arial" panose="020B0604020202020204" pitchFamily="34" charset="0"/>
                <a:cs typeface="Arial" panose="020B0604020202020204" pitchFamily="34" charset="0"/>
              </a:rPr>
              <a:t>TP53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Sheet1!$AD$47:$AD$49</c:f>
                <c:numCache>
                  <c:formatCode>General</c:formatCode>
                  <c:ptCount val="3"/>
                  <c:pt idx="0">
                    <c:v>0.0388318004560391</c:v>
                  </c:pt>
                  <c:pt idx="1">
                    <c:v>0.0132586773403615</c:v>
                  </c:pt>
                  <c:pt idx="2">
                    <c:v>0.0482244091409669</c:v>
                  </c:pt>
                </c:numCache>
              </c:numRef>
            </c:plus>
            <c:minus>
              <c:numRef>
                <c:f>Sheet1!$AD$47:$AD$49</c:f>
                <c:numCache>
                  <c:formatCode>General</c:formatCode>
                  <c:ptCount val="3"/>
                  <c:pt idx="0">
                    <c:v>0.0388318004560391</c:v>
                  </c:pt>
                  <c:pt idx="1">
                    <c:v>0.0132586773403615</c:v>
                  </c:pt>
                  <c:pt idx="2">
                    <c:v>0.0482244091409669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Sheet1!$AB$47:$AB$49</c:f>
              <c:strCache>
                <c:ptCount val="3"/>
                <c:pt idx="0">
                  <c:v>Control</c:v>
                </c:pt>
                <c:pt idx="1">
                  <c:v>KO </c:v>
                </c:pt>
                <c:pt idx="2">
                  <c:v>KO + WWOX</c:v>
                </c:pt>
              </c:strCache>
            </c:strRef>
          </c:cat>
          <c:val>
            <c:numRef>
              <c:f>Sheet1!$AC$47:$AC$49</c:f>
              <c:numCache>
                <c:formatCode>General</c:formatCode>
                <c:ptCount val="3"/>
                <c:pt idx="0">
                  <c:v>1.000498162135956</c:v>
                </c:pt>
                <c:pt idx="1">
                  <c:v>0.748712834846787</c:v>
                </c:pt>
                <c:pt idx="2">
                  <c:v>1.177434612262816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00469096"/>
        <c:axId val="-2130646344"/>
      </c:barChart>
      <c:catAx>
        <c:axId val="-2100469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30646344"/>
        <c:crosses val="autoZero"/>
        <c:auto val="1"/>
        <c:lblAlgn val="ctr"/>
        <c:lblOffset val="100"/>
        <c:noMultiLvlLbl val="0"/>
      </c:catAx>
      <c:valAx>
        <c:axId val="-2130646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Fold induction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00469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PUMA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- RNA -RT PCR</a:t>
            </a:r>
          </a:p>
        </c:rich>
      </c:tx>
      <c:layout>
        <c:manualLayout>
          <c:xMode val="edge"/>
          <c:yMode val="edge"/>
          <c:x val="0.311437138117371"/>
          <c:y val="0.023518678213247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Sheet1!$AF$67:$AF$70</c:f>
                <c:numCache>
                  <c:formatCode>General</c:formatCode>
                  <c:ptCount val="4"/>
                  <c:pt idx="0">
                    <c:v>0.0205424484412428</c:v>
                  </c:pt>
                  <c:pt idx="1">
                    <c:v>0.015738417112417</c:v>
                  </c:pt>
                  <c:pt idx="2">
                    <c:v>0.00222732474396919</c:v>
                  </c:pt>
                  <c:pt idx="3">
                    <c:v>0.0177467728456604</c:v>
                  </c:pt>
                </c:numCache>
              </c:numRef>
            </c:plus>
            <c:minus>
              <c:numRef>
                <c:f>Sheet1!$AF$67:$AF$70</c:f>
                <c:numCache>
                  <c:formatCode>General</c:formatCode>
                  <c:ptCount val="4"/>
                  <c:pt idx="0">
                    <c:v>0.0205424484412428</c:v>
                  </c:pt>
                  <c:pt idx="1">
                    <c:v>0.015738417112417</c:v>
                  </c:pt>
                  <c:pt idx="2">
                    <c:v>0.00222732474396919</c:v>
                  </c:pt>
                  <c:pt idx="3">
                    <c:v>0.0177467728456604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Sheet1!$AD$67:$AD$70</c:f>
              <c:strCache>
                <c:ptCount val="4"/>
                <c:pt idx="0">
                  <c:v>Control</c:v>
                </c:pt>
                <c:pt idx="1">
                  <c:v>KO 1</c:v>
                </c:pt>
                <c:pt idx="2">
                  <c:v>KO 2</c:v>
                </c:pt>
                <c:pt idx="3">
                  <c:v>KO 3</c:v>
                </c:pt>
              </c:strCache>
            </c:strRef>
          </c:cat>
          <c:val>
            <c:numRef>
              <c:f>Sheet1!$AE$67:$AE$70</c:f>
              <c:numCache>
                <c:formatCode>General</c:formatCode>
                <c:ptCount val="4"/>
                <c:pt idx="0">
                  <c:v>1.000139557582129</c:v>
                </c:pt>
                <c:pt idx="1">
                  <c:v>0.324464460930075</c:v>
                </c:pt>
                <c:pt idx="2">
                  <c:v>0.505345680229861</c:v>
                </c:pt>
                <c:pt idx="3">
                  <c:v>0.21961933766909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00599960"/>
        <c:axId val="-2100596568"/>
      </c:barChart>
      <c:catAx>
        <c:axId val="-2100599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00596568"/>
        <c:crosses val="autoZero"/>
        <c:auto val="1"/>
        <c:lblAlgn val="ctr"/>
        <c:lblOffset val="100"/>
        <c:noMultiLvlLbl val="0"/>
      </c:catAx>
      <c:valAx>
        <c:axId val="-210059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800">
                    <a:latin typeface="Arial" panose="020B0604020202020204" pitchFamily="34" charset="0"/>
                    <a:cs typeface="Arial" panose="020B0604020202020204" pitchFamily="34" charset="0"/>
                  </a:rPr>
                  <a:t>Fold induction</a:t>
                </a:r>
              </a:p>
            </c:rich>
          </c:tx>
          <c:layout>
            <c:manualLayout>
              <c:xMode val="edge"/>
              <c:yMode val="edge"/>
              <c:x val="0.0609697285515958"/>
              <c:y val="0.32867735701728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00599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1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800" i="1">
                <a:latin typeface="Arial" panose="020B0604020202020204" pitchFamily="34" charset="0"/>
                <a:cs typeface="Arial" panose="020B0604020202020204" pitchFamily="34" charset="0"/>
              </a:rPr>
              <a:t>CDKN1A</a:t>
            </a:r>
          </a:p>
        </c:rich>
      </c:tx>
      <c:layout>
        <c:manualLayout>
          <c:xMode val="edge"/>
          <c:yMode val="edge"/>
          <c:x val="0.409492971016778"/>
          <c:y val="0.014607371002744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E20809"/>
            </a:solidFill>
            <a:ln>
              <a:solidFill>
                <a:srgbClr val="E20809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Sheet1!$AD$50:$AD$52</c:f>
                <c:numCache>
                  <c:formatCode>General</c:formatCode>
                  <c:ptCount val="3"/>
                  <c:pt idx="0">
                    <c:v>0.0299765114830131</c:v>
                  </c:pt>
                  <c:pt idx="1">
                    <c:v>0.0168448799819046</c:v>
                  </c:pt>
                  <c:pt idx="2">
                    <c:v>0.122900147154682</c:v>
                  </c:pt>
                </c:numCache>
              </c:numRef>
            </c:plus>
            <c:minus>
              <c:numRef>
                <c:f>Sheet1!$AD$50:$AD$52</c:f>
                <c:numCache>
                  <c:formatCode>General</c:formatCode>
                  <c:ptCount val="3"/>
                  <c:pt idx="0">
                    <c:v>0.0299765114830131</c:v>
                  </c:pt>
                  <c:pt idx="1">
                    <c:v>0.0168448799819046</c:v>
                  </c:pt>
                  <c:pt idx="2">
                    <c:v>0.122900147154682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Sheet1!$AB$50:$AB$52</c:f>
              <c:strCache>
                <c:ptCount val="3"/>
                <c:pt idx="0">
                  <c:v>Control</c:v>
                </c:pt>
                <c:pt idx="1">
                  <c:v>KO</c:v>
                </c:pt>
                <c:pt idx="2">
                  <c:v>KO + WWOX</c:v>
                </c:pt>
              </c:strCache>
            </c:strRef>
          </c:cat>
          <c:val>
            <c:numRef>
              <c:f>Sheet1!$AC$50:$AC$52</c:f>
              <c:numCache>
                <c:formatCode>General</c:formatCode>
                <c:ptCount val="3"/>
                <c:pt idx="0">
                  <c:v>1.00030080017379</c:v>
                </c:pt>
                <c:pt idx="1">
                  <c:v>0.511871853416426</c:v>
                </c:pt>
                <c:pt idx="2">
                  <c:v>2.260428848588834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00638808"/>
        <c:axId val="-2100635336"/>
      </c:barChart>
      <c:catAx>
        <c:axId val="-210063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00635336"/>
        <c:crosses val="autoZero"/>
        <c:auto val="1"/>
        <c:lblAlgn val="ctr"/>
        <c:lblOffset val="100"/>
        <c:noMultiLvlLbl val="0"/>
      </c:catAx>
      <c:valAx>
        <c:axId val="-2100635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Fold induction</a:t>
                </a:r>
                <a:endParaRPr lang="en-US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0.0290939302501658"/>
              <c:y val="0.26049284829948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-2100638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1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800" i="1">
                <a:latin typeface="Arial" panose="020B0604020202020204" pitchFamily="34" charset="0"/>
                <a:cs typeface="Arial" panose="020B0604020202020204" pitchFamily="34" charset="0"/>
              </a:rPr>
              <a:t>PUMA</a:t>
            </a:r>
          </a:p>
        </c:rich>
      </c:tx>
      <c:layout>
        <c:manualLayout>
          <c:xMode val="edge"/>
          <c:yMode val="edge"/>
          <c:x val="0.409720563707714"/>
          <c:y val="0.0491159135559921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Sheet1!$AD$48:$AD$50</c:f>
                <c:numCache>
                  <c:formatCode>General</c:formatCode>
                  <c:ptCount val="3"/>
                  <c:pt idx="0">
                    <c:v>0.0265552429066201</c:v>
                  </c:pt>
                  <c:pt idx="1">
                    <c:v>0.0731634979484619</c:v>
                  </c:pt>
                  <c:pt idx="2">
                    <c:v>0.0674263446460695</c:v>
                  </c:pt>
                </c:numCache>
              </c:numRef>
            </c:plus>
            <c:minus>
              <c:numRef>
                <c:f>Sheet1!$AD$48:$AD$50</c:f>
                <c:numCache>
                  <c:formatCode>General</c:formatCode>
                  <c:ptCount val="3"/>
                  <c:pt idx="0">
                    <c:v>0.0265552429066201</c:v>
                  </c:pt>
                  <c:pt idx="1">
                    <c:v>0.0731634979484619</c:v>
                  </c:pt>
                  <c:pt idx="2">
                    <c:v>0.0674263446460695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Sheet1!$AB$48:$AB$50</c:f>
              <c:strCache>
                <c:ptCount val="3"/>
                <c:pt idx="0">
                  <c:v>Control</c:v>
                </c:pt>
                <c:pt idx="1">
                  <c:v>KO</c:v>
                </c:pt>
                <c:pt idx="2">
                  <c:v>KO + WWOX</c:v>
                </c:pt>
              </c:strCache>
            </c:strRef>
          </c:cat>
          <c:val>
            <c:numRef>
              <c:f>Sheet1!$AC$48:$AC$50</c:f>
              <c:numCache>
                <c:formatCode>General</c:formatCode>
                <c:ptCount val="3"/>
                <c:pt idx="0">
                  <c:v>1.000234260160271</c:v>
                </c:pt>
                <c:pt idx="1">
                  <c:v>0.516864284491915</c:v>
                </c:pt>
                <c:pt idx="2">
                  <c:v>2.366715453440531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00700424"/>
        <c:axId val="-2100696856"/>
      </c:barChart>
      <c:catAx>
        <c:axId val="-2100700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00696856"/>
        <c:crosses val="autoZero"/>
        <c:auto val="1"/>
        <c:lblAlgn val="ctr"/>
        <c:lblOffset val="100"/>
        <c:noMultiLvlLbl val="0"/>
      </c:catAx>
      <c:valAx>
        <c:axId val="-2100696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800">
                    <a:latin typeface="Arial" panose="020B0604020202020204" pitchFamily="34" charset="0"/>
                    <a:cs typeface="Arial" panose="020B0604020202020204" pitchFamily="34" charset="0"/>
                  </a:rPr>
                  <a:t>Fold induction</a:t>
                </a:r>
              </a:p>
            </c:rich>
          </c:tx>
          <c:layout>
            <c:manualLayout>
              <c:xMode val="edge"/>
              <c:yMode val="edge"/>
              <c:x val="0.0538765283770815"/>
              <c:y val="0.28838324850847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00700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Colony formation assay</a:t>
            </a:r>
          </a:p>
        </c:rich>
      </c:tx>
      <c:layout>
        <c:manualLayout>
          <c:xMode val="edge"/>
          <c:yMode val="edge"/>
          <c:x val="0.39291021769399"/>
          <c:y val="0.053294765524129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320747031571472"/>
          <c:y val="0.24807243499953"/>
          <c:w val="0.636441526424548"/>
          <c:h val="0.60374257311385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גיליון1!$L$47:$L$49</c:f>
                <c:numCache>
                  <c:formatCode>General</c:formatCode>
                  <c:ptCount val="3"/>
                  <c:pt idx="0">
                    <c:v>17.92577287966494</c:v>
                  </c:pt>
                  <c:pt idx="1">
                    <c:v>13.22875655532295</c:v>
                  </c:pt>
                  <c:pt idx="2">
                    <c:v>33.32166462428508</c:v>
                  </c:pt>
                </c:numCache>
              </c:numRef>
            </c:plus>
            <c:minus>
              <c:numRef>
                <c:f>גיליון1!$L$47:$L$49</c:f>
                <c:numCache>
                  <c:formatCode>General</c:formatCode>
                  <c:ptCount val="3"/>
                  <c:pt idx="0">
                    <c:v>17.92577287966494</c:v>
                  </c:pt>
                  <c:pt idx="1">
                    <c:v>13.22875655532295</c:v>
                  </c:pt>
                  <c:pt idx="2">
                    <c:v>33.32166462428508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גיליון1!$J$47:$J$49</c:f>
              <c:strCache>
                <c:ptCount val="3"/>
                <c:pt idx="0">
                  <c:v>MCF7</c:v>
                </c:pt>
                <c:pt idx="1">
                  <c:v>MCF7 KO</c:v>
                </c:pt>
                <c:pt idx="2">
                  <c:v>MCF7 KO +WWOX</c:v>
                </c:pt>
              </c:strCache>
            </c:strRef>
          </c:cat>
          <c:val>
            <c:numRef>
              <c:f>גיליון1!$K$47:$K$49</c:f>
              <c:numCache>
                <c:formatCode>General</c:formatCode>
                <c:ptCount val="3"/>
                <c:pt idx="0">
                  <c:v>190.6666666666666</c:v>
                </c:pt>
                <c:pt idx="1">
                  <c:v>295.0</c:v>
                </c:pt>
                <c:pt idx="2">
                  <c:v>182.6666666666666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00766728"/>
        <c:axId val="-2100768136"/>
      </c:barChart>
      <c:catAx>
        <c:axId val="-2100766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00768136"/>
        <c:crosses val="autoZero"/>
        <c:auto val="1"/>
        <c:lblAlgn val="ctr"/>
        <c:lblOffset val="100"/>
        <c:noMultiLvlLbl val="0"/>
      </c:catAx>
      <c:valAx>
        <c:axId val="-2100768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800">
                    <a:latin typeface="Arial" panose="020B0604020202020204" pitchFamily="34" charset="0"/>
                    <a:cs typeface="Arial" panose="020B0604020202020204" pitchFamily="34" charset="0"/>
                  </a:rPr>
                  <a:t>Number of colonies</a:t>
                </a:r>
              </a:p>
            </c:rich>
          </c:tx>
          <c:layout>
            <c:manualLayout>
              <c:xMode val="edge"/>
              <c:yMode val="edge"/>
              <c:x val="0.159713541952704"/>
              <c:y val="0.23787429073808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2100766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976BB6-DF7E-4814-97F8-EF744C24AE8C}" type="datetimeFigureOut">
              <a:rPr lang="en-US" smtClean="0"/>
              <a:t>7/11/18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19350" y="1162050"/>
            <a:ext cx="21717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F4938A-1736-4C4C-9038-B22ADCC32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838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07731" rtl="0" eaLnBrk="1" latinLnBrk="0" hangingPunct="1">
      <a:defRPr sz="535" kern="1200">
        <a:solidFill>
          <a:schemeClr val="tx1"/>
        </a:solidFill>
        <a:latin typeface="+mn-lt"/>
        <a:ea typeface="+mn-ea"/>
        <a:cs typeface="+mn-cs"/>
      </a:defRPr>
    </a:lvl1pPr>
    <a:lvl2pPr marL="203865" algn="l" defTabSz="407731" rtl="0" eaLnBrk="1" latinLnBrk="0" hangingPunct="1">
      <a:defRPr sz="535" kern="1200">
        <a:solidFill>
          <a:schemeClr val="tx1"/>
        </a:solidFill>
        <a:latin typeface="+mn-lt"/>
        <a:ea typeface="+mn-ea"/>
        <a:cs typeface="+mn-cs"/>
      </a:defRPr>
    </a:lvl2pPr>
    <a:lvl3pPr marL="407731" algn="l" defTabSz="407731" rtl="0" eaLnBrk="1" latinLnBrk="0" hangingPunct="1">
      <a:defRPr sz="535" kern="1200">
        <a:solidFill>
          <a:schemeClr val="tx1"/>
        </a:solidFill>
        <a:latin typeface="+mn-lt"/>
        <a:ea typeface="+mn-ea"/>
        <a:cs typeface="+mn-cs"/>
      </a:defRPr>
    </a:lvl3pPr>
    <a:lvl4pPr marL="611596" algn="l" defTabSz="407731" rtl="0" eaLnBrk="1" latinLnBrk="0" hangingPunct="1">
      <a:defRPr sz="535" kern="1200">
        <a:solidFill>
          <a:schemeClr val="tx1"/>
        </a:solidFill>
        <a:latin typeface="+mn-lt"/>
        <a:ea typeface="+mn-ea"/>
        <a:cs typeface="+mn-cs"/>
      </a:defRPr>
    </a:lvl4pPr>
    <a:lvl5pPr marL="815462" algn="l" defTabSz="407731" rtl="0" eaLnBrk="1" latinLnBrk="0" hangingPunct="1">
      <a:defRPr sz="535" kern="1200">
        <a:solidFill>
          <a:schemeClr val="tx1"/>
        </a:solidFill>
        <a:latin typeface="+mn-lt"/>
        <a:ea typeface="+mn-ea"/>
        <a:cs typeface="+mn-cs"/>
      </a:defRPr>
    </a:lvl5pPr>
    <a:lvl6pPr marL="1019327" algn="l" defTabSz="407731" rtl="0" eaLnBrk="1" latinLnBrk="0" hangingPunct="1">
      <a:defRPr sz="535" kern="1200">
        <a:solidFill>
          <a:schemeClr val="tx1"/>
        </a:solidFill>
        <a:latin typeface="+mn-lt"/>
        <a:ea typeface="+mn-ea"/>
        <a:cs typeface="+mn-cs"/>
      </a:defRPr>
    </a:lvl6pPr>
    <a:lvl7pPr marL="1223193" algn="l" defTabSz="407731" rtl="0" eaLnBrk="1" latinLnBrk="0" hangingPunct="1">
      <a:defRPr sz="535" kern="1200">
        <a:solidFill>
          <a:schemeClr val="tx1"/>
        </a:solidFill>
        <a:latin typeface="+mn-lt"/>
        <a:ea typeface="+mn-ea"/>
        <a:cs typeface="+mn-cs"/>
      </a:defRPr>
    </a:lvl7pPr>
    <a:lvl8pPr marL="1427058" algn="l" defTabSz="407731" rtl="0" eaLnBrk="1" latinLnBrk="0" hangingPunct="1">
      <a:defRPr sz="535" kern="1200">
        <a:solidFill>
          <a:schemeClr val="tx1"/>
        </a:solidFill>
        <a:latin typeface="+mn-lt"/>
        <a:ea typeface="+mn-ea"/>
        <a:cs typeface="+mn-cs"/>
      </a:defRPr>
    </a:lvl8pPr>
    <a:lvl9pPr marL="1630924" algn="l" defTabSz="407731" rtl="0" eaLnBrk="1" latinLnBrk="0" hangingPunct="1">
      <a:defRPr sz="53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F4938A-1736-4C4C-9038-B22ADCC3245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980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75" indent="0" algn="ctr">
              <a:buNone/>
              <a:defRPr sz="1500"/>
            </a:lvl2pPr>
            <a:lvl3pPr marL="685750" indent="0" algn="ctr">
              <a:buNone/>
              <a:defRPr sz="1350"/>
            </a:lvl3pPr>
            <a:lvl4pPr marL="1028625" indent="0" algn="ctr">
              <a:buNone/>
              <a:defRPr sz="1200"/>
            </a:lvl4pPr>
            <a:lvl5pPr marL="1371500" indent="0" algn="ctr">
              <a:buNone/>
              <a:defRPr sz="1200"/>
            </a:lvl5pPr>
            <a:lvl6pPr marL="1714376" indent="0" algn="ctr">
              <a:buNone/>
              <a:defRPr sz="1200"/>
            </a:lvl6pPr>
            <a:lvl7pPr marL="2057251" indent="0" algn="ctr">
              <a:buNone/>
              <a:defRPr sz="1200"/>
            </a:lvl7pPr>
            <a:lvl8pPr marL="2400126" indent="0" algn="ctr">
              <a:buNone/>
              <a:defRPr sz="1200"/>
            </a:lvl8pPr>
            <a:lvl9pPr marL="2743001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12F74-5860-436F-977C-203E004857FD}" type="datetimeFigureOut">
              <a:rPr lang="en-US" smtClean="0"/>
              <a:t>7/11/18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C1274-230C-409E-9845-67A2A72D1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717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12F74-5860-436F-977C-203E004857FD}" type="datetimeFigureOut">
              <a:rPr lang="en-US" smtClean="0"/>
              <a:t>7/11/18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C1274-230C-409E-9845-67A2A72D1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31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6629228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5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2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7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5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0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12F74-5860-436F-977C-203E004857FD}" type="datetimeFigureOut">
              <a:rPr lang="en-US" smtClean="0"/>
              <a:t>7/11/18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C1274-230C-409E-9845-67A2A72D1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431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12F74-5860-436F-977C-203E004857FD}" type="datetimeFigureOut">
              <a:rPr lang="en-US" smtClean="0"/>
              <a:t>7/11/18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C1274-230C-409E-9845-67A2A72D1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991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2" y="2428349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5" indent="0">
              <a:buNone/>
              <a:defRPr sz="1500" b="1"/>
            </a:lvl2pPr>
            <a:lvl3pPr marL="685750" indent="0">
              <a:buNone/>
              <a:defRPr sz="1350" b="1"/>
            </a:lvl3pPr>
            <a:lvl4pPr marL="1028625" indent="0">
              <a:buNone/>
              <a:defRPr sz="1200" b="1"/>
            </a:lvl4pPr>
            <a:lvl5pPr marL="1371500" indent="0">
              <a:buNone/>
              <a:defRPr sz="1200" b="1"/>
            </a:lvl5pPr>
            <a:lvl6pPr marL="1714376" indent="0">
              <a:buNone/>
              <a:defRPr sz="1200" b="1"/>
            </a:lvl6pPr>
            <a:lvl7pPr marL="2057251" indent="0">
              <a:buNone/>
              <a:defRPr sz="1200" b="1"/>
            </a:lvl7pPr>
            <a:lvl8pPr marL="2400126" indent="0">
              <a:buNone/>
              <a:defRPr sz="1200" b="1"/>
            </a:lvl8pPr>
            <a:lvl9pPr marL="2743001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2" y="3618444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428349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5" indent="0">
              <a:buNone/>
              <a:defRPr sz="1500" b="1"/>
            </a:lvl2pPr>
            <a:lvl3pPr marL="685750" indent="0">
              <a:buNone/>
              <a:defRPr sz="1350" b="1"/>
            </a:lvl3pPr>
            <a:lvl4pPr marL="1028625" indent="0">
              <a:buNone/>
              <a:defRPr sz="1200" b="1"/>
            </a:lvl4pPr>
            <a:lvl5pPr marL="1371500" indent="0">
              <a:buNone/>
              <a:defRPr sz="1200" b="1"/>
            </a:lvl5pPr>
            <a:lvl6pPr marL="1714376" indent="0">
              <a:buNone/>
              <a:defRPr sz="1200" b="1"/>
            </a:lvl6pPr>
            <a:lvl7pPr marL="2057251" indent="0">
              <a:buNone/>
              <a:defRPr sz="1200" b="1"/>
            </a:lvl7pPr>
            <a:lvl8pPr marL="2400126" indent="0">
              <a:buNone/>
              <a:defRPr sz="1200" b="1"/>
            </a:lvl8pPr>
            <a:lvl9pPr marL="2743001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618444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12F74-5860-436F-977C-203E004857FD}" type="datetimeFigureOut">
              <a:rPr lang="en-US" smtClean="0"/>
              <a:t>7/11/18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C1274-230C-409E-9845-67A2A72D1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472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12F74-5860-436F-977C-203E004857FD}" type="datetimeFigureOut">
              <a:rPr lang="en-US" smtClean="0"/>
              <a:t>7/11/18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C1274-230C-409E-9845-67A2A72D1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310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12F74-5860-436F-977C-203E004857FD}" type="datetimeFigureOut">
              <a:rPr lang="en-US" smtClean="0"/>
              <a:t>7/11/18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C1274-230C-409E-9845-67A2A72D1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928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5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2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050"/>
            </a:lvl2pPr>
            <a:lvl3pPr marL="685750" indent="0">
              <a:buNone/>
              <a:defRPr sz="900"/>
            </a:lvl3pPr>
            <a:lvl4pPr marL="1028625" indent="0">
              <a:buNone/>
              <a:defRPr sz="750"/>
            </a:lvl4pPr>
            <a:lvl5pPr marL="1371500" indent="0">
              <a:buNone/>
              <a:defRPr sz="750"/>
            </a:lvl5pPr>
            <a:lvl6pPr marL="1714376" indent="0">
              <a:buNone/>
              <a:defRPr sz="750"/>
            </a:lvl6pPr>
            <a:lvl7pPr marL="2057251" indent="0">
              <a:buNone/>
              <a:defRPr sz="750"/>
            </a:lvl7pPr>
            <a:lvl8pPr marL="2400126" indent="0">
              <a:buNone/>
              <a:defRPr sz="750"/>
            </a:lvl8pPr>
            <a:lvl9pPr marL="2743001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12F74-5860-436F-977C-203E004857FD}" type="datetimeFigureOut">
              <a:rPr lang="en-US" smtClean="0"/>
              <a:t>7/11/18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C1274-230C-409E-9845-67A2A72D1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885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285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75" indent="0">
              <a:buNone/>
              <a:defRPr sz="2100"/>
            </a:lvl2pPr>
            <a:lvl3pPr marL="685750" indent="0">
              <a:buNone/>
              <a:defRPr sz="1800"/>
            </a:lvl3pPr>
            <a:lvl4pPr marL="1028625" indent="0">
              <a:buNone/>
              <a:defRPr sz="1500"/>
            </a:lvl4pPr>
            <a:lvl5pPr marL="1371500" indent="0">
              <a:buNone/>
              <a:defRPr sz="1500"/>
            </a:lvl5pPr>
            <a:lvl6pPr marL="1714376" indent="0">
              <a:buNone/>
              <a:defRPr sz="1500"/>
            </a:lvl6pPr>
            <a:lvl7pPr marL="2057251" indent="0">
              <a:buNone/>
              <a:defRPr sz="1500"/>
            </a:lvl7pPr>
            <a:lvl8pPr marL="2400126" indent="0">
              <a:buNone/>
              <a:defRPr sz="1500"/>
            </a:lvl8pPr>
            <a:lvl9pPr marL="2743001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2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050"/>
            </a:lvl2pPr>
            <a:lvl3pPr marL="685750" indent="0">
              <a:buNone/>
              <a:defRPr sz="900"/>
            </a:lvl3pPr>
            <a:lvl4pPr marL="1028625" indent="0">
              <a:buNone/>
              <a:defRPr sz="750"/>
            </a:lvl4pPr>
            <a:lvl5pPr marL="1371500" indent="0">
              <a:buNone/>
              <a:defRPr sz="750"/>
            </a:lvl5pPr>
            <a:lvl6pPr marL="1714376" indent="0">
              <a:buNone/>
              <a:defRPr sz="750"/>
            </a:lvl6pPr>
            <a:lvl7pPr marL="2057251" indent="0">
              <a:buNone/>
              <a:defRPr sz="750"/>
            </a:lvl7pPr>
            <a:lvl8pPr marL="2400126" indent="0">
              <a:buNone/>
              <a:defRPr sz="750"/>
            </a:lvl8pPr>
            <a:lvl9pPr marL="2743001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12F74-5860-436F-977C-203E004857FD}" type="datetimeFigureOut">
              <a:rPr lang="en-US" smtClean="0"/>
              <a:t>7/11/18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C1274-230C-409E-9845-67A2A72D1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34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12F74-5860-436F-977C-203E004857FD}" type="datetimeFigureOut">
              <a:rPr lang="en-US" smtClean="0"/>
              <a:t>7/11/18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C1274-230C-409E-9845-67A2A72D1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685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5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5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12F74-5860-436F-977C-203E004857FD}" type="datetimeFigureOut">
              <a:rPr lang="en-US" smtClean="0"/>
              <a:t>7/11/18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C1274-230C-409E-9845-67A2A72D1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67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9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12F74-5860-436F-977C-203E004857FD}" type="datetimeFigureOut">
              <a:rPr lang="en-US" smtClean="0"/>
              <a:t>7/11/18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9181399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9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C1274-230C-409E-9845-67A2A72D1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32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75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38" indent="-171438" algn="l" defTabSz="68575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13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88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63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38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13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8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63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8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5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5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50" algn="l" defTabSz="68575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5" algn="l" defTabSz="68575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00" algn="l" defTabSz="68575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6" algn="l" defTabSz="68575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51" algn="l" defTabSz="68575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6" algn="l" defTabSz="68575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01" algn="l" defTabSz="68575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20" Type="http://schemas.openxmlformats.org/officeDocument/2006/relationships/image" Target="../media/image11.png"/><Relationship Id="rId21" Type="http://schemas.openxmlformats.org/officeDocument/2006/relationships/image" Target="../media/image12.png"/><Relationship Id="rId22" Type="http://schemas.openxmlformats.org/officeDocument/2006/relationships/image" Target="../media/image13.png"/><Relationship Id="rId23" Type="http://schemas.openxmlformats.org/officeDocument/2006/relationships/image" Target="../media/image14.png"/><Relationship Id="rId24" Type="http://schemas.openxmlformats.org/officeDocument/2006/relationships/image" Target="../media/image15.png"/><Relationship Id="rId25" Type="http://schemas.openxmlformats.org/officeDocument/2006/relationships/image" Target="../media/image16.png"/><Relationship Id="rId26" Type="http://schemas.openxmlformats.org/officeDocument/2006/relationships/image" Target="../media/image17.png"/><Relationship Id="rId27" Type="http://schemas.openxmlformats.org/officeDocument/2006/relationships/image" Target="../media/image18.png"/><Relationship Id="rId28" Type="http://schemas.openxmlformats.org/officeDocument/2006/relationships/image" Target="../media/image19.png"/><Relationship Id="rId29" Type="http://schemas.openxmlformats.org/officeDocument/2006/relationships/image" Target="../media/image20.jpeg"/><Relationship Id="rId30" Type="http://schemas.openxmlformats.org/officeDocument/2006/relationships/image" Target="../media/image21.jpeg"/><Relationship Id="rId10" Type="http://schemas.openxmlformats.org/officeDocument/2006/relationships/image" Target="../media/image6.png"/><Relationship Id="rId11" Type="http://schemas.microsoft.com/office/2007/relationships/hdphoto" Target="../media/hdphoto1.wdp"/><Relationship Id="rId12" Type="http://schemas.openxmlformats.org/officeDocument/2006/relationships/image" Target="../media/image7.png"/><Relationship Id="rId13" Type="http://schemas.microsoft.com/office/2007/relationships/hdphoto" Target="../media/hdphoto2.wdp"/><Relationship Id="rId14" Type="http://schemas.openxmlformats.org/officeDocument/2006/relationships/image" Target="../media/image8.png"/><Relationship Id="rId15" Type="http://schemas.microsoft.com/office/2007/relationships/hdphoto" Target="../media/hdphoto3.wdp"/><Relationship Id="rId16" Type="http://schemas.openxmlformats.org/officeDocument/2006/relationships/image" Target="../media/image9.png"/><Relationship Id="rId17" Type="http://schemas.microsoft.com/office/2007/relationships/hdphoto" Target="../media/hdphoto4.wdp"/><Relationship Id="rId18" Type="http://schemas.openxmlformats.org/officeDocument/2006/relationships/image" Target="../media/image10.png"/><Relationship Id="rId19" Type="http://schemas.microsoft.com/office/2007/relationships/hdphoto" Target="../media/hdphoto5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chart" Target="../charts/chart1.xml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chart" Target="../charts/chart2.xml"/><Relationship Id="rId8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chart" Target="../charts/chart4.xml"/><Relationship Id="rId12" Type="http://schemas.openxmlformats.org/officeDocument/2006/relationships/chart" Target="../charts/chart5.xml"/><Relationship Id="rId13" Type="http://schemas.openxmlformats.org/officeDocument/2006/relationships/chart" Target="../charts/chart6.xml"/><Relationship Id="rId14" Type="http://schemas.openxmlformats.org/officeDocument/2006/relationships/image" Target="../media/image27.png"/><Relationship Id="rId15" Type="http://schemas.openxmlformats.org/officeDocument/2006/relationships/image" Target="../media/image28.png"/><Relationship Id="rId16" Type="http://schemas.openxmlformats.org/officeDocument/2006/relationships/image" Target="../media/image29.png"/><Relationship Id="rId17" Type="http://schemas.openxmlformats.org/officeDocument/2006/relationships/image" Target="../media/image30.jpeg"/><Relationship Id="rId18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microsoft.com/office/2007/relationships/hdphoto" Target="../media/hdphoto6.wdp"/><Relationship Id="rId7" Type="http://schemas.openxmlformats.org/officeDocument/2006/relationships/image" Target="../media/image25.png"/><Relationship Id="rId8" Type="http://schemas.microsoft.com/office/2007/relationships/hdphoto" Target="../media/hdphoto7.wdp"/><Relationship Id="rId9" Type="http://schemas.openxmlformats.org/officeDocument/2006/relationships/image" Target="../media/image26.png"/><Relationship Id="rId10" Type="http://schemas.microsoft.com/office/2007/relationships/hdphoto" Target="../media/hdphoto8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4" Type="http://schemas.openxmlformats.org/officeDocument/2006/relationships/chart" Target="../charts/chart9.xml"/><Relationship Id="rId5" Type="http://schemas.openxmlformats.org/officeDocument/2006/relationships/chart" Target="../charts/chart10.xml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Supplementary figures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07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3286699" y="372335"/>
            <a:ext cx="3159914" cy="2582752"/>
            <a:chOff x="220960" y="262217"/>
            <a:chExt cx="2085856" cy="2100064"/>
          </a:xfrm>
        </p:grpSpPr>
        <p:sp>
          <p:nvSpPr>
            <p:cNvPr id="4" name="TextBox 3"/>
            <p:cNvSpPr txBox="1"/>
            <p:nvPr/>
          </p:nvSpPr>
          <p:spPr>
            <a:xfrm>
              <a:off x="513707" y="2162091"/>
              <a:ext cx="896421" cy="2001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Wwox</a:t>
              </a:r>
              <a:r>
                <a:rPr lang="en-US" sz="800" i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</a:t>
              </a:r>
              <a:r>
                <a:rPr lang="en-US" sz="800" i="1" baseline="30000" dirty="0" err="1">
                  <a:latin typeface="Arial" panose="020B0604020202020204" pitchFamily="34" charset="0"/>
                  <a:cs typeface="Arial" panose="020B0604020202020204" pitchFamily="34" charset="0"/>
                </a:rPr>
                <a:t>MMTV</a:t>
              </a:r>
              <a:r>
                <a:rPr lang="en-US" sz="8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Tumors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42640" y="2162090"/>
              <a:ext cx="394613" cy="2001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Normal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0960" y="262217"/>
              <a:ext cx="206549" cy="30030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en-US" sz="1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/>
            <a:srcRect t="258" r="684" b="1"/>
            <a:stretch/>
          </p:blipFill>
          <p:spPr>
            <a:xfrm>
              <a:off x="465316" y="436290"/>
              <a:ext cx="1841500" cy="1763985"/>
            </a:xfrm>
            <a:prstGeom prst="rect">
              <a:avLst/>
            </a:prstGeom>
            <a:ln w="6350" cap="sq" cmpd="thickThin">
              <a:solidFill>
                <a:schemeClr val="tx1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</p:grpSp>
      <p:sp>
        <p:nvSpPr>
          <p:cNvPr id="9" name="TextBox 8"/>
          <p:cNvSpPr txBox="1"/>
          <p:nvPr/>
        </p:nvSpPr>
        <p:spPr>
          <a:xfrm>
            <a:off x="3327311" y="2792294"/>
            <a:ext cx="32573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8736" y="5824678"/>
            <a:ext cx="18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1659749"/>
              </p:ext>
            </p:extLst>
          </p:nvPr>
        </p:nvGraphicFramePr>
        <p:xfrm>
          <a:off x="705187" y="5535247"/>
          <a:ext cx="1705574" cy="1772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575143" y="7287762"/>
            <a:ext cx="835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i="1" dirty="0" err="1">
                <a:latin typeface="Arial" panose="020B0604020202020204" pitchFamily="34" charset="0"/>
                <a:cs typeface="Arial" panose="020B0604020202020204" pitchFamily="34" charset="0"/>
              </a:rPr>
              <a:t>Wwox</a:t>
            </a:r>
            <a:r>
              <a:rPr lang="en-US" sz="800" i="1" baseline="30000" dirty="0" err="1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</a:t>
            </a:r>
            <a:r>
              <a:rPr lang="en-US" sz="800" i="1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MMTV</a:t>
            </a:r>
            <a:r>
              <a:rPr lang="en-US" sz="800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Tumors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142834" y="5667289"/>
            <a:ext cx="1119423" cy="1218197"/>
            <a:chOff x="5231897" y="3232484"/>
            <a:chExt cx="1119423" cy="804834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5819970" y="4033478"/>
              <a:ext cx="531350" cy="71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5231897" y="3313047"/>
              <a:ext cx="0" cy="14956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39435" y="3312372"/>
              <a:ext cx="813816" cy="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6046356" y="3312371"/>
              <a:ext cx="0" cy="72494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5402641" y="3232484"/>
              <a:ext cx="304892" cy="1423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***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876643" y="7287762"/>
            <a:ext cx="7831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Normal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33003" y="5373321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083" y="5535247"/>
            <a:ext cx="1828800" cy="18288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475" y="5557987"/>
            <a:ext cx="1828800" cy="18288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440127" y="5373321"/>
            <a:ext cx="26161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345295" y="7693683"/>
            <a:ext cx="3554802" cy="1739321"/>
            <a:chOff x="880947" y="1281978"/>
            <a:chExt cx="9990305" cy="4750597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947" y="1281978"/>
              <a:ext cx="9990305" cy="4750597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5876099" y="5687119"/>
              <a:ext cx="411318" cy="23995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29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Trp53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20474" y="7411585"/>
            <a:ext cx="32573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3860711" y="7693680"/>
            <a:ext cx="2760273" cy="1674805"/>
            <a:chOff x="641276" y="3999020"/>
            <a:chExt cx="4598296" cy="3026758"/>
          </a:xfrm>
        </p:grpSpPr>
        <p:grpSp>
          <p:nvGrpSpPr>
            <p:cNvPr id="33" name="Group 32"/>
            <p:cNvGrpSpPr/>
            <p:nvPr/>
          </p:nvGrpSpPr>
          <p:grpSpPr>
            <a:xfrm>
              <a:off x="1683027" y="4509404"/>
              <a:ext cx="3272068" cy="915051"/>
              <a:chOff x="2293701" y="3337292"/>
              <a:chExt cx="1446864" cy="961189"/>
            </a:xfrm>
          </p:grpSpPr>
          <p:sp>
            <p:nvSpPr>
              <p:cNvPr id="35" name="Right Brace 3"/>
              <p:cNvSpPr/>
              <p:nvPr/>
            </p:nvSpPr>
            <p:spPr>
              <a:xfrm rot="16200000">
                <a:off x="2329918" y="3301075"/>
                <a:ext cx="953562" cy="1025996"/>
              </a:xfrm>
              <a:custGeom>
                <a:avLst/>
                <a:gdLst>
                  <a:gd name="connsiteX0" fmla="*/ 0 w 161714"/>
                  <a:gd name="connsiteY0" fmla="*/ 0 h 1693334"/>
                  <a:gd name="connsiteX1" fmla="*/ 80857 w 161714"/>
                  <a:gd name="connsiteY1" fmla="*/ 2 h 1693334"/>
                  <a:gd name="connsiteX2" fmla="*/ 80857 w 161714"/>
                  <a:gd name="connsiteY2" fmla="*/ 842855 h 1693334"/>
                  <a:gd name="connsiteX3" fmla="*/ 161714 w 161714"/>
                  <a:gd name="connsiteY3" fmla="*/ 842857 h 1693334"/>
                  <a:gd name="connsiteX4" fmla="*/ 80857 w 161714"/>
                  <a:gd name="connsiteY4" fmla="*/ 842859 h 1693334"/>
                  <a:gd name="connsiteX5" fmla="*/ 80857 w 161714"/>
                  <a:gd name="connsiteY5" fmla="*/ 1693332 h 1693334"/>
                  <a:gd name="connsiteX6" fmla="*/ 0 w 161714"/>
                  <a:gd name="connsiteY6" fmla="*/ 1693334 h 1693334"/>
                  <a:gd name="connsiteX7" fmla="*/ 0 w 161714"/>
                  <a:gd name="connsiteY7" fmla="*/ 0 h 1693334"/>
                  <a:gd name="connsiteX0" fmla="*/ 0 w 161714"/>
                  <a:gd name="connsiteY0" fmla="*/ 0 h 1693334"/>
                  <a:gd name="connsiteX1" fmla="*/ 80857 w 161714"/>
                  <a:gd name="connsiteY1" fmla="*/ 2 h 1693334"/>
                  <a:gd name="connsiteX2" fmla="*/ 80857 w 161714"/>
                  <a:gd name="connsiteY2" fmla="*/ 842855 h 1693334"/>
                  <a:gd name="connsiteX3" fmla="*/ 161714 w 161714"/>
                  <a:gd name="connsiteY3" fmla="*/ 842857 h 1693334"/>
                  <a:gd name="connsiteX4" fmla="*/ 80857 w 161714"/>
                  <a:gd name="connsiteY4" fmla="*/ 842859 h 1693334"/>
                  <a:gd name="connsiteX5" fmla="*/ 80857 w 161714"/>
                  <a:gd name="connsiteY5" fmla="*/ 1693332 h 1693334"/>
                  <a:gd name="connsiteX6" fmla="*/ 0 w 161714"/>
                  <a:gd name="connsiteY6" fmla="*/ 1693334 h 1693334"/>
                  <a:gd name="connsiteX0" fmla="*/ 0 w 161714"/>
                  <a:gd name="connsiteY0" fmla="*/ 0 h 1693334"/>
                  <a:gd name="connsiteX1" fmla="*/ 80857 w 161714"/>
                  <a:gd name="connsiteY1" fmla="*/ 2 h 1693334"/>
                  <a:gd name="connsiteX2" fmla="*/ 80857 w 161714"/>
                  <a:gd name="connsiteY2" fmla="*/ 842855 h 1693334"/>
                  <a:gd name="connsiteX3" fmla="*/ 161714 w 161714"/>
                  <a:gd name="connsiteY3" fmla="*/ 842857 h 1693334"/>
                  <a:gd name="connsiteX4" fmla="*/ 80857 w 161714"/>
                  <a:gd name="connsiteY4" fmla="*/ 842859 h 1693334"/>
                  <a:gd name="connsiteX5" fmla="*/ 80857 w 161714"/>
                  <a:gd name="connsiteY5" fmla="*/ 1693332 h 1693334"/>
                  <a:gd name="connsiteX6" fmla="*/ 0 w 161714"/>
                  <a:gd name="connsiteY6" fmla="*/ 1693334 h 1693334"/>
                  <a:gd name="connsiteX7" fmla="*/ 0 w 161714"/>
                  <a:gd name="connsiteY7" fmla="*/ 0 h 1693334"/>
                  <a:gd name="connsiteX0" fmla="*/ 0 w 161714"/>
                  <a:gd name="connsiteY0" fmla="*/ 0 h 1693334"/>
                  <a:gd name="connsiteX1" fmla="*/ 80857 w 161714"/>
                  <a:gd name="connsiteY1" fmla="*/ 2 h 1693334"/>
                  <a:gd name="connsiteX2" fmla="*/ 80857 w 161714"/>
                  <a:gd name="connsiteY2" fmla="*/ 842855 h 1693334"/>
                  <a:gd name="connsiteX3" fmla="*/ 115994 w 161714"/>
                  <a:gd name="connsiteY3" fmla="*/ 842857 h 1693334"/>
                  <a:gd name="connsiteX4" fmla="*/ 80857 w 161714"/>
                  <a:gd name="connsiteY4" fmla="*/ 842859 h 1693334"/>
                  <a:gd name="connsiteX5" fmla="*/ 80857 w 161714"/>
                  <a:gd name="connsiteY5" fmla="*/ 1693332 h 1693334"/>
                  <a:gd name="connsiteX6" fmla="*/ 0 w 161714"/>
                  <a:gd name="connsiteY6" fmla="*/ 1693334 h 1693334"/>
                  <a:gd name="connsiteX0" fmla="*/ 601980 w 763694"/>
                  <a:gd name="connsiteY0" fmla="*/ 0 h 1693334"/>
                  <a:gd name="connsiteX1" fmla="*/ 682837 w 763694"/>
                  <a:gd name="connsiteY1" fmla="*/ 2 h 1693334"/>
                  <a:gd name="connsiteX2" fmla="*/ 682837 w 763694"/>
                  <a:gd name="connsiteY2" fmla="*/ 842855 h 1693334"/>
                  <a:gd name="connsiteX3" fmla="*/ 763694 w 763694"/>
                  <a:gd name="connsiteY3" fmla="*/ 842857 h 1693334"/>
                  <a:gd name="connsiteX4" fmla="*/ 682837 w 763694"/>
                  <a:gd name="connsiteY4" fmla="*/ 842859 h 1693334"/>
                  <a:gd name="connsiteX5" fmla="*/ 682837 w 763694"/>
                  <a:gd name="connsiteY5" fmla="*/ 1693332 h 1693334"/>
                  <a:gd name="connsiteX6" fmla="*/ 601980 w 763694"/>
                  <a:gd name="connsiteY6" fmla="*/ 1693334 h 1693334"/>
                  <a:gd name="connsiteX7" fmla="*/ 601980 w 763694"/>
                  <a:gd name="connsiteY7" fmla="*/ 0 h 1693334"/>
                  <a:gd name="connsiteX0" fmla="*/ 601980 w 763694"/>
                  <a:gd name="connsiteY0" fmla="*/ 0 h 1693334"/>
                  <a:gd name="connsiteX1" fmla="*/ 682837 w 763694"/>
                  <a:gd name="connsiteY1" fmla="*/ 2 h 1693334"/>
                  <a:gd name="connsiteX2" fmla="*/ 682837 w 763694"/>
                  <a:gd name="connsiteY2" fmla="*/ 842855 h 1693334"/>
                  <a:gd name="connsiteX3" fmla="*/ 717974 w 763694"/>
                  <a:gd name="connsiteY3" fmla="*/ 842857 h 1693334"/>
                  <a:gd name="connsiteX4" fmla="*/ 682837 w 763694"/>
                  <a:gd name="connsiteY4" fmla="*/ 842859 h 1693334"/>
                  <a:gd name="connsiteX5" fmla="*/ 682837 w 763694"/>
                  <a:gd name="connsiteY5" fmla="*/ 1693332 h 1693334"/>
                  <a:gd name="connsiteX6" fmla="*/ 0 w 763694"/>
                  <a:gd name="connsiteY6" fmla="*/ 1693334 h 169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3694" h="1693334" stroke="0" extrusionOk="0">
                    <a:moveTo>
                      <a:pt x="601980" y="0"/>
                    </a:moveTo>
                    <a:lnTo>
                      <a:pt x="682837" y="2"/>
                    </a:lnTo>
                    <a:lnTo>
                      <a:pt x="682837" y="842855"/>
                    </a:lnTo>
                    <a:cubicBezTo>
                      <a:pt x="682837" y="842856"/>
                      <a:pt x="719038" y="842857"/>
                      <a:pt x="763694" y="842857"/>
                    </a:cubicBezTo>
                    <a:lnTo>
                      <a:pt x="682837" y="842859"/>
                    </a:lnTo>
                    <a:lnTo>
                      <a:pt x="682837" y="1693332"/>
                    </a:lnTo>
                    <a:cubicBezTo>
                      <a:pt x="682837" y="1693333"/>
                      <a:pt x="646636" y="1693334"/>
                      <a:pt x="601980" y="1693334"/>
                    </a:cubicBezTo>
                    <a:lnTo>
                      <a:pt x="601980" y="0"/>
                    </a:lnTo>
                    <a:close/>
                  </a:path>
                  <a:path w="763694" h="1693334" fill="none">
                    <a:moveTo>
                      <a:pt x="601980" y="0"/>
                    </a:moveTo>
                    <a:lnTo>
                      <a:pt x="682837" y="2"/>
                    </a:lnTo>
                    <a:lnTo>
                      <a:pt x="682837" y="842855"/>
                    </a:lnTo>
                    <a:cubicBezTo>
                      <a:pt x="682837" y="842856"/>
                      <a:pt x="673318" y="842857"/>
                      <a:pt x="717974" y="842857"/>
                    </a:cubicBezTo>
                    <a:lnTo>
                      <a:pt x="682837" y="842859"/>
                    </a:lnTo>
                    <a:lnTo>
                      <a:pt x="682837" y="1693332"/>
                    </a:lnTo>
                    <a:cubicBezTo>
                      <a:pt x="682837" y="1693333"/>
                      <a:pt x="44656" y="1693334"/>
                      <a:pt x="0" y="1693334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6" name="Straight Connector 35"/>
              <p:cNvCxnSpPr/>
              <p:nvPr/>
            </p:nvCxnSpPr>
            <p:spPr>
              <a:xfrm flipH="1" flipV="1">
                <a:off x="3012761" y="4290861"/>
                <a:ext cx="727804" cy="762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/>
            <p:cNvSpPr txBox="1"/>
            <p:nvPr/>
          </p:nvSpPr>
          <p:spPr>
            <a:xfrm>
              <a:off x="2572901" y="4203383"/>
              <a:ext cx="604211" cy="389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***</a:t>
              </a:r>
            </a:p>
          </p:txBody>
        </p:sp>
        <p:graphicFrame>
          <p:nvGraphicFramePr>
            <p:cNvPr id="38" name="Chart 37"/>
            <p:cNvGraphicFramePr>
              <a:graphicFrameLocks/>
            </p:cNvGraphicFramePr>
            <p:nvPr>
              <p:extLst/>
            </p:nvPr>
          </p:nvGraphicFramePr>
          <p:xfrm>
            <a:off x="641276" y="3999020"/>
            <a:ext cx="4572000" cy="294689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39" name="TextBox 38"/>
            <p:cNvSpPr txBox="1"/>
            <p:nvPr/>
          </p:nvSpPr>
          <p:spPr>
            <a:xfrm>
              <a:off x="3449857" y="6636421"/>
              <a:ext cx="1789715" cy="3893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Wwox</a:t>
              </a:r>
              <a:r>
                <a:rPr lang="en-US" sz="800" i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</a:t>
              </a:r>
              <a:r>
                <a:rPr lang="en-US" sz="800" i="1" baseline="30000" dirty="0" err="1">
                  <a:latin typeface="Arial" panose="020B0604020202020204" pitchFamily="34" charset="0"/>
                  <a:cs typeface="Arial" panose="020B0604020202020204" pitchFamily="34" charset="0"/>
                </a:rPr>
                <a:t>MMTV</a:t>
              </a:r>
              <a:r>
                <a:rPr lang="en-US" sz="8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Tumors</a:t>
              </a:r>
            </a:p>
          </p:txBody>
        </p:sp>
        <p:sp>
          <p:nvSpPr>
            <p:cNvPr id="40" name="Left Brace 39"/>
            <p:cNvSpPr/>
            <p:nvPr/>
          </p:nvSpPr>
          <p:spPr>
            <a:xfrm rot="16200000">
              <a:off x="3988970" y="5607675"/>
              <a:ext cx="182880" cy="1737360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800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3900097" y="7418996"/>
            <a:ext cx="32573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6208" y="0"/>
            <a:ext cx="7548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Figure </a:t>
            </a:r>
            <a:r>
              <a:rPr lang="en-US" sz="1200" dirty="0" smtClean="0"/>
              <a:t>S1</a:t>
            </a:r>
            <a:endParaRPr lang="en-US" sz="1200" dirty="0"/>
          </a:p>
        </p:txBody>
      </p:sp>
      <p:graphicFrame>
        <p:nvGraphicFramePr>
          <p:cNvPr id="44" name="Chart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979705"/>
              </p:ext>
            </p:extLst>
          </p:nvPr>
        </p:nvGraphicFramePr>
        <p:xfrm>
          <a:off x="3327163" y="3020170"/>
          <a:ext cx="3278036" cy="2347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-400589" y="921473"/>
            <a:ext cx="3727678" cy="4401086"/>
            <a:chOff x="-466441" y="112797"/>
            <a:chExt cx="3727678" cy="4401086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6509" y="1397427"/>
              <a:ext cx="922972" cy="694944"/>
            </a:xfrm>
            <a:prstGeom prst="rect">
              <a:avLst/>
            </a:prstGeom>
            <a:ln w="635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1951" y="563757"/>
              <a:ext cx="929286" cy="694944"/>
            </a:xfrm>
            <a:prstGeom prst="rect">
              <a:avLst/>
            </a:prstGeom>
            <a:ln w="635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3352" y="563757"/>
              <a:ext cx="929286" cy="694944"/>
            </a:xfrm>
            <a:prstGeom prst="rect">
              <a:avLst/>
            </a:prstGeom>
            <a:ln w="635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353" y="2191348"/>
              <a:ext cx="929286" cy="694944"/>
            </a:xfrm>
            <a:prstGeom prst="rect">
              <a:avLst/>
            </a:prstGeom>
            <a:ln w="635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3352" y="2191348"/>
              <a:ext cx="929286" cy="694944"/>
            </a:xfrm>
            <a:prstGeom prst="rect">
              <a:avLst/>
            </a:prstGeom>
            <a:ln w="635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18" cstate="print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1951" y="2191348"/>
              <a:ext cx="929286" cy="694944"/>
            </a:xfrm>
            <a:prstGeom prst="rect">
              <a:avLst/>
            </a:prstGeom>
            <a:ln w="635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510" y="3019619"/>
              <a:ext cx="922973" cy="694944"/>
            </a:xfrm>
            <a:prstGeom prst="rect">
              <a:avLst/>
            </a:prstGeom>
            <a:ln w="635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510" y="1397427"/>
              <a:ext cx="922972" cy="694944"/>
            </a:xfrm>
            <a:prstGeom prst="rect">
              <a:avLst/>
            </a:prstGeom>
            <a:ln w="635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5108" y="1397427"/>
              <a:ext cx="922972" cy="694944"/>
            </a:xfrm>
            <a:prstGeom prst="rect">
              <a:avLst/>
            </a:prstGeom>
            <a:ln w="635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55" name="Picture 54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5108" y="3818939"/>
              <a:ext cx="922972" cy="694944"/>
            </a:xfrm>
            <a:prstGeom prst="rect">
              <a:avLst/>
            </a:prstGeom>
            <a:ln w="635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6509" y="3818939"/>
              <a:ext cx="922972" cy="694944"/>
            </a:xfrm>
            <a:prstGeom prst="rect">
              <a:avLst/>
            </a:prstGeom>
            <a:ln w="635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510" y="3818939"/>
              <a:ext cx="922972" cy="694944"/>
            </a:xfrm>
            <a:prstGeom prst="rect">
              <a:avLst/>
            </a:prstGeom>
            <a:ln w="635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58" name="Picture 57"/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6509" y="3019619"/>
              <a:ext cx="922972" cy="694944"/>
            </a:xfrm>
            <a:prstGeom prst="rect">
              <a:avLst/>
            </a:prstGeom>
            <a:ln w="635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5108" y="3019619"/>
              <a:ext cx="922972" cy="694944"/>
            </a:xfrm>
            <a:prstGeom prst="rect">
              <a:avLst/>
            </a:prstGeom>
            <a:ln w="635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510" y="563757"/>
              <a:ext cx="922972" cy="694944"/>
            </a:xfrm>
            <a:prstGeom prst="rect">
              <a:avLst/>
            </a:prstGeom>
            <a:ln w="635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61" name="TextBox 60"/>
            <p:cNvSpPr txBox="1"/>
            <p:nvPr/>
          </p:nvSpPr>
          <p:spPr>
            <a:xfrm>
              <a:off x="-466441" y="1567498"/>
              <a:ext cx="113334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WWOX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-217654" y="4058689"/>
              <a:ext cx="63576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CK14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-186216" y="2397895"/>
              <a:ext cx="572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ER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-197422" y="737101"/>
              <a:ext cx="59530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H&amp;E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-186216" y="3228292"/>
              <a:ext cx="572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</a:t>
              </a:r>
              <a:endParaRPr lang="en-US" sz="8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32171" y="347864"/>
              <a:ext cx="516488" cy="2158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Normal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557804" y="347864"/>
              <a:ext cx="482824" cy="2158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Tumor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566403" y="347864"/>
              <a:ext cx="482824" cy="2158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Tumor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-128979" y="112797"/>
              <a:ext cx="32573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en-US" sz="1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832529" y="398653"/>
            <a:ext cx="1918119" cy="694944"/>
            <a:chOff x="2699338" y="4969466"/>
            <a:chExt cx="1918119" cy="694944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9338" y="4969466"/>
              <a:ext cx="922972" cy="694944"/>
            </a:xfrm>
            <a:prstGeom prst="rect">
              <a:avLst/>
            </a:prstGeom>
            <a:ln w="635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4485" y="4969466"/>
              <a:ext cx="922972" cy="694944"/>
            </a:xfrm>
            <a:prstGeom prst="rect">
              <a:avLst/>
            </a:prstGeom>
            <a:ln w="635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</p:grpSp>
      <p:sp>
        <p:nvSpPr>
          <p:cNvPr id="73" name="TextBox 72"/>
          <p:cNvSpPr txBox="1"/>
          <p:nvPr/>
        </p:nvSpPr>
        <p:spPr>
          <a:xfrm>
            <a:off x="349978" y="312722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667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1518118"/>
            <a:ext cx="3002280" cy="3549503"/>
            <a:chOff x="0" y="1518118"/>
            <a:chExt cx="3002280" cy="3549503"/>
          </a:xfrm>
        </p:grpSpPr>
        <p:sp>
          <p:nvSpPr>
            <p:cNvPr id="18" name="TextBox 17"/>
            <p:cNvSpPr txBox="1"/>
            <p:nvPr/>
          </p:nvSpPr>
          <p:spPr>
            <a:xfrm>
              <a:off x="0" y="1518118"/>
              <a:ext cx="32573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en-US" sz="1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3"/>
            <a:srcRect l="1" r="130"/>
            <a:stretch/>
          </p:blipFill>
          <p:spPr>
            <a:xfrm>
              <a:off x="351449" y="1702784"/>
              <a:ext cx="2650831" cy="2389175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 rot="16200000">
              <a:off x="1045392" y="4450514"/>
              <a:ext cx="93255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8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Wwox</a:t>
              </a:r>
              <a:r>
                <a:rPr lang="en-US" sz="800" b="1" i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</a:t>
              </a:r>
              <a:r>
                <a:rPr lang="en-US" sz="800" b="1" i="1" baseline="30000" dirty="0" err="1">
                  <a:latin typeface="Arial" panose="020B0604020202020204" pitchFamily="34" charset="0"/>
                  <a:cs typeface="Arial" panose="020B0604020202020204" pitchFamily="34" charset="0"/>
                </a:rPr>
                <a:t>MMTV</a:t>
              </a:r>
              <a:r>
                <a:rPr lang="en-US" sz="8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-T</a:t>
              </a:r>
              <a:endParaRPr lang="en-US" sz="8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 rot="16200000">
              <a:off x="1781630" y="4407454"/>
              <a:ext cx="846436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800" b="1" i="1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Trp53</a:t>
              </a:r>
              <a:r>
                <a:rPr lang="en-US" sz="800" b="1" i="1" baseline="300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</a:t>
              </a:r>
              <a:r>
                <a:rPr lang="en-US" sz="800" b="1" i="1" baseline="300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MMTV</a:t>
              </a:r>
              <a:r>
                <a:rPr lang="en-US" sz="800" b="1" i="1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endParaRPr lang="en-US" sz="8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 rot="16200000">
              <a:off x="209813" y="4493622"/>
              <a:ext cx="93255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WT-N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209052" y="2118539"/>
            <a:ext cx="3648948" cy="1914088"/>
            <a:chOff x="3333442" y="1887450"/>
            <a:chExt cx="3648948" cy="1914088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4"/>
            <a:srcRect t="3698" b="13857"/>
            <a:stretch/>
          </p:blipFill>
          <p:spPr>
            <a:xfrm>
              <a:off x="3333442" y="1887450"/>
              <a:ext cx="3524559" cy="459823"/>
            </a:xfrm>
            <a:prstGeom prst="rect">
              <a:avLst/>
            </a:prstGeom>
          </p:spPr>
        </p:pic>
        <p:sp>
          <p:nvSpPr>
            <p:cNvPr id="28" name="Rectangle 27"/>
            <p:cNvSpPr/>
            <p:nvPr/>
          </p:nvSpPr>
          <p:spPr>
            <a:xfrm rot="16200000">
              <a:off x="4304591" y="1123739"/>
              <a:ext cx="1706650" cy="36489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MMTV Wnt3</a:t>
              </a:r>
              <a:endPara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MMTV </a:t>
              </a:r>
              <a:r>
                <a:rPr lang="en-US" sz="10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Wnt1</a:t>
              </a: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MMTV Wnt2</a:t>
              </a:r>
              <a:endPara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MMTV </a:t>
              </a:r>
              <a:r>
                <a:rPr lang="en-US" sz="10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Wnt4</a:t>
              </a: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Wwox</a:t>
              </a:r>
              <a:r>
                <a:rPr lang="en-US" sz="1000" baseline="300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∆</a:t>
              </a:r>
              <a:r>
                <a:rPr lang="en-US" sz="1000" baseline="300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MMTV</a:t>
              </a:r>
              <a:r>
                <a:rPr lang="en-US" sz="10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-T3</a:t>
              </a: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Wwox</a:t>
              </a:r>
              <a:r>
                <a:rPr lang="en-US" sz="1000" baseline="300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∆MMTV</a:t>
              </a:r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-T1</a:t>
              </a:r>
              <a:endPara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Wwox</a:t>
              </a:r>
              <a:r>
                <a:rPr lang="en-US" sz="1000" baseline="300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∆</a:t>
              </a:r>
              <a:r>
                <a:rPr lang="en-US" sz="1000" baseline="300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MMTV</a:t>
              </a:r>
              <a:r>
                <a:rPr lang="en-US" sz="10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-T2</a:t>
              </a: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Trp53</a:t>
              </a:r>
              <a:r>
                <a:rPr lang="en-US" sz="1000" baseline="300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∆MMTV</a:t>
              </a:r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-T1</a:t>
              </a:r>
              <a:endPara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Wwox</a:t>
              </a:r>
              <a:r>
                <a:rPr lang="en-US" sz="1000" baseline="300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∆</a:t>
              </a:r>
              <a:r>
                <a:rPr lang="en-US" sz="1000" baseline="300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MMTV</a:t>
              </a:r>
              <a:r>
                <a:rPr lang="en-US" sz="10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-T4</a:t>
              </a: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P53-3</a:t>
              </a:r>
              <a:endPara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P53-4</a:t>
              </a: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Trp53</a:t>
              </a:r>
              <a:r>
                <a:rPr lang="en-US" sz="1000" baseline="300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∆MMTV</a:t>
              </a:r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-</a:t>
              </a:r>
              <a:r>
                <a:rPr lang="en-US" sz="10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T2</a:t>
              </a: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3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P53-7</a:t>
              </a: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P53-1</a:t>
              </a:r>
              <a:endPara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P53-6</a:t>
              </a: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400" dirty="0" smtClean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endParaRPr lang="en-US" sz="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P53-2</a:t>
              </a:r>
              <a:endParaRPr lang="en-U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45720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P53-5</a:t>
              </a:r>
              <a:endParaRPr lang="en-U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3002280" y="1515164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50233" y="4981501"/>
            <a:ext cx="625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Normal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440210" y="4997216"/>
            <a:ext cx="8723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Trp53</a:t>
            </a:r>
            <a:r>
              <a:rPr lang="en-US" sz="1000" b="1" i="1" baseline="30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</a:t>
            </a:r>
            <a:r>
              <a:rPr lang="en-US" sz="1000" b="1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MMTV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425474" y="4981501"/>
            <a:ext cx="8595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Wwox</a:t>
            </a:r>
            <a:r>
              <a:rPr lang="en-US" sz="1000" b="1" i="1" baseline="30000" dirty="0" err="1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</a:t>
            </a:r>
            <a:r>
              <a:rPr lang="en-US" sz="1000" b="1" i="1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MMTV</a:t>
            </a: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271261" y="5248598"/>
            <a:ext cx="973501" cy="811324"/>
            <a:chOff x="1407239" y="5029412"/>
            <a:chExt cx="1261872" cy="943661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7239" y="5029412"/>
              <a:ext cx="1261872" cy="943661"/>
            </a:xfrm>
            <a:prstGeom prst="rect">
              <a:avLst/>
            </a:prstGeom>
            <a:ln w="635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39" name="Rectangle 38"/>
            <p:cNvSpPr/>
            <p:nvPr/>
          </p:nvSpPr>
          <p:spPr>
            <a:xfrm>
              <a:off x="2501470" y="5054816"/>
              <a:ext cx="137160" cy="1828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348826" y="5243437"/>
            <a:ext cx="973501" cy="816873"/>
            <a:chOff x="4055699" y="5022958"/>
            <a:chExt cx="1261872" cy="950115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5699" y="5022958"/>
              <a:ext cx="1261872" cy="950115"/>
            </a:xfrm>
            <a:prstGeom prst="rect">
              <a:avLst/>
            </a:prstGeom>
            <a:ln w="635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41" name="Rectangle 40"/>
            <p:cNvSpPr/>
            <p:nvPr/>
          </p:nvSpPr>
          <p:spPr>
            <a:xfrm>
              <a:off x="5160250" y="5045671"/>
              <a:ext cx="137160" cy="1828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312073" y="5243437"/>
            <a:ext cx="973501" cy="816873"/>
            <a:chOff x="2730683" y="5024939"/>
            <a:chExt cx="1261872" cy="950115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0683" y="5024939"/>
              <a:ext cx="1261872" cy="950115"/>
            </a:xfrm>
            <a:prstGeom prst="rect">
              <a:avLst/>
            </a:prstGeom>
            <a:ln w="635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42" name="Rectangle 41"/>
            <p:cNvSpPr/>
            <p:nvPr/>
          </p:nvSpPr>
          <p:spPr>
            <a:xfrm>
              <a:off x="3826644" y="5044537"/>
              <a:ext cx="137160" cy="18288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11471" y="6800326"/>
            <a:ext cx="26161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-26066" y="-32557"/>
            <a:ext cx="7548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Figure </a:t>
            </a:r>
            <a:r>
              <a:rPr lang="en-US" sz="1200" dirty="0" smtClean="0"/>
              <a:t>S2</a:t>
            </a:r>
            <a:endParaRPr lang="en-US" sz="1200" dirty="0"/>
          </a:p>
        </p:txBody>
      </p:sp>
      <p:grpSp>
        <p:nvGrpSpPr>
          <p:cNvPr id="48" name="Group 47"/>
          <p:cNvGrpSpPr/>
          <p:nvPr/>
        </p:nvGrpSpPr>
        <p:grpSpPr>
          <a:xfrm>
            <a:off x="3963528" y="3767664"/>
            <a:ext cx="2286000" cy="2497088"/>
            <a:chOff x="3963528" y="3767664"/>
            <a:chExt cx="2286000" cy="2497088"/>
          </a:xfrm>
        </p:grpSpPr>
        <p:graphicFrame>
          <p:nvGraphicFramePr>
            <p:cNvPr id="118" name="Chart 117"/>
            <p:cNvGraphicFramePr>
              <a:graphicFrameLocks/>
            </p:cNvGraphicFramePr>
            <p:nvPr>
              <p:extLst/>
            </p:nvPr>
          </p:nvGraphicFramePr>
          <p:xfrm>
            <a:off x="3963528" y="3767664"/>
            <a:ext cx="2286000" cy="197958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sp>
          <p:nvSpPr>
            <p:cNvPr id="119" name="Rectangle 118"/>
            <p:cNvSpPr/>
            <p:nvPr/>
          </p:nvSpPr>
          <p:spPr>
            <a:xfrm rot="5400000">
              <a:off x="4428588" y="5631245"/>
              <a:ext cx="303288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WT</a:t>
              </a:r>
            </a:p>
          </p:txBody>
        </p:sp>
        <p:sp>
          <p:nvSpPr>
            <p:cNvPr id="120" name="Rectangle 119"/>
            <p:cNvSpPr/>
            <p:nvPr/>
          </p:nvSpPr>
          <p:spPr>
            <a:xfrm rot="5400000">
              <a:off x="4531053" y="5826010"/>
              <a:ext cx="692818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Wwox</a:t>
              </a:r>
              <a:r>
                <a:rPr lang="en-US" sz="600" i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</a:t>
              </a:r>
              <a:r>
                <a:rPr lang="en-US" sz="600" i="1" baseline="30000" dirty="0" err="1">
                  <a:latin typeface="Arial" panose="020B0604020202020204" pitchFamily="34" charset="0"/>
                  <a:cs typeface="Arial" panose="020B0604020202020204" pitchFamily="34" charset="0"/>
                </a:rPr>
                <a:t>MMTV</a:t>
              </a:r>
              <a:r>
                <a:rPr lang="en-US" sz="6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–N</a:t>
              </a:r>
            </a:p>
          </p:txBody>
        </p:sp>
        <p:sp>
          <p:nvSpPr>
            <p:cNvPr id="121" name="Rectangle 120"/>
            <p:cNvSpPr/>
            <p:nvPr/>
          </p:nvSpPr>
          <p:spPr>
            <a:xfrm rot="5400000">
              <a:off x="4816958" y="5809980"/>
              <a:ext cx="660758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00" i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Trp53</a:t>
              </a:r>
              <a:r>
                <a:rPr lang="en-US" sz="600" i="1" baseline="30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</a:t>
              </a:r>
              <a:r>
                <a:rPr lang="en-US" sz="6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MMTV _</a:t>
              </a: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</p:txBody>
        </p:sp>
        <p:sp>
          <p:nvSpPr>
            <p:cNvPr id="122" name="Rectangle 121"/>
            <p:cNvSpPr/>
            <p:nvPr/>
          </p:nvSpPr>
          <p:spPr>
            <a:xfrm rot="5400000">
              <a:off x="5084382" y="5821201"/>
              <a:ext cx="683200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Wwox</a:t>
              </a:r>
              <a:r>
                <a:rPr lang="en-US" sz="600" i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</a:t>
              </a:r>
              <a:r>
                <a:rPr lang="en-US" sz="600" i="1" baseline="30000" dirty="0" err="1">
                  <a:latin typeface="Arial" panose="020B0604020202020204" pitchFamily="34" charset="0"/>
                  <a:cs typeface="Arial" panose="020B0604020202020204" pitchFamily="34" charset="0"/>
                </a:rPr>
                <a:t>MMTV</a:t>
              </a:r>
              <a:r>
                <a:rPr lang="en-US" sz="6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T1</a:t>
              </a:r>
            </a:p>
          </p:txBody>
        </p:sp>
        <p:sp>
          <p:nvSpPr>
            <p:cNvPr id="123" name="Rectangle 122"/>
            <p:cNvSpPr/>
            <p:nvPr/>
          </p:nvSpPr>
          <p:spPr>
            <a:xfrm rot="5400000">
              <a:off x="5356224" y="5821201"/>
              <a:ext cx="683200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Wwox</a:t>
              </a:r>
              <a:r>
                <a:rPr lang="en-US" sz="600" i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</a:t>
              </a:r>
              <a:r>
                <a:rPr lang="en-US" sz="600" i="1" baseline="30000" dirty="0" err="1">
                  <a:latin typeface="Arial" panose="020B0604020202020204" pitchFamily="34" charset="0"/>
                  <a:cs typeface="Arial" panose="020B0604020202020204" pitchFamily="34" charset="0"/>
                </a:rPr>
                <a:t>MMTV</a:t>
              </a:r>
              <a:r>
                <a:rPr lang="en-US" sz="6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T2</a:t>
              </a:r>
            </a:p>
          </p:txBody>
        </p:sp>
        <p:sp>
          <p:nvSpPr>
            <p:cNvPr id="124" name="Rectangle 123"/>
            <p:cNvSpPr/>
            <p:nvPr/>
          </p:nvSpPr>
          <p:spPr>
            <a:xfrm rot="5400000">
              <a:off x="5640767" y="5821201"/>
              <a:ext cx="683200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Wwox</a:t>
              </a:r>
              <a:r>
                <a:rPr lang="en-US" sz="600" i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</a:t>
              </a:r>
              <a:r>
                <a:rPr lang="en-US" sz="600" i="1" baseline="30000" dirty="0" err="1">
                  <a:latin typeface="Arial" panose="020B0604020202020204" pitchFamily="34" charset="0"/>
                  <a:cs typeface="Arial" panose="020B0604020202020204" pitchFamily="34" charset="0"/>
                </a:rPr>
                <a:t>MMTV</a:t>
              </a:r>
              <a:r>
                <a:rPr lang="en-US" sz="6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T3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4595766" y="4004381"/>
              <a:ext cx="1382651" cy="817719"/>
              <a:chOff x="4595766" y="4004381"/>
              <a:chExt cx="1382651" cy="817719"/>
            </a:xfrm>
          </p:grpSpPr>
          <p:grpSp>
            <p:nvGrpSpPr>
              <p:cNvPr id="114" name="Group 113"/>
              <p:cNvGrpSpPr/>
              <p:nvPr/>
            </p:nvGrpSpPr>
            <p:grpSpPr>
              <a:xfrm>
                <a:off x="4595766" y="4153128"/>
                <a:ext cx="1382651" cy="668972"/>
                <a:chOff x="2236469" y="3326130"/>
                <a:chExt cx="1423125" cy="763694"/>
              </a:xfrm>
            </p:grpSpPr>
            <p:sp>
              <p:nvSpPr>
                <p:cNvPr id="116" name="Right Brace 3"/>
                <p:cNvSpPr/>
                <p:nvPr/>
              </p:nvSpPr>
              <p:spPr>
                <a:xfrm rot="16200000">
                  <a:off x="2382943" y="3179656"/>
                  <a:ext cx="763694" cy="1056641"/>
                </a:xfrm>
                <a:custGeom>
                  <a:avLst/>
                  <a:gdLst>
                    <a:gd name="connsiteX0" fmla="*/ 0 w 161714"/>
                    <a:gd name="connsiteY0" fmla="*/ 0 h 1693334"/>
                    <a:gd name="connsiteX1" fmla="*/ 80857 w 161714"/>
                    <a:gd name="connsiteY1" fmla="*/ 2 h 1693334"/>
                    <a:gd name="connsiteX2" fmla="*/ 80857 w 161714"/>
                    <a:gd name="connsiteY2" fmla="*/ 842855 h 1693334"/>
                    <a:gd name="connsiteX3" fmla="*/ 161714 w 161714"/>
                    <a:gd name="connsiteY3" fmla="*/ 842857 h 1693334"/>
                    <a:gd name="connsiteX4" fmla="*/ 80857 w 161714"/>
                    <a:gd name="connsiteY4" fmla="*/ 842859 h 1693334"/>
                    <a:gd name="connsiteX5" fmla="*/ 80857 w 161714"/>
                    <a:gd name="connsiteY5" fmla="*/ 1693332 h 1693334"/>
                    <a:gd name="connsiteX6" fmla="*/ 0 w 161714"/>
                    <a:gd name="connsiteY6" fmla="*/ 1693334 h 1693334"/>
                    <a:gd name="connsiteX7" fmla="*/ 0 w 161714"/>
                    <a:gd name="connsiteY7" fmla="*/ 0 h 1693334"/>
                    <a:gd name="connsiteX0" fmla="*/ 0 w 161714"/>
                    <a:gd name="connsiteY0" fmla="*/ 0 h 1693334"/>
                    <a:gd name="connsiteX1" fmla="*/ 80857 w 161714"/>
                    <a:gd name="connsiteY1" fmla="*/ 2 h 1693334"/>
                    <a:gd name="connsiteX2" fmla="*/ 80857 w 161714"/>
                    <a:gd name="connsiteY2" fmla="*/ 842855 h 1693334"/>
                    <a:gd name="connsiteX3" fmla="*/ 161714 w 161714"/>
                    <a:gd name="connsiteY3" fmla="*/ 842857 h 1693334"/>
                    <a:gd name="connsiteX4" fmla="*/ 80857 w 161714"/>
                    <a:gd name="connsiteY4" fmla="*/ 842859 h 1693334"/>
                    <a:gd name="connsiteX5" fmla="*/ 80857 w 161714"/>
                    <a:gd name="connsiteY5" fmla="*/ 1693332 h 1693334"/>
                    <a:gd name="connsiteX6" fmla="*/ 0 w 161714"/>
                    <a:gd name="connsiteY6" fmla="*/ 1693334 h 1693334"/>
                    <a:gd name="connsiteX0" fmla="*/ 0 w 161714"/>
                    <a:gd name="connsiteY0" fmla="*/ 0 h 1693334"/>
                    <a:gd name="connsiteX1" fmla="*/ 80857 w 161714"/>
                    <a:gd name="connsiteY1" fmla="*/ 2 h 1693334"/>
                    <a:gd name="connsiteX2" fmla="*/ 80857 w 161714"/>
                    <a:gd name="connsiteY2" fmla="*/ 842855 h 1693334"/>
                    <a:gd name="connsiteX3" fmla="*/ 161714 w 161714"/>
                    <a:gd name="connsiteY3" fmla="*/ 842857 h 1693334"/>
                    <a:gd name="connsiteX4" fmla="*/ 80857 w 161714"/>
                    <a:gd name="connsiteY4" fmla="*/ 842859 h 1693334"/>
                    <a:gd name="connsiteX5" fmla="*/ 80857 w 161714"/>
                    <a:gd name="connsiteY5" fmla="*/ 1693332 h 1693334"/>
                    <a:gd name="connsiteX6" fmla="*/ 0 w 161714"/>
                    <a:gd name="connsiteY6" fmla="*/ 1693334 h 1693334"/>
                    <a:gd name="connsiteX7" fmla="*/ 0 w 161714"/>
                    <a:gd name="connsiteY7" fmla="*/ 0 h 1693334"/>
                    <a:gd name="connsiteX0" fmla="*/ 0 w 161714"/>
                    <a:gd name="connsiteY0" fmla="*/ 0 h 1693334"/>
                    <a:gd name="connsiteX1" fmla="*/ 80857 w 161714"/>
                    <a:gd name="connsiteY1" fmla="*/ 2 h 1693334"/>
                    <a:gd name="connsiteX2" fmla="*/ 80857 w 161714"/>
                    <a:gd name="connsiteY2" fmla="*/ 842855 h 1693334"/>
                    <a:gd name="connsiteX3" fmla="*/ 115994 w 161714"/>
                    <a:gd name="connsiteY3" fmla="*/ 842857 h 1693334"/>
                    <a:gd name="connsiteX4" fmla="*/ 80857 w 161714"/>
                    <a:gd name="connsiteY4" fmla="*/ 842859 h 1693334"/>
                    <a:gd name="connsiteX5" fmla="*/ 80857 w 161714"/>
                    <a:gd name="connsiteY5" fmla="*/ 1693332 h 1693334"/>
                    <a:gd name="connsiteX6" fmla="*/ 0 w 161714"/>
                    <a:gd name="connsiteY6" fmla="*/ 1693334 h 1693334"/>
                    <a:gd name="connsiteX0" fmla="*/ 601980 w 763694"/>
                    <a:gd name="connsiteY0" fmla="*/ 0 h 1693334"/>
                    <a:gd name="connsiteX1" fmla="*/ 682837 w 763694"/>
                    <a:gd name="connsiteY1" fmla="*/ 2 h 1693334"/>
                    <a:gd name="connsiteX2" fmla="*/ 682837 w 763694"/>
                    <a:gd name="connsiteY2" fmla="*/ 842855 h 1693334"/>
                    <a:gd name="connsiteX3" fmla="*/ 763694 w 763694"/>
                    <a:gd name="connsiteY3" fmla="*/ 842857 h 1693334"/>
                    <a:gd name="connsiteX4" fmla="*/ 682837 w 763694"/>
                    <a:gd name="connsiteY4" fmla="*/ 842859 h 1693334"/>
                    <a:gd name="connsiteX5" fmla="*/ 682837 w 763694"/>
                    <a:gd name="connsiteY5" fmla="*/ 1693332 h 1693334"/>
                    <a:gd name="connsiteX6" fmla="*/ 601980 w 763694"/>
                    <a:gd name="connsiteY6" fmla="*/ 1693334 h 1693334"/>
                    <a:gd name="connsiteX7" fmla="*/ 601980 w 763694"/>
                    <a:gd name="connsiteY7" fmla="*/ 0 h 1693334"/>
                    <a:gd name="connsiteX0" fmla="*/ 601980 w 763694"/>
                    <a:gd name="connsiteY0" fmla="*/ 0 h 1693334"/>
                    <a:gd name="connsiteX1" fmla="*/ 682837 w 763694"/>
                    <a:gd name="connsiteY1" fmla="*/ 2 h 1693334"/>
                    <a:gd name="connsiteX2" fmla="*/ 682837 w 763694"/>
                    <a:gd name="connsiteY2" fmla="*/ 842855 h 1693334"/>
                    <a:gd name="connsiteX3" fmla="*/ 717974 w 763694"/>
                    <a:gd name="connsiteY3" fmla="*/ 842857 h 1693334"/>
                    <a:gd name="connsiteX4" fmla="*/ 682837 w 763694"/>
                    <a:gd name="connsiteY4" fmla="*/ 842859 h 1693334"/>
                    <a:gd name="connsiteX5" fmla="*/ 682837 w 763694"/>
                    <a:gd name="connsiteY5" fmla="*/ 1693332 h 1693334"/>
                    <a:gd name="connsiteX6" fmla="*/ 0 w 763694"/>
                    <a:gd name="connsiteY6" fmla="*/ 1693334 h 1693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763694" h="1693334" stroke="0" extrusionOk="0">
                      <a:moveTo>
                        <a:pt x="601980" y="0"/>
                      </a:moveTo>
                      <a:lnTo>
                        <a:pt x="682837" y="2"/>
                      </a:lnTo>
                      <a:lnTo>
                        <a:pt x="682837" y="842855"/>
                      </a:lnTo>
                      <a:cubicBezTo>
                        <a:pt x="682837" y="842856"/>
                        <a:pt x="719038" y="842857"/>
                        <a:pt x="763694" y="842857"/>
                      </a:cubicBezTo>
                      <a:lnTo>
                        <a:pt x="682837" y="842859"/>
                      </a:lnTo>
                      <a:lnTo>
                        <a:pt x="682837" y="1693332"/>
                      </a:lnTo>
                      <a:cubicBezTo>
                        <a:pt x="682837" y="1693333"/>
                        <a:pt x="646636" y="1693334"/>
                        <a:pt x="601980" y="1693334"/>
                      </a:cubicBezTo>
                      <a:lnTo>
                        <a:pt x="601980" y="0"/>
                      </a:lnTo>
                      <a:close/>
                    </a:path>
                    <a:path w="763694" h="1693334" fill="none">
                      <a:moveTo>
                        <a:pt x="601980" y="0"/>
                      </a:moveTo>
                      <a:lnTo>
                        <a:pt x="682837" y="2"/>
                      </a:lnTo>
                      <a:lnTo>
                        <a:pt x="682837" y="842855"/>
                      </a:lnTo>
                      <a:cubicBezTo>
                        <a:pt x="682837" y="842856"/>
                        <a:pt x="673318" y="842857"/>
                        <a:pt x="717974" y="842857"/>
                      </a:cubicBezTo>
                      <a:lnTo>
                        <a:pt x="682837" y="842859"/>
                      </a:lnTo>
                      <a:lnTo>
                        <a:pt x="682837" y="1693332"/>
                      </a:lnTo>
                      <a:cubicBezTo>
                        <a:pt x="682837" y="1693333"/>
                        <a:pt x="44656" y="1693334"/>
                        <a:pt x="0" y="1693334"/>
                      </a:cubicBezTo>
                    </a:path>
                  </a:pathLst>
                </a:cu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117" name="Straight Connector 116"/>
                <p:cNvCxnSpPr/>
                <p:nvPr/>
              </p:nvCxnSpPr>
              <p:spPr>
                <a:xfrm flipH="1" flipV="1">
                  <a:off x="3039158" y="4075326"/>
                  <a:ext cx="620436" cy="762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3" name="TextBox 112"/>
              <p:cNvSpPr txBox="1"/>
              <p:nvPr/>
            </p:nvSpPr>
            <p:spPr>
              <a:xfrm>
                <a:off x="4953925" y="4004381"/>
                <a:ext cx="399989" cy="1609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***</a:t>
                </a: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3812694" y="6825125"/>
            <a:ext cx="2432620" cy="2487627"/>
            <a:chOff x="3812694" y="6825125"/>
            <a:chExt cx="2432620" cy="2487627"/>
          </a:xfrm>
        </p:grpSpPr>
        <p:graphicFrame>
          <p:nvGraphicFramePr>
            <p:cNvPr id="103" name="Chart 102"/>
            <p:cNvGraphicFramePr>
              <a:graphicFrameLocks/>
            </p:cNvGraphicFramePr>
            <p:nvPr>
              <p:extLst/>
            </p:nvPr>
          </p:nvGraphicFramePr>
          <p:xfrm>
            <a:off x="3812694" y="6825125"/>
            <a:ext cx="2432620" cy="19842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2"/>
            </a:graphicData>
          </a:graphic>
        </p:graphicFrame>
        <p:grpSp>
          <p:nvGrpSpPr>
            <p:cNvPr id="99" name="Group 98"/>
            <p:cNvGrpSpPr/>
            <p:nvPr/>
          </p:nvGrpSpPr>
          <p:grpSpPr>
            <a:xfrm>
              <a:off x="4446812" y="7215374"/>
              <a:ext cx="1489425" cy="502033"/>
              <a:chOff x="2138107" y="3302714"/>
              <a:chExt cx="1449019" cy="771314"/>
            </a:xfrm>
          </p:grpSpPr>
          <p:sp>
            <p:nvSpPr>
              <p:cNvPr id="101" name="Right Brace 3"/>
              <p:cNvSpPr/>
              <p:nvPr/>
            </p:nvSpPr>
            <p:spPr>
              <a:xfrm rot="16200000">
                <a:off x="2337468" y="3103353"/>
                <a:ext cx="763695" cy="1162418"/>
              </a:xfrm>
              <a:custGeom>
                <a:avLst/>
                <a:gdLst>
                  <a:gd name="connsiteX0" fmla="*/ 0 w 161714"/>
                  <a:gd name="connsiteY0" fmla="*/ 0 h 1693334"/>
                  <a:gd name="connsiteX1" fmla="*/ 80857 w 161714"/>
                  <a:gd name="connsiteY1" fmla="*/ 2 h 1693334"/>
                  <a:gd name="connsiteX2" fmla="*/ 80857 w 161714"/>
                  <a:gd name="connsiteY2" fmla="*/ 842855 h 1693334"/>
                  <a:gd name="connsiteX3" fmla="*/ 161714 w 161714"/>
                  <a:gd name="connsiteY3" fmla="*/ 842857 h 1693334"/>
                  <a:gd name="connsiteX4" fmla="*/ 80857 w 161714"/>
                  <a:gd name="connsiteY4" fmla="*/ 842859 h 1693334"/>
                  <a:gd name="connsiteX5" fmla="*/ 80857 w 161714"/>
                  <a:gd name="connsiteY5" fmla="*/ 1693332 h 1693334"/>
                  <a:gd name="connsiteX6" fmla="*/ 0 w 161714"/>
                  <a:gd name="connsiteY6" fmla="*/ 1693334 h 1693334"/>
                  <a:gd name="connsiteX7" fmla="*/ 0 w 161714"/>
                  <a:gd name="connsiteY7" fmla="*/ 0 h 1693334"/>
                  <a:gd name="connsiteX0" fmla="*/ 0 w 161714"/>
                  <a:gd name="connsiteY0" fmla="*/ 0 h 1693334"/>
                  <a:gd name="connsiteX1" fmla="*/ 80857 w 161714"/>
                  <a:gd name="connsiteY1" fmla="*/ 2 h 1693334"/>
                  <a:gd name="connsiteX2" fmla="*/ 80857 w 161714"/>
                  <a:gd name="connsiteY2" fmla="*/ 842855 h 1693334"/>
                  <a:gd name="connsiteX3" fmla="*/ 161714 w 161714"/>
                  <a:gd name="connsiteY3" fmla="*/ 842857 h 1693334"/>
                  <a:gd name="connsiteX4" fmla="*/ 80857 w 161714"/>
                  <a:gd name="connsiteY4" fmla="*/ 842859 h 1693334"/>
                  <a:gd name="connsiteX5" fmla="*/ 80857 w 161714"/>
                  <a:gd name="connsiteY5" fmla="*/ 1693332 h 1693334"/>
                  <a:gd name="connsiteX6" fmla="*/ 0 w 161714"/>
                  <a:gd name="connsiteY6" fmla="*/ 1693334 h 1693334"/>
                  <a:gd name="connsiteX0" fmla="*/ 0 w 161714"/>
                  <a:gd name="connsiteY0" fmla="*/ 0 h 1693334"/>
                  <a:gd name="connsiteX1" fmla="*/ 80857 w 161714"/>
                  <a:gd name="connsiteY1" fmla="*/ 2 h 1693334"/>
                  <a:gd name="connsiteX2" fmla="*/ 80857 w 161714"/>
                  <a:gd name="connsiteY2" fmla="*/ 842855 h 1693334"/>
                  <a:gd name="connsiteX3" fmla="*/ 161714 w 161714"/>
                  <a:gd name="connsiteY3" fmla="*/ 842857 h 1693334"/>
                  <a:gd name="connsiteX4" fmla="*/ 80857 w 161714"/>
                  <a:gd name="connsiteY4" fmla="*/ 842859 h 1693334"/>
                  <a:gd name="connsiteX5" fmla="*/ 80857 w 161714"/>
                  <a:gd name="connsiteY5" fmla="*/ 1693332 h 1693334"/>
                  <a:gd name="connsiteX6" fmla="*/ 0 w 161714"/>
                  <a:gd name="connsiteY6" fmla="*/ 1693334 h 1693334"/>
                  <a:gd name="connsiteX7" fmla="*/ 0 w 161714"/>
                  <a:gd name="connsiteY7" fmla="*/ 0 h 1693334"/>
                  <a:gd name="connsiteX0" fmla="*/ 0 w 161714"/>
                  <a:gd name="connsiteY0" fmla="*/ 0 h 1693334"/>
                  <a:gd name="connsiteX1" fmla="*/ 80857 w 161714"/>
                  <a:gd name="connsiteY1" fmla="*/ 2 h 1693334"/>
                  <a:gd name="connsiteX2" fmla="*/ 80857 w 161714"/>
                  <a:gd name="connsiteY2" fmla="*/ 842855 h 1693334"/>
                  <a:gd name="connsiteX3" fmla="*/ 115994 w 161714"/>
                  <a:gd name="connsiteY3" fmla="*/ 842857 h 1693334"/>
                  <a:gd name="connsiteX4" fmla="*/ 80857 w 161714"/>
                  <a:gd name="connsiteY4" fmla="*/ 842859 h 1693334"/>
                  <a:gd name="connsiteX5" fmla="*/ 80857 w 161714"/>
                  <a:gd name="connsiteY5" fmla="*/ 1693332 h 1693334"/>
                  <a:gd name="connsiteX6" fmla="*/ 0 w 161714"/>
                  <a:gd name="connsiteY6" fmla="*/ 1693334 h 1693334"/>
                  <a:gd name="connsiteX0" fmla="*/ 601980 w 763694"/>
                  <a:gd name="connsiteY0" fmla="*/ 0 h 1693334"/>
                  <a:gd name="connsiteX1" fmla="*/ 682837 w 763694"/>
                  <a:gd name="connsiteY1" fmla="*/ 2 h 1693334"/>
                  <a:gd name="connsiteX2" fmla="*/ 682837 w 763694"/>
                  <a:gd name="connsiteY2" fmla="*/ 842855 h 1693334"/>
                  <a:gd name="connsiteX3" fmla="*/ 763694 w 763694"/>
                  <a:gd name="connsiteY3" fmla="*/ 842857 h 1693334"/>
                  <a:gd name="connsiteX4" fmla="*/ 682837 w 763694"/>
                  <a:gd name="connsiteY4" fmla="*/ 842859 h 1693334"/>
                  <a:gd name="connsiteX5" fmla="*/ 682837 w 763694"/>
                  <a:gd name="connsiteY5" fmla="*/ 1693332 h 1693334"/>
                  <a:gd name="connsiteX6" fmla="*/ 601980 w 763694"/>
                  <a:gd name="connsiteY6" fmla="*/ 1693334 h 1693334"/>
                  <a:gd name="connsiteX7" fmla="*/ 601980 w 763694"/>
                  <a:gd name="connsiteY7" fmla="*/ 0 h 1693334"/>
                  <a:gd name="connsiteX0" fmla="*/ 601980 w 763694"/>
                  <a:gd name="connsiteY0" fmla="*/ 0 h 1693334"/>
                  <a:gd name="connsiteX1" fmla="*/ 682837 w 763694"/>
                  <a:gd name="connsiteY1" fmla="*/ 2 h 1693334"/>
                  <a:gd name="connsiteX2" fmla="*/ 682837 w 763694"/>
                  <a:gd name="connsiteY2" fmla="*/ 842855 h 1693334"/>
                  <a:gd name="connsiteX3" fmla="*/ 717974 w 763694"/>
                  <a:gd name="connsiteY3" fmla="*/ 842857 h 1693334"/>
                  <a:gd name="connsiteX4" fmla="*/ 682837 w 763694"/>
                  <a:gd name="connsiteY4" fmla="*/ 842859 h 1693334"/>
                  <a:gd name="connsiteX5" fmla="*/ 682837 w 763694"/>
                  <a:gd name="connsiteY5" fmla="*/ 1693332 h 1693334"/>
                  <a:gd name="connsiteX6" fmla="*/ 0 w 763694"/>
                  <a:gd name="connsiteY6" fmla="*/ 1693334 h 169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3694" h="1693334" stroke="0" extrusionOk="0">
                    <a:moveTo>
                      <a:pt x="601980" y="0"/>
                    </a:moveTo>
                    <a:lnTo>
                      <a:pt x="682837" y="2"/>
                    </a:lnTo>
                    <a:lnTo>
                      <a:pt x="682837" y="842855"/>
                    </a:lnTo>
                    <a:cubicBezTo>
                      <a:pt x="682837" y="842856"/>
                      <a:pt x="719038" y="842857"/>
                      <a:pt x="763694" y="842857"/>
                    </a:cubicBezTo>
                    <a:lnTo>
                      <a:pt x="682837" y="842859"/>
                    </a:lnTo>
                    <a:lnTo>
                      <a:pt x="682837" y="1693332"/>
                    </a:lnTo>
                    <a:cubicBezTo>
                      <a:pt x="682837" y="1693333"/>
                      <a:pt x="646636" y="1693334"/>
                      <a:pt x="601980" y="1693334"/>
                    </a:cubicBezTo>
                    <a:lnTo>
                      <a:pt x="601980" y="0"/>
                    </a:lnTo>
                    <a:close/>
                  </a:path>
                  <a:path w="763694" h="1693334" fill="none">
                    <a:moveTo>
                      <a:pt x="601980" y="0"/>
                    </a:moveTo>
                    <a:lnTo>
                      <a:pt x="682837" y="2"/>
                    </a:lnTo>
                    <a:lnTo>
                      <a:pt x="682837" y="842855"/>
                    </a:lnTo>
                    <a:cubicBezTo>
                      <a:pt x="682837" y="842856"/>
                      <a:pt x="673318" y="842857"/>
                      <a:pt x="717974" y="842857"/>
                    </a:cubicBezTo>
                    <a:lnTo>
                      <a:pt x="682837" y="842859"/>
                    </a:lnTo>
                    <a:lnTo>
                      <a:pt x="682837" y="1693332"/>
                    </a:lnTo>
                    <a:cubicBezTo>
                      <a:pt x="682837" y="1693333"/>
                      <a:pt x="44656" y="1693334"/>
                      <a:pt x="0" y="1693334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02" name="Straight Connector 101"/>
              <p:cNvCxnSpPr/>
              <p:nvPr/>
            </p:nvCxnSpPr>
            <p:spPr>
              <a:xfrm flipH="1" flipV="1">
                <a:off x="2982203" y="4066408"/>
                <a:ext cx="604923" cy="762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8" name="TextBox 97"/>
            <p:cNvSpPr txBox="1"/>
            <p:nvPr/>
          </p:nvSpPr>
          <p:spPr>
            <a:xfrm>
              <a:off x="4881549" y="7059532"/>
              <a:ext cx="406017" cy="184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***</a:t>
              </a:r>
            </a:p>
          </p:txBody>
        </p:sp>
        <p:sp>
          <p:nvSpPr>
            <p:cNvPr id="145" name="Rectangle 144"/>
            <p:cNvSpPr/>
            <p:nvPr/>
          </p:nvSpPr>
          <p:spPr>
            <a:xfrm rot="5400000">
              <a:off x="4305210" y="8679245"/>
              <a:ext cx="303288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WT</a:t>
              </a:r>
            </a:p>
          </p:txBody>
        </p:sp>
        <p:sp>
          <p:nvSpPr>
            <p:cNvPr id="146" name="Rectangle 145"/>
            <p:cNvSpPr/>
            <p:nvPr/>
          </p:nvSpPr>
          <p:spPr>
            <a:xfrm rot="5400000">
              <a:off x="4411638" y="8874010"/>
              <a:ext cx="692818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Wwox</a:t>
              </a:r>
              <a:r>
                <a:rPr lang="en-US" sz="600" i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</a:t>
              </a:r>
              <a:r>
                <a:rPr lang="en-US" sz="600" i="1" baseline="30000" dirty="0" err="1">
                  <a:latin typeface="Arial" panose="020B0604020202020204" pitchFamily="34" charset="0"/>
                  <a:cs typeface="Arial" panose="020B0604020202020204" pitchFamily="34" charset="0"/>
                </a:rPr>
                <a:t>MMTV</a:t>
              </a:r>
              <a:r>
                <a:rPr lang="en-US" sz="6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–N</a:t>
              </a:r>
            </a:p>
          </p:txBody>
        </p:sp>
        <p:sp>
          <p:nvSpPr>
            <p:cNvPr id="147" name="Rectangle 146"/>
            <p:cNvSpPr/>
            <p:nvPr/>
          </p:nvSpPr>
          <p:spPr>
            <a:xfrm rot="5400000">
              <a:off x="4720693" y="8857980"/>
              <a:ext cx="660758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00" i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Trp53</a:t>
              </a:r>
              <a:r>
                <a:rPr lang="en-US" sz="600" i="1" baseline="30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</a:t>
              </a:r>
              <a:r>
                <a:rPr lang="en-US" sz="6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MMTV _</a:t>
              </a: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</p:txBody>
        </p:sp>
        <p:sp>
          <p:nvSpPr>
            <p:cNvPr id="148" name="Rectangle 147"/>
            <p:cNvSpPr/>
            <p:nvPr/>
          </p:nvSpPr>
          <p:spPr>
            <a:xfrm rot="5400000">
              <a:off x="5022842" y="8869201"/>
              <a:ext cx="683200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Wwox</a:t>
              </a:r>
              <a:r>
                <a:rPr lang="en-US" sz="600" i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</a:t>
              </a:r>
              <a:r>
                <a:rPr lang="en-US" sz="600" i="1" baseline="30000" dirty="0" err="1">
                  <a:latin typeface="Arial" panose="020B0604020202020204" pitchFamily="34" charset="0"/>
                  <a:cs typeface="Arial" panose="020B0604020202020204" pitchFamily="34" charset="0"/>
                </a:rPr>
                <a:t>MMTV</a:t>
              </a:r>
              <a:r>
                <a:rPr lang="en-US" sz="6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T1</a:t>
              </a:r>
            </a:p>
          </p:txBody>
        </p:sp>
        <p:sp>
          <p:nvSpPr>
            <p:cNvPr id="149" name="Rectangle 148"/>
            <p:cNvSpPr/>
            <p:nvPr/>
          </p:nvSpPr>
          <p:spPr>
            <a:xfrm rot="5400000">
              <a:off x="5329409" y="8869201"/>
              <a:ext cx="683200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Wwox</a:t>
              </a:r>
              <a:r>
                <a:rPr lang="en-US" sz="600" i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</a:t>
              </a:r>
              <a:r>
                <a:rPr lang="en-US" sz="600" i="1" baseline="30000" dirty="0" err="1">
                  <a:latin typeface="Arial" panose="020B0604020202020204" pitchFamily="34" charset="0"/>
                  <a:cs typeface="Arial" panose="020B0604020202020204" pitchFamily="34" charset="0"/>
                </a:rPr>
                <a:t>MMTV</a:t>
              </a:r>
              <a:r>
                <a:rPr lang="en-US" sz="6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T2</a:t>
              </a:r>
            </a:p>
          </p:txBody>
        </p:sp>
        <p:sp>
          <p:nvSpPr>
            <p:cNvPr id="150" name="Rectangle 149"/>
            <p:cNvSpPr/>
            <p:nvPr/>
          </p:nvSpPr>
          <p:spPr>
            <a:xfrm rot="5400000">
              <a:off x="5625527" y="8869201"/>
              <a:ext cx="683200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Wwox</a:t>
              </a:r>
              <a:r>
                <a:rPr lang="en-US" sz="600" i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</a:t>
              </a:r>
              <a:r>
                <a:rPr lang="en-US" sz="600" i="1" baseline="30000" dirty="0" err="1">
                  <a:latin typeface="Arial" panose="020B0604020202020204" pitchFamily="34" charset="0"/>
                  <a:cs typeface="Arial" panose="020B0604020202020204" pitchFamily="34" charset="0"/>
                </a:rPr>
                <a:t>MMTV</a:t>
              </a:r>
              <a:r>
                <a:rPr lang="en-US" sz="6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T3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76089" y="6825125"/>
            <a:ext cx="2286000" cy="2477979"/>
            <a:chOff x="676089" y="6825125"/>
            <a:chExt cx="2286000" cy="2477979"/>
          </a:xfrm>
        </p:grpSpPr>
        <p:graphicFrame>
          <p:nvGraphicFramePr>
            <p:cNvPr id="136" name="Chart 135"/>
            <p:cNvGraphicFramePr>
              <a:graphicFrameLocks/>
            </p:cNvGraphicFramePr>
            <p:nvPr>
              <p:extLst/>
            </p:nvPr>
          </p:nvGraphicFramePr>
          <p:xfrm>
            <a:off x="676089" y="6825125"/>
            <a:ext cx="2286000" cy="197843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3"/>
            </a:graphicData>
          </a:graphic>
        </p:graphicFrame>
        <p:grpSp>
          <p:nvGrpSpPr>
            <p:cNvPr id="47" name="Group 46"/>
            <p:cNvGrpSpPr/>
            <p:nvPr/>
          </p:nvGrpSpPr>
          <p:grpSpPr>
            <a:xfrm>
              <a:off x="1282711" y="7174707"/>
              <a:ext cx="1536542" cy="659950"/>
              <a:chOff x="2956992" y="6278147"/>
              <a:chExt cx="1438889" cy="659950"/>
            </a:xfrm>
          </p:grpSpPr>
          <p:grpSp>
            <p:nvGrpSpPr>
              <p:cNvPr id="127" name="Group 126"/>
              <p:cNvGrpSpPr/>
              <p:nvPr/>
            </p:nvGrpSpPr>
            <p:grpSpPr>
              <a:xfrm>
                <a:off x="3602269" y="6753430"/>
                <a:ext cx="793612" cy="184667"/>
                <a:chOff x="5005289" y="2207139"/>
                <a:chExt cx="1039209" cy="210815"/>
              </a:xfrm>
            </p:grpSpPr>
            <p:cxnSp>
              <p:nvCxnSpPr>
                <p:cNvPr id="135" name="Straight Connector 134"/>
                <p:cNvCxnSpPr/>
                <p:nvPr/>
              </p:nvCxnSpPr>
              <p:spPr>
                <a:xfrm flipH="1" flipV="1">
                  <a:off x="5544100" y="2377951"/>
                  <a:ext cx="336384" cy="1293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9" name="TextBox 128"/>
                <p:cNvSpPr txBox="1"/>
                <p:nvPr/>
              </p:nvSpPr>
              <p:spPr>
                <a:xfrm>
                  <a:off x="5562134" y="2209240"/>
                  <a:ext cx="482364" cy="1836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**</a:t>
                  </a:r>
                </a:p>
              </p:txBody>
            </p:sp>
            <p:cxnSp>
              <p:nvCxnSpPr>
                <p:cNvPr id="130" name="Straight Connector 129"/>
                <p:cNvCxnSpPr/>
                <p:nvPr/>
              </p:nvCxnSpPr>
              <p:spPr>
                <a:xfrm rot="180000" flipH="1">
                  <a:off x="5108891" y="2384587"/>
                  <a:ext cx="169785" cy="436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31" name="TextBox 130"/>
                <p:cNvSpPr txBox="1"/>
                <p:nvPr/>
              </p:nvSpPr>
              <p:spPr>
                <a:xfrm>
                  <a:off x="5005289" y="2207139"/>
                  <a:ext cx="482363" cy="2108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N.S</a:t>
                  </a:r>
                  <a:endParaRPr 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cxnSp>
            <p:nvCxnSpPr>
              <p:cNvPr id="31" name="Straight Connector 30"/>
              <p:cNvCxnSpPr/>
              <p:nvPr/>
            </p:nvCxnSpPr>
            <p:spPr>
              <a:xfrm>
                <a:off x="2956992" y="6278147"/>
                <a:ext cx="1201427" cy="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>
                <a:off x="4155661" y="6281081"/>
                <a:ext cx="0" cy="612648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/>
              <p:cNvCxnSpPr/>
              <p:nvPr/>
            </p:nvCxnSpPr>
            <p:spPr>
              <a:xfrm>
                <a:off x="2966119" y="6284385"/>
                <a:ext cx="0" cy="182880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52" name="Rectangle 151"/>
            <p:cNvSpPr/>
            <p:nvPr/>
          </p:nvSpPr>
          <p:spPr>
            <a:xfrm rot="5400000">
              <a:off x="1135972" y="8669597"/>
              <a:ext cx="303288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00" i="1" dirty="0">
                  <a:latin typeface="Arial" panose="020B0604020202020204" pitchFamily="34" charset="0"/>
                  <a:cs typeface="Arial" panose="020B0604020202020204" pitchFamily="34" charset="0"/>
                </a:rPr>
                <a:t>WT</a:t>
              </a:r>
            </a:p>
          </p:txBody>
        </p:sp>
        <p:sp>
          <p:nvSpPr>
            <p:cNvPr id="153" name="Rectangle 152"/>
            <p:cNvSpPr/>
            <p:nvPr/>
          </p:nvSpPr>
          <p:spPr>
            <a:xfrm rot="5400000">
              <a:off x="1253677" y="8864362"/>
              <a:ext cx="692818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Wwox</a:t>
              </a:r>
              <a:r>
                <a:rPr lang="en-US" sz="600" i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</a:t>
              </a:r>
              <a:r>
                <a:rPr lang="en-US" sz="600" i="1" baseline="30000" dirty="0" err="1">
                  <a:latin typeface="Arial" panose="020B0604020202020204" pitchFamily="34" charset="0"/>
                  <a:cs typeface="Arial" panose="020B0604020202020204" pitchFamily="34" charset="0"/>
                </a:rPr>
                <a:t>MMTV</a:t>
              </a:r>
              <a:r>
                <a:rPr lang="en-US" sz="6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–N</a:t>
              </a:r>
            </a:p>
          </p:txBody>
        </p:sp>
        <p:sp>
          <p:nvSpPr>
            <p:cNvPr id="154" name="Rectangle 153"/>
            <p:cNvSpPr/>
            <p:nvPr/>
          </p:nvSpPr>
          <p:spPr>
            <a:xfrm rot="5400000">
              <a:off x="1539582" y="8848332"/>
              <a:ext cx="660758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00" i="1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Trp53</a:t>
              </a:r>
              <a:r>
                <a:rPr lang="en-US" sz="600" i="1" baseline="30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</a:t>
              </a:r>
              <a:r>
                <a:rPr lang="en-US" sz="6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MMTV _</a:t>
              </a: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T</a:t>
              </a:r>
            </a:p>
          </p:txBody>
        </p:sp>
        <p:sp>
          <p:nvSpPr>
            <p:cNvPr id="155" name="Rectangle 154"/>
            <p:cNvSpPr/>
            <p:nvPr/>
          </p:nvSpPr>
          <p:spPr>
            <a:xfrm rot="5400000">
              <a:off x="1807006" y="8859553"/>
              <a:ext cx="683200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Wwox</a:t>
              </a:r>
              <a:r>
                <a:rPr lang="en-US" sz="600" i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</a:t>
              </a:r>
              <a:r>
                <a:rPr lang="en-US" sz="600" i="1" baseline="30000" dirty="0" err="1">
                  <a:latin typeface="Arial" panose="020B0604020202020204" pitchFamily="34" charset="0"/>
                  <a:cs typeface="Arial" panose="020B0604020202020204" pitchFamily="34" charset="0"/>
                </a:rPr>
                <a:t>MMTV</a:t>
              </a:r>
              <a:r>
                <a:rPr lang="en-US" sz="6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T1</a:t>
              </a:r>
            </a:p>
          </p:txBody>
        </p:sp>
        <p:sp>
          <p:nvSpPr>
            <p:cNvPr id="156" name="Rectangle 155"/>
            <p:cNvSpPr/>
            <p:nvPr/>
          </p:nvSpPr>
          <p:spPr>
            <a:xfrm rot="5400000">
              <a:off x="2078848" y="8859553"/>
              <a:ext cx="683200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Wwox</a:t>
              </a:r>
              <a:r>
                <a:rPr lang="en-US" sz="600" i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</a:t>
              </a:r>
              <a:r>
                <a:rPr lang="en-US" sz="600" i="1" baseline="30000" dirty="0" err="1">
                  <a:latin typeface="Arial" panose="020B0604020202020204" pitchFamily="34" charset="0"/>
                  <a:cs typeface="Arial" panose="020B0604020202020204" pitchFamily="34" charset="0"/>
                </a:rPr>
                <a:t>MMTV</a:t>
              </a:r>
              <a:r>
                <a:rPr lang="en-US" sz="6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T2</a:t>
              </a:r>
            </a:p>
          </p:txBody>
        </p:sp>
        <p:sp>
          <p:nvSpPr>
            <p:cNvPr id="157" name="Rectangle 156"/>
            <p:cNvSpPr/>
            <p:nvPr/>
          </p:nvSpPr>
          <p:spPr>
            <a:xfrm rot="5400000">
              <a:off x="2363391" y="8859553"/>
              <a:ext cx="683200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6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Wwox</a:t>
              </a:r>
              <a:r>
                <a:rPr lang="en-US" sz="600" i="1" baseline="30000" dirty="0" err="1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</a:t>
              </a:r>
              <a:r>
                <a:rPr lang="en-US" sz="600" i="1" baseline="30000" dirty="0" err="1">
                  <a:latin typeface="Arial" panose="020B0604020202020204" pitchFamily="34" charset="0"/>
                  <a:cs typeface="Arial" panose="020B0604020202020204" pitchFamily="34" charset="0"/>
                </a:rPr>
                <a:t>MMTV</a:t>
              </a:r>
              <a:r>
                <a:rPr lang="en-US" sz="600" i="1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T3</a:t>
              </a:r>
            </a:p>
          </p:txBody>
        </p:sp>
      </p:grpSp>
      <p:sp>
        <p:nvSpPr>
          <p:cNvPr id="158" name="TextBox 157"/>
          <p:cNvSpPr txBox="1"/>
          <p:nvPr/>
        </p:nvSpPr>
        <p:spPr>
          <a:xfrm>
            <a:off x="3533429" y="3730319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3745730" y="6800326"/>
            <a:ext cx="32573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109542" y="4558236"/>
            <a:ext cx="32573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765010"/>
            <a:ext cx="8723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1" dirty="0">
                <a:latin typeface="Arial" panose="020B0604020202020204" pitchFamily="34" charset="0"/>
                <a:cs typeface="Arial" panose="020B0604020202020204" pitchFamily="34" charset="0"/>
              </a:rPr>
              <a:t>Trp53</a:t>
            </a:r>
            <a:r>
              <a:rPr lang="en-US" sz="1000" b="1" i="1" baseline="30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</a:t>
            </a:r>
            <a:r>
              <a:rPr lang="en-US" sz="1000" b="1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MMTV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0" y="235418"/>
            <a:ext cx="31290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1989910" y="322289"/>
            <a:ext cx="11333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WWOX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5545905" y="322289"/>
            <a:ext cx="6357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CK14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3409847" y="322289"/>
            <a:ext cx="5728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1210101" y="322289"/>
            <a:ext cx="5953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H&amp;E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4516902" y="330478"/>
            <a:ext cx="5728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PR</a:t>
            </a:r>
            <a:endParaRPr lang="en-US" sz="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023408" y="526399"/>
            <a:ext cx="5302290" cy="836863"/>
            <a:chOff x="1023408" y="526399"/>
            <a:chExt cx="5302290" cy="83686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3408" y="533091"/>
              <a:ext cx="976522" cy="830171"/>
            </a:xfrm>
            <a:prstGeom prst="rect">
              <a:avLst/>
            </a:prstGeom>
            <a:ln w="635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5" name="Rectangle 4"/>
            <p:cNvSpPr/>
            <p:nvPr/>
          </p:nvSpPr>
          <p:spPr>
            <a:xfrm>
              <a:off x="1795194" y="603958"/>
              <a:ext cx="160429" cy="24838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6993" y="533091"/>
              <a:ext cx="976523" cy="827945"/>
            </a:xfrm>
            <a:prstGeom prst="rect">
              <a:avLst/>
            </a:prstGeom>
            <a:ln w="635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9" name="Rectangle 8"/>
            <p:cNvSpPr/>
            <p:nvPr/>
          </p:nvSpPr>
          <p:spPr>
            <a:xfrm>
              <a:off x="4055876" y="608098"/>
              <a:ext cx="63332" cy="16559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5200" y="533091"/>
              <a:ext cx="976523" cy="827217"/>
            </a:xfrm>
            <a:prstGeom prst="rect">
              <a:avLst/>
            </a:prstGeom>
            <a:ln w="635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11" name="Rectangle 10"/>
            <p:cNvSpPr/>
            <p:nvPr/>
          </p:nvSpPr>
          <p:spPr>
            <a:xfrm>
              <a:off x="2974083" y="608098"/>
              <a:ext cx="63332" cy="16559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3178" y="528204"/>
              <a:ext cx="976523" cy="832104"/>
            </a:xfrm>
            <a:prstGeom prst="rect">
              <a:avLst/>
            </a:prstGeom>
            <a:ln w="635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91" name="Rectangle 90"/>
            <p:cNvSpPr/>
            <p:nvPr/>
          </p:nvSpPr>
          <p:spPr>
            <a:xfrm>
              <a:off x="5122657" y="603080"/>
              <a:ext cx="63332" cy="16559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5349206" y="526399"/>
              <a:ext cx="976492" cy="832104"/>
              <a:chOff x="5349206" y="526399"/>
              <a:chExt cx="976492" cy="832104"/>
            </a:xfrm>
          </p:grpSpPr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49206" y="526399"/>
                <a:ext cx="976492" cy="832104"/>
              </a:xfrm>
              <a:prstGeom prst="rect">
                <a:avLst/>
              </a:prstGeom>
              <a:ln w="6350" cap="sq" cmpd="thickThin">
                <a:solidFill>
                  <a:srgbClr val="000000"/>
                </a:solidFill>
                <a:prstDash val="solid"/>
                <a:miter lim="800000"/>
              </a:ln>
              <a:effectLst>
                <a:innerShdw blurRad="76200">
                  <a:srgbClr val="000000"/>
                </a:innerShdw>
              </a:effectLst>
            </p:spPr>
          </p:pic>
          <p:sp>
            <p:nvSpPr>
              <p:cNvPr id="94" name="Rectangle 93"/>
              <p:cNvSpPr/>
              <p:nvPr/>
            </p:nvSpPr>
            <p:spPr>
              <a:xfrm>
                <a:off x="6121238" y="611359"/>
                <a:ext cx="160429" cy="24838"/>
              </a:xfrm>
              <a:prstGeom prst="rect">
                <a:avLst/>
              </a:prstGeom>
              <a:solidFill>
                <a:schemeClr val="tx1"/>
              </a:soli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19457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542" y="91774"/>
            <a:ext cx="7548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Figure </a:t>
            </a:r>
            <a:r>
              <a:rPr lang="en-US" sz="1200" dirty="0" smtClean="0"/>
              <a:t>S3</a:t>
            </a:r>
            <a:endParaRPr lang="en-US" sz="1200" dirty="0"/>
          </a:p>
        </p:txBody>
      </p:sp>
      <p:grpSp>
        <p:nvGrpSpPr>
          <p:cNvPr id="49" name="Group 48"/>
          <p:cNvGrpSpPr/>
          <p:nvPr/>
        </p:nvGrpSpPr>
        <p:grpSpPr>
          <a:xfrm>
            <a:off x="223199" y="2084591"/>
            <a:ext cx="2395227" cy="1686340"/>
            <a:chOff x="223199" y="2158883"/>
            <a:chExt cx="2395227" cy="1612048"/>
          </a:xfrm>
        </p:grpSpPr>
        <p:graphicFrame>
          <p:nvGraphicFramePr>
            <p:cNvPr id="6" name="Chart 5"/>
            <p:cNvGraphicFramePr>
              <a:graphicFrameLocks/>
            </p:cNvGraphicFramePr>
            <p:nvPr>
              <p:extLst/>
            </p:nvPr>
          </p:nvGraphicFramePr>
          <p:xfrm>
            <a:off x="327125" y="2280459"/>
            <a:ext cx="2291301" cy="149047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14" name="Group 13"/>
            <p:cNvGrpSpPr/>
            <p:nvPr/>
          </p:nvGrpSpPr>
          <p:grpSpPr>
            <a:xfrm>
              <a:off x="1625085" y="2573281"/>
              <a:ext cx="566928" cy="206381"/>
              <a:chOff x="5002101" y="1993296"/>
              <a:chExt cx="566928" cy="206381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 rot="21540000">
                <a:off x="5002101" y="2122789"/>
                <a:ext cx="566928" cy="1157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>
                <a:off x="5111484" y="1993296"/>
                <a:ext cx="304892" cy="2063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***</a:t>
                </a:r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223199" y="2158883"/>
              <a:ext cx="312906" cy="3530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  <a:endParaRPr lang="en-US" sz="1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67640" y="265390"/>
            <a:ext cx="2201885" cy="1660450"/>
            <a:chOff x="232697" y="3295763"/>
            <a:chExt cx="2352769" cy="1660450"/>
          </a:xfrm>
        </p:grpSpPr>
        <p:graphicFrame>
          <p:nvGraphicFramePr>
            <p:cNvPr id="32" name="Chart 31"/>
            <p:cNvGraphicFramePr>
              <a:graphicFrameLocks/>
            </p:cNvGraphicFramePr>
            <p:nvPr>
              <p:extLst/>
            </p:nvPr>
          </p:nvGraphicFramePr>
          <p:xfrm>
            <a:off x="428346" y="3469224"/>
            <a:ext cx="2157120" cy="148698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6" name="TextBox 35"/>
            <p:cNvSpPr txBox="1"/>
            <p:nvPr/>
          </p:nvSpPr>
          <p:spPr>
            <a:xfrm>
              <a:off x="232697" y="3295763"/>
              <a:ext cx="33434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endParaRPr lang="en-US" sz="1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409776" y="2117041"/>
            <a:ext cx="4227774" cy="1653890"/>
            <a:chOff x="281430" y="1870318"/>
            <a:chExt cx="4227774" cy="1653890"/>
          </a:xfrm>
        </p:grpSpPr>
        <p:graphicFrame>
          <p:nvGraphicFramePr>
            <p:cNvPr id="5" name="Chart 4"/>
            <p:cNvGraphicFramePr>
              <a:graphicFrameLocks/>
            </p:cNvGraphicFramePr>
            <p:nvPr>
              <p:extLst/>
            </p:nvPr>
          </p:nvGraphicFramePr>
          <p:xfrm>
            <a:off x="2479892" y="2037219"/>
            <a:ext cx="2029312" cy="148698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37" name="Group 36"/>
            <p:cNvGrpSpPr/>
            <p:nvPr/>
          </p:nvGrpSpPr>
          <p:grpSpPr>
            <a:xfrm>
              <a:off x="281430" y="1870318"/>
              <a:ext cx="2153098" cy="1653890"/>
              <a:chOff x="294635" y="1931278"/>
              <a:chExt cx="2726686" cy="1653890"/>
            </a:xfrm>
          </p:grpSpPr>
          <p:graphicFrame>
            <p:nvGraphicFramePr>
              <p:cNvPr id="7" name="Chart 6"/>
              <p:cNvGraphicFramePr>
                <a:graphicFrameLocks/>
              </p:cNvGraphicFramePr>
              <p:nvPr>
                <p:extLst/>
              </p:nvPr>
            </p:nvGraphicFramePr>
            <p:xfrm>
              <a:off x="428345" y="2033736"/>
              <a:ext cx="2592976" cy="155143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grpSp>
            <p:nvGrpSpPr>
              <p:cNvPr id="11" name="Group 10"/>
              <p:cNvGrpSpPr/>
              <p:nvPr/>
            </p:nvGrpSpPr>
            <p:grpSpPr>
              <a:xfrm>
                <a:off x="1921416" y="2389801"/>
                <a:ext cx="636898" cy="215893"/>
                <a:chOff x="4898149" y="2021951"/>
                <a:chExt cx="636898" cy="215893"/>
              </a:xfrm>
            </p:grpSpPr>
            <p:cxnSp>
              <p:nvCxnSpPr>
                <p:cNvPr id="12" name="Straight Connector 11"/>
                <p:cNvCxnSpPr/>
                <p:nvPr/>
              </p:nvCxnSpPr>
              <p:spPr>
                <a:xfrm rot="21540000">
                  <a:off x="4898149" y="2150072"/>
                  <a:ext cx="636898" cy="11572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3" name="TextBox 12"/>
                <p:cNvSpPr txBox="1"/>
                <p:nvPr/>
              </p:nvSpPr>
              <p:spPr>
                <a:xfrm>
                  <a:off x="5029839" y="2021951"/>
                  <a:ext cx="386115" cy="21589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***</a:t>
                  </a: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294635" y="1931278"/>
                <a:ext cx="4125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8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endParaRPr lang="en-US" sz="1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40" name="Straight Connector 39"/>
            <p:cNvCxnSpPr/>
            <p:nvPr/>
          </p:nvCxnSpPr>
          <p:spPr>
            <a:xfrm rot="21540000">
              <a:off x="3642994" y="2492883"/>
              <a:ext cx="502920" cy="115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3742628" y="2364762"/>
              <a:ext cx="304892" cy="2158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***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266898" y="751209"/>
            <a:ext cx="1045676" cy="497432"/>
            <a:chOff x="2295845" y="3478530"/>
            <a:chExt cx="1792285" cy="771314"/>
          </a:xfrm>
        </p:grpSpPr>
        <p:grpSp>
          <p:nvGrpSpPr>
            <p:cNvPr id="43" name="Group 42"/>
            <p:cNvGrpSpPr/>
            <p:nvPr/>
          </p:nvGrpSpPr>
          <p:grpSpPr>
            <a:xfrm>
              <a:off x="2388869" y="3478530"/>
              <a:ext cx="1699261" cy="771314"/>
              <a:chOff x="2236469" y="3326130"/>
              <a:chExt cx="1699261" cy="771314"/>
            </a:xfrm>
          </p:grpSpPr>
          <p:sp>
            <p:nvSpPr>
              <p:cNvPr id="45" name="Right Brace 3"/>
              <p:cNvSpPr/>
              <p:nvPr/>
            </p:nvSpPr>
            <p:spPr>
              <a:xfrm rot="16200000">
                <a:off x="2382943" y="3179656"/>
                <a:ext cx="763694" cy="1056641"/>
              </a:xfrm>
              <a:custGeom>
                <a:avLst/>
                <a:gdLst>
                  <a:gd name="connsiteX0" fmla="*/ 0 w 161714"/>
                  <a:gd name="connsiteY0" fmla="*/ 0 h 1693334"/>
                  <a:gd name="connsiteX1" fmla="*/ 80857 w 161714"/>
                  <a:gd name="connsiteY1" fmla="*/ 2 h 1693334"/>
                  <a:gd name="connsiteX2" fmla="*/ 80857 w 161714"/>
                  <a:gd name="connsiteY2" fmla="*/ 842855 h 1693334"/>
                  <a:gd name="connsiteX3" fmla="*/ 161714 w 161714"/>
                  <a:gd name="connsiteY3" fmla="*/ 842857 h 1693334"/>
                  <a:gd name="connsiteX4" fmla="*/ 80857 w 161714"/>
                  <a:gd name="connsiteY4" fmla="*/ 842859 h 1693334"/>
                  <a:gd name="connsiteX5" fmla="*/ 80857 w 161714"/>
                  <a:gd name="connsiteY5" fmla="*/ 1693332 h 1693334"/>
                  <a:gd name="connsiteX6" fmla="*/ 0 w 161714"/>
                  <a:gd name="connsiteY6" fmla="*/ 1693334 h 1693334"/>
                  <a:gd name="connsiteX7" fmla="*/ 0 w 161714"/>
                  <a:gd name="connsiteY7" fmla="*/ 0 h 1693334"/>
                  <a:gd name="connsiteX0" fmla="*/ 0 w 161714"/>
                  <a:gd name="connsiteY0" fmla="*/ 0 h 1693334"/>
                  <a:gd name="connsiteX1" fmla="*/ 80857 w 161714"/>
                  <a:gd name="connsiteY1" fmla="*/ 2 h 1693334"/>
                  <a:gd name="connsiteX2" fmla="*/ 80857 w 161714"/>
                  <a:gd name="connsiteY2" fmla="*/ 842855 h 1693334"/>
                  <a:gd name="connsiteX3" fmla="*/ 161714 w 161714"/>
                  <a:gd name="connsiteY3" fmla="*/ 842857 h 1693334"/>
                  <a:gd name="connsiteX4" fmla="*/ 80857 w 161714"/>
                  <a:gd name="connsiteY4" fmla="*/ 842859 h 1693334"/>
                  <a:gd name="connsiteX5" fmla="*/ 80857 w 161714"/>
                  <a:gd name="connsiteY5" fmla="*/ 1693332 h 1693334"/>
                  <a:gd name="connsiteX6" fmla="*/ 0 w 161714"/>
                  <a:gd name="connsiteY6" fmla="*/ 1693334 h 1693334"/>
                  <a:gd name="connsiteX0" fmla="*/ 0 w 161714"/>
                  <a:gd name="connsiteY0" fmla="*/ 0 h 1693334"/>
                  <a:gd name="connsiteX1" fmla="*/ 80857 w 161714"/>
                  <a:gd name="connsiteY1" fmla="*/ 2 h 1693334"/>
                  <a:gd name="connsiteX2" fmla="*/ 80857 w 161714"/>
                  <a:gd name="connsiteY2" fmla="*/ 842855 h 1693334"/>
                  <a:gd name="connsiteX3" fmla="*/ 161714 w 161714"/>
                  <a:gd name="connsiteY3" fmla="*/ 842857 h 1693334"/>
                  <a:gd name="connsiteX4" fmla="*/ 80857 w 161714"/>
                  <a:gd name="connsiteY4" fmla="*/ 842859 h 1693334"/>
                  <a:gd name="connsiteX5" fmla="*/ 80857 w 161714"/>
                  <a:gd name="connsiteY5" fmla="*/ 1693332 h 1693334"/>
                  <a:gd name="connsiteX6" fmla="*/ 0 w 161714"/>
                  <a:gd name="connsiteY6" fmla="*/ 1693334 h 1693334"/>
                  <a:gd name="connsiteX7" fmla="*/ 0 w 161714"/>
                  <a:gd name="connsiteY7" fmla="*/ 0 h 1693334"/>
                  <a:gd name="connsiteX0" fmla="*/ 0 w 161714"/>
                  <a:gd name="connsiteY0" fmla="*/ 0 h 1693334"/>
                  <a:gd name="connsiteX1" fmla="*/ 80857 w 161714"/>
                  <a:gd name="connsiteY1" fmla="*/ 2 h 1693334"/>
                  <a:gd name="connsiteX2" fmla="*/ 80857 w 161714"/>
                  <a:gd name="connsiteY2" fmla="*/ 842855 h 1693334"/>
                  <a:gd name="connsiteX3" fmla="*/ 115994 w 161714"/>
                  <a:gd name="connsiteY3" fmla="*/ 842857 h 1693334"/>
                  <a:gd name="connsiteX4" fmla="*/ 80857 w 161714"/>
                  <a:gd name="connsiteY4" fmla="*/ 842859 h 1693334"/>
                  <a:gd name="connsiteX5" fmla="*/ 80857 w 161714"/>
                  <a:gd name="connsiteY5" fmla="*/ 1693332 h 1693334"/>
                  <a:gd name="connsiteX6" fmla="*/ 0 w 161714"/>
                  <a:gd name="connsiteY6" fmla="*/ 1693334 h 1693334"/>
                  <a:gd name="connsiteX0" fmla="*/ 601980 w 763694"/>
                  <a:gd name="connsiteY0" fmla="*/ 0 h 1693334"/>
                  <a:gd name="connsiteX1" fmla="*/ 682837 w 763694"/>
                  <a:gd name="connsiteY1" fmla="*/ 2 h 1693334"/>
                  <a:gd name="connsiteX2" fmla="*/ 682837 w 763694"/>
                  <a:gd name="connsiteY2" fmla="*/ 842855 h 1693334"/>
                  <a:gd name="connsiteX3" fmla="*/ 763694 w 763694"/>
                  <a:gd name="connsiteY3" fmla="*/ 842857 h 1693334"/>
                  <a:gd name="connsiteX4" fmla="*/ 682837 w 763694"/>
                  <a:gd name="connsiteY4" fmla="*/ 842859 h 1693334"/>
                  <a:gd name="connsiteX5" fmla="*/ 682837 w 763694"/>
                  <a:gd name="connsiteY5" fmla="*/ 1693332 h 1693334"/>
                  <a:gd name="connsiteX6" fmla="*/ 601980 w 763694"/>
                  <a:gd name="connsiteY6" fmla="*/ 1693334 h 1693334"/>
                  <a:gd name="connsiteX7" fmla="*/ 601980 w 763694"/>
                  <a:gd name="connsiteY7" fmla="*/ 0 h 1693334"/>
                  <a:gd name="connsiteX0" fmla="*/ 601980 w 763694"/>
                  <a:gd name="connsiteY0" fmla="*/ 0 h 1693334"/>
                  <a:gd name="connsiteX1" fmla="*/ 682837 w 763694"/>
                  <a:gd name="connsiteY1" fmla="*/ 2 h 1693334"/>
                  <a:gd name="connsiteX2" fmla="*/ 682837 w 763694"/>
                  <a:gd name="connsiteY2" fmla="*/ 842855 h 1693334"/>
                  <a:gd name="connsiteX3" fmla="*/ 717974 w 763694"/>
                  <a:gd name="connsiteY3" fmla="*/ 842857 h 1693334"/>
                  <a:gd name="connsiteX4" fmla="*/ 682837 w 763694"/>
                  <a:gd name="connsiteY4" fmla="*/ 842859 h 1693334"/>
                  <a:gd name="connsiteX5" fmla="*/ 682837 w 763694"/>
                  <a:gd name="connsiteY5" fmla="*/ 1693332 h 1693334"/>
                  <a:gd name="connsiteX6" fmla="*/ 0 w 763694"/>
                  <a:gd name="connsiteY6" fmla="*/ 1693334 h 16933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3694" h="1693334" stroke="0" extrusionOk="0">
                    <a:moveTo>
                      <a:pt x="601980" y="0"/>
                    </a:moveTo>
                    <a:lnTo>
                      <a:pt x="682837" y="2"/>
                    </a:lnTo>
                    <a:lnTo>
                      <a:pt x="682837" y="842855"/>
                    </a:lnTo>
                    <a:cubicBezTo>
                      <a:pt x="682837" y="842856"/>
                      <a:pt x="719038" y="842857"/>
                      <a:pt x="763694" y="842857"/>
                    </a:cubicBezTo>
                    <a:lnTo>
                      <a:pt x="682837" y="842859"/>
                    </a:lnTo>
                    <a:lnTo>
                      <a:pt x="682837" y="1693332"/>
                    </a:lnTo>
                    <a:cubicBezTo>
                      <a:pt x="682837" y="1693333"/>
                      <a:pt x="646636" y="1693334"/>
                      <a:pt x="601980" y="1693334"/>
                    </a:cubicBezTo>
                    <a:lnTo>
                      <a:pt x="601980" y="0"/>
                    </a:lnTo>
                    <a:close/>
                  </a:path>
                  <a:path w="763694" h="1693334" fill="none">
                    <a:moveTo>
                      <a:pt x="601980" y="0"/>
                    </a:moveTo>
                    <a:lnTo>
                      <a:pt x="682837" y="2"/>
                    </a:lnTo>
                    <a:lnTo>
                      <a:pt x="682837" y="842855"/>
                    </a:lnTo>
                    <a:cubicBezTo>
                      <a:pt x="682837" y="842856"/>
                      <a:pt x="673318" y="842857"/>
                      <a:pt x="717974" y="842857"/>
                    </a:cubicBezTo>
                    <a:lnTo>
                      <a:pt x="682837" y="842859"/>
                    </a:lnTo>
                    <a:lnTo>
                      <a:pt x="682837" y="1693332"/>
                    </a:lnTo>
                    <a:cubicBezTo>
                      <a:pt x="682837" y="1693333"/>
                      <a:pt x="44656" y="1693334"/>
                      <a:pt x="0" y="1693334"/>
                    </a:cubicBezTo>
                  </a:path>
                </a:pathLst>
              </a:cu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6" name="Straight Connector 45"/>
              <p:cNvCxnSpPr/>
              <p:nvPr/>
            </p:nvCxnSpPr>
            <p:spPr>
              <a:xfrm flipH="1" flipV="1">
                <a:off x="2743200" y="4089824"/>
                <a:ext cx="1192530" cy="762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4" name="Straight Connector 43"/>
            <p:cNvCxnSpPr/>
            <p:nvPr/>
          </p:nvCxnSpPr>
          <p:spPr>
            <a:xfrm flipH="1" flipV="1">
              <a:off x="2295845" y="3643507"/>
              <a:ext cx="155077" cy="762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/>
          <p:cNvSpPr txBox="1"/>
          <p:nvPr/>
        </p:nvSpPr>
        <p:spPr>
          <a:xfrm>
            <a:off x="1477900" y="622704"/>
            <a:ext cx="304892" cy="215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***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883120" y="265390"/>
            <a:ext cx="3342688" cy="1727475"/>
            <a:chOff x="2883120" y="265390"/>
            <a:chExt cx="3342688" cy="1727475"/>
          </a:xfrm>
        </p:grpSpPr>
        <p:grpSp>
          <p:nvGrpSpPr>
            <p:cNvPr id="3" name="Group 2"/>
            <p:cNvGrpSpPr/>
            <p:nvPr/>
          </p:nvGrpSpPr>
          <p:grpSpPr>
            <a:xfrm>
              <a:off x="3009461" y="306964"/>
              <a:ext cx="931537" cy="1425257"/>
              <a:chOff x="5252053" y="162451"/>
              <a:chExt cx="931537" cy="1425257"/>
            </a:xfrm>
          </p:grpSpPr>
          <p:pic>
            <p:nvPicPr>
              <p:cNvPr id="25" name="Picture 24"/>
              <p:cNvPicPr>
                <a:picLocks noChangeAspect="1"/>
              </p:cNvPicPr>
              <p:nvPr/>
            </p:nvPicPr>
            <p:blipFill rotWithShape="1">
              <a:blip r:embed="rId6"/>
              <a:srcRect l="7056" t="58273" r="71892" b="34236"/>
              <a:stretch/>
            </p:blipFill>
            <p:spPr>
              <a:xfrm>
                <a:off x="5643009" y="1222597"/>
                <a:ext cx="476163" cy="121857"/>
              </a:xfrm>
              <a:prstGeom prst="rect">
                <a:avLst/>
              </a:prstGeom>
              <a:ln w="3175" cap="sq" cmpd="thickThin">
                <a:solidFill>
                  <a:srgbClr val="000000"/>
                </a:solidFill>
                <a:prstDash val="solid"/>
                <a:miter lim="800000"/>
              </a:ln>
              <a:effectLst>
                <a:innerShdw blurRad="76200">
                  <a:srgbClr val="000000"/>
                </a:innerShdw>
              </a:effectLst>
            </p:spPr>
          </p:pic>
          <p:sp>
            <p:nvSpPr>
              <p:cNvPr id="26" name="TextBox 25"/>
              <p:cNvSpPr txBox="1"/>
              <p:nvPr/>
            </p:nvSpPr>
            <p:spPr>
              <a:xfrm rot="16200000">
                <a:off x="5479388" y="892172"/>
                <a:ext cx="487148" cy="200801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1">
                <a:spAutoFit/>
              </a:bodyPr>
              <a:lstStyle/>
              <a:p>
                <a:pPr algn="l"/>
                <a:r>
                  <a:rPr lang="en-US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MCF7</a:t>
                </a:r>
                <a:endParaRPr lang="he-IL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5254259" y="1179178"/>
                <a:ext cx="536629" cy="184666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1">
                <a:spAutoFit/>
              </a:bodyPr>
              <a:lstStyle/>
              <a:p>
                <a:pPr algn="l"/>
                <a:r>
                  <a:rPr lang="en-US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WWOX</a:t>
                </a:r>
                <a:endParaRPr lang="he-IL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5252053" y="1403042"/>
                <a:ext cx="880851" cy="184666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1">
                <a:spAutoFit/>
              </a:bodyPr>
              <a:lstStyle/>
              <a:p>
                <a:pPr algn="l"/>
                <a:r>
                  <a:rPr lang="en-US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GAPDH</a:t>
                </a:r>
                <a:endParaRPr lang="he-IL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 rot="16200000">
                <a:off x="5354443" y="598896"/>
                <a:ext cx="1073692" cy="200801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1">
                <a:spAutoFit/>
              </a:bodyPr>
              <a:lstStyle/>
              <a:p>
                <a:pPr algn="l"/>
                <a:r>
                  <a:rPr lang="en-US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MCF7-KO</a:t>
                </a:r>
                <a:endParaRPr lang="he-IL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 rot="16200000">
                <a:off x="5565412" y="617965"/>
                <a:ext cx="1035556" cy="200801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1">
                <a:spAutoFit/>
              </a:bodyPr>
              <a:lstStyle/>
              <a:p>
                <a:pPr algn="l"/>
                <a:r>
                  <a:rPr lang="en-US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MCF7 –KO +WWOX</a:t>
                </a:r>
                <a:endParaRPr lang="he-IL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31" name="Picture 30"/>
              <p:cNvPicPr>
                <a:picLocks noChangeAspect="1"/>
              </p:cNvPicPr>
              <p:nvPr/>
            </p:nvPicPr>
            <p:blipFill rotWithShape="1">
              <a:blip r:embed="rId7"/>
              <a:srcRect l="5886" r="46795" b="14568"/>
              <a:stretch/>
            </p:blipFill>
            <p:spPr>
              <a:xfrm>
                <a:off x="5643010" y="1413805"/>
                <a:ext cx="476163" cy="168058"/>
              </a:xfrm>
              <a:prstGeom prst="rect">
                <a:avLst/>
              </a:prstGeom>
              <a:ln w="3175" cap="sq" cmpd="thickThin">
                <a:solidFill>
                  <a:srgbClr val="000000"/>
                </a:solidFill>
                <a:prstDash val="solid"/>
                <a:miter lim="800000"/>
              </a:ln>
              <a:effectLst>
                <a:innerShdw blurRad="76200">
                  <a:srgbClr val="000000"/>
                </a:innerShdw>
              </a:effectLst>
            </p:spPr>
          </p:pic>
        </p:grpSp>
        <p:sp>
          <p:nvSpPr>
            <p:cNvPr id="33" name="TextBox 32"/>
            <p:cNvSpPr txBox="1"/>
            <p:nvPr/>
          </p:nvSpPr>
          <p:spPr>
            <a:xfrm>
              <a:off x="2883120" y="265390"/>
              <a:ext cx="32573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8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endParaRPr lang="en-US" sz="1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3750866" y="371824"/>
              <a:ext cx="2474942" cy="1621041"/>
              <a:chOff x="2928048" y="304800"/>
              <a:chExt cx="2474942" cy="1621041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3943177" y="616524"/>
                <a:ext cx="981123" cy="215444"/>
                <a:chOff x="3325832" y="1111893"/>
                <a:chExt cx="4905389" cy="695613"/>
              </a:xfrm>
            </p:grpSpPr>
            <p:cxnSp>
              <p:nvCxnSpPr>
                <p:cNvPr id="21" name="Straight Connector 20"/>
                <p:cNvCxnSpPr/>
                <p:nvPr/>
              </p:nvCxnSpPr>
              <p:spPr>
                <a:xfrm>
                  <a:off x="3325832" y="1539613"/>
                  <a:ext cx="2482326" cy="14294"/>
                </a:xfrm>
                <a:prstGeom prst="line">
                  <a:avLst/>
                </a:prstGeom>
                <a:ln w="12700">
                  <a:noFill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" name="TextBox 22"/>
                <p:cNvSpPr txBox="1"/>
                <p:nvPr/>
              </p:nvSpPr>
              <p:spPr>
                <a:xfrm>
                  <a:off x="3986432" y="1111893"/>
                  <a:ext cx="1324019" cy="695613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**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6907202" y="1111893"/>
                  <a:ext cx="1324019" cy="695613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**</a:t>
                  </a:r>
                </a:p>
              </p:txBody>
            </p:sp>
          </p:grpSp>
          <p:graphicFrame>
            <p:nvGraphicFramePr>
              <p:cNvPr id="20" name="Chart 19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431939984"/>
                  </p:ext>
                </p:extLst>
              </p:nvPr>
            </p:nvGraphicFramePr>
            <p:xfrm>
              <a:off x="2928048" y="304800"/>
              <a:ext cx="2474942" cy="162104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8"/>
              </a:graphicData>
            </a:graphic>
          </p:graphicFrame>
          <p:cxnSp>
            <p:nvCxnSpPr>
              <p:cNvPr id="50" name="Straight Connector 49"/>
              <p:cNvCxnSpPr/>
              <p:nvPr/>
            </p:nvCxnSpPr>
            <p:spPr>
              <a:xfrm>
                <a:off x="4541892" y="748999"/>
                <a:ext cx="496488" cy="4427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3964949" y="743553"/>
                <a:ext cx="496488" cy="4427"/>
              </a:xfrm>
              <a:prstGeom prst="line">
                <a:avLst/>
              </a:prstGeom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220600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8235</TotalTime>
  <Words>289</Words>
  <Application>Microsoft Macintosh PowerPoint</Application>
  <PresentationFormat>A4 Paper (210x297 mm)</PresentationFormat>
  <Paragraphs>133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Supplementary figures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Fig 1</dc:title>
  <dc:creator>. . .</dc:creator>
  <cp:lastModifiedBy>Aqeilan, Rami I</cp:lastModifiedBy>
  <cp:revision>535</cp:revision>
  <cp:lastPrinted>2018-06-18T10:30:14Z</cp:lastPrinted>
  <dcterms:created xsi:type="dcterms:W3CDTF">2016-04-21T05:47:20Z</dcterms:created>
  <dcterms:modified xsi:type="dcterms:W3CDTF">2018-07-11T16:00:21Z</dcterms:modified>
</cp:coreProperties>
</file>