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0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0" autoAdjust="0"/>
    <p:restoredTop sz="96041" autoAdjust="0"/>
  </p:normalViewPr>
  <p:slideViewPr>
    <p:cSldViewPr snapToGrid="0">
      <p:cViewPr varScale="1">
        <p:scale>
          <a:sx n="48" d="100"/>
          <a:sy n="48" d="100"/>
        </p:scale>
        <p:origin x="24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628423" y="3156696"/>
          <a:ext cx="3543323" cy="406337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33753"/>
                <a:gridCol w="609600"/>
                <a:gridCol w="762000"/>
                <a:gridCol w="1637970"/>
              </a:tblGrid>
              <a:tr h="462916">
                <a:tc>
                  <a:txBody>
                    <a:bodyPr/>
                    <a:lstStyle/>
                    <a:p>
                      <a:pPr algn="ctr"/>
                      <a:r>
                        <a:rPr lang="en-US" sz="900" i="1" dirty="0" smtClean="0"/>
                        <a:t>Case No.</a:t>
                      </a:r>
                      <a:endParaRPr lang="en-US" sz="900" i="1" dirty="0"/>
                    </a:p>
                  </a:txBody>
                  <a:tcPr marL="51435" marR="51435" marT="25718" marB="2571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1" dirty="0" smtClean="0"/>
                        <a:t>%</a:t>
                      </a:r>
                      <a:r>
                        <a:rPr lang="en-US" sz="900" i="1" baseline="0" dirty="0" smtClean="0"/>
                        <a:t> Tumor Area</a:t>
                      </a:r>
                      <a:endParaRPr lang="en-US" sz="900" i="1" dirty="0"/>
                    </a:p>
                  </a:txBody>
                  <a:tcPr marL="51435" marR="51435" marT="25718" marB="2571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1" dirty="0" smtClean="0"/>
                        <a:t>Histology</a:t>
                      </a:r>
                      <a:endParaRPr lang="en-US" sz="900" i="1" dirty="0"/>
                    </a:p>
                  </a:txBody>
                  <a:tcPr marL="51435" marR="51435" marT="25718" marB="2571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i="1" dirty="0" smtClean="0"/>
                        <a:t>Size of Lesions (mm)</a:t>
                      </a:r>
                      <a:endParaRPr lang="en-US" sz="900" i="1" dirty="0"/>
                    </a:p>
                  </a:txBody>
                  <a:tcPr marL="51435" marR="51435" marT="25718" marB="25718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H149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50-100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Sigmoid,</a:t>
                      </a:r>
                      <a:r>
                        <a:rPr lang="en-US" sz="900" baseline="0" dirty="0" smtClean="0"/>
                        <a:t> low-grade, TVA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Polyp 1 (FFPE No. 5, 6, 7, 8)</a:t>
                      </a:r>
                      <a:r>
                        <a:rPr lang="en-US" sz="900" baseline="0" dirty="0" smtClean="0"/>
                        <a:t> </a:t>
                      </a:r>
                      <a:r>
                        <a:rPr lang="mr-IN" sz="900" baseline="0" dirty="0" smtClean="0"/>
                        <a:t>–</a:t>
                      </a:r>
                      <a:r>
                        <a:rPr lang="en-US" sz="900" baseline="0" dirty="0" smtClean="0"/>
                        <a:t> 25 x 20 x 25</a:t>
                      </a:r>
                    </a:p>
                    <a:p>
                      <a:pPr algn="ctr"/>
                      <a:r>
                        <a:rPr lang="en-US" sz="900" baseline="0" dirty="0" smtClean="0"/>
                        <a:t>Polyp 2 (FFPE No. 11, 12) </a:t>
                      </a:r>
                      <a:r>
                        <a:rPr lang="mr-IN" sz="900" baseline="0" dirty="0" smtClean="0"/>
                        <a:t>–</a:t>
                      </a:r>
                      <a:r>
                        <a:rPr lang="en-US" sz="900" baseline="0" dirty="0" smtClean="0"/>
                        <a:t> 15 x 15 x 15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  <a:tr h="46291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H154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80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Descending colon, low-grade,</a:t>
                      </a:r>
                      <a:r>
                        <a:rPr lang="en-US" sz="900" baseline="0" dirty="0" smtClean="0"/>
                        <a:t> TVA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17</a:t>
                      </a:r>
                      <a:r>
                        <a:rPr lang="en-US" sz="900" baseline="0" dirty="0" smtClean="0"/>
                        <a:t> x 15 x 14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  <a:tr h="73723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H263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Rectum,</a:t>
                      </a:r>
                      <a:r>
                        <a:rPr lang="en-US" sz="900" baseline="0" dirty="0" smtClean="0"/>
                        <a:t> low &amp; high-grade TVA with focal AC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3</a:t>
                      </a:r>
                      <a:r>
                        <a:rPr lang="en-US" sz="900" baseline="0" dirty="0" smtClean="0"/>
                        <a:t> large polypoid pieces:</a:t>
                      </a:r>
                    </a:p>
                    <a:p>
                      <a:pPr algn="ctr"/>
                      <a:r>
                        <a:rPr lang="en-US" sz="900" baseline="0" dirty="0" smtClean="0"/>
                        <a:t>Piece 1 (FFPE No. 3, 4, 6) </a:t>
                      </a:r>
                      <a:r>
                        <a:rPr lang="mr-IN" sz="900" baseline="0" dirty="0" smtClean="0"/>
                        <a:t>–</a:t>
                      </a:r>
                      <a:r>
                        <a:rPr lang="en-US" sz="900" baseline="0" dirty="0" smtClean="0"/>
                        <a:t> 30 x 25 x 22</a:t>
                      </a:r>
                    </a:p>
                    <a:p>
                      <a:pPr algn="ctr"/>
                      <a:r>
                        <a:rPr lang="en-US" sz="900" baseline="0" dirty="0" smtClean="0"/>
                        <a:t>Piece 2 (FFPE No. 8) </a:t>
                      </a:r>
                      <a:r>
                        <a:rPr lang="mr-IN" sz="900" baseline="0" dirty="0" smtClean="0"/>
                        <a:t>–</a:t>
                      </a:r>
                      <a:r>
                        <a:rPr lang="en-US" sz="900" baseline="0" dirty="0" smtClean="0"/>
                        <a:t> 17 x 30 x 10</a:t>
                      </a:r>
                    </a:p>
                    <a:p>
                      <a:pPr algn="ctr"/>
                      <a:r>
                        <a:rPr lang="en-US" sz="900" baseline="0" dirty="0" smtClean="0"/>
                        <a:t>Piece 3 (FFPE No. 10-1) - 30 x 15 x 10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  <a:tr h="46291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H264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80-100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Sigmoid,</a:t>
                      </a:r>
                      <a:r>
                        <a:rPr lang="en-US" sz="900" baseline="0" dirty="0" smtClean="0"/>
                        <a:t> low &amp; high-grade TVA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5 x 5 x 3 </a:t>
                      </a:r>
                      <a:r>
                        <a:rPr lang="mr-IN" sz="900" dirty="0" smtClean="0"/>
                        <a:t>–</a:t>
                      </a:r>
                      <a:r>
                        <a:rPr lang="en-US" sz="900" dirty="0" smtClean="0"/>
                        <a:t> 10 x 10 x 16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  <a:tr h="462916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H265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Distal</a:t>
                      </a:r>
                      <a:r>
                        <a:rPr lang="en-US" sz="900" baseline="0" dirty="0" smtClean="0"/>
                        <a:t> sigmoid, low &amp; high-grade VA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20 x 35 x 55 </a:t>
                      </a:r>
                      <a:r>
                        <a:rPr lang="en-US" sz="900" baseline="0" dirty="0" smtClean="0"/>
                        <a:t> </a:t>
                      </a:r>
                      <a:r>
                        <a:rPr lang="en-US" sz="900" dirty="0" smtClean="0"/>
                        <a:t>(multiple fragments from one large polypoid)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  <a:tr h="32575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H266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100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Sigmoid, low-grade</a:t>
                      </a:r>
                      <a:r>
                        <a:rPr lang="en-US" sz="900" baseline="0" dirty="0" smtClean="0"/>
                        <a:t> VA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60</a:t>
                      </a:r>
                      <a:r>
                        <a:rPr lang="en-US" sz="900" baseline="0" dirty="0" smtClean="0"/>
                        <a:t> (no further measurements reported, multiple polypoid tissues)</a:t>
                      </a:r>
                      <a:endParaRPr lang="en-US" sz="900" dirty="0"/>
                    </a:p>
                  </a:txBody>
                  <a:tcPr marL="51435" marR="51435" marT="25718" marB="25718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59840" y="2682867"/>
            <a:ext cx="3611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Supplemental Table 1: </a:t>
            </a:r>
            <a:r>
              <a:rPr lang="en-GB" sz="1200" dirty="0"/>
              <a:t>Histology details of the sequenced patient </a:t>
            </a:r>
            <a:r>
              <a:rPr lang="en-GB" sz="1200" dirty="0" smtClean="0"/>
              <a:t>cases.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53773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4219</TotalTime>
  <Words>201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Mangal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142</cp:revision>
  <dcterms:created xsi:type="dcterms:W3CDTF">2017-04-06T10:16:01Z</dcterms:created>
  <dcterms:modified xsi:type="dcterms:W3CDTF">2018-04-18T11:04:18Z</dcterms:modified>
</cp:coreProperties>
</file>