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1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0" autoAdjust="0"/>
    <p:restoredTop sz="96041" autoAdjust="0"/>
  </p:normalViewPr>
  <p:slideViewPr>
    <p:cSldViewPr snapToGrid="0">
      <p:cViewPr>
        <p:scale>
          <a:sx n="75" d="100"/>
          <a:sy n="75" d="100"/>
        </p:scale>
        <p:origin x="184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7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75B68-06ED-4B99-9167-52503C359C84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5C681-C0CF-482C-BA96-F1B2179907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8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46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1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42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4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4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4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3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40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50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39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86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415275" y="2023985"/>
          <a:ext cx="3385327" cy="34661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10377"/>
                <a:gridCol w="679449"/>
                <a:gridCol w="660400"/>
                <a:gridCol w="711200"/>
                <a:gridCol w="723901"/>
              </a:tblGrid>
              <a:tr h="464975"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FFPE</a:t>
                      </a:r>
                      <a:r>
                        <a:rPr lang="en-GB" sz="900" baseline="0" dirty="0" smtClean="0"/>
                        <a:t> Block No.</a:t>
                      </a:r>
                      <a:endParaRPr lang="en-GB" sz="900" dirty="0"/>
                    </a:p>
                  </a:txBody>
                  <a:tcPr marL="91441" marR="91441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% MU Abundance</a:t>
                      </a:r>
                    </a:p>
                    <a:p>
                      <a:pPr algn="ctr"/>
                      <a:r>
                        <a:rPr lang="en-GB" sz="900" i="0" dirty="0" smtClean="0"/>
                        <a:t>(</a:t>
                      </a:r>
                      <a:r>
                        <a:rPr lang="en-GB" sz="900" i="1" dirty="0" smtClean="0"/>
                        <a:t>KRAS-c.</a:t>
                      </a:r>
                      <a:r>
                        <a:rPr lang="en-GB" sz="900" i="0" baseline="0" dirty="0" smtClean="0"/>
                        <a:t>35)</a:t>
                      </a:r>
                      <a:endParaRPr lang="en-GB" sz="900" i="1" dirty="0" smtClean="0"/>
                    </a:p>
                  </a:txBody>
                  <a:tcPr marL="91441" marR="91441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 smtClean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% MU Abundance</a:t>
                      </a:r>
                    </a:p>
                    <a:p>
                      <a:pPr marL="0" marR="0" lvl="0" indent="0" algn="ctr" defTabSz="1625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dirty="0" smtClean="0"/>
                        <a:t>(</a:t>
                      </a:r>
                      <a:r>
                        <a:rPr lang="en-GB" sz="900" i="1" dirty="0" smtClean="0"/>
                        <a:t>KRAS</a:t>
                      </a:r>
                      <a:r>
                        <a:rPr lang="en-GB" sz="900" i="1" baseline="0" dirty="0" smtClean="0"/>
                        <a:t>-c.</a:t>
                      </a:r>
                      <a:r>
                        <a:rPr lang="en-GB" sz="900" i="0" baseline="0" dirty="0" smtClean="0"/>
                        <a:t>38)</a:t>
                      </a:r>
                      <a:endParaRPr lang="en-GB" sz="900" i="1" dirty="0" smtClean="0"/>
                    </a:p>
                  </a:txBody>
                  <a:tcPr marL="91441" marR="914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 smtClean="0"/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286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625620" rtl="0" eaLnBrk="1" latinLnBrk="0" hangingPunct="1"/>
                      <a:r>
                        <a:rPr lang="en-GB" sz="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qPCR</a:t>
                      </a:r>
                    </a:p>
                  </a:txBody>
                  <a:tcPr marL="91441" marR="91441"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625620" rtl="0" eaLnBrk="1" latinLnBrk="0" hangingPunct="1"/>
                      <a:r>
                        <a:rPr lang="en-GB" sz="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NGS</a:t>
                      </a:r>
                    </a:p>
                  </a:txBody>
                  <a:tcPr marL="91441" marR="91441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625620" rtl="0" eaLnBrk="1" latinLnBrk="0" hangingPunct="1"/>
                      <a:r>
                        <a:rPr lang="en-GB" sz="9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ddPCR</a:t>
                      </a:r>
                      <a:endParaRPr lang="en-GB" sz="9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625620" rtl="0" eaLnBrk="1" latinLnBrk="0" hangingPunct="1"/>
                      <a:r>
                        <a:rPr lang="en-GB" sz="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NGS</a:t>
                      </a:r>
                    </a:p>
                  </a:txBody>
                  <a:tcPr marL="91441" marR="91441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22677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1.28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20.49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2098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16.71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16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</a:tr>
              <a:tr h="19050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1.82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13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22.02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17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3.06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11.99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4.89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31</a:t>
                      </a:r>
                      <a:endParaRPr lang="en-GB" sz="900" dirty="0"/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0</a:t>
                      </a:r>
                      <a:endParaRPr lang="en-GB" sz="900" dirty="0"/>
                    </a:p>
                  </a:txBody>
                  <a:tcPr marL="51435" marR="51435" marT="25718" marB="25718" anchor="ctr"/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6.23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0.55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/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18.88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19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/>
                </a:tc>
              </a:tr>
              <a:tr h="2894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23.21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/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10-1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0</a:t>
                      </a:r>
                      <a:endParaRPr lang="en-GB" sz="900" dirty="0"/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28.71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34</a:t>
                      </a:r>
                      <a:endParaRPr lang="en-GB" sz="900" dirty="0"/>
                    </a:p>
                  </a:txBody>
                  <a:tcPr marL="51435" marR="51435" marT="25718" marB="25718" anchor="ctr"/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10-2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26.37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/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0.00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39.11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15275" y="1572660"/>
            <a:ext cx="33853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Supplemental Table 2. </a:t>
            </a:r>
            <a:r>
              <a:rPr lang="en-GB" sz="1100" dirty="0" smtClean="0"/>
              <a:t>Fractional mutation levels  in </a:t>
            </a:r>
            <a:r>
              <a:rPr lang="en-GB" sz="1100" dirty="0" smtClean="0"/>
              <a:t>case </a:t>
            </a:r>
            <a:r>
              <a:rPr lang="en-GB" sz="1100" dirty="0" smtClean="0"/>
              <a:t>H263.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3762191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4221</TotalTime>
  <Words>86</Words>
  <Application>Microsoft Office PowerPoint</Application>
  <PresentationFormat>Widescreen</PresentationFormat>
  <Paragraphs>65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Leicester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 Myint, Ni Ni</dc:creator>
  <cp:lastModifiedBy>Rufini, Alessandro (Dr.)</cp:lastModifiedBy>
  <cp:revision>144</cp:revision>
  <dcterms:created xsi:type="dcterms:W3CDTF">2017-04-06T10:16:01Z</dcterms:created>
  <dcterms:modified xsi:type="dcterms:W3CDTF">2018-04-18T11:09:52Z</dcterms:modified>
</cp:coreProperties>
</file>