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69" r:id="rId2"/>
  </p:sldIdLst>
  <p:sldSz cx="6858000" cy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7E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50" autoAdjust="0"/>
    <p:restoredTop sz="96041" autoAdjust="0"/>
  </p:normalViewPr>
  <p:slideViewPr>
    <p:cSldViewPr snapToGrid="0">
      <p:cViewPr>
        <p:scale>
          <a:sx n="150" d="100"/>
          <a:sy n="150" d="100"/>
        </p:scale>
        <p:origin x="222" y="-23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275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075B68-06ED-4B99-9167-52503C359C84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0638" y="1143000"/>
            <a:ext cx="17367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D5C681-C0CF-482C-BA96-F1B2179907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085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995312"/>
            <a:ext cx="5829300" cy="4244622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6403623"/>
            <a:ext cx="5143500" cy="2943577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4632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5176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3039537"/>
            <a:ext cx="5915025" cy="5071532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8159048"/>
            <a:ext cx="5915025" cy="266699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2342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3245556"/>
            <a:ext cx="2914650" cy="77357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04245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49114"/>
            <a:ext cx="5915025" cy="235655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988734"/>
            <a:ext cx="2901255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4453467"/>
            <a:ext cx="2901255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988734"/>
            <a:ext cx="2915543" cy="146473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4453467"/>
            <a:ext cx="2915543" cy="655037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9542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402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4146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755425"/>
            <a:ext cx="3471863" cy="8664222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0363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812800"/>
            <a:ext cx="2211884" cy="28448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755425"/>
            <a:ext cx="3471863" cy="8664222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3657600"/>
            <a:ext cx="2211884" cy="677615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408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55025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649111"/>
            <a:ext cx="1478756" cy="10332156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649111"/>
            <a:ext cx="4350544" cy="10332156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393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649114"/>
            <a:ext cx="5915025" cy="235655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3245556"/>
            <a:ext cx="5915025" cy="77357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E35039-7862-4E4F-823E-7B9EB8DBDD3C}" type="datetimeFigureOut">
              <a:rPr lang="en-GB" smtClean="0"/>
              <a:t>18/04/2018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11300181"/>
            <a:ext cx="2314575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11300181"/>
            <a:ext cx="1543050" cy="64911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9BAA7C-6487-44DA-A79A-457E518507E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8682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9487680"/>
              </p:ext>
            </p:extLst>
          </p:nvPr>
        </p:nvGraphicFramePr>
        <p:xfrm>
          <a:off x="2186701" y="3493940"/>
          <a:ext cx="1927549" cy="3108883"/>
        </p:xfrm>
        <a:graphic>
          <a:graphicData uri="http://schemas.openxmlformats.org/drawingml/2006/table">
            <a:tbl>
              <a:tblPr firstRow="1" bandRow="1">
                <a:tableStyleId>{EB344D84-9AFB-497E-A393-DC336BA19D2E}</a:tableStyleId>
              </a:tblPr>
              <a:tblGrid>
                <a:gridCol w="619449"/>
                <a:gridCol w="698500"/>
                <a:gridCol w="609600"/>
              </a:tblGrid>
              <a:tr h="464975">
                <a:tc rowSpan="2">
                  <a:txBody>
                    <a:bodyPr/>
                    <a:lstStyle/>
                    <a:p>
                      <a:pPr algn="ctr"/>
                      <a:r>
                        <a:rPr lang="en-GB" sz="900" dirty="0" smtClean="0"/>
                        <a:t>FFPE</a:t>
                      </a:r>
                      <a:r>
                        <a:rPr lang="en-GB" sz="900" baseline="0" dirty="0" smtClean="0"/>
                        <a:t> Block No.</a:t>
                      </a:r>
                      <a:endParaRPr lang="en-GB" sz="900" dirty="0"/>
                    </a:p>
                  </a:txBody>
                  <a:tcPr marL="91441" marR="91441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900" dirty="0" smtClean="0"/>
                        <a:t>% MU Abundance</a:t>
                      </a:r>
                    </a:p>
                    <a:p>
                      <a:pPr marL="0" marR="0" lvl="0" indent="0" algn="ctr" defTabSz="16256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i="0" dirty="0" smtClean="0"/>
                        <a:t>(</a:t>
                      </a:r>
                      <a:r>
                        <a:rPr lang="en-GB" sz="900" i="1" dirty="0" smtClean="0"/>
                        <a:t>KRAS-c.</a:t>
                      </a:r>
                      <a:r>
                        <a:rPr lang="en-GB" sz="900" i="0" baseline="0" dirty="0" smtClean="0"/>
                        <a:t>35)</a:t>
                      </a:r>
                      <a:endParaRPr lang="en-GB" sz="900" i="1" dirty="0" smtClean="0"/>
                    </a:p>
                  </a:txBody>
                  <a:tcPr marL="91441" marR="91441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GB" sz="1600" dirty="0" smtClean="0"/>
                    </a:p>
                  </a:txBody>
                  <a:tcPr anchor="ctr"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28601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1625620" rtl="0" eaLnBrk="1" latinLnBrk="0" hangingPunct="1"/>
                      <a:r>
                        <a:rPr lang="en-GB" sz="9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qPCR</a:t>
                      </a:r>
                    </a:p>
                  </a:txBody>
                  <a:tcPr marL="91441" marR="91441" anchor="ctr">
                    <a:lnL w="28575" cap="flat" cmpd="sng" algn="ctr">
                      <a:solidFill>
                        <a:schemeClr val="accent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1625620" rtl="0" eaLnBrk="1" latinLnBrk="0" hangingPunct="1"/>
                      <a:r>
                        <a:rPr lang="en-GB" sz="9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NGS</a:t>
                      </a:r>
                    </a:p>
                  </a:txBody>
                  <a:tcPr marL="91441" marR="91441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</a:tr>
              <a:tr h="251615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20.13</a:t>
                      </a:r>
                    </a:p>
                  </a:txBody>
                  <a:tcPr marL="9525" marR="9525" marT="9525" marB="0"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942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19.50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45</a:t>
                      </a:r>
                      <a:endParaRPr lang="en-GB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22.25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46</a:t>
                      </a:r>
                      <a:endParaRPr lang="en-GB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12.97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26.74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39</a:t>
                      </a:r>
                      <a:endParaRPr lang="en-GB" sz="900" b="0" i="0" u="none" strike="noStrike" kern="12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25.80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7-1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21.62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900" dirty="0" smtClean="0"/>
                        <a:t>41</a:t>
                      </a:r>
                      <a:endParaRPr lang="en-GB" sz="900" dirty="0"/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9426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7-2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20.22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9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6414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7-3</a:t>
                      </a:r>
                      <a:endParaRPr lang="en-GB" sz="9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en-GB" sz="9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21.64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9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 marL="51435" marR="51435" marT="25718" marB="25718" anchor="ctr"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120901" y="3063053"/>
            <a:ext cx="22486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100" b="1" dirty="0"/>
              <a:t>Supplemental Table </a:t>
            </a:r>
            <a:r>
              <a:rPr lang="en-GB" sz="1100" b="1" dirty="0" smtClean="0"/>
              <a:t>4.</a:t>
            </a:r>
            <a:r>
              <a:rPr lang="en-GB" sz="1100" dirty="0" smtClean="0"/>
              <a:t> </a:t>
            </a:r>
            <a:r>
              <a:rPr lang="en-GB" sz="1100" dirty="0" smtClean="0"/>
              <a:t>Fractional </a:t>
            </a:r>
            <a:r>
              <a:rPr lang="en-GB" sz="1100" dirty="0"/>
              <a:t>mutation levels  in </a:t>
            </a:r>
            <a:r>
              <a:rPr lang="en-GB" sz="1100" dirty="0" smtClean="0"/>
              <a:t>c</a:t>
            </a:r>
            <a:r>
              <a:rPr lang="en-GB" sz="1100" dirty="0" smtClean="0"/>
              <a:t>ase </a:t>
            </a:r>
            <a:r>
              <a:rPr lang="en-GB" sz="1100" dirty="0" smtClean="0"/>
              <a:t>H266.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146920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4219</TotalTime>
  <Words>50</Words>
  <Application>Microsoft Office PowerPoint</Application>
  <PresentationFormat>Widescreen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University of Leicester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Moe Myint, Ni Ni</dc:creator>
  <cp:lastModifiedBy>Rufini, Alessandro (Dr.)</cp:lastModifiedBy>
  <cp:revision>142</cp:revision>
  <dcterms:created xsi:type="dcterms:W3CDTF">2017-04-06T10:16:01Z</dcterms:created>
  <dcterms:modified xsi:type="dcterms:W3CDTF">2018-04-18T11:09:23Z</dcterms:modified>
</cp:coreProperties>
</file>