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1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50" autoAdjust="0"/>
    <p:restoredTop sz="96041" autoAdjust="0"/>
  </p:normalViewPr>
  <p:slideViewPr>
    <p:cSldViewPr snapToGrid="0">
      <p:cViewPr varScale="1">
        <p:scale>
          <a:sx n="48" d="100"/>
          <a:sy n="48" d="100"/>
        </p:scale>
        <p:origin x="24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7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75B68-06ED-4B99-9167-52503C359C84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5C681-C0CF-482C-BA96-F1B2179907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8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60638" y="1143000"/>
            <a:ext cx="17367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5C681-C0CF-482C-BA96-F1B2179907A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832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46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1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42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4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4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4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3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40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50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39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86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5633" y="939317"/>
            <a:ext cx="40098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100" b="1" dirty="0" smtClean="0"/>
              <a:t>Supplemental Table 5. </a:t>
            </a:r>
            <a:r>
              <a:rPr lang="en-GB" sz="1100" dirty="0" smtClean="0"/>
              <a:t>Primers and probes sequences </a:t>
            </a:r>
            <a:r>
              <a:rPr lang="en-GB" sz="1100" dirty="0"/>
              <a:t>for </a:t>
            </a:r>
            <a:r>
              <a:rPr lang="en-GB" sz="1100" dirty="0" smtClean="0"/>
              <a:t>human PCR assays. VIC and FAM conjugated fluorophore are indicated. </a:t>
            </a:r>
            <a:endParaRPr lang="en-GB" sz="11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715578"/>
              </p:ext>
            </p:extLst>
          </p:nvPr>
        </p:nvGraphicFramePr>
        <p:xfrm>
          <a:off x="1558115" y="1429127"/>
          <a:ext cx="3851607" cy="8572461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685799"/>
                <a:gridCol w="542917"/>
                <a:gridCol w="2091332"/>
                <a:gridCol w="531559"/>
              </a:tblGrid>
              <a:tr h="360046"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Assay</a:t>
                      </a:r>
                      <a:r>
                        <a:rPr lang="en-GB" sz="1000" i="1" baseline="0" dirty="0" smtClean="0"/>
                        <a:t> Name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Type of Oligo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Sequence (5’-3’)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Amplicon size (</a:t>
                      </a:r>
                      <a:r>
                        <a:rPr lang="en-GB" sz="1000" i="1" dirty="0" err="1" smtClean="0"/>
                        <a:t>bp</a:t>
                      </a:r>
                      <a:r>
                        <a:rPr lang="en-GB" sz="1000" i="1" dirty="0" smtClean="0"/>
                        <a:t>)</a:t>
                      </a:r>
                    </a:p>
                  </a:txBody>
                  <a:tcPr marL="0" marR="0" marT="25718" marB="25718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227293">
                <a:tc rowSpan="3"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GAPDH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GGCTAGCTGGCCCGATTT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95</a:t>
                      </a:r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7293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GGACACAAGAGGACCTCCATAAA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cap="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ATGCTTTTCCTAGATTATTC (FAM) </a:t>
                      </a:r>
                      <a:r>
                        <a:rPr lang="en-GB" sz="1000" dirty="0" smtClean="0">
                          <a:effectLst/>
                        </a:rPr>
                        <a:t>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rowSpan="5"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BRAF-c.1799</a:t>
                      </a:r>
                      <a:endParaRPr lang="en-GB" sz="1000" i="1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TCATGAAGACCTCACAGTAAAAATAGGT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94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1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ATCCAGACAACTGTTCAAACTGATG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CTAGCTACAGTGAAATC (VIC)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MUP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TAGCTACAGAGAAATC (FAM)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PNA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TAGCTACAGTGAAATC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rowSpan="6">
                  <a:txBody>
                    <a:bodyPr/>
                    <a:lstStyle/>
                    <a:p>
                      <a:pPr algn="ctr"/>
                      <a:r>
                        <a:rPr lang="en-GB" sz="1000" i="1" dirty="0" smtClean="0"/>
                        <a:t>KRAS-c.34</a:t>
                      </a:r>
                      <a:r>
                        <a:rPr lang="en-GB" sz="1000" i="1" baseline="0" dirty="0" smtClean="0"/>
                        <a:t> &amp; </a:t>
                      </a:r>
                    </a:p>
                    <a:p>
                      <a:pPr algn="ctr"/>
                      <a:r>
                        <a:rPr lang="en-GB" sz="1000" i="1" baseline="0" dirty="0" smtClean="0"/>
                        <a:t>KRAS-c.35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AGGCCTGCTGAAAATGACTGA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78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1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TGTATCGTCAAGGCACTCTTGC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CTACGCCACCAGCTC (VIC)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360046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c.34</a:t>
                      </a:r>
                      <a:r>
                        <a:rPr lang="en-GB" sz="1000" baseline="0" dirty="0" smtClean="0"/>
                        <a:t> </a:t>
                      </a:r>
                      <a:r>
                        <a:rPr lang="en-GB" sz="1000" dirty="0" smtClean="0"/>
                        <a:t>MUP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TACGCCACDAGCTC (FAM)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360046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c.35 MUP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TACGCCADCAGCTC (FAM)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algn="ctr"/>
                      <a:endParaRPr lang="en-GB" sz="1700" dirty="0"/>
                    </a:p>
                  </a:txBody>
                  <a:tcPr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PNA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TACGCCACCAGCTCC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419419">
                <a:tc rowSpan="2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KRAS-c.38</a:t>
                      </a:r>
                    </a:p>
                  </a:txBody>
                  <a:tcPr marL="20360" marR="20360" marT="0" marB="0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1" dirty="0" smtClean="0"/>
                        <a:t>Proprietary of</a:t>
                      </a:r>
                      <a:r>
                        <a:rPr lang="en-GB" sz="1000" i="1" baseline="0" dirty="0" smtClean="0"/>
                        <a:t> Manufacturer (</a:t>
                      </a:r>
                      <a:r>
                        <a:rPr lang="en-GB" sz="1000" i="1" baseline="0" dirty="0" err="1" smtClean="0"/>
                        <a:t>BioRad</a:t>
                      </a:r>
                      <a:r>
                        <a:rPr lang="en-GB" sz="1000" i="1" baseline="0" dirty="0" smtClean="0"/>
                        <a:t>)</a:t>
                      </a:r>
                      <a:r>
                        <a:rPr lang="en-GB" sz="1000" i="0" baseline="0" dirty="0" smtClean="0"/>
                        <a:t> assay ID dHsaCP2000014</a:t>
                      </a:r>
                      <a:endParaRPr lang="en-GB" sz="1000" dirty="0" smtClean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90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608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MU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i="1" dirty="0" smtClean="0"/>
                        <a:t>Proprietary of</a:t>
                      </a:r>
                      <a:r>
                        <a:rPr lang="en-GB" sz="1000" i="1" baseline="0" dirty="0" smtClean="0"/>
                        <a:t> Manufacturer (</a:t>
                      </a:r>
                      <a:r>
                        <a:rPr lang="en-GB" sz="1000" i="1" baseline="0" dirty="0" err="1" smtClean="0"/>
                        <a:t>BioRad</a:t>
                      </a:r>
                      <a:r>
                        <a:rPr lang="en-GB" sz="1000" i="1" baseline="0" dirty="0" smtClean="0"/>
                        <a:t>)</a:t>
                      </a:r>
                      <a:r>
                        <a:rPr lang="en-GB" sz="1000" i="0" baseline="0" dirty="0" smtClean="0"/>
                        <a:t> assay ID dHsaCP2000013</a:t>
                      </a:r>
                      <a:endParaRPr lang="en-GB" sz="1000" dirty="0" smtClean="0"/>
                    </a:p>
                  </a:txBody>
                  <a:tcPr marL="51435" marR="51435" marT="25718" marB="25718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1">
                <a:tc rowSpan="4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APC-c.4012</a:t>
                      </a:r>
                      <a:endParaRPr lang="en-GB" sz="10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TCACAGCACCCTAGAACCAAATC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68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TGCCTGGCTGATTCTGAAGATAA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AGACTGCAGGGTTC (VIC)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MUP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CAGACTGTAGGGTTCT (FAM)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rowSpan="4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APC-c.4189</a:t>
                      </a:r>
                      <a:endParaRPr lang="en-GB" sz="10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CATGTTTAGCAGATGTACTTCTGTCAGT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86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TGGTTCACTCTGAACGGAGCT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ATAGTTTTGAGAGTCGTTC (VIC)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MUP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TGATAGTTTTTAGAGTCGTTC (FAM)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rowSpan="4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APC-c.1429</a:t>
                      </a:r>
                      <a:endParaRPr lang="en-GB" sz="10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CCCCAGTGATCTTCCAGAT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61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AGGTGTTTTACTTCTGCTTGGT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CCTGGACAAACCAT (VIC)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MUP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CCCTGGATAAACCAT (FAM)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41">
                <a:tc rowSpan="4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TP53-c.817</a:t>
                      </a:r>
                      <a:endParaRPr lang="en-GB" sz="10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CAGTGGTAATCTACTGGGACGGA </a:t>
                      </a:r>
                      <a:endParaRPr lang="en-GB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67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CCGGTCTCTCCCAGGACA </a:t>
                      </a:r>
                      <a:endParaRPr lang="en-GB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TGAGGTGCGTGTTT (VIC)</a:t>
                      </a:r>
                      <a:endParaRPr lang="en-GB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MUP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TGAGGTGTGTGTTTGT (FAM)</a:t>
                      </a:r>
                      <a:endParaRPr lang="en-GB" sz="1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741">
                <a:tc rowSpan="4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PI3K-c.3140</a:t>
                      </a:r>
                      <a:endParaRPr lang="en-GB" sz="10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0360" marR="20360" marT="0" marB="0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FP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GCTTTGGAGTATTTCATGAAACAAAT </a:t>
                      </a:r>
                      <a:endParaRPr lang="en-GB" sz="1000" dirty="0"/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77</a:t>
                      </a:r>
                    </a:p>
                  </a:txBody>
                  <a:tcPr marL="51435" marR="51435" marT="25718" marB="25718" anchor="ctr"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RP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TGGAAGATCCAATCCATTTTTGT 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WTP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TGATGCACATCATGGT (VIC)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  <a:tr h="205741"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 smtClean="0"/>
                        <a:t>MUP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 smtClean="0"/>
                        <a:t>TGATGCACGTCATGGT (FAM)</a:t>
                      </a:r>
                      <a:endParaRPr lang="en-GB" sz="1000" dirty="0"/>
                    </a:p>
                  </a:txBody>
                  <a:tcPr marL="51435" marR="51435" marT="25718" marB="25718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700" dirty="0" smtClean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88773" y="10001588"/>
            <a:ext cx="3990289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13" i="1" dirty="0" smtClean="0"/>
              <a:t>FP </a:t>
            </a:r>
            <a:r>
              <a:rPr lang="en-GB" sz="1013" i="1" dirty="0"/>
              <a:t>= forward primer, RP = reverse primer, WTP = wild-type probe, MUP = mutant probe, PNA = peptide nucleic </a:t>
            </a:r>
            <a:r>
              <a:rPr lang="en-GB" sz="1013" i="1" dirty="0" smtClean="0"/>
              <a:t>acid.</a:t>
            </a:r>
            <a:endParaRPr lang="en-GB" sz="1013" i="1" dirty="0"/>
          </a:p>
        </p:txBody>
      </p:sp>
    </p:spTree>
    <p:extLst>
      <p:ext uri="{BB962C8B-B14F-4D97-AF65-F5344CB8AC3E}">
        <p14:creationId xmlns:p14="http://schemas.microsoft.com/office/powerpoint/2010/main" val="2435734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4219</TotalTime>
  <Words>222</Words>
  <Application>Microsoft Office PowerPoint</Application>
  <PresentationFormat>Widescreen</PresentationFormat>
  <Paragraphs>98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Leicester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 Myint, Ni Ni</dc:creator>
  <cp:lastModifiedBy>Rufini, Alessandro (Dr.)</cp:lastModifiedBy>
  <cp:revision>142</cp:revision>
  <dcterms:created xsi:type="dcterms:W3CDTF">2017-04-06T10:16:01Z</dcterms:created>
  <dcterms:modified xsi:type="dcterms:W3CDTF">2018-04-18T11:10:26Z</dcterms:modified>
</cp:coreProperties>
</file>