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8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50" autoAdjust="0"/>
    <p:restoredTop sz="96041" autoAdjust="0"/>
  </p:normalViewPr>
  <p:slideViewPr>
    <p:cSldViewPr snapToGrid="0">
      <p:cViewPr varScale="1">
        <p:scale>
          <a:sx n="48" d="100"/>
          <a:sy n="48" d="100"/>
        </p:scale>
        <p:origin x="24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5B68-06ED-4B99-9167-52503C359C84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5C681-C0CF-482C-BA96-F1B2179907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8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5C681-C0CF-482C-BA96-F1B2179907A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63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6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1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2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4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3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0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0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9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66691"/>
              </p:ext>
            </p:extLst>
          </p:nvPr>
        </p:nvGraphicFramePr>
        <p:xfrm>
          <a:off x="1024087" y="4632096"/>
          <a:ext cx="4775822" cy="2700969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816643"/>
                <a:gridCol w="424113"/>
                <a:gridCol w="1967523"/>
                <a:gridCol w="432356"/>
                <a:gridCol w="1135187"/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Name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Type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Sequence (5’-3’)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Amplicon size (</a:t>
                      </a:r>
                      <a:r>
                        <a:rPr lang="en-GB" sz="1000" i="1" dirty="0" err="1" smtClean="0"/>
                        <a:t>bp</a:t>
                      </a:r>
                      <a:r>
                        <a:rPr lang="en-GB" sz="1000" i="1" dirty="0" smtClean="0"/>
                        <a:t>)</a:t>
                      </a:r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Target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24751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err="1" smtClean="0"/>
                        <a:t>Gapdh</a:t>
                      </a:r>
                      <a:r>
                        <a:rPr lang="en-GB" sz="1000" dirty="0" smtClean="0"/>
                        <a:t>-F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GTCGTGGATCTGACGTGCC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70</a:t>
                      </a:r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30 </a:t>
                      </a:r>
                      <a:r>
                        <a:rPr lang="en-GB" sz="1000" i="1" dirty="0" err="1" smtClean="0"/>
                        <a:t>mGapdh</a:t>
                      </a:r>
                      <a:r>
                        <a:rPr lang="en-GB" sz="1000" i="1" baseline="0" dirty="0" smtClean="0"/>
                        <a:t> </a:t>
                      </a:r>
                      <a:r>
                        <a:rPr lang="en-GB" sz="1000" dirty="0" smtClean="0"/>
                        <a:t>pseudogenes</a:t>
                      </a:r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51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err="1" smtClean="0"/>
                        <a:t>Gapdh</a:t>
                      </a:r>
                      <a:r>
                        <a:rPr lang="en-GB" sz="1000" dirty="0" smtClean="0"/>
                        <a:t>-R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CCTGCTTCACCACCTTCTTGA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4751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err="1" smtClean="0"/>
                        <a:t>Gapdh</a:t>
                      </a:r>
                      <a:r>
                        <a:rPr lang="en-GB" sz="1000" dirty="0" smtClean="0"/>
                        <a:t>-P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cap="all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acctgccaagtatgatga</a:t>
                      </a:r>
                      <a:r>
                        <a:rPr lang="en-GB" sz="1000" dirty="0" smtClean="0">
                          <a:effectLst/>
                        </a:rPr>
                        <a:t> (VIC)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197168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Apcfl-102NF1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TAAGGGCTAACAGTCAATATAATGC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102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Non-recombined </a:t>
                      </a:r>
                      <a:r>
                        <a:rPr lang="en-GB" sz="1000" i="1" dirty="0" err="1" smtClean="0"/>
                        <a:t>Apc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30000" dirty="0" smtClean="0"/>
                        <a:t>/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0" dirty="0" smtClean="0"/>
                        <a:t> </a:t>
                      </a:r>
                      <a:r>
                        <a:rPr lang="en-GB" sz="1000" i="0" baseline="0" dirty="0" smtClean="0"/>
                        <a:t>allele in </a:t>
                      </a:r>
                      <a:r>
                        <a:rPr lang="en-GB" sz="1000" i="1" dirty="0" err="1" smtClean="0"/>
                        <a:t>Cre-Apc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30000" dirty="0" smtClean="0"/>
                        <a:t>/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0" dirty="0" smtClean="0"/>
                        <a:t> </a:t>
                      </a:r>
                      <a:r>
                        <a:rPr lang="en-GB" sz="1000" i="0" baseline="0" dirty="0" smtClean="0"/>
                        <a:t>mice </a:t>
                      </a:r>
                      <a:endParaRPr lang="en-GB" sz="1000" dirty="0" smtClean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708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Apcfl-102NR2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CATTAGTTTAATCCTGTGTTGATC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18708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Apcfl-P1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CTAGTGGATCCGATAACTTCG (FAM)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18708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Apcfl-NRF1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CGATGATCTCGTCGTGACCC 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75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Non-recombined </a:t>
                      </a:r>
                      <a:r>
                        <a:rPr lang="en-GB" sz="1000" i="1" dirty="0" err="1" smtClean="0"/>
                        <a:t>Apc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30000" dirty="0" smtClean="0"/>
                        <a:t>/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0" dirty="0" smtClean="0"/>
                        <a:t> </a:t>
                      </a:r>
                      <a:r>
                        <a:rPr lang="en-GB" sz="1000" i="0" baseline="0" dirty="0" smtClean="0"/>
                        <a:t>allele in </a:t>
                      </a:r>
                      <a:r>
                        <a:rPr lang="en-GB" sz="1000" i="1" dirty="0" err="1" smtClean="0"/>
                        <a:t>Cre-Apc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30000" dirty="0" smtClean="0"/>
                        <a:t>/</a:t>
                      </a:r>
                      <a:r>
                        <a:rPr lang="en-GB" sz="1000" i="1" baseline="30000" dirty="0" err="1" smtClean="0"/>
                        <a:t>fl</a:t>
                      </a:r>
                      <a:r>
                        <a:rPr lang="en-GB" sz="1000" i="1" baseline="0" dirty="0" smtClean="0"/>
                        <a:t> </a:t>
                      </a:r>
                      <a:r>
                        <a:rPr lang="en-GB" sz="1000" i="0" baseline="0" dirty="0" smtClean="0"/>
                        <a:t>mice </a:t>
                      </a:r>
                      <a:endParaRPr lang="en-GB" sz="1000" dirty="0" smtClean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87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Apcfl-NRR1</a:t>
                      </a:r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AATCCAGAAAAGCGGCCATT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187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Apcfl-NRP1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CTTGCCGAATATCA</a:t>
                      </a:r>
                      <a:r>
                        <a:rPr lang="en-GB" sz="900" dirty="0" smtClean="0">
                          <a:effectLst/>
                        </a:rPr>
                        <a:t>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63335" y="7333065"/>
            <a:ext cx="472782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13" i="1" dirty="0"/>
              <a:t>FP = forward primer, RP = reverse primer, WTP = wild-type probe, MUP = mutant probe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3335" y="4201209"/>
            <a:ext cx="48365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100" b="1" dirty="0" smtClean="0"/>
              <a:t>Supplemental Table 6. </a:t>
            </a:r>
            <a:r>
              <a:rPr lang="en-GB" sz="1100" dirty="0" smtClean="0"/>
              <a:t>Primers and probes sequences </a:t>
            </a:r>
            <a:r>
              <a:rPr lang="en-GB" sz="1100" dirty="0"/>
              <a:t>for </a:t>
            </a:r>
            <a:r>
              <a:rPr lang="en-GB" sz="1100" dirty="0" smtClean="0"/>
              <a:t>mouse PCR assays. VIC and FAM conjugated fluorophores are indicated.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870736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4219</TotalTime>
  <Words>109</Words>
  <Application>Microsoft Office PowerPoint</Application>
  <PresentationFormat>Widescreen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 Myint, Ni Ni</dc:creator>
  <cp:lastModifiedBy>Rufini, Alessandro (Dr.)</cp:lastModifiedBy>
  <cp:revision>142</cp:revision>
  <dcterms:created xsi:type="dcterms:W3CDTF">2017-04-06T10:16:01Z</dcterms:created>
  <dcterms:modified xsi:type="dcterms:W3CDTF">2018-04-18T11:10:54Z</dcterms:modified>
</cp:coreProperties>
</file>