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haansoftxlsx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1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embeddings/Microsoft_Excel_____3.xlsx" ContentType="application/vnd.openxmlformats-officedocument.spreadsheetml.sheet"/>
  <Override PartName="/ppt/charts/chart19.xml" ContentType="application/vnd.openxmlformats-officedocument.drawingml.chart+xml"/>
  <Override PartName="/ppt/embeddings/Microsoft_Excel_____4.xlsx" ContentType="application/vnd.openxmlformats-officedocument.spreadsheetml.sheet"/>
  <Override PartName="/ppt/charts/chart20.xml" ContentType="application/vnd.openxmlformats-officedocument.drawingml.chart+xml"/>
  <Override PartName="/ppt/embeddings/Microsoft_Excel_____5.xlsx" ContentType="application/vnd.openxmlformats-officedocument.spreadsheetml.sheet"/>
  <Override PartName="/ppt/charts/chart2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24.xml" ContentType="application/vnd.openxmlformats-officedocument.drawingml.chart+xml"/>
  <Override PartName="/ppt/embeddings/Microsoft_Excel_____6.xlsx" ContentType="application/vnd.openxmlformats-officedocument.spreadsheetml.sheet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embeddings/Microsoft_Excel_____9.xlsx" ContentType="application/vnd.openxmlformats-officedocument.spreadsheetml.sheet"/>
  <Override PartName="/ppt/charts/chart28.xml" ContentType="application/vnd.openxmlformats-officedocument.drawingml.chart+xml"/>
  <Override PartName="/ppt/embeddings/Microsoft_Excel_____10.xlsx" ContentType="application/vnd.openxmlformats-officedocument.spreadsheetml.sheet"/>
  <Override PartName="/ppt/charts/chart29.xml" ContentType="application/vnd.openxmlformats-officedocument.drawingml.chart+xml"/>
  <Override PartName="/ppt/embeddings/Microsoft_Excel_____11.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5" r:id="rId3"/>
    <p:sldId id="257" r:id="rId4"/>
    <p:sldId id="266" r:id="rId5"/>
    <p:sldId id="267" r:id="rId6"/>
    <p:sldId id="269" r:id="rId7"/>
    <p:sldId id="258" r:id="rId8"/>
    <p:sldId id="259" r:id="rId9"/>
    <p:sldId id="263" r:id="rId10"/>
    <p:sldId id="260" r:id="rId11"/>
    <p:sldId id="261" r:id="rId12"/>
    <p:sldId id="264" r:id="rId13"/>
    <p:sldId id="262" r:id="rId1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FF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5287" autoAdjust="0"/>
  </p:normalViewPr>
  <p:slideViewPr>
    <p:cSldViewPr snapToGrid="0">
      <p:cViewPr varScale="1">
        <p:scale>
          <a:sx n="153" d="100"/>
          <a:sy n="153" d="100"/>
        </p:scale>
        <p:origin x="128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51473;&#50836;\My%20project\&#45436;&#47928;\Asxl1%20lung%20&#45436;&#47928;%20&#51089;&#50629;\&#45436;&#47928;&#51089;&#50629;\Data%20&#47784;&#51020;\qPCR\MYCN,%20Gli1,%20L1\admin_2013-05-10%2017-09-46_CC006656%20-%20%20Quantification%20Cq%20Result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51473;&#50836;\My%20project\&#45436;&#47928;\Asxl1%20lung%20&#45436;&#47928;%20&#51089;&#50629;\&#45436;&#47928;&#51089;&#50629;\Data%20&#47784;&#51020;\Cell%20percent\Tunnel\tunnel%20cell%20percen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51473;&#50836;\My%20project\&#45436;&#47928;\Asxl1%20lung%20&#45436;&#47928;%20&#51089;&#50629;\&#45436;&#47928;&#51089;&#50629;\Data%20&#47784;&#51020;\Cell%20percent\Tunnel\tunnel%20cell%20percent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on%20Seung%20Tae\Desktop\A\qDATA\20180814\20180811\P0\DATA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on%20Seung%20Tae\Desktop\A\qDATA\20180814\20180811\data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51473;&#50836;\My%20project\&#45436;&#47928;\Asxl1%20lung%20&#45436;&#47928;%20&#51089;&#50629;\&#45436;&#47928;&#51089;&#50629;\Data%20&#47784;&#51020;\Cell%20percent\Pas\PAS%20percent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51473;&#50836;\My%20project\&#45436;&#47928;\Asxl1%20lung%20&#45436;&#47928;%20&#51089;&#50629;\&#45436;&#47928;&#51089;&#50629;\Data%20&#47784;&#51020;\Cell%20percent\Pas\PAS%20percent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111111111111111111111111111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222222222222222222222222222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51473;&#50836;\My%20project\&#45436;&#47928;\Asxl1%20lung%20&#45436;&#47928;%20&#51089;&#50629;\&#45436;&#47928;&#51089;&#50629;\Data%20&#47784;&#51020;\&#47800;&#47924;&#44172;-&#49688;&#51221;3-2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5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ab%20meeting\&#51221;&#47532;\qpcr\20170901\SP-B%20AND%20Aqp5\admin_2017-09-01%2017-22-24_CC006656%20-%20%20Quantification%20Cq%20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ab%20meeting\&#51221;&#47532;\qpcr\20170901\SPA%20AND%20SPC\admin_2017-09-01%2015-44-40_CC006656%20-%20%20Quantification%20Cq%20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ab%20meeting\&#51221;&#47532;\qpcr\20170901\SPA%20AND%20SPC\admin_2017-09-01%2015-44-40_CC006656%20-%20%20Quantification%20Cq%20Resul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6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7777777777777777777777777777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8888888888888888888888888888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9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0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51473;&#50836;\My%20project\&#45436;&#47928;\Asxl1%20lung%20&#45436;&#47928;%20&#51089;&#50629;\&#45436;&#47928;&#51089;&#50629;\Data%20&#47784;&#51020;\&#47800;&#47924;&#44172;-&#49688;&#51221;3-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51473;&#50836;\My%20project\&#45436;&#47928;\Asxl1%20lung%20&#45436;&#47928;%20&#51089;&#50629;\&#45436;&#47928;&#51089;&#50629;\Data%20&#47784;&#51020;\&#47800;&#47924;&#44172;-&#49688;&#51221;3-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49464;&#51333;&#45824;&#54617;&#44368;%20&#50976;&#51204;&#51088;&#51228;&#50612;%20&#50672;&#44396;&#49892;%20&#50672;&#44396;%20&#51088;&#47308;\&#49464;&#51333;&#45824;&#54617;&#44368;%20&#50976;&#51204;&#51088;&#51228;&#50612;%20&#50672;&#44396;&#49892;\Lab%20Meeting\2014&#45380;\20140726\qPCR\&#53685;&#54633;%20&#47928;&#49436;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49464;&#51333;&#45824;&#54617;&#44368;%20&#50976;&#51204;&#51088;&#51228;&#50612;%20&#50672;&#44396;&#49892;%20&#50672;&#44396;%20&#51088;&#47308;\&#49464;&#51333;&#45824;&#54617;&#44368;%20&#50976;&#51204;&#51088;&#51228;&#50612;%20&#50672;&#44396;&#49892;\Lab%20Meeting\2014&#45380;\20141101\WT%20EPI%20AND%20MESEN\CONTOROL\admin_2014-10-31%2015-14-31_CC006656%20-%20%20Quantification%20Cq%20Resul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I:\A\admin_2014-10-31%2015-14-31_CC006656%20-%20%20Quantification%20Cq%20Resul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51473;&#50836;\My%20project\&#45436;&#47928;\Asxl1%20lung%20&#45436;&#47928;%20&#51089;&#50629;\&#45436;&#47928;&#51089;&#50629;\Data%20&#47784;&#51020;\Cell%20percent\KI-67\KI-67%20cell%20percen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51473;&#50836;\My%20project\&#45436;&#47928;\Asxl1%20lung%20&#45436;&#47928;%20&#51089;&#50629;\&#45436;&#47928;&#51089;&#50629;\Data%20&#47784;&#51020;\Cell%20percent\KI-67\KI-67%20cell%20perc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19096938514803"/>
          <c:y val="6.1336045421089905E-2"/>
          <c:w val="0.72033232773781697"/>
          <c:h val="0.877327909157820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'0'!$AJ$18</c:f>
              <c:strCache>
                <c:ptCount val="1"/>
                <c:pt idx="0">
                  <c:v>Asxl1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'0'!$AK$18:$AK$19</c:f>
                <c:numCache>
                  <c:formatCode>General</c:formatCode>
                  <c:ptCount val="2"/>
                  <c:pt idx="0">
                    <c:v>7.9736278085746053E-3</c:v>
                  </c:pt>
                  <c:pt idx="1">
                    <c:v>4.8387404545529179E-4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'0'!$AI$19:$AI$20</c:f>
              <c:strCache>
                <c:ptCount val="2"/>
                <c:pt idx="0">
                  <c:v>WT</c:v>
                </c:pt>
                <c:pt idx="1">
                  <c:v>Asxl1-/-</c:v>
                </c:pt>
              </c:strCache>
            </c:strRef>
          </c:cat>
          <c:val>
            <c:numRef>
              <c:f>'0'!$AJ$19:$AJ$20</c:f>
              <c:numCache>
                <c:formatCode>General</c:formatCode>
                <c:ptCount val="2"/>
                <c:pt idx="0">
                  <c:v>1</c:v>
                </c:pt>
                <c:pt idx="1">
                  <c:v>1.0726829091959067E-2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78752"/>
        <c:axId val="-1424081472"/>
      </c:barChart>
      <c:catAx>
        <c:axId val="-14240787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81472"/>
        <c:crosses val="autoZero"/>
        <c:auto val="1"/>
        <c:lblAlgn val="ctr"/>
        <c:lblOffset val="100"/>
        <c:noMultiLvlLbl val="0"/>
      </c:catAx>
      <c:valAx>
        <c:axId val="-1424081472"/>
        <c:scaling>
          <c:orientation val="minMax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ko-KR"/>
          </a:p>
        </c:txPr>
        <c:crossAx val="-1424078752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0.41299465551036074"/>
          <c:y val="8.9673331465727993E-2"/>
          <c:w val="0.48613406980338397"/>
          <c:h val="0.18383027427736548"/>
        </c:manualLayout>
      </c:layout>
      <c:overlay val="0"/>
      <c:txPr>
        <a:bodyPr/>
        <a:lstStyle/>
        <a:p>
          <a:pPr>
            <a:defRPr sz="1000" baseline="0">
              <a:latin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'tunnel distal'!$I$16</c:f>
              <c:strCache>
                <c:ptCount val="1"/>
                <c:pt idx="0">
                  <c:v>ki-67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'tunnel distal'!$J$17:$K$17</c:f>
                <c:numCache>
                  <c:formatCode>General</c:formatCode>
                  <c:ptCount val="2"/>
                  <c:pt idx="0">
                    <c:v>2.0752822703536001E-2</c:v>
                  </c:pt>
                  <c:pt idx="1">
                    <c:v>1.44106411187781E-2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'tunnel distal'!$J$15:$K$15</c:f>
              <c:strCache>
                <c:ptCount val="2"/>
                <c:pt idx="0">
                  <c:v>WT</c:v>
                </c:pt>
                <c:pt idx="1">
                  <c:v>HOMO</c:v>
                </c:pt>
              </c:strCache>
            </c:strRef>
          </c:cat>
          <c:val>
            <c:numRef>
              <c:f>'tunnel distal'!$J$16:$K$16</c:f>
              <c:numCache>
                <c:formatCode>General</c:formatCode>
                <c:ptCount val="2"/>
                <c:pt idx="0">
                  <c:v>5.7240884613697002E-2</c:v>
                </c:pt>
                <c:pt idx="1">
                  <c:v>7.1265563823889697E-2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71136"/>
        <c:axId val="-1424074944"/>
      </c:barChart>
      <c:catAx>
        <c:axId val="-14240711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74944"/>
        <c:crosses val="autoZero"/>
        <c:auto val="1"/>
        <c:lblAlgn val="ctr"/>
        <c:lblOffset val="100"/>
        <c:noMultiLvlLbl val="0"/>
      </c:catAx>
      <c:valAx>
        <c:axId val="-1424074944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-1424071136"/>
        <c:crosses val="autoZero"/>
        <c:crossBetween val="between"/>
        <c:majorUnit val="2.0000000000000004E-2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'tunnel proximal'!$H$20</c:f>
              <c:strCache>
                <c:ptCount val="1"/>
                <c:pt idx="0">
                  <c:v>tunnel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'tunnel proximal'!$I$21:$J$21</c:f>
                <c:numCache>
                  <c:formatCode>General</c:formatCode>
                  <c:ptCount val="2"/>
                  <c:pt idx="0">
                    <c:v>2.28830769701018E-2</c:v>
                  </c:pt>
                  <c:pt idx="1">
                    <c:v>1.48762619109114E-2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'tunnel proximal'!$I$19:$J$19</c:f>
              <c:strCache>
                <c:ptCount val="2"/>
                <c:pt idx="0">
                  <c:v>WT</c:v>
                </c:pt>
                <c:pt idx="1">
                  <c:v>HOMO</c:v>
                </c:pt>
              </c:strCache>
            </c:strRef>
          </c:cat>
          <c:val>
            <c:numRef>
              <c:f>'tunnel proximal'!$I$20:$J$20</c:f>
              <c:numCache>
                <c:formatCode>General</c:formatCode>
                <c:ptCount val="2"/>
                <c:pt idx="0">
                  <c:v>9.7331765673741202E-2</c:v>
                </c:pt>
                <c:pt idx="1">
                  <c:v>9.2151789720647706E-2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73856"/>
        <c:axId val="-1424073312"/>
      </c:barChart>
      <c:catAx>
        <c:axId val="-14240738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73312"/>
        <c:crosses val="autoZero"/>
        <c:auto val="1"/>
        <c:lblAlgn val="ctr"/>
        <c:lblOffset val="100"/>
        <c:noMultiLvlLbl val="0"/>
      </c:catAx>
      <c:valAx>
        <c:axId val="-1424073312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-1424073856"/>
        <c:crosses val="autoZero"/>
        <c:crossBetween val="between"/>
        <c:majorUnit val="2.0000000000000004E-2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64802701893891"/>
          <c:y val="3.8990958049690327E-2"/>
          <c:w val="0.75376319952118331"/>
          <c:h val="0.751224599090957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'0'!$Z$6:$Z$7</c:f>
                <c:numCache>
                  <c:formatCode>General</c:formatCode>
                  <c:ptCount val="2"/>
                  <c:pt idx="0">
                    <c:v>0.10232438225950392</c:v>
                  </c:pt>
                  <c:pt idx="1">
                    <c:v>0.15177458016420206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'0'!$X$6:$X$7</c:f>
              <c:strCache>
                <c:ptCount val="2"/>
                <c:pt idx="0">
                  <c:v>P0 WT</c:v>
                </c:pt>
                <c:pt idx="1">
                  <c:v>P0 Asxl1-/-</c:v>
                </c:pt>
              </c:strCache>
            </c:strRef>
          </c:cat>
          <c:val>
            <c:numRef>
              <c:f>'0'!$Y$6:$Y$7</c:f>
              <c:numCache>
                <c:formatCode>0.0</c:formatCode>
                <c:ptCount val="2"/>
                <c:pt idx="0">
                  <c:v>1.5468949313701745</c:v>
                </c:pt>
                <c:pt idx="1">
                  <c:v>0.75915084323125082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13208592"/>
        <c:axId val="-1113208048"/>
      </c:barChart>
      <c:catAx>
        <c:axId val="-11132085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113208048"/>
        <c:crosses val="autoZero"/>
        <c:auto val="1"/>
        <c:lblAlgn val="ctr"/>
        <c:lblOffset val="100"/>
        <c:noMultiLvlLbl val="0"/>
      </c:catAx>
      <c:valAx>
        <c:axId val="-111320804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 strike="noStrike" baseline="0">
                <a:latin typeface="Arial" panose="020B0604020202020204" pitchFamily="34" charset="0"/>
              </a:defRPr>
            </a:pPr>
            <a:endParaRPr lang="ko-KR"/>
          </a:p>
        </c:txPr>
        <c:crossAx val="-1113208592"/>
        <c:crosses val="autoZero"/>
        <c:crossBetween val="between"/>
        <c:majorUnit val="0.5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'0'!$AE$11:$AE$12</c:f>
                <c:numCache>
                  <c:formatCode>General</c:formatCode>
                  <c:ptCount val="2"/>
                  <c:pt idx="0">
                    <c:v>3.3772339596096393E-2</c:v>
                  </c:pt>
                  <c:pt idx="1">
                    <c:v>0.14724110217140987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'0'!$AC$11:$AC$12</c:f>
              <c:strCache>
                <c:ptCount val="2"/>
                <c:pt idx="0">
                  <c:v>E18.5 WT</c:v>
                </c:pt>
                <c:pt idx="1">
                  <c:v>E18.5 Asxl1-/-</c:v>
                </c:pt>
              </c:strCache>
            </c:strRef>
          </c:cat>
          <c:val>
            <c:numRef>
              <c:f>'0'!$AD$11:$AD$12</c:f>
              <c:numCache>
                <c:formatCode>0.0</c:formatCode>
                <c:ptCount val="2"/>
                <c:pt idx="0">
                  <c:v>0.7341970694138541</c:v>
                </c:pt>
                <c:pt idx="1">
                  <c:v>1.5002863414485104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48758672"/>
        <c:axId val="-948758128"/>
      </c:barChart>
      <c:catAx>
        <c:axId val="-9487586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948758128"/>
        <c:crosses val="autoZero"/>
        <c:auto val="1"/>
        <c:lblAlgn val="ctr"/>
        <c:lblOffset val="100"/>
        <c:noMultiLvlLbl val="0"/>
      </c:catAx>
      <c:valAx>
        <c:axId val="-94875812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-948758672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Distal!$E$19:$F$19</c:f>
                <c:numCache>
                  <c:formatCode>General</c:formatCode>
                  <c:ptCount val="2"/>
                  <c:pt idx="0">
                    <c:v>8.6894296686033795E-2</c:v>
                  </c:pt>
                  <c:pt idx="1">
                    <c:v>0.63637554015194697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Distal!$E$17:$F$17</c:f>
              <c:strCache>
                <c:ptCount val="2"/>
                <c:pt idx="0">
                  <c:v>WT</c:v>
                </c:pt>
                <c:pt idx="1">
                  <c:v>Asxl1-/-</c:v>
                </c:pt>
              </c:strCache>
            </c:strRef>
          </c:cat>
          <c:val>
            <c:numRef>
              <c:f>Distal!$E$18:$F$18</c:f>
              <c:numCache>
                <c:formatCode>0.0</c:formatCode>
                <c:ptCount val="2"/>
                <c:pt idx="0">
                  <c:v>1.79984381297479</c:v>
                </c:pt>
                <c:pt idx="1">
                  <c:v>3.3463516539001699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38185040"/>
        <c:axId val="-938180144"/>
      </c:barChart>
      <c:catAx>
        <c:axId val="-9381850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938180144"/>
        <c:crosses val="autoZero"/>
        <c:auto val="1"/>
        <c:lblAlgn val="ctr"/>
        <c:lblOffset val="100"/>
        <c:noMultiLvlLbl val="0"/>
      </c:catAx>
      <c:valAx>
        <c:axId val="-93818014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-93818504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Proximal!$C$18:$D$18</c:f>
                <c:numCache>
                  <c:formatCode>General</c:formatCode>
                  <c:ptCount val="2"/>
                  <c:pt idx="0">
                    <c:v>7.4328659941618094E-2</c:v>
                  </c:pt>
                  <c:pt idx="1">
                    <c:v>0.235188544626974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Proximal!$C$16:$D$16</c:f>
              <c:strCache>
                <c:ptCount val="2"/>
                <c:pt idx="0">
                  <c:v>WT</c:v>
                </c:pt>
                <c:pt idx="1">
                  <c:v>Asxl1-/-</c:v>
                </c:pt>
              </c:strCache>
            </c:strRef>
          </c:cat>
          <c:val>
            <c:numRef>
              <c:f>Proximal!$C$17:$D$17</c:f>
              <c:numCache>
                <c:formatCode>0.0</c:formatCode>
                <c:ptCount val="2"/>
                <c:pt idx="0">
                  <c:v>0.64219905796818899</c:v>
                </c:pt>
                <c:pt idx="1">
                  <c:v>1.3462947979211599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38183408"/>
        <c:axId val="-938182864"/>
      </c:barChart>
      <c:catAx>
        <c:axId val="-9381834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938182864"/>
        <c:crosses val="autoZero"/>
        <c:auto val="1"/>
        <c:lblAlgn val="ctr"/>
        <c:lblOffset val="100"/>
        <c:noMultiLvlLbl val="0"/>
      </c:catAx>
      <c:valAx>
        <c:axId val="-93818286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-93818340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4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65868305172481E-2"/>
          <c:y val="0.17891559297498796"/>
          <c:w val="0.7972228347790965"/>
          <c:h val="0.78789905272232164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explosion val="40"/>
            <c:spPr>
              <a:solidFill>
                <a:srgbClr val="FF0000"/>
              </a:solidFill>
            </c:spPr>
          </c:dPt>
          <c:dPt>
            <c:idx val="1"/>
            <c:bubble3D val="0"/>
            <c:explosion val="2"/>
            <c:spPr>
              <a:solidFill>
                <a:schemeClr val="accent5">
                  <a:lumMod val="20000"/>
                  <a:lumOff val="80000"/>
                </a:schemeClr>
              </a:solidFill>
            </c:spPr>
          </c:dPt>
          <c:dPt>
            <c:idx val="2"/>
            <c:bubble3D val="0"/>
            <c:explosion val="65"/>
            <c:spPr>
              <a:solidFill>
                <a:srgbClr val="FF33CC"/>
              </a:solidFill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6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7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8"/>
            <c:bubble3D val="0"/>
            <c:spPr>
              <a:solidFill>
                <a:srgbClr val="FF99CC"/>
              </a:solidFill>
            </c:spPr>
          </c:dPt>
          <c:dLbls>
            <c:dLbl>
              <c:idx val="0"/>
              <c:layout>
                <c:manualLayout>
                  <c:x val="2.423901993594588E-2"/>
                  <c:y val="-2.6645447634407668E-2"/>
                </c:manualLayout>
              </c:layout>
              <c:spPr/>
              <c:txPr>
                <a:bodyPr/>
                <a:lstStyle/>
                <a:p>
                  <a:pPr>
                    <a:defRPr sz="600" b="1">
                      <a:solidFill>
                        <a:srgbClr val="FF0000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436467667062613E-2"/>
                  <c:y val="-4.3484244572076267E-2"/>
                </c:manualLayout>
              </c:layout>
              <c:spPr/>
              <c:txPr>
                <a:bodyPr/>
                <a:lstStyle/>
                <a:p>
                  <a:pPr>
                    <a:defRPr sz="6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2093792481559541"/>
                  <c:y val="-0.19395981389561687"/>
                </c:manualLayout>
              </c:layout>
              <c:spPr/>
              <c:txPr>
                <a:bodyPr/>
                <a:lstStyle/>
                <a:p>
                  <a:pPr>
                    <a:defRPr sz="600" b="1">
                      <a:solidFill>
                        <a:srgbClr val="FF33CC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0229452301270288E-2"/>
                  <c:y val="-1.8896152612256566E-3"/>
                </c:manualLayout>
              </c:layout>
              <c:spPr/>
              <c:txPr>
                <a:bodyPr/>
                <a:lstStyle/>
                <a:p>
                  <a:pPr>
                    <a:defRPr sz="6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8955265225838214E-2"/>
                  <c:y val="2.9252484210705369E-2"/>
                </c:manualLayout>
              </c:layout>
              <c:spPr/>
              <c:txPr>
                <a:bodyPr/>
                <a:lstStyle/>
                <a:p>
                  <a:pPr>
                    <a:defRPr sz="6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4985875706214695E-3"/>
                  <c:y val="2.3507063509797289E-3"/>
                </c:manualLayout>
              </c:layout>
              <c:spPr/>
              <c:txPr>
                <a:bodyPr/>
                <a:lstStyle/>
                <a:p>
                  <a:pPr>
                    <a:defRPr sz="6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4662411385799874E-3"/>
                  <c:y val="-1.460901972190355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5309587426679631E-2"/>
                  <c:y val="-1.932353958174435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6771811688078023E-2"/>
                  <c:y val="-3.737506069862400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2266229443304909E-2"/>
                  <c:y val="-3.6700042067735299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371558890208356E-2"/>
                  <c:y val="-5.2873338667738549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5.8792372881355933E-3"/>
                  <c:y val="-6.5311095271561584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2203029975889747E-2"/>
                  <c:y val="-2.121549540687739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014974450322068E-2"/>
                  <c:y val="-4.617480080240772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4.7812983554643938E-2"/>
                  <c:y val="-7.233684397114428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6.9303164021735253E-2"/>
                  <c:y val="-0.12554472724004445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latin typeface="Arial" pitchFamily="34" charset="0"/>
                    <a:cs typeface="Arial" pitchFamily="34" charset="0"/>
                  </a:defRPr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Sheet1!$A$2:$A$16</c:f>
              <c:strCache>
                <c:ptCount val="15"/>
                <c:pt idx="0">
                  <c:v>Cell cycle</c:v>
                </c:pt>
                <c:pt idx="1">
                  <c:v>DNA repair</c:v>
                </c:pt>
                <c:pt idx="2">
                  <c:v>Cell proliferation</c:v>
                </c:pt>
                <c:pt idx="3">
                  <c:v>Inflammatory response</c:v>
                </c:pt>
                <c:pt idx="4">
                  <c:v>Neurogenesis</c:v>
                </c:pt>
                <c:pt idx="5">
                  <c:v>Aging</c:v>
                </c:pt>
                <c:pt idx="6">
                  <c:v>Extracellular matrix</c:v>
                </c:pt>
                <c:pt idx="7">
                  <c:v>Immune response</c:v>
                </c:pt>
                <c:pt idx="8">
                  <c:v>Cell differentiation</c:v>
                </c:pt>
                <c:pt idx="9">
                  <c:v>Apoptosis</c:v>
                </c:pt>
                <c:pt idx="10">
                  <c:v>Cell migration</c:v>
                </c:pt>
                <c:pt idx="11">
                  <c:v>Cell death</c:v>
                </c:pt>
                <c:pt idx="12">
                  <c:v>Angiogenesis</c:v>
                </c:pt>
                <c:pt idx="13">
                  <c:v>Secretion</c:v>
                </c:pt>
                <c:pt idx="14">
                  <c:v>RNA splicing</c:v>
                </c:pt>
              </c:strCache>
            </c:strRef>
          </c:cat>
          <c:val>
            <c:numRef>
              <c:f>Sheet1!$B$2:$B$16</c:f>
              <c:numCache>
                <c:formatCode>0.0_ </c:formatCode>
                <c:ptCount val="15"/>
                <c:pt idx="0">
                  <c:v>8.6838534599728625</c:v>
                </c:pt>
                <c:pt idx="1">
                  <c:v>7.192575406032482</c:v>
                </c:pt>
                <c:pt idx="2">
                  <c:v>3.7037037037037033</c:v>
                </c:pt>
                <c:pt idx="3">
                  <c:v>3.6781609195402298</c:v>
                </c:pt>
                <c:pt idx="4">
                  <c:v>3.5769828926905132</c:v>
                </c:pt>
                <c:pt idx="5">
                  <c:v>3.5460992907801421</c:v>
                </c:pt>
                <c:pt idx="6">
                  <c:v>3.4907597535934287</c:v>
                </c:pt>
                <c:pt idx="7">
                  <c:v>2.9255319148936172</c:v>
                </c:pt>
                <c:pt idx="8">
                  <c:v>2.8543938422065427</c:v>
                </c:pt>
                <c:pt idx="9">
                  <c:v>2.4348810872027182</c:v>
                </c:pt>
                <c:pt idx="10">
                  <c:v>2.4287222808870119</c:v>
                </c:pt>
                <c:pt idx="11">
                  <c:v>2.3822128110111174</c:v>
                </c:pt>
                <c:pt idx="12">
                  <c:v>2.3419203747072603</c:v>
                </c:pt>
                <c:pt idx="13">
                  <c:v>2.3391812865497075</c:v>
                </c:pt>
                <c:pt idx="14">
                  <c:v>1.4880952380952379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3040609486264949"/>
          <c:y val="0.10640947302151615"/>
          <c:w val="0.44115426648522987"/>
          <c:h val="0.86510543140709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Up Significant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Sheet1!$A$2:$A$16</c:f>
              <c:strCache>
                <c:ptCount val="15"/>
                <c:pt idx="0">
                  <c:v>Cell cycle</c:v>
                </c:pt>
                <c:pt idx="1">
                  <c:v>DNA repair</c:v>
                </c:pt>
                <c:pt idx="2">
                  <c:v>Neurogenesis</c:v>
                </c:pt>
                <c:pt idx="3">
                  <c:v>Cell proliferation</c:v>
                </c:pt>
                <c:pt idx="4">
                  <c:v>Extracellular matrix</c:v>
                </c:pt>
                <c:pt idx="5">
                  <c:v>Inflammatory response</c:v>
                </c:pt>
                <c:pt idx="6">
                  <c:v>Cell differentiation</c:v>
                </c:pt>
                <c:pt idx="7">
                  <c:v>Apoptosis</c:v>
                </c:pt>
                <c:pt idx="8">
                  <c:v>Cell death</c:v>
                </c:pt>
                <c:pt idx="9">
                  <c:v>Aging</c:v>
                </c:pt>
                <c:pt idx="10">
                  <c:v>Immune response</c:v>
                </c:pt>
                <c:pt idx="11">
                  <c:v>Cell migration</c:v>
                </c:pt>
                <c:pt idx="12">
                  <c:v>Secretion</c:v>
                </c:pt>
                <c:pt idx="13">
                  <c:v>Angiogenesis</c:v>
                </c:pt>
                <c:pt idx="14">
                  <c:v>RNA splicing</c:v>
                </c:pt>
              </c:strCache>
            </c:strRef>
          </c:cat>
          <c:val>
            <c:numRef>
              <c:f>Sheet1!$B$2:$B$16</c:f>
              <c:numCache>
                <c:formatCode>0.0_ </c:formatCode>
                <c:ptCount val="15"/>
                <c:pt idx="0">
                  <c:v>8.4803256445047488</c:v>
                </c:pt>
                <c:pt idx="1">
                  <c:v>7.192575406032482</c:v>
                </c:pt>
                <c:pt idx="2">
                  <c:v>3.5769828926905132</c:v>
                </c:pt>
                <c:pt idx="3">
                  <c:v>3.4097589653145208</c:v>
                </c:pt>
                <c:pt idx="4">
                  <c:v>3.2854209445585218</c:v>
                </c:pt>
                <c:pt idx="5">
                  <c:v>2.9885057471264367</c:v>
                </c:pt>
                <c:pt idx="6">
                  <c:v>2.8223220012828736</c:v>
                </c:pt>
                <c:pt idx="7">
                  <c:v>2.2650056625141564</c:v>
                </c:pt>
                <c:pt idx="8">
                  <c:v>2.2233986236103758</c:v>
                </c:pt>
                <c:pt idx="9">
                  <c:v>2.1276595744680851</c:v>
                </c:pt>
                <c:pt idx="10">
                  <c:v>2.1276595744680851</c:v>
                </c:pt>
                <c:pt idx="11">
                  <c:v>2.1119324181626187</c:v>
                </c:pt>
                <c:pt idx="12">
                  <c:v>2.1052631578947367</c:v>
                </c:pt>
                <c:pt idx="13">
                  <c:v>1.639344262295082</c:v>
                </c:pt>
                <c:pt idx="14">
                  <c:v>1.4880952380952379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of Dn Significant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Sheet1!$A$2:$A$16</c:f>
              <c:strCache>
                <c:ptCount val="15"/>
                <c:pt idx="0">
                  <c:v>Cell cycle</c:v>
                </c:pt>
                <c:pt idx="1">
                  <c:v>DNA repair</c:v>
                </c:pt>
                <c:pt idx="2">
                  <c:v>Neurogenesis</c:v>
                </c:pt>
                <c:pt idx="3">
                  <c:v>Cell proliferation</c:v>
                </c:pt>
                <c:pt idx="4">
                  <c:v>Extracellular matrix</c:v>
                </c:pt>
                <c:pt idx="5">
                  <c:v>Inflammatory response</c:v>
                </c:pt>
                <c:pt idx="6">
                  <c:v>Cell differentiation</c:v>
                </c:pt>
                <c:pt idx="7">
                  <c:v>Apoptosis</c:v>
                </c:pt>
                <c:pt idx="8">
                  <c:v>Cell death</c:v>
                </c:pt>
                <c:pt idx="9">
                  <c:v>Aging</c:v>
                </c:pt>
                <c:pt idx="10">
                  <c:v>Immune response</c:v>
                </c:pt>
                <c:pt idx="11">
                  <c:v>Cell migration</c:v>
                </c:pt>
                <c:pt idx="12">
                  <c:v>Secretion</c:v>
                </c:pt>
                <c:pt idx="13">
                  <c:v>Angiogenesis</c:v>
                </c:pt>
                <c:pt idx="14">
                  <c:v>RNA splicing</c:v>
                </c:pt>
              </c:strCache>
            </c:strRef>
          </c:cat>
          <c:val>
            <c:numRef>
              <c:f>Sheet1!$C$2:$C$16</c:f>
              <c:numCache>
                <c:formatCode>0.0_ </c:formatCode>
                <c:ptCount val="15"/>
                <c:pt idx="0">
                  <c:v>0.20352781546811397</c:v>
                </c:pt>
                <c:pt idx="1">
                  <c:v>0</c:v>
                </c:pt>
                <c:pt idx="2">
                  <c:v>0</c:v>
                </c:pt>
                <c:pt idx="3">
                  <c:v>0.29394473838918284</c:v>
                </c:pt>
                <c:pt idx="4">
                  <c:v>0.20533880903490762</c:v>
                </c:pt>
                <c:pt idx="5">
                  <c:v>0.68965517241379315</c:v>
                </c:pt>
                <c:pt idx="6">
                  <c:v>3.2071840923669014E-2</c:v>
                </c:pt>
                <c:pt idx="7">
                  <c:v>0.16987542468856173</c:v>
                </c:pt>
                <c:pt idx="8">
                  <c:v>0.15881418740074113</c:v>
                </c:pt>
                <c:pt idx="9">
                  <c:v>1.4184397163120568</c:v>
                </c:pt>
                <c:pt idx="10">
                  <c:v>0.7978723404255319</c:v>
                </c:pt>
                <c:pt idx="11">
                  <c:v>0.31678986272439286</c:v>
                </c:pt>
                <c:pt idx="12">
                  <c:v>0.23391812865497078</c:v>
                </c:pt>
                <c:pt idx="13">
                  <c:v>0.70257611241217799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25536"/>
        <c:axId val="-1424924448"/>
      </c:barChart>
      <c:catAx>
        <c:axId val="-14249255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 baseline="0">
                <a:latin typeface="Arial" panose="020B0604020202020204" pitchFamily="34" charset="0"/>
              </a:defRPr>
            </a:pPr>
            <a:endParaRPr lang="ko-KR"/>
          </a:p>
        </c:txPr>
        <c:crossAx val="-1424924448"/>
        <c:crosses val="autoZero"/>
        <c:auto val="1"/>
        <c:lblAlgn val="ctr"/>
        <c:lblOffset val="100"/>
        <c:noMultiLvlLbl val="0"/>
      </c:catAx>
      <c:valAx>
        <c:axId val="-1424924448"/>
        <c:scaling>
          <c:orientation val="minMax"/>
        </c:scaling>
        <c:delete val="0"/>
        <c:axPos val="t"/>
        <c:majorGridlines>
          <c:spPr>
            <a:ln>
              <a:noFill/>
            </a:ln>
          </c:spPr>
        </c:majorGridlines>
        <c:numFmt formatCode="0.0_ " sourceLinked="1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ko-KR"/>
          </a:p>
        </c:txPr>
        <c:crossAx val="-1424925536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45379336063860543"/>
          <c:y val="0.87926752558169119"/>
          <c:w val="0.30896042171600474"/>
          <c:h val="8.9278386797685141E-2"/>
        </c:manualLayout>
      </c:layout>
      <c:overlay val="0"/>
      <c:txPr>
        <a:bodyPr/>
        <a:lstStyle/>
        <a:p>
          <a:pPr>
            <a:defRPr sz="500" baseline="0">
              <a:latin typeface="Arial" panose="020B0604020202020204" pitchFamily="34" charset="0"/>
              <a:cs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592610828015412E-2"/>
          <c:y val="4.5679375255250267E-2"/>
          <c:w val="0.77948732135875654"/>
          <c:h val="0.908641249489499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WT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(Sheet1!$I$2,Sheet1!$I$5,Sheet1!$I$8,Sheet1!$I$11,Sheet1!$I$14)</c:f>
                <c:numCache>
                  <c:formatCode>General</c:formatCode>
                  <c:ptCount val="5"/>
                  <c:pt idx="0">
                    <c:v>5.269483354354898E-2</c:v>
                  </c:pt>
                  <c:pt idx="1">
                    <c:v>1.9892461470102808E-2</c:v>
                  </c:pt>
                  <c:pt idx="2">
                    <c:v>9.7461594479372984E-2</c:v>
                  </c:pt>
                  <c:pt idx="3">
                    <c:v>4.8730518033033188E-2</c:v>
                  </c:pt>
                  <c:pt idx="4">
                    <c:v>0.10705412273701291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Sheet1!$A$2:$A$6</c:f>
              <c:strCache>
                <c:ptCount val="5"/>
                <c:pt idx="0">
                  <c:v>CDCA3</c:v>
                </c:pt>
                <c:pt idx="1">
                  <c:v>CDC45</c:v>
                </c:pt>
                <c:pt idx="2">
                  <c:v>CDK7</c:v>
                </c:pt>
                <c:pt idx="3">
                  <c:v>CDC25C</c:v>
                </c:pt>
                <c:pt idx="4">
                  <c:v>CCNB1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Asxl1-/-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(Sheet1!$I$3,Sheet1!$I$6,Sheet1!$I$9,Sheet1!$I$12,Sheet1!$I$15)</c:f>
                <c:numCache>
                  <c:formatCode>General</c:formatCode>
                  <c:ptCount val="5"/>
                  <c:pt idx="0">
                    <c:v>0.35074415905092576</c:v>
                  </c:pt>
                  <c:pt idx="1">
                    <c:v>0.27704425875172434</c:v>
                  </c:pt>
                  <c:pt idx="2">
                    <c:v>0.25702490545783369</c:v>
                  </c:pt>
                  <c:pt idx="3">
                    <c:v>0.36997898764319592</c:v>
                  </c:pt>
                  <c:pt idx="4">
                    <c:v>0.36070683553787614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Sheet1!$A$2:$A$6</c:f>
              <c:strCache>
                <c:ptCount val="5"/>
                <c:pt idx="0">
                  <c:v>CDCA3</c:v>
                </c:pt>
                <c:pt idx="1">
                  <c:v>CDC45</c:v>
                </c:pt>
                <c:pt idx="2">
                  <c:v>CDK7</c:v>
                </c:pt>
                <c:pt idx="3">
                  <c:v>CDC25C</c:v>
                </c:pt>
                <c:pt idx="4">
                  <c:v>CCNB1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3.9077404859084064</c:v>
                </c:pt>
                <c:pt idx="1">
                  <c:v>2.8658358524858132</c:v>
                </c:pt>
                <c:pt idx="2">
                  <c:v>1.7136240432611658</c:v>
                </c:pt>
                <c:pt idx="3">
                  <c:v>2.3998904506775989</c:v>
                </c:pt>
                <c:pt idx="4">
                  <c:v>2.897433591211465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32608"/>
        <c:axId val="-1424927712"/>
      </c:barChart>
      <c:catAx>
        <c:axId val="-1424932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24927712"/>
        <c:crosses val="autoZero"/>
        <c:auto val="1"/>
        <c:lblAlgn val="ctr"/>
        <c:lblOffset val="100"/>
        <c:noMultiLvlLbl val="0"/>
      </c:catAx>
      <c:valAx>
        <c:axId val="-1424927712"/>
        <c:scaling>
          <c:orientation val="minMax"/>
          <c:max val="5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ko-KR"/>
          </a:p>
        </c:txPr>
        <c:crossAx val="-1424932608"/>
        <c:crosses val="autoZero"/>
        <c:crossBetween val="between"/>
        <c:majorUnit val="1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53903338325569883"/>
          <c:y val="6.099780022925673E-2"/>
          <c:w val="0.3322499290002015"/>
          <c:h val="0.14699417713018453"/>
        </c:manualLayout>
      </c:layout>
      <c:overlay val="0"/>
      <c:txPr>
        <a:bodyPr/>
        <a:lstStyle/>
        <a:p>
          <a:pPr>
            <a:defRPr sz="1000">
              <a:latin typeface="Arial" panose="020B0604020202020204" pitchFamily="34" charset="0"/>
              <a:cs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055524544888955E-2"/>
          <c:y val="5.7230638970222257E-2"/>
          <c:w val="0.73130375134316405"/>
          <c:h val="0.89678619570666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shC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(Sheet1!$B$27,Sheet1!$B$30,Sheet1!$B$33,Sheet1!$B$39,Sheet1!$B$42)</c:f>
                <c:numCache>
                  <c:formatCode>General</c:formatCode>
                  <c:ptCount val="5"/>
                  <c:pt idx="0">
                    <c:v>3.3773898159168161E-2</c:v>
                  </c:pt>
                  <c:pt idx="1">
                    <c:v>0.10181460618411677</c:v>
                  </c:pt>
                  <c:pt idx="2">
                    <c:v>0.6056155030536684</c:v>
                  </c:pt>
                  <c:pt idx="3">
                    <c:v>7.2945119599382938E-3</c:v>
                  </c:pt>
                  <c:pt idx="4">
                    <c:v>0.44255069559855992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Sheet1!$A$2:$A$6</c:f>
              <c:strCache>
                <c:ptCount val="5"/>
                <c:pt idx="0">
                  <c:v>Asxl1</c:v>
                </c:pt>
                <c:pt idx="1">
                  <c:v>CDC45</c:v>
                </c:pt>
                <c:pt idx="2">
                  <c:v>CDK7</c:v>
                </c:pt>
                <c:pt idx="3">
                  <c:v>CDC25C</c:v>
                </c:pt>
                <c:pt idx="4">
                  <c:v>CCNB1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shASXL1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(Sheet1!$B$28,Sheet1!$B$31,Sheet1!$B$34,Sheet1!$B$40,Sheet1!$B$43)</c:f>
                <c:numCache>
                  <c:formatCode>General</c:formatCode>
                  <c:ptCount val="5"/>
                  <c:pt idx="0">
                    <c:v>1.5293102910095882E-2</c:v>
                  </c:pt>
                  <c:pt idx="1">
                    <c:v>0.3889496302555096</c:v>
                  </c:pt>
                  <c:pt idx="2">
                    <c:v>0.10283163070976134</c:v>
                  </c:pt>
                  <c:pt idx="3">
                    <c:v>8.752249569081666E-2</c:v>
                  </c:pt>
                  <c:pt idx="4">
                    <c:v>0.61035878307854274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Sheet1!$A$2:$A$6</c:f>
              <c:strCache>
                <c:ptCount val="5"/>
                <c:pt idx="0">
                  <c:v>Asxl1</c:v>
                </c:pt>
                <c:pt idx="1">
                  <c:v>CDC45</c:v>
                </c:pt>
                <c:pt idx="2">
                  <c:v>CDK7</c:v>
                </c:pt>
                <c:pt idx="3">
                  <c:v>CDC25C</c:v>
                </c:pt>
                <c:pt idx="4">
                  <c:v>CCNB1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0.29272988767049224</c:v>
                </c:pt>
                <c:pt idx="1">
                  <c:v>2.0575987736088361</c:v>
                </c:pt>
                <c:pt idx="2">
                  <c:v>2.5816823596336556</c:v>
                </c:pt>
                <c:pt idx="3">
                  <c:v>1.6524546772641975</c:v>
                </c:pt>
                <c:pt idx="4">
                  <c:v>2.6294793515194512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17920"/>
        <c:axId val="-1424930976"/>
      </c:barChart>
      <c:catAx>
        <c:axId val="-1424917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24930976"/>
        <c:crosses val="autoZero"/>
        <c:auto val="1"/>
        <c:lblAlgn val="ctr"/>
        <c:lblOffset val="100"/>
        <c:noMultiLvlLbl val="0"/>
      </c:catAx>
      <c:valAx>
        <c:axId val="-1424930976"/>
        <c:scaling>
          <c:orientation val="minMax"/>
          <c:max val="4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ko-KR"/>
          </a:p>
        </c:txPr>
        <c:crossAx val="-1424917920"/>
        <c:crosses val="autoZero"/>
        <c:crossBetween val="between"/>
        <c:majorUnit val="1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5151584239679941"/>
          <c:y val="8.2689013708287504E-2"/>
          <c:w val="0.33740131957193215"/>
          <c:h val="0.19263411900419636"/>
        </c:manualLayout>
      </c:layout>
      <c:overlay val="0"/>
      <c:txPr>
        <a:bodyPr/>
        <a:lstStyle/>
        <a:p>
          <a:pPr>
            <a:defRPr sz="100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'E18.5'!$P$23:$P$25</c:f>
                <c:numCache>
                  <c:formatCode>General</c:formatCode>
                  <c:ptCount val="3"/>
                  <c:pt idx="0">
                    <c:v>4.5710679078506171E-2</c:v>
                  </c:pt>
                  <c:pt idx="1">
                    <c:v>8.5394311195860023E-2</c:v>
                  </c:pt>
                  <c:pt idx="2">
                    <c:v>4.3306804150321294E-2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'E18.5'!$N$23:$N$25</c:f>
              <c:strCache>
                <c:ptCount val="3"/>
                <c:pt idx="0">
                  <c:v>WT</c:v>
                </c:pt>
                <c:pt idx="1">
                  <c:v>Asxl1+/-</c:v>
                </c:pt>
                <c:pt idx="2">
                  <c:v>Asxl1-/-</c:v>
                </c:pt>
              </c:strCache>
            </c:strRef>
          </c:cat>
          <c:val>
            <c:numRef>
              <c:f>'E18.5'!$O$23:$O$25</c:f>
              <c:numCache>
                <c:formatCode>0.00</c:formatCode>
                <c:ptCount val="3"/>
                <c:pt idx="0">
                  <c:v>1.0823272727272728</c:v>
                </c:pt>
                <c:pt idx="1">
                  <c:v>1.0474038461538462</c:v>
                </c:pt>
                <c:pt idx="2">
                  <c:v>0.9278249999999999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83648"/>
        <c:axId val="-1424083104"/>
      </c:barChart>
      <c:catAx>
        <c:axId val="-1424083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24083104"/>
        <c:crosses val="autoZero"/>
        <c:auto val="1"/>
        <c:lblAlgn val="ctr"/>
        <c:lblOffset val="100"/>
        <c:noMultiLvlLbl val="0"/>
      </c:catAx>
      <c:valAx>
        <c:axId val="-1424083104"/>
        <c:scaling>
          <c:orientation val="minMax"/>
          <c:max val="1.4"/>
          <c:min val="0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ko-KR"/>
          </a:p>
        </c:txPr>
        <c:crossAx val="-1424083648"/>
        <c:crosses val="autoZero"/>
        <c:crossBetween val="between"/>
        <c:majorUnit val="0.30000000000000004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664980700008547E-2"/>
          <c:y val="6.2817260323343976E-2"/>
          <c:w val="0.77102795810122426"/>
          <c:h val="0.888675438701706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Ad-Flag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Sheet1!$G$14:$M$14</c:f>
                <c:numCache>
                  <c:formatCode>General</c:formatCode>
                  <c:ptCount val="7"/>
                  <c:pt idx="0">
                    <c:v>0.3077292733643644</c:v>
                  </c:pt>
                  <c:pt idx="1">
                    <c:v>6.1851152681842665E-2</c:v>
                  </c:pt>
                  <c:pt idx="2">
                    <c:v>3.7329901131416869E-2</c:v>
                  </c:pt>
                  <c:pt idx="3">
                    <c:v>4.4537976619661197E-2</c:v>
                  </c:pt>
                  <c:pt idx="4">
                    <c:v>8.1998214040300277E-2</c:v>
                  </c:pt>
                  <c:pt idx="5">
                    <c:v>0.10257232470652893</c:v>
                  </c:pt>
                  <c:pt idx="6">
                    <c:v>7.0709599384410751E-2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0.0</c:formatCode>
                <c:ptCount val="7"/>
                <c:pt idx="0">
                  <c:v>2.2094310230468053</c:v>
                </c:pt>
                <c:pt idx="1">
                  <c:v>1.6591059032479041</c:v>
                </c:pt>
                <c:pt idx="2">
                  <c:v>1.1399680883554522</c:v>
                </c:pt>
                <c:pt idx="3">
                  <c:v>1.1074239383495255</c:v>
                </c:pt>
                <c:pt idx="4">
                  <c:v>1.5015883312557448</c:v>
                </c:pt>
                <c:pt idx="5">
                  <c:v>2.0131656155425763</c:v>
                </c:pt>
                <c:pt idx="6">
                  <c:v>1.5699226007631051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Ad-Flag-Asxl1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Sheet1!$G$15:$M$15</c:f>
                <c:numCache>
                  <c:formatCode>General</c:formatCode>
                  <c:ptCount val="7"/>
                  <c:pt idx="0">
                    <c:v>5.4395574417467403E-2</c:v>
                  </c:pt>
                  <c:pt idx="1">
                    <c:v>4.6314155756744642E-2</c:v>
                  </c:pt>
                  <c:pt idx="2">
                    <c:v>5.1377490798720803E-2</c:v>
                  </c:pt>
                  <c:pt idx="3">
                    <c:v>0.10647260134309194</c:v>
                  </c:pt>
                  <c:pt idx="4">
                    <c:v>5.5693621921132787E-2</c:v>
                  </c:pt>
                  <c:pt idx="5">
                    <c:v>8.993239167641795E-2</c:v>
                  </c:pt>
                  <c:pt idx="6">
                    <c:v>5.743412153118127E-2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Sheet1!$C$2:$C$8</c:f>
              <c:numCache>
                <c:formatCode>0.0</c:formatCode>
                <c:ptCount val="7"/>
                <c:pt idx="0">
                  <c:v>1.0468770468564064</c:v>
                </c:pt>
                <c:pt idx="1">
                  <c:v>1.0520076838956702</c:v>
                </c:pt>
                <c:pt idx="2">
                  <c:v>1.0577556872837492</c:v>
                </c:pt>
                <c:pt idx="3">
                  <c:v>1.1176849185015503</c:v>
                </c:pt>
                <c:pt idx="4">
                  <c:v>1.0584202111948564</c:v>
                </c:pt>
                <c:pt idx="5">
                  <c:v>1.0664538294250789</c:v>
                </c:pt>
                <c:pt idx="6">
                  <c:v>1.0460087497182426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27168"/>
        <c:axId val="-1424920096"/>
      </c:barChart>
      <c:catAx>
        <c:axId val="-14249271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24920096"/>
        <c:crosses val="autoZero"/>
        <c:auto val="1"/>
        <c:lblAlgn val="ctr"/>
        <c:lblOffset val="100"/>
        <c:noMultiLvlLbl val="0"/>
      </c:catAx>
      <c:valAx>
        <c:axId val="-1424920096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950" baseline="0">
                <a:latin typeface="Arial" panose="020B0604020202020204" pitchFamily="34" charset="0"/>
              </a:defRPr>
            </a:pPr>
            <a:endParaRPr lang="ko-KR"/>
          </a:p>
        </c:txPr>
        <c:crossAx val="-1424927168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50878533138893711"/>
          <c:y val="8.8659958982039364E-2"/>
          <c:w val="0.35400021813863114"/>
          <c:h val="0.13804639798832663"/>
        </c:manualLayout>
      </c:layout>
      <c:overlay val="0"/>
      <c:txPr>
        <a:bodyPr/>
        <a:lstStyle/>
        <a:p>
          <a:pPr>
            <a:defRPr sz="100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'0'!$AE$7</c:f>
              <c:strCache>
                <c:ptCount val="1"/>
                <c:pt idx="0">
                  <c:v>WT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'0'!$AE$12:$AE$14</c:f>
                <c:numCache>
                  <c:formatCode>General</c:formatCode>
                  <c:ptCount val="3"/>
                  <c:pt idx="0">
                    <c:v>7.5522928418154264E-2</c:v>
                  </c:pt>
                  <c:pt idx="1">
                    <c:v>4.9260323524374074</c:v>
                  </c:pt>
                  <c:pt idx="2">
                    <c:v>65.239264738109014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'0'!$AE$8:$AE$10</c:f>
              <c:numCache>
                <c:formatCode>General</c:formatCode>
                <c:ptCount val="3"/>
                <c:pt idx="0">
                  <c:v>1.4841522982094348</c:v>
                </c:pt>
                <c:pt idx="1">
                  <c:v>52.230946899198386</c:v>
                </c:pt>
                <c:pt idx="2">
                  <c:v>742.65347893437968</c:v>
                </c:pt>
              </c:numCache>
            </c:numRef>
          </c:val>
        </c:ser>
        <c:ser>
          <c:idx val="1"/>
          <c:order val="1"/>
          <c:tx>
            <c:strRef>
              <c:f>'0'!$AF$7</c:f>
              <c:strCache>
                <c:ptCount val="1"/>
                <c:pt idx="0">
                  <c:v>KO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'0'!$AF$12:$AF$14</c:f>
                <c:numCache>
                  <c:formatCode>General</c:formatCode>
                  <c:ptCount val="3"/>
                  <c:pt idx="0">
                    <c:v>6.1688158391095968E-2</c:v>
                  </c:pt>
                  <c:pt idx="1">
                    <c:v>1.4038339609429846</c:v>
                  </c:pt>
                  <c:pt idx="2">
                    <c:v>16.260605800068753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'0'!$AF$8:$AF$10</c:f>
              <c:numCache>
                <c:formatCode>General</c:formatCode>
                <c:ptCount val="3"/>
                <c:pt idx="0">
                  <c:v>1.5355810720916336</c:v>
                </c:pt>
                <c:pt idx="1">
                  <c:v>23.586330381367333</c:v>
                </c:pt>
                <c:pt idx="2">
                  <c:v>207.66752701273347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146180272"/>
        <c:axId val="-1146176464"/>
      </c:barChart>
      <c:catAx>
        <c:axId val="-1146180272"/>
        <c:scaling>
          <c:orientation val="minMax"/>
        </c:scaling>
        <c:delete val="1"/>
        <c:axPos val="b"/>
        <c:majorTickMark val="none"/>
        <c:minorTickMark val="none"/>
        <c:tickLblPos val="none"/>
        <c:crossAx val="-1146176464"/>
        <c:crosses val="autoZero"/>
        <c:auto val="1"/>
        <c:lblAlgn val="ctr"/>
        <c:lblOffset val="100"/>
        <c:noMultiLvlLbl val="0"/>
      </c:catAx>
      <c:valAx>
        <c:axId val="-1146176464"/>
        <c:scaling>
          <c:orientation val="minMax"/>
          <c:max val="10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146180272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0.15553976393452362"/>
          <c:y val="7.5144407571866481E-2"/>
          <c:w val="0.12289779940341633"/>
          <c:h val="0.126267457273223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0437924111898"/>
          <c:y val="5.7559636232987564E-2"/>
          <c:w val="0.81085712113507258"/>
          <c:h val="0.76518222960567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'0'!$AF$5</c:f>
              <c:strCache>
                <c:ptCount val="1"/>
                <c:pt idx="0">
                  <c:v>WT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'0'!$AF$11:$AF$13</c:f>
                <c:numCache>
                  <c:formatCode>General</c:formatCode>
                  <c:ptCount val="3"/>
                  <c:pt idx="0">
                    <c:v>5.2770407389229765E-2</c:v>
                  </c:pt>
                  <c:pt idx="1">
                    <c:v>0.51392743403663066</c:v>
                  </c:pt>
                  <c:pt idx="2">
                    <c:v>23.475371032240879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'0'!$AF$6:$AF$8</c:f>
              <c:numCache>
                <c:formatCode>General</c:formatCode>
                <c:ptCount val="3"/>
                <c:pt idx="0">
                  <c:v>1.0873214540688678</c:v>
                </c:pt>
                <c:pt idx="1">
                  <c:v>16.695525979765524</c:v>
                </c:pt>
                <c:pt idx="2">
                  <c:v>458.62511629604262</c:v>
                </c:pt>
              </c:numCache>
            </c:numRef>
          </c:val>
        </c:ser>
        <c:ser>
          <c:idx val="1"/>
          <c:order val="1"/>
          <c:tx>
            <c:strRef>
              <c:f>'0'!$AG$5</c:f>
              <c:strCache>
                <c:ptCount val="1"/>
                <c:pt idx="0">
                  <c:v>KO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'0'!$AG$11:$AG$13</c:f>
                <c:numCache>
                  <c:formatCode>General</c:formatCode>
                  <c:ptCount val="3"/>
                  <c:pt idx="0">
                    <c:v>9.8278419821448831E-2</c:v>
                  </c:pt>
                  <c:pt idx="1">
                    <c:v>0.81711176095961213</c:v>
                  </c:pt>
                  <c:pt idx="2">
                    <c:v>13.422610292395273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'0'!$AG$6:$AG$8</c:f>
              <c:numCache>
                <c:formatCode>General</c:formatCode>
                <c:ptCount val="3"/>
                <c:pt idx="0">
                  <c:v>1.0289484665711832</c:v>
                </c:pt>
                <c:pt idx="1">
                  <c:v>8.8060347209763439</c:v>
                </c:pt>
                <c:pt idx="2">
                  <c:v>169.44165889430269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146179728"/>
        <c:axId val="-1146181904"/>
      </c:barChart>
      <c:catAx>
        <c:axId val="-1146179728"/>
        <c:scaling>
          <c:orientation val="minMax"/>
        </c:scaling>
        <c:delete val="1"/>
        <c:axPos val="b"/>
        <c:majorTickMark val="none"/>
        <c:minorTickMark val="none"/>
        <c:tickLblPos val="none"/>
        <c:crossAx val="-1146181904"/>
        <c:crosses val="autoZero"/>
        <c:auto val="1"/>
        <c:lblAlgn val="ctr"/>
        <c:lblOffset val="100"/>
        <c:noMultiLvlLbl val="0"/>
      </c:catAx>
      <c:valAx>
        <c:axId val="-1146181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146179728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0.13884475881790542"/>
          <c:y val="7.1831706665875586E-2"/>
          <c:w val="0.1392062468576003"/>
          <c:h val="0.122204422821468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'0'!$AF$29</c:f>
              <c:strCache>
                <c:ptCount val="1"/>
                <c:pt idx="0">
                  <c:v>WT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'0'!$AF$34:$AF$36</c:f>
                <c:numCache>
                  <c:formatCode>General</c:formatCode>
                  <c:ptCount val="3"/>
                  <c:pt idx="0">
                    <c:v>0.35555714112841452</c:v>
                  </c:pt>
                  <c:pt idx="1">
                    <c:v>1.5364444118023333</c:v>
                  </c:pt>
                  <c:pt idx="2">
                    <c:v>33.85079358775829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'0'!$AF$30:$AF$32</c:f>
              <c:numCache>
                <c:formatCode>General</c:formatCode>
                <c:ptCount val="3"/>
                <c:pt idx="0">
                  <c:v>6.784151385209598</c:v>
                </c:pt>
                <c:pt idx="1">
                  <c:v>181.56842438123206</c:v>
                </c:pt>
                <c:pt idx="2">
                  <c:v>1303.7570635120189</c:v>
                </c:pt>
              </c:numCache>
            </c:numRef>
          </c:val>
        </c:ser>
        <c:ser>
          <c:idx val="1"/>
          <c:order val="1"/>
          <c:tx>
            <c:strRef>
              <c:f>'0'!$AG$29</c:f>
              <c:strCache>
                <c:ptCount val="1"/>
                <c:pt idx="0">
                  <c:v>KO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'0'!$AG$34:$AG$36</c:f>
                <c:numCache>
                  <c:formatCode>General</c:formatCode>
                  <c:ptCount val="3"/>
                  <c:pt idx="0">
                    <c:v>0.5775453300097424</c:v>
                  </c:pt>
                  <c:pt idx="1">
                    <c:v>3.8988854684995706</c:v>
                  </c:pt>
                  <c:pt idx="2">
                    <c:v>23.81092349874535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'0'!$AG$30:$AG$32</c:f>
              <c:numCache>
                <c:formatCode>General</c:formatCode>
                <c:ptCount val="3"/>
                <c:pt idx="0">
                  <c:v>7.3755484339004944</c:v>
                </c:pt>
                <c:pt idx="1">
                  <c:v>122.77479332966487</c:v>
                </c:pt>
                <c:pt idx="2">
                  <c:v>519.76216518054468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"/>
        <c:axId val="-1146182448"/>
        <c:axId val="-1146183536"/>
      </c:barChart>
      <c:catAx>
        <c:axId val="-1146182448"/>
        <c:scaling>
          <c:orientation val="minMax"/>
        </c:scaling>
        <c:delete val="1"/>
        <c:axPos val="b"/>
        <c:majorTickMark val="none"/>
        <c:minorTickMark val="none"/>
        <c:tickLblPos val="none"/>
        <c:crossAx val="-1146183536"/>
        <c:crosses val="autoZero"/>
        <c:auto val="1"/>
        <c:lblAlgn val="ctr"/>
        <c:lblOffset val="100"/>
        <c:noMultiLvlLbl val="0"/>
      </c:catAx>
      <c:valAx>
        <c:axId val="-11461835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146182448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0.13474007131586851"/>
          <c:y val="7.8272151472161988E-2"/>
          <c:w val="0.14564442602569419"/>
          <c:h val="0.128613828508867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Sheet1!$C$8:$C$11</c:f>
                <c:numCache>
                  <c:formatCode>General</c:formatCode>
                  <c:ptCount val="4"/>
                  <c:pt idx="0">
                    <c:v>3.8803949999999997E-2</c:v>
                  </c:pt>
                  <c:pt idx="1">
                    <c:v>3.2913100000000001E-2</c:v>
                  </c:pt>
                  <c:pt idx="2">
                    <c:v>6.9000000000000006E-2</c:v>
                  </c:pt>
                  <c:pt idx="3">
                    <c:v>5.7000000000000002E-2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</c:formatCode>
                <c:ptCount val="4"/>
                <c:pt idx="0">
                  <c:v>1</c:v>
                </c:pt>
                <c:pt idx="1">
                  <c:v>0.84098349999999999</c:v>
                </c:pt>
                <c:pt idx="2">
                  <c:v>0.53</c:v>
                </c:pt>
                <c:pt idx="3">
                  <c:v>0.32800000000000001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26624"/>
        <c:axId val="-1424921184"/>
      </c:barChart>
      <c:catAx>
        <c:axId val="-1424926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24921184"/>
        <c:crosses val="autoZero"/>
        <c:auto val="1"/>
        <c:lblAlgn val="ctr"/>
        <c:lblOffset val="100"/>
        <c:noMultiLvlLbl val="0"/>
      </c:catAx>
      <c:valAx>
        <c:axId val="-142492118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latin typeface="Arial" panose="020B0604020202020204" pitchFamily="34" charset="0"/>
              </a:defRPr>
            </a:pPr>
            <a:endParaRPr lang="ko-KR"/>
          </a:p>
        </c:txPr>
        <c:crossAx val="-142492662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3593679433894"/>
          <c:y val="5.4728318867223118E-2"/>
          <c:w val="0.66832598827936995"/>
          <c:h val="0.87687302682318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IgG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(Sheet1!$E$20,Sheet1!$F$20,Sheet1!$H$20)</c:f>
                <c:numCache>
                  <c:formatCode>General</c:formatCode>
                  <c:ptCount val="3"/>
                  <c:pt idx="0">
                    <c:v>3.1767042783333463E-2</c:v>
                  </c:pt>
                  <c:pt idx="1">
                    <c:v>4.348442852292371E-2</c:v>
                  </c:pt>
                  <c:pt idx="2">
                    <c:v>3.1168492411588592E-2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0.00</c:formatCode>
                <c:ptCount val="3"/>
                <c:pt idx="0">
                  <c:v>0.17872181925171127</c:v>
                </c:pt>
                <c:pt idx="1">
                  <c:v>6.6709787592739767E-2</c:v>
                </c:pt>
                <c:pt idx="2">
                  <c:v>8.8255042254030011E-2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ASXL1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(Sheet1!$E$21,Sheet1!$F$21,Sheet1!$H$21)</c:f>
                <c:numCache>
                  <c:formatCode>General</c:formatCode>
                  <c:ptCount val="3"/>
                  <c:pt idx="0">
                    <c:v>5.4302951020271051E-2</c:v>
                  </c:pt>
                  <c:pt idx="1">
                    <c:v>7.4628347688772301E-2</c:v>
                  </c:pt>
                  <c:pt idx="2">
                    <c:v>3.7507604985817858E-2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0.00</c:formatCode>
                <c:ptCount val="3"/>
                <c:pt idx="0">
                  <c:v>0.52608793154267419</c:v>
                </c:pt>
                <c:pt idx="1">
                  <c:v>0.2669502787677927</c:v>
                </c:pt>
                <c:pt idx="2">
                  <c:v>0.25443061982937676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22816"/>
        <c:axId val="-1424920640"/>
      </c:barChart>
      <c:catAx>
        <c:axId val="-142492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424920640"/>
        <c:crosses val="autoZero"/>
        <c:auto val="1"/>
        <c:lblAlgn val="ctr"/>
        <c:lblOffset val="100"/>
        <c:noMultiLvlLbl val="0"/>
      </c:catAx>
      <c:valAx>
        <c:axId val="-1424920640"/>
        <c:scaling>
          <c:orientation val="minMax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latin typeface="Arial" panose="020B0604020202020204" pitchFamily="34" charset="0"/>
              </a:defRPr>
            </a:pPr>
            <a:endParaRPr lang="ko-KR"/>
          </a:p>
        </c:txPr>
        <c:crossAx val="-1424922816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51073851832578609"/>
          <c:y val="6.6557669935952107E-2"/>
          <c:w val="0.24106224444537316"/>
          <c:h val="0.13807974639765189"/>
        </c:manualLayout>
      </c:layout>
      <c:overlay val="0"/>
      <c:txPr>
        <a:bodyPr/>
        <a:lstStyle/>
        <a:p>
          <a:pPr>
            <a:defRPr sz="1050" baseline="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119065873244261"/>
          <c:y val="5.0036161582157082E-2"/>
          <c:w val="0.70931487148895545"/>
          <c:h val="0.88155759309988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IgG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(Sheet1!$E$20,Sheet1!$F$20,Sheet1!$H$20)</c:f>
                <c:numCache>
                  <c:formatCode>General</c:formatCode>
                  <c:ptCount val="3"/>
                  <c:pt idx="0">
                    <c:v>7.0963076026890851E-2</c:v>
                  </c:pt>
                  <c:pt idx="1">
                    <c:v>9.3097773286327318E-2</c:v>
                  </c:pt>
                  <c:pt idx="2">
                    <c:v>2.5214027813127059E-2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0.00</c:formatCode>
                <c:ptCount val="3"/>
                <c:pt idx="0">
                  <c:v>0.16678068899331544</c:v>
                </c:pt>
                <c:pt idx="1">
                  <c:v>0.19342345179057593</c:v>
                </c:pt>
                <c:pt idx="2">
                  <c:v>6.7797549876300586E-2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ASXL1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(Sheet1!$E$21,Sheet1!$F$21,Sheet1!$H$21)</c:f>
                <c:numCache>
                  <c:formatCode>General</c:formatCode>
                  <c:ptCount val="3"/>
                  <c:pt idx="0">
                    <c:v>7.8660746606685705E-2</c:v>
                  </c:pt>
                  <c:pt idx="1">
                    <c:v>0.16833759040352039</c:v>
                  </c:pt>
                  <c:pt idx="2">
                    <c:v>0.10483636967172956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0.00</c:formatCode>
                <c:ptCount val="3"/>
                <c:pt idx="0">
                  <c:v>0.56189422633315045</c:v>
                </c:pt>
                <c:pt idx="1">
                  <c:v>0.59964714603633262</c:v>
                </c:pt>
                <c:pt idx="2">
                  <c:v>0.40626095798609912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19552"/>
        <c:axId val="-1424931520"/>
      </c:barChart>
      <c:catAx>
        <c:axId val="-142491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424931520"/>
        <c:crosses val="autoZero"/>
        <c:auto val="1"/>
        <c:lblAlgn val="ctr"/>
        <c:lblOffset val="100"/>
        <c:noMultiLvlLbl val="0"/>
      </c:catAx>
      <c:valAx>
        <c:axId val="-1424931520"/>
        <c:scaling>
          <c:orientation val="minMax"/>
          <c:max val="1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latin typeface="Arial" panose="020B0604020202020204" pitchFamily="34" charset="0"/>
              </a:defRPr>
            </a:pPr>
            <a:endParaRPr lang="ko-KR"/>
          </a:p>
        </c:txPr>
        <c:crossAx val="-1424919552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61670353014157953"/>
          <c:y val="5.7161935449263727E-2"/>
          <c:w val="0.17967460719219347"/>
          <c:h val="0.14747969494792176"/>
        </c:manualLayout>
      </c:layout>
      <c:overlay val="0"/>
      <c:txPr>
        <a:bodyPr/>
        <a:lstStyle/>
        <a:p>
          <a:pPr>
            <a:defRPr sz="1050" baseline="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715220121294361E-2"/>
          <c:y val="4.1518631489730749E-2"/>
          <c:w val="0.6686606418151968"/>
          <c:h val="0.898064537588205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Sheet1!$J$17:$J$18</c:f>
                <c:numCache>
                  <c:formatCode>General</c:formatCode>
                  <c:ptCount val="2"/>
                  <c:pt idx="0">
                    <c:v>5.8798751870981658E-2</c:v>
                  </c:pt>
                  <c:pt idx="1">
                    <c:v>0.26404301319785523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Sheet1!$A$2:$A$3</c:f>
              <c:strCache>
                <c:ptCount val="2"/>
                <c:pt idx="0">
                  <c:v>IgG</c:v>
                </c:pt>
                <c:pt idx="1">
                  <c:v>Asxl1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0.13440856036255786</c:v>
                </c:pt>
                <c:pt idx="1">
                  <c:v>1.2807131078938128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28800"/>
        <c:axId val="-1424928256"/>
      </c:barChart>
      <c:catAx>
        <c:axId val="-14249288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24928256"/>
        <c:crosses val="autoZero"/>
        <c:auto val="1"/>
        <c:lblAlgn val="ctr"/>
        <c:lblOffset val="100"/>
        <c:noMultiLvlLbl val="0"/>
      </c:catAx>
      <c:valAx>
        <c:axId val="-1424928256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950" baseline="0">
                <a:latin typeface="Arial" panose="020B0604020202020204" pitchFamily="34" charset="0"/>
              </a:defRPr>
            </a:pPr>
            <a:endParaRPr lang="ko-KR"/>
          </a:p>
        </c:txPr>
        <c:crossAx val="-142492880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975577366247125"/>
          <c:y val="3.9378910944246753E-2"/>
          <c:w val="0.6693868684047376"/>
          <c:h val="0.8522080057112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Sheet1!$D$20:$D$21</c:f>
                <c:numCache>
                  <c:formatCode>General</c:formatCode>
                  <c:ptCount val="2"/>
                  <c:pt idx="0">
                    <c:v>1.4257058833948118E-2</c:v>
                  </c:pt>
                  <c:pt idx="1">
                    <c:v>9.3812922514343866E-2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Sheet1!$A$2:$A$3</c:f>
              <c:strCache>
                <c:ptCount val="2"/>
                <c:pt idx="0">
                  <c:v>Flag</c:v>
                </c:pt>
                <c:pt idx="1">
                  <c:v>Flag-HCF1(1-434)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7.6716394301974453E-2</c:v>
                </c:pt>
                <c:pt idx="1">
                  <c:v>0.64641165112028587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921728"/>
        <c:axId val="-1121375232"/>
      </c:barChart>
      <c:catAx>
        <c:axId val="-1424921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121375232"/>
        <c:crosses val="autoZero"/>
        <c:auto val="1"/>
        <c:lblAlgn val="ctr"/>
        <c:lblOffset val="100"/>
        <c:noMultiLvlLbl val="0"/>
      </c:catAx>
      <c:valAx>
        <c:axId val="-1121375232"/>
        <c:scaling>
          <c:orientation val="minMax"/>
          <c:max val="1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950" baseline="0">
                <a:latin typeface="Arial" panose="020B0604020202020204" pitchFamily="34" charset="0"/>
              </a:defRPr>
            </a:pPr>
            <a:endParaRPr lang="ko-KR"/>
          </a:p>
        </c:txPr>
        <c:crossAx val="-142492172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973205392499507E-2"/>
          <c:y val="9.2612447981847229E-2"/>
          <c:w val="0.82862016973039121"/>
          <c:h val="0.823391172178461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F-Mock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Sheet1!$E$14:$G$14</c:f>
                <c:numCache>
                  <c:formatCode>General</c:formatCode>
                  <c:ptCount val="3"/>
                  <c:pt idx="0">
                    <c:v>6.2446063978621756E-2</c:v>
                  </c:pt>
                  <c:pt idx="1">
                    <c:v>0.13083812510699402</c:v>
                  </c:pt>
                  <c:pt idx="2">
                    <c:v>7.6100513857926183E-2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0.00</c:formatCode>
                <c:ptCount val="3"/>
                <c:pt idx="0">
                  <c:v>0.16871192155455261</c:v>
                </c:pt>
                <c:pt idx="1">
                  <c:v>0.31765880449157896</c:v>
                </c:pt>
                <c:pt idx="2">
                  <c:v>0.26313314637798912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F-HCF1(1-434)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Sheet1!$E$15:$G$15</c:f>
                <c:numCache>
                  <c:formatCode>General</c:formatCode>
                  <c:ptCount val="3"/>
                  <c:pt idx="0">
                    <c:v>0.20996539447815163</c:v>
                  </c:pt>
                  <c:pt idx="1">
                    <c:v>0.16238309600999917</c:v>
                  </c:pt>
                  <c:pt idx="2">
                    <c:v>0.25649415191612274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0.00</c:formatCode>
                <c:ptCount val="3"/>
                <c:pt idx="0">
                  <c:v>0.79837578944537413</c:v>
                </c:pt>
                <c:pt idx="1">
                  <c:v>1.170384564092976</c:v>
                </c:pt>
                <c:pt idx="2">
                  <c:v>1.3865840757237682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21390464"/>
        <c:axId val="-1121388288"/>
      </c:barChart>
      <c:catAx>
        <c:axId val="-1121390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121388288"/>
        <c:crosses val="autoZero"/>
        <c:auto val="1"/>
        <c:lblAlgn val="ctr"/>
        <c:lblOffset val="100"/>
        <c:noMultiLvlLbl val="0"/>
      </c:catAx>
      <c:valAx>
        <c:axId val="-1121388288"/>
        <c:scaling>
          <c:orientation val="minMax"/>
          <c:min val="0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latin typeface="Arial" panose="020B0604020202020204" pitchFamily="34" charset="0"/>
              </a:defRPr>
            </a:pPr>
            <a:endParaRPr lang="ko-KR"/>
          </a:p>
        </c:txPr>
        <c:crossAx val="-1121390464"/>
        <c:crosses val="autoZero"/>
        <c:crossBetween val="between"/>
        <c:majorUnit val="0.30000000000000004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3437057862612464"/>
          <c:y val="0.10039475208608252"/>
          <c:w val="0.41411184370373971"/>
          <c:h val="0.18713961564653722"/>
        </c:manualLayout>
      </c:layout>
      <c:overlay val="0"/>
      <c:txPr>
        <a:bodyPr/>
        <a:lstStyle/>
        <a:p>
          <a:pPr>
            <a:defRPr sz="900" baseline="0">
              <a:latin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055203841320118"/>
          <c:y val="0.11494487743253785"/>
          <c:w val="0.49429002370178843"/>
          <c:h val="0.812010989997169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'E18.5'!$Y$23:$Y$25</c:f>
                <c:numCache>
                  <c:formatCode>General</c:formatCode>
                  <c:ptCount val="3"/>
                  <c:pt idx="0">
                    <c:v>4.6003105485235589E-3</c:v>
                  </c:pt>
                  <c:pt idx="1">
                    <c:v>3.4020721976606018E-3</c:v>
                  </c:pt>
                  <c:pt idx="2">
                    <c:v>3.9988331631448017E-3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'E18.5'!$W$23:$W$25</c:f>
              <c:strCache>
                <c:ptCount val="3"/>
                <c:pt idx="0">
                  <c:v>WT</c:v>
                </c:pt>
                <c:pt idx="1">
                  <c:v>Asxl1+/-</c:v>
                </c:pt>
                <c:pt idx="2">
                  <c:v>Asxl1-/-</c:v>
                </c:pt>
              </c:strCache>
            </c:strRef>
          </c:cat>
          <c:val>
            <c:numRef>
              <c:f>'E18.5'!$X$23:$X$25</c:f>
              <c:numCache>
                <c:formatCode>0.000</c:formatCode>
                <c:ptCount val="3"/>
                <c:pt idx="0">
                  <c:v>4.5250000000000005E-2</c:v>
                </c:pt>
                <c:pt idx="1">
                  <c:v>4.7013333333333331E-2</c:v>
                </c:pt>
                <c:pt idx="2">
                  <c:v>3.4233333333333331E-2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78208"/>
        <c:axId val="-1424079296"/>
      </c:barChart>
      <c:catAx>
        <c:axId val="-14240782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79296"/>
        <c:crosses val="autoZero"/>
        <c:auto val="1"/>
        <c:lblAlgn val="ctr"/>
        <c:lblOffset val="100"/>
        <c:noMultiLvlLbl val="0"/>
      </c:catAx>
      <c:valAx>
        <c:axId val="-1424079296"/>
        <c:scaling>
          <c:orientation val="minMax"/>
        </c:scaling>
        <c:delete val="0"/>
        <c:axPos val="l"/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ko-KR"/>
          </a:p>
        </c:txPr>
        <c:crossAx val="-1424078208"/>
        <c:crosses val="autoZero"/>
        <c:crossBetween val="between"/>
        <c:majorUnit val="2.0000000000000004E-2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620215704041036"/>
          <c:y val="8.3774759483237274E-2"/>
          <c:w val="0.71864813508103165"/>
          <c:h val="0.80608256452137805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'E18.5'!$AG$22:$AG$24</c:f>
                <c:numCache>
                  <c:formatCode>General</c:formatCode>
                  <c:ptCount val="3"/>
                  <c:pt idx="0">
                    <c:v>3.5143991469843276E-3</c:v>
                  </c:pt>
                  <c:pt idx="1">
                    <c:v>3.2845413534138704E-3</c:v>
                  </c:pt>
                  <c:pt idx="2">
                    <c:v>2.075738782720396E-3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'E18.5'!$AE$22:$AE$24</c:f>
              <c:strCache>
                <c:ptCount val="3"/>
                <c:pt idx="0">
                  <c:v>WT</c:v>
                </c:pt>
                <c:pt idx="1">
                  <c:v>Asxl1+/-</c:v>
                </c:pt>
                <c:pt idx="2">
                  <c:v>Asxl1-/-</c:v>
                </c:pt>
              </c:strCache>
            </c:strRef>
          </c:cat>
          <c:val>
            <c:numRef>
              <c:f>'E18.5'!$AF$22:$AF$24</c:f>
              <c:numCache>
                <c:formatCode>0.000</c:formatCode>
                <c:ptCount val="3"/>
                <c:pt idx="0">
                  <c:v>4.1322498181250653E-2</c:v>
                </c:pt>
                <c:pt idx="1">
                  <c:v>4.2938769963302752E-2</c:v>
                </c:pt>
                <c:pt idx="2">
                  <c:v>3.449429941324772E-2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82560"/>
        <c:axId val="-1424082016"/>
      </c:barChart>
      <c:catAx>
        <c:axId val="-14240825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82016"/>
        <c:crosses val="autoZero"/>
        <c:auto val="1"/>
        <c:lblAlgn val="ctr"/>
        <c:lblOffset val="100"/>
        <c:noMultiLvlLbl val="0"/>
      </c:catAx>
      <c:valAx>
        <c:axId val="-1424082016"/>
        <c:scaling>
          <c:orientation val="minMax"/>
        </c:scaling>
        <c:delete val="0"/>
        <c:axPos val="l"/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ko-KR"/>
          </a:p>
        </c:txPr>
        <c:crossAx val="-1424082560"/>
        <c:crosses val="autoZero"/>
        <c:crossBetween val="between"/>
      </c:valAx>
      <c:spPr>
        <a:noFill/>
        <a:ln w="9525"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848042257650533"/>
          <c:y val="7.2224650041586194E-2"/>
          <c:w val="0.71544287089099223"/>
          <c:h val="0.8674861731771383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Sheet1!$AU$20:$AU$21</c:f>
                <c:numCache>
                  <c:formatCode>General</c:formatCode>
                  <c:ptCount val="2"/>
                  <c:pt idx="0">
                    <c:v>15.55684111326296</c:v>
                  </c:pt>
                  <c:pt idx="1">
                    <c:v>9.2025565838001508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Sheet1!$AT$20:$AT$21</c:f>
              <c:numCache>
                <c:formatCode>0</c:formatCode>
                <c:ptCount val="2"/>
                <c:pt idx="0">
                  <c:v>71.024584496283367</c:v>
                </c:pt>
                <c:pt idx="1">
                  <c:v>75.608039821459613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95235104"/>
        <c:axId val="-995228576"/>
      </c:barChart>
      <c:catAx>
        <c:axId val="-995235104"/>
        <c:scaling>
          <c:orientation val="minMax"/>
        </c:scaling>
        <c:delete val="1"/>
        <c:axPos val="b"/>
        <c:majorTickMark val="out"/>
        <c:minorTickMark val="none"/>
        <c:tickLblPos val="nextTo"/>
        <c:crossAx val="-995228576"/>
        <c:crosses val="autoZero"/>
        <c:auto val="1"/>
        <c:lblAlgn val="ctr"/>
        <c:lblOffset val="100"/>
        <c:noMultiLvlLbl val="0"/>
      </c:catAx>
      <c:valAx>
        <c:axId val="-995228576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baseline="0"/>
            </a:pPr>
            <a:endParaRPr lang="ko-KR"/>
          </a:p>
        </c:txPr>
        <c:crossAx val="-995235104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13142099416463"/>
          <c:y val="7.8785620299258438E-2"/>
          <c:w val="0.69223489917716763"/>
          <c:h val="0.861958317464499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'0'!$AI$4</c:f>
              <c:strCache>
                <c:ptCount val="1"/>
                <c:pt idx="0">
                  <c:v>ccsp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'0'!$AJ$5:$AJ$6</c:f>
                <c:numCache>
                  <c:formatCode>General</c:formatCode>
                  <c:ptCount val="2"/>
                  <c:pt idx="0">
                    <c:v>12.354493241153197</c:v>
                  </c:pt>
                  <c:pt idx="1">
                    <c:v>0.34039383879253815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'0'!$AH$5:$AH$6</c:f>
              <c:strCache>
                <c:ptCount val="2"/>
                <c:pt idx="0">
                  <c:v>Mesenchyme</c:v>
                </c:pt>
                <c:pt idx="1">
                  <c:v>Epithelial</c:v>
                </c:pt>
              </c:strCache>
            </c:strRef>
          </c:cat>
          <c:val>
            <c:numRef>
              <c:f>'0'!$AI$5:$AI$6</c:f>
              <c:numCache>
                <c:formatCode>General</c:formatCode>
                <c:ptCount val="2"/>
                <c:pt idx="0">
                  <c:v>70.795921247077175</c:v>
                </c:pt>
                <c:pt idx="1">
                  <c:v>1.2439983021379237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02033808"/>
        <c:axId val="-1002037072"/>
      </c:barChart>
      <c:catAx>
        <c:axId val="-10020338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002037072"/>
        <c:crosses val="autoZero"/>
        <c:auto val="1"/>
        <c:lblAlgn val="ctr"/>
        <c:lblOffset val="100"/>
        <c:noMultiLvlLbl val="0"/>
      </c:catAx>
      <c:valAx>
        <c:axId val="-1002037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-1002033808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940275486260517"/>
          <c:y val="7.2065542937165869E-2"/>
          <c:w val="0.73431834529263718"/>
          <c:h val="0.8688507497776732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'0'!$AJ$25:$AJ$26</c:f>
                <c:numCache>
                  <c:formatCode>General</c:formatCode>
                  <c:ptCount val="2"/>
                  <c:pt idx="0">
                    <c:v>0.43909654861328645</c:v>
                  </c:pt>
                  <c:pt idx="1">
                    <c:v>1.6847004723086896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'0'!$AI$25:$AI$26</c:f>
              <c:numCache>
                <c:formatCode>0.0</c:formatCode>
                <c:ptCount val="2"/>
                <c:pt idx="0">
                  <c:v>1.7217792645130654</c:v>
                </c:pt>
                <c:pt idx="1">
                  <c:v>14.666919615453557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02030544"/>
        <c:axId val="-1002030000"/>
      </c:barChart>
      <c:catAx>
        <c:axId val="-1002030544"/>
        <c:scaling>
          <c:orientation val="minMax"/>
        </c:scaling>
        <c:delete val="1"/>
        <c:axPos val="b"/>
        <c:majorTickMark val="out"/>
        <c:minorTickMark val="none"/>
        <c:tickLblPos val="nextTo"/>
        <c:crossAx val="-1002030000"/>
        <c:crosses val="autoZero"/>
        <c:auto val="1"/>
        <c:lblAlgn val="ctr"/>
        <c:lblOffset val="100"/>
        <c:noMultiLvlLbl val="0"/>
      </c:catAx>
      <c:valAx>
        <c:axId val="-1002030000"/>
        <c:scaling>
          <c:orientation val="minMax"/>
        </c:scaling>
        <c:delete val="0"/>
        <c:axPos val="l"/>
        <c:numFmt formatCode="0_ " sourceLinked="0"/>
        <c:majorTickMark val="out"/>
        <c:minorTickMark val="none"/>
        <c:tickLblPos val="nextTo"/>
        <c:crossAx val="-1002030544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'ki-67 proximal'!$P$24</c:f>
              <c:strCache>
                <c:ptCount val="1"/>
                <c:pt idx="0">
                  <c:v>Lung proximal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'ki-67 proximal'!$Q$21:$Q$22</c:f>
                <c:numCache>
                  <c:formatCode>General</c:formatCode>
                  <c:ptCount val="2"/>
                  <c:pt idx="0">
                    <c:v>2.9306272353354599</c:v>
                  </c:pt>
                  <c:pt idx="1">
                    <c:v>8.7835983639139403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'ki-67 proximal'!$O$25:$O$26</c:f>
              <c:strCache>
                <c:ptCount val="2"/>
                <c:pt idx="0">
                  <c:v>WT</c:v>
                </c:pt>
                <c:pt idx="1">
                  <c:v>Asxl-/-</c:v>
                </c:pt>
              </c:strCache>
            </c:strRef>
          </c:cat>
          <c:val>
            <c:numRef>
              <c:f>'ki-67 proximal'!$P$25:$P$26</c:f>
              <c:numCache>
                <c:formatCode>0</c:formatCode>
                <c:ptCount val="2"/>
                <c:pt idx="0">
                  <c:v>9.8562778423722293</c:v>
                </c:pt>
                <c:pt idx="1">
                  <c:v>25.639154020461699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79840"/>
        <c:axId val="-1424075488"/>
      </c:barChart>
      <c:catAx>
        <c:axId val="-14240798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75488"/>
        <c:crosses val="autoZero"/>
        <c:auto val="1"/>
        <c:lblAlgn val="ctr"/>
        <c:lblOffset val="100"/>
        <c:noMultiLvlLbl val="0"/>
      </c:catAx>
      <c:valAx>
        <c:axId val="-1424075488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-1424079840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'ki-67 distal'!$F$15</c:f>
              <c:strCache>
                <c:ptCount val="1"/>
                <c:pt idx="0">
                  <c:v>Lung distal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'ki-67 distal'!$G$16:$G$17</c:f>
                <c:numCache>
                  <c:formatCode>General</c:formatCode>
                  <c:ptCount val="2"/>
                  <c:pt idx="0">
                    <c:v>6.0639746218409298</c:v>
                  </c:pt>
                  <c:pt idx="1">
                    <c:v>13.7227195192739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'ki-67 distal'!$E$16:$E$17</c:f>
              <c:strCache>
                <c:ptCount val="2"/>
                <c:pt idx="0">
                  <c:v>WT</c:v>
                </c:pt>
                <c:pt idx="1">
                  <c:v>Asxl-/-</c:v>
                </c:pt>
              </c:strCache>
            </c:strRef>
          </c:cat>
          <c:val>
            <c:numRef>
              <c:f>'ki-67 distal'!$F$16:$F$17</c:f>
              <c:numCache>
                <c:formatCode>General</c:formatCode>
                <c:ptCount val="2"/>
                <c:pt idx="0">
                  <c:v>14.621975165166999</c:v>
                </c:pt>
                <c:pt idx="1">
                  <c:v>40.416963360907097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24076576"/>
        <c:axId val="-1424076032"/>
      </c:barChart>
      <c:catAx>
        <c:axId val="-14240765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424076032"/>
        <c:crosses val="autoZero"/>
        <c:auto val="1"/>
        <c:lblAlgn val="ctr"/>
        <c:lblOffset val="100"/>
        <c:noMultiLvlLbl val="0"/>
      </c:catAx>
      <c:valAx>
        <c:axId val="-14240760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-1424076576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110E4-6542-46ED-A937-9FE0B33D259B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17359-524D-4A75-B182-09B32A0A2A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679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F3854-CC74-4B0F-9728-BD31A95F39D9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FF16D-00C7-40CA-A80F-39264A6158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9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FF16D-00C7-40CA-A80F-39264A61587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242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796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76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222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3525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80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554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095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53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618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166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38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1C8E0-9909-4282-9110-6E3033435A2D}" type="datetimeFigureOut">
              <a:rPr lang="ko-KR" altLang="en-US" smtClean="0"/>
              <a:t>2018-10-04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D92D-B3D0-4745-BAB1-AF7BD83792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55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18.png"/><Relationship Id="rId21" Type="http://schemas.openxmlformats.org/officeDocument/2006/relationships/image" Target="../media/image9.png"/><Relationship Id="rId34" Type="http://schemas.microsoft.com/office/2007/relationships/hdphoto" Target="../media/hdphoto14.wdp"/><Relationship Id="rId42" Type="http://schemas.openxmlformats.org/officeDocument/2006/relationships/image" Target="../media/image21.png"/><Relationship Id="rId7" Type="http://schemas.microsoft.com/office/2007/relationships/hdphoto" Target="../media/hdphoto2.wdp"/><Relationship Id="rId2" Type="http://schemas.openxmlformats.org/officeDocument/2006/relationships/chart" Target="../charts/chart1.xml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3.png"/><Relationship Id="rId41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4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7.png"/><Relationship Id="rId40" Type="http://schemas.openxmlformats.org/officeDocument/2006/relationships/image" Target="../media/image19.png"/><Relationship Id="rId5" Type="http://schemas.microsoft.com/office/2007/relationships/hdphoto" Target="../media/hdphoto1.wdp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28" Type="http://schemas.microsoft.com/office/2007/relationships/hdphoto" Target="../media/hdphoto11.wdp"/><Relationship Id="rId36" Type="http://schemas.microsoft.com/office/2007/relationships/hdphoto" Target="../media/hdphoto15.wdp"/><Relationship Id="rId10" Type="http://schemas.openxmlformats.org/officeDocument/2006/relationships/chart" Target="../charts/chart4.xml"/><Relationship Id="rId19" Type="http://schemas.openxmlformats.org/officeDocument/2006/relationships/image" Target="../media/image8.png"/><Relationship Id="rId31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chart" Target="../charts/chart3.xml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2.png"/><Relationship Id="rId30" Type="http://schemas.microsoft.com/office/2007/relationships/hdphoto" Target="../media/hdphoto12.wdp"/><Relationship Id="rId35" Type="http://schemas.openxmlformats.org/officeDocument/2006/relationships/image" Target="../media/image16.png"/><Relationship Id="rId8" Type="http://schemas.openxmlformats.org/officeDocument/2006/relationships/chart" Target="../charts/chart2.xml"/><Relationship Id="rId3" Type="http://schemas.openxmlformats.org/officeDocument/2006/relationships/image" Target="../media/image1.png"/><Relationship Id="rId12" Type="http://schemas.microsoft.com/office/2007/relationships/hdphoto" Target="../media/hdphoto3.wdp"/><Relationship Id="rId17" Type="http://schemas.openxmlformats.org/officeDocument/2006/relationships/image" Target="../media/image7.png"/><Relationship Id="rId25" Type="http://schemas.openxmlformats.org/officeDocument/2006/relationships/image" Target="../media/image11.png"/><Relationship Id="rId33" Type="http://schemas.openxmlformats.org/officeDocument/2006/relationships/image" Target="../media/image15.png"/><Relationship Id="rId38" Type="http://schemas.microsoft.com/office/2007/relationships/hdphoto" Target="../media/hdphoto16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4.png"/><Relationship Id="rId18" Type="http://schemas.microsoft.com/office/2007/relationships/hdphoto" Target="../media/hdphoto47.wdp"/><Relationship Id="rId3" Type="http://schemas.microsoft.com/office/2007/relationships/hdphoto" Target="../media/hdphoto41.wdp"/><Relationship Id="rId7" Type="http://schemas.microsoft.com/office/2007/relationships/hdphoto" Target="../media/hdphoto43.wdp"/><Relationship Id="rId12" Type="http://schemas.microsoft.com/office/2007/relationships/hdphoto" Target="../media/hdphoto44.wdp"/><Relationship Id="rId17" Type="http://schemas.openxmlformats.org/officeDocument/2006/relationships/image" Target="../media/image76.png"/><Relationship Id="rId2" Type="http://schemas.openxmlformats.org/officeDocument/2006/relationships/image" Target="../media/image67.png"/><Relationship Id="rId16" Type="http://schemas.microsoft.com/office/2007/relationships/hdphoto" Target="../media/hdphoto4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microsoft.com/office/2007/relationships/hdphoto" Target="../media/hdphoto42.wdp"/><Relationship Id="rId15" Type="http://schemas.openxmlformats.org/officeDocument/2006/relationships/image" Target="../media/image75.png"/><Relationship Id="rId10" Type="http://schemas.openxmlformats.org/officeDocument/2006/relationships/image" Target="../media/image72.jpg"/><Relationship Id="rId4" Type="http://schemas.openxmlformats.org/officeDocument/2006/relationships/image" Target="../media/image68.png"/><Relationship Id="rId9" Type="http://schemas.openxmlformats.org/officeDocument/2006/relationships/image" Target="../media/image71.jpg"/><Relationship Id="rId14" Type="http://schemas.microsoft.com/office/2007/relationships/hdphoto" Target="../media/hdphoto4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emf"/><Relationship Id="rId5" Type="http://schemas.openxmlformats.org/officeDocument/2006/relationships/image" Target="../media/image80.emf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chart" Target="../charts/chart9.xml"/><Relationship Id="rId21" Type="http://schemas.openxmlformats.org/officeDocument/2006/relationships/image" Target="../media/image34.png"/><Relationship Id="rId7" Type="http://schemas.microsoft.com/office/2007/relationships/hdphoto" Target="../media/hdphoto18.wdp"/><Relationship Id="rId12" Type="http://schemas.openxmlformats.org/officeDocument/2006/relationships/image" Target="../media/image28.png"/><Relationship Id="rId17" Type="http://schemas.microsoft.com/office/2007/relationships/hdphoto" Target="../media/hdphoto22.wdp"/><Relationship Id="rId25" Type="http://schemas.openxmlformats.org/officeDocument/2006/relationships/chart" Target="../charts/chart11.xml"/><Relationship Id="rId2" Type="http://schemas.openxmlformats.org/officeDocument/2006/relationships/chart" Target="../charts/chart8.xml"/><Relationship Id="rId16" Type="http://schemas.openxmlformats.org/officeDocument/2006/relationships/image" Target="../media/image31.png"/><Relationship Id="rId20" Type="http://schemas.microsoft.com/office/2007/relationships/hdphoto" Target="../media/hdphoto2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20.wdp"/><Relationship Id="rId24" Type="http://schemas.openxmlformats.org/officeDocument/2006/relationships/chart" Target="../charts/chart10.xml"/><Relationship Id="rId5" Type="http://schemas.microsoft.com/office/2007/relationships/hdphoto" Target="../media/hdphoto17.wdp"/><Relationship Id="rId15" Type="http://schemas.openxmlformats.org/officeDocument/2006/relationships/image" Target="../media/image30.png"/><Relationship Id="rId23" Type="http://schemas.microsoft.com/office/2007/relationships/hdphoto" Target="../media/hdphoto24.wdp"/><Relationship Id="rId10" Type="http://schemas.openxmlformats.org/officeDocument/2006/relationships/image" Target="../media/image27.png"/><Relationship Id="rId19" Type="http://schemas.openxmlformats.org/officeDocument/2006/relationships/image" Target="../media/image33.png"/><Relationship Id="rId4" Type="http://schemas.openxmlformats.org/officeDocument/2006/relationships/image" Target="../media/image24.png"/><Relationship Id="rId9" Type="http://schemas.microsoft.com/office/2007/relationships/hdphoto" Target="../media/hdphoto19.wdp"/><Relationship Id="rId14" Type="http://schemas.microsoft.com/office/2007/relationships/hdphoto" Target="../media/hdphoto21.wdp"/><Relationship Id="rId2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30.wdp"/><Relationship Id="rId3" Type="http://schemas.microsoft.com/office/2007/relationships/hdphoto" Target="../media/hdphoto25.wdp"/><Relationship Id="rId7" Type="http://schemas.microsoft.com/office/2007/relationships/hdphoto" Target="../media/hdphoto27.wdp"/><Relationship Id="rId12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microsoft.com/office/2007/relationships/hdphoto" Target="../media/hdphoto28.wdp"/><Relationship Id="rId14" Type="http://schemas.openxmlformats.org/officeDocument/2006/relationships/chart" Target="../charts/chart1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12" Type="http://schemas.microsoft.com/office/2007/relationships/hdphoto" Target="../media/hdphoto35.wdp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2.wdp"/><Relationship Id="rId11" Type="http://schemas.openxmlformats.org/officeDocument/2006/relationships/image" Target="../media/image46.jpeg"/><Relationship Id="rId5" Type="http://schemas.openxmlformats.org/officeDocument/2006/relationships/image" Target="../media/image43.jpeg"/><Relationship Id="rId10" Type="http://schemas.microsoft.com/office/2007/relationships/hdphoto" Target="../media/hdphoto34.wdp"/><Relationship Id="rId4" Type="http://schemas.microsoft.com/office/2007/relationships/hdphoto" Target="../media/hdphoto31.wdp"/><Relationship Id="rId9" Type="http://schemas.openxmlformats.org/officeDocument/2006/relationships/image" Target="../media/image45.jpeg"/><Relationship Id="rId14" Type="http://schemas.microsoft.com/office/2007/relationships/hdphoto" Target="../media/hdphoto3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tiff"/><Relationship Id="rId13" Type="http://schemas.openxmlformats.org/officeDocument/2006/relationships/image" Target="../media/image59.png"/><Relationship Id="rId3" Type="http://schemas.openxmlformats.org/officeDocument/2006/relationships/image" Target="../media/image49.tiff"/><Relationship Id="rId7" Type="http://schemas.openxmlformats.org/officeDocument/2006/relationships/image" Target="../media/image53.tiff"/><Relationship Id="rId12" Type="http://schemas.openxmlformats.org/officeDocument/2006/relationships/image" Target="../media/image58.pn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tiff"/><Relationship Id="rId11" Type="http://schemas.openxmlformats.org/officeDocument/2006/relationships/image" Target="../media/image57.png"/><Relationship Id="rId5" Type="http://schemas.openxmlformats.org/officeDocument/2006/relationships/image" Target="../media/image51.tiff"/><Relationship Id="rId10" Type="http://schemas.openxmlformats.org/officeDocument/2006/relationships/image" Target="../media/image56.png"/><Relationship Id="rId4" Type="http://schemas.openxmlformats.org/officeDocument/2006/relationships/image" Target="../media/image50.tiff"/><Relationship Id="rId9" Type="http://schemas.openxmlformats.org/officeDocument/2006/relationships/image" Target="../media/image55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37.wdp"/><Relationship Id="rId7" Type="http://schemas.microsoft.com/office/2007/relationships/hdphoto" Target="../media/hdphoto38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microsoft.com/office/2007/relationships/hdphoto" Target="../media/hdphoto40.wdp"/><Relationship Id="rId5" Type="http://schemas.openxmlformats.org/officeDocument/2006/relationships/chart" Target="../charts/chart15.xml"/><Relationship Id="rId10" Type="http://schemas.openxmlformats.org/officeDocument/2006/relationships/image" Target="../media/image63.png"/><Relationship Id="rId4" Type="http://schemas.openxmlformats.org/officeDocument/2006/relationships/chart" Target="../charts/chart14.xml"/><Relationship Id="rId9" Type="http://schemas.microsoft.com/office/2007/relationships/hdphoto" Target="../media/hdphoto3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chart" Target="../charts/chart16.xml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6.png"/><Relationship Id="rId4" Type="http://schemas.openxmlformats.org/officeDocument/2006/relationships/chart" Target="../charts/chart17.xml"/><Relationship Id="rId9" Type="http://schemas.openxmlformats.org/officeDocument/2006/relationships/chart" Target="../charts/char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차트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6811344"/>
              </p:ext>
            </p:extLst>
          </p:nvPr>
        </p:nvGraphicFramePr>
        <p:xfrm>
          <a:off x="4753103" y="732998"/>
          <a:ext cx="1488180" cy="1597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rot="10800000">
            <a:off x="4422916" y="766033"/>
            <a:ext cx="353943" cy="154465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Fold mRNA expression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99914" y="2033158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0423" y="39986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9315" y="39986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085" y="560695"/>
            <a:ext cx="2175863" cy="169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469544" y="661440"/>
            <a:ext cx="571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WT  </a:t>
            </a:r>
            <a:endParaRPr lang="ko-KR" altLang="en-US" sz="1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71410" y="853976"/>
            <a:ext cx="642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Asxl1</a:t>
            </a:r>
            <a:r>
              <a:rPr lang="en-US" altLang="ko-KR" sz="1000" baseline="30000" dirty="0" smtClean="0">
                <a:latin typeface="Arial" pitchFamily="34" charset="0"/>
                <a:cs typeface="Arial" pitchFamily="34" charset="0"/>
              </a:rPr>
              <a:t>+/-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</a:t>
            </a:r>
            <a:endParaRPr lang="ko-KR" altLang="en-US" sz="1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7392" y="605874"/>
            <a:ext cx="13356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Survival rate at P0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75376" y="1047659"/>
            <a:ext cx="6385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Asxl1</a:t>
            </a:r>
            <a:r>
              <a:rPr lang="en-US" altLang="ko-KR" sz="1000" baseline="30000" dirty="0" smtClean="0">
                <a:latin typeface="Arial" pitchFamily="34" charset="0"/>
                <a:cs typeface="Arial" pitchFamily="34" charset="0"/>
              </a:rPr>
              <a:t>-/-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</a:t>
            </a:r>
            <a:endParaRPr lang="ko-KR" altLang="en-US" sz="1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0800000">
            <a:off x="6214546" y="924597"/>
            <a:ext cx="353943" cy="113268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Survival rate (%)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72745" y="2135647"/>
            <a:ext cx="185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Survival time (min)  </a:t>
            </a:r>
            <a:endParaRPr lang="ko-KR" altLang="en-US" sz="11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20072" y="1461992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1685140" y="672838"/>
            <a:ext cx="2738043" cy="1336797"/>
            <a:chOff x="58086" y="1183178"/>
            <a:chExt cx="2738043" cy="1336797"/>
          </a:xfrm>
        </p:grpSpPr>
        <p:pic>
          <p:nvPicPr>
            <p:cNvPr id="19" name="Picture 2"/>
            <p:cNvPicPr preferRelativeResize="0">
              <a:picLocks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42" t="10178" r="7812" b="-1"/>
            <a:stretch/>
          </p:blipFill>
          <p:spPr bwMode="auto">
            <a:xfrm>
              <a:off x="742588" y="1726169"/>
              <a:ext cx="1620000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136133" y="1799701"/>
              <a:ext cx="66717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>
                  <a:latin typeface="Symbol" panose="05050102010706020507" pitchFamily="18" charset="2"/>
                  <a:cs typeface="Arial" panose="020B0604020202020204" pitchFamily="34" charset="0"/>
                </a:rPr>
                <a:t>a</a:t>
              </a:r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-Asxl1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3"/>
            <p:cNvPicPr preferRelativeResize="0">
              <a:picLocks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3" t="18694" r="4277" b="1"/>
            <a:stretch/>
          </p:blipFill>
          <p:spPr bwMode="auto">
            <a:xfrm>
              <a:off x="742588" y="2159975"/>
              <a:ext cx="1620000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58086" y="2187705"/>
              <a:ext cx="7473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Symbol" panose="05050102010706020507" pitchFamily="18" charset="2"/>
                  <a:cs typeface="Arial" panose="020B0604020202020204" pitchFamily="34" charset="0"/>
                </a:rPr>
                <a:t>a</a:t>
              </a:r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l-GR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-actin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직선 연결선 22"/>
            <p:cNvCxnSpPr/>
            <p:nvPr/>
          </p:nvCxnSpPr>
          <p:spPr>
            <a:xfrm>
              <a:off x="750666" y="1447367"/>
              <a:ext cx="79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019716" y="1183178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#1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804980" y="1195190"/>
              <a:ext cx="341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#2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9316" y="1452632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WT  Asxl1</a:t>
              </a:r>
              <a:r>
                <a:rPr lang="en-US" altLang="ko-KR" sz="11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-/- </a:t>
              </a:r>
              <a:endParaRPr lang="ko-KR" altLang="en-US" sz="11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522974" y="1459399"/>
              <a:ext cx="1019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WT  Asxl1</a:t>
              </a:r>
              <a:r>
                <a:rPr lang="en-US" altLang="ko-KR" sz="11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-/- </a:t>
              </a:r>
              <a:endParaRPr lang="ko-KR" altLang="en-US" sz="11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7701" y="1938994"/>
              <a:ext cx="2343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직선 연결선 29"/>
            <p:cNvCxnSpPr/>
            <p:nvPr/>
          </p:nvCxnSpPr>
          <p:spPr>
            <a:xfrm flipV="1">
              <a:off x="2377607" y="2058727"/>
              <a:ext cx="255159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298877" y="188001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170kDa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1606911" y="1449369"/>
              <a:ext cx="75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35"/>
            <p:cNvCxnSpPr/>
            <p:nvPr/>
          </p:nvCxnSpPr>
          <p:spPr>
            <a:xfrm flipH="1">
              <a:off x="1911855" y="1920946"/>
              <a:ext cx="1080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6230616" y="399863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704466" y="2347993"/>
            <a:ext cx="269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42405" y="3936939"/>
            <a:ext cx="8196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WT  +/-  -/-  </a:t>
            </a:r>
            <a:endParaRPr lang="ko-KR" altLang="en-US" sz="1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1690351" y="2823617"/>
            <a:ext cx="353943" cy="10717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Body weight (g)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91559" y="2481907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Body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차트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5998577"/>
              </p:ext>
            </p:extLst>
          </p:nvPr>
        </p:nvGraphicFramePr>
        <p:xfrm>
          <a:off x="1944060" y="2605407"/>
          <a:ext cx="1190502" cy="1454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9" name="TextBox 48"/>
          <p:cNvSpPr txBox="1"/>
          <p:nvPr/>
        </p:nvSpPr>
        <p:spPr>
          <a:xfrm rot="10800000">
            <a:off x="2984920" y="2763778"/>
            <a:ext cx="394964" cy="112575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Lung weight (g)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0" name="차트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021035"/>
              </p:ext>
            </p:extLst>
          </p:nvPr>
        </p:nvGraphicFramePr>
        <p:xfrm>
          <a:off x="3282230" y="2586031"/>
          <a:ext cx="1424787" cy="144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759222" y="2487520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Lung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705028" y="2945040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01301" y="3019259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rot="10800000">
            <a:off x="4359399" y="2731201"/>
            <a:ext cx="353943" cy="121443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Lung/Body weight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974209" y="2484431"/>
            <a:ext cx="8595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Lung/Body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6" name="차트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862504"/>
              </p:ext>
            </p:extLst>
          </p:nvPr>
        </p:nvGraphicFramePr>
        <p:xfrm>
          <a:off x="4685822" y="2630505"/>
          <a:ext cx="1080095" cy="1453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5525541" y="2880915"/>
            <a:ext cx="234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26"/>
          <p:cNvSpPr txBox="1"/>
          <p:nvPr/>
        </p:nvSpPr>
        <p:spPr>
          <a:xfrm>
            <a:off x="182045" y="2341191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>
            <a:defPPr>
              <a:defRPr lang="ko-KR"/>
            </a:defPPr>
            <a:lvl1pPr marL="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430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45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576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291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6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722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8" r="4231"/>
          <a:stretch/>
        </p:blipFill>
        <p:spPr bwMode="auto">
          <a:xfrm>
            <a:off x="291811" y="2953161"/>
            <a:ext cx="1326436" cy="10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403500" y="2683487"/>
            <a:ext cx="1235981" cy="261576"/>
          </a:xfrm>
          <a:prstGeom prst="rect">
            <a:avLst/>
          </a:prstGeom>
          <a:noFill/>
        </p:spPr>
        <p:txBody>
          <a:bodyPr wrap="square" lIns="91405" tIns="45703" rIns="91405" bIns="45703" rtlCol="0">
            <a:spAutoFit/>
          </a:bodyPr>
          <a:lstStyle>
            <a:defPPr>
              <a:defRPr lang="ko-KR"/>
            </a:defPPr>
            <a:lvl1pPr marL="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430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45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576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291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6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722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>
                <a:latin typeface="Arial" pitchFamily="34" charset="0"/>
                <a:cs typeface="Arial" pitchFamily="34" charset="0"/>
              </a:rPr>
              <a:t>WT       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   Asxl1</a:t>
            </a:r>
            <a:r>
              <a:rPr lang="en-US" altLang="ko-KR" sz="1100" baseline="30000" dirty="0" smtClean="0">
                <a:latin typeface="Arial" pitchFamily="34" charset="0"/>
                <a:cs typeface="Arial" pitchFamily="34" charset="0"/>
              </a:rPr>
              <a:t>-/- </a:t>
            </a:r>
            <a:endParaRPr lang="ko-KR" altLang="en-US" sz="11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609997" y="3932925"/>
            <a:ext cx="8196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WT +/-   -/-  </a:t>
            </a:r>
            <a:endParaRPr lang="ko-KR" altLang="en-US" sz="1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013684" y="3934931"/>
            <a:ext cx="8196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WT +/-   -/-  </a:t>
            </a:r>
            <a:endParaRPr lang="ko-KR" altLang="en-US" sz="10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99" y="929706"/>
            <a:ext cx="1278220" cy="10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2042123" y="401787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739787" y="4611264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6234503" y="2353285"/>
            <a:ext cx="2488403" cy="2262947"/>
            <a:chOff x="182045" y="4208720"/>
            <a:chExt cx="2488403" cy="2262947"/>
          </a:xfrm>
        </p:grpSpPr>
        <p:sp>
          <p:nvSpPr>
            <p:cNvPr id="105" name="TextBox 104"/>
            <p:cNvSpPr txBox="1"/>
            <p:nvPr/>
          </p:nvSpPr>
          <p:spPr>
            <a:xfrm>
              <a:off x="182045" y="4208720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>
              <a:grpSpLocks noChangeAspect="1"/>
            </p:cNvGrpSpPr>
            <p:nvPr/>
          </p:nvGrpSpPr>
          <p:grpSpPr>
            <a:xfrm>
              <a:off x="564595" y="4527667"/>
              <a:ext cx="2067565" cy="1944000"/>
              <a:chOff x="1328513" y="4840947"/>
              <a:chExt cx="2736497" cy="2572958"/>
            </a:xfrm>
          </p:grpSpPr>
          <p:pic>
            <p:nvPicPr>
              <p:cNvPr id="107" name="Picture 2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8513" y="4840947"/>
                <a:ext cx="1335441" cy="1267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" name="Picture 3"/>
              <p:cNvPicPr preferRelativeResize="0">
                <a:picLocks noChangeArrowheads="1"/>
              </p:cNvPicPr>
              <p:nvPr/>
            </p:nvPicPr>
            <p:blipFill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29410" y="4840948"/>
                <a:ext cx="1335600" cy="1267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9" name="Picture 4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3415" y="6171227"/>
                <a:ext cx="1077247" cy="1242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" name="Picture 5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7609" y="6161579"/>
                <a:ext cx="1077247" cy="1242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4" name="TextBox 113"/>
            <p:cNvSpPr txBox="1"/>
            <p:nvPr/>
          </p:nvSpPr>
          <p:spPr>
            <a:xfrm rot="16200000">
              <a:off x="-283789" y="5387458"/>
              <a:ext cx="13622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P0 Asxl1</a:t>
              </a:r>
              <a:r>
                <a:rPr lang="en-US" altLang="ko-KR" sz="1000" b="1" baseline="30000" dirty="0" smtClean="0">
                  <a:latin typeface="Arial" pitchFamily="34" charset="0"/>
                  <a:cs typeface="Arial" pitchFamily="34" charset="0"/>
                </a:rPr>
                <a:t>-/-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Trachea  </a:t>
              </a:r>
              <a:endParaRPr lang="ko-KR" altLang="en-US" sz="1000" b="1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54890" y="4291560"/>
              <a:ext cx="16177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                       Asxl1</a:t>
              </a:r>
              <a:r>
                <a:rPr lang="en-US" altLang="ko-KR" sz="10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-/-</a:t>
              </a:r>
              <a:endParaRPr lang="ko-KR" altLang="en-US" sz="1000" b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직사각형 116"/>
            <p:cNvSpPr/>
            <p:nvPr/>
          </p:nvSpPr>
          <p:spPr>
            <a:xfrm>
              <a:off x="569929" y="4315393"/>
              <a:ext cx="2100519" cy="19867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직사각형 117"/>
            <p:cNvSpPr/>
            <p:nvPr/>
          </p:nvSpPr>
          <p:spPr>
            <a:xfrm rot="16200000">
              <a:off x="-492669" y="5400547"/>
              <a:ext cx="1795046" cy="21734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187625" y="4623614"/>
            <a:ext cx="2443696" cy="2135350"/>
            <a:chOff x="3134241" y="4213768"/>
            <a:chExt cx="2443696" cy="2135350"/>
          </a:xfrm>
        </p:grpSpPr>
        <p:sp>
          <p:nvSpPr>
            <p:cNvPr id="119" name="TextBox 118"/>
            <p:cNvSpPr txBox="1"/>
            <p:nvPr/>
          </p:nvSpPr>
          <p:spPr>
            <a:xfrm>
              <a:off x="3134241" y="4213768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그룹 17"/>
            <p:cNvGrpSpPr>
              <a:grpSpLocks noChangeAspect="1"/>
            </p:cNvGrpSpPr>
            <p:nvPr/>
          </p:nvGrpSpPr>
          <p:grpSpPr>
            <a:xfrm>
              <a:off x="3498110" y="4549118"/>
              <a:ext cx="2076520" cy="1800000"/>
              <a:chOff x="3958370" y="5312693"/>
              <a:chExt cx="2926145" cy="2536492"/>
            </a:xfrm>
          </p:grpSpPr>
          <p:pic>
            <p:nvPicPr>
              <p:cNvPr id="121" name="Picture 6"/>
              <p:cNvPicPr>
                <a:picLocks noChangeAspect="1" noChangeArrowheads="1"/>
              </p:cNvPicPr>
              <p:nvPr/>
            </p:nvPicPr>
            <p:blipFill>
              <a:blip r:embed="rId23" cstate="print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6006" y="5312693"/>
                <a:ext cx="1337161" cy="1079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2" name="Picture 7"/>
              <p:cNvPicPr>
                <a:picLocks noChangeAspect="1" noChangeArrowheads="1"/>
              </p:cNvPicPr>
              <p:nvPr/>
            </p:nvPicPr>
            <p:blipFill>
              <a:blip r:embed="rId25" cstate="print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68798" y="5339929"/>
                <a:ext cx="1408886" cy="1079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" name="Picture 8"/>
              <p:cNvPicPr>
                <a:picLocks noChangeAspect="1" noChangeArrowheads="1"/>
              </p:cNvPicPr>
              <p:nvPr/>
            </p:nvPicPr>
            <p:blipFill>
              <a:blip r:embed="rId27" cstate="print">
                <a:extLst>
                  <a:ext uri="{BEBA8EAE-BF5A-486C-A8C5-ECC9F3942E4B}">
                    <a14:imgProps xmlns:a14="http://schemas.microsoft.com/office/drawing/2010/main">
                      <a14:imgLayer r:embed="rId28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75629" y="6563354"/>
                <a:ext cx="1408886" cy="1285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" name="Picture 9"/>
              <p:cNvPicPr>
                <a:picLocks noChangeAspect="1" noChangeArrowheads="1"/>
              </p:cNvPicPr>
              <p:nvPr/>
            </p:nvPicPr>
            <p:blipFill>
              <a:blip r:embed="rId29" cstate="print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8370" y="6563355"/>
                <a:ext cx="1394797" cy="1285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0" name="TextBox 129"/>
            <p:cNvSpPr txBox="1"/>
            <p:nvPr/>
          </p:nvSpPr>
          <p:spPr>
            <a:xfrm>
              <a:off x="3798007" y="4295517"/>
              <a:ext cx="16177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                       Asxl1</a:t>
              </a:r>
              <a:r>
                <a:rPr lang="en-US" altLang="ko-KR" sz="10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-/-</a:t>
              </a:r>
              <a:endParaRPr lang="ko-KR" altLang="en-US" sz="1000" b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직사각형 130"/>
            <p:cNvSpPr/>
            <p:nvPr/>
          </p:nvSpPr>
          <p:spPr>
            <a:xfrm>
              <a:off x="3477418" y="4319350"/>
              <a:ext cx="2100519" cy="19867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TextBox 131"/>
            <p:cNvSpPr txBox="1"/>
            <p:nvPr/>
          </p:nvSpPr>
          <p:spPr>
            <a:xfrm rot="16200000">
              <a:off x="2540492" y="5367588"/>
              <a:ext cx="15286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E18.5 Asxl1</a:t>
              </a:r>
              <a:r>
                <a:rPr lang="en-US" altLang="ko-KR" sz="1000" b="1" baseline="30000" dirty="0" smtClean="0">
                  <a:latin typeface="Arial" pitchFamily="34" charset="0"/>
                  <a:cs typeface="Arial" pitchFamily="34" charset="0"/>
                </a:rPr>
                <a:t>-/-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Trachea  </a:t>
              </a:r>
              <a:endParaRPr lang="ko-KR" altLang="en-US" sz="1000" b="1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직사각형 132"/>
            <p:cNvSpPr/>
            <p:nvPr/>
          </p:nvSpPr>
          <p:spPr>
            <a:xfrm rot="16200000">
              <a:off x="2442640" y="5370745"/>
              <a:ext cx="1739403" cy="21734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3115412" y="4624713"/>
            <a:ext cx="2410129" cy="2136559"/>
            <a:chOff x="6451384" y="4210578"/>
            <a:chExt cx="2410129" cy="2136559"/>
          </a:xfrm>
        </p:grpSpPr>
        <p:grpSp>
          <p:nvGrpSpPr>
            <p:cNvPr id="134" name="그룹 133"/>
            <p:cNvGrpSpPr>
              <a:grpSpLocks noChangeAspect="1"/>
            </p:cNvGrpSpPr>
            <p:nvPr/>
          </p:nvGrpSpPr>
          <p:grpSpPr>
            <a:xfrm>
              <a:off x="6766336" y="4612442"/>
              <a:ext cx="2095177" cy="1728000"/>
              <a:chOff x="8625108" y="8418557"/>
              <a:chExt cx="3004236" cy="2477740"/>
            </a:xfrm>
          </p:grpSpPr>
          <p:pic>
            <p:nvPicPr>
              <p:cNvPr id="135" name="Picture 4"/>
              <p:cNvPicPr preferRelativeResize="0">
                <a:picLocks noChangeArrowheads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5108" y="9722697"/>
                <a:ext cx="1443600" cy="11736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136" name="Picture 5"/>
              <p:cNvPicPr>
                <a:picLocks noChangeAspect="1" noChangeArrowheads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5137" y="8418661"/>
                <a:ext cx="1443542" cy="115212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7" name="Picture 6"/>
              <p:cNvPicPr preferRelativeResize="0">
                <a:picLocks noChangeArrowheads="1"/>
              </p:cNvPicPr>
              <p:nvPr/>
            </p:nvPicPr>
            <p:blipFill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5744" y="8418557"/>
                <a:ext cx="1443600" cy="11522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8" name="Picture 3"/>
              <p:cNvPicPr preferRelativeResize="0">
                <a:picLocks noChangeArrowheads="1"/>
              </p:cNvPicPr>
              <p:nvPr/>
            </p:nvPicPr>
            <p:blipFill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5744" y="9714805"/>
                <a:ext cx="1443600" cy="11736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139" name="TextBox 138"/>
            <p:cNvSpPr txBox="1"/>
            <p:nvPr/>
          </p:nvSpPr>
          <p:spPr>
            <a:xfrm rot="16200000">
              <a:off x="5810182" y="5312166"/>
              <a:ext cx="15286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E18.5 Asxl1</a:t>
              </a:r>
              <a:r>
                <a:rPr lang="en-US" altLang="ko-KR" sz="1000" b="1" baseline="30000" dirty="0" smtClean="0">
                  <a:latin typeface="Arial" pitchFamily="34" charset="0"/>
                  <a:cs typeface="Arial" pitchFamily="34" charset="0"/>
                </a:rPr>
                <a:t>-/-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Heart  </a:t>
              </a:r>
              <a:endParaRPr lang="ko-KR" altLang="en-US" sz="1000" b="1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0" name="직사각형 139"/>
            <p:cNvSpPr/>
            <p:nvPr/>
          </p:nvSpPr>
          <p:spPr>
            <a:xfrm rot="16200000">
              <a:off x="5712330" y="5368765"/>
              <a:ext cx="1739403" cy="217342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7043941" y="4293538"/>
              <a:ext cx="16177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                       Asxl1</a:t>
              </a:r>
              <a:r>
                <a:rPr lang="en-US" altLang="ko-KR" sz="10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-/-</a:t>
              </a:r>
              <a:endParaRPr lang="ko-KR" altLang="en-US" sz="1000" b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직사각형 141"/>
            <p:cNvSpPr/>
            <p:nvPr/>
          </p:nvSpPr>
          <p:spPr>
            <a:xfrm>
              <a:off x="6758980" y="4317371"/>
              <a:ext cx="2100519" cy="19867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6451621" y="4210578"/>
              <a:ext cx="255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474946" y="653897"/>
            <a:ext cx="11737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WT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오른쪽 대괄호 41"/>
          <p:cNvSpPr/>
          <p:nvPr/>
        </p:nvSpPr>
        <p:spPr>
          <a:xfrm>
            <a:off x="8289047" y="1128772"/>
            <a:ext cx="54000" cy="838778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S1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6" name="Picture 14"/>
          <p:cNvPicPr preferRelativeResize="0">
            <a:picLocks noChangeArrowheads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7" b="2773"/>
          <a:stretch/>
        </p:blipFill>
        <p:spPr bwMode="auto">
          <a:xfrm>
            <a:off x="7505061" y="5047988"/>
            <a:ext cx="1411200" cy="171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8" b="2262"/>
          <a:stretch/>
        </p:blipFill>
        <p:spPr bwMode="auto">
          <a:xfrm>
            <a:off x="6000563" y="5035463"/>
            <a:ext cx="1412762" cy="17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6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240" y="6439314"/>
            <a:ext cx="427230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7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17" y="6439228"/>
            <a:ext cx="426722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TextBox 143"/>
          <p:cNvSpPr txBox="1"/>
          <p:nvPr/>
        </p:nvSpPr>
        <p:spPr>
          <a:xfrm>
            <a:off x="6353850" y="4751518"/>
            <a:ext cx="23519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E18.5 WT                       E18.5 Asxl1</a:t>
            </a:r>
            <a:r>
              <a:rPr lang="en-US" altLang="ko-KR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직사각형 144"/>
          <p:cNvSpPr/>
          <p:nvPr/>
        </p:nvSpPr>
        <p:spPr>
          <a:xfrm>
            <a:off x="5997633" y="4775351"/>
            <a:ext cx="2917606" cy="19867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923002" y="659438"/>
            <a:ext cx="344197" cy="400075"/>
          </a:xfrm>
          <a:prstGeom prst="rect">
            <a:avLst/>
          </a:prstGeom>
          <a:noFill/>
        </p:spPr>
        <p:txBody>
          <a:bodyPr wrap="squar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73530" y="65931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1475476" y="1283376"/>
            <a:ext cx="19743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/>
          <p:cNvSpPr/>
          <p:nvPr/>
        </p:nvSpPr>
        <p:spPr>
          <a:xfrm>
            <a:off x="3450355" y="1108727"/>
            <a:ext cx="734827" cy="334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endParaRPr lang="ko-KR" alt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790281" y="1135033"/>
            <a:ext cx="400815" cy="146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rtlCol="0" anchor="ctr"/>
          <a:lstStyle/>
          <a:p>
            <a:pPr algn="ctr"/>
            <a:endParaRPr lang="ko-KR" altLang="en-US" sz="1100"/>
          </a:p>
        </p:txBody>
      </p:sp>
      <p:sp>
        <p:nvSpPr>
          <p:cNvPr id="37" name="TextBox 36"/>
          <p:cNvSpPr txBox="1"/>
          <p:nvPr/>
        </p:nvSpPr>
        <p:spPr>
          <a:xfrm>
            <a:off x="2606864" y="876037"/>
            <a:ext cx="780888" cy="261562"/>
          </a:xfrm>
          <a:prstGeom prst="rect">
            <a:avLst/>
          </a:prstGeom>
          <a:noFill/>
        </p:spPr>
        <p:txBody>
          <a:bodyPr wrap="none" lIns="91393" tIns="45696" rIns="91393" bIns="45696" rtlCol="0">
            <a:spAutoFit/>
          </a:bodyPr>
          <a:lstStyle/>
          <a:p>
            <a:pPr algn="ctr"/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E2F1 site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직선 연결선 37"/>
          <p:cNvCxnSpPr/>
          <p:nvPr/>
        </p:nvCxnSpPr>
        <p:spPr>
          <a:xfrm>
            <a:off x="2389464" y="1693611"/>
            <a:ext cx="1052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직사각형 38"/>
          <p:cNvSpPr/>
          <p:nvPr/>
        </p:nvSpPr>
        <p:spPr>
          <a:xfrm>
            <a:off x="3450355" y="1518963"/>
            <a:ext cx="734827" cy="334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endParaRPr lang="ko-KR" alt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774383" y="1539331"/>
            <a:ext cx="400815" cy="146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rtlCol="0" anchor="ctr"/>
          <a:lstStyle/>
          <a:p>
            <a:pPr algn="ctr"/>
            <a:endParaRPr lang="ko-KR" altLang="en-US" sz="1100"/>
          </a:p>
        </p:txBody>
      </p:sp>
      <p:cxnSp>
        <p:nvCxnSpPr>
          <p:cNvPr id="41" name="직선 연결선 40"/>
          <p:cNvCxnSpPr/>
          <p:nvPr/>
        </p:nvCxnSpPr>
        <p:spPr>
          <a:xfrm>
            <a:off x="2393581" y="2111962"/>
            <a:ext cx="1052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직사각형 41"/>
          <p:cNvSpPr/>
          <p:nvPr/>
        </p:nvSpPr>
        <p:spPr>
          <a:xfrm>
            <a:off x="3450355" y="1937315"/>
            <a:ext cx="734827" cy="334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endParaRPr lang="ko-KR" alt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778499" y="1957681"/>
            <a:ext cx="400815" cy="146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rtlCol="0" anchor="ctr"/>
          <a:lstStyle/>
          <a:p>
            <a:pPr algn="ctr"/>
            <a:endParaRPr lang="ko-KR" altLang="en-US" sz="1100"/>
          </a:p>
        </p:txBody>
      </p:sp>
      <p:grpSp>
        <p:nvGrpSpPr>
          <p:cNvPr id="61" name="그룹 60"/>
          <p:cNvGrpSpPr/>
          <p:nvPr/>
        </p:nvGrpSpPr>
        <p:grpSpPr>
          <a:xfrm>
            <a:off x="2912878" y="1962778"/>
            <a:ext cx="144000" cy="144000"/>
            <a:chOff x="3384745" y="1679808"/>
            <a:chExt cx="128302" cy="128417"/>
          </a:xfrm>
        </p:grpSpPr>
        <p:cxnSp>
          <p:nvCxnSpPr>
            <p:cNvPr id="44" name="직선 연결선 43"/>
            <p:cNvCxnSpPr>
              <a:cxnSpLocks/>
            </p:cNvCxnSpPr>
            <p:nvPr/>
          </p:nvCxnSpPr>
          <p:spPr>
            <a:xfrm flipH="1">
              <a:off x="3384745" y="1679808"/>
              <a:ext cx="126000" cy="12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cxnSpLocks/>
            </p:cNvCxnSpPr>
            <p:nvPr/>
          </p:nvCxnSpPr>
          <p:spPr>
            <a:xfrm>
              <a:off x="3387047" y="1682225"/>
              <a:ext cx="126000" cy="12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4171194" y="1543424"/>
            <a:ext cx="716792" cy="261576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(D6 WT)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178404" y="1942906"/>
            <a:ext cx="700762" cy="261576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(D6 MT)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78490" y="1537757"/>
            <a:ext cx="678320" cy="261576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753 </a:t>
            </a:r>
            <a:r>
              <a:rPr lang="en-US" altLang="ko-KR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78589" y="1954538"/>
            <a:ext cx="678320" cy="261576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753 </a:t>
            </a:r>
            <a:r>
              <a:rPr lang="en-US" altLang="ko-KR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84129" y="1021029"/>
            <a:ext cx="654276" cy="261576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3.2 Kb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직선 연결선 53"/>
          <p:cNvCxnSpPr/>
          <p:nvPr/>
        </p:nvCxnSpPr>
        <p:spPr>
          <a:xfrm flipH="1">
            <a:off x="2192881" y="2176640"/>
            <a:ext cx="662919" cy="2715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직사각형 54"/>
          <p:cNvSpPr/>
          <p:nvPr/>
        </p:nvSpPr>
        <p:spPr>
          <a:xfrm>
            <a:off x="1931644" y="2445414"/>
            <a:ext cx="24869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AAATGGC</a:t>
            </a:r>
            <a:r>
              <a:rPr lang="en-US" altLang="ko-KR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TTTTGGCGCGAA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AGGC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926278" y="2771835"/>
            <a:ext cx="24922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AAATGGC</a:t>
            </a:r>
            <a:r>
              <a:rPr lang="en-US" altLang="ko-KR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TTTTG</a:t>
            </a:r>
            <a:r>
              <a:rPr lang="en-US" altLang="ko-KR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ko-KR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CG</a:t>
            </a:r>
            <a:r>
              <a:rPr lang="en-US" altLang="ko-KR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GAA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AGGC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직선 화살표 연결선 56"/>
          <p:cNvCxnSpPr/>
          <p:nvPr/>
        </p:nvCxnSpPr>
        <p:spPr>
          <a:xfrm>
            <a:off x="3026671" y="2663240"/>
            <a:ext cx="0" cy="144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>
            <a:off x="3148341" y="2185913"/>
            <a:ext cx="662919" cy="2715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그룹 64"/>
          <p:cNvGrpSpPr/>
          <p:nvPr/>
        </p:nvGrpSpPr>
        <p:grpSpPr>
          <a:xfrm>
            <a:off x="6012890" y="675945"/>
            <a:ext cx="1372105" cy="284974"/>
            <a:chOff x="5104503" y="-104795"/>
            <a:chExt cx="1372105" cy="284974"/>
          </a:xfrm>
        </p:grpSpPr>
        <p:sp>
          <p:nvSpPr>
            <p:cNvPr id="27" name="TextBox 26"/>
            <p:cNvSpPr txBox="1"/>
            <p:nvPr/>
          </p:nvSpPr>
          <p:spPr>
            <a:xfrm>
              <a:off x="5673143" y="-104795"/>
              <a:ext cx="671952" cy="230818"/>
            </a:xfrm>
            <a:prstGeom prst="rect">
              <a:avLst/>
            </a:prstGeom>
            <a:noFill/>
          </p:spPr>
          <p:txBody>
            <a:bodyPr wrap="none" lIns="91427" tIns="45713" rIns="91427" bIns="45713" rtlCol="0">
              <a:spAutoFit/>
            </a:bodyPr>
            <a:lstStyle/>
            <a:p>
              <a:pPr algn="ctr"/>
              <a:r>
                <a:rPr lang="en-US" altLang="ko-KR" sz="900" dirty="0">
                  <a:latin typeface="Arial" panose="020B0604020202020204" pitchFamily="34" charset="0"/>
                  <a:cs typeface="Arial" panose="020B0604020202020204" pitchFamily="34" charset="0"/>
                </a:rPr>
                <a:t>E2F1 site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직선 연결선 27"/>
            <p:cNvCxnSpPr/>
            <p:nvPr/>
          </p:nvCxnSpPr>
          <p:spPr>
            <a:xfrm>
              <a:off x="6313656" y="-10911"/>
              <a:ext cx="0" cy="18052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/>
            <p:cNvCxnSpPr/>
            <p:nvPr/>
          </p:nvCxnSpPr>
          <p:spPr>
            <a:xfrm>
              <a:off x="6307831" y="-13698"/>
              <a:ext cx="168777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/>
            <p:nvPr/>
          </p:nvCxnSpPr>
          <p:spPr>
            <a:xfrm>
              <a:off x="5104503" y="176060"/>
              <a:ext cx="121463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/>
            <p:cNvSpPr/>
            <p:nvPr/>
          </p:nvSpPr>
          <p:spPr>
            <a:xfrm>
              <a:off x="5913812" y="97632"/>
              <a:ext cx="223463" cy="825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685036" y="811449"/>
            <a:ext cx="380613" cy="2308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pPr algn="ctr"/>
            <a:r>
              <a:rPr lang="en-US" altLang="ko-KR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F/L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4114039901"/>
              </p:ext>
            </p:extLst>
          </p:nvPr>
        </p:nvGraphicFramePr>
        <p:xfrm>
          <a:off x="5213216" y="880172"/>
          <a:ext cx="2544577" cy="188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214206" y="1261155"/>
            <a:ext cx="283981" cy="246187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19116" y="1617780"/>
            <a:ext cx="283981" cy="246187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20483" y="1933677"/>
            <a:ext cx="283981" cy="246187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직각 삼각형 61"/>
          <p:cNvSpPr/>
          <p:nvPr/>
        </p:nvSpPr>
        <p:spPr>
          <a:xfrm flipH="1">
            <a:off x="6325662" y="2706239"/>
            <a:ext cx="1152000" cy="10800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3" tIns="45696" rIns="91393" bIns="45696"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5073954" y="2642575"/>
            <a:ext cx="916014" cy="261543"/>
          </a:xfrm>
          <a:prstGeom prst="rect">
            <a:avLst/>
          </a:prstGeom>
          <a:noFill/>
        </p:spPr>
        <p:txBody>
          <a:bodyPr wrap="square" lIns="91371" tIns="45687" rIns="91371" bIns="45687" rtlCol="0">
            <a:spAutoFit/>
          </a:bodyPr>
          <a:lstStyle/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mAsxl1      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ko-KR" sz="1050" dirty="0" smtClean="0"/>
              <a:t> </a:t>
            </a:r>
            <a:endParaRPr lang="ko-KR" altLang="en-US" sz="1050" dirty="0"/>
          </a:p>
        </p:txBody>
      </p:sp>
      <p:sp>
        <p:nvSpPr>
          <p:cNvPr id="64" name="TextBox 63"/>
          <p:cNvSpPr txBox="1"/>
          <p:nvPr/>
        </p:nvSpPr>
        <p:spPr>
          <a:xfrm rot="16200000">
            <a:off x="4487492" y="1685303"/>
            <a:ext cx="1196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Fold Luc activity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377132" y="3159648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8" name="차트 67"/>
          <p:cNvGraphicFramePr/>
          <p:nvPr>
            <p:extLst>
              <p:ext uri="{D42A27DB-BD31-4B8C-83A1-F6EECF244321}">
                <p14:modId xmlns:p14="http://schemas.microsoft.com/office/powerpoint/2010/main" val="44353582"/>
              </p:ext>
            </p:extLst>
          </p:nvPr>
        </p:nvGraphicFramePr>
        <p:xfrm>
          <a:off x="1660994" y="3395800"/>
          <a:ext cx="2967076" cy="2703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" name="TextBox 68"/>
          <p:cNvSpPr txBox="1"/>
          <p:nvPr/>
        </p:nvSpPr>
        <p:spPr>
          <a:xfrm rot="10800000">
            <a:off x="1343125" y="4361459"/>
            <a:ext cx="353943" cy="7239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% of Input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309202" y="3981140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990013" y="4672640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657135" y="4831514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3"/>
          <p:cNvSpPr txBox="1">
            <a:spLocks noChangeArrowheads="1"/>
          </p:cNvSpPr>
          <p:nvPr/>
        </p:nvSpPr>
        <p:spPr bwMode="auto">
          <a:xfrm>
            <a:off x="2730174" y="3262196"/>
            <a:ext cx="5229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100" b="1" dirty="0" smtClean="0">
                <a:ea typeface="굴림" pitchFamily="50" charset="-127"/>
              </a:rPr>
              <a:t>A549</a:t>
            </a:r>
            <a:endParaRPr lang="ko-KR" altLang="en-US" sz="1100" b="1" dirty="0">
              <a:ea typeface="굴림" pitchFamily="50" charset="-127"/>
            </a:endParaRPr>
          </a:p>
        </p:txBody>
      </p:sp>
      <p:sp>
        <p:nvSpPr>
          <p:cNvPr id="74" name="TextBox 162"/>
          <p:cNvSpPr txBox="1"/>
          <p:nvPr/>
        </p:nvSpPr>
        <p:spPr>
          <a:xfrm>
            <a:off x="2072577" y="5974117"/>
            <a:ext cx="449348" cy="2094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CDC6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162"/>
          <p:cNvSpPr txBox="1"/>
          <p:nvPr/>
        </p:nvSpPr>
        <p:spPr>
          <a:xfrm>
            <a:off x="2711124" y="5974117"/>
            <a:ext cx="523777" cy="2094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CCNA2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162"/>
          <p:cNvSpPr txBox="1"/>
          <p:nvPr/>
        </p:nvSpPr>
        <p:spPr>
          <a:xfrm>
            <a:off x="3340146" y="5974117"/>
            <a:ext cx="585590" cy="2094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CDC25A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7" name="차트 76"/>
          <p:cNvGraphicFramePr/>
          <p:nvPr>
            <p:extLst>
              <p:ext uri="{D42A27DB-BD31-4B8C-83A1-F6EECF244321}">
                <p14:modId xmlns:p14="http://schemas.microsoft.com/office/powerpoint/2010/main" val="3359786903"/>
              </p:ext>
            </p:extLst>
          </p:nvPr>
        </p:nvGraphicFramePr>
        <p:xfrm>
          <a:off x="5165443" y="3409452"/>
          <a:ext cx="2856486" cy="270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8" name="TextBox 77"/>
          <p:cNvSpPr txBox="1"/>
          <p:nvPr/>
        </p:nvSpPr>
        <p:spPr>
          <a:xfrm rot="10800000">
            <a:off x="4885307" y="4368952"/>
            <a:ext cx="353943" cy="7239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% of Input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894503" y="4190022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260580" y="4495857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3"/>
          <p:cNvSpPr txBox="1">
            <a:spLocks noChangeArrowheads="1"/>
          </p:cNvSpPr>
          <p:nvPr/>
        </p:nvSpPr>
        <p:spPr bwMode="auto">
          <a:xfrm>
            <a:off x="6243338" y="3262196"/>
            <a:ext cx="5229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100" b="1" dirty="0" smtClean="0">
                <a:ea typeface="굴림" pitchFamily="50" charset="-127"/>
              </a:rPr>
              <a:t>H460</a:t>
            </a:r>
            <a:endParaRPr lang="ko-KR" altLang="en-US" sz="1100" b="1" dirty="0">
              <a:ea typeface="굴림" pitchFamily="50" charset="-127"/>
            </a:endParaRPr>
          </a:p>
        </p:txBody>
      </p:sp>
      <p:sp>
        <p:nvSpPr>
          <p:cNvPr id="82" name="TextBox 162"/>
          <p:cNvSpPr txBox="1"/>
          <p:nvPr/>
        </p:nvSpPr>
        <p:spPr>
          <a:xfrm>
            <a:off x="5651279" y="5967579"/>
            <a:ext cx="449377" cy="209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CDC6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162"/>
          <p:cNvSpPr txBox="1"/>
          <p:nvPr/>
        </p:nvSpPr>
        <p:spPr>
          <a:xfrm>
            <a:off x="6282624" y="5967579"/>
            <a:ext cx="523811" cy="209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CCNA2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162"/>
          <p:cNvSpPr txBox="1"/>
          <p:nvPr/>
        </p:nvSpPr>
        <p:spPr>
          <a:xfrm>
            <a:off x="6928508" y="5967579"/>
            <a:ext cx="585628" cy="209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CDC25A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563540" y="3882940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922447" y="3161651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S5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908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1280253" y="415476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142434" y="418971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2" name="그룹 291"/>
          <p:cNvGrpSpPr/>
          <p:nvPr/>
        </p:nvGrpSpPr>
        <p:grpSpPr>
          <a:xfrm>
            <a:off x="1149138" y="466864"/>
            <a:ext cx="5567625" cy="2089753"/>
            <a:chOff x="1149138" y="284334"/>
            <a:chExt cx="5567625" cy="2089753"/>
          </a:xfrm>
        </p:grpSpPr>
        <p:pic>
          <p:nvPicPr>
            <p:cNvPr id="38" name="Picture 3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46"/>
            <a:stretch/>
          </p:blipFill>
          <p:spPr bwMode="auto">
            <a:xfrm>
              <a:off x="1828352" y="1167129"/>
              <a:ext cx="1440000" cy="93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9" name="Picture 5"/>
            <p:cNvPicPr preferRelativeResize="0">
              <a:picLocks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9" t="17606" b="11949"/>
            <a:stretch/>
          </p:blipFill>
          <p:spPr bwMode="auto">
            <a:xfrm>
              <a:off x="1824654" y="818575"/>
              <a:ext cx="1440000" cy="28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48" name="직선 연결선 47"/>
            <p:cNvCxnSpPr/>
            <p:nvPr/>
          </p:nvCxnSpPr>
          <p:spPr>
            <a:xfrm flipH="1">
              <a:off x="3270592" y="1503966"/>
              <a:ext cx="10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 flipH="1">
              <a:off x="3270592" y="1645329"/>
              <a:ext cx="10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flipH="1">
              <a:off x="3270592" y="1884388"/>
              <a:ext cx="10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/>
            <p:nvPr/>
          </p:nvCxnSpPr>
          <p:spPr>
            <a:xfrm flipH="1">
              <a:off x="3270592" y="1037363"/>
              <a:ext cx="10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3"/>
            <p:cNvSpPr txBox="1">
              <a:spLocks noChangeArrowheads="1"/>
            </p:cNvSpPr>
            <p:nvPr/>
          </p:nvSpPr>
          <p:spPr bwMode="auto">
            <a:xfrm>
              <a:off x="1830538" y="379551"/>
              <a:ext cx="49725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altLang="ko-KR" sz="1100" dirty="0" smtClean="0">
                  <a:ea typeface="굴림" pitchFamily="50" charset="-127"/>
                </a:rPr>
                <a:t>Input</a:t>
              </a:r>
            </a:p>
            <a:p>
              <a:pPr algn="ctr" eaLnBrk="1" hangingPunct="1"/>
              <a:r>
                <a:rPr lang="en-US" altLang="ko-KR" sz="1100" dirty="0" smtClean="0">
                  <a:ea typeface="굴림" pitchFamily="50" charset="-127"/>
                </a:rPr>
                <a:t>(8%)</a:t>
              </a:r>
              <a:endParaRPr lang="ko-KR" altLang="en-US" sz="1100" dirty="0">
                <a:ea typeface="굴림" pitchFamily="50" charset="-127"/>
              </a:endParaRPr>
            </a:p>
          </p:txBody>
        </p:sp>
        <p:sp>
          <p:nvSpPr>
            <p:cNvPr id="53" name="TextBox 4"/>
            <p:cNvSpPr txBox="1">
              <a:spLocks noChangeArrowheads="1"/>
            </p:cNvSpPr>
            <p:nvPr/>
          </p:nvSpPr>
          <p:spPr bwMode="auto">
            <a:xfrm>
              <a:off x="2432292" y="284334"/>
              <a:ext cx="962123" cy="52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ts val="1700"/>
                </a:lnSpc>
              </a:pPr>
              <a:r>
                <a:rPr lang="en-US" altLang="ko-KR" sz="1100" dirty="0">
                  <a:ea typeface="굴림" pitchFamily="50" charset="-127"/>
                </a:rPr>
                <a:t>IP </a:t>
              </a:r>
              <a:endParaRPr lang="en-US" altLang="ko-KR" sz="1100" dirty="0" smtClean="0">
                <a:ea typeface="굴림" pitchFamily="50" charset="-127"/>
              </a:endParaRPr>
            </a:p>
            <a:p>
              <a:pPr algn="ctr" eaLnBrk="1" hangingPunct="1">
                <a:lnSpc>
                  <a:spcPts val="1700"/>
                </a:lnSpc>
              </a:pPr>
              <a:r>
                <a:rPr lang="en-US" altLang="ko-KR" sz="1100" dirty="0" smtClean="0">
                  <a:ea typeface="굴림" pitchFamily="50" charset="-127"/>
                </a:rPr>
                <a:t>IgG  </a:t>
              </a:r>
              <a:r>
                <a:rPr lang="el-GR" altLang="ko-KR" sz="1100" dirty="0" smtClean="0">
                  <a:ea typeface="굴림" pitchFamily="50" charset="-127"/>
                </a:rPr>
                <a:t>α</a:t>
              </a:r>
              <a:r>
                <a:rPr lang="en-US" altLang="ko-KR" sz="1100" dirty="0" smtClean="0">
                  <a:ea typeface="굴림" pitchFamily="50" charset="-127"/>
                </a:rPr>
                <a:t>-Asxl1</a:t>
              </a:r>
              <a:endParaRPr lang="ko-KR" altLang="en-US" sz="1100" dirty="0">
                <a:ea typeface="굴림" pitchFamily="50" charset="-127"/>
              </a:endParaRPr>
            </a:p>
          </p:txBody>
        </p:sp>
        <p:sp>
          <p:nvSpPr>
            <p:cNvPr id="54" name="TextBox 53"/>
            <p:cNvSpPr txBox="1">
              <a:spLocks noChangeArrowheads="1"/>
            </p:cNvSpPr>
            <p:nvPr/>
          </p:nvSpPr>
          <p:spPr bwMode="auto">
            <a:xfrm>
              <a:off x="1149138" y="1494637"/>
              <a:ext cx="72968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l-GR" altLang="ko-KR" sz="1100" dirty="0" smtClean="0">
                  <a:ea typeface="굴림" pitchFamily="50" charset="-127"/>
                </a:rPr>
                <a:t>α</a:t>
              </a:r>
              <a:r>
                <a:rPr lang="en-US" altLang="ko-KR" sz="1100" dirty="0" smtClean="0">
                  <a:ea typeface="굴림" pitchFamily="50" charset="-127"/>
                </a:rPr>
                <a:t>-HCF-1</a:t>
              </a:r>
            </a:p>
          </p:txBody>
        </p:sp>
        <p:sp>
          <p:nvSpPr>
            <p:cNvPr id="55" name="TextBox 13"/>
            <p:cNvSpPr txBox="1">
              <a:spLocks noChangeArrowheads="1"/>
            </p:cNvSpPr>
            <p:nvPr/>
          </p:nvSpPr>
          <p:spPr bwMode="auto">
            <a:xfrm>
              <a:off x="1215250" y="523215"/>
              <a:ext cx="659155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en-US" altLang="ko-KR" sz="1100" dirty="0" smtClean="0">
                  <a:ea typeface="굴림" pitchFamily="50" charset="-127"/>
                </a:rPr>
                <a:t>WB: </a:t>
              </a:r>
            </a:p>
            <a:p>
              <a:pPr algn="ctr" eaLnBrk="1" hangingPunct="1">
                <a:lnSpc>
                  <a:spcPct val="150000"/>
                </a:lnSpc>
              </a:pPr>
              <a:r>
                <a:rPr lang="el-GR" altLang="ko-KR" sz="1100" dirty="0" smtClean="0">
                  <a:ea typeface="굴림" pitchFamily="50" charset="-127"/>
                </a:rPr>
                <a:t>α</a:t>
              </a:r>
              <a:r>
                <a:rPr lang="en-US" altLang="ko-KR" sz="1100" dirty="0" smtClean="0">
                  <a:ea typeface="굴림" pitchFamily="50" charset="-127"/>
                </a:rPr>
                <a:t>-Asxl1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150461" y="2120171"/>
              <a:ext cx="83067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E18.5 lung</a:t>
              </a:r>
              <a:endParaRPr lang="ko-KR" alt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323667" y="1401178"/>
              <a:ext cx="53091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170kDa</a:t>
              </a:r>
              <a:endParaRPr lang="ko-KR" altLang="en-US" sz="8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323667" y="1530364"/>
              <a:ext cx="53091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130kDa</a:t>
              </a:r>
              <a:endParaRPr lang="ko-KR" altLang="en-US" sz="8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364532" y="1774285"/>
              <a:ext cx="4748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95kDa</a:t>
              </a:r>
              <a:endParaRPr lang="ko-KR" altLang="en-US" sz="8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08427" y="934575"/>
              <a:ext cx="53091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170kDa</a:t>
              </a:r>
              <a:endParaRPr lang="ko-KR" altLang="en-US" sz="800" dirty="0"/>
            </a:p>
          </p:txBody>
        </p:sp>
        <p:cxnSp>
          <p:nvCxnSpPr>
            <p:cNvPr id="64" name="직선 연결선 63"/>
            <p:cNvCxnSpPr/>
            <p:nvPr/>
          </p:nvCxnSpPr>
          <p:spPr>
            <a:xfrm>
              <a:off x="2576051" y="548702"/>
              <a:ext cx="8350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그룹 65"/>
            <p:cNvGrpSpPr/>
            <p:nvPr/>
          </p:nvGrpSpPr>
          <p:grpSpPr>
            <a:xfrm>
              <a:off x="3987111" y="287829"/>
              <a:ext cx="2729652" cy="2083815"/>
              <a:chOff x="2957681" y="357667"/>
              <a:chExt cx="2729652" cy="2083815"/>
            </a:xfrm>
          </p:grpSpPr>
          <p:cxnSp>
            <p:nvCxnSpPr>
              <p:cNvPr id="67" name="직선 연결선 66"/>
              <p:cNvCxnSpPr/>
              <p:nvPr/>
            </p:nvCxnSpPr>
            <p:spPr>
              <a:xfrm flipH="1">
                <a:off x="5103343" y="1577299"/>
                <a:ext cx="10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flipH="1">
                <a:off x="5103343" y="1718662"/>
                <a:ext cx="10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/>
              <p:nvPr/>
            </p:nvCxnSpPr>
            <p:spPr>
              <a:xfrm flipH="1">
                <a:off x="5103343" y="1999287"/>
                <a:ext cx="10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69"/>
              <p:cNvCxnSpPr/>
              <p:nvPr/>
            </p:nvCxnSpPr>
            <p:spPr>
              <a:xfrm flipH="1">
                <a:off x="5103343" y="1110696"/>
                <a:ext cx="10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Box 3"/>
              <p:cNvSpPr txBox="1">
                <a:spLocks noChangeArrowheads="1"/>
              </p:cNvSpPr>
              <p:nvPr/>
            </p:nvSpPr>
            <p:spPr bwMode="auto">
              <a:xfrm>
                <a:off x="3631015" y="442126"/>
                <a:ext cx="497252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ko-KR" sz="1100" dirty="0" smtClean="0">
                    <a:ea typeface="굴림" pitchFamily="50" charset="-127"/>
                  </a:rPr>
                  <a:t>Input</a:t>
                </a:r>
              </a:p>
              <a:p>
                <a:pPr algn="ctr" eaLnBrk="1" hangingPunct="1"/>
                <a:r>
                  <a:rPr lang="en-US" altLang="ko-KR" sz="1100" dirty="0" smtClean="0">
                    <a:ea typeface="굴림" pitchFamily="50" charset="-127"/>
                  </a:rPr>
                  <a:t>(8%)</a:t>
                </a:r>
                <a:endParaRPr lang="ko-KR" altLang="en-US" sz="1100" dirty="0">
                  <a:ea typeface="굴림" pitchFamily="50" charset="-127"/>
                </a:endParaRPr>
              </a:p>
            </p:txBody>
          </p:sp>
          <p:sp>
            <p:nvSpPr>
              <p:cNvPr id="72" name="TextBox 4"/>
              <p:cNvSpPr txBox="1">
                <a:spLocks noChangeArrowheads="1"/>
              </p:cNvSpPr>
              <p:nvPr/>
            </p:nvSpPr>
            <p:spPr bwMode="auto">
              <a:xfrm>
                <a:off x="4314578" y="357667"/>
                <a:ext cx="1056700" cy="528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700"/>
                  </a:lnSpc>
                </a:pPr>
                <a:r>
                  <a:rPr lang="en-US" altLang="ko-KR" sz="1100" dirty="0">
                    <a:ea typeface="굴림" pitchFamily="50" charset="-127"/>
                  </a:rPr>
                  <a:t>IP </a:t>
                </a:r>
                <a:endParaRPr lang="en-US" altLang="ko-KR" sz="1100" dirty="0" smtClean="0">
                  <a:ea typeface="굴림" pitchFamily="50" charset="-127"/>
                </a:endParaRPr>
              </a:p>
              <a:p>
                <a:pPr algn="ctr" eaLnBrk="1" hangingPunct="1">
                  <a:lnSpc>
                    <a:spcPts val="1700"/>
                  </a:lnSpc>
                </a:pPr>
                <a:r>
                  <a:rPr lang="en-US" altLang="ko-KR" sz="1100" dirty="0" smtClean="0">
                    <a:ea typeface="굴림" pitchFamily="50" charset="-127"/>
                  </a:rPr>
                  <a:t>IgG  </a:t>
                </a:r>
                <a:r>
                  <a:rPr lang="el-GR" altLang="ko-KR" sz="1100" dirty="0" smtClean="0">
                    <a:ea typeface="굴림" pitchFamily="50" charset="-127"/>
                  </a:rPr>
                  <a:t>α</a:t>
                </a:r>
                <a:r>
                  <a:rPr lang="en-US" altLang="ko-KR" sz="1100" dirty="0" smtClean="0">
                    <a:ea typeface="굴림" pitchFamily="50" charset="-127"/>
                  </a:rPr>
                  <a:t>-ASXL1</a:t>
                </a:r>
                <a:endParaRPr lang="ko-KR" altLang="en-US" sz="1100" dirty="0">
                  <a:ea typeface="굴림" pitchFamily="50" charset="-127"/>
                </a:endParaRPr>
              </a:p>
            </p:txBody>
          </p:sp>
          <p:sp>
            <p:nvSpPr>
              <p:cNvPr id="73" name="TextBox 72"/>
              <p:cNvSpPr txBox="1">
                <a:spLocks noChangeArrowheads="1"/>
              </p:cNvSpPr>
              <p:nvPr/>
            </p:nvSpPr>
            <p:spPr bwMode="auto">
              <a:xfrm>
                <a:off x="2981889" y="1567970"/>
                <a:ext cx="729687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/>
                <a:r>
                  <a:rPr lang="el-GR" altLang="ko-KR" sz="1100" dirty="0" smtClean="0">
                    <a:ea typeface="굴림" pitchFamily="50" charset="-127"/>
                  </a:rPr>
                  <a:t>α</a:t>
                </a:r>
                <a:r>
                  <a:rPr lang="en-US" altLang="ko-KR" sz="1100" dirty="0" smtClean="0">
                    <a:ea typeface="굴림" pitchFamily="50" charset="-127"/>
                  </a:rPr>
                  <a:t>-HCF-1</a:t>
                </a:r>
              </a:p>
            </p:txBody>
          </p:sp>
          <p:sp>
            <p:nvSpPr>
              <p:cNvPr id="74" name="TextBox 13"/>
              <p:cNvSpPr txBox="1">
                <a:spLocks noChangeArrowheads="1"/>
              </p:cNvSpPr>
              <p:nvPr/>
            </p:nvSpPr>
            <p:spPr bwMode="auto">
              <a:xfrm>
                <a:off x="2957681" y="596548"/>
                <a:ext cx="753732" cy="600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</a:pPr>
                <a:r>
                  <a:rPr lang="en-US" altLang="ko-KR" sz="1100" dirty="0" smtClean="0">
                    <a:ea typeface="굴림" pitchFamily="50" charset="-127"/>
                  </a:rPr>
                  <a:t>WB: </a:t>
                </a:r>
              </a:p>
              <a:p>
                <a:pPr algn="ctr" eaLnBrk="1" hangingPunct="1">
                  <a:lnSpc>
                    <a:spcPct val="150000"/>
                  </a:lnSpc>
                </a:pPr>
                <a:r>
                  <a:rPr lang="el-GR" altLang="ko-KR" sz="1100" dirty="0" smtClean="0">
                    <a:ea typeface="굴림" pitchFamily="50" charset="-127"/>
                  </a:rPr>
                  <a:t>α</a:t>
                </a:r>
                <a:r>
                  <a:rPr lang="en-US" altLang="ko-KR" sz="1100" dirty="0" smtClean="0">
                    <a:ea typeface="굴림" pitchFamily="50" charset="-127"/>
                  </a:rPr>
                  <a:t>-ASXL1</a:t>
                </a: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4006964" y="2187566"/>
                <a:ext cx="808235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A549 cells</a:t>
                </a:r>
                <a:endParaRPr lang="ko-KR" altLang="en-US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5156418" y="1474511"/>
                <a:ext cx="53091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/>
                  <a:t>170kDa</a:t>
                </a:r>
                <a:endParaRPr lang="ko-KR" altLang="en-US" sz="800" dirty="0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5156418" y="1603697"/>
                <a:ext cx="53091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/>
                  <a:t>130kDa</a:t>
                </a:r>
                <a:endParaRPr lang="ko-KR" altLang="en-US" sz="800" dirty="0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197283" y="1889184"/>
                <a:ext cx="47481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/>
                  <a:t>95kDa</a:t>
                </a:r>
                <a:endParaRPr lang="ko-KR" altLang="en-US" sz="800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5141178" y="1007908"/>
                <a:ext cx="53091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/>
                  <a:t>170kDa</a:t>
                </a:r>
                <a:endParaRPr lang="ko-KR" altLang="en-US" sz="800" dirty="0"/>
              </a:p>
            </p:txBody>
          </p:sp>
          <p:cxnSp>
            <p:nvCxnSpPr>
              <p:cNvPr id="83" name="직선 연결선 82"/>
              <p:cNvCxnSpPr/>
              <p:nvPr/>
            </p:nvCxnSpPr>
            <p:spPr>
              <a:xfrm>
                <a:off x="4408802" y="622035"/>
                <a:ext cx="83500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4" name="Picture 2"/>
            <p:cNvPicPr preferRelativeResize="0">
              <a:picLocks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4"/>
            <a:stretch/>
          </p:blipFill>
          <p:spPr bwMode="auto">
            <a:xfrm>
              <a:off x="4686960" y="810735"/>
              <a:ext cx="1440000" cy="28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85" name="Picture 4"/>
            <p:cNvPicPr preferRelativeResize="0">
              <a:picLocks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6"/>
            <a:stretch/>
          </p:blipFill>
          <p:spPr bwMode="auto">
            <a:xfrm>
              <a:off x="4694203" y="1164834"/>
              <a:ext cx="1440000" cy="93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86" name="TextBox 85"/>
          <p:cNvSpPr txBox="1"/>
          <p:nvPr/>
        </p:nvSpPr>
        <p:spPr>
          <a:xfrm>
            <a:off x="1278271" y="2597702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958600" y="2601197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그림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0" t="16065" r="6322" b="16838"/>
          <a:stretch/>
        </p:blipFill>
        <p:spPr>
          <a:xfrm>
            <a:off x="1575317" y="3024633"/>
            <a:ext cx="2945043" cy="1057181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1492211" y="2844465"/>
            <a:ext cx="329288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ASXN    </a:t>
            </a:r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     ASXM                                                NR </a:t>
            </a:r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ox                      PHD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476127" y="3138882"/>
            <a:ext cx="33208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 dirty="0">
                <a:latin typeface="Arial" pitchFamily="34" charset="0"/>
                <a:cs typeface="Arial" pitchFamily="34" charset="0"/>
              </a:rPr>
              <a:t>1   </a:t>
            </a:r>
            <a:r>
              <a:rPr lang="en-US" altLang="ko-KR" sz="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600" dirty="0">
                <a:latin typeface="Arial" pitchFamily="34" charset="0"/>
                <a:cs typeface="Arial" pitchFamily="34" charset="0"/>
              </a:rPr>
              <a:t>86    </a:t>
            </a:r>
            <a:r>
              <a:rPr lang="en-US" altLang="ko-KR" sz="600" dirty="0" smtClean="0">
                <a:latin typeface="Arial" pitchFamily="34" charset="0"/>
                <a:cs typeface="Arial" pitchFamily="34" charset="0"/>
              </a:rPr>
              <a:t>      250     </a:t>
            </a:r>
            <a:r>
              <a:rPr lang="en-US" altLang="ko-KR" sz="600" dirty="0">
                <a:latin typeface="Arial" pitchFamily="34" charset="0"/>
                <a:cs typeface="Arial" pitchFamily="34" charset="0"/>
              </a:rPr>
              <a:t>361       </a:t>
            </a:r>
            <a:r>
              <a:rPr lang="en-US" altLang="ko-KR" sz="600" dirty="0" smtClean="0">
                <a:latin typeface="Arial" pitchFamily="34" charset="0"/>
                <a:cs typeface="Arial" pitchFamily="34" charset="0"/>
              </a:rPr>
              <a:t>520      648                            1082  </a:t>
            </a:r>
            <a:r>
              <a:rPr lang="en-US" altLang="ko-KR" sz="600" dirty="0">
                <a:latin typeface="Arial" pitchFamily="34" charset="0"/>
                <a:cs typeface="Arial" pitchFamily="34" charset="0"/>
              </a:rPr>
              <a:t>1087       </a:t>
            </a:r>
            <a:r>
              <a:rPr lang="en-US" altLang="ko-KR" sz="600" dirty="0" smtClean="0">
                <a:latin typeface="Arial" pitchFamily="34" charset="0"/>
                <a:cs typeface="Arial" pitchFamily="34" charset="0"/>
              </a:rPr>
              <a:t>             1481  </a:t>
            </a:r>
            <a:r>
              <a:rPr lang="en-US" altLang="ko-KR" sz="600" dirty="0">
                <a:latin typeface="Arial" pitchFamily="34" charset="0"/>
                <a:cs typeface="Arial" pitchFamily="34" charset="0"/>
              </a:rPr>
              <a:t>1514</a:t>
            </a:r>
            <a:endParaRPr lang="ko-KR" altLang="en-US" sz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166494" y="2998347"/>
            <a:ext cx="5036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mAsxl1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239956" y="3263526"/>
            <a:ext cx="4748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(1-370)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786422" y="3463619"/>
            <a:ext cx="57419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371-655)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807975" y="3674914"/>
            <a:ext cx="62388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656-1192)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271670" y="3892837"/>
            <a:ext cx="67358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1193-1514)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 rot="16200000">
            <a:off x="966398" y="3591500"/>
            <a:ext cx="8194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itchFamily="34" charset="0"/>
                <a:cs typeface="Arial" pitchFamily="34" charset="0"/>
              </a:rPr>
              <a:t>GFP fusions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오른쪽 대괄호 97"/>
          <p:cNvSpPr/>
          <p:nvPr/>
        </p:nvSpPr>
        <p:spPr>
          <a:xfrm rot="10800000">
            <a:off x="1500769" y="3320583"/>
            <a:ext cx="54000" cy="756000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0" name="그림 9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 t="22515" r="6129" b="23549"/>
          <a:stretch/>
        </p:blipFill>
        <p:spPr>
          <a:xfrm>
            <a:off x="5264708" y="3010249"/>
            <a:ext cx="2593109" cy="823720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5313266" y="2846843"/>
            <a:ext cx="269977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err="1" smtClean="0">
                <a:latin typeface="Arial" pitchFamily="34" charset="0"/>
                <a:cs typeface="Arial" pitchFamily="34" charset="0"/>
              </a:rPr>
              <a:t>Kelch</a:t>
            </a:r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                Basic                                   Acidic   Fn3Rep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오른쪽 대괄호 101"/>
          <p:cNvSpPr/>
          <p:nvPr/>
        </p:nvSpPr>
        <p:spPr>
          <a:xfrm rot="16200000">
            <a:off x="6769961" y="2814359"/>
            <a:ext cx="54148" cy="360000"/>
          </a:xfrm>
          <a:prstGeom prst="rightBracket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3" name="TextBox 102"/>
          <p:cNvSpPr txBox="1"/>
          <p:nvPr/>
        </p:nvSpPr>
        <p:spPr>
          <a:xfrm>
            <a:off x="6414719" y="2773499"/>
            <a:ext cx="75854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Cleavage sits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884967" y="3004282"/>
            <a:ext cx="50206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hHCF-1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795602" y="3255727"/>
            <a:ext cx="4748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(1-434)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501237" y="3444491"/>
            <a:ext cx="6238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(435-1011)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210951" y="3140469"/>
            <a:ext cx="28729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dirty="0" smtClean="0">
                <a:latin typeface="Arial" pitchFamily="34" charset="0"/>
                <a:cs typeface="Arial" pitchFamily="34" charset="0"/>
              </a:rPr>
              <a:t>1                 380   478                875                             1530    1735/1800    2035</a:t>
            </a:r>
            <a:endParaRPr lang="ko-KR" altLang="en-US" sz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476391" y="3642770"/>
            <a:ext cx="67358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 smtClean="0">
                <a:latin typeface="Arial" pitchFamily="34" charset="0"/>
                <a:cs typeface="Arial" pitchFamily="34" charset="0"/>
              </a:rPr>
              <a:t>(1436-2035)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 rot="16200000">
            <a:off x="4699043" y="3587171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 err="1" smtClean="0">
                <a:latin typeface="Arial" pitchFamily="34" charset="0"/>
                <a:cs typeface="Arial" pitchFamily="34" charset="0"/>
              </a:rPr>
              <a:t>Myc</a:t>
            </a:r>
            <a:r>
              <a:rPr lang="en-US" altLang="ko-KR" sz="900" dirty="0" smtClean="0">
                <a:latin typeface="Arial" pitchFamily="34" charset="0"/>
                <a:cs typeface="Arial" pitchFamily="34" charset="0"/>
              </a:rPr>
              <a:t> fusions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오른쪽 대괄호 110"/>
          <p:cNvSpPr/>
          <p:nvPr/>
        </p:nvSpPr>
        <p:spPr>
          <a:xfrm rot="10800000">
            <a:off x="5222499" y="3324538"/>
            <a:ext cx="54000" cy="721643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" name="TextBox 191"/>
          <p:cNvSpPr txBox="1"/>
          <p:nvPr/>
        </p:nvSpPr>
        <p:spPr>
          <a:xfrm>
            <a:off x="1263335" y="4336148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3" name="직선 연결선 222"/>
          <p:cNvCxnSpPr/>
          <p:nvPr/>
        </p:nvCxnSpPr>
        <p:spPr>
          <a:xfrm>
            <a:off x="3584336" y="6127459"/>
            <a:ext cx="2351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직선 연결선 223"/>
          <p:cNvCxnSpPr/>
          <p:nvPr/>
        </p:nvCxnSpPr>
        <p:spPr>
          <a:xfrm>
            <a:off x="3587110" y="5791564"/>
            <a:ext cx="2351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연결선 224"/>
          <p:cNvCxnSpPr/>
          <p:nvPr/>
        </p:nvCxnSpPr>
        <p:spPr>
          <a:xfrm>
            <a:off x="3575452" y="5478344"/>
            <a:ext cx="23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/>
          <p:cNvSpPr txBox="1"/>
          <p:nvPr/>
        </p:nvSpPr>
        <p:spPr>
          <a:xfrm>
            <a:off x="3780430" y="6018541"/>
            <a:ext cx="4523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/>
              <a:t>70kDa</a:t>
            </a:r>
            <a:endParaRPr lang="ko-KR" altLang="en-US" sz="800" dirty="0"/>
          </a:p>
        </p:txBody>
      </p:sp>
      <p:sp>
        <p:nvSpPr>
          <p:cNvPr id="227" name="TextBox 226"/>
          <p:cNvSpPr txBox="1"/>
          <p:nvPr/>
        </p:nvSpPr>
        <p:spPr>
          <a:xfrm>
            <a:off x="3783204" y="5678965"/>
            <a:ext cx="4523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/>
              <a:t>95kDa</a:t>
            </a:r>
            <a:endParaRPr lang="ko-KR" altLang="en-US" sz="800" dirty="0"/>
          </a:p>
        </p:txBody>
      </p:sp>
      <p:sp>
        <p:nvSpPr>
          <p:cNvPr id="228" name="TextBox 227"/>
          <p:cNvSpPr txBox="1"/>
          <p:nvPr/>
        </p:nvSpPr>
        <p:spPr>
          <a:xfrm>
            <a:off x="3736932" y="5365745"/>
            <a:ext cx="5036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/>
              <a:t>130kDa</a:t>
            </a:r>
            <a:endParaRPr lang="ko-KR" altLang="en-US" sz="800" dirty="0"/>
          </a:p>
        </p:txBody>
      </p:sp>
      <p:sp>
        <p:nvSpPr>
          <p:cNvPr id="229" name="TextBox 228"/>
          <p:cNvSpPr txBox="1"/>
          <p:nvPr/>
        </p:nvSpPr>
        <p:spPr>
          <a:xfrm>
            <a:off x="3785195" y="6403266"/>
            <a:ext cx="4523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/>
              <a:t>56kDa</a:t>
            </a:r>
            <a:endParaRPr lang="ko-KR" altLang="en-US" sz="800" dirty="0"/>
          </a:p>
        </p:txBody>
      </p:sp>
      <p:sp>
        <p:nvSpPr>
          <p:cNvPr id="213" name="TextBox 3"/>
          <p:cNvSpPr txBox="1">
            <a:spLocks noChangeArrowheads="1"/>
          </p:cNvSpPr>
          <p:nvPr/>
        </p:nvSpPr>
        <p:spPr bwMode="auto">
          <a:xfrm>
            <a:off x="2310352" y="4322412"/>
            <a:ext cx="83227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100" dirty="0" smtClean="0">
                <a:ea typeface="굴림" pitchFamily="50" charset="-127"/>
              </a:rPr>
              <a:t>Input (1%)</a:t>
            </a:r>
            <a:endParaRPr lang="ko-KR" altLang="en-US" sz="1100" dirty="0">
              <a:ea typeface="굴림" pitchFamily="50" charset="-127"/>
            </a:endParaRPr>
          </a:p>
        </p:txBody>
      </p:sp>
      <p:cxnSp>
        <p:nvCxnSpPr>
          <p:cNvPr id="214" name="직선 연결선 213"/>
          <p:cNvCxnSpPr/>
          <p:nvPr/>
        </p:nvCxnSpPr>
        <p:spPr>
          <a:xfrm>
            <a:off x="1755474" y="4580390"/>
            <a:ext cx="183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3"/>
          <p:cNvSpPr txBox="1">
            <a:spLocks noChangeArrowheads="1"/>
          </p:cNvSpPr>
          <p:nvPr/>
        </p:nvSpPr>
        <p:spPr bwMode="auto">
          <a:xfrm rot="19663947">
            <a:off x="1765346" y="5074976"/>
            <a:ext cx="44755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000" dirty="0" smtClean="0">
                <a:ea typeface="굴림" pitchFamily="50" charset="-127"/>
              </a:rPr>
              <a:t>GFP</a:t>
            </a:r>
            <a:endParaRPr lang="ko-KR" altLang="en-US" sz="1000" dirty="0">
              <a:ea typeface="굴림" pitchFamily="50" charset="-127"/>
            </a:endParaRPr>
          </a:p>
        </p:txBody>
      </p:sp>
      <p:sp>
        <p:nvSpPr>
          <p:cNvPr id="216" name="TextBox 3"/>
          <p:cNvSpPr txBox="1">
            <a:spLocks noChangeArrowheads="1"/>
          </p:cNvSpPr>
          <p:nvPr/>
        </p:nvSpPr>
        <p:spPr bwMode="auto">
          <a:xfrm rot="19663947">
            <a:off x="1990721" y="4914595"/>
            <a:ext cx="11448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000" dirty="0" smtClean="0">
                <a:ea typeface="굴림" pitchFamily="50" charset="-127"/>
              </a:rPr>
              <a:t>GFP-</a:t>
            </a:r>
            <a:r>
              <a:rPr lang="en-US" altLang="ko-KR" sz="1000" dirty="0" err="1" smtClean="0">
                <a:ea typeface="굴림" pitchFamily="50" charset="-127"/>
              </a:rPr>
              <a:t>Asxl</a:t>
            </a:r>
            <a:r>
              <a:rPr lang="en-US" altLang="ko-KR" sz="1000" dirty="0" smtClean="0">
                <a:ea typeface="굴림" pitchFamily="50" charset="-127"/>
              </a:rPr>
              <a:t>(1-370)</a:t>
            </a:r>
            <a:endParaRPr lang="ko-KR" altLang="en-US" sz="1000" dirty="0">
              <a:ea typeface="굴림" pitchFamily="50" charset="-127"/>
            </a:endParaRPr>
          </a:p>
        </p:txBody>
      </p:sp>
      <p:sp>
        <p:nvSpPr>
          <p:cNvPr id="218" name="TextBox 3"/>
          <p:cNvSpPr txBox="1">
            <a:spLocks noChangeArrowheads="1"/>
          </p:cNvSpPr>
          <p:nvPr/>
        </p:nvSpPr>
        <p:spPr bwMode="auto">
          <a:xfrm rot="19663947">
            <a:off x="2316558" y="4876466"/>
            <a:ext cx="135646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000" dirty="0" smtClean="0">
                <a:ea typeface="굴림" pitchFamily="50" charset="-127"/>
              </a:rPr>
              <a:t>GFP-Asxl1(371-655)</a:t>
            </a:r>
            <a:endParaRPr lang="ko-KR" altLang="en-US" sz="1000" dirty="0">
              <a:ea typeface="굴림" pitchFamily="50" charset="-127"/>
            </a:endParaRPr>
          </a:p>
        </p:txBody>
      </p:sp>
      <p:sp>
        <p:nvSpPr>
          <p:cNvPr id="219" name="TextBox 3"/>
          <p:cNvSpPr txBox="1">
            <a:spLocks noChangeArrowheads="1"/>
          </p:cNvSpPr>
          <p:nvPr/>
        </p:nvSpPr>
        <p:spPr bwMode="auto">
          <a:xfrm rot="19663947">
            <a:off x="2652644" y="4857427"/>
            <a:ext cx="14269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000" dirty="0" smtClean="0">
                <a:ea typeface="굴림" pitchFamily="50" charset="-127"/>
              </a:rPr>
              <a:t>GFP-Asxl1(656-1192)</a:t>
            </a:r>
            <a:endParaRPr lang="ko-KR" altLang="en-US" sz="1000" dirty="0">
              <a:ea typeface="굴림" pitchFamily="50" charset="-127"/>
            </a:endParaRPr>
          </a:p>
        </p:txBody>
      </p:sp>
      <p:sp>
        <p:nvSpPr>
          <p:cNvPr id="220" name="TextBox 3"/>
          <p:cNvSpPr txBox="1">
            <a:spLocks noChangeArrowheads="1"/>
          </p:cNvSpPr>
          <p:nvPr/>
        </p:nvSpPr>
        <p:spPr bwMode="auto">
          <a:xfrm rot="19663947">
            <a:off x="3018631" y="4838968"/>
            <a:ext cx="14975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1000" dirty="0" smtClean="0">
                <a:ea typeface="굴림" pitchFamily="50" charset="-127"/>
              </a:rPr>
              <a:t>GFP-Asxl1(1193-1514)</a:t>
            </a:r>
            <a:endParaRPr lang="ko-KR" altLang="en-US" sz="1000" dirty="0">
              <a:ea typeface="굴림" pitchFamily="50" charset="-127"/>
            </a:endParaRPr>
          </a:p>
        </p:txBody>
      </p:sp>
      <p:sp>
        <p:nvSpPr>
          <p:cNvPr id="221" name="TextBox 13"/>
          <p:cNvSpPr txBox="1">
            <a:spLocks noChangeArrowheads="1"/>
          </p:cNvSpPr>
          <p:nvPr/>
        </p:nvSpPr>
        <p:spPr bwMode="auto">
          <a:xfrm>
            <a:off x="1146756" y="6398235"/>
            <a:ext cx="58862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ko-KR" sz="1100" dirty="0">
                <a:ea typeface="굴림" pitchFamily="50" charset="-127"/>
              </a:rPr>
              <a:t>α</a:t>
            </a:r>
            <a:r>
              <a:rPr lang="en-US" altLang="ko-KR" sz="1100" dirty="0" smtClean="0">
                <a:ea typeface="굴림" pitchFamily="50" charset="-127"/>
              </a:rPr>
              <a:t>-Flag</a:t>
            </a:r>
          </a:p>
        </p:txBody>
      </p:sp>
      <p:pic>
        <p:nvPicPr>
          <p:cNvPr id="222" name="Picture 3"/>
          <p:cNvPicPr preferRelativeResize="0">
            <a:picLocks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119" r="7494" b="5928"/>
          <a:stretch/>
        </p:blipFill>
        <p:spPr bwMode="auto">
          <a:xfrm>
            <a:off x="1772627" y="5383917"/>
            <a:ext cx="1800000" cy="9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0" name="Picture 14"/>
          <p:cNvPicPr preferRelativeResize="0">
            <a:picLocks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45" r="3014" b="5960"/>
          <a:stretch/>
        </p:blipFill>
        <p:spPr bwMode="auto">
          <a:xfrm>
            <a:off x="1774957" y="6394157"/>
            <a:ext cx="1800000" cy="28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1" name="직선 연결선 230"/>
          <p:cNvCxnSpPr/>
          <p:nvPr/>
        </p:nvCxnSpPr>
        <p:spPr>
          <a:xfrm>
            <a:off x="3570915" y="6518200"/>
            <a:ext cx="2351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직선 연결선 268"/>
          <p:cNvCxnSpPr/>
          <p:nvPr/>
        </p:nvCxnSpPr>
        <p:spPr>
          <a:xfrm>
            <a:off x="4169874" y="6129466"/>
            <a:ext cx="2351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직선 연결선 269"/>
          <p:cNvCxnSpPr/>
          <p:nvPr/>
        </p:nvCxnSpPr>
        <p:spPr>
          <a:xfrm>
            <a:off x="4172648" y="5793571"/>
            <a:ext cx="2351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직선 연결선 270"/>
          <p:cNvCxnSpPr/>
          <p:nvPr/>
        </p:nvCxnSpPr>
        <p:spPr>
          <a:xfrm>
            <a:off x="4160990" y="5480351"/>
            <a:ext cx="23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6" name="그룹 275"/>
          <p:cNvGrpSpPr/>
          <p:nvPr/>
        </p:nvGrpSpPr>
        <p:grpSpPr>
          <a:xfrm>
            <a:off x="4386376" y="4324419"/>
            <a:ext cx="2760683" cy="998785"/>
            <a:chOff x="1850691" y="4443682"/>
            <a:chExt cx="2760683" cy="998785"/>
          </a:xfrm>
        </p:grpSpPr>
        <p:sp>
          <p:nvSpPr>
            <p:cNvPr id="277" name="TextBox 3"/>
            <p:cNvSpPr txBox="1">
              <a:spLocks noChangeArrowheads="1"/>
            </p:cNvSpPr>
            <p:nvPr/>
          </p:nvSpPr>
          <p:spPr bwMode="auto">
            <a:xfrm>
              <a:off x="2440041" y="4443682"/>
              <a:ext cx="70884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ko-KR" sz="1100" dirty="0" smtClean="0">
                  <a:ea typeface="굴림" pitchFamily="50" charset="-127"/>
                </a:rPr>
                <a:t>IP : Flag</a:t>
              </a:r>
              <a:endParaRPr lang="ko-KR" altLang="en-US" sz="1100" dirty="0">
                <a:ea typeface="굴림" pitchFamily="50" charset="-127"/>
              </a:endParaRPr>
            </a:p>
          </p:txBody>
        </p:sp>
        <p:cxnSp>
          <p:nvCxnSpPr>
            <p:cNvPr id="278" name="직선 연결선 277"/>
            <p:cNvCxnSpPr/>
            <p:nvPr/>
          </p:nvCxnSpPr>
          <p:spPr>
            <a:xfrm>
              <a:off x="1850691" y="4701660"/>
              <a:ext cx="183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TextBox 3"/>
            <p:cNvSpPr txBox="1">
              <a:spLocks noChangeArrowheads="1"/>
            </p:cNvSpPr>
            <p:nvPr/>
          </p:nvSpPr>
          <p:spPr bwMode="auto">
            <a:xfrm rot="19663947">
              <a:off x="1860563" y="5196246"/>
              <a:ext cx="44755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ko-KR" sz="1000" dirty="0" smtClean="0">
                  <a:ea typeface="굴림" pitchFamily="50" charset="-127"/>
                </a:rPr>
                <a:t>GFP</a:t>
              </a:r>
              <a:endParaRPr lang="ko-KR" altLang="en-US" sz="1000" dirty="0">
                <a:ea typeface="굴림" pitchFamily="50" charset="-127"/>
              </a:endParaRPr>
            </a:p>
          </p:txBody>
        </p:sp>
        <p:sp>
          <p:nvSpPr>
            <p:cNvPr id="280" name="TextBox 3"/>
            <p:cNvSpPr txBox="1">
              <a:spLocks noChangeArrowheads="1"/>
            </p:cNvSpPr>
            <p:nvPr/>
          </p:nvSpPr>
          <p:spPr bwMode="auto">
            <a:xfrm rot="19663947">
              <a:off x="2050672" y="5035865"/>
              <a:ext cx="12153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ko-KR" sz="1000" dirty="0" smtClean="0">
                  <a:ea typeface="굴림" pitchFamily="50" charset="-127"/>
                </a:rPr>
                <a:t>GFP-Asxl1(1-370)</a:t>
              </a:r>
              <a:endParaRPr lang="ko-KR" altLang="en-US" sz="1000" dirty="0">
                <a:ea typeface="굴림" pitchFamily="50" charset="-127"/>
              </a:endParaRPr>
            </a:p>
          </p:txBody>
        </p:sp>
        <p:sp>
          <p:nvSpPr>
            <p:cNvPr id="282" name="TextBox 3"/>
            <p:cNvSpPr txBox="1">
              <a:spLocks noChangeArrowheads="1"/>
            </p:cNvSpPr>
            <p:nvPr/>
          </p:nvSpPr>
          <p:spPr bwMode="auto">
            <a:xfrm rot="19663947">
              <a:off x="2411775" y="4997736"/>
              <a:ext cx="135646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ko-KR" sz="1000" dirty="0" smtClean="0">
                  <a:ea typeface="굴림" pitchFamily="50" charset="-127"/>
                </a:rPr>
                <a:t>GFP-Asxl1(371-655)</a:t>
              </a:r>
              <a:endParaRPr lang="ko-KR" altLang="en-US" sz="1000" dirty="0">
                <a:ea typeface="굴림" pitchFamily="50" charset="-127"/>
              </a:endParaRPr>
            </a:p>
          </p:txBody>
        </p:sp>
        <p:sp>
          <p:nvSpPr>
            <p:cNvPr id="283" name="TextBox 3"/>
            <p:cNvSpPr txBox="1">
              <a:spLocks noChangeArrowheads="1"/>
            </p:cNvSpPr>
            <p:nvPr/>
          </p:nvSpPr>
          <p:spPr bwMode="auto">
            <a:xfrm rot="19663947">
              <a:off x="2747861" y="4978697"/>
              <a:ext cx="142699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ko-KR" sz="1000" dirty="0" smtClean="0">
                  <a:ea typeface="굴림" pitchFamily="50" charset="-127"/>
                </a:rPr>
                <a:t>GFP-Asxl1(656-1192)</a:t>
              </a:r>
              <a:endParaRPr lang="ko-KR" altLang="en-US" sz="1000" dirty="0">
                <a:ea typeface="굴림" pitchFamily="50" charset="-127"/>
              </a:endParaRPr>
            </a:p>
          </p:txBody>
        </p:sp>
        <p:sp>
          <p:nvSpPr>
            <p:cNvPr id="284" name="TextBox 3"/>
            <p:cNvSpPr txBox="1">
              <a:spLocks noChangeArrowheads="1"/>
            </p:cNvSpPr>
            <p:nvPr/>
          </p:nvSpPr>
          <p:spPr bwMode="auto">
            <a:xfrm rot="19663947">
              <a:off x="3113848" y="4960238"/>
              <a:ext cx="149752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ko-KR" sz="1000" dirty="0" smtClean="0">
                  <a:ea typeface="굴림" pitchFamily="50" charset="-127"/>
                </a:rPr>
                <a:t>GFP-Asxl1(1193-1514)</a:t>
              </a:r>
              <a:endParaRPr lang="ko-KR" altLang="en-US" sz="1000" dirty="0">
                <a:ea typeface="굴림" pitchFamily="50" charset="-127"/>
              </a:endParaRPr>
            </a:p>
          </p:txBody>
        </p:sp>
      </p:grpSp>
      <p:cxnSp>
        <p:nvCxnSpPr>
          <p:cNvPr id="288" name="직선 연결선 287"/>
          <p:cNvCxnSpPr/>
          <p:nvPr/>
        </p:nvCxnSpPr>
        <p:spPr>
          <a:xfrm>
            <a:off x="4156453" y="6520207"/>
            <a:ext cx="2351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9" name="Picture 10"/>
          <p:cNvPicPr preferRelativeResize="0">
            <a:picLocks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9" r="3489"/>
          <a:stretch/>
        </p:blipFill>
        <p:spPr bwMode="auto">
          <a:xfrm>
            <a:off x="4399420" y="6397749"/>
            <a:ext cx="1800000" cy="28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0" name="Picture 21"/>
          <p:cNvPicPr preferRelativeResize="0">
            <a:picLocks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86" r="1907"/>
          <a:stretch/>
        </p:blipFill>
        <p:spPr bwMode="auto">
          <a:xfrm>
            <a:off x="4404443" y="5382745"/>
            <a:ext cx="1800000" cy="9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2" name="TextBox 211"/>
          <p:cNvSpPr txBox="1"/>
          <p:nvPr/>
        </p:nvSpPr>
        <p:spPr>
          <a:xfrm>
            <a:off x="5994807" y="5708411"/>
            <a:ext cx="234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5999497" y="6379403"/>
            <a:ext cx="234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3"/>
          <p:cNvSpPr txBox="1">
            <a:spLocks noChangeArrowheads="1"/>
          </p:cNvSpPr>
          <p:nvPr/>
        </p:nvSpPr>
        <p:spPr bwMode="auto">
          <a:xfrm>
            <a:off x="1135833" y="5089183"/>
            <a:ext cx="603049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ko-KR" sz="1100" dirty="0" smtClean="0">
                <a:ea typeface="굴림" pitchFamily="50" charset="-127"/>
              </a:rPr>
              <a:t>WB: </a:t>
            </a:r>
          </a:p>
          <a:p>
            <a:pPr algn="ctr" eaLnBrk="1" hangingPunct="1"/>
            <a:endParaRPr lang="en-US" altLang="ko-KR" sz="1100" dirty="0" smtClean="0">
              <a:ea typeface="굴림" pitchFamily="50" charset="-127"/>
            </a:endParaRPr>
          </a:p>
          <a:p>
            <a:pPr algn="ctr" eaLnBrk="1" hangingPunct="1"/>
            <a:r>
              <a:rPr lang="en-US" altLang="ko-KR" sz="1100" dirty="0" smtClean="0">
                <a:ea typeface="굴림" pitchFamily="50" charset="-127"/>
              </a:rPr>
              <a:t>α-GFP</a:t>
            </a:r>
            <a:endParaRPr lang="en-US" altLang="ko-KR" sz="1100" dirty="0">
              <a:ea typeface="굴림" pitchFamily="50" charset="-127"/>
            </a:endParaRPr>
          </a:p>
        </p:txBody>
      </p:sp>
      <p:sp>
        <p:nvSpPr>
          <p:cNvPr id="112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S6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49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차트 3"/>
          <p:cNvGraphicFramePr/>
          <p:nvPr>
            <p:extLst>
              <p:ext uri="{D42A27DB-BD31-4B8C-83A1-F6EECF244321}">
                <p14:modId xmlns:p14="http://schemas.microsoft.com/office/powerpoint/2010/main" val="556349349"/>
              </p:ext>
            </p:extLst>
          </p:nvPr>
        </p:nvGraphicFramePr>
        <p:xfrm>
          <a:off x="5996593" y="1186654"/>
          <a:ext cx="1358927" cy="162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7120" y="1389716"/>
            <a:ext cx="283981" cy="246187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차트 5"/>
          <p:cNvGraphicFramePr/>
          <p:nvPr>
            <p:extLst>
              <p:ext uri="{D42A27DB-BD31-4B8C-83A1-F6EECF244321}">
                <p14:modId xmlns:p14="http://schemas.microsoft.com/office/powerpoint/2010/main" val="2447017209"/>
              </p:ext>
            </p:extLst>
          </p:nvPr>
        </p:nvGraphicFramePr>
        <p:xfrm>
          <a:off x="4714828" y="1186654"/>
          <a:ext cx="1385559" cy="1711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59943" y="1415913"/>
            <a:ext cx="323350" cy="246187"/>
          </a:xfrm>
          <a:prstGeom prst="rect">
            <a:avLst/>
          </a:prstGeom>
          <a:noFill/>
        </p:spPr>
        <p:txBody>
          <a:bodyPr wrap="square" lIns="91405" tIns="45703" rIns="91405" bIns="4570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>
            <a:off x="4422359" y="1578622"/>
            <a:ext cx="346249" cy="73513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% of  Input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62"/>
          <p:cNvSpPr txBox="1"/>
          <p:nvPr/>
        </p:nvSpPr>
        <p:spPr>
          <a:xfrm>
            <a:off x="4602721" y="2715304"/>
            <a:ext cx="13965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Flag-:  Mock  HCF-1</a:t>
            </a:r>
          </a:p>
          <a:p>
            <a:r>
              <a:rPr lang="en-US" altLang="ko-K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(1-434)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62"/>
          <p:cNvSpPr txBox="1"/>
          <p:nvPr/>
        </p:nvSpPr>
        <p:spPr>
          <a:xfrm>
            <a:off x="5882881" y="2709208"/>
            <a:ext cx="14686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Flag-:  Mock  HCF-1</a:t>
            </a:r>
          </a:p>
          <a:p>
            <a:r>
              <a:rPr lang="en-US" altLang="ko-KR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(1-434)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5211655" y="993079"/>
            <a:ext cx="52289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ko-KR" sz="1100" dirty="0" smtClean="0">
                <a:ea typeface="굴림" pitchFamily="50" charset="-127"/>
              </a:rPr>
              <a:t>H460</a:t>
            </a:r>
            <a:endParaRPr lang="ko-KR" altLang="en-US" sz="1100" dirty="0">
              <a:ea typeface="굴림" pitchFamily="50" charset="-127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6479211" y="993967"/>
            <a:ext cx="51488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ko-KR" sz="1100" dirty="0" smtClean="0">
                <a:ea typeface="굴림" pitchFamily="50" charset="-127"/>
              </a:rPr>
              <a:t>A549</a:t>
            </a:r>
            <a:endParaRPr lang="ko-KR" altLang="en-US" sz="1100" dirty="0">
              <a:ea typeface="굴림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8003" y="862877"/>
            <a:ext cx="269555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차트 13"/>
          <p:cNvGraphicFramePr/>
          <p:nvPr>
            <p:extLst/>
          </p:nvPr>
        </p:nvGraphicFramePr>
        <p:xfrm>
          <a:off x="1990201" y="1071499"/>
          <a:ext cx="2194595" cy="1769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 rot="10800000">
            <a:off x="1618452" y="1629021"/>
            <a:ext cx="346249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% of Input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41823" y="1674325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38807" y="1416631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67216" y="1193048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62"/>
          <p:cNvSpPr txBox="1"/>
          <p:nvPr/>
        </p:nvSpPr>
        <p:spPr>
          <a:xfrm>
            <a:off x="3541908" y="2700332"/>
            <a:ext cx="570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CDC6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62"/>
          <p:cNvSpPr txBox="1"/>
          <p:nvPr/>
        </p:nvSpPr>
        <p:spPr>
          <a:xfrm>
            <a:off x="2897500" y="2698241"/>
            <a:ext cx="665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CCNA2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62"/>
          <p:cNvSpPr txBox="1"/>
          <p:nvPr/>
        </p:nvSpPr>
        <p:spPr>
          <a:xfrm>
            <a:off x="2269252" y="2699184"/>
            <a:ext cx="7441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CDC25A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55513" y="829617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S6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355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15254" y="487799"/>
            <a:ext cx="8245899" cy="5028292"/>
            <a:chOff x="515254" y="80704"/>
            <a:chExt cx="8245899" cy="5028292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67714" y="140968"/>
              <a:ext cx="2911915" cy="2500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4" name="그룹 13"/>
            <p:cNvGrpSpPr/>
            <p:nvPr/>
          </p:nvGrpSpPr>
          <p:grpSpPr>
            <a:xfrm>
              <a:off x="603500" y="480779"/>
              <a:ext cx="2213173" cy="1980000"/>
              <a:chOff x="1191329" y="785779"/>
              <a:chExt cx="2213173" cy="1980000"/>
            </a:xfrm>
          </p:grpSpPr>
          <p:pic>
            <p:nvPicPr>
              <p:cNvPr id="6" name="Picture 2" descr="C:\Users\박사-3\gsea_home\output\1월22\my_analysis.Gsea.1390361994770\enplot_SHEDDEN_LUNG_CANCER_POOR_SURVIVAL_A6_3237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91329" y="785779"/>
                <a:ext cx="2213173" cy="1980000"/>
              </a:xfrm>
              <a:prstGeom prst="rect">
                <a:avLst/>
              </a:prstGeom>
              <a:noFill/>
            </p:spPr>
          </p:pic>
          <p:sp>
            <p:nvSpPr>
              <p:cNvPr id="7" name="직사각형 6"/>
              <p:cNvSpPr/>
              <p:nvPr/>
            </p:nvSpPr>
            <p:spPr>
              <a:xfrm>
                <a:off x="2430357" y="1015275"/>
                <a:ext cx="974145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Nominal p-value 0.0 </a:t>
                </a:r>
              </a:p>
              <a:p>
                <a:r>
                  <a:rPr lang="en-US" altLang="ko-KR" sz="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FDR q-value 0.0</a:t>
                </a:r>
                <a:endParaRPr lang="ko-KR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15254" y="80704"/>
              <a:ext cx="327263" cy="400075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602673" y="2967952"/>
              <a:ext cx="2214000" cy="1980000"/>
              <a:chOff x="6465594" y="788830"/>
              <a:chExt cx="2214000" cy="1980000"/>
            </a:xfrm>
          </p:grpSpPr>
          <p:pic>
            <p:nvPicPr>
              <p:cNvPr id="10" name="Picture 2" descr="J:\L1lungMEFmicroarraySTTY\20160422new39klungagilent44k1kgraph.Gsea.1461455329214\enplot_SHEDDEN_LUNG_CANCER_GOOD_SURVIVAL_A4_17057.png"/>
              <p:cNvPicPr preferRelativeResize="0"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65594" y="788830"/>
                <a:ext cx="2214000" cy="1980000"/>
              </a:xfrm>
              <a:prstGeom prst="rect">
                <a:avLst/>
              </a:prstGeom>
              <a:noFill/>
            </p:spPr>
          </p:pic>
          <p:sp>
            <p:nvSpPr>
              <p:cNvPr id="11" name="직사각형 10"/>
              <p:cNvSpPr/>
              <p:nvPr/>
            </p:nvSpPr>
            <p:spPr>
              <a:xfrm>
                <a:off x="7375307" y="1015274"/>
                <a:ext cx="1132625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Nominal p-value 0.0</a:t>
                </a:r>
              </a:p>
              <a:p>
                <a:r>
                  <a:rPr lang="en-US" altLang="ko-KR" sz="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FDR q-value 0.002435</a:t>
                </a:r>
                <a:endParaRPr lang="ko-KR" altLang="en-US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15254" y="2567877"/>
              <a:ext cx="341690" cy="400075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62202" y="80761"/>
              <a:ext cx="327263" cy="400075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684342" y="1655081"/>
              <a:ext cx="8499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 ASXL1</a:t>
              </a:r>
              <a:endParaRPr lang="ko-KR" altLang="en-US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18357" y="1133725"/>
              <a:ext cx="8787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ASXL1</a:t>
              </a:r>
              <a:endParaRPr lang="ko-KR" alt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3510971" y="1928587"/>
              <a:ext cx="83869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P&lt;0.00585 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2664586" y="1237277"/>
              <a:ext cx="908961" cy="245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Survival rate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38461" y="2373338"/>
              <a:ext cx="540381" cy="245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Month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27969" y="220262"/>
              <a:ext cx="7970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GSE3141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41177" y="143854"/>
              <a:ext cx="2919976" cy="2488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" name="TextBox 28"/>
            <p:cNvSpPr txBox="1"/>
            <p:nvPr/>
          </p:nvSpPr>
          <p:spPr>
            <a:xfrm>
              <a:off x="7730781" y="782600"/>
              <a:ext cx="8499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 ASXL1</a:t>
              </a:r>
              <a:endParaRPr lang="ko-KR" altLang="en-US" sz="1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515780" y="502632"/>
              <a:ext cx="8787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ASXL1</a:t>
              </a:r>
              <a:endParaRPr lang="ko-KR" alt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275963" y="1922223"/>
              <a:ext cx="76815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P&lt;0.0278 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5453554" y="1240633"/>
              <a:ext cx="892615" cy="241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Survival rate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53253" y="2375249"/>
              <a:ext cx="530664" cy="241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Month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994028" y="225793"/>
              <a:ext cx="8755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GSE31210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70105" y="2695859"/>
              <a:ext cx="2766605" cy="23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" name="TextBox 35"/>
            <p:cNvSpPr txBox="1"/>
            <p:nvPr/>
          </p:nvSpPr>
          <p:spPr>
            <a:xfrm>
              <a:off x="4918357" y="3255360"/>
              <a:ext cx="8322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33CC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 NMYC</a:t>
              </a:r>
              <a:endParaRPr lang="ko-KR" altLang="en-US" sz="1000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647234" y="3742122"/>
              <a:ext cx="86113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NMYC</a:t>
              </a:r>
              <a:endParaRPr lang="ko-KR" altLang="en-US" sz="1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503925" y="4383011"/>
              <a:ext cx="83869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P&lt;0.00583 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776311" y="2706546"/>
              <a:ext cx="16995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High ASXL1 (GSE3141)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 rot="16200000">
              <a:off x="2645076" y="3686200"/>
              <a:ext cx="9685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Survival rate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262971" y="4847386"/>
              <a:ext cx="5757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Month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2" name="Picture 2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37357" y="2692494"/>
              <a:ext cx="2772000" cy="23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3" name="직사각형 42"/>
            <p:cNvSpPr/>
            <p:nvPr/>
          </p:nvSpPr>
          <p:spPr>
            <a:xfrm>
              <a:off x="6275963" y="4377730"/>
              <a:ext cx="90922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P&lt;0.000359 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62548" y="2703237"/>
              <a:ext cx="18165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High ASXL1 (GSE31210)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 rot="16200000">
              <a:off x="5424405" y="3706587"/>
              <a:ext cx="9685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Survival rate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074202" y="4847386"/>
              <a:ext cx="5757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Month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955666" y="2562500"/>
              <a:ext cx="341690" cy="400075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669585" y="2956574"/>
              <a:ext cx="8322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33CC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 NMYC</a:t>
              </a:r>
              <a:endParaRPr lang="ko-KR" altLang="en-US" sz="1000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133766" y="3389192"/>
              <a:ext cx="86113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NMYC</a:t>
              </a:r>
              <a:endParaRPr lang="ko-KR" altLang="en-US" sz="1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S7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45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11" y="926283"/>
            <a:ext cx="7841869" cy="164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59256" y="991538"/>
            <a:ext cx="294438" cy="15199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5400000">
            <a:off x="4523461" y="-3085943"/>
            <a:ext cx="268331" cy="773605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2232" y="651210"/>
            <a:ext cx="61574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E14.5                     </a:t>
            </a:r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                   E16.5                                         E18.5                                          P0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264492" y="1579327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i="1" dirty="0" smtClean="0">
                <a:latin typeface="Arial" pitchFamily="34" charset="0"/>
                <a:cs typeface="Arial" pitchFamily="34" charset="0"/>
              </a:rPr>
              <a:t>Asxl1</a:t>
            </a:r>
            <a:r>
              <a:rPr lang="en-US" altLang="ko-KR" sz="1100" b="1" i="1" baseline="30000" dirty="0" smtClean="0">
                <a:latin typeface="Arial" pitchFamily="34" charset="0"/>
                <a:cs typeface="Arial" pitchFamily="34" charset="0"/>
              </a:rPr>
              <a:t>-/-</a:t>
            </a:r>
            <a:endParaRPr lang="ko-KR" altLang="en-US" sz="1100" b="1" i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26"/>
          <p:cNvSpPr txBox="1"/>
          <p:nvPr/>
        </p:nvSpPr>
        <p:spPr>
          <a:xfrm>
            <a:off x="377187" y="508723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>
            <a:defPPr>
              <a:defRPr lang="ko-KR"/>
            </a:defPPr>
            <a:lvl1pPr marL="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430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45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576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291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6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722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 rot="10800000">
            <a:off x="3671547" y="3192806"/>
            <a:ext cx="523220" cy="19240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Normalized mRNA expression</a:t>
            </a:r>
          </a:p>
        </p:txBody>
      </p:sp>
      <p:graphicFrame>
        <p:nvGraphicFramePr>
          <p:cNvPr id="13" name="차트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7016955"/>
              </p:ext>
            </p:extLst>
          </p:nvPr>
        </p:nvGraphicFramePr>
        <p:xfrm>
          <a:off x="4065205" y="3141452"/>
          <a:ext cx="1630351" cy="1956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700757" y="2975786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Asxl1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81907" y="2975786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Ccsp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차트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998687"/>
              </p:ext>
            </p:extLst>
          </p:nvPr>
        </p:nvGraphicFramePr>
        <p:xfrm>
          <a:off x="5582054" y="3129675"/>
          <a:ext cx="1681266" cy="195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647183" y="4774504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**</a:t>
            </a:r>
            <a:endParaRPr lang="ko-KR" altLang="en-US" sz="1000" dirty="0"/>
          </a:p>
        </p:txBody>
      </p:sp>
      <p:graphicFrame>
        <p:nvGraphicFramePr>
          <p:cNvPr id="26" name="차트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053147"/>
              </p:ext>
            </p:extLst>
          </p:nvPr>
        </p:nvGraphicFramePr>
        <p:xfrm>
          <a:off x="7100482" y="3129675"/>
          <a:ext cx="1561267" cy="1956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497045" y="2968191"/>
            <a:ext cx="938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37349" y="3369257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**</a:t>
            </a:r>
            <a:endParaRPr lang="ko-KR" altLang="en-US" sz="1000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87" y="3615478"/>
            <a:ext cx="3247515" cy="1417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직사각형 34"/>
          <p:cNvSpPr/>
          <p:nvPr/>
        </p:nvSpPr>
        <p:spPr>
          <a:xfrm rot="5400000">
            <a:off x="1882199" y="1800047"/>
            <a:ext cx="262561" cy="322244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755755" y="3290824"/>
            <a:ext cx="10257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Epithelium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18758" y="5051130"/>
            <a:ext cx="811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E18.5 </a:t>
            </a:r>
            <a:r>
              <a:rPr lang="en-US" altLang="ko-KR" sz="1100" b="1" i="1" dirty="0" smtClean="0">
                <a:latin typeface="Arial" pitchFamily="34" charset="0"/>
                <a:cs typeface="Arial" pitchFamily="34" charset="0"/>
              </a:rPr>
              <a:t>WT</a:t>
            </a:r>
            <a:endParaRPr lang="ko-KR" altLang="en-US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82040" y="3290824"/>
            <a:ext cx="1214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Mesenchyme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4597052" y="5062938"/>
            <a:ext cx="2412859" cy="263038"/>
            <a:chOff x="4584526" y="5238302"/>
            <a:chExt cx="2412859" cy="263038"/>
          </a:xfrm>
        </p:grpSpPr>
        <p:sp>
          <p:nvSpPr>
            <p:cNvPr id="22" name="TextBox 21"/>
            <p:cNvSpPr txBox="1"/>
            <p:nvPr/>
          </p:nvSpPr>
          <p:spPr>
            <a:xfrm>
              <a:off x="4791205" y="5239730"/>
              <a:ext cx="84510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Epithelium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974348" y="5238302"/>
              <a:ext cx="102303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Mesenchyme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4584526" y="5292248"/>
              <a:ext cx="206679" cy="156575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5739647" y="5290820"/>
              <a:ext cx="206679" cy="156575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TextBox 26"/>
          <p:cNvSpPr txBox="1"/>
          <p:nvPr/>
        </p:nvSpPr>
        <p:spPr>
          <a:xfrm>
            <a:off x="351734" y="2843447"/>
            <a:ext cx="255127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>
            <a:defPPr>
              <a:defRPr lang="ko-KR"/>
            </a:defPPr>
            <a:lvl1pPr marL="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430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45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576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291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6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722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26"/>
          <p:cNvSpPr txBox="1"/>
          <p:nvPr/>
        </p:nvSpPr>
        <p:spPr>
          <a:xfrm>
            <a:off x="3727090" y="2842072"/>
            <a:ext cx="412222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>
            <a:defPPr>
              <a:defRPr lang="ko-KR"/>
            </a:defPPr>
            <a:lvl1pPr marL="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430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45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5762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2915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675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72200" algn="l" defTabSz="1543050" rtl="0" eaLnBrk="1" latinLnBrk="1" hangingPunct="1"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S1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84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차트 7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051572"/>
              </p:ext>
            </p:extLst>
          </p:nvPr>
        </p:nvGraphicFramePr>
        <p:xfrm>
          <a:off x="4535891" y="922022"/>
          <a:ext cx="1610117" cy="203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7" name="차트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9198363"/>
              </p:ext>
            </p:extLst>
          </p:nvPr>
        </p:nvGraphicFramePr>
        <p:xfrm>
          <a:off x="6344403" y="921478"/>
          <a:ext cx="1620074" cy="203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직사각형 11"/>
          <p:cNvSpPr/>
          <p:nvPr/>
        </p:nvSpPr>
        <p:spPr>
          <a:xfrm rot="16200000">
            <a:off x="255081" y="1929567"/>
            <a:ext cx="1972281" cy="2045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421519" y="1828775"/>
            <a:ext cx="1638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altLang="ko-KR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istal               </a:t>
            </a:r>
            <a:r>
              <a:rPr lang="en-US" altLang="ko-KR" sz="1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roximal</a:t>
            </a:r>
            <a:endParaRPr lang="ko-KR" altLang="en-US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0485" y="538399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0800000">
            <a:off x="4059996" y="996739"/>
            <a:ext cx="350439" cy="17516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Ki-67 positive cell (%)</a:t>
            </a:r>
            <a:endParaRPr lang="en-US" altLang="ko-K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56545" y="535691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52412" y="3080734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02024" y="761111"/>
            <a:ext cx="20345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E18.5 WT              E18.5 Asxl1</a:t>
            </a:r>
            <a:r>
              <a:rPr lang="en-US" altLang="ko-KR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406767" y="784944"/>
            <a:ext cx="2419107" cy="19867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024882" y="3080840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직사각형 38"/>
          <p:cNvSpPr/>
          <p:nvPr/>
        </p:nvSpPr>
        <p:spPr>
          <a:xfrm rot="16200000">
            <a:off x="248026" y="4498646"/>
            <a:ext cx="1987562" cy="2072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42" name="TextBox 41"/>
          <p:cNvSpPr txBox="1"/>
          <p:nvPr/>
        </p:nvSpPr>
        <p:spPr>
          <a:xfrm>
            <a:off x="1707384" y="3323867"/>
            <a:ext cx="20345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E18.5 WT              E18.5 Asxl1</a:t>
            </a:r>
            <a:r>
              <a:rPr lang="en-US" altLang="ko-KR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412127" y="3347700"/>
            <a:ext cx="2419107" cy="19867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4" name="Picture 2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533" y="1033530"/>
            <a:ext cx="1188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874" y="1035984"/>
            <a:ext cx="1188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608" y="2054707"/>
            <a:ext cx="1188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 preferRelativeResize="0">
            <a:picLocks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874" y="2048962"/>
            <a:ext cx="1188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 rot="16200000">
            <a:off x="487054" y="1878534"/>
            <a:ext cx="10476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Ki-67 staining </a:t>
            </a:r>
            <a:endParaRPr lang="ko-KR" altLang="en-US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6200000">
            <a:off x="419533" y="4403753"/>
            <a:ext cx="1638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altLang="ko-KR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istal               </a:t>
            </a:r>
            <a:r>
              <a:rPr lang="en-US" altLang="ko-KR" sz="10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roximal</a:t>
            </a:r>
            <a:endParaRPr lang="ko-KR" altLang="en-US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05489" y="4445189"/>
            <a:ext cx="1206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TUNEL staining </a:t>
            </a:r>
            <a:endParaRPr lang="ko-KR" altLang="en-US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" name="Picture 8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500" y="3616625"/>
            <a:ext cx="1187244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3" descr="D:\Lab Meeting\2014년\20140201\1_2_2_1_wt_A_GFP_GFP_A.tif"/>
          <p:cNvPicPr>
            <a:picLocks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8557" t="54081" r="42308" b="34379"/>
          <a:stretch>
            <a:fillRect/>
          </a:stretch>
        </p:blipFill>
        <p:spPr bwMode="auto">
          <a:xfrm>
            <a:off x="2227222" y="4220484"/>
            <a:ext cx="364340" cy="36814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cxnSp>
        <p:nvCxnSpPr>
          <p:cNvPr id="60" name="직선 화살표 연결선 59"/>
          <p:cNvCxnSpPr/>
          <p:nvPr/>
        </p:nvCxnSpPr>
        <p:spPr>
          <a:xfrm flipV="1">
            <a:off x="1913742" y="4226136"/>
            <a:ext cx="72000" cy="72000"/>
          </a:xfrm>
          <a:prstGeom prst="straightConnector1">
            <a:avLst/>
          </a:prstGeom>
          <a:ln>
            <a:solidFill>
              <a:schemeClr val="bg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10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880" y="3614451"/>
            <a:ext cx="1188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" name="직선 화살표 연결선 60"/>
          <p:cNvCxnSpPr/>
          <p:nvPr/>
        </p:nvCxnSpPr>
        <p:spPr>
          <a:xfrm>
            <a:off x="2815047" y="3990802"/>
            <a:ext cx="72000" cy="72000"/>
          </a:xfrm>
          <a:prstGeom prst="straightConnector1">
            <a:avLst/>
          </a:prstGeom>
          <a:ln>
            <a:solidFill>
              <a:schemeClr val="bg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5" descr="D:\Lab Meeting\2014년\20140201\ho.tif"/>
          <p:cNvPicPr>
            <a:picLocks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743" t="37425" r="52239" b="48471"/>
          <a:stretch>
            <a:fillRect/>
          </a:stretch>
        </p:blipFill>
        <p:spPr bwMode="auto">
          <a:xfrm>
            <a:off x="3466098" y="4215909"/>
            <a:ext cx="364612" cy="37054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57" name="Picture 9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524" y="4629982"/>
            <a:ext cx="1188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3" name="직선 화살표 연결선 62"/>
          <p:cNvCxnSpPr/>
          <p:nvPr/>
        </p:nvCxnSpPr>
        <p:spPr>
          <a:xfrm>
            <a:off x="1688700" y="5185669"/>
            <a:ext cx="72000" cy="72000"/>
          </a:xfrm>
          <a:prstGeom prst="straightConnector1">
            <a:avLst/>
          </a:prstGeom>
          <a:ln>
            <a:solidFill>
              <a:schemeClr val="bg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8" descr="D:\Lab Meeting\2014년\20140201\1_wt_A.tif"/>
          <p:cNvPicPr>
            <a:picLocks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427" t="60857" r="61478" b="27603"/>
          <a:stretch>
            <a:fillRect/>
          </a:stretch>
        </p:blipFill>
        <p:spPr bwMode="auto">
          <a:xfrm>
            <a:off x="2228911" y="5232940"/>
            <a:ext cx="364612" cy="36904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55" name="Picture 7"/>
          <p:cNvPicPr>
            <a:picLocks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812" y="4631028"/>
            <a:ext cx="1188000" cy="9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5" name="직선 화살표 연결선 64"/>
          <p:cNvCxnSpPr/>
          <p:nvPr/>
        </p:nvCxnSpPr>
        <p:spPr>
          <a:xfrm>
            <a:off x="3225936" y="4782545"/>
            <a:ext cx="72000" cy="72000"/>
          </a:xfrm>
          <a:prstGeom prst="straightConnector1">
            <a:avLst/>
          </a:prstGeom>
          <a:ln>
            <a:solidFill>
              <a:schemeClr val="bg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7" descr="D:\Lab Meeting\2014년\20140201\1_2_1_2_ho distal_GFP_A_GFP_A.tif"/>
          <p:cNvPicPr>
            <a:picLocks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1662" t="20105" r="36801" b="66432"/>
          <a:stretch>
            <a:fillRect/>
          </a:stretch>
        </p:blipFill>
        <p:spPr bwMode="auto">
          <a:xfrm>
            <a:off x="3467200" y="5232843"/>
            <a:ext cx="364612" cy="37018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74" name="TextBox 73"/>
          <p:cNvSpPr txBox="1"/>
          <p:nvPr/>
        </p:nvSpPr>
        <p:spPr>
          <a:xfrm>
            <a:off x="5607954" y="1063650"/>
            <a:ext cx="232013" cy="248669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414080" y="1036091"/>
            <a:ext cx="234333" cy="24620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060852" y="763119"/>
            <a:ext cx="24112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Proximal                                      Distal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885309" y="2818505"/>
            <a:ext cx="12250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718078" y="2816521"/>
            <a:ext cx="12250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 rot="10800000">
            <a:off x="4045960" y="3623895"/>
            <a:ext cx="353943" cy="17516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TUNEL positive cell (%)</a:t>
            </a:r>
            <a:endParaRPr lang="en-US" altLang="ko-K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977773" y="5403011"/>
            <a:ext cx="1148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780855" y="5401029"/>
            <a:ext cx="1148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094498" y="3355909"/>
            <a:ext cx="24112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Proximal                                      Distal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9" name="차트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483819"/>
              </p:ext>
            </p:extLst>
          </p:nvPr>
        </p:nvGraphicFramePr>
        <p:xfrm>
          <a:off x="6254272" y="3505420"/>
          <a:ext cx="1713819" cy="2035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72" name="차트 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479455"/>
              </p:ext>
            </p:extLst>
          </p:nvPr>
        </p:nvGraphicFramePr>
        <p:xfrm>
          <a:off x="4424680" y="3503458"/>
          <a:ext cx="1723779" cy="2043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51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S2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779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B88C781C-1FBE-4A47-A7E5-2C4A8D609E18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392" y="4351601"/>
            <a:ext cx="1922400" cy="1440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400A4296-1A67-49C5-B2C0-34E2E50CE879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04" y="4351601"/>
            <a:ext cx="1922400" cy="1440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DE56C6BD-0752-4A79-81D6-4339F2A88279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170" y="2860325"/>
            <a:ext cx="1922400" cy="1440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C12480A7-5BFF-40C4-9BB8-492FA227D492}"/>
              </a:ext>
            </a:extLst>
          </p:cNvPr>
          <p:cNvPicPr preferRelativeResize="0">
            <a:picLocks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7" y="2860325"/>
            <a:ext cx="1922400" cy="1440000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526093" y="1369597"/>
            <a:ext cx="303234" cy="442200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 rot="5400000">
            <a:off x="2736984" y="-804760"/>
            <a:ext cx="273677" cy="388736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16224" y="1003780"/>
            <a:ext cx="811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E18.5 </a:t>
            </a:r>
            <a:r>
              <a:rPr lang="en-US" altLang="ko-KR" sz="1100" b="1" i="1" dirty="0" smtClean="0">
                <a:latin typeface="Arial" pitchFamily="34" charset="0"/>
                <a:cs typeface="Arial" pitchFamily="34" charset="0"/>
              </a:rPr>
              <a:t>WT</a:t>
            </a:r>
            <a:endParaRPr lang="ko-KR" altLang="en-US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4532" y="999022"/>
            <a:ext cx="10583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E18.5 </a:t>
            </a:r>
            <a:r>
              <a:rPr lang="en-US" altLang="ko-KR" sz="1100" b="1" i="1" dirty="0" smtClean="0">
                <a:latin typeface="Arial" pitchFamily="34" charset="0"/>
                <a:cs typeface="Arial" pitchFamily="34" charset="0"/>
              </a:rPr>
              <a:t>Asxl1</a:t>
            </a:r>
            <a:r>
              <a:rPr lang="en-US" altLang="ko-KR" sz="1100" b="1" i="1" baseline="30000" dirty="0" smtClean="0">
                <a:latin typeface="Arial" pitchFamily="34" charset="0"/>
                <a:cs typeface="Arial" pitchFamily="34" charset="0"/>
              </a:rPr>
              <a:t>-/-</a:t>
            </a:r>
            <a:endParaRPr lang="ko-KR" altLang="en-US" sz="1100" b="1" i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56653" y="1966117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Nkx2.1</a:t>
            </a:r>
            <a:endParaRPr lang="ko-KR" altLang="en-US" sz="11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83101" y="3471608"/>
            <a:ext cx="5870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PCNA</a:t>
            </a:r>
            <a:endParaRPr lang="ko-KR" altLang="en-US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376688" y="4926231"/>
            <a:ext cx="5998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Merge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B1761D44-EBC0-4681-9013-BB487F3E17BF}"/>
              </a:ext>
            </a:extLst>
          </p:cNvPr>
          <p:cNvPicPr preferRelativeResize="0">
            <a:picLocks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06" y="1371135"/>
            <a:ext cx="1922400" cy="1440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="" xmlns:a16="http://schemas.microsoft.com/office/drawing/2014/main" id="{C207B6E1-A1DD-4251-B1BF-353825D3EE52}"/>
              </a:ext>
            </a:extLst>
          </p:cNvPr>
          <p:cNvPicPr preferRelativeResize="0">
            <a:picLocks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7" y="1369597"/>
            <a:ext cx="1922400" cy="1440000"/>
          </a:xfrm>
          <a:prstGeom prst="rect">
            <a:avLst/>
          </a:prstGeom>
        </p:spPr>
      </p:pic>
      <p:sp>
        <p:nvSpPr>
          <p:cNvPr id="19" name="아래쪽 화살표 18"/>
          <p:cNvSpPr/>
          <p:nvPr/>
        </p:nvSpPr>
        <p:spPr>
          <a:xfrm rot="2900537">
            <a:off x="2473502" y="4502847"/>
            <a:ext cx="177684" cy="413921"/>
          </a:xfrm>
          <a:prstGeom prst="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아래쪽 화살표 19"/>
          <p:cNvSpPr/>
          <p:nvPr/>
        </p:nvSpPr>
        <p:spPr>
          <a:xfrm rot="2900537">
            <a:off x="4273731" y="4536948"/>
            <a:ext cx="177684" cy="413921"/>
          </a:xfrm>
          <a:prstGeom prst="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S2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064" y="915771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57977" y="924122"/>
            <a:ext cx="269555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차트 28"/>
          <p:cNvGraphicFramePr/>
          <p:nvPr>
            <p:extLst>
              <p:ext uri="{D42A27DB-BD31-4B8C-83A1-F6EECF244321}">
                <p14:modId xmlns:p14="http://schemas.microsoft.com/office/powerpoint/2010/main" val="1871363877"/>
              </p:ext>
            </p:extLst>
          </p:nvPr>
        </p:nvGraphicFramePr>
        <p:xfrm>
          <a:off x="5804488" y="1294845"/>
          <a:ext cx="2416985" cy="2800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30" name="TextBox 8"/>
          <p:cNvSpPr txBox="1"/>
          <p:nvPr/>
        </p:nvSpPr>
        <p:spPr>
          <a:xfrm rot="10800000">
            <a:off x="5341759" y="1472996"/>
            <a:ext cx="462075" cy="1959219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algn="ctr" latinLnBrk="1">
              <a:spcAft>
                <a:spcPts val="0"/>
              </a:spcAft>
            </a:pPr>
            <a:r>
              <a:rPr lang="en-US" sz="1100" dirty="0" err="1" smtClean="0">
                <a:solidFill>
                  <a:srgbClr val="000000"/>
                </a:solidFill>
                <a:latin typeface="Arial"/>
                <a:ea typeface="맑은 고딕"/>
                <a:cs typeface="굴림"/>
              </a:rPr>
              <a:t>Ccsp</a:t>
            </a:r>
            <a:r>
              <a:rPr lang="en-US" sz="1100" kern="1200" dirty="0" smtClean="0">
                <a:solidFill>
                  <a:srgbClr val="000000"/>
                </a:solidFill>
                <a:effectLst/>
                <a:latin typeface="Arial"/>
                <a:ea typeface="맑은 고딕"/>
                <a:cs typeface="굴림"/>
              </a:rPr>
              <a:t> 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Arial"/>
                <a:ea typeface="맑은 고딕"/>
                <a:cs typeface="굴림"/>
              </a:rPr>
              <a:t>mRNA </a:t>
            </a:r>
            <a:r>
              <a:rPr lang="en-US" sz="1100" kern="1200" dirty="0" smtClean="0">
                <a:solidFill>
                  <a:srgbClr val="000000"/>
                </a:solidFill>
                <a:effectLst/>
                <a:latin typeface="Arial"/>
                <a:ea typeface="맑은 고딕"/>
                <a:cs typeface="굴림"/>
              </a:rPr>
              <a:t>expression at P0</a:t>
            </a:r>
          </a:p>
          <a:p>
            <a:pPr algn="ctr" latinLnBrk="1">
              <a:spcAft>
                <a:spcPts val="0"/>
              </a:spcAft>
            </a:pPr>
            <a:r>
              <a:rPr lang="en-US" altLang="ko-KR" sz="1100" dirty="0" smtClean="0">
                <a:solidFill>
                  <a:srgbClr val="000000"/>
                </a:solidFill>
                <a:latin typeface="Arial"/>
                <a:ea typeface="맑은 고딕"/>
                <a:cs typeface="굴림"/>
              </a:rPr>
              <a:t>(normalized to GAPDH)</a:t>
            </a:r>
            <a:endParaRPr lang="ko-KR" sz="1600" dirty="0">
              <a:effectLst/>
              <a:latin typeface="굴림"/>
              <a:cs typeface="굴림"/>
            </a:endParaRPr>
          </a:p>
        </p:txBody>
      </p:sp>
      <p:sp>
        <p:nvSpPr>
          <p:cNvPr id="26" name="TextBox 29"/>
          <p:cNvSpPr txBox="1"/>
          <p:nvPr/>
        </p:nvSpPr>
        <p:spPr>
          <a:xfrm>
            <a:off x="7380018" y="2328412"/>
            <a:ext cx="236769" cy="3110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맑은 고딕"/>
                <a:cs typeface="Times New Roman"/>
              </a:rPr>
              <a:t>*</a:t>
            </a:r>
            <a:endParaRPr lang="ko-KR" sz="1200" dirty="0">
              <a:effectLst/>
              <a:latin typeface="굴림"/>
              <a:cs typeface="굴림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38944" y="3542192"/>
            <a:ext cx="14173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</a:t>
            </a:r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08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43147" y="1158849"/>
            <a:ext cx="811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E18.5 </a:t>
            </a:r>
            <a:r>
              <a:rPr lang="en-US" altLang="ko-KR" sz="1100" b="1" i="1" dirty="0" smtClean="0">
                <a:latin typeface="Arial" pitchFamily="34" charset="0"/>
                <a:cs typeface="Arial" pitchFamily="34" charset="0"/>
              </a:rPr>
              <a:t>WT</a:t>
            </a:r>
            <a:endParaRPr lang="ko-KR" altLang="en-US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5571" y="1154091"/>
            <a:ext cx="10583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E18.5 </a:t>
            </a:r>
            <a:r>
              <a:rPr lang="en-US" altLang="ko-KR" sz="1100" b="1" i="1" dirty="0" smtClean="0">
                <a:latin typeface="Arial" pitchFamily="34" charset="0"/>
                <a:cs typeface="Arial" pitchFamily="34" charset="0"/>
              </a:rPr>
              <a:t>Asxl1</a:t>
            </a:r>
            <a:r>
              <a:rPr lang="en-US" altLang="ko-KR" sz="1100" b="1" i="1" baseline="30000" dirty="0" smtClean="0">
                <a:latin typeface="Arial" pitchFamily="34" charset="0"/>
                <a:cs typeface="Arial" pitchFamily="34" charset="0"/>
              </a:rPr>
              <a:t>-/-</a:t>
            </a:r>
            <a:endParaRPr lang="ko-KR" altLang="en-US" sz="1100" b="1" i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S2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13437" y="997313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57312" y="1058254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778693" y="1497010"/>
            <a:ext cx="258484" cy="331505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40" name="직사각형 39"/>
          <p:cNvSpPr/>
          <p:nvPr/>
        </p:nvSpPr>
        <p:spPr>
          <a:xfrm rot="5400000">
            <a:off x="3439640" y="-168046"/>
            <a:ext cx="263305" cy="29041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1641800" y="1868062"/>
            <a:ext cx="5229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Sox9</a:t>
            </a:r>
            <a:endParaRPr lang="ko-KR" altLang="en-US" sz="11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1531362" y="3000465"/>
            <a:ext cx="7425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A02AE"/>
                </a:solidFill>
                <a:latin typeface="Arial" pitchFamily="34" charset="0"/>
                <a:cs typeface="Arial" pitchFamily="34" charset="0"/>
              </a:rPr>
              <a:t>Hoechst</a:t>
            </a:r>
            <a:endParaRPr lang="ko-KR" altLang="en-US" sz="1100" b="1" dirty="0">
              <a:solidFill>
                <a:srgbClr val="0A02A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1601219" y="4143431"/>
            <a:ext cx="5998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Merge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5469445" y="1484431"/>
            <a:ext cx="2315258" cy="2487908"/>
            <a:chOff x="6722045" y="2774609"/>
            <a:chExt cx="2315258" cy="2487908"/>
          </a:xfrm>
        </p:grpSpPr>
        <p:sp>
          <p:nvSpPr>
            <p:cNvPr id="62" name="TextBox 8"/>
            <p:cNvSpPr txBox="1"/>
            <p:nvPr/>
          </p:nvSpPr>
          <p:spPr>
            <a:xfrm rot="10800000">
              <a:off x="6722045" y="2847649"/>
              <a:ext cx="462812" cy="2129424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pPr algn="ctr" latinLnBrk="1">
                <a:spcAft>
                  <a:spcPts val="0"/>
                </a:spcAft>
              </a:pPr>
              <a:r>
                <a:rPr lang="en-US" sz="1050" dirty="0" smtClean="0">
                  <a:solidFill>
                    <a:srgbClr val="000000"/>
                  </a:solidFill>
                  <a:latin typeface="Arial"/>
                  <a:ea typeface="맑은 고딕"/>
                  <a:cs typeface="굴림"/>
                </a:rPr>
                <a:t>Sox9</a:t>
              </a:r>
              <a:r>
                <a:rPr lang="en-US" sz="1050" kern="1200" dirty="0" smtClean="0">
                  <a:solidFill>
                    <a:srgbClr val="000000"/>
                  </a:solidFill>
                  <a:effectLst/>
                  <a:latin typeface="Arial"/>
                  <a:ea typeface="맑은 고딕"/>
                  <a:cs typeface="굴림"/>
                </a:rPr>
                <a:t> </a:t>
              </a:r>
              <a:r>
                <a:rPr lang="en-US" sz="1050" kern="1200" dirty="0">
                  <a:solidFill>
                    <a:srgbClr val="000000"/>
                  </a:solidFill>
                  <a:effectLst/>
                  <a:latin typeface="Arial"/>
                  <a:ea typeface="맑은 고딕"/>
                  <a:cs typeface="굴림"/>
                </a:rPr>
                <a:t>mRNA </a:t>
              </a:r>
              <a:r>
                <a:rPr lang="en-US" sz="1050" kern="1200" dirty="0" smtClean="0">
                  <a:solidFill>
                    <a:srgbClr val="000000"/>
                  </a:solidFill>
                  <a:effectLst/>
                  <a:latin typeface="Arial"/>
                  <a:ea typeface="맑은 고딕"/>
                  <a:cs typeface="굴림"/>
                </a:rPr>
                <a:t>expression at E18.5</a:t>
              </a:r>
            </a:p>
            <a:p>
              <a:pPr algn="ctr" latinLnBrk="1">
                <a:spcAft>
                  <a:spcPts val="0"/>
                </a:spcAft>
              </a:pPr>
              <a:r>
                <a:rPr lang="en-US" altLang="ko-KR" sz="1050" dirty="0" smtClean="0">
                  <a:solidFill>
                    <a:srgbClr val="000000"/>
                  </a:solidFill>
                  <a:latin typeface="Arial"/>
                  <a:ea typeface="맑은 고딕"/>
                  <a:cs typeface="굴림"/>
                </a:rPr>
                <a:t>(normalized to GAPDH)</a:t>
              </a:r>
              <a:endParaRPr lang="ko-KR" sz="1400" dirty="0">
                <a:effectLst/>
                <a:latin typeface="굴림"/>
                <a:cs typeface="굴림"/>
              </a:endParaRPr>
            </a:p>
          </p:txBody>
        </p:sp>
        <p:graphicFrame>
          <p:nvGraphicFramePr>
            <p:cNvPr id="66" name="차트 65"/>
            <p:cNvGraphicFramePr/>
            <p:nvPr>
              <p:extLst>
                <p:ext uri="{D42A27DB-BD31-4B8C-83A1-F6EECF244321}">
                  <p14:modId xmlns:p14="http://schemas.microsoft.com/office/powerpoint/2010/main" val="1332126943"/>
                </p:ext>
              </p:extLst>
            </p:nvPr>
          </p:nvGraphicFramePr>
          <p:xfrm>
            <a:off x="7155839" y="2774609"/>
            <a:ext cx="1881464" cy="23360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7" name="TextBox 29"/>
            <p:cNvSpPr txBox="1"/>
            <p:nvPr/>
          </p:nvSpPr>
          <p:spPr>
            <a:xfrm>
              <a:off x="8430984" y="2910898"/>
              <a:ext cx="236802" cy="311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atinLnBrk="1"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맑은 고딕"/>
                  <a:cs typeface="Times New Roman"/>
                </a:rPr>
                <a:t>*</a:t>
              </a:r>
              <a:endParaRPr lang="ko-KR" sz="1200" dirty="0">
                <a:effectLst/>
                <a:latin typeface="굴림"/>
                <a:cs typeface="굴림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672758" y="5000907"/>
              <a:ext cx="126348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WT       </a:t>
              </a:r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Asxl1</a:t>
              </a:r>
              <a:r>
                <a:rPr lang="en-US" altLang="ko-KR" sz="11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altLang="ko-KR" sz="11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/-</a:t>
              </a:r>
              <a:endParaRPr lang="ko-KR" altLang="en-US" sz="11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그룹 68"/>
          <p:cNvGrpSpPr>
            <a:grpSpLocks noChangeAspect="1"/>
          </p:cNvGrpSpPr>
          <p:nvPr/>
        </p:nvGrpSpPr>
        <p:grpSpPr>
          <a:xfrm>
            <a:off x="2117246" y="1488728"/>
            <a:ext cx="2911257" cy="3324186"/>
            <a:chOff x="5211158" y="2246542"/>
            <a:chExt cx="3897346" cy="4450137"/>
          </a:xfrm>
        </p:grpSpPr>
        <p:pic>
          <p:nvPicPr>
            <p:cNvPr id="70" name="Picture 6" descr="C:\Users\Moon Seung Tae\Desktop\A\A\20180928\수정\Project_sox9 wt #1 sox9 수정정.jpg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1158" y="2254833"/>
              <a:ext cx="19224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4" descr="C:\Users\Moon Seung Tae\Desktop\A\A\20180928\수정\Project_sox9 wt #1 dapi 수정정 merge.jp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570" y="5256679"/>
              <a:ext cx="19224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11" descr="C:\Users\Moon Seung Tae\Desktop\A\A\20180928\수정\Project_sox9 ko #1 sox9 수정정.jp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0239" y="2246542"/>
              <a:ext cx="19224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2" descr="C:\Users\Moon Seung Tae\Desktop\A\A\20180928\수정\Project_sox9 ko #1 dapi.jpg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0239" y="5255543"/>
              <a:ext cx="19224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3" descr="C:\Users\Moon Seung Tae\Desktop\A\A\20180928\수정\Project_sox9 ko #1 dapi 수정정.jp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6104" y="3743493"/>
              <a:ext cx="19224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5" descr="C:\Users\Moon Seung Tae\Desktop\A\A\20180928\수정\Project_sox9 wt #1 dapi 수정정.jpg"/>
            <p:cNvPicPr preferRelativeResize="0">
              <a:picLocks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5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570" y="3745663"/>
              <a:ext cx="19224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434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S2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2232" y="778812"/>
            <a:ext cx="255127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563643" y="1276543"/>
            <a:ext cx="3768941" cy="2234563"/>
            <a:chOff x="33470" y="0"/>
            <a:chExt cx="3772915" cy="2235924"/>
          </a:xfrm>
        </p:grpSpPr>
        <p:sp>
          <p:nvSpPr>
            <p:cNvPr id="25" name="TextBox 30"/>
            <p:cNvSpPr txBox="1"/>
            <p:nvPr/>
          </p:nvSpPr>
          <p:spPr>
            <a:xfrm>
              <a:off x="33470" y="950453"/>
              <a:ext cx="755015" cy="277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1"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0h</a:t>
              </a:r>
              <a:endParaRPr lang="ko-KR" sz="12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400050" y="0"/>
              <a:ext cx="3406335" cy="2235924"/>
              <a:chOff x="0" y="0"/>
              <a:chExt cx="3406335" cy="2235924"/>
            </a:xfrm>
          </p:grpSpPr>
          <p:grpSp>
            <p:nvGrpSpPr>
              <p:cNvPr id="29" name="그룹 28"/>
              <p:cNvGrpSpPr/>
              <p:nvPr/>
            </p:nvGrpSpPr>
            <p:grpSpPr>
              <a:xfrm>
                <a:off x="361666" y="0"/>
                <a:ext cx="3044669" cy="2235924"/>
                <a:chOff x="0" y="0"/>
                <a:chExt cx="3044669" cy="2235924"/>
              </a:xfrm>
            </p:grpSpPr>
            <p:grpSp>
              <p:nvGrpSpPr>
                <p:cNvPr id="32" name="그룹 31"/>
                <p:cNvGrpSpPr/>
                <p:nvPr/>
              </p:nvGrpSpPr>
              <p:grpSpPr>
                <a:xfrm>
                  <a:off x="0" y="0"/>
                  <a:ext cx="1487752" cy="1073150"/>
                  <a:chOff x="0" y="0"/>
                  <a:chExt cx="1487780" cy="1073426"/>
                </a:xfrm>
              </p:grpSpPr>
              <p:pic>
                <p:nvPicPr>
                  <p:cNvPr id="50" name="그림 49" descr="Untitled-5.tif"/>
                  <p:cNvPicPr>
                    <a:picLocks/>
                  </p:cNvPicPr>
                  <p:nvPr/>
                </p:nvPicPr>
                <p:blipFill rotWithShape="1">
                  <a:blip r:embed="rId2" cstate="print"/>
                  <a:srcRect l="29233" t="13601" r="24013" b="15000"/>
                  <a:stretch/>
                </p:blipFill>
                <p:spPr>
                  <a:xfrm>
                    <a:off x="15911" y="7951"/>
                    <a:ext cx="1471869" cy="106547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51" name="TextBox 33"/>
                  <p:cNvSpPr txBox="1"/>
                  <p:nvPr/>
                </p:nvSpPr>
                <p:spPr>
                  <a:xfrm>
                    <a:off x="0" y="0"/>
                    <a:ext cx="575310" cy="24643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1" name="그룹 40"/>
                <p:cNvGrpSpPr/>
                <p:nvPr/>
              </p:nvGrpSpPr>
              <p:grpSpPr>
                <a:xfrm>
                  <a:off x="14771" y="1163075"/>
                  <a:ext cx="1472980" cy="1064895"/>
                  <a:chOff x="7949" y="-10639"/>
                  <a:chExt cx="1473312" cy="1065475"/>
                </a:xfrm>
              </p:grpSpPr>
              <p:pic>
                <p:nvPicPr>
                  <p:cNvPr id="48" name="그림 47" descr="4 - Copy.tif"/>
                  <p:cNvPicPr>
                    <a:picLocks/>
                  </p:cNvPicPr>
                  <p:nvPr/>
                </p:nvPicPr>
                <p:blipFill rotWithShape="1">
                  <a:blip r:embed="rId3" cstate="print"/>
                  <a:srcRect l="10711"/>
                  <a:stretch/>
                </p:blipFill>
                <p:spPr>
                  <a:xfrm>
                    <a:off x="7960" y="-10639"/>
                    <a:ext cx="1473301" cy="106547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49" name="TextBox 36"/>
                  <p:cNvSpPr txBox="1"/>
                  <p:nvPr/>
                </p:nvSpPr>
                <p:spPr>
                  <a:xfrm>
                    <a:off x="7949" y="0"/>
                    <a:ext cx="575310" cy="2465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2" name="그룹 41"/>
                <p:cNvGrpSpPr/>
                <p:nvPr/>
              </p:nvGrpSpPr>
              <p:grpSpPr>
                <a:xfrm>
                  <a:off x="1542197" y="0"/>
                  <a:ext cx="1502472" cy="1071575"/>
                  <a:chOff x="0" y="0"/>
                  <a:chExt cx="1502811" cy="1071851"/>
                </a:xfrm>
              </p:grpSpPr>
              <p:pic>
                <p:nvPicPr>
                  <p:cNvPr id="46" name="그림 45" descr="2 - Copy.tif"/>
                  <p:cNvPicPr>
                    <a:picLocks/>
                  </p:cNvPicPr>
                  <p:nvPr/>
                </p:nvPicPr>
                <p:blipFill rotWithShape="1">
                  <a:blip r:embed="rId4" cstate="print"/>
                  <a:srcRect l="10711"/>
                  <a:stretch/>
                </p:blipFill>
                <p:spPr>
                  <a:xfrm>
                    <a:off x="31820" y="6376"/>
                    <a:ext cx="1470991" cy="106547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47" name="TextBox 39"/>
                  <p:cNvSpPr txBox="1"/>
                  <p:nvPr/>
                </p:nvSpPr>
                <p:spPr>
                  <a:xfrm>
                    <a:off x="0" y="0"/>
                    <a:ext cx="575945" cy="2464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3" name="그룹 42"/>
                <p:cNvGrpSpPr/>
                <p:nvPr/>
              </p:nvGrpSpPr>
              <p:grpSpPr>
                <a:xfrm>
                  <a:off x="1549021" y="1171029"/>
                  <a:ext cx="1494520" cy="1064895"/>
                  <a:chOff x="0" y="-2681"/>
                  <a:chExt cx="1494857" cy="1065475"/>
                </a:xfrm>
              </p:grpSpPr>
              <p:pic>
                <p:nvPicPr>
                  <p:cNvPr id="44" name="그림 43" descr="5 - Copy.tif"/>
                  <p:cNvPicPr>
                    <a:picLocks/>
                  </p:cNvPicPr>
                  <p:nvPr/>
                </p:nvPicPr>
                <p:blipFill rotWithShape="1">
                  <a:blip r:embed="rId5" cstate="print"/>
                  <a:srcRect l="10679"/>
                  <a:stretch/>
                </p:blipFill>
                <p:spPr>
                  <a:xfrm>
                    <a:off x="23866" y="-2681"/>
                    <a:ext cx="1470991" cy="106547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45" name="TextBox 42"/>
                  <p:cNvSpPr txBox="1"/>
                  <p:nvPr/>
                </p:nvSpPr>
                <p:spPr>
                  <a:xfrm>
                    <a:off x="0" y="15894"/>
                    <a:ext cx="575945" cy="2465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30" name="왼쪽 중괄호 29"/>
              <p:cNvSpPr/>
              <p:nvPr/>
            </p:nvSpPr>
            <p:spPr>
              <a:xfrm>
                <a:off x="0" y="13648"/>
                <a:ext cx="287655" cy="218567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2" name="그룹 51"/>
          <p:cNvGrpSpPr/>
          <p:nvPr/>
        </p:nvGrpSpPr>
        <p:grpSpPr>
          <a:xfrm>
            <a:off x="512302" y="3636873"/>
            <a:ext cx="3816828" cy="2229483"/>
            <a:chOff x="28734" y="0"/>
            <a:chExt cx="3816964" cy="2229596"/>
          </a:xfrm>
        </p:grpSpPr>
        <p:sp>
          <p:nvSpPr>
            <p:cNvPr id="53" name="TextBox 16"/>
            <p:cNvSpPr txBox="1"/>
            <p:nvPr/>
          </p:nvSpPr>
          <p:spPr>
            <a:xfrm>
              <a:off x="28734" y="974591"/>
              <a:ext cx="755015" cy="277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1"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24h</a:t>
              </a:r>
              <a:endParaRPr lang="ko-KR" sz="12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457200" y="0"/>
              <a:ext cx="3388498" cy="2229596"/>
              <a:chOff x="0" y="0"/>
              <a:chExt cx="3388498" cy="2229596"/>
            </a:xfrm>
          </p:grpSpPr>
          <p:sp>
            <p:nvSpPr>
              <p:cNvPr id="55" name="왼쪽 중괄호 54"/>
              <p:cNvSpPr/>
              <p:nvPr/>
            </p:nvSpPr>
            <p:spPr>
              <a:xfrm>
                <a:off x="0" y="7952"/>
                <a:ext cx="287655" cy="2216785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6" name="그룹 55"/>
              <p:cNvGrpSpPr/>
              <p:nvPr/>
            </p:nvGrpSpPr>
            <p:grpSpPr>
              <a:xfrm>
                <a:off x="365760" y="0"/>
                <a:ext cx="3022738" cy="2229596"/>
                <a:chOff x="0" y="0"/>
                <a:chExt cx="3022738" cy="2229596"/>
              </a:xfrm>
            </p:grpSpPr>
            <p:grpSp>
              <p:nvGrpSpPr>
                <p:cNvPr id="57" name="그룹 56"/>
                <p:cNvGrpSpPr/>
                <p:nvPr/>
              </p:nvGrpSpPr>
              <p:grpSpPr>
                <a:xfrm>
                  <a:off x="0" y="1160891"/>
                  <a:ext cx="1471930" cy="1068705"/>
                  <a:chOff x="1196135" y="1504542"/>
                  <a:chExt cx="1472416" cy="1069162"/>
                </a:xfrm>
              </p:grpSpPr>
              <p:pic>
                <p:nvPicPr>
                  <p:cNvPr id="71" name="그림 70" descr="4 - Copy.tif"/>
                  <p:cNvPicPr preferRelativeResize="0">
                    <a:picLocks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1196135" y="1508023"/>
                    <a:ext cx="1472416" cy="1065681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72" name="TextBox 11"/>
                  <p:cNvSpPr txBox="1"/>
                  <p:nvPr/>
                </p:nvSpPr>
                <p:spPr>
                  <a:xfrm>
                    <a:off x="1196135" y="1504542"/>
                    <a:ext cx="575951" cy="2463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8" name="그룹 57"/>
                <p:cNvGrpSpPr/>
                <p:nvPr/>
              </p:nvGrpSpPr>
              <p:grpSpPr>
                <a:xfrm>
                  <a:off x="1542553" y="1153708"/>
                  <a:ext cx="1480185" cy="1072711"/>
                  <a:chOff x="3159677" y="1507080"/>
                  <a:chExt cx="1480358" cy="1073116"/>
                </a:xfrm>
              </p:grpSpPr>
              <p:pic>
                <p:nvPicPr>
                  <p:cNvPr id="69" name="그림 68" descr="5 - Copy.tif"/>
                  <p:cNvPicPr preferRelativeResize="0">
                    <a:picLocks/>
                  </p:cNvPicPr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3167478" y="1514264"/>
                    <a:ext cx="1472557" cy="1065932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70" name="TextBox 12"/>
                  <p:cNvSpPr txBox="1"/>
                  <p:nvPr/>
                </p:nvSpPr>
                <p:spPr>
                  <a:xfrm>
                    <a:off x="3159677" y="1507080"/>
                    <a:ext cx="576007" cy="2463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9" name="그룹 58"/>
                <p:cNvGrpSpPr/>
                <p:nvPr/>
              </p:nvGrpSpPr>
              <p:grpSpPr>
                <a:xfrm>
                  <a:off x="1526650" y="7952"/>
                  <a:ext cx="1494155" cy="1076325"/>
                  <a:chOff x="3145535" y="16363"/>
                  <a:chExt cx="1494633" cy="1076620"/>
                </a:xfrm>
              </p:grpSpPr>
              <p:pic>
                <p:nvPicPr>
                  <p:cNvPr id="64" name="그림 63" descr="2 - Copy.tif"/>
                  <p:cNvPicPr preferRelativeResize="0">
                    <a:picLocks/>
                  </p:cNvPicPr>
                  <p:nvPr/>
                </p:nvPicPr>
                <p:blipFill>
                  <a:blip r:embed="rId8" cstate="print"/>
                  <a:stretch>
                    <a:fillRect/>
                  </a:stretch>
                </p:blipFill>
                <p:spPr>
                  <a:xfrm>
                    <a:off x="3167478" y="27372"/>
                    <a:ext cx="1472690" cy="1065611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65" name="TextBox 20"/>
                  <p:cNvSpPr txBox="1"/>
                  <p:nvPr/>
                </p:nvSpPr>
                <p:spPr>
                  <a:xfrm>
                    <a:off x="3145535" y="16363"/>
                    <a:ext cx="576058" cy="24630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0" name="그룹 59"/>
                <p:cNvGrpSpPr/>
                <p:nvPr/>
              </p:nvGrpSpPr>
              <p:grpSpPr>
                <a:xfrm>
                  <a:off x="0" y="0"/>
                  <a:ext cx="1471930" cy="1088390"/>
                  <a:chOff x="1192387" y="4486"/>
                  <a:chExt cx="2095356" cy="1546527"/>
                </a:xfrm>
              </p:grpSpPr>
              <p:pic>
                <p:nvPicPr>
                  <p:cNvPr id="61" name="그림 60" descr="6 - Copy.tif"/>
                  <p:cNvPicPr preferRelativeResize="0">
                    <a:picLocks/>
                  </p:cNvPicPr>
                  <p:nvPr/>
                </p:nvPicPr>
                <p:blipFill>
                  <a:blip r:embed="rId9" cstate="print"/>
                  <a:stretch>
                    <a:fillRect/>
                  </a:stretch>
                </p:blipFill>
                <p:spPr>
                  <a:xfrm>
                    <a:off x="1192387" y="36991"/>
                    <a:ext cx="2095356" cy="1514022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63" name="TextBox 70"/>
                  <p:cNvSpPr txBox="1"/>
                  <p:nvPr/>
                </p:nvSpPr>
                <p:spPr>
                  <a:xfrm>
                    <a:off x="1195107" y="4486"/>
                    <a:ext cx="963304" cy="3498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atinLnBrk="1">
                      <a:spcAft>
                        <a:spcPts val="0"/>
                      </a:spcAft>
                    </a:pPr>
                    <a:r>
                      <a:rPr lang="en-US" sz="1000" b="1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+/-</a:t>
                    </a:r>
                    <a:endParaRPr lang="ko-KR" sz="1200"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73" name="직사각형 72"/>
          <p:cNvSpPr/>
          <p:nvPr/>
        </p:nvSpPr>
        <p:spPr>
          <a:xfrm>
            <a:off x="1850924" y="983025"/>
            <a:ext cx="19194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latin typeface="Arial" pitchFamily="34" charset="0"/>
                <a:cs typeface="Arial" pitchFamily="34" charset="0"/>
              </a:rPr>
              <a:t>L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ung </a:t>
            </a:r>
            <a:r>
              <a:rPr lang="en-US" altLang="ko-KR" sz="1100" dirty="0">
                <a:latin typeface="Arial" pitchFamily="34" charset="0"/>
                <a:cs typeface="Arial" pitchFamily="34" charset="0"/>
              </a:rPr>
              <a:t>organ 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culture at E10.5</a:t>
            </a:r>
            <a:endParaRPr lang="ko-KR" altLang="ko-K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"/>
          <p:cNvSpPr txBox="1"/>
          <p:nvPr/>
        </p:nvSpPr>
        <p:spPr>
          <a:xfrm>
            <a:off x="6963835" y="1286898"/>
            <a:ext cx="980725" cy="3168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latinLnBrk="1">
              <a:spcAft>
                <a:spcPts val="0"/>
              </a:spcAft>
            </a:pPr>
            <a:r>
              <a:rPr lang="en-US" sz="1100" i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Y바다M"/>
                <a:cs typeface="Arial" panose="020B0604020202020204" pitchFamily="34" charset="0"/>
              </a:rPr>
              <a:t>Asxl1</a:t>
            </a:r>
            <a:r>
              <a:rPr lang="en-US" sz="1100" i="1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Y바다M"/>
                <a:cs typeface="Arial" panose="020B0604020202020204" pitchFamily="34" charset="0"/>
              </a:rPr>
              <a:t>-/-</a:t>
            </a:r>
            <a:endParaRPr lang="ko-KR" sz="12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8"/>
          <p:cNvSpPr txBox="1"/>
          <p:nvPr/>
        </p:nvSpPr>
        <p:spPr>
          <a:xfrm>
            <a:off x="5749132" y="1304342"/>
            <a:ext cx="558748" cy="337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latinLnBrk="1">
              <a:spcAft>
                <a:spcPts val="0"/>
              </a:spcAft>
            </a:pPr>
            <a:r>
              <a:rPr lang="en-US" sz="1100" i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Y바다M"/>
                <a:cs typeface="Arial" panose="020B0604020202020204" pitchFamily="34" charset="0"/>
              </a:rPr>
              <a:t>WT</a:t>
            </a:r>
            <a:endParaRPr lang="ko-KR" sz="12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그림 77" descr="4.tif"/>
          <p:cNvPicPr preferRelativeResize="0">
            <a:picLocks/>
          </p:cNvPicPr>
          <p:nvPr/>
        </p:nvPicPr>
        <p:blipFill>
          <a:blip r:embed="rId10" cstate="print">
            <a:extLst/>
          </a:blip>
          <a:srcRect l="23215" t="40477" r="19642" b="7142"/>
          <a:stretch>
            <a:fillRect/>
          </a:stretch>
        </p:blipFill>
        <p:spPr>
          <a:xfrm flipH="1">
            <a:off x="5227593" y="2700478"/>
            <a:ext cx="1471741" cy="1065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9" name="그림 78" descr="3.tif"/>
          <p:cNvPicPr preferRelativeResize="0">
            <a:picLocks/>
          </p:cNvPicPr>
          <p:nvPr/>
        </p:nvPicPr>
        <p:blipFill>
          <a:blip r:embed="rId11" cstate="print">
            <a:extLst/>
          </a:blip>
          <a:srcRect l="22917" t="11112" r="10416" b="27777"/>
          <a:stretch>
            <a:fillRect/>
          </a:stretch>
        </p:blipFill>
        <p:spPr>
          <a:xfrm>
            <a:off x="5226811" y="1556778"/>
            <a:ext cx="1471741" cy="10654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0" name="TextBox 16"/>
          <p:cNvSpPr txBox="1"/>
          <p:nvPr/>
        </p:nvSpPr>
        <p:spPr>
          <a:xfrm>
            <a:off x="4845178" y="1905305"/>
            <a:ext cx="367171" cy="2978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0h</a:t>
            </a:r>
            <a:endParaRPr lang="ko-KR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그림 80" descr="5.tif"/>
          <p:cNvPicPr preferRelativeResize="0">
            <a:picLocks/>
          </p:cNvPicPr>
          <p:nvPr/>
        </p:nvPicPr>
        <p:blipFill>
          <a:blip r:embed="rId12" cstate="print">
            <a:lum bright="-10000" contrast="10000"/>
            <a:extLst/>
          </a:blip>
          <a:srcRect l="10417" t="22222" r="22917" b="16667"/>
          <a:stretch>
            <a:fillRect/>
          </a:stretch>
        </p:blipFill>
        <p:spPr>
          <a:xfrm flipH="1">
            <a:off x="6802746" y="1551235"/>
            <a:ext cx="1471742" cy="10654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2" name="TextBox 22"/>
          <p:cNvSpPr txBox="1"/>
          <p:nvPr/>
        </p:nvSpPr>
        <p:spPr>
          <a:xfrm>
            <a:off x="4777662" y="3011789"/>
            <a:ext cx="514403" cy="3661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atinLnBrk="1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24h</a:t>
            </a:r>
            <a:endParaRPr lang="ko-KR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3" name="그림 82" descr="5.tif"/>
          <p:cNvPicPr preferRelativeResize="0">
            <a:picLocks/>
          </p:cNvPicPr>
          <p:nvPr/>
        </p:nvPicPr>
        <p:blipFill>
          <a:blip r:embed="rId13" cstate="print">
            <a:lum/>
            <a:extLst/>
          </a:blip>
          <a:srcRect l="23215" t="42858" r="19642" b="4761"/>
          <a:stretch>
            <a:fillRect/>
          </a:stretch>
        </p:blipFill>
        <p:spPr>
          <a:xfrm flipH="1">
            <a:off x="6810697" y="2700495"/>
            <a:ext cx="1471741" cy="10654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4" name="직사각형 83"/>
          <p:cNvSpPr/>
          <p:nvPr/>
        </p:nvSpPr>
        <p:spPr>
          <a:xfrm>
            <a:off x="5798702" y="978850"/>
            <a:ext cx="19194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latin typeface="Arial" pitchFamily="34" charset="0"/>
                <a:cs typeface="Arial" pitchFamily="34" charset="0"/>
              </a:rPr>
              <a:t>L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ung </a:t>
            </a:r>
            <a:r>
              <a:rPr lang="en-US" altLang="ko-KR" sz="1100" dirty="0">
                <a:latin typeface="Arial" pitchFamily="34" charset="0"/>
                <a:cs typeface="Arial" pitchFamily="34" charset="0"/>
              </a:rPr>
              <a:t>organ </a:t>
            </a:r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culture at E12.5</a:t>
            </a:r>
            <a:endParaRPr lang="ko-KR" altLang="ko-K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966793" y="780900"/>
            <a:ext cx="255127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987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S3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4" descr="C:\Users\Moon Seung Tae\Desktop\A\4_4_wt__.tif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637" y="2302255"/>
            <a:ext cx="18792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" name="차트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3717490"/>
              </p:ext>
            </p:extLst>
          </p:nvPr>
        </p:nvGraphicFramePr>
        <p:xfrm>
          <a:off x="4482021" y="4070082"/>
          <a:ext cx="1829547" cy="2076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3" name="차트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5831205"/>
              </p:ext>
            </p:extLst>
          </p:nvPr>
        </p:nvGraphicFramePr>
        <p:xfrm>
          <a:off x="2363007" y="4073985"/>
          <a:ext cx="1828731" cy="2075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3570228" y="4216657"/>
            <a:ext cx="2840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45613" y="341546"/>
            <a:ext cx="327263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16200000">
            <a:off x="1772316" y="1362037"/>
            <a:ext cx="7649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Proximal 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 rot="16200000">
            <a:off x="1708498" y="2690765"/>
            <a:ext cx="8929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Distal</a:t>
            </a:r>
            <a:endParaRPr lang="ko-KR" altLang="en-US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직사각형 59"/>
          <p:cNvSpPr/>
          <p:nvPr/>
        </p:nvSpPr>
        <p:spPr>
          <a:xfrm rot="16200000">
            <a:off x="680889" y="2168676"/>
            <a:ext cx="2940195" cy="2052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61" name="TextBox 60"/>
          <p:cNvSpPr txBox="1"/>
          <p:nvPr/>
        </p:nvSpPr>
        <p:spPr>
          <a:xfrm>
            <a:off x="1928522" y="3917124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916308" y="510021"/>
            <a:ext cx="29290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E18.5 WT                                    E18.5 Asxl1</a:t>
            </a:r>
            <a:r>
              <a:rPr lang="en-US" altLang="ko-KR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  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342637" y="533854"/>
            <a:ext cx="3809069" cy="19867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5722158" y="4225304"/>
            <a:ext cx="239071" cy="243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 rot="10800000">
            <a:off x="1923976" y="4196648"/>
            <a:ext cx="353943" cy="17516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PAS positive cell (%)</a:t>
            </a:r>
            <a:endParaRPr lang="en-US" altLang="ko-K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855336" y="6003624"/>
            <a:ext cx="12250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034828" y="3944295"/>
            <a:ext cx="27286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Proximal                                              Distal</a:t>
            </a:r>
            <a:endParaRPr lang="ko-KR" altLang="en-US" sz="1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85871" y="5993821"/>
            <a:ext cx="12250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WT          Asxl1</a:t>
            </a:r>
            <a:r>
              <a:rPr lang="en-US" altLang="ko-KR" sz="11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ko-KR" altLang="en-US" sz="11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" name="Picture 3" descr="C:\Users\Moon Seung Tae\Desktop\A\4_4_4_ho___C.tif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331" y="2299918"/>
            <a:ext cx="18792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Moon Seung Tae\Desktop\A\4_ho_.tif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331" y="808704"/>
            <a:ext cx="18792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" descr="C:\Users\Moon Seung Tae\Desktop\A\wt.tif"/>
          <p:cNvPicPr preferRelativeResize="0">
            <a:picLocks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637" y="808704"/>
            <a:ext cx="18792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6210886" y="137694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400x</a:t>
            </a:r>
            <a:endParaRPr lang="ko-KR" alt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6210886" y="302225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400x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25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4818" y="616387"/>
            <a:ext cx="8991177" cy="5031323"/>
            <a:chOff x="-4818" y="65243"/>
            <a:chExt cx="8991177" cy="5031323"/>
          </a:xfrm>
        </p:grpSpPr>
        <p:sp>
          <p:nvSpPr>
            <p:cNvPr id="8" name="TextBox 7"/>
            <p:cNvSpPr txBox="1"/>
            <p:nvPr/>
          </p:nvSpPr>
          <p:spPr>
            <a:xfrm>
              <a:off x="165321" y="69203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9" name="차트 8"/>
            <p:cNvGraphicFramePr/>
            <p:nvPr>
              <p:extLst>
                <p:ext uri="{D42A27DB-BD31-4B8C-83A1-F6EECF244321}">
                  <p14:modId xmlns:p14="http://schemas.microsoft.com/office/powerpoint/2010/main" val="2976134941"/>
                </p:ext>
              </p:extLst>
            </p:nvPr>
          </p:nvGraphicFramePr>
          <p:xfrm>
            <a:off x="-4818" y="402022"/>
            <a:ext cx="3429592" cy="22459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789206" y="362278"/>
              <a:ext cx="165301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% of Total Significant </a:t>
              </a:r>
              <a:endParaRPr lang="ko-KR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1" name="차트 10"/>
            <p:cNvGraphicFramePr/>
            <p:nvPr>
              <p:extLst>
                <p:ext uri="{D42A27DB-BD31-4B8C-83A1-F6EECF244321}">
                  <p14:modId xmlns:p14="http://schemas.microsoft.com/office/powerpoint/2010/main" val="476493045"/>
                </p:ext>
              </p:extLst>
            </p:nvPr>
          </p:nvGraphicFramePr>
          <p:xfrm>
            <a:off x="2768460" y="176198"/>
            <a:ext cx="2390891" cy="21573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pic>
          <p:nvPicPr>
            <p:cNvPr id="14" name="Picture 2" descr="C:\Users\박사-3\gsea_home\output\1월22\my_analysis.Gsea.1390361994770\enplot_CELL_PROLIFERATION_GO_0008283_805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57945" y="493083"/>
              <a:ext cx="1930047" cy="1652220"/>
            </a:xfrm>
            <a:prstGeom prst="rect">
              <a:avLst/>
            </a:prstGeom>
            <a:noFill/>
          </p:spPr>
        </p:pic>
        <p:sp>
          <p:nvSpPr>
            <p:cNvPr id="15" name="직사각형 14"/>
            <p:cNvSpPr/>
            <p:nvPr/>
          </p:nvSpPr>
          <p:spPr>
            <a:xfrm>
              <a:off x="5922968" y="604094"/>
              <a:ext cx="100867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Nominal p-value 0.0052</a:t>
              </a:r>
            </a:p>
            <a:p>
              <a:r>
                <a:rPr lang="en-US" altLang="ko-KR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FDR q-value 0.229</a:t>
              </a:r>
              <a:endParaRPr lang="ko-KR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2" descr="C:\Users\박사-3\gsea_home\output\1월27\my_analysis.Gsea.1390966751546\enplot_E2F_TARGET_GENES_769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037763" y="493083"/>
              <a:ext cx="1904356" cy="1653453"/>
            </a:xfrm>
            <a:prstGeom prst="rect">
              <a:avLst/>
            </a:prstGeom>
            <a:noFill/>
          </p:spPr>
        </p:pic>
        <p:sp>
          <p:nvSpPr>
            <p:cNvPr id="18" name="직사각형 17"/>
            <p:cNvSpPr/>
            <p:nvPr/>
          </p:nvSpPr>
          <p:spPr>
            <a:xfrm>
              <a:off x="8071073" y="604094"/>
              <a:ext cx="89479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Nominal p-value 0.0 </a:t>
              </a:r>
            </a:p>
            <a:p>
              <a:r>
                <a:rPr lang="en-US" altLang="ko-KR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FDR q-value 0.0</a:t>
              </a:r>
              <a:endParaRPr lang="ko-KR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854123" y="67222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918461" y="65243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0110" y="2557006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22" name="차트 21"/>
            <p:cNvGraphicFramePr/>
            <p:nvPr>
              <p:extLst>
                <p:ext uri="{D42A27DB-BD31-4B8C-83A1-F6EECF244321}">
                  <p14:modId xmlns:p14="http://schemas.microsoft.com/office/powerpoint/2010/main" val="492530207"/>
                </p:ext>
              </p:extLst>
            </p:nvPr>
          </p:nvGraphicFramePr>
          <p:xfrm>
            <a:off x="490815" y="2784572"/>
            <a:ext cx="1880832" cy="20495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4" name="TextBox 23"/>
            <p:cNvSpPr txBox="1"/>
            <p:nvPr/>
          </p:nvSpPr>
          <p:spPr>
            <a:xfrm rot="10800000">
              <a:off x="136346" y="3037182"/>
              <a:ext cx="353872" cy="1544619"/>
            </a:xfrm>
            <a:prstGeom prst="rect">
              <a:avLst/>
            </a:prstGeom>
            <a:noFill/>
          </p:spPr>
          <p:txBody>
            <a:bodyPr vert="eaVert" wrap="none" lIns="91405" tIns="45703" rIns="91405" bIns="45703" rtlCol="0">
              <a:spAutoFit/>
            </a:bodyPr>
            <a:lstStyle/>
            <a:p>
              <a:pPr algn="ctr"/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Fold </a:t>
              </a:r>
              <a:r>
                <a:rPr lang="en-US" altLang="ko-KR" sz="1100" dirty="0">
                  <a:latin typeface="Arial" pitchFamily="34" charset="0"/>
                  <a:cs typeface="Arial" pitchFamily="34" charset="0"/>
                </a:rPr>
                <a:t>mRNA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expression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1446" y="2953750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151" y="3375458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49463" y="3809003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41056" y="3332128"/>
              <a:ext cx="237495" cy="253881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45794" y="3518922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0" name="차트 29"/>
            <p:cNvGraphicFramePr/>
            <p:nvPr>
              <p:extLst>
                <p:ext uri="{D42A27DB-BD31-4B8C-83A1-F6EECF244321}">
                  <p14:modId xmlns:p14="http://schemas.microsoft.com/office/powerpoint/2010/main" val="452925842"/>
                </p:ext>
              </p:extLst>
            </p:nvPr>
          </p:nvGraphicFramePr>
          <p:xfrm>
            <a:off x="2597703" y="2757062"/>
            <a:ext cx="2017624" cy="20770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33" name="TextBox 32"/>
            <p:cNvSpPr txBox="1"/>
            <p:nvPr/>
          </p:nvSpPr>
          <p:spPr>
            <a:xfrm>
              <a:off x="2964575" y="4406273"/>
              <a:ext cx="283981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270739" y="3399015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558389" y="3293735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858401" y="3739276"/>
              <a:ext cx="234289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14050" y="3038164"/>
              <a:ext cx="333675" cy="246187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298926" y="255669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0800000">
              <a:off x="2271931" y="3041141"/>
              <a:ext cx="353872" cy="1544619"/>
            </a:xfrm>
            <a:prstGeom prst="rect">
              <a:avLst/>
            </a:prstGeom>
            <a:noFill/>
          </p:spPr>
          <p:txBody>
            <a:bodyPr vert="eaVert" wrap="none" lIns="91405" tIns="45703" rIns="91405" bIns="45703" rtlCol="0">
              <a:spAutoFit/>
            </a:bodyPr>
            <a:lstStyle/>
            <a:p>
              <a:pPr algn="ctr"/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Fold </a:t>
              </a:r>
              <a:r>
                <a:rPr lang="en-US" altLang="ko-KR" sz="1100" dirty="0">
                  <a:latin typeface="Arial" pitchFamily="34" charset="0"/>
                  <a:cs typeface="Arial" pitchFamily="34" charset="0"/>
                </a:rPr>
                <a:t>mRNA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expression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 rot="10800000">
              <a:off x="4377834" y="3039163"/>
              <a:ext cx="353872" cy="1544619"/>
            </a:xfrm>
            <a:prstGeom prst="rect">
              <a:avLst/>
            </a:prstGeom>
            <a:noFill/>
          </p:spPr>
          <p:txBody>
            <a:bodyPr vert="eaVert" wrap="none" lIns="91405" tIns="45703" rIns="91405" bIns="45703" rtlCol="0">
              <a:spAutoFit/>
            </a:bodyPr>
            <a:lstStyle/>
            <a:p>
              <a:pPr algn="ctr"/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Fold </a:t>
              </a:r>
              <a:r>
                <a:rPr lang="en-US" altLang="ko-KR" sz="1100" dirty="0">
                  <a:latin typeface="Arial" pitchFamily="34" charset="0"/>
                  <a:cs typeface="Arial" pitchFamily="34" charset="0"/>
                </a:rPr>
                <a:t>mRNA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expression</a:t>
              </a:r>
              <a:endParaRPr lang="ko-KR" altLang="en-US" sz="11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2" name="차트 41"/>
            <p:cNvGraphicFramePr/>
            <p:nvPr>
              <p:extLst>
                <p:ext uri="{D42A27DB-BD31-4B8C-83A1-F6EECF244321}">
                  <p14:modId xmlns:p14="http://schemas.microsoft.com/office/powerpoint/2010/main" val="4084906172"/>
                </p:ext>
              </p:extLst>
            </p:nvPr>
          </p:nvGraphicFramePr>
          <p:xfrm>
            <a:off x="4688506" y="2749822"/>
            <a:ext cx="2475490" cy="20842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44" name="TextBox 43"/>
            <p:cNvSpPr txBox="1"/>
            <p:nvPr/>
          </p:nvSpPr>
          <p:spPr>
            <a:xfrm>
              <a:off x="5605746" y="2631543"/>
              <a:ext cx="5533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A549 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35944" y="3860986"/>
              <a:ext cx="2840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13468" y="3859671"/>
              <a:ext cx="2840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119056" y="3872096"/>
              <a:ext cx="2840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398163" y="3826066"/>
              <a:ext cx="2840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70229" y="3866223"/>
              <a:ext cx="2840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rot="19275926">
              <a:off x="4706427" y="4819284"/>
              <a:ext cx="5629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NMYC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19275926">
              <a:off x="4921013" y="4838695"/>
              <a:ext cx="64312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CCNA2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19275926">
              <a:off x="5152109" y="4848481"/>
              <a:ext cx="68961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CDC25A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19275926">
              <a:off x="5547487" y="4811851"/>
              <a:ext cx="55335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CDC6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 rot="19275926">
              <a:off x="5747925" y="4832454"/>
              <a:ext cx="64312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CCNE1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 rot="19275926">
              <a:off x="6100996" y="4807766"/>
              <a:ext cx="54534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CDK7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 rot="19275926">
              <a:off x="6279808" y="4835408"/>
              <a:ext cx="64312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CDCA3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391441" y="2552902"/>
              <a:ext cx="269555" cy="400075"/>
            </a:xfrm>
            <a:prstGeom prst="rect">
              <a:avLst/>
            </a:prstGeom>
            <a:noFill/>
          </p:spPr>
          <p:txBody>
            <a:bodyPr wrap="none" lIns="91405" tIns="45703" rIns="91405" bIns="45703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335570" y="2623624"/>
              <a:ext cx="5533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A549 </a:t>
              </a:r>
              <a:endParaRPr lang="ko-KR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 rot="19275926">
              <a:off x="3231893" y="4817301"/>
              <a:ext cx="5629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NMYC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 rot="19275926">
              <a:off x="3755243" y="4842650"/>
              <a:ext cx="64312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CCNA2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 rot="19275926">
              <a:off x="3422257" y="4846498"/>
              <a:ext cx="68961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CDC25A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 rot="19275926">
              <a:off x="2604592" y="4825591"/>
              <a:ext cx="5806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ASXL1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 rot="19275926">
              <a:off x="2978725" y="4798690"/>
              <a:ext cx="4892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E2F1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19275926">
              <a:off x="540992" y="4811367"/>
              <a:ext cx="5533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Cdca3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 rot="19275926">
              <a:off x="813468" y="4828687"/>
              <a:ext cx="5533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Cdc45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 rot="19275926">
              <a:off x="1351123" y="4825595"/>
              <a:ext cx="61747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Cdc25c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 rot="19275926">
              <a:off x="1699754" y="4822446"/>
              <a:ext cx="5533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Ccnb1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9275926">
              <a:off x="1166362" y="4803696"/>
              <a:ext cx="4828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Cdk7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918461" y="2549019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endPara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7" name="그룹 76"/>
            <p:cNvGrpSpPr/>
            <p:nvPr/>
          </p:nvGrpSpPr>
          <p:grpSpPr>
            <a:xfrm>
              <a:off x="7027449" y="3037396"/>
              <a:ext cx="1958910" cy="1656000"/>
              <a:chOff x="7057139" y="2734572"/>
              <a:chExt cx="1958910" cy="1656000"/>
            </a:xfrm>
          </p:grpSpPr>
          <p:pic>
            <p:nvPicPr>
              <p:cNvPr id="75" name="Picture 4" descr="J:\L1lungMEFmicroarraySTTY\L1lungGSEAmy_analysis.Gsea.1390361994770\enplot_WEI_MYCN_TARGETS_WITH_E_BOX_6291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7057139" y="2734572"/>
                <a:ext cx="1907606" cy="1656000"/>
              </a:xfrm>
              <a:prstGeom prst="rect">
                <a:avLst/>
              </a:prstGeom>
              <a:noFill/>
            </p:spPr>
          </p:pic>
          <p:sp>
            <p:nvSpPr>
              <p:cNvPr id="76" name="직사각형 75"/>
              <p:cNvSpPr/>
              <p:nvPr/>
            </p:nvSpPr>
            <p:spPr>
              <a:xfrm>
                <a:off x="7954179" y="2839099"/>
                <a:ext cx="106187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Nominal p-value 0.0</a:t>
                </a:r>
              </a:p>
              <a:p>
                <a:r>
                  <a:rPr lang="en-US" altLang="ko-KR" sz="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FDR q-value 0.06527056</a:t>
                </a:r>
                <a:endParaRPr lang="ko-KR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S4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14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447827"/>
              </p:ext>
            </p:extLst>
          </p:nvPr>
        </p:nvGraphicFramePr>
        <p:xfrm>
          <a:off x="3316082" y="868383"/>
          <a:ext cx="2827097" cy="240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109454"/>
              </p:ext>
            </p:extLst>
          </p:nvPr>
        </p:nvGraphicFramePr>
        <p:xfrm>
          <a:off x="577907" y="844726"/>
          <a:ext cx="2788474" cy="2427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차트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65060"/>
              </p:ext>
            </p:extLst>
          </p:nvPr>
        </p:nvGraphicFramePr>
        <p:xfrm>
          <a:off x="6058581" y="861308"/>
          <a:ext cx="2843126" cy="2433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490461" y="746240"/>
            <a:ext cx="5453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err="1" smtClean="0">
                <a:latin typeface="Arial" pitchFamily="34" charset="0"/>
                <a:cs typeface="Arial" pitchFamily="34" charset="0"/>
              </a:rPr>
              <a:t>Sftpb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05575" y="2849246"/>
            <a:ext cx="20826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 smtClean="0">
                <a:latin typeface="Arial" pitchFamily="34" charset="0"/>
                <a:cs typeface="Arial" pitchFamily="34" charset="0"/>
              </a:rPr>
              <a:t>E14.5               E16.5               E18.5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05958" y="717542"/>
            <a:ext cx="5373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err="1" smtClean="0">
                <a:latin typeface="Arial" pitchFamily="34" charset="0"/>
                <a:cs typeface="Arial" pitchFamily="34" charset="0"/>
              </a:rPr>
              <a:t>Sftpa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6092" y="2850891"/>
            <a:ext cx="20826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 smtClean="0">
                <a:latin typeface="Arial" pitchFamily="34" charset="0"/>
                <a:cs typeface="Arial" pitchFamily="34" charset="0"/>
              </a:rPr>
              <a:t>   E14.5              E16.5              E18.5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387207" y="1738692"/>
            <a:ext cx="16898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mRNA expression</a:t>
            </a:r>
          </a:p>
          <a:p>
            <a:pPr algn="ctr"/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(Normalized to GAPDH)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3557" y="734436"/>
            <a:ext cx="5373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err="1" smtClean="0">
                <a:latin typeface="Arial" pitchFamily="34" charset="0"/>
                <a:cs typeface="Arial" pitchFamily="34" charset="0"/>
              </a:rPr>
              <a:t>Sftpc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10625" y="2879773"/>
            <a:ext cx="21467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 smtClean="0">
                <a:latin typeface="Arial" pitchFamily="34" charset="0"/>
                <a:cs typeface="Arial" pitchFamily="34" charset="0"/>
              </a:rPr>
              <a:t>    E14.5              E16.5               E18.5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993658" y="2650278"/>
            <a:ext cx="194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H="1" flipV="1">
            <a:off x="1992505" y="2654337"/>
            <a:ext cx="1047" cy="97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2942487" y="1239212"/>
            <a:ext cx="0" cy="939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2748037" y="1239212"/>
            <a:ext cx="194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flipH="1" flipV="1">
            <a:off x="2750742" y="1247433"/>
            <a:ext cx="1047" cy="453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H="1" flipV="1">
            <a:off x="2187531" y="2651472"/>
            <a:ext cx="1047" cy="97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8469382" y="1203459"/>
            <a:ext cx="0" cy="939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8274932" y="1203459"/>
            <a:ext cx="194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 flipV="1">
            <a:off x="8271374" y="1207264"/>
            <a:ext cx="1047" cy="453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7519196" y="2494383"/>
            <a:ext cx="194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flipH="1" flipV="1">
            <a:off x="7518043" y="2492179"/>
            <a:ext cx="1047" cy="97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flipH="1" flipV="1">
            <a:off x="7719419" y="2490115"/>
            <a:ext cx="1047" cy="1565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448712" y="2306535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5715995" y="1193342"/>
            <a:ext cx="0" cy="11371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5521545" y="1192956"/>
            <a:ext cx="194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 flipH="1" flipV="1">
            <a:off x="5517987" y="1191449"/>
            <a:ext cx="1047" cy="453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4739533" y="2598788"/>
            <a:ext cx="194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 flipH="1" flipV="1">
            <a:off x="4738380" y="2602847"/>
            <a:ext cx="1047" cy="97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flipH="1" flipV="1">
            <a:off x="4933406" y="2600783"/>
            <a:ext cx="1047" cy="1565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695719" y="2392151"/>
            <a:ext cx="303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3090" y="504383"/>
            <a:ext cx="341690" cy="400075"/>
          </a:xfrm>
          <a:prstGeom prst="rect">
            <a:avLst/>
          </a:prstGeom>
          <a:noFill/>
        </p:spPr>
        <p:txBody>
          <a:bodyPr wrap="none" lIns="91405" tIns="45703" rIns="91405" bIns="45703" rtlCol="0">
            <a:spAutoFit/>
          </a:bodyPr>
          <a:lstStyle/>
          <a:p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18694" y="2473405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03890" y="1025670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74503" y="1060672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49809" y="997704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63"/>
          <p:cNvSpPr txBox="1"/>
          <p:nvPr/>
        </p:nvSpPr>
        <p:spPr>
          <a:xfrm>
            <a:off x="7446343" y="2992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Moon_Figure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S4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7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5168</TotalTime>
  <Words>714</Words>
  <Application>Microsoft Office PowerPoint</Application>
  <PresentationFormat>화면 슬라이드 쇼(4:3)</PresentationFormat>
  <Paragraphs>387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HY바다M</vt:lpstr>
      <vt:lpstr>굴림</vt:lpstr>
      <vt:lpstr>맑은 고딕</vt:lpstr>
      <vt:lpstr>Arial</vt:lpstr>
      <vt:lpstr>Calibri</vt:lpstr>
      <vt:lpstr>Calibri Light</vt:lpstr>
      <vt:lpstr>Symbol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umsj</dc:creator>
  <cp:lastModifiedBy>umsj</cp:lastModifiedBy>
  <cp:revision>142</cp:revision>
  <cp:lastPrinted>2018-02-01T03:55:14Z</cp:lastPrinted>
  <dcterms:created xsi:type="dcterms:W3CDTF">2017-03-11T05:49:44Z</dcterms:created>
  <dcterms:modified xsi:type="dcterms:W3CDTF">2018-10-04T13:14:19Z</dcterms:modified>
</cp:coreProperties>
</file>