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3" r:id="rId2"/>
    <p:sldId id="266" r:id="rId3"/>
    <p:sldId id="262" r:id="rId4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975" userDrawn="1">
          <p15:clr>
            <a:srgbClr val="A4A3A4"/>
          </p15:clr>
        </p15:guide>
        <p15:guide id="4" orient="horz" pos="1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78E1"/>
    <a:srgbClr val="F05050"/>
    <a:srgbClr val="2828F0"/>
    <a:srgbClr val="3C3CF0"/>
    <a:srgbClr val="F0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69" autoAdjust="0"/>
  </p:normalViewPr>
  <p:slideViewPr>
    <p:cSldViewPr showGuides="1">
      <p:cViewPr varScale="1">
        <p:scale>
          <a:sx n="112" d="100"/>
          <a:sy n="112" d="100"/>
        </p:scale>
        <p:origin x="1566" y="102"/>
      </p:cViewPr>
      <p:guideLst>
        <p:guide orient="horz" pos="754"/>
        <p:guide pos="2880"/>
        <p:guide pos="975"/>
        <p:guide orient="horz" pos="1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rk\Desktop\&#49900;&#54792;&#44288;&#51656;&#54872;&#51228;&#50612;&#44592;&#49696;&#44060;&#48156;\&#49900;&#54792;&#44288;&#51656;&#54872;%20&#44284;&#51228;%20(&#44305;&#51452;)\&#52628;&#44032;&#49892;&#54744;%20&#51221;&#47532;\2019.07.23%20H9c2_RSL3_DM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_KRIBB\_Project\__2017%20&#54617;&#49373;&#46308;%20Data\__&#48149;&#53468;&#51456;\_Daily\2019-07-22\2019.07.20%20H9c2(RSL3%20&#45453;&#46020;&#48324;%20treat_acsl4%20K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_KRIBB\_Paper%20manuscript\_Current%20Manuscript\__2018%20Ferroptosis%20in%20cardiac%20model\_&#53468;&#51456;%20data\data\SUP.C2C12%20&#48516;&#54868;&#51204;&#54980;_RSL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_KRIBB\_Paper%20manuscript\_Current%20Manuscript\__2018%20Ferroptosis%20in%20cardiac%20model\_&#53468;&#51456;%20data\data\SUP.C2C12%20&#48516;&#54868;&#51204;&#54980;_RSL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__KRIBB\_Paper%20manuscript\_Current%20Manuscript\__2018%20Ferroptosis%20in%20cardiac%20model\_&#53468;&#51456;%20data\data\SUP.C2C12_RSL3_F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H9c2</a:t>
            </a:r>
            <a:endParaRPr lang="ko-K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'2'!$O$20</c:f>
              <c:strCache>
                <c:ptCount val="1"/>
                <c:pt idx="0">
                  <c:v>Untreated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'2'!$O$14:$R$14</c:f>
                <c:numCache>
                  <c:formatCode>General</c:formatCode>
                  <c:ptCount val="4"/>
                  <c:pt idx="0">
                    <c:v>2.8095882301119244</c:v>
                  </c:pt>
                  <c:pt idx="1">
                    <c:v>3.0930225837425942</c:v>
                  </c:pt>
                  <c:pt idx="2">
                    <c:v>1.4462960689212363</c:v>
                  </c:pt>
                  <c:pt idx="3">
                    <c:v>0.41104886434866783</c:v>
                  </c:pt>
                </c:numCache>
              </c:numRef>
            </c:plus>
            <c:minus>
              <c:numRef>
                <c:f>'2'!$O$14:$R$14</c:f>
                <c:numCache>
                  <c:formatCode>General</c:formatCode>
                  <c:ptCount val="4"/>
                  <c:pt idx="0">
                    <c:v>2.8095882301119244</c:v>
                  </c:pt>
                  <c:pt idx="1">
                    <c:v>3.0930225837425942</c:v>
                  </c:pt>
                  <c:pt idx="2">
                    <c:v>1.4462960689212363</c:v>
                  </c:pt>
                  <c:pt idx="3">
                    <c:v>0.41104886434866783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'2'!$P$19:$S$19</c:f>
              <c:strCache>
                <c:ptCount val="4"/>
                <c:pt idx="0">
                  <c:v>Non</c:v>
                </c:pt>
                <c:pt idx="1">
                  <c:v>0.5</c:v>
                </c:pt>
                <c:pt idx="2">
                  <c:v>2</c:v>
                </c:pt>
                <c:pt idx="3">
                  <c:v>5</c:v>
                </c:pt>
              </c:strCache>
            </c:strRef>
          </c:cat>
          <c:val>
            <c:numRef>
              <c:f>'2'!$P$20:$S$20</c:f>
              <c:numCache>
                <c:formatCode>General</c:formatCode>
                <c:ptCount val="4"/>
                <c:pt idx="0">
                  <c:v>100</c:v>
                </c:pt>
                <c:pt idx="1">
                  <c:v>73.956842537152568</c:v>
                </c:pt>
                <c:pt idx="2">
                  <c:v>39.16772717473696</c:v>
                </c:pt>
                <c:pt idx="3">
                  <c:v>8.4569433723461227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36-48A0-9649-212A59A56559}"/>
            </c:ext>
          </c:extLst>
        </c:ser>
        <c:ser>
          <c:idx val="1"/>
          <c:order val="1"/>
          <c:tx>
            <c:strRef>
              <c:f>'2'!$O$21</c:f>
              <c:strCache>
                <c:ptCount val="1"/>
                <c:pt idx="0">
                  <c:v>10mM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'2'!$O$15:$R$15</c:f>
                <c:numCache>
                  <c:formatCode>General</c:formatCode>
                  <c:ptCount val="4"/>
                  <c:pt idx="0">
                    <c:v>0.53528297387230095</c:v>
                  </c:pt>
                  <c:pt idx="1">
                    <c:v>3.3597483292694572</c:v>
                  </c:pt>
                  <c:pt idx="2">
                    <c:v>5.5677653702425269</c:v>
                  </c:pt>
                  <c:pt idx="3">
                    <c:v>3.1080302675118614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'2'!$P$19:$S$19</c:f>
              <c:strCache>
                <c:ptCount val="4"/>
                <c:pt idx="0">
                  <c:v>Non</c:v>
                </c:pt>
                <c:pt idx="1">
                  <c:v>0.5</c:v>
                </c:pt>
                <c:pt idx="2">
                  <c:v>2</c:v>
                </c:pt>
                <c:pt idx="3">
                  <c:v>5</c:v>
                </c:pt>
              </c:strCache>
            </c:strRef>
          </c:cat>
          <c:val>
            <c:numRef>
              <c:f>'2'!$P$21:$S$21</c:f>
              <c:numCache>
                <c:formatCode>General</c:formatCode>
                <c:ptCount val="4"/>
                <c:pt idx="0">
                  <c:v>91.027614934735297</c:v>
                </c:pt>
                <c:pt idx="1">
                  <c:v>32.6626749838316</c:v>
                </c:pt>
                <c:pt idx="2">
                  <c:v>11.005639816688573</c:v>
                </c:pt>
                <c:pt idx="3">
                  <c:v>5.131190063908651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36-48A0-9649-212A59A56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7"/>
        <c:overlap val="-27"/>
        <c:axId val="669347400"/>
        <c:axId val="669347792"/>
      </c:barChart>
      <c:catAx>
        <c:axId val="669347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69347792"/>
        <c:crosses val="autoZero"/>
        <c:auto val="1"/>
        <c:lblAlgn val="ctr"/>
        <c:lblOffset val="100"/>
        <c:noMultiLvlLbl val="0"/>
      </c:catAx>
      <c:valAx>
        <c:axId val="669347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ko-KR"/>
                  <a:t>Cell viability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69347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H9c2</a:t>
            </a:r>
            <a:endParaRPr lang="ko-KR" b="1"/>
          </a:p>
        </c:rich>
      </c:tx>
      <c:layout>
        <c:manualLayout>
          <c:xMode val="edge"/>
          <c:yMode val="edge"/>
          <c:x val="0.43267533620288068"/>
          <c:y val="7.01761864334196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'2'!$O$19</c:f>
              <c:strCache>
                <c:ptCount val="1"/>
                <c:pt idx="0">
                  <c:v>siNon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'2'!$W$19:$AB$19</c:f>
                <c:numCache>
                  <c:formatCode>General</c:formatCode>
                  <c:ptCount val="6"/>
                  <c:pt idx="0">
                    <c:v>2.7702356060382329</c:v>
                  </c:pt>
                  <c:pt idx="1">
                    <c:v>4.1760886092124752</c:v>
                  </c:pt>
                  <c:pt idx="2">
                    <c:v>4.3476941397668716</c:v>
                  </c:pt>
                  <c:pt idx="3">
                    <c:v>3.2882060706252689</c:v>
                  </c:pt>
                  <c:pt idx="4">
                    <c:v>0.36223646133566073</c:v>
                  </c:pt>
                  <c:pt idx="5">
                    <c:v>1.7988322794786765E-2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'2'!$P$18:$U$18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</c:numCache>
            </c:numRef>
          </c:cat>
          <c:val>
            <c:numRef>
              <c:f>'2'!$P$19:$U$19</c:f>
              <c:numCache>
                <c:formatCode>General</c:formatCode>
                <c:ptCount val="6"/>
                <c:pt idx="0">
                  <c:v>100</c:v>
                </c:pt>
                <c:pt idx="1">
                  <c:v>59.710033656047791</c:v>
                </c:pt>
                <c:pt idx="2">
                  <c:v>55.699993020242999</c:v>
                </c:pt>
                <c:pt idx="3">
                  <c:v>42.081721037838804</c:v>
                </c:pt>
                <c:pt idx="4">
                  <c:v>4.5317349122338113</c:v>
                </c:pt>
                <c:pt idx="5">
                  <c:v>4.1188227022554829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9B-4B3F-A6A9-3D7CB03E807B}"/>
            </c:ext>
          </c:extLst>
        </c:ser>
        <c:ser>
          <c:idx val="1"/>
          <c:order val="1"/>
          <c:tx>
            <c:strRef>
              <c:f>'2'!$O$20</c:f>
              <c:strCache>
                <c:ptCount val="1"/>
                <c:pt idx="0">
                  <c:v>siACSL4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'2'!$P$18:$U$18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</c:numCache>
            </c:numRef>
          </c:cat>
          <c:val>
            <c:numRef>
              <c:f>'2'!$P$20:$U$20</c:f>
              <c:numCache>
                <c:formatCode>General</c:formatCode>
                <c:ptCount val="6"/>
                <c:pt idx="0">
                  <c:v>102.95779970821211</c:v>
                </c:pt>
                <c:pt idx="1">
                  <c:v>64.44630949604452</c:v>
                </c:pt>
                <c:pt idx="2">
                  <c:v>55.871933375665847</c:v>
                </c:pt>
                <c:pt idx="3">
                  <c:v>38.884141140900873</c:v>
                </c:pt>
                <c:pt idx="4">
                  <c:v>4.6319199609133612</c:v>
                </c:pt>
                <c:pt idx="5">
                  <c:v>4.3404725465728538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9B-4B3F-A6A9-3D7CB03E8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325416"/>
        <c:axId val="585325024"/>
      </c:barChart>
      <c:catAx>
        <c:axId val="585325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5325024"/>
        <c:crosses val="autoZero"/>
        <c:auto val="1"/>
        <c:lblAlgn val="ctr"/>
        <c:lblOffset val="100"/>
        <c:noMultiLvlLbl val="0"/>
      </c:catAx>
      <c:valAx>
        <c:axId val="5853250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2.2222222222222223E-2"/>
              <c:y val="0.311982720909886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5325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100" b="1" dirty="0"/>
              <a:t>C2C12</a:t>
            </a:r>
            <a:endParaRPr lang="ko-K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분화전!$M$20:$M$26</c:f>
                <c:numCache>
                  <c:formatCode>General</c:formatCode>
                  <c:ptCount val="7"/>
                  <c:pt idx="0">
                    <c:v>1.0217082968401183</c:v>
                  </c:pt>
                  <c:pt idx="1">
                    <c:v>0.24125454840709984</c:v>
                  </c:pt>
                  <c:pt idx="2">
                    <c:v>9.3148290572374351E-2</c:v>
                  </c:pt>
                  <c:pt idx="3">
                    <c:v>4.6776367626846657E-2</c:v>
                  </c:pt>
                  <c:pt idx="4">
                    <c:v>4.4654277586262926E-2</c:v>
                  </c:pt>
                  <c:pt idx="5">
                    <c:v>5.1201940130102722E-2</c:v>
                  </c:pt>
                  <c:pt idx="6">
                    <c:v>0.40685959521148735</c:v>
                  </c:pt>
                </c:numCache>
              </c:numRef>
            </c:plus>
            <c:minus>
              <c:numRef>
                <c:f>분화전!$M$20:$M$26</c:f>
                <c:numCache>
                  <c:formatCode>General</c:formatCode>
                  <c:ptCount val="7"/>
                  <c:pt idx="0">
                    <c:v>1.0217082968401183</c:v>
                  </c:pt>
                  <c:pt idx="1">
                    <c:v>0.24125454840709984</c:v>
                  </c:pt>
                  <c:pt idx="2">
                    <c:v>9.3148290572374351E-2</c:v>
                  </c:pt>
                  <c:pt idx="3">
                    <c:v>4.6776367626846657E-2</c:v>
                  </c:pt>
                  <c:pt idx="4">
                    <c:v>4.4654277586262926E-2</c:v>
                  </c:pt>
                  <c:pt idx="5">
                    <c:v>5.1201940130102722E-2</c:v>
                  </c:pt>
                  <c:pt idx="6">
                    <c:v>0.40685959521148735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분화전!$I$20:$I$26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  <c:pt idx="6">
                  <c:v>20</c:v>
                </c:pt>
              </c:numCache>
            </c:numRef>
          </c:cat>
          <c:val>
            <c:numRef>
              <c:f>분화전!$J$20:$J$26</c:f>
              <c:numCache>
                <c:formatCode>#0</c:formatCode>
                <c:ptCount val="7"/>
                <c:pt idx="0">
                  <c:v>100</c:v>
                </c:pt>
                <c:pt idx="1">
                  <c:v>0.79029406453545592</c:v>
                </c:pt>
                <c:pt idx="2">
                  <c:v>0.37302954923729681</c:v>
                </c:pt>
                <c:pt idx="3">
                  <c:v>0.24782779719667905</c:v>
                </c:pt>
                <c:pt idx="4">
                  <c:v>0.26518582185347311</c:v>
                </c:pt>
                <c:pt idx="5">
                  <c:v>0.36351063249002263</c:v>
                </c:pt>
                <c:pt idx="6">
                  <c:v>0.61503400912976103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54964304"/>
        <c:axId val="654962736"/>
      </c:barChart>
      <c:catAx>
        <c:axId val="654964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4962736"/>
        <c:crosses val="autoZero"/>
        <c:auto val="1"/>
        <c:lblAlgn val="ctr"/>
        <c:lblOffset val="100"/>
        <c:noMultiLvlLbl val="0"/>
      </c:catAx>
      <c:valAx>
        <c:axId val="6549627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4.0567215683822391E-2"/>
              <c:y val="0.295560520917205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0" sourceLinked="1"/>
        <c:majorTickMark val="out"/>
        <c:minorTickMark val="none"/>
        <c:tickLblPos val="nextTo"/>
        <c:spPr>
          <a:noFill/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496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100" b="1"/>
              <a:t>C2C12</a:t>
            </a:r>
            <a:endParaRPr lang="ko-KR" sz="11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분화후!$M$20:$M$26</c:f>
                <c:numCache>
                  <c:formatCode>General</c:formatCode>
                  <c:ptCount val="7"/>
                  <c:pt idx="0">
                    <c:v>2.742491778292802</c:v>
                  </c:pt>
                  <c:pt idx="1">
                    <c:v>1.8808540010806496</c:v>
                  </c:pt>
                  <c:pt idx="2">
                    <c:v>3.7184251673285775</c:v>
                  </c:pt>
                  <c:pt idx="3">
                    <c:v>1.610303726294575</c:v>
                  </c:pt>
                  <c:pt idx="4">
                    <c:v>1.6147428780781199</c:v>
                  </c:pt>
                  <c:pt idx="5">
                    <c:v>1.5585499512786554</c:v>
                  </c:pt>
                  <c:pt idx="6">
                    <c:v>0.37229632522546252</c:v>
                  </c:pt>
                </c:numCache>
              </c:numRef>
            </c:plus>
            <c:minus>
              <c:numRef>
                <c:f>분화후!$M$20:$M$26</c:f>
                <c:numCache>
                  <c:formatCode>General</c:formatCode>
                  <c:ptCount val="7"/>
                  <c:pt idx="0">
                    <c:v>2.742491778292802</c:v>
                  </c:pt>
                  <c:pt idx="1">
                    <c:v>1.8808540010806496</c:v>
                  </c:pt>
                  <c:pt idx="2">
                    <c:v>3.7184251673285775</c:v>
                  </c:pt>
                  <c:pt idx="3">
                    <c:v>1.610303726294575</c:v>
                  </c:pt>
                  <c:pt idx="4">
                    <c:v>1.6147428780781199</c:v>
                  </c:pt>
                  <c:pt idx="5">
                    <c:v>1.5585499512786554</c:v>
                  </c:pt>
                  <c:pt idx="6">
                    <c:v>0.37229632522546252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분화후!$I$20:$I$26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  <c:pt idx="6">
                  <c:v>20</c:v>
                </c:pt>
              </c:numCache>
            </c:numRef>
          </c:cat>
          <c:val>
            <c:numRef>
              <c:f>분화후!$J$20:$J$26</c:f>
              <c:numCache>
                <c:formatCode>#0</c:formatCode>
                <c:ptCount val="7"/>
                <c:pt idx="0">
                  <c:v>100</c:v>
                </c:pt>
                <c:pt idx="1">
                  <c:v>101.44018269303074</c:v>
                </c:pt>
                <c:pt idx="2">
                  <c:v>98.840226007609445</c:v>
                </c:pt>
                <c:pt idx="3">
                  <c:v>90.279086902713686</c:v>
                </c:pt>
                <c:pt idx="4">
                  <c:v>65.673881615594112</c:v>
                </c:pt>
                <c:pt idx="5">
                  <c:v>3.9424561674315846</c:v>
                </c:pt>
                <c:pt idx="6">
                  <c:v>0.88291773638228044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54963520"/>
        <c:axId val="649964032"/>
      </c:barChart>
      <c:catAx>
        <c:axId val="654963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9964032"/>
        <c:crosses val="autoZero"/>
        <c:auto val="1"/>
        <c:lblAlgn val="ctr"/>
        <c:lblOffset val="100"/>
        <c:noMultiLvlLbl val="0"/>
      </c:catAx>
      <c:valAx>
        <c:axId val="6499640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5.0493685553664493E-2"/>
              <c:y val="0.295560520917205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0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496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100" b="1" dirty="0"/>
              <a:t>C2C12</a:t>
            </a:r>
            <a:endParaRPr lang="ko-KR" sz="11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0505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6478E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pre!$R$20:$R$24</c:f>
                <c:numCache>
                  <c:formatCode>General</c:formatCode>
                  <c:ptCount val="3"/>
                  <c:pt idx="0">
                    <c:v>3.0817668901519411</c:v>
                  </c:pt>
                  <c:pt idx="1">
                    <c:v>10.710641873437634</c:v>
                  </c:pt>
                  <c:pt idx="2">
                    <c:v>1.3987524026135485</c:v>
                  </c:pt>
                </c:numCache>
              </c:numRef>
            </c:plus>
            <c:minus>
              <c:numRef>
                <c:f>pre!$R$20:$R$24</c:f>
                <c:numCache>
                  <c:formatCode>General</c:formatCode>
                  <c:ptCount val="3"/>
                  <c:pt idx="0">
                    <c:v>3.0817668901519411</c:v>
                  </c:pt>
                  <c:pt idx="1">
                    <c:v>10.710641873437634</c:v>
                  </c:pt>
                  <c:pt idx="2">
                    <c:v>1.3987524026135485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pre!$N$20:$N$24</c:f>
              <c:strCache>
                <c:ptCount val="3"/>
                <c:pt idx="0">
                  <c:v>Non</c:v>
                </c:pt>
                <c:pt idx="1">
                  <c:v>RSL3</c:v>
                </c:pt>
                <c:pt idx="2">
                  <c:v>RSL3 + Fer-1</c:v>
                </c:pt>
              </c:strCache>
            </c:strRef>
          </c:cat>
          <c:val>
            <c:numRef>
              <c:f>pre!$O$20:$O$24</c:f>
              <c:numCache>
                <c:formatCode>#0</c:formatCode>
                <c:ptCount val="3"/>
                <c:pt idx="0">
                  <c:v>102.29616656937148</c:v>
                </c:pt>
                <c:pt idx="1">
                  <c:v>22.627737626380977</c:v>
                </c:pt>
                <c:pt idx="2">
                  <c:v>95.851058873184627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49963248"/>
        <c:axId val="649963640"/>
      </c:barChart>
      <c:catAx>
        <c:axId val="649963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9963640"/>
        <c:crosses val="autoZero"/>
        <c:auto val="1"/>
        <c:lblAlgn val="ctr"/>
        <c:lblOffset val="100"/>
        <c:noMultiLvlLbl val="0"/>
      </c:catAx>
      <c:valAx>
        <c:axId val="6499636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5.4971536806563512E-2"/>
              <c:y val="0.273113158712081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0" sourceLinked="1"/>
        <c:majorTickMark val="out"/>
        <c:minorTickMark val="none"/>
        <c:tickLblPos val="nextTo"/>
        <c:spPr>
          <a:noFill/>
          <a:ln w="12700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996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598DF-3817-443D-BB71-CF3AEF090E66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17892-EBAE-4802-B842-32BA93FDCB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22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26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85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65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0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53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97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83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23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133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4616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13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75B5C-D36B-4E3B-A67A-5FA604CBA089}" type="datetimeFigureOut">
              <a:rPr lang="ko-KR" altLang="en-US" smtClean="0"/>
              <a:t>2019-08-05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290FA-8C50-4C59-9761-1F0023B1CA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79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microsoft.com/office/2007/relationships/hdphoto" Target="../media/hdphoto1.wdp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5322" y="0"/>
            <a:ext cx="265867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351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ko-KR" sz="1351" b="1" dirty="0">
                <a:latin typeface="Arial" panose="020B0604020202020204" pitchFamily="34" charset="0"/>
                <a:cs typeface="Arial" panose="020B0604020202020204" pitchFamily="34" charset="0"/>
              </a:rPr>
              <a:t>Figure 1. </a:t>
            </a:r>
            <a:endParaRPr lang="ko-KR" alt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24000" y="528523"/>
            <a:ext cx="7884000" cy="3463593"/>
            <a:chOff x="1656000" y="1324407"/>
            <a:chExt cx="7884000" cy="3463593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36" t="19198" r="15015" b="15803"/>
            <a:stretch/>
          </p:blipFill>
          <p:spPr>
            <a:xfrm>
              <a:off x="2052000" y="1836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2" t="3282" r="46429" b="31718"/>
            <a:stretch/>
          </p:blipFill>
          <p:spPr>
            <a:xfrm>
              <a:off x="3564000" y="1836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8" t="11108" r="15291" b="23892"/>
            <a:stretch/>
          </p:blipFill>
          <p:spPr>
            <a:xfrm>
              <a:off x="5076000" y="1836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21" t="25093" r="3129" b="9907"/>
            <a:stretch/>
          </p:blipFill>
          <p:spPr>
            <a:xfrm>
              <a:off x="6588000" y="1836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39" t="13790" r="35510" b="21210"/>
            <a:stretch/>
          </p:blipFill>
          <p:spPr>
            <a:xfrm>
              <a:off x="8100000" y="1836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95" t="11297" r="32954" b="23703"/>
            <a:stretch/>
          </p:blipFill>
          <p:spPr>
            <a:xfrm>
              <a:off x="3564000" y="3348000"/>
              <a:ext cx="1439999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94" t="9850" r="14855" b="25152"/>
            <a:stretch/>
          </p:blipFill>
          <p:spPr>
            <a:xfrm>
              <a:off x="5076000" y="3348000"/>
              <a:ext cx="1440001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51" t="28602" r="33698" b="6398"/>
            <a:stretch/>
          </p:blipFill>
          <p:spPr>
            <a:xfrm>
              <a:off x="6588000" y="3348000"/>
              <a:ext cx="1440000" cy="144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그림 3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64" t="33800" r="10285" b="1200"/>
            <a:stretch/>
          </p:blipFill>
          <p:spPr>
            <a:xfrm>
              <a:off x="8100000" y="3348000"/>
              <a:ext cx="1440000" cy="144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2232000" y="1589252"/>
              <a:ext cx="10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Untreated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44000" y="1589253"/>
              <a:ext cx="10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0.5 </a:t>
              </a:r>
              <a:r>
                <a:rPr lang="el-GR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56000" y="1589253"/>
              <a:ext cx="10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768000" y="1589253"/>
              <a:ext cx="10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 </a:t>
              </a:r>
              <a:r>
                <a:rPr lang="el-GR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280000" y="1589254"/>
              <a:ext cx="108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 </a:t>
              </a:r>
              <a:r>
                <a:rPr lang="el-GR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altLang="ko-KR" sz="10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2" t="30038" r="47429" b="4964"/>
            <a:stretch/>
          </p:blipFill>
          <p:spPr>
            <a:xfrm>
              <a:off x="2051999" y="3348000"/>
              <a:ext cx="1440001" cy="144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TextBox 40"/>
            <p:cNvSpPr txBox="1"/>
            <p:nvPr/>
          </p:nvSpPr>
          <p:spPr>
            <a:xfrm>
              <a:off x="1656000" y="2432889"/>
              <a:ext cx="396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3h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56000" y="4068000"/>
              <a:ext cx="396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5h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052000" y="1324407"/>
              <a:ext cx="7488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H9c2, RSL3</a:t>
              </a:r>
              <a:endParaRPr lang="ko-KR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0" name="직선 연결선 69"/>
            <p:cNvCxnSpPr/>
            <p:nvPr/>
          </p:nvCxnSpPr>
          <p:spPr>
            <a:xfrm>
              <a:off x="2052000" y="1581375"/>
              <a:ext cx="748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그룹 10"/>
            <p:cNvGrpSpPr/>
            <p:nvPr/>
          </p:nvGrpSpPr>
          <p:grpSpPr>
            <a:xfrm>
              <a:off x="3180750" y="3123600"/>
              <a:ext cx="6264000" cy="0"/>
              <a:chOff x="3276000" y="3276000"/>
              <a:chExt cx="6264000" cy="0"/>
            </a:xfrm>
          </p:grpSpPr>
          <p:cxnSp>
            <p:nvCxnSpPr>
              <p:cNvPr id="10" name="직선 연결선 9"/>
              <p:cNvCxnSpPr/>
              <p:nvPr/>
            </p:nvCxnSpPr>
            <p:spPr>
              <a:xfrm>
                <a:off x="3276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연결선 94"/>
              <p:cNvCxnSpPr/>
              <p:nvPr/>
            </p:nvCxnSpPr>
            <p:spPr>
              <a:xfrm>
                <a:off x="4788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연결선 95"/>
              <p:cNvCxnSpPr/>
              <p:nvPr/>
            </p:nvCxnSpPr>
            <p:spPr>
              <a:xfrm>
                <a:off x="6300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직선 연결선 96"/>
              <p:cNvCxnSpPr/>
              <p:nvPr/>
            </p:nvCxnSpPr>
            <p:spPr>
              <a:xfrm>
                <a:off x="7812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직선 연결선 97"/>
              <p:cNvCxnSpPr/>
              <p:nvPr/>
            </p:nvCxnSpPr>
            <p:spPr>
              <a:xfrm>
                <a:off x="9324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그룹 98"/>
            <p:cNvGrpSpPr/>
            <p:nvPr/>
          </p:nvGrpSpPr>
          <p:grpSpPr>
            <a:xfrm>
              <a:off x="3180750" y="4635600"/>
              <a:ext cx="6264000" cy="0"/>
              <a:chOff x="3276000" y="3276000"/>
              <a:chExt cx="6264000" cy="0"/>
            </a:xfrm>
          </p:grpSpPr>
          <p:cxnSp>
            <p:nvCxnSpPr>
              <p:cNvPr id="100" name="직선 연결선 99"/>
              <p:cNvCxnSpPr/>
              <p:nvPr/>
            </p:nvCxnSpPr>
            <p:spPr>
              <a:xfrm>
                <a:off x="3276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직선 연결선 100"/>
              <p:cNvCxnSpPr/>
              <p:nvPr/>
            </p:nvCxnSpPr>
            <p:spPr>
              <a:xfrm>
                <a:off x="4788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직선 연결선 101"/>
              <p:cNvCxnSpPr/>
              <p:nvPr/>
            </p:nvCxnSpPr>
            <p:spPr>
              <a:xfrm>
                <a:off x="6300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직선 연결선 102"/>
              <p:cNvCxnSpPr/>
              <p:nvPr/>
            </p:nvCxnSpPr>
            <p:spPr>
              <a:xfrm>
                <a:off x="7812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/>
              <p:cNvCxnSpPr/>
              <p:nvPr/>
            </p:nvCxnSpPr>
            <p:spPr>
              <a:xfrm>
                <a:off x="9324000" y="3276000"/>
                <a:ext cx="2160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그룹 2"/>
          <p:cNvGrpSpPr/>
          <p:nvPr/>
        </p:nvGrpSpPr>
        <p:grpSpPr>
          <a:xfrm>
            <a:off x="2231999" y="4490315"/>
            <a:ext cx="4464001" cy="1962685"/>
            <a:chOff x="2231999" y="4490315"/>
            <a:chExt cx="4464001" cy="1962685"/>
          </a:xfrm>
        </p:grpSpPr>
        <p:grpSp>
          <p:nvGrpSpPr>
            <p:cNvPr id="43" name="그룹 42"/>
            <p:cNvGrpSpPr/>
            <p:nvPr/>
          </p:nvGrpSpPr>
          <p:grpSpPr>
            <a:xfrm>
              <a:off x="2231999" y="4490315"/>
              <a:ext cx="4464001" cy="1962685"/>
              <a:chOff x="2231999" y="4490315"/>
              <a:chExt cx="4464001" cy="1962685"/>
            </a:xfrm>
          </p:grpSpPr>
          <p:pic>
            <p:nvPicPr>
              <p:cNvPr id="44" name="그림 43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21" t="9606" r="17175" b="19723"/>
              <a:stretch/>
            </p:blipFill>
            <p:spPr>
              <a:xfrm>
                <a:off x="2231999" y="5013000"/>
                <a:ext cx="1440000" cy="1440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5" name="그림 44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48" t="18018" r="37949" b="11309"/>
              <a:stretch/>
            </p:blipFill>
            <p:spPr>
              <a:xfrm>
                <a:off x="5256000" y="5013000"/>
                <a:ext cx="1440000" cy="1440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" name="그림 45"/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57" t="8239" r="38276" b="21138"/>
              <a:stretch/>
            </p:blipFill>
            <p:spPr>
              <a:xfrm>
                <a:off x="3744001" y="5013000"/>
                <a:ext cx="1440000" cy="14400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2412000" y="4755161"/>
                <a:ext cx="108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 h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924000" y="4755161"/>
                <a:ext cx="108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36 h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436000" y="4755161"/>
                <a:ext cx="108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48h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304000" y="4490315"/>
                <a:ext cx="4392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H9c2, DMEM (-</a:t>
                </a:r>
                <a:r>
                  <a:rPr lang="en-US" altLang="ko-KR" sz="1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Cys</a:t>
                </a:r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1" name="직선 연결선 50"/>
              <p:cNvCxnSpPr/>
              <p:nvPr/>
            </p:nvCxnSpPr>
            <p:spPr>
              <a:xfrm>
                <a:off x="2304000" y="4747283"/>
                <a:ext cx="439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직선 연결선 51"/>
            <p:cNvCxnSpPr/>
            <p:nvPr/>
          </p:nvCxnSpPr>
          <p:spPr>
            <a:xfrm>
              <a:off x="3374376" y="6352960"/>
              <a:ext cx="216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4886376" y="6352960"/>
              <a:ext cx="216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6398376" y="6352960"/>
              <a:ext cx="216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162000" y="4459536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2000" y="241223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5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819798" y="446425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12000" y="446425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900000" y="747786"/>
            <a:ext cx="3252232" cy="2757218"/>
            <a:chOff x="1289049" y="747786"/>
            <a:chExt cx="3252232" cy="2757218"/>
          </a:xfrm>
        </p:grpSpPr>
        <p:grpSp>
          <p:nvGrpSpPr>
            <p:cNvPr id="6" name="그룹 5"/>
            <p:cNvGrpSpPr/>
            <p:nvPr/>
          </p:nvGrpSpPr>
          <p:grpSpPr>
            <a:xfrm>
              <a:off x="1289049" y="747786"/>
              <a:ext cx="3252232" cy="2757218"/>
              <a:chOff x="548640" y="3158780"/>
              <a:chExt cx="3252232" cy="2757218"/>
            </a:xfrm>
          </p:grpSpPr>
          <p:graphicFrame>
            <p:nvGraphicFramePr>
              <p:cNvPr id="7" name="차트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87051676"/>
                  </p:ext>
                </p:extLst>
              </p:nvPr>
            </p:nvGraphicFramePr>
            <p:xfrm>
              <a:off x="548640" y="3158780"/>
              <a:ext cx="2717074" cy="253198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8" name="직선 연결선 7"/>
              <p:cNvCxnSpPr/>
              <p:nvPr/>
            </p:nvCxnSpPr>
            <p:spPr>
              <a:xfrm>
                <a:off x="1168988" y="5679069"/>
                <a:ext cx="194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" name="그룹 2"/>
              <p:cNvGrpSpPr/>
              <p:nvPr/>
            </p:nvGrpSpPr>
            <p:grpSpPr>
              <a:xfrm>
                <a:off x="2775936" y="3541974"/>
                <a:ext cx="489778" cy="230832"/>
                <a:chOff x="2901806" y="3466136"/>
                <a:chExt cx="489778" cy="230832"/>
              </a:xfrm>
            </p:grpSpPr>
            <p:sp>
              <p:nvSpPr>
                <p:cNvPr id="2" name="직사각형 1"/>
                <p:cNvSpPr/>
                <p:nvPr/>
              </p:nvSpPr>
              <p:spPr>
                <a:xfrm>
                  <a:off x="2901806" y="3544388"/>
                  <a:ext cx="72000" cy="7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017352" y="3466136"/>
                  <a:ext cx="374232" cy="230832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r>
                    <a:rPr lang="en-US" altLang="ko-KR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Non</a:t>
                  </a:r>
                  <a:endParaRPr lang="ko-KR" alt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그룹 46"/>
              <p:cNvGrpSpPr/>
              <p:nvPr/>
            </p:nvGrpSpPr>
            <p:grpSpPr>
              <a:xfrm>
                <a:off x="2775936" y="3737918"/>
                <a:ext cx="1024936" cy="230832"/>
                <a:chOff x="2901806" y="3466136"/>
                <a:chExt cx="1024936" cy="230832"/>
              </a:xfrm>
            </p:grpSpPr>
            <p:sp>
              <p:nvSpPr>
                <p:cNvPr id="48" name="직사각형 47"/>
                <p:cNvSpPr/>
                <p:nvPr/>
              </p:nvSpPr>
              <p:spPr>
                <a:xfrm>
                  <a:off x="2901806" y="3544388"/>
                  <a:ext cx="72000" cy="7200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3017351" y="3466136"/>
                  <a:ext cx="909391" cy="230832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r>
                    <a:rPr lang="en-US" altLang="ko-KR" sz="9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DMM</a:t>
                  </a:r>
                  <a:endParaRPr lang="ko-KR" altLang="en-US" sz="9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1399989" y="5685166"/>
                <a:ext cx="14400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RSL3 (</a:t>
                </a:r>
                <a:r>
                  <a:rPr lang="en-US" altLang="ko-KR" sz="900" dirty="0" err="1" smtClean="0"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rPr>
                  <a:t>μ</a:t>
                </a:r>
                <a:r>
                  <a:rPr lang="en-US" altLang="ko-KR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altLang="ko-KR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2149638" y="1485000"/>
              <a:ext cx="216000" cy="21544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Arial" panose="020B0604020202020204" pitchFamily="34" charset="0"/>
                  <a:ea typeface="Arial Unicode MS" pitchFamily="50" charset="-127"/>
                  <a:cs typeface="Arial" panose="020B0604020202020204" pitchFamily="34" charset="0"/>
                </a:rPr>
                <a:t>*</a:t>
              </a:r>
              <a:endParaRPr lang="ko-KR" altLang="en-US" sz="8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36546" y="2311184"/>
              <a:ext cx="216000" cy="21544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Arial" panose="020B0604020202020204" pitchFamily="34" charset="0"/>
                  <a:ea typeface="Arial Unicode MS" pitchFamily="50" charset="-127"/>
                  <a:cs typeface="Arial" panose="020B0604020202020204" pitchFamily="34" charset="0"/>
                </a:rPr>
                <a:t>***</a:t>
              </a:r>
              <a:endParaRPr lang="ko-KR" altLang="en-US" sz="8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128368" y="2608286"/>
              <a:ext cx="216000" cy="21544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Arial" panose="020B0604020202020204" pitchFamily="34" charset="0"/>
                  <a:ea typeface="Arial Unicode MS" pitchFamily="50" charset="-127"/>
                  <a:cs typeface="Arial" panose="020B0604020202020204" pitchFamily="34" charset="0"/>
                </a:rPr>
                <a:t>**</a:t>
              </a:r>
              <a:endParaRPr lang="ko-KR" altLang="en-US" sz="8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601816" y="2743740"/>
              <a:ext cx="216000" cy="21544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800" dirty="0" smtClean="0">
                  <a:latin typeface="Arial" panose="020B0604020202020204" pitchFamily="34" charset="0"/>
                  <a:ea typeface="Arial Unicode MS" pitchFamily="50" charset="-127"/>
                  <a:cs typeface="Arial" panose="020B0604020202020204" pitchFamily="34" charset="0"/>
                </a:rPr>
                <a:t>*</a:t>
              </a:r>
              <a:endParaRPr lang="ko-KR" altLang="en-US" sz="800" dirty="0">
                <a:latin typeface="Arial" panose="020B0604020202020204" pitchFamily="34" charset="0"/>
                <a:ea typeface="Arial Unicode MS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425986" y="754202"/>
            <a:ext cx="3722306" cy="2757524"/>
            <a:chOff x="5023393" y="3730969"/>
            <a:chExt cx="3722306" cy="2757524"/>
          </a:xfrm>
        </p:grpSpPr>
        <p:grpSp>
          <p:nvGrpSpPr>
            <p:cNvPr id="72" name="그룹 71"/>
            <p:cNvGrpSpPr/>
            <p:nvPr/>
          </p:nvGrpSpPr>
          <p:grpSpPr>
            <a:xfrm>
              <a:off x="7866908" y="4426362"/>
              <a:ext cx="866270" cy="426776"/>
              <a:chOff x="4385552" y="3079526"/>
              <a:chExt cx="866270" cy="426776"/>
            </a:xfrm>
          </p:grpSpPr>
          <p:sp>
            <p:nvSpPr>
              <p:cNvPr id="73" name="직사각형 72"/>
              <p:cNvSpPr/>
              <p:nvPr/>
            </p:nvSpPr>
            <p:spPr>
              <a:xfrm>
                <a:off x="4385552" y="3157778"/>
                <a:ext cx="72000" cy="7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501097" y="3079526"/>
                <a:ext cx="624383" cy="2308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siNTpool</a:t>
                </a:r>
                <a:endPara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4385552" y="3353722"/>
                <a:ext cx="72000" cy="7200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501097" y="3275470"/>
                <a:ext cx="750725" cy="2308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siACSL4pool</a:t>
                </a:r>
                <a:endParaRPr lang="ko-KR" altLang="en-US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85" name="차트 8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94932109"/>
                </p:ext>
              </p:extLst>
            </p:nvPr>
          </p:nvGraphicFramePr>
          <p:xfrm>
            <a:off x="5023393" y="3730969"/>
            <a:ext cx="3722306" cy="25336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" name="그룹 3"/>
            <p:cNvGrpSpPr/>
            <p:nvPr/>
          </p:nvGrpSpPr>
          <p:grpSpPr>
            <a:xfrm>
              <a:off x="5649496" y="6242272"/>
              <a:ext cx="2952000" cy="246221"/>
              <a:chOff x="6151826" y="6270369"/>
              <a:chExt cx="2484000" cy="246221"/>
            </a:xfrm>
          </p:grpSpPr>
          <p:cxnSp>
            <p:nvCxnSpPr>
              <p:cNvPr id="86" name="직선 연결선 85"/>
              <p:cNvCxnSpPr/>
              <p:nvPr/>
            </p:nvCxnSpPr>
            <p:spPr>
              <a:xfrm>
                <a:off x="6151826" y="6272027"/>
                <a:ext cx="2484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TextBox 86"/>
              <p:cNvSpPr txBox="1"/>
              <p:nvPr/>
            </p:nvSpPr>
            <p:spPr>
              <a:xfrm>
                <a:off x="6151826" y="6270369"/>
                <a:ext cx="2484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RSL3</a:t>
                </a:r>
                <a:r>
                  <a:rPr lang="ko-KR" altLang="en-US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altLang="ko-KR" sz="1000" dirty="0" err="1" smtClean="0"/>
                  <a:t>uM</a:t>
                </a:r>
                <a:r>
                  <a:rPr lang="en-US" altLang="ko-KR" sz="1000" dirty="0" smtClean="0"/>
                  <a:t>)</a:t>
                </a:r>
                <a:endParaRPr lang="ko-KR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1" name="TextBox 90"/>
          <p:cNvSpPr txBox="1"/>
          <p:nvPr/>
        </p:nvSpPr>
        <p:spPr>
          <a:xfrm>
            <a:off x="6485322" y="0"/>
            <a:ext cx="265867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351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ko-KR" sz="1351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endParaRPr lang="ko-KR" alt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1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5322" y="0"/>
            <a:ext cx="2658678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351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ko-KR" sz="1351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ko-KR" alt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2187" y="435792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40435" y="435792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2092" y="435792"/>
            <a:ext cx="36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4789" y="3134835"/>
            <a:ext cx="154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RSL3 (</a:t>
            </a:r>
            <a:r>
              <a:rPr lang="en-US" altLang="ko-KR" sz="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μ</a:t>
            </a:r>
            <a:r>
              <a:rPr lang="en-US" altLang="ko-KR" sz="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ko-KR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연결선 8"/>
          <p:cNvCxnSpPr/>
          <p:nvPr/>
        </p:nvCxnSpPr>
        <p:spPr bwMode="auto">
          <a:xfrm>
            <a:off x="1364789" y="3134835"/>
            <a:ext cx="154800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9" name="차트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089825"/>
              </p:ext>
            </p:extLst>
          </p:nvPr>
        </p:nvGraphicFramePr>
        <p:xfrm>
          <a:off x="509334" y="1005763"/>
          <a:ext cx="2558815" cy="2153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그룹 4"/>
          <p:cNvGrpSpPr/>
          <p:nvPr/>
        </p:nvGrpSpPr>
        <p:grpSpPr>
          <a:xfrm>
            <a:off x="6080983" y="1005763"/>
            <a:ext cx="2558815" cy="2344516"/>
            <a:chOff x="6080983" y="3261856"/>
            <a:chExt cx="2558815" cy="2344516"/>
          </a:xfrm>
        </p:grpSpPr>
        <p:graphicFrame>
          <p:nvGraphicFramePr>
            <p:cNvPr id="20" name="차트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94247346"/>
                </p:ext>
              </p:extLst>
            </p:nvPr>
          </p:nvGraphicFramePr>
          <p:xfrm>
            <a:off x="6080983" y="3261856"/>
            <a:ext cx="2558815" cy="21535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1" name="그룹 20"/>
            <p:cNvGrpSpPr/>
            <p:nvPr/>
          </p:nvGrpSpPr>
          <p:grpSpPr>
            <a:xfrm>
              <a:off x="6947860" y="5390928"/>
              <a:ext cx="1548000" cy="215444"/>
              <a:chOff x="1364789" y="5390928"/>
              <a:chExt cx="1548000" cy="215444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364789" y="5390928"/>
                <a:ext cx="15480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RSL3 (</a:t>
                </a:r>
                <a:r>
                  <a:rPr lang="en-US" altLang="ko-KR" sz="800" dirty="0" err="1">
                    <a:latin typeface="Arial" panose="020B0604020202020204" pitchFamily="34" charset="0"/>
                    <a:ea typeface="맑은 고딕" panose="020B0503020000020004" pitchFamily="50" charset="-127"/>
                    <a:cs typeface="Arial" panose="020B0604020202020204" pitchFamily="34" charset="0"/>
                  </a:rPr>
                  <a:t>μ</a:t>
                </a:r>
                <a:r>
                  <a:rPr lang="en-US" altLang="ko-KR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altLang="ko-KR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" name="직선 연결선 22"/>
              <p:cNvCxnSpPr/>
              <p:nvPr/>
            </p:nvCxnSpPr>
            <p:spPr bwMode="auto">
              <a:xfrm>
                <a:off x="1364789" y="5390928"/>
                <a:ext cx="154800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150125"/>
              </p:ext>
            </p:extLst>
          </p:nvPr>
        </p:nvGraphicFramePr>
        <p:xfrm>
          <a:off x="3569178" y="1005764"/>
          <a:ext cx="1942860" cy="2279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0246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19347</TotalTime>
  <Words>92</Words>
  <Application>Microsoft Office PowerPoint</Application>
  <PresentationFormat>화면 슬라이드 쇼(4:3)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Arial Unicode MS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149</cp:revision>
  <cp:lastPrinted>2018-12-04T05:13:07Z</cp:lastPrinted>
  <dcterms:created xsi:type="dcterms:W3CDTF">2018-10-15T11:18:18Z</dcterms:created>
  <dcterms:modified xsi:type="dcterms:W3CDTF">2019-08-05T04:31:35Z</dcterms:modified>
</cp:coreProperties>
</file>