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020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olumes\USB%20LUISA\Data%20for%20reconsideration%20CDD\SI%20Organoids%20Onales\Quantification%20Dead%20Onalespib-2_colon%20and%20S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Volumes\USB%20LUISA\Data%20for%20reconsideration%20CDD\SI%20Organoids%20Ganet\Summary%20Dead%20cell%20quantification%20S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Volumes\USB%20LUISA\Data%20for%20reconsideration%20CDD\Summary%20Quantification%20Tumor%20lower%2017aa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98063034328206"/>
          <c:y val="0.26518659032847963"/>
          <c:w val="0.63868064949577663"/>
          <c:h val="0.622619082994086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DB-F145-BECD-4A0CA2B44305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DB-F145-BECD-4A0CA2B4430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DB-F145-BECD-4A0CA2B44305}"/>
              </c:ext>
            </c:extLst>
          </c:dPt>
          <c:errBars>
            <c:errBarType val="plus"/>
            <c:errValType val="cust"/>
            <c:noEndCap val="0"/>
            <c:plus>
              <c:numRef>
                <c:f>'Small intestine new'!$C$52:$C$54</c:f>
                <c:numCache>
                  <c:formatCode>General</c:formatCode>
                  <c:ptCount val="3"/>
                  <c:pt idx="0">
                    <c:v>5.1951822153549889</c:v>
                  </c:pt>
                  <c:pt idx="1">
                    <c:v>7.0810243075735633</c:v>
                  </c:pt>
                  <c:pt idx="2">
                    <c:v>4.8286099726328056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'Small intestine new'!$A$52:$A$54</c:f>
              <c:strCache>
                <c:ptCount val="3"/>
                <c:pt idx="0">
                  <c:v>DMSO</c:v>
                </c:pt>
                <c:pt idx="1">
                  <c:v>200nM Onalespib</c:v>
                </c:pt>
                <c:pt idx="2">
                  <c:v>400nM Onalespib</c:v>
                </c:pt>
              </c:strCache>
            </c:strRef>
          </c:cat>
          <c:val>
            <c:numRef>
              <c:f>'Small intestine new'!$B$52:$B$54</c:f>
              <c:numCache>
                <c:formatCode>General</c:formatCode>
                <c:ptCount val="3"/>
                <c:pt idx="0">
                  <c:v>8.8275613275613267</c:v>
                </c:pt>
                <c:pt idx="1">
                  <c:v>9.482790107313372</c:v>
                </c:pt>
                <c:pt idx="2">
                  <c:v>13.016475383348446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DB-F145-BECD-4A0CA2B44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328087040"/>
        <c:axId val="130953728"/>
      </c:barChart>
      <c:catAx>
        <c:axId val="328087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953728"/>
        <c:crosses val="autoZero"/>
        <c:auto val="1"/>
        <c:lblAlgn val="ctr"/>
        <c:lblOffset val="100"/>
        <c:noMultiLvlLbl val="1"/>
      </c:catAx>
      <c:valAx>
        <c:axId val="130953728"/>
        <c:scaling>
          <c:orientation val="minMax"/>
          <c:max val="3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86868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8087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'Ganet new'!$T$16</c:f>
              <c:strCache>
                <c:ptCount val="1"/>
                <c:pt idx="0">
                  <c:v>NORMAL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1F3-DE42-BD5F-24E145834962}"/>
              </c:ext>
            </c:extLst>
          </c:dPt>
          <c:errBars>
            <c:errBarType val="plus"/>
            <c:errValType val="cust"/>
            <c:noEndCap val="0"/>
            <c:plus>
              <c:numRef>
                <c:f>'Ganet new'!$W$16:$W$18</c:f>
                <c:numCache>
                  <c:formatCode>General</c:formatCode>
                  <c:ptCount val="3"/>
                  <c:pt idx="0">
                    <c:v>6.0879529229878102</c:v>
                  </c:pt>
                  <c:pt idx="1">
                    <c:v>6.8370145721558</c:v>
                  </c:pt>
                  <c:pt idx="2">
                    <c:v>9.8341124137451867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'Ganet new'!$U$16:$U$18</c:f>
              <c:strCache>
                <c:ptCount val="3"/>
                <c:pt idx="0">
                  <c:v>DMSO</c:v>
                </c:pt>
                <c:pt idx="1">
                  <c:v>30 ganet</c:v>
                </c:pt>
                <c:pt idx="2">
                  <c:v>60 ganet</c:v>
                </c:pt>
              </c:strCache>
            </c:strRef>
          </c:cat>
          <c:val>
            <c:numRef>
              <c:f>'Ganet new'!$V$16:$V$18</c:f>
              <c:numCache>
                <c:formatCode>General</c:formatCode>
                <c:ptCount val="3"/>
                <c:pt idx="0">
                  <c:v>10.880740454076365</c:v>
                </c:pt>
                <c:pt idx="1">
                  <c:v>12.189607419870599</c:v>
                </c:pt>
                <c:pt idx="2">
                  <c:v>14.692307692307693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F3-DE42-BD5F-24E1458349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328088064"/>
        <c:axId val="264813888"/>
      </c:barChart>
      <c:catAx>
        <c:axId val="32808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4813888"/>
        <c:crosses val="autoZero"/>
        <c:auto val="1"/>
        <c:lblAlgn val="ctr"/>
        <c:lblOffset val="100"/>
        <c:noMultiLvlLbl val="0"/>
      </c:catAx>
      <c:valAx>
        <c:axId val="2648138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808806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920439220575277"/>
          <c:y val="0.21992504502402496"/>
          <c:w val="0.49333077600829534"/>
          <c:h val="0.652749928909434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'Small intestine'!$O$44</c:f>
              <c:strCache>
                <c:ptCount val="1"/>
                <c:pt idx="0">
                  <c:v>SI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2D-5046-BAB3-3E571B0BBFA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2D-5046-BAB3-3E571B0BBFA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B2D-5046-BAB3-3E571B0BBFA0}"/>
              </c:ext>
            </c:extLst>
          </c:dPt>
          <c:errBars>
            <c:errBarType val="plus"/>
            <c:errValType val="cust"/>
            <c:noEndCap val="0"/>
            <c:plus>
              <c:numRef>
                <c:f>'Small intestine'!$R$44:$R$46</c:f>
                <c:numCache>
                  <c:formatCode>General</c:formatCode>
                  <c:ptCount val="3"/>
                  <c:pt idx="0">
                    <c:v>8.5933585193670172</c:v>
                  </c:pt>
                  <c:pt idx="1">
                    <c:v>9.0039195451842602</c:v>
                  </c:pt>
                  <c:pt idx="2">
                    <c:v>5.8592021811121437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'Small intestine'!$P$44:$P$46</c:f>
              <c:strCache>
                <c:ptCount val="3"/>
                <c:pt idx="0">
                  <c:v>DMSO</c:v>
                </c:pt>
                <c:pt idx="1">
                  <c:v>0.25µM 17-AAG</c:v>
                </c:pt>
                <c:pt idx="2">
                  <c:v>0.5µM 17-AAG</c:v>
                </c:pt>
              </c:strCache>
            </c:strRef>
          </c:cat>
          <c:val>
            <c:numRef>
              <c:f>'Small intestine'!$Q$44:$Q$46</c:f>
              <c:numCache>
                <c:formatCode>General</c:formatCode>
                <c:ptCount val="3"/>
                <c:pt idx="0">
                  <c:v>11.857537361923326</c:v>
                </c:pt>
                <c:pt idx="1">
                  <c:v>17.106133935844081</c:v>
                </c:pt>
                <c:pt idx="2">
                  <c:v>20.984878382711202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2D-5046-BAB3-3E571B0BB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328089088"/>
        <c:axId val="265440640"/>
      </c:barChart>
      <c:catAx>
        <c:axId val="32808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40640"/>
        <c:crosses val="autoZero"/>
        <c:auto val="1"/>
        <c:lblAlgn val="ctr"/>
        <c:lblOffset val="100"/>
        <c:noMultiLvlLbl val="0"/>
      </c:catAx>
      <c:valAx>
        <c:axId val="265440640"/>
        <c:scaling>
          <c:orientation val="minMax"/>
          <c:max val="4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80890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F7958-E811-46B4-9D50-9D07A90F8729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BDD1B-8925-4130-A70B-5D7942C5C01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9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897252"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</a:rPr>
              <a:t>Figure S6: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Related to Figure 7.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 MIF is an actionable and selective therapeutic target by HSP90 inhibition in colorectal cancer-derived organoids. </a:t>
            </a:r>
          </a:p>
          <a:p>
            <a:pPr algn="just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algn="just"/>
            <a:r>
              <a:rPr lang="en-US" dirty="0">
                <a:latin typeface="Arial" charset="0"/>
                <a:ea typeface="Arial" charset="0"/>
                <a:cs typeface="Arial" charset="0"/>
              </a:rPr>
              <a:t>Representative images to evaluate growth and development of normal colonic organoids from two different mouse </a:t>
            </a:r>
            <a:r>
              <a:rPr lang="en-US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strains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129S1/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SvImJ</a:t>
            </a:r>
            <a:r>
              <a:rPr lang="en-US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and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C57Bl/6). Images were taken at day of organoid preparation (d 0) as well as two (d 2) and six (d 6) days after preparation  (p 0=passage 0). Additional image taken three (d 3) days after splitting (p 1=passage 1). Scale bars, 200µm.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AD3BC-CB21-48E6-8C9E-DD9BEBB84A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78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8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80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57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59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1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2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5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8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3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15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3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E98C8-8F62-4183-A881-D0607494550F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F2C03-5EE0-48E6-B400-4C62BAFE914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3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5.wdp"/><Relationship Id="rId18" Type="http://schemas.openxmlformats.org/officeDocument/2006/relationships/image" Target="../media/image7.png"/><Relationship Id="rId26" Type="http://schemas.openxmlformats.org/officeDocument/2006/relationships/image" Target="../media/image12.jpeg"/><Relationship Id="rId39" Type="http://schemas.microsoft.com/office/2007/relationships/hdphoto" Target="../media/hdphoto16.wdp"/><Relationship Id="rId21" Type="http://schemas.microsoft.com/office/2007/relationships/hdphoto" Target="../media/hdphoto8.wdp"/><Relationship Id="rId34" Type="http://schemas.openxmlformats.org/officeDocument/2006/relationships/image" Target="../media/image16.png"/><Relationship Id="rId42" Type="http://schemas.openxmlformats.org/officeDocument/2006/relationships/image" Target="../media/image20.png"/><Relationship Id="rId47" Type="http://schemas.microsoft.com/office/2007/relationships/hdphoto" Target="../media/hdphoto20.wdp"/><Relationship Id="rId50" Type="http://schemas.openxmlformats.org/officeDocument/2006/relationships/image" Target="../media/image24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2.xml"/><Relationship Id="rId29" Type="http://schemas.microsoft.com/office/2007/relationships/hdphoto" Target="../media/hdphoto11.wdp"/><Relationship Id="rId11" Type="http://schemas.microsoft.com/office/2007/relationships/hdphoto" Target="../media/hdphoto4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microsoft.com/office/2007/relationships/hdphoto" Target="../media/hdphoto15.wdp"/><Relationship Id="rId40" Type="http://schemas.openxmlformats.org/officeDocument/2006/relationships/image" Target="../media/image19.png"/><Relationship Id="rId45" Type="http://schemas.microsoft.com/office/2007/relationships/hdphoto" Target="../media/hdphoto19.wdp"/><Relationship Id="rId53" Type="http://schemas.microsoft.com/office/2007/relationships/hdphoto" Target="../media/hdphoto23.wdp"/><Relationship Id="rId5" Type="http://schemas.microsoft.com/office/2007/relationships/hdphoto" Target="../media/hdphoto1.wdp"/><Relationship Id="rId10" Type="http://schemas.openxmlformats.org/officeDocument/2006/relationships/image" Target="../media/image4.png"/><Relationship Id="rId19" Type="http://schemas.microsoft.com/office/2007/relationships/hdphoto" Target="../media/hdphoto7.wdp"/><Relationship Id="rId31" Type="http://schemas.microsoft.com/office/2007/relationships/hdphoto" Target="../media/hdphoto12.wdp"/><Relationship Id="rId44" Type="http://schemas.openxmlformats.org/officeDocument/2006/relationships/image" Target="../media/image21.png"/><Relationship Id="rId52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microsoft.com/office/2007/relationships/hdphoto" Target="../media/hdphoto3.wdp"/><Relationship Id="rId14" Type="http://schemas.openxmlformats.org/officeDocument/2006/relationships/image" Target="../media/image6.png"/><Relationship Id="rId22" Type="http://schemas.openxmlformats.org/officeDocument/2006/relationships/image" Target="../media/image9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microsoft.com/office/2007/relationships/hdphoto" Target="../media/hdphoto18.wdp"/><Relationship Id="rId48" Type="http://schemas.openxmlformats.org/officeDocument/2006/relationships/image" Target="../media/image23.png"/><Relationship Id="rId8" Type="http://schemas.openxmlformats.org/officeDocument/2006/relationships/image" Target="../media/image3.png"/><Relationship Id="rId51" Type="http://schemas.microsoft.com/office/2007/relationships/hdphoto" Target="../media/hdphoto22.wdp"/><Relationship Id="rId3" Type="http://schemas.openxmlformats.org/officeDocument/2006/relationships/chart" Target="../charts/chart1.xml"/><Relationship Id="rId12" Type="http://schemas.openxmlformats.org/officeDocument/2006/relationships/image" Target="../media/image5.png"/><Relationship Id="rId17" Type="http://schemas.openxmlformats.org/officeDocument/2006/relationships/chart" Target="../charts/chart3.xml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8.png"/><Relationship Id="rId46" Type="http://schemas.openxmlformats.org/officeDocument/2006/relationships/image" Target="../media/image22.png"/><Relationship Id="rId20" Type="http://schemas.openxmlformats.org/officeDocument/2006/relationships/image" Target="../media/image8.png"/><Relationship Id="rId41" Type="http://schemas.microsoft.com/office/2007/relationships/hdphoto" Target="../media/hdphoto1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5" Type="http://schemas.microsoft.com/office/2007/relationships/hdphoto" Target="../media/hdphoto6.wdp"/><Relationship Id="rId23" Type="http://schemas.openxmlformats.org/officeDocument/2006/relationships/image" Target="../media/image10.png"/><Relationship Id="rId28" Type="http://schemas.openxmlformats.org/officeDocument/2006/relationships/image" Target="../media/image13.png"/><Relationship Id="rId36" Type="http://schemas.openxmlformats.org/officeDocument/2006/relationships/image" Target="../media/image17.png"/><Relationship Id="rId49" Type="http://schemas.microsoft.com/office/2007/relationships/hdphoto" Target="../media/hdphoto2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Diagramm 158">
            <a:extLst>
              <a:ext uri="{FF2B5EF4-FFF2-40B4-BE49-F238E27FC236}">
                <a16:creationId xmlns:a16="http://schemas.microsoft.com/office/drawing/2014/main" id="{2EF53CEA-D66A-2B4C-AF02-23D9747BB9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585783"/>
              </p:ext>
            </p:extLst>
          </p:nvPr>
        </p:nvGraphicFramePr>
        <p:xfrm>
          <a:off x="3867605" y="4983034"/>
          <a:ext cx="802359" cy="1073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1" name="Grafik 50" descr="Ein Bild, das Natur, drinnen, Foto, bedeckt enthält.&#10;&#10;Automatisch generierte Beschreibung">
            <a:extLst>
              <a:ext uri="{FF2B5EF4-FFF2-40B4-BE49-F238E27FC236}">
                <a16:creationId xmlns:a16="http://schemas.microsoft.com/office/drawing/2014/main" id="{590689D6-6DD1-5343-BC40-15C24B28688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6137" y="5296290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9" name="Grafik 58" descr="Ein Bild, das drinnen, Foto, alt, bedeckt enthält.&#10;&#10;Automatisch generierte Beschreibung">
            <a:extLst>
              <a:ext uri="{FF2B5EF4-FFF2-40B4-BE49-F238E27FC236}">
                <a16:creationId xmlns:a16="http://schemas.microsoft.com/office/drawing/2014/main" id="{F59C86A2-9267-2342-A14C-0FB2298D57A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8481" y="5296290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Grafik 60" descr="Ein Bild, das drinnen, Foto, alt, bedeckt enthält.&#10;&#10;Automatisch generierte Beschreibung">
            <a:extLst>
              <a:ext uri="{FF2B5EF4-FFF2-40B4-BE49-F238E27FC236}">
                <a16:creationId xmlns:a16="http://schemas.microsoft.com/office/drawing/2014/main" id="{703CD7B4-E5BB-2D43-9963-548B5D544930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418" y="5296290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Grafik 18" descr="Ein Bild, das drinnen, bedeckt, ausgestaltet, alt enthält.&#10;&#10;Automatisch generierte Beschreibung">
            <a:extLst>
              <a:ext uri="{FF2B5EF4-FFF2-40B4-BE49-F238E27FC236}">
                <a16:creationId xmlns:a16="http://schemas.microsoft.com/office/drawing/2014/main" id="{05C85C97-1046-9643-93BA-F33B9243366E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6137" y="4006893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Grafik 20" descr="Ein Bild, das Natur, Foto, bedeckt, alt enthält.&#10;&#10;Automatisch generierte Beschreibung">
            <a:extLst>
              <a:ext uri="{FF2B5EF4-FFF2-40B4-BE49-F238E27FC236}">
                <a16:creationId xmlns:a16="http://schemas.microsoft.com/office/drawing/2014/main" id="{5ED22043-613D-504D-810B-CCB857D5AE9C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8481" y="4006893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Grafik 28" descr="Ein Bild, das drinnen, hängend, Foto, bedeckt enthält.&#10;&#10;Automatisch generierte Beschreibung">
            <a:extLst>
              <a:ext uri="{FF2B5EF4-FFF2-40B4-BE49-F238E27FC236}">
                <a16:creationId xmlns:a16="http://schemas.microsoft.com/office/drawing/2014/main" id="{9D288BAD-4250-894B-A2E6-4D0BAF74C6C5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418" y="4006893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42" name="Diagramm 141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950090"/>
              </p:ext>
            </p:extLst>
          </p:nvPr>
        </p:nvGraphicFramePr>
        <p:xfrm>
          <a:off x="3827331" y="3883724"/>
          <a:ext cx="871036" cy="894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87" name="Chart 178">
            <a:extLst>
              <a:ext uri="{FF2B5EF4-FFF2-40B4-BE49-F238E27FC236}">
                <a16:creationId xmlns:a16="http://schemas.microsoft.com/office/drawing/2014/main" id="{5F44AE06-625E-934D-BE33-1EB270A051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235424"/>
              </p:ext>
            </p:extLst>
          </p:nvPr>
        </p:nvGraphicFramePr>
        <p:xfrm>
          <a:off x="3806562" y="2341875"/>
          <a:ext cx="834205" cy="109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pSp>
        <p:nvGrpSpPr>
          <p:cNvPr id="4" name="Gruppieren 3"/>
          <p:cNvGrpSpPr/>
          <p:nvPr/>
        </p:nvGrpSpPr>
        <p:grpSpPr>
          <a:xfrm>
            <a:off x="1035280" y="179512"/>
            <a:ext cx="4265928" cy="1874103"/>
            <a:chOff x="1035280" y="179512"/>
            <a:chExt cx="4265928" cy="1874103"/>
          </a:xfrm>
        </p:grpSpPr>
        <p:pic>
          <p:nvPicPr>
            <p:cNvPr id="32" name="Grafik 31" descr="Ein Bild, das Foto, weiß, bedeckt, Schnee enthält.&#10;&#10;Automatisch generierte Beschreibung">
              <a:extLst>
                <a:ext uri="{FF2B5EF4-FFF2-40B4-BE49-F238E27FC236}">
                  <a16:creationId xmlns:a16="http://schemas.microsoft.com/office/drawing/2014/main" id="{AB9ECD95-697A-714E-97A4-1C85CDC67B18}"/>
                </a:ext>
              </a:extLst>
            </p:cNvPr>
            <p:cNvPicPr>
              <a:picLocks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bright="2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6025" y="1282597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4" name="Grafik 33" descr="Ein Bild, das Natur, Regen, Schaf, alt enthält.&#10;&#10;Automatisch generierte Beschreibung">
              <a:extLst>
                <a:ext uri="{FF2B5EF4-FFF2-40B4-BE49-F238E27FC236}">
                  <a16:creationId xmlns:a16="http://schemas.microsoft.com/office/drawing/2014/main" id="{331C7231-D368-3E4D-8993-F198A0EE9F26}"/>
                </a:ext>
              </a:extLst>
            </p:cNvPr>
            <p:cNvPicPr>
              <a:picLocks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3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8272" y="1282597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90E32349-BDFC-B84A-9820-B5A2A9DC2694}"/>
                </a:ext>
              </a:extLst>
            </p:cNvPr>
            <p:cNvPicPr>
              <a:picLocks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10493" y="1282597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FC8C4AE7-8BCA-EF4C-911C-EB6287F837FB}"/>
                </a:ext>
              </a:extLst>
            </p:cNvPr>
            <p:cNvPicPr>
              <a:picLocks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3644" y="1282597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8" name="Bild 22">
              <a:extLst>
                <a:ext uri="{FF2B5EF4-FFF2-40B4-BE49-F238E27FC236}">
                  <a16:creationId xmlns:a16="http://schemas.microsoft.com/office/drawing/2014/main" id="{7D26EB2D-31A9-3A41-BB90-69B51CDFDDA7}"/>
                </a:ext>
              </a:extLst>
            </p:cNvPr>
            <p:cNvPicPr>
              <a:picLocks/>
            </p:cNvPicPr>
            <p:nvPr/>
          </p:nvPicPr>
          <p:blipFill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aturation sat="66000"/>
                      </a14:imgEffect>
                      <a14:imgEffect>
                        <a14:brightnessContrast bright="20000" contras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3644" y="552852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9" name="Bild 34">
              <a:extLst>
                <a:ext uri="{FF2B5EF4-FFF2-40B4-BE49-F238E27FC236}">
                  <a16:creationId xmlns:a16="http://schemas.microsoft.com/office/drawing/2014/main" id="{DDBC991F-A6FF-1D47-86F5-8B0FF9CA6D76}"/>
                </a:ext>
              </a:extLst>
            </p:cNvPr>
            <p:cNvPicPr>
              <a:picLocks/>
            </p:cNvPicPr>
            <p:nvPr/>
          </p:nvPicPr>
          <p:blipFill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rightnessContrast bright="8000" contrast="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0493" y="552852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0" name="Bild 50">
              <a:extLst>
                <a:ext uri="{FF2B5EF4-FFF2-40B4-BE49-F238E27FC236}">
                  <a16:creationId xmlns:a16="http://schemas.microsoft.com/office/drawing/2014/main" id="{91343DF3-CD5B-6F4A-8CAA-63F0C37B8EB6}"/>
                </a:ext>
              </a:extLst>
            </p:cNvPr>
            <p:cNvPicPr>
              <a:picLocks/>
            </p:cNvPicPr>
            <p:nvPr/>
          </p:nvPicPr>
          <p:blipFill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contras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6025" y="552852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1" name="Bild 53">
              <a:extLst>
                <a:ext uri="{FF2B5EF4-FFF2-40B4-BE49-F238E27FC236}">
                  <a16:creationId xmlns:a16="http://schemas.microsoft.com/office/drawing/2014/main" id="{9E703FE3-3244-6443-9292-36C67990F782}"/>
                </a:ext>
              </a:extLst>
            </p:cNvPr>
            <p:cNvPicPr>
              <a:picLocks/>
            </p:cNvPicPr>
            <p:nvPr/>
          </p:nvPicPr>
          <p:blipFill>
            <a:blip r:embed="rId30" cstate="print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brightnessContrast contrast="2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8272" y="552852"/>
              <a:ext cx="893408" cy="6998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42" name="Gerade Verbindung 41">
              <a:extLst>
                <a:ext uri="{FF2B5EF4-FFF2-40B4-BE49-F238E27FC236}">
                  <a16:creationId xmlns:a16="http://schemas.microsoft.com/office/drawing/2014/main" id="{AAADDF59-AEB4-E149-ABCF-39CC1921DE24}"/>
                </a:ext>
              </a:extLst>
            </p:cNvPr>
            <p:cNvCxnSpPr/>
            <p:nvPr/>
          </p:nvCxnSpPr>
          <p:spPr>
            <a:xfrm>
              <a:off x="2017462" y="1200484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42">
              <a:extLst>
                <a:ext uri="{FF2B5EF4-FFF2-40B4-BE49-F238E27FC236}">
                  <a16:creationId xmlns:a16="http://schemas.microsoft.com/office/drawing/2014/main" id="{B69BF7BD-541E-AF49-99A1-E1D6262F144E}"/>
                </a:ext>
              </a:extLst>
            </p:cNvPr>
            <p:cNvCxnSpPr/>
            <p:nvPr/>
          </p:nvCxnSpPr>
          <p:spPr>
            <a:xfrm>
              <a:off x="2933030" y="1200484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43">
              <a:extLst>
                <a:ext uri="{FF2B5EF4-FFF2-40B4-BE49-F238E27FC236}">
                  <a16:creationId xmlns:a16="http://schemas.microsoft.com/office/drawing/2014/main" id="{57D6C2CD-4424-1444-89AE-C41C1B188325}"/>
                </a:ext>
              </a:extLst>
            </p:cNvPr>
            <p:cNvCxnSpPr/>
            <p:nvPr/>
          </p:nvCxnSpPr>
          <p:spPr>
            <a:xfrm>
              <a:off x="3872145" y="1200484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44">
              <a:extLst>
                <a:ext uri="{FF2B5EF4-FFF2-40B4-BE49-F238E27FC236}">
                  <a16:creationId xmlns:a16="http://schemas.microsoft.com/office/drawing/2014/main" id="{CC8DF824-EBBB-E64B-BD51-79F15C4ACDF9}"/>
                </a:ext>
              </a:extLst>
            </p:cNvPr>
            <p:cNvCxnSpPr/>
            <p:nvPr/>
          </p:nvCxnSpPr>
          <p:spPr>
            <a:xfrm>
              <a:off x="4802140" y="1200484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45">
              <a:extLst>
                <a:ext uri="{FF2B5EF4-FFF2-40B4-BE49-F238E27FC236}">
                  <a16:creationId xmlns:a16="http://schemas.microsoft.com/office/drawing/2014/main" id="{F64993E8-B93F-8143-ADEA-D650B6C2C0A6}"/>
                </a:ext>
              </a:extLst>
            </p:cNvPr>
            <p:cNvCxnSpPr/>
            <p:nvPr/>
          </p:nvCxnSpPr>
          <p:spPr>
            <a:xfrm>
              <a:off x="2017462" y="1940576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>
              <a:extLst>
                <a:ext uri="{FF2B5EF4-FFF2-40B4-BE49-F238E27FC236}">
                  <a16:creationId xmlns:a16="http://schemas.microsoft.com/office/drawing/2014/main" id="{3C0D3A73-CDDF-1F46-921F-DA2B5BCA4F8A}"/>
                </a:ext>
              </a:extLst>
            </p:cNvPr>
            <p:cNvCxnSpPr/>
            <p:nvPr/>
          </p:nvCxnSpPr>
          <p:spPr>
            <a:xfrm>
              <a:off x="2933030" y="1940576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>
              <a:extLst>
                <a:ext uri="{FF2B5EF4-FFF2-40B4-BE49-F238E27FC236}">
                  <a16:creationId xmlns:a16="http://schemas.microsoft.com/office/drawing/2014/main" id="{64723256-198B-7C48-98E8-DF5B42B69AC9}"/>
                </a:ext>
              </a:extLst>
            </p:cNvPr>
            <p:cNvCxnSpPr/>
            <p:nvPr/>
          </p:nvCxnSpPr>
          <p:spPr>
            <a:xfrm>
              <a:off x="3872145" y="1940576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>
              <a:extLst>
                <a:ext uri="{FF2B5EF4-FFF2-40B4-BE49-F238E27FC236}">
                  <a16:creationId xmlns:a16="http://schemas.microsoft.com/office/drawing/2014/main" id="{765C6AFF-1644-3C41-9C26-BD95846F9313}"/>
                </a:ext>
              </a:extLst>
            </p:cNvPr>
            <p:cNvCxnSpPr/>
            <p:nvPr/>
          </p:nvCxnSpPr>
          <p:spPr>
            <a:xfrm>
              <a:off x="4802140" y="1940576"/>
              <a:ext cx="23037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1">
              <a:extLst>
                <a:ext uri="{FF2B5EF4-FFF2-40B4-BE49-F238E27FC236}">
                  <a16:creationId xmlns:a16="http://schemas.microsoft.com/office/drawing/2014/main" id="{87244701-B354-1248-A7E7-608635844252}"/>
                </a:ext>
              </a:extLst>
            </p:cNvPr>
            <p:cNvSpPr txBox="1"/>
            <p:nvPr/>
          </p:nvSpPr>
          <p:spPr>
            <a:xfrm>
              <a:off x="1523349" y="356699"/>
              <a:ext cx="609302" cy="2387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d 0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1">
              <a:extLst>
                <a:ext uri="{FF2B5EF4-FFF2-40B4-BE49-F238E27FC236}">
                  <a16:creationId xmlns:a16="http://schemas.microsoft.com/office/drawing/2014/main" id="{F901DBBE-7233-4E4B-A0CC-BDF8A7B8BBE3}"/>
                </a:ext>
              </a:extLst>
            </p:cNvPr>
            <p:cNvSpPr txBox="1"/>
            <p:nvPr/>
          </p:nvSpPr>
          <p:spPr>
            <a:xfrm>
              <a:off x="2419756" y="356699"/>
              <a:ext cx="609302" cy="2387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d 2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1">
              <a:extLst>
                <a:ext uri="{FF2B5EF4-FFF2-40B4-BE49-F238E27FC236}">
                  <a16:creationId xmlns:a16="http://schemas.microsoft.com/office/drawing/2014/main" id="{B44D4739-2225-5E4E-8046-299117C8700E}"/>
                </a:ext>
              </a:extLst>
            </p:cNvPr>
            <p:cNvSpPr txBox="1"/>
            <p:nvPr/>
          </p:nvSpPr>
          <p:spPr>
            <a:xfrm>
              <a:off x="3398594" y="356699"/>
              <a:ext cx="609302" cy="2387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d 6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1">
              <a:extLst>
                <a:ext uri="{FF2B5EF4-FFF2-40B4-BE49-F238E27FC236}">
                  <a16:creationId xmlns:a16="http://schemas.microsoft.com/office/drawing/2014/main" id="{19C76EEE-4F75-5F49-A937-31F65479668C}"/>
                </a:ext>
              </a:extLst>
            </p:cNvPr>
            <p:cNvSpPr txBox="1"/>
            <p:nvPr/>
          </p:nvSpPr>
          <p:spPr>
            <a:xfrm>
              <a:off x="4233786" y="356699"/>
              <a:ext cx="818044" cy="2387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d 3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1">
              <a:extLst>
                <a:ext uri="{FF2B5EF4-FFF2-40B4-BE49-F238E27FC236}">
                  <a16:creationId xmlns:a16="http://schemas.microsoft.com/office/drawing/2014/main" id="{FC0B5306-E576-4249-B38E-D5B32EA557DA}"/>
                </a:ext>
              </a:extLst>
            </p:cNvPr>
            <p:cNvSpPr txBox="1"/>
            <p:nvPr/>
          </p:nvSpPr>
          <p:spPr>
            <a:xfrm>
              <a:off x="2086251" y="179512"/>
              <a:ext cx="1659789" cy="2387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after preparation (p 0)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7" name="Gerade Verbindung 56">
              <a:extLst>
                <a:ext uri="{FF2B5EF4-FFF2-40B4-BE49-F238E27FC236}">
                  <a16:creationId xmlns:a16="http://schemas.microsoft.com/office/drawing/2014/main" id="{74C0654C-6616-2C48-9454-3B28CD4A1CC3}"/>
                </a:ext>
              </a:extLst>
            </p:cNvPr>
            <p:cNvCxnSpPr/>
            <p:nvPr/>
          </p:nvCxnSpPr>
          <p:spPr>
            <a:xfrm flipV="1">
              <a:off x="1382663" y="383399"/>
              <a:ext cx="2761507" cy="16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>
              <a:extLst>
                <a:ext uri="{FF2B5EF4-FFF2-40B4-BE49-F238E27FC236}">
                  <a16:creationId xmlns:a16="http://schemas.microsoft.com/office/drawing/2014/main" id="{D6E0BEBA-B673-C64D-8C32-2AC748AD3E5B}"/>
                </a:ext>
              </a:extLst>
            </p:cNvPr>
            <p:cNvCxnSpPr/>
            <p:nvPr/>
          </p:nvCxnSpPr>
          <p:spPr>
            <a:xfrm>
              <a:off x="4185599" y="383399"/>
              <a:ext cx="84690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1">
              <a:extLst>
                <a:ext uri="{FF2B5EF4-FFF2-40B4-BE49-F238E27FC236}">
                  <a16:creationId xmlns:a16="http://schemas.microsoft.com/office/drawing/2014/main" id="{53B0AA6B-0694-0B4F-82AC-5186674B0071}"/>
                </a:ext>
              </a:extLst>
            </p:cNvPr>
            <p:cNvSpPr txBox="1"/>
            <p:nvPr/>
          </p:nvSpPr>
          <p:spPr>
            <a:xfrm>
              <a:off x="4073816" y="195261"/>
              <a:ext cx="1227392" cy="30008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after splitting (p 1)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1">
              <a:extLst>
                <a:ext uri="{FF2B5EF4-FFF2-40B4-BE49-F238E27FC236}">
                  <a16:creationId xmlns:a16="http://schemas.microsoft.com/office/drawing/2014/main" id="{29ED10FA-1821-7B4B-958B-C270E41D6FEB}"/>
                </a:ext>
              </a:extLst>
            </p:cNvPr>
            <p:cNvSpPr txBox="1"/>
            <p:nvPr/>
          </p:nvSpPr>
          <p:spPr>
            <a:xfrm rot="16200000">
              <a:off x="782283" y="780707"/>
              <a:ext cx="990356" cy="21683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129S1/</a:t>
              </a:r>
              <a:r>
                <a:rPr lang="en-US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SvImJ</a:t>
              </a:r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IE" sz="10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1">
              <a:extLst>
                <a:ext uri="{FF2B5EF4-FFF2-40B4-BE49-F238E27FC236}">
                  <a16:creationId xmlns:a16="http://schemas.microsoft.com/office/drawing/2014/main" id="{63FD6A49-8E65-8A43-8BB0-2B260D5BE989}"/>
                </a:ext>
              </a:extLst>
            </p:cNvPr>
            <p:cNvSpPr txBox="1"/>
            <p:nvPr/>
          </p:nvSpPr>
          <p:spPr>
            <a:xfrm rot="16200000">
              <a:off x="836795" y="1494928"/>
              <a:ext cx="900540" cy="21683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1000" dirty="0">
                  <a:latin typeface="Arial" panose="020B0604020202020204" pitchFamily="34" charset="0"/>
                  <a:cs typeface="Arial" panose="020B0604020202020204" pitchFamily="34" charset="0"/>
                </a:rPr>
                <a:t>C57BL/6</a:t>
              </a:r>
              <a:endParaRPr lang="en-IE" sz="10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feld 132">
              <a:extLst>
                <a:ext uri="{FF2B5EF4-FFF2-40B4-BE49-F238E27FC236}">
                  <a16:creationId xmlns:a16="http://schemas.microsoft.com/office/drawing/2014/main" id="{F61F60D8-FBE3-CF4B-A95F-72EC44AF1917}"/>
                </a:ext>
              </a:extLst>
            </p:cNvPr>
            <p:cNvSpPr txBox="1"/>
            <p:nvPr/>
          </p:nvSpPr>
          <p:spPr>
            <a:xfrm>
              <a:off x="1035280" y="18767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>
                  <a:latin typeface="Arial" charset="0"/>
                  <a:ea typeface="Arial" charset="0"/>
                  <a:cs typeface="Arial" charset="0"/>
                </a:rPr>
                <a:t>A</a:t>
              </a:r>
            </a:p>
          </p:txBody>
        </p:sp>
      </p:grpSp>
      <p:sp>
        <p:nvSpPr>
          <p:cNvPr id="77" name="Textfeld 132">
            <a:extLst>
              <a:ext uri="{FF2B5EF4-FFF2-40B4-BE49-F238E27FC236}">
                <a16:creationId xmlns:a16="http://schemas.microsoft.com/office/drawing/2014/main" id="{7D80FF47-5BA1-7F4B-962C-A49AE38815BD}"/>
              </a:ext>
            </a:extLst>
          </p:cNvPr>
          <p:cNvSpPr txBox="1"/>
          <p:nvPr/>
        </p:nvSpPr>
        <p:spPr>
          <a:xfrm>
            <a:off x="4770534" y="2150746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rial" charset="0"/>
                <a:ea typeface="Arial" charset="0"/>
                <a:cs typeface="Arial" charset="0"/>
              </a:rPr>
              <a:t>C</a:t>
            </a:r>
          </a:p>
        </p:txBody>
      </p:sp>
      <p:sp>
        <p:nvSpPr>
          <p:cNvPr id="122" name="Textfeld 132">
            <a:extLst>
              <a:ext uri="{FF2B5EF4-FFF2-40B4-BE49-F238E27FC236}">
                <a16:creationId xmlns:a16="http://schemas.microsoft.com/office/drawing/2014/main" id="{9104F0C3-DED7-7F40-8F8E-B858E4B872AD}"/>
              </a:ext>
            </a:extLst>
          </p:cNvPr>
          <p:cNvSpPr txBox="1"/>
          <p:nvPr/>
        </p:nvSpPr>
        <p:spPr>
          <a:xfrm>
            <a:off x="140160" y="2150746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rial" charset="0"/>
                <a:ea typeface="Arial" charset="0"/>
                <a:cs typeface="Arial" charset="0"/>
              </a:rPr>
              <a:t>B</a:t>
            </a:r>
          </a:p>
        </p:txBody>
      </p:sp>
      <p:sp>
        <p:nvSpPr>
          <p:cNvPr id="123" name="TextBox 1">
            <a:extLst>
              <a:ext uri="{FF2B5EF4-FFF2-40B4-BE49-F238E27FC236}">
                <a16:creationId xmlns:a16="http://schemas.microsoft.com/office/drawing/2014/main" id="{78E48936-ECAB-7C40-BE36-93CDDA288C15}"/>
              </a:ext>
            </a:extLst>
          </p:cNvPr>
          <p:cNvSpPr txBox="1"/>
          <p:nvPr/>
        </p:nvSpPr>
        <p:spPr>
          <a:xfrm>
            <a:off x="308114" y="2242346"/>
            <a:ext cx="1367889" cy="33955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murine small intestine</a:t>
            </a:r>
          </a:p>
        </p:txBody>
      </p:sp>
      <p:sp>
        <p:nvSpPr>
          <p:cNvPr id="144" name="TextBox 69"/>
          <p:cNvSpPr txBox="1"/>
          <p:nvPr/>
        </p:nvSpPr>
        <p:spPr>
          <a:xfrm>
            <a:off x="5187850" y="6477000"/>
            <a:ext cx="1491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itchFamily="34" charset="0"/>
                <a:cs typeface="Arial" pitchFamily="34" charset="0"/>
              </a:rPr>
              <a:t>Supp </a:t>
            </a:r>
            <a:r>
              <a:rPr lang="de-DE" sz="1400" dirty="0" err="1">
                <a:latin typeface="Arial" pitchFamily="34" charset="0"/>
                <a:cs typeface="Arial" pitchFamily="34" charset="0"/>
              </a:rPr>
              <a:t>Figure</a:t>
            </a:r>
            <a:r>
              <a:rPr lang="de-DE" sz="1400" dirty="0">
                <a:latin typeface="Arial" pitchFamily="34" charset="0"/>
                <a:cs typeface="Arial" pitchFamily="34" charset="0"/>
              </a:rPr>
              <a:t> 5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BDDF8B13-A02F-DB47-9D79-B8545166745A}"/>
              </a:ext>
            </a:extLst>
          </p:cNvPr>
          <p:cNvGrpSpPr/>
          <p:nvPr/>
        </p:nvGrpSpPr>
        <p:grpSpPr>
          <a:xfrm>
            <a:off x="379433" y="3797106"/>
            <a:ext cx="3241096" cy="960834"/>
            <a:chOff x="379433" y="3931577"/>
            <a:chExt cx="3241096" cy="960834"/>
          </a:xfrm>
        </p:grpSpPr>
        <p:sp>
          <p:nvSpPr>
            <p:cNvPr id="124" name="TextBox 1">
              <a:extLst>
                <a:ext uri="{FF2B5EF4-FFF2-40B4-BE49-F238E27FC236}">
                  <a16:creationId xmlns:a16="http://schemas.microsoft.com/office/drawing/2014/main" id="{DC3CCF07-D24A-1345-BBD9-D882C63C7850}"/>
                </a:ext>
              </a:extLst>
            </p:cNvPr>
            <p:cNvSpPr txBox="1"/>
            <p:nvPr/>
          </p:nvSpPr>
          <p:spPr>
            <a:xfrm>
              <a:off x="2601622" y="3931577"/>
              <a:ext cx="1018907" cy="226876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Ganet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TextBox 1">
              <a:extLst>
                <a:ext uri="{FF2B5EF4-FFF2-40B4-BE49-F238E27FC236}">
                  <a16:creationId xmlns:a16="http://schemas.microsoft.com/office/drawing/2014/main" id="{E8F7F229-B0A3-0240-B5A7-0389626213C6}"/>
                </a:ext>
              </a:extLst>
            </p:cNvPr>
            <p:cNvSpPr txBox="1"/>
            <p:nvPr/>
          </p:nvSpPr>
          <p:spPr>
            <a:xfrm>
              <a:off x="1445335" y="3931577"/>
              <a:ext cx="952499" cy="22687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Ganet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1" name="Gerade Verbindung 130">
              <a:extLst>
                <a:ext uri="{FF2B5EF4-FFF2-40B4-BE49-F238E27FC236}">
                  <a16:creationId xmlns:a16="http://schemas.microsoft.com/office/drawing/2014/main" id="{393D71EB-CDE3-1D47-9846-713F877AAA27}"/>
                </a:ext>
              </a:extLst>
            </p:cNvPr>
            <p:cNvCxnSpPr/>
            <p:nvPr/>
          </p:nvCxnSpPr>
          <p:spPr>
            <a:xfrm>
              <a:off x="1542085" y="4884061"/>
              <a:ext cx="330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Gerade Verbindung 133">
              <a:extLst>
                <a:ext uri="{FF2B5EF4-FFF2-40B4-BE49-F238E27FC236}">
                  <a16:creationId xmlns:a16="http://schemas.microsoft.com/office/drawing/2014/main" id="{8AB009DB-DCA9-7A40-B2B8-2BC32DB473EA}"/>
                </a:ext>
              </a:extLst>
            </p:cNvPr>
            <p:cNvCxnSpPr/>
            <p:nvPr/>
          </p:nvCxnSpPr>
          <p:spPr>
            <a:xfrm>
              <a:off x="2590800" y="4882653"/>
              <a:ext cx="31186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">
              <a:extLst>
                <a:ext uri="{FF2B5EF4-FFF2-40B4-BE49-F238E27FC236}">
                  <a16:creationId xmlns:a16="http://schemas.microsoft.com/office/drawing/2014/main" id="{0B0B9CD3-8E1E-124C-97CD-EE343D762EB3}"/>
                </a:ext>
              </a:extLst>
            </p:cNvPr>
            <p:cNvSpPr txBox="1"/>
            <p:nvPr/>
          </p:nvSpPr>
          <p:spPr>
            <a:xfrm>
              <a:off x="405850" y="3931577"/>
              <a:ext cx="885739" cy="19790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</a:p>
          </p:txBody>
        </p:sp>
        <p:cxnSp>
          <p:nvCxnSpPr>
            <p:cNvPr id="149" name="Gerade Verbindung 148">
              <a:extLst>
                <a:ext uri="{FF2B5EF4-FFF2-40B4-BE49-F238E27FC236}">
                  <a16:creationId xmlns:a16="http://schemas.microsoft.com/office/drawing/2014/main" id="{60BCB7E0-18F2-9947-BC71-1B45BB0579F3}"/>
                </a:ext>
              </a:extLst>
            </p:cNvPr>
            <p:cNvCxnSpPr/>
            <p:nvPr/>
          </p:nvCxnSpPr>
          <p:spPr>
            <a:xfrm>
              <a:off x="379433" y="4892411"/>
              <a:ext cx="3338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B1D09D3F-20E5-8F43-9B19-C11C35BF18E1}"/>
              </a:ext>
            </a:extLst>
          </p:cNvPr>
          <p:cNvGrpSpPr/>
          <p:nvPr/>
        </p:nvGrpSpPr>
        <p:grpSpPr>
          <a:xfrm>
            <a:off x="401890" y="5103802"/>
            <a:ext cx="3244191" cy="964889"/>
            <a:chOff x="401890" y="4978296"/>
            <a:chExt cx="3244191" cy="964889"/>
          </a:xfrm>
        </p:grpSpPr>
        <p:sp>
          <p:nvSpPr>
            <p:cNvPr id="145" name="TextBox 1">
              <a:extLst>
                <a:ext uri="{FF2B5EF4-FFF2-40B4-BE49-F238E27FC236}">
                  <a16:creationId xmlns:a16="http://schemas.microsoft.com/office/drawing/2014/main" id="{DC3CCF07-D24A-1345-BBD9-D882C63C7850}"/>
                </a:ext>
              </a:extLst>
            </p:cNvPr>
            <p:cNvSpPr txBox="1"/>
            <p:nvPr/>
          </p:nvSpPr>
          <p:spPr>
            <a:xfrm>
              <a:off x="2500299" y="4978296"/>
              <a:ext cx="1145782" cy="226876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Onalespib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TextBox 1">
              <a:extLst>
                <a:ext uri="{FF2B5EF4-FFF2-40B4-BE49-F238E27FC236}">
                  <a16:creationId xmlns:a16="http://schemas.microsoft.com/office/drawing/2014/main" id="{E8F7F229-B0A3-0240-B5A7-0389626213C6}"/>
                </a:ext>
              </a:extLst>
            </p:cNvPr>
            <p:cNvSpPr txBox="1"/>
            <p:nvPr/>
          </p:nvSpPr>
          <p:spPr>
            <a:xfrm>
              <a:off x="1441048" y="4983128"/>
              <a:ext cx="1160574" cy="22687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Onalespib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TextBox 1">
              <a:extLst>
                <a:ext uri="{FF2B5EF4-FFF2-40B4-BE49-F238E27FC236}">
                  <a16:creationId xmlns:a16="http://schemas.microsoft.com/office/drawing/2014/main" id="{0B0B9CD3-8E1E-124C-97CD-EE343D762EB3}"/>
                </a:ext>
              </a:extLst>
            </p:cNvPr>
            <p:cNvSpPr txBox="1"/>
            <p:nvPr/>
          </p:nvSpPr>
          <p:spPr>
            <a:xfrm>
              <a:off x="401890" y="4978802"/>
              <a:ext cx="885739" cy="19790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</a:p>
          </p:txBody>
        </p:sp>
        <p:cxnSp>
          <p:nvCxnSpPr>
            <p:cNvPr id="150" name="Gerade Verbindung 149">
              <a:extLst>
                <a:ext uri="{FF2B5EF4-FFF2-40B4-BE49-F238E27FC236}">
                  <a16:creationId xmlns:a16="http://schemas.microsoft.com/office/drawing/2014/main" id="{60BCB7E0-18F2-9947-BC71-1B45BB0579F3}"/>
                </a:ext>
              </a:extLst>
            </p:cNvPr>
            <p:cNvCxnSpPr/>
            <p:nvPr/>
          </p:nvCxnSpPr>
          <p:spPr>
            <a:xfrm>
              <a:off x="1019705" y="5943185"/>
              <a:ext cx="3338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Gerade Verbindung 150">
              <a:extLst>
                <a:ext uri="{FF2B5EF4-FFF2-40B4-BE49-F238E27FC236}">
                  <a16:creationId xmlns:a16="http://schemas.microsoft.com/office/drawing/2014/main" id="{60BCB7E0-18F2-9947-BC71-1B45BB0579F3}"/>
                </a:ext>
              </a:extLst>
            </p:cNvPr>
            <p:cNvCxnSpPr/>
            <p:nvPr/>
          </p:nvCxnSpPr>
          <p:spPr>
            <a:xfrm>
              <a:off x="2167002" y="5943185"/>
              <a:ext cx="3338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Gerade Verbindung 151">
              <a:extLst>
                <a:ext uri="{FF2B5EF4-FFF2-40B4-BE49-F238E27FC236}">
                  <a16:creationId xmlns:a16="http://schemas.microsoft.com/office/drawing/2014/main" id="{60BCB7E0-18F2-9947-BC71-1B45BB0579F3}"/>
                </a:ext>
              </a:extLst>
            </p:cNvPr>
            <p:cNvCxnSpPr/>
            <p:nvPr/>
          </p:nvCxnSpPr>
          <p:spPr>
            <a:xfrm>
              <a:off x="3241834" y="5943185"/>
              <a:ext cx="33389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pieren 4"/>
          <p:cNvGrpSpPr/>
          <p:nvPr/>
        </p:nvGrpSpPr>
        <p:grpSpPr>
          <a:xfrm>
            <a:off x="3686113" y="5060348"/>
            <a:ext cx="1105665" cy="1416652"/>
            <a:chOff x="3604575" y="6864046"/>
            <a:chExt cx="1176112" cy="1416652"/>
          </a:xfrm>
        </p:grpSpPr>
        <p:sp>
          <p:nvSpPr>
            <p:cNvPr id="154" name="TextBox 1">
              <a:extLst>
                <a:ext uri="{FF2B5EF4-FFF2-40B4-BE49-F238E27FC236}">
                  <a16:creationId xmlns:a16="http://schemas.microsoft.com/office/drawing/2014/main" id="{2FFFCC59-EFC7-7C4D-A3CF-E30550E1AF22}"/>
                </a:ext>
              </a:extLst>
            </p:cNvPr>
            <p:cNvSpPr txBox="1"/>
            <p:nvPr/>
          </p:nvSpPr>
          <p:spPr>
            <a:xfrm rot="18439892">
              <a:off x="3807796" y="7779901"/>
              <a:ext cx="427949" cy="16115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on</a:t>
              </a:r>
            </a:p>
          </p:txBody>
        </p:sp>
        <p:sp>
          <p:nvSpPr>
            <p:cNvPr id="156" name="TextBox 1">
              <a:extLst>
                <a:ext uri="{FF2B5EF4-FFF2-40B4-BE49-F238E27FC236}">
                  <a16:creationId xmlns:a16="http://schemas.microsoft.com/office/drawing/2014/main" id="{818FD11C-388D-C148-BE9E-58DD0B3F75D1}"/>
                </a:ext>
              </a:extLst>
            </p:cNvPr>
            <p:cNvSpPr txBox="1"/>
            <p:nvPr/>
          </p:nvSpPr>
          <p:spPr>
            <a:xfrm rot="18439892">
              <a:off x="3853780" y="7866025"/>
              <a:ext cx="638649" cy="190698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200 </a:t>
              </a:r>
              <a:r>
                <a:rPr lang="en-I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TextBox 1">
              <a:extLst>
                <a:ext uri="{FF2B5EF4-FFF2-40B4-BE49-F238E27FC236}">
                  <a16:creationId xmlns:a16="http://schemas.microsoft.com/office/drawing/2014/main" id="{52085C0A-0BB1-F64C-8849-8AA52ADA4338}"/>
                </a:ext>
              </a:extLst>
            </p:cNvPr>
            <p:cNvSpPr txBox="1"/>
            <p:nvPr/>
          </p:nvSpPr>
          <p:spPr>
            <a:xfrm rot="16200000">
              <a:off x="3139744" y="7379596"/>
              <a:ext cx="1187221" cy="25755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dead organoids [%]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">
              <a:extLst>
                <a:ext uri="{FF2B5EF4-FFF2-40B4-BE49-F238E27FC236}">
                  <a16:creationId xmlns:a16="http://schemas.microsoft.com/office/drawing/2014/main" id="{95CA6B7E-CFB6-E443-9DAF-D16192C95050}"/>
                </a:ext>
              </a:extLst>
            </p:cNvPr>
            <p:cNvSpPr txBox="1"/>
            <p:nvPr/>
          </p:nvSpPr>
          <p:spPr>
            <a:xfrm rot="18439892">
              <a:off x="4050647" y="7866352"/>
              <a:ext cx="638649" cy="189036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400 </a:t>
              </a:r>
              <a:r>
                <a:rPr lang="en-IE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feld 42">
              <a:extLst>
                <a:ext uri="{FF2B5EF4-FFF2-40B4-BE49-F238E27FC236}">
                  <a16:creationId xmlns:a16="http://schemas.microsoft.com/office/drawing/2014/main" id="{06E229BF-511A-DA49-9BAC-B177472520B3}"/>
                </a:ext>
              </a:extLst>
            </p:cNvPr>
            <p:cNvSpPr txBox="1"/>
            <p:nvPr/>
          </p:nvSpPr>
          <p:spPr>
            <a:xfrm>
              <a:off x="4157212" y="7207427"/>
              <a:ext cx="4428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TextBox 1">
              <a:extLst>
                <a:ext uri="{FF2B5EF4-FFF2-40B4-BE49-F238E27FC236}">
                  <a16:creationId xmlns:a16="http://schemas.microsoft.com/office/drawing/2014/main" id="{9D8C4739-4932-1342-979E-EED8B9CD7D46}"/>
                </a:ext>
              </a:extLst>
            </p:cNvPr>
            <p:cNvSpPr txBox="1"/>
            <p:nvPr/>
          </p:nvSpPr>
          <p:spPr>
            <a:xfrm>
              <a:off x="3888027" y="6864046"/>
              <a:ext cx="867116" cy="24132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Onalespib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Textfeld 42">
              <a:extLst>
                <a:ext uri="{FF2B5EF4-FFF2-40B4-BE49-F238E27FC236}">
                  <a16:creationId xmlns:a16="http://schemas.microsoft.com/office/drawing/2014/main" id="{06E229BF-511A-DA49-9BAC-B177472520B3}"/>
                </a:ext>
              </a:extLst>
            </p:cNvPr>
            <p:cNvSpPr txBox="1"/>
            <p:nvPr/>
          </p:nvSpPr>
          <p:spPr>
            <a:xfrm>
              <a:off x="4337847" y="7178984"/>
              <a:ext cx="44284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DE" sz="700" dirty="0" err="1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de-DE" sz="7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TextBox 1">
            <a:extLst>
              <a:ext uri="{FF2B5EF4-FFF2-40B4-BE49-F238E27FC236}">
                <a16:creationId xmlns:a16="http://schemas.microsoft.com/office/drawing/2014/main" id="{6F8D88B7-E1FC-8C44-9E5D-2AB752E928CD}"/>
              </a:ext>
            </a:extLst>
          </p:cNvPr>
          <p:cNvSpPr txBox="1"/>
          <p:nvPr/>
        </p:nvSpPr>
        <p:spPr>
          <a:xfrm>
            <a:off x="4898598" y="2242346"/>
            <a:ext cx="1382270" cy="33989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murine small intestine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898EFFD-839D-924F-8702-08EDB15902F4}"/>
              </a:ext>
            </a:extLst>
          </p:cNvPr>
          <p:cNvGrpSpPr/>
          <p:nvPr/>
        </p:nvGrpSpPr>
        <p:grpSpPr>
          <a:xfrm>
            <a:off x="5056730" y="3619115"/>
            <a:ext cx="2033614" cy="1466849"/>
            <a:chOff x="4976786" y="2479414"/>
            <a:chExt cx="2033614" cy="1470286"/>
          </a:xfrm>
        </p:grpSpPr>
        <p:sp>
          <p:nvSpPr>
            <p:cNvPr id="105" name="TextBox 1">
              <a:extLst>
                <a:ext uri="{FF2B5EF4-FFF2-40B4-BE49-F238E27FC236}">
                  <a16:creationId xmlns:a16="http://schemas.microsoft.com/office/drawing/2014/main" id="{338AF002-325B-A243-A565-2BF0AE7C6CC1}"/>
                </a:ext>
              </a:extLst>
            </p:cNvPr>
            <p:cNvSpPr txBox="1"/>
            <p:nvPr/>
          </p:nvSpPr>
          <p:spPr>
            <a:xfrm rot="16200000">
              <a:off x="5422883" y="2687984"/>
              <a:ext cx="607257" cy="305565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">
              <a:extLst>
                <a:ext uri="{FF2B5EF4-FFF2-40B4-BE49-F238E27FC236}">
                  <a16:creationId xmlns:a16="http://schemas.microsoft.com/office/drawing/2014/main" id="{035BAC4B-A1BF-1C42-A1CB-940E46A788FE}"/>
                </a:ext>
              </a:extLst>
            </p:cNvPr>
            <p:cNvSpPr txBox="1"/>
            <p:nvPr/>
          </p:nvSpPr>
          <p:spPr>
            <a:xfrm rot="16200000">
              <a:off x="5636855" y="2695006"/>
              <a:ext cx="593213" cy="305565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">
              <a:extLst>
                <a:ext uri="{FF2B5EF4-FFF2-40B4-BE49-F238E27FC236}">
                  <a16:creationId xmlns:a16="http://schemas.microsoft.com/office/drawing/2014/main" id="{8AF06823-4DF9-644A-9AB0-488328FDEB97}"/>
                </a:ext>
              </a:extLst>
            </p:cNvPr>
            <p:cNvSpPr txBox="1"/>
            <p:nvPr/>
          </p:nvSpPr>
          <p:spPr>
            <a:xfrm>
              <a:off x="5389566" y="2479414"/>
              <a:ext cx="843179" cy="20928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Ganetespib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feld 68">
              <a:extLst>
                <a:ext uri="{FF2B5EF4-FFF2-40B4-BE49-F238E27FC236}">
                  <a16:creationId xmlns:a16="http://schemas.microsoft.com/office/drawing/2014/main" id="{C06AE47D-1F30-AD41-9624-EC449631130E}"/>
                </a:ext>
              </a:extLst>
            </p:cNvPr>
            <p:cNvSpPr txBox="1"/>
            <p:nvPr/>
          </p:nvSpPr>
          <p:spPr>
            <a:xfrm>
              <a:off x="4976786" y="2926196"/>
              <a:ext cx="3674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1" name="Picture 1">
              <a:extLst>
                <a:ext uri="{FF2B5EF4-FFF2-40B4-BE49-F238E27FC236}">
                  <a16:creationId xmlns:a16="http://schemas.microsoft.com/office/drawing/2014/main" id="{0DF7EA5C-61A9-9C4D-B4CC-A056AA20ABCD}"/>
                </a:ext>
              </a:extLst>
            </p:cNvPr>
            <p:cNvPicPr>
              <a:picLocks/>
            </p:cNvPicPr>
            <p:nvPr/>
          </p:nvPicPr>
          <p:blipFill rotWithShape="1">
            <a:blip r:embed="rId32" cstate="print"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277"/>
            <a:stretch/>
          </p:blipFill>
          <p:spPr>
            <a:xfrm>
              <a:off x="5266803" y="3533318"/>
              <a:ext cx="749572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2" name="Picture 14">
              <a:extLst>
                <a:ext uri="{FF2B5EF4-FFF2-40B4-BE49-F238E27FC236}">
                  <a16:creationId xmlns:a16="http://schemas.microsoft.com/office/drawing/2014/main" id="{332F52A2-2EB4-2644-ADF1-7F6D2EE7D9FC}"/>
                </a:ext>
              </a:extLst>
            </p:cNvPr>
            <p:cNvPicPr>
              <a:picLocks/>
            </p:cNvPicPr>
            <p:nvPr/>
          </p:nvPicPr>
          <p:blipFill rotWithShape="1"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sharpenSoften amount="-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66803" y="3085945"/>
              <a:ext cx="720080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3" name="TextBox 48">
              <a:extLst>
                <a:ext uri="{FF2B5EF4-FFF2-40B4-BE49-F238E27FC236}">
                  <a16:creationId xmlns:a16="http://schemas.microsoft.com/office/drawing/2014/main" id="{6170B243-1155-D742-AAF5-B39D39179CD0}"/>
                </a:ext>
              </a:extLst>
            </p:cNvPr>
            <p:cNvSpPr txBox="1"/>
            <p:nvPr/>
          </p:nvSpPr>
          <p:spPr>
            <a:xfrm>
              <a:off x="5966029" y="3068493"/>
              <a:ext cx="39145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Mif </a:t>
              </a:r>
            </a:p>
          </p:txBody>
        </p:sp>
        <p:sp>
          <p:nvSpPr>
            <p:cNvPr id="104" name="TextBox 140">
              <a:extLst>
                <a:ext uri="{FF2B5EF4-FFF2-40B4-BE49-F238E27FC236}">
                  <a16:creationId xmlns:a16="http://schemas.microsoft.com/office/drawing/2014/main" id="{80883E2E-2D00-F944-9587-580CF7348292}"/>
                </a:ext>
              </a:extLst>
            </p:cNvPr>
            <p:cNvSpPr txBox="1"/>
            <p:nvPr/>
          </p:nvSpPr>
          <p:spPr>
            <a:xfrm>
              <a:off x="5966029" y="3493498"/>
              <a:ext cx="4683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de-DE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0" name="Gerade Verbindung 60">
              <a:extLst>
                <a:ext uri="{FF2B5EF4-FFF2-40B4-BE49-F238E27FC236}">
                  <a16:creationId xmlns:a16="http://schemas.microsoft.com/office/drawing/2014/main" id="{C23BFE7E-B8E1-974C-AC18-D8D6543003DD}"/>
                </a:ext>
              </a:extLst>
            </p:cNvPr>
            <p:cNvCxnSpPr/>
            <p:nvPr/>
          </p:nvCxnSpPr>
          <p:spPr>
            <a:xfrm flipV="1">
              <a:off x="5607222" y="2672590"/>
              <a:ext cx="360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">
              <a:extLst>
                <a:ext uri="{FF2B5EF4-FFF2-40B4-BE49-F238E27FC236}">
                  <a16:creationId xmlns:a16="http://schemas.microsoft.com/office/drawing/2014/main" id="{1CA8FC04-BD79-184E-B5C4-1431B204578B}"/>
                </a:ext>
              </a:extLst>
            </p:cNvPr>
            <p:cNvSpPr txBox="1"/>
            <p:nvPr/>
          </p:nvSpPr>
          <p:spPr>
            <a:xfrm rot="16200000">
              <a:off x="5210176" y="2801788"/>
              <a:ext cx="447893" cy="23991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Textfeld 66">
              <a:extLst>
                <a:ext uri="{FF2B5EF4-FFF2-40B4-BE49-F238E27FC236}">
                  <a16:creationId xmlns:a16="http://schemas.microsoft.com/office/drawing/2014/main" id="{7D0C992C-71AF-EE4F-8FD8-176C6705FD9B}"/>
                </a:ext>
              </a:extLst>
            </p:cNvPr>
            <p:cNvSpPr txBox="1"/>
            <p:nvPr/>
          </p:nvSpPr>
          <p:spPr>
            <a:xfrm>
              <a:off x="5007570" y="3542096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</a:p>
          </p:txBody>
        </p:sp>
        <p:sp>
          <p:nvSpPr>
            <p:cNvPr id="115" name="Textfeld 66">
              <a:extLst>
                <a:ext uri="{FF2B5EF4-FFF2-40B4-BE49-F238E27FC236}">
                  <a16:creationId xmlns:a16="http://schemas.microsoft.com/office/drawing/2014/main" id="{EFD37E54-78CE-D447-8270-C3820A55174B}"/>
                </a:ext>
              </a:extLst>
            </p:cNvPr>
            <p:cNvSpPr txBox="1"/>
            <p:nvPr/>
          </p:nvSpPr>
          <p:spPr>
            <a:xfrm>
              <a:off x="5000861" y="3086326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16" name="Straight Connector 2">
              <a:extLst>
                <a:ext uri="{FF2B5EF4-FFF2-40B4-BE49-F238E27FC236}">
                  <a16:creationId xmlns:a16="http://schemas.microsoft.com/office/drawing/2014/main" id="{E15D786C-0962-3D49-AEC3-2E1793305F1D}"/>
                </a:ext>
              </a:extLst>
            </p:cNvPr>
            <p:cNvCxnSpPr/>
            <p:nvPr/>
          </p:nvCxnSpPr>
          <p:spPr>
            <a:xfrm>
              <a:off x="5221122" y="3197585"/>
              <a:ext cx="3497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2">
              <a:extLst>
                <a:ext uri="{FF2B5EF4-FFF2-40B4-BE49-F238E27FC236}">
                  <a16:creationId xmlns:a16="http://schemas.microsoft.com/office/drawing/2014/main" id="{E5C267AF-1A65-BB46-A044-AE6A444ECF10}"/>
                </a:ext>
              </a:extLst>
            </p:cNvPr>
            <p:cNvCxnSpPr/>
            <p:nvPr/>
          </p:nvCxnSpPr>
          <p:spPr>
            <a:xfrm>
              <a:off x="5221122" y="3649905"/>
              <a:ext cx="3497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8" name="Picture 18">
              <a:extLst>
                <a:ext uri="{FF2B5EF4-FFF2-40B4-BE49-F238E27FC236}">
                  <a16:creationId xmlns:a16="http://schemas.microsoft.com/office/drawing/2014/main" id="{71D2B581-D5E0-624C-B6DB-6D2CD84C09A0}"/>
                </a:ext>
              </a:extLst>
            </p:cNvPr>
            <p:cNvPicPr>
              <a:picLocks/>
            </p:cNvPicPr>
            <p:nvPr/>
          </p:nvPicPr>
          <p:blipFill rotWithShape="1">
            <a:blip r:embed="rId36" cstate="print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sharpenSoften amount="-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66803" y="3309323"/>
              <a:ext cx="684417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9" name="TextBox 48">
              <a:extLst>
                <a:ext uri="{FF2B5EF4-FFF2-40B4-BE49-F238E27FC236}">
                  <a16:creationId xmlns:a16="http://schemas.microsoft.com/office/drawing/2014/main" id="{29487F05-CDDF-3845-B951-89DB476A008A}"/>
                </a:ext>
              </a:extLst>
            </p:cNvPr>
            <p:cNvSpPr txBox="1"/>
            <p:nvPr/>
          </p:nvSpPr>
          <p:spPr>
            <a:xfrm>
              <a:off x="5966029" y="3287886"/>
              <a:ext cx="5164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Stat3 </a:t>
              </a:r>
            </a:p>
          </p:txBody>
        </p:sp>
        <p:sp>
          <p:nvSpPr>
            <p:cNvPr id="120" name="Textfeld 66">
              <a:extLst>
                <a:ext uri="{FF2B5EF4-FFF2-40B4-BE49-F238E27FC236}">
                  <a16:creationId xmlns:a16="http://schemas.microsoft.com/office/drawing/2014/main" id="{F9D2554E-2DD6-354C-AC14-B97FB4ABF5E6}"/>
                </a:ext>
              </a:extLst>
            </p:cNvPr>
            <p:cNvSpPr txBox="1"/>
            <p:nvPr/>
          </p:nvSpPr>
          <p:spPr>
            <a:xfrm>
              <a:off x="5000861" y="3282741"/>
              <a:ext cx="300082" cy="2159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</a:p>
          </p:txBody>
        </p:sp>
        <p:cxnSp>
          <p:nvCxnSpPr>
            <p:cNvPr id="121" name="Straight Connector 2">
              <a:extLst>
                <a:ext uri="{FF2B5EF4-FFF2-40B4-BE49-F238E27FC236}">
                  <a16:creationId xmlns:a16="http://schemas.microsoft.com/office/drawing/2014/main" id="{C4956767-1F3F-584A-B590-C3438B1C2A3A}"/>
                </a:ext>
              </a:extLst>
            </p:cNvPr>
            <p:cNvCxnSpPr/>
            <p:nvPr/>
          </p:nvCxnSpPr>
          <p:spPr>
            <a:xfrm>
              <a:off x="5221122" y="3390550"/>
              <a:ext cx="3497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hteck 96">
              <a:extLst>
                <a:ext uri="{FF2B5EF4-FFF2-40B4-BE49-F238E27FC236}">
                  <a16:creationId xmlns:a16="http://schemas.microsoft.com/office/drawing/2014/main" id="{8017335A-6239-CC4F-B64C-22A9FB1F155D}"/>
                </a:ext>
              </a:extLst>
            </p:cNvPr>
            <p:cNvSpPr/>
            <p:nvPr/>
          </p:nvSpPr>
          <p:spPr>
            <a:xfrm>
              <a:off x="5254686" y="3728589"/>
              <a:ext cx="175571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1      0.9   0.7</a:t>
              </a:r>
            </a:p>
          </p:txBody>
        </p:sp>
        <p:sp>
          <p:nvSpPr>
            <p:cNvPr id="98" name="TextBox 140">
              <a:extLst>
                <a:ext uri="{FF2B5EF4-FFF2-40B4-BE49-F238E27FC236}">
                  <a16:creationId xmlns:a16="http://schemas.microsoft.com/office/drawing/2014/main" id="{6754FDF6-3CB0-DE42-99DE-F1521B7642C1}"/>
                </a:ext>
              </a:extLst>
            </p:cNvPr>
            <p:cNvSpPr txBox="1"/>
            <p:nvPr/>
          </p:nvSpPr>
          <p:spPr>
            <a:xfrm>
              <a:off x="5973459" y="3703479"/>
              <a:ext cx="65107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Mif/</a:t>
              </a:r>
              <a:r>
                <a:rPr lang="de-DE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de-DE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1" name="Picture 14">
              <a:extLst>
                <a:ext uri="{FF2B5EF4-FFF2-40B4-BE49-F238E27FC236}">
                  <a16:creationId xmlns:a16="http://schemas.microsoft.com/office/drawing/2014/main" id="{332F52A2-2EB4-2644-ADF1-7F6D2EE7D9FC}"/>
                </a:ext>
              </a:extLst>
            </p:cNvPr>
            <p:cNvPicPr>
              <a:picLocks/>
            </p:cNvPicPr>
            <p:nvPr/>
          </p:nvPicPr>
          <p:blipFill rotWithShape="1">
            <a:blip r:embed="rId38" cstate="print">
              <a:extLst>
                <a:ext uri="{BEBA8EAE-BF5A-486C-A8C5-ECC9F3942E4B}">
                  <a14:imgProps xmlns:a14="http://schemas.microsoft.com/office/drawing/2010/main">
                    <a14:imgLayer r:embed="rId39">
                      <a14:imgEffect>
                        <a14:sharpenSoften amount="-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38"/>
            <a:stretch/>
          </p:blipFill>
          <p:spPr>
            <a:xfrm>
              <a:off x="5538325" y="3085944"/>
              <a:ext cx="484174" cy="2131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3" name="Picture 18">
              <a:extLst>
                <a:ext uri="{FF2B5EF4-FFF2-40B4-BE49-F238E27FC236}">
                  <a16:creationId xmlns:a16="http://schemas.microsoft.com/office/drawing/2014/main" id="{71D2B581-D5E0-624C-B6DB-6D2CD84C09A0}"/>
                </a:ext>
              </a:extLst>
            </p:cNvPr>
            <p:cNvPicPr>
              <a:picLocks/>
            </p:cNvPicPr>
            <p:nvPr/>
          </p:nvPicPr>
          <p:blipFill rotWithShape="1">
            <a:blip r:embed="rId40" cstate="print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sharpenSoften amount="-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8325" y="3310070"/>
              <a:ext cx="484172" cy="21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55" name="Picture 1">
              <a:extLst>
                <a:ext uri="{FF2B5EF4-FFF2-40B4-BE49-F238E27FC236}">
                  <a16:creationId xmlns:a16="http://schemas.microsoft.com/office/drawing/2014/main" id="{0DF7EA5C-61A9-9C4D-B4CC-A056AA20ABCD}"/>
                </a:ext>
              </a:extLst>
            </p:cNvPr>
            <p:cNvPicPr>
              <a:picLocks/>
            </p:cNvPicPr>
            <p:nvPr/>
          </p:nvPicPr>
          <p:blipFill rotWithShape="1">
            <a:blip r:embed="rId42" cstate="print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56"/>
            <a:stretch/>
          </p:blipFill>
          <p:spPr>
            <a:xfrm>
              <a:off x="5538325" y="3537370"/>
              <a:ext cx="485528" cy="2119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2" name="Group 1"/>
          <p:cNvGrpSpPr/>
          <p:nvPr/>
        </p:nvGrpSpPr>
        <p:grpSpPr>
          <a:xfrm>
            <a:off x="3687685" y="3754888"/>
            <a:ext cx="1062791" cy="1353350"/>
            <a:chOff x="3591571" y="5154927"/>
            <a:chExt cx="1062791" cy="1353350"/>
          </a:xfrm>
        </p:grpSpPr>
        <p:grpSp>
          <p:nvGrpSpPr>
            <p:cNvPr id="79" name="Group 1"/>
            <p:cNvGrpSpPr/>
            <p:nvPr/>
          </p:nvGrpSpPr>
          <p:grpSpPr>
            <a:xfrm>
              <a:off x="3591571" y="5154927"/>
              <a:ext cx="773239" cy="1353350"/>
              <a:chOff x="3533617" y="4727443"/>
              <a:chExt cx="773239" cy="1353350"/>
            </a:xfrm>
          </p:grpSpPr>
          <p:sp>
            <p:nvSpPr>
              <p:cNvPr id="80" name="TextBox 1">
                <a:extLst>
                  <a:ext uri="{FF2B5EF4-FFF2-40B4-BE49-F238E27FC236}">
                    <a16:creationId xmlns:a16="http://schemas.microsoft.com/office/drawing/2014/main" id="{2FFFCC59-EFC7-7C4D-A3CF-E30550E1AF22}"/>
                  </a:ext>
                </a:extLst>
              </p:cNvPr>
              <p:cNvSpPr txBox="1"/>
              <p:nvPr/>
            </p:nvSpPr>
            <p:spPr>
              <a:xfrm rot="18439892">
                <a:off x="3636149" y="5618583"/>
                <a:ext cx="638649" cy="16115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IE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</a:p>
            </p:txBody>
          </p:sp>
          <p:sp>
            <p:nvSpPr>
              <p:cNvPr id="84" name="TextBox 1">
                <a:extLst>
                  <a:ext uri="{FF2B5EF4-FFF2-40B4-BE49-F238E27FC236}">
                    <a16:creationId xmlns:a16="http://schemas.microsoft.com/office/drawing/2014/main" id="{52085C0A-0BB1-F64C-8849-8AA52ADA4338}"/>
                  </a:ext>
                </a:extLst>
              </p:cNvPr>
              <p:cNvSpPr txBox="1"/>
              <p:nvPr/>
            </p:nvSpPr>
            <p:spPr>
              <a:xfrm rot="16200000">
                <a:off x="3068786" y="5192274"/>
                <a:ext cx="1187221" cy="257559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dead organoids [%]</a:t>
                </a:r>
                <a:endParaRPr lang="en-IE" sz="9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TextBox 1">
                <a:extLst>
                  <a:ext uri="{FF2B5EF4-FFF2-40B4-BE49-F238E27FC236}">
                    <a16:creationId xmlns:a16="http://schemas.microsoft.com/office/drawing/2014/main" id="{3071EAAD-9332-2347-8207-8FE715D817FF}"/>
                  </a:ext>
                </a:extLst>
              </p:cNvPr>
              <p:cNvSpPr txBox="1"/>
              <p:nvPr/>
            </p:nvSpPr>
            <p:spPr>
              <a:xfrm rot="18439892">
                <a:off x="3750116" y="5680892"/>
                <a:ext cx="638649" cy="16115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IE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IE" sz="900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IE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86" name="TextBox 1">
                <a:extLst>
                  <a:ext uri="{FF2B5EF4-FFF2-40B4-BE49-F238E27FC236}">
                    <a16:creationId xmlns:a16="http://schemas.microsoft.com/office/drawing/2014/main" id="{95CA6B7E-CFB6-E443-9DAF-D16192C95050}"/>
                  </a:ext>
                </a:extLst>
              </p:cNvPr>
              <p:cNvSpPr txBox="1"/>
              <p:nvPr/>
            </p:nvSpPr>
            <p:spPr>
              <a:xfrm rot="18439892">
                <a:off x="3906955" y="5676530"/>
                <a:ext cx="638649" cy="16115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IE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IE" sz="900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IE" sz="9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7" name="TextBox 1">
              <a:extLst>
                <a:ext uri="{FF2B5EF4-FFF2-40B4-BE49-F238E27FC236}">
                  <a16:creationId xmlns:a16="http://schemas.microsoft.com/office/drawing/2014/main" id="{9D8C4739-4932-1342-979E-EED8B9CD7D46}"/>
                </a:ext>
              </a:extLst>
            </p:cNvPr>
            <p:cNvSpPr txBox="1"/>
            <p:nvPr/>
          </p:nvSpPr>
          <p:spPr>
            <a:xfrm>
              <a:off x="3852721" y="5178495"/>
              <a:ext cx="801641" cy="18298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Ganetespib</a:t>
              </a:r>
              <a:endParaRPr lang="en-IE" sz="9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38B53C0-C5AF-FB4D-93A3-0F3781A7765C}"/>
              </a:ext>
            </a:extLst>
          </p:cNvPr>
          <p:cNvGrpSpPr/>
          <p:nvPr/>
        </p:nvGrpSpPr>
        <p:grpSpPr>
          <a:xfrm>
            <a:off x="5051470" y="2414237"/>
            <a:ext cx="1466179" cy="1091538"/>
            <a:chOff x="4961309" y="3985868"/>
            <a:chExt cx="1466179" cy="1091538"/>
          </a:xfrm>
        </p:grpSpPr>
        <p:pic>
          <p:nvPicPr>
            <p:cNvPr id="108" name="Picture 24">
              <a:extLst>
                <a:ext uri="{FF2B5EF4-FFF2-40B4-BE49-F238E27FC236}">
                  <a16:creationId xmlns:a16="http://schemas.microsoft.com/office/drawing/2014/main" id="{E1CFD0FF-7109-BA48-930F-8A9E9AEC9AA5}"/>
                </a:ext>
              </a:extLst>
            </p:cNvPr>
            <p:cNvPicPr>
              <a:picLocks/>
            </p:cNvPicPr>
            <p:nvPr/>
          </p:nvPicPr>
          <p:blipFill>
            <a:blip r:embed="rId44" cstate="print">
              <a:extLst>
                <a:ext uri="{BEBA8EAE-BF5A-486C-A8C5-ECC9F3942E4B}">
                  <a14:imgProps xmlns:a14="http://schemas.microsoft.com/office/drawing/2010/main">
                    <a14:imgLayer r:embed="rId45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0531" y="4627744"/>
              <a:ext cx="762175" cy="2124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9" name="Picture 17">
              <a:extLst>
                <a:ext uri="{FF2B5EF4-FFF2-40B4-BE49-F238E27FC236}">
                  <a16:creationId xmlns:a16="http://schemas.microsoft.com/office/drawing/2014/main" id="{336133B1-234F-B342-AA62-46E200A4A12A}"/>
                </a:ext>
              </a:extLst>
            </p:cNvPr>
            <p:cNvPicPr>
              <a:picLocks/>
            </p:cNvPicPr>
            <p:nvPr/>
          </p:nvPicPr>
          <p:blipFill>
            <a:blip r:embed="rId46" cstate="print">
              <a:extLst>
                <a:ext uri="{BEBA8EAE-BF5A-486C-A8C5-ECC9F3942E4B}">
                  <a14:imgProps xmlns:a14="http://schemas.microsoft.com/office/drawing/2010/main">
                    <a14:imgLayer r:embed="rId4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0531" y="4846851"/>
              <a:ext cx="762175" cy="2088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8" name="TextBox 1">
              <a:extLst>
                <a:ext uri="{FF2B5EF4-FFF2-40B4-BE49-F238E27FC236}">
                  <a16:creationId xmlns:a16="http://schemas.microsoft.com/office/drawing/2014/main" id="{4681E133-A9CA-FD4E-B824-AFCEEB1A6059}"/>
                </a:ext>
              </a:extLst>
            </p:cNvPr>
            <p:cNvSpPr txBox="1"/>
            <p:nvPr/>
          </p:nvSpPr>
          <p:spPr>
            <a:xfrm rot="16200000">
              <a:off x="5398741" y="4239040"/>
              <a:ext cx="607257" cy="305565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250</a:t>
              </a:r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1">
              <a:extLst>
                <a:ext uri="{FF2B5EF4-FFF2-40B4-BE49-F238E27FC236}">
                  <a16:creationId xmlns:a16="http://schemas.microsoft.com/office/drawing/2014/main" id="{C80DF3D8-733B-B94E-B23F-F7DE8845150C}"/>
                </a:ext>
              </a:extLst>
            </p:cNvPr>
            <p:cNvSpPr txBox="1"/>
            <p:nvPr/>
          </p:nvSpPr>
          <p:spPr>
            <a:xfrm rot="16200000">
              <a:off x="5612713" y="4246062"/>
              <a:ext cx="593213" cy="305565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500 </a:t>
              </a:r>
              <a:r>
                <a:rPr lang="en-IE" sz="900" b="0" dirty="0" err="1">
                  <a:latin typeface="Arial" panose="020B0604020202020204" pitchFamily="34" charset="0"/>
                  <a:cs typeface="Arial" panose="020B0604020202020204" pitchFamily="34" charset="0"/>
                </a:rPr>
                <a:t>nM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TextBox 1">
              <a:extLst>
                <a:ext uri="{FF2B5EF4-FFF2-40B4-BE49-F238E27FC236}">
                  <a16:creationId xmlns:a16="http://schemas.microsoft.com/office/drawing/2014/main" id="{21BF916D-47AA-BC4E-BAF0-ED5EAFD996FA}"/>
                </a:ext>
              </a:extLst>
            </p:cNvPr>
            <p:cNvSpPr txBox="1"/>
            <p:nvPr/>
          </p:nvSpPr>
          <p:spPr>
            <a:xfrm>
              <a:off x="5461705" y="3985868"/>
              <a:ext cx="584669" cy="2103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17AAG</a:t>
              </a:r>
            </a:p>
          </p:txBody>
        </p:sp>
        <p:sp>
          <p:nvSpPr>
            <p:cNvPr id="137" name="TextBox 1">
              <a:extLst>
                <a:ext uri="{FF2B5EF4-FFF2-40B4-BE49-F238E27FC236}">
                  <a16:creationId xmlns:a16="http://schemas.microsoft.com/office/drawing/2014/main" id="{D123166F-E881-B946-9E9D-DFC15B6CBFFC}"/>
                </a:ext>
              </a:extLst>
            </p:cNvPr>
            <p:cNvSpPr txBox="1"/>
            <p:nvPr/>
          </p:nvSpPr>
          <p:spPr>
            <a:xfrm rot="16200000">
              <a:off x="5186034" y="4352844"/>
              <a:ext cx="447893" cy="23991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con</a:t>
              </a:r>
              <a:endParaRPr lang="en-IE" sz="800" b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8" name="Gerade Verbindung 60">
              <a:extLst>
                <a:ext uri="{FF2B5EF4-FFF2-40B4-BE49-F238E27FC236}">
                  <a16:creationId xmlns:a16="http://schemas.microsoft.com/office/drawing/2014/main" id="{856BFED4-46AE-7442-9E8B-270D7D666A52}"/>
                </a:ext>
              </a:extLst>
            </p:cNvPr>
            <p:cNvCxnSpPr/>
            <p:nvPr/>
          </p:nvCxnSpPr>
          <p:spPr>
            <a:xfrm flipV="1">
              <a:off x="5587232" y="4169802"/>
              <a:ext cx="36000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48">
              <a:extLst>
                <a:ext uri="{FF2B5EF4-FFF2-40B4-BE49-F238E27FC236}">
                  <a16:creationId xmlns:a16="http://schemas.microsoft.com/office/drawing/2014/main" id="{C40948DB-2B79-BA44-991E-82135E5E2FB8}"/>
                </a:ext>
              </a:extLst>
            </p:cNvPr>
            <p:cNvSpPr txBox="1"/>
            <p:nvPr/>
          </p:nvSpPr>
          <p:spPr>
            <a:xfrm>
              <a:off x="5959090" y="4634779"/>
              <a:ext cx="39145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>
                  <a:latin typeface="Arial" panose="020B0604020202020204" pitchFamily="34" charset="0"/>
                  <a:cs typeface="Arial" panose="020B0604020202020204" pitchFamily="34" charset="0"/>
                </a:rPr>
                <a:t>Mif </a:t>
              </a:r>
            </a:p>
          </p:txBody>
        </p:sp>
        <p:sp>
          <p:nvSpPr>
            <p:cNvPr id="140" name="TextBox 140">
              <a:extLst>
                <a:ext uri="{FF2B5EF4-FFF2-40B4-BE49-F238E27FC236}">
                  <a16:creationId xmlns:a16="http://schemas.microsoft.com/office/drawing/2014/main" id="{FDAAD146-C4FD-8941-AF06-54ABB658D5A6}"/>
                </a:ext>
              </a:extLst>
            </p:cNvPr>
            <p:cNvSpPr txBox="1"/>
            <p:nvPr/>
          </p:nvSpPr>
          <p:spPr>
            <a:xfrm>
              <a:off x="5959090" y="4831185"/>
              <a:ext cx="4683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de-DE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feld 68">
              <a:extLst>
                <a:ext uri="{FF2B5EF4-FFF2-40B4-BE49-F238E27FC236}">
                  <a16:creationId xmlns:a16="http://schemas.microsoft.com/office/drawing/2014/main" id="{667C1E14-6981-D040-ADA2-78AF34F8E245}"/>
                </a:ext>
              </a:extLst>
            </p:cNvPr>
            <p:cNvSpPr txBox="1"/>
            <p:nvPr/>
          </p:nvSpPr>
          <p:spPr>
            <a:xfrm>
              <a:off x="4961309" y="4452495"/>
              <a:ext cx="36740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GB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feld 66">
              <a:extLst>
                <a:ext uri="{FF2B5EF4-FFF2-40B4-BE49-F238E27FC236}">
                  <a16:creationId xmlns:a16="http://schemas.microsoft.com/office/drawing/2014/main" id="{344893BE-0F58-214A-9843-7B775BD1F7ED}"/>
                </a:ext>
              </a:extLst>
            </p:cNvPr>
            <p:cNvSpPr txBox="1"/>
            <p:nvPr/>
          </p:nvSpPr>
          <p:spPr>
            <a:xfrm>
              <a:off x="4985384" y="4612625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  <p:cxnSp>
          <p:nvCxnSpPr>
            <p:cNvPr id="170" name="Straight Connector 2">
              <a:extLst>
                <a:ext uri="{FF2B5EF4-FFF2-40B4-BE49-F238E27FC236}">
                  <a16:creationId xmlns:a16="http://schemas.microsoft.com/office/drawing/2014/main" id="{E085530F-D4A9-4B48-943D-E7D23F62DEDA}"/>
                </a:ext>
              </a:extLst>
            </p:cNvPr>
            <p:cNvCxnSpPr/>
            <p:nvPr/>
          </p:nvCxnSpPr>
          <p:spPr>
            <a:xfrm>
              <a:off x="5205645" y="4723884"/>
              <a:ext cx="3497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Textfeld 66">
              <a:extLst>
                <a:ext uri="{FF2B5EF4-FFF2-40B4-BE49-F238E27FC236}">
                  <a16:creationId xmlns:a16="http://schemas.microsoft.com/office/drawing/2014/main" id="{E5825D25-EF5C-0C40-B5E7-F5D10088F1C5}"/>
                </a:ext>
              </a:extLst>
            </p:cNvPr>
            <p:cNvSpPr txBox="1"/>
            <p:nvPr/>
          </p:nvSpPr>
          <p:spPr>
            <a:xfrm>
              <a:off x="4985384" y="4840377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</a:p>
          </p:txBody>
        </p:sp>
        <p:cxnSp>
          <p:nvCxnSpPr>
            <p:cNvPr id="173" name="Straight Connector 2">
              <a:extLst>
                <a:ext uri="{FF2B5EF4-FFF2-40B4-BE49-F238E27FC236}">
                  <a16:creationId xmlns:a16="http://schemas.microsoft.com/office/drawing/2014/main" id="{F156CF9D-08B5-714D-BFB6-356858D296D0}"/>
                </a:ext>
              </a:extLst>
            </p:cNvPr>
            <p:cNvCxnSpPr>
              <a:cxnSpLocks/>
            </p:cNvCxnSpPr>
            <p:nvPr/>
          </p:nvCxnSpPr>
          <p:spPr>
            <a:xfrm>
              <a:off x="5205645" y="4948186"/>
              <a:ext cx="3497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8" name="Group 1">
            <a:extLst>
              <a:ext uri="{FF2B5EF4-FFF2-40B4-BE49-F238E27FC236}">
                <a16:creationId xmlns:a16="http://schemas.microsoft.com/office/drawing/2014/main" id="{ECAE7559-A66D-4B4F-A227-8C79F6F6EABC}"/>
              </a:ext>
            </a:extLst>
          </p:cNvPr>
          <p:cNvGrpSpPr/>
          <p:nvPr/>
        </p:nvGrpSpPr>
        <p:grpSpPr>
          <a:xfrm>
            <a:off x="3639588" y="2405199"/>
            <a:ext cx="1183656" cy="1404801"/>
            <a:chOff x="3591571" y="5130370"/>
            <a:chExt cx="1183656" cy="1404801"/>
          </a:xfrm>
        </p:grpSpPr>
        <p:grpSp>
          <p:nvGrpSpPr>
            <p:cNvPr id="179" name="Group 1">
              <a:extLst>
                <a:ext uri="{FF2B5EF4-FFF2-40B4-BE49-F238E27FC236}">
                  <a16:creationId xmlns:a16="http://schemas.microsoft.com/office/drawing/2014/main" id="{35E00121-6DD3-E64A-B157-4EE0338EA98F}"/>
                </a:ext>
              </a:extLst>
            </p:cNvPr>
            <p:cNvGrpSpPr/>
            <p:nvPr/>
          </p:nvGrpSpPr>
          <p:grpSpPr>
            <a:xfrm>
              <a:off x="3591571" y="5154927"/>
              <a:ext cx="1183656" cy="1380244"/>
              <a:chOff x="3533617" y="4727443"/>
              <a:chExt cx="1183656" cy="1380244"/>
            </a:xfrm>
          </p:grpSpPr>
          <p:sp>
            <p:nvSpPr>
              <p:cNvPr id="181" name="TextBox 1">
                <a:extLst>
                  <a:ext uri="{FF2B5EF4-FFF2-40B4-BE49-F238E27FC236}">
                    <a16:creationId xmlns:a16="http://schemas.microsoft.com/office/drawing/2014/main" id="{22F672EC-8F5D-B546-AA1B-83D53C133281}"/>
                  </a:ext>
                </a:extLst>
              </p:cNvPr>
              <p:cNvSpPr txBox="1"/>
              <p:nvPr/>
            </p:nvSpPr>
            <p:spPr>
              <a:xfrm rot="18439892">
                <a:off x="3636149" y="5618583"/>
                <a:ext cx="638649" cy="16115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IE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on</a:t>
                </a:r>
              </a:p>
            </p:txBody>
          </p:sp>
          <p:sp>
            <p:nvSpPr>
              <p:cNvPr id="182" name="TextBox 1">
                <a:extLst>
                  <a:ext uri="{FF2B5EF4-FFF2-40B4-BE49-F238E27FC236}">
                    <a16:creationId xmlns:a16="http://schemas.microsoft.com/office/drawing/2014/main" id="{706183A7-BE8D-DB4A-905A-24224C723541}"/>
                  </a:ext>
                </a:extLst>
              </p:cNvPr>
              <p:cNvSpPr txBox="1"/>
              <p:nvPr/>
            </p:nvSpPr>
            <p:spPr>
              <a:xfrm rot="16200000">
                <a:off x="3068786" y="5192274"/>
                <a:ext cx="1187221" cy="257559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dead organoids [%]</a:t>
                </a:r>
                <a:endParaRPr lang="en-IE" sz="9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TextBox 1">
                <a:extLst>
                  <a:ext uri="{FF2B5EF4-FFF2-40B4-BE49-F238E27FC236}">
                    <a16:creationId xmlns:a16="http://schemas.microsoft.com/office/drawing/2014/main" id="{A8C4A617-297F-7747-A8F0-5F629E9F0C65}"/>
                  </a:ext>
                </a:extLst>
              </p:cNvPr>
              <p:cNvSpPr txBox="1"/>
              <p:nvPr/>
            </p:nvSpPr>
            <p:spPr>
              <a:xfrm rot="18439892">
                <a:off x="3750116" y="5707786"/>
                <a:ext cx="638649" cy="16115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250 </a:t>
                </a:r>
                <a:r>
                  <a:rPr lang="en-IE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IE" sz="900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IE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184" name="TextBox 1">
                <a:extLst>
                  <a:ext uri="{FF2B5EF4-FFF2-40B4-BE49-F238E27FC236}">
                    <a16:creationId xmlns:a16="http://schemas.microsoft.com/office/drawing/2014/main" id="{C5662E21-BFDF-254F-83CB-ADE403BF3583}"/>
                  </a:ext>
                </a:extLst>
              </p:cNvPr>
              <p:cNvSpPr txBox="1"/>
              <p:nvPr/>
            </p:nvSpPr>
            <p:spPr>
              <a:xfrm rot="18439892">
                <a:off x="3906955" y="5703424"/>
                <a:ext cx="638649" cy="16115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IE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500 </a:t>
                </a:r>
                <a:r>
                  <a:rPr lang="en-IE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IE" sz="900" b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IE" sz="9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Textfeld 42">
                <a:extLst>
                  <a:ext uri="{FF2B5EF4-FFF2-40B4-BE49-F238E27FC236}">
                    <a16:creationId xmlns:a16="http://schemas.microsoft.com/office/drawing/2014/main" id="{F9DF16BA-33ED-1443-BA23-3B12895D1F66}"/>
                  </a:ext>
                </a:extLst>
              </p:cNvPr>
              <p:cNvSpPr txBox="1"/>
              <p:nvPr/>
            </p:nvSpPr>
            <p:spPr>
              <a:xfrm>
                <a:off x="4039335" y="4959008"/>
                <a:ext cx="399303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7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ns</a:t>
                </a:r>
                <a:endParaRPr lang="de-DE" sz="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Textfeld 42">
                <a:extLst>
                  <a:ext uri="{FF2B5EF4-FFF2-40B4-BE49-F238E27FC236}">
                    <a16:creationId xmlns:a16="http://schemas.microsoft.com/office/drawing/2014/main" id="{B0563EB5-B445-4543-A92D-6C579F029891}"/>
                  </a:ext>
                </a:extLst>
              </p:cNvPr>
              <p:cNvSpPr txBox="1"/>
              <p:nvPr/>
            </p:nvSpPr>
            <p:spPr>
              <a:xfrm>
                <a:off x="4180635" y="4966199"/>
                <a:ext cx="536638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de-DE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</a:p>
            </p:txBody>
          </p:sp>
        </p:grpSp>
        <p:sp>
          <p:nvSpPr>
            <p:cNvPr id="180" name="TextBox 1">
              <a:extLst>
                <a:ext uri="{FF2B5EF4-FFF2-40B4-BE49-F238E27FC236}">
                  <a16:creationId xmlns:a16="http://schemas.microsoft.com/office/drawing/2014/main" id="{026DEFE6-FD1F-DC4A-ABCD-F7DDDE0FEED0}"/>
                </a:ext>
              </a:extLst>
            </p:cNvPr>
            <p:cNvSpPr txBox="1"/>
            <p:nvPr/>
          </p:nvSpPr>
          <p:spPr>
            <a:xfrm>
              <a:off x="3852721" y="5130370"/>
              <a:ext cx="801641" cy="18298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E" sz="900" b="0" dirty="0">
                  <a:latin typeface="Arial" panose="020B0604020202020204" pitchFamily="34" charset="0"/>
                  <a:cs typeface="Arial" panose="020B0604020202020204" pitchFamily="34" charset="0"/>
                </a:rPr>
                <a:t>17AAG</a:t>
              </a:r>
            </a:p>
          </p:txBody>
        </p:sp>
      </p:grpSp>
      <p:sp>
        <p:nvSpPr>
          <p:cNvPr id="174" name="TextBox 1">
            <a:extLst>
              <a:ext uri="{FF2B5EF4-FFF2-40B4-BE49-F238E27FC236}">
                <a16:creationId xmlns:a16="http://schemas.microsoft.com/office/drawing/2014/main" id="{36E237E0-40AF-D749-979C-50E2E1F54415}"/>
              </a:ext>
            </a:extLst>
          </p:cNvPr>
          <p:cNvSpPr txBox="1"/>
          <p:nvPr/>
        </p:nvSpPr>
        <p:spPr>
          <a:xfrm>
            <a:off x="2463349" y="2463284"/>
            <a:ext cx="1145782" cy="2268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9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IE" sz="900" b="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 17AAG</a:t>
            </a:r>
            <a:endParaRPr lang="en-IE" sz="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5" name="TextBox 1">
            <a:extLst>
              <a:ext uri="{FF2B5EF4-FFF2-40B4-BE49-F238E27FC236}">
                <a16:creationId xmlns:a16="http://schemas.microsoft.com/office/drawing/2014/main" id="{E76F6B1C-8A41-4043-8DEA-8CBAA05B7B5A}"/>
              </a:ext>
            </a:extLst>
          </p:cNvPr>
          <p:cNvSpPr txBox="1"/>
          <p:nvPr/>
        </p:nvSpPr>
        <p:spPr>
          <a:xfrm>
            <a:off x="1404098" y="2468116"/>
            <a:ext cx="1160574" cy="22687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9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IE" sz="900" b="0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 17AAG</a:t>
            </a:r>
            <a:endParaRPr lang="en-IE" sz="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TextBox 1">
            <a:extLst>
              <a:ext uri="{FF2B5EF4-FFF2-40B4-BE49-F238E27FC236}">
                <a16:creationId xmlns:a16="http://schemas.microsoft.com/office/drawing/2014/main" id="{3A5E4C25-C726-F147-8FB5-2FC0D7B7580C}"/>
              </a:ext>
            </a:extLst>
          </p:cNvPr>
          <p:cNvSpPr txBox="1"/>
          <p:nvPr/>
        </p:nvSpPr>
        <p:spPr>
          <a:xfrm>
            <a:off x="364940" y="2463790"/>
            <a:ext cx="885739" cy="19790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900" b="0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</a:p>
        </p:txBody>
      </p:sp>
      <p:pic>
        <p:nvPicPr>
          <p:cNvPr id="24" name="Grafik 23" descr="Ein Bild, das Foto, alt, groß, hängend enthält.&#10;&#10;Automatisch generierte Beschreibung">
            <a:extLst>
              <a:ext uri="{FF2B5EF4-FFF2-40B4-BE49-F238E27FC236}">
                <a16:creationId xmlns:a16="http://schemas.microsoft.com/office/drawing/2014/main" id="{C366C8E5-C1F2-0443-9075-20D879CB3C1C}"/>
              </a:ext>
            </a:extLst>
          </p:cNvPr>
          <p:cNvPicPr>
            <a:picLocks/>
          </p:cNvPicPr>
          <p:nvPr/>
        </p:nvPicPr>
        <p:blipFill>
          <a:blip r:embed="rId48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6137" y="2659535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Grafik 15" descr="Ein Bild, das alt, Foto, Essen, Wasser enthält.&#10;&#10;Automatisch generierte Beschreibung">
            <a:extLst>
              <a:ext uri="{FF2B5EF4-FFF2-40B4-BE49-F238E27FC236}">
                <a16:creationId xmlns:a16="http://schemas.microsoft.com/office/drawing/2014/main" id="{C07B19C9-F0ED-A640-AEED-B8EE50529B9E}"/>
              </a:ext>
            </a:extLst>
          </p:cNvPr>
          <p:cNvPicPr>
            <a:picLocks/>
          </p:cNvPicPr>
          <p:nvPr/>
        </p:nvPicPr>
        <p:blipFill>
          <a:blip r:embed="rId50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8481" y="2659535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Grafik 21" descr="Ein Bild, das alt, Foto, stehend, Mann enthält.&#10;&#10;Automatisch generierte Beschreibung">
            <a:extLst>
              <a:ext uri="{FF2B5EF4-FFF2-40B4-BE49-F238E27FC236}">
                <a16:creationId xmlns:a16="http://schemas.microsoft.com/office/drawing/2014/main" id="{5B099EC3-B855-6943-927B-D2A74391A98C}"/>
              </a:ext>
            </a:extLst>
          </p:cNvPr>
          <p:cNvPicPr>
            <a:picLocks/>
          </p:cNvPicPr>
          <p:nvPr/>
        </p:nvPicPr>
        <p:blipFill>
          <a:blip r:embed="rId52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351418" y="2659535"/>
            <a:ext cx="1080000" cy="8316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88" name="Gerade Verbindung 187">
            <a:extLst>
              <a:ext uri="{FF2B5EF4-FFF2-40B4-BE49-F238E27FC236}">
                <a16:creationId xmlns:a16="http://schemas.microsoft.com/office/drawing/2014/main" id="{960710F2-1A21-C745-B695-B20AC750ECC7}"/>
              </a:ext>
            </a:extLst>
          </p:cNvPr>
          <p:cNvCxnSpPr>
            <a:cxnSpLocks/>
          </p:cNvCxnSpPr>
          <p:nvPr/>
        </p:nvCxnSpPr>
        <p:spPr>
          <a:xfrm>
            <a:off x="1061585" y="3434257"/>
            <a:ext cx="3338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Gerade Verbindung 188">
            <a:extLst>
              <a:ext uri="{FF2B5EF4-FFF2-40B4-BE49-F238E27FC236}">
                <a16:creationId xmlns:a16="http://schemas.microsoft.com/office/drawing/2014/main" id="{EC147EB8-B83A-5943-AD32-CF3CB22C9033}"/>
              </a:ext>
            </a:extLst>
          </p:cNvPr>
          <p:cNvCxnSpPr>
            <a:cxnSpLocks/>
          </p:cNvCxnSpPr>
          <p:nvPr/>
        </p:nvCxnSpPr>
        <p:spPr>
          <a:xfrm>
            <a:off x="2143544" y="3434257"/>
            <a:ext cx="3338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Gerade Verbindung 189">
            <a:extLst>
              <a:ext uri="{FF2B5EF4-FFF2-40B4-BE49-F238E27FC236}">
                <a16:creationId xmlns:a16="http://schemas.microsoft.com/office/drawing/2014/main" id="{3BB42128-A2C8-D14C-A96D-6D30B2F3C6FE}"/>
              </a:ext>
            </a:extLst>
          </p:cNvPr>
          <p:cNvCxnSpPr>
            <a:cxnSpLocks/>
          </p:cNvCxnSpPr>
          <p:nvPr/>
        </p:nvCxnSpPr>
        <p:spPr>
          <a:xfrm>
            <a:off x="3224144" y="3434257"/>
            <a:ext cx="3338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feld 42">
            <a:extLst>
              <a:ext uri="{FF2B5EF4-FFF2-40B4-BE49-F238E27FC236}">
                <a16:creationId xmlns:a16="http://schemas.microsoft.com/office/drawing/2014/main" id="{9D3C9121-A98D-5849-A933-91FA8A00FC79}"/>
              </a:ext>
            </a:extLst>
          </p:cNvPr>
          <p:cNvSpPr txBox="1"/>
          <p:nvPr/>
        </p:nvSpPr>
        <p:spPr>
          <a:xfrm>
            <a:off x="4200686" y="4090731"/>
            <a:ext cx="4163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700" dirty="0" err="1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feld 42">
            <a:extLst>
              <a:ext uri="{FF2B5EF4-FFF2-40B4-BE49-F238E27FC236}">
                <a16:creationId xmlns:a16="http://schemas.microsoft.com/office/drawing/2014/main" id="{FECB465B-2185-E84F-9EC5-CF9E4120D481}"/>
              </a:ext>
            </a:extLst>
          </p:cNvPr>
          <p:cNvSpPr txBox="1"/>
          <p:nvPr/>
        </p:nvSpPr>
        <p:spPr>
          <a:xfrm>
            <a:off x="4350317" y="3966445"/>
            <a:ext cx="4163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DE" sz="700" dirty="0" err="1">
                <a:latin typeface="Arial" panose="020B0604020202020204" pitchFamily="34" charset="0"/>
                <a:cs typeface="Arial" panose="020B0604020202020204" pitchFamily="34" charset="0"/>
              </a:rPr>
              <a:t>ns</a:t>
            </a:r>
            <a:endParaRPr 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0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Bildschirmpräsentation (4:3)</PresentationFormat>
  <Paragraphs>70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Schulz, Ramona</dc:creator>
  <cp:lastModifiedBy>Ramona Schulz-Heddergott</cp:lastModifiedBy>
  <cp:revision>2</cp:revision>
  <dcterms:created xsi:type="dcterms:W3CDTF">2020-12-15T10:05:59Z</dcterms:created>
  <dcterms:modified xsi:type="dcterms:W3CDTF">2020-12-29T21:02:25Z</dcterms:modified>
</cp:coreProperties>
</file>