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2" r:id="rId2"/>
  </p:sldIdLst>
  <p:sldSz cx="7561263" cy="10693400"/>
  <p:notesSz cx="6794500" cy="9982200"/>
  <p:defaultTextStyle>
    <a:defPPr>
      <a:defRPr lang="de-DE"/>
    </a:defPPr>
    <a:lvl1pPr marL="0" algn="l" defTabSz="113349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66745" algn="l" defTabSz="113349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133490" algn="l" defTabSz="113349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700235" algn="l" defTabSz="113349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266980" algn="l" defTabSz="113349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833726" algn="l" defTabSz="113349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400471" algn="l" defTabSz="113349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967216" algn="l" defTabSz="113349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533961" algn="l" defTabSz="113349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8DFF"/>
    <a:srgbClr val="A0A0A4"/>
    <a:srgbClr val="B07FC0"/>
    <a:srgbClr val="410257"/>
    <a:srgbClr val="43F21A"/>
    <a:srgbClr val="84F65C"/>
    <a:srgbClr val="62F431"/>
    <a:srgbClr val="62FF31"/>
    <a:srgbClr val="0000FF"/>
    <a:srgbClr val="B478C8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6" autoAdjust="0"/>
    <p:restoredTop sz="99880" autoAdjust="0"/>
  </p:normalViewPr>
  <p:slideViewPr>
    <p:cSldViewPr snapToGrid="0">
      <p:cViewPr varScale="1">
        <p:scale>
          <a:sx n="74" d="100"/>
          <a:sy n="74" d="100"/>
        </p:scale>
        <p:origin x="3042" y="90"/>
      </p:cViewPr>
      <p:guideLst>
        <p:guide orient="horz" pos="3368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03AB13-8095-4076-901F-B027EEF2ED39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074863" y="749300"/>
            <a:ext cx="2644775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41545"/>
            <a:ext cx="5435600" cy="449199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81358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481358"/>
            <a:ext cx="2944283" cy="499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AC97F1-8AE1-4416-9BCC-B98190BF3C7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546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334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566745" algn="l" defTabSz="11334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1133490" algn="l" defTabSz="11334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700235" algn="l" defTabSz="11334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2266980" algn="l" defTabSz="11334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2833726" algn="l" defTabSz="11334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3400471" algn="l" defTabSz="11334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3967216" algn="l" defTabSz="11334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4533961" algn="l" defTabSz="11334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7096" y="3321885"/>
            <a:ext cx="6427073" cy="22921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34191" y="6059593"/>
            <a:ext cx="5292885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6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334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00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66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33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4004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67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33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EE79-7AD7-4A7D-BD9D-ACB647462A47}" type="datetimeFigureOut">
              <a:rPr lang="de-DE" smtClean="0"/>
              <a:t>23.02.2021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DF8E8-62CA-4165-9C21-BFED3D799C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1952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EE79-7AD7-4A7D-BD9D-ACB647462A47}" type="datetimeFigureOut">
              <a:rPr lang="de-DE" smtClean="0"/>
              <a:t>23.02.2021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DF8E8-62CA-4165-9C21-BFED3D799C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4033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5481916" y="428236"/>
            <a:ext cx="1701284" cy="912404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78066" y="428236"/>
            <a:ext cx="4977831" cy="912404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EE79-7AD7-4A7D-BD9D-ACB647462A47}" type="datetimeFigureOut">
              <a:rPr lang="de-DE" smtClean="0"/>
              <a:t>23.02.2021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DF8E8-62CA-4165-9C21-BFED3D799C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3625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EE79-7AD7-4A7D-BD9D-ACB647462A47}" type="datetimeFigureOut">
              <a:rPr lang="de-DE" smtClean="0"/>
              <a:t>23.02.2021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DF8E8-62CA-4165-9C21-BFED3D799C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5292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7288" y="6871503"/>
            <a:ext cx="6427073" cy="2123828"/>
          </a:xfrm>
        </p:spPr>
        <p:txBody>
          <a:bodyPr anchor="t"/>
          <a:lstStyle>
            <a:lvl1pPr algn="l">
              <a:defRPr sz="5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97288" y="4532324"/>
            <a:ext cx="6427073" cy="2339180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6674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3349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7002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669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83372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40047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96721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53396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EE79-7AD7-4A7D-BD9D-ACB647462A47}" type="datetimeFigureOut">
              <a:rPr lang="de-DE" smtClean="0"/>
              <a:t>23.02.2021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DF8E8-62CA-4165-9C21-BFED3D799C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325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78063" y="2495127"/>
            <a:ext cx="3339557" cy="7057149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843644" y="2495127"/>
            <a:ext cx="3339557" cy="7057149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EE79-7AD7-4A7D-BD9D-ACB647462A47}" type="datetimeFigureOut">
              <a:rPr lang="de-DE" smtClean="0"/>
              <a:t>23.02.2021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DF8E8-62CA-4165-9C21-BFED3D799C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042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78064" y="2393640"/>
            <a:ext cx="3340871" cy="997555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6745" indent="0">
              <a:buNone/>
              <a:defRPr sz="2500" b="1"/>
            </a:lvl2pPr>
            <a:lvl3pPr marL="1133490" indent="0">
              <a:buNone/>
              <a:defRPr sz="2200" b="1"/>
            </a:lvl3pPr>
            <a:lvl4pPr marL="1700235" indent="0">
              <a:buNone/>
              <a:defRPr sz="2000" b="1"/>
            </a:lvl4pPr>
            <a:lvl5pPr marL="2266980" indent="0">
              <a:buNone/>
              <a:defRPr sz="2000" b="1"/>
            </a:lvl5pPr>
            <a:lvl6pPr marL="2833726" indent="0">
              <a:buNone/>
              <a:defRPr sz="2000" b="1"/>
            </a:lvl6pPr>
            <a:lvl7pPr marL="3400471" indent="0">
              <a:buNone/>
              <a:defRPr sz="2000" b="1"/>
            </a:lvl7pPr>
            <a:lvl8pPr marL="3967216" indent="0">
              <a:buNone/>
              <a:defRPr sz="2000" b="1"/>
            </a:lvl8pPr>
            <a:lvl9pPr marL="4533961" indent="0">
              <a:buNone/>
              <a:defRPr sz="20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78064" y="3391193"/>
            <a:ext cx="3340871" cy="6161083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841019" y="2393640"/>
            <a:ext cx="3342183" cy="997555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6745" indent="0">
              <a:buNone/>
              <a:defRPr sz="2500" b="1"/>
            </a:lvl2pPr>
            <a:lvl3pPr marL="1133490" indent="0">
              <a:buNone/>
              <a:defRPr sz="2200" b="1"/>
            </a:lvl3pPr>
            <a:lvl4pPr marL="1700235" indent="0">
              <a:buNone/>
              <a:defRPr sz="2000" b="1"/>
            </a:lvl4pPr>
            <a:lvl5pPr marL="2266980" indent="0">
              <a:buNone/>
              <a:defRPr sz="2000" b="1"/>
            </a:lvl5pPr>
            <a:lvl6pPr marL="2833726" indent="0">
              <a:buNone/>
              <a:defRPr sz="2000" b="1"/>
            </a:lvl6pPr>
            <a:lvl7pPr marL="3400471" indent="0">
              <a:buNone/>
              <a:defRPr sz="2000" b="1"/>
            </a:lvl7pPr>
            <a:lvl8pPr marL="3967216" indent="0">
              <a:buNone/>
              <a:defRPr sz="2000" b="1"/>
            </a:lvl8pPr>
            <a:lvl9pPr marL="4533961" indent="0">
              <a:buNone/>
              <a:defRPr sz="20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841019" y="3391193"/>
            <a:ext cx="3342183" cy="6161083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EE79-7AD7-4A7D-BD9D-ACB647462A47}" type="datetimeFigureOut">
              <a:rPr lang="de-DE" smtClean="0"/>
              <a:t>23.02.2021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DF8E8-62CA-4165-9C21-BFED3D799C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7961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EE79-7AD7-4A7D-BD9D-ACB647462A47}" type="datetimeFigureOut">
              <a:rPr lang="de-DE" smtClean="0"/>
              <a:t>23.02.2021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DF8E8-62CA-4165-9C21-BFED3D799C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48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EE79-7AD7-4A7D-BD9D-ACB647462A47}" type="datetimeFigureOut">
              <a:rPr lang="de-DE" smtClean="0"/>
              <a:t>23.02.2021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DF8E8-62CA-4165-9C21-BFED3D799C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6915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8065" y="425758"/>
            <a:ext cx="2487603" cy="1811938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56245" y="425760"/>
            <a:ext cx="4226955" cy="9126521"/>
          </a:xfrm>
        </p:spPr>
        <p:txBody>
          <a:bodyPr/>
          <a:lstStyle>
            <a:lvl1pPr>
              <a:defRPr sz="40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78065" y="2237695"/>
            <a:ext cx="2487603" cy="7314583"/>
          </a:xfrm>
        </p:spPr>
        <p:txBody>
          <a:bodyPr/>
          <a:lstStyle>
            <a:lvl1pPr marL="0" indent="0">
              <a:buNone/>
              <a:defRPr sz="1700"/>
            </a:lvl1pPr>
            <a:lvl2pPr marL="566745" indent="0">
              <a:buNone/>
              <a:defRPr sz="1500"/>
            </a:lvl2pPr>
            <a:lvl3pPr marL="1133490" indent="0">
              <a:buNone/>
              <a:defRPr sz="1200"/>
            </a:lvl3pPr>
            <a:lvl4pPr marL="1700235" indent="0">
              <a:buNone/>
              <a:defRPr sz="1100"/>
            </a:lvl4pPr>
            <a:lvl5pPr marL="2266980" indent="0">
              <a:buNone/>
              <a:defRPr sz="1100"/>
            </a:lvl5pPr>
            <a:lvl6pPr marL="2833726" indent="0">
              <a:buNone/>
              <a:defRPr sz="1100"/>
            </a:lvl6pPr>
            <a:lvl7pPr marL="3400471" indent="0">
              <a:buNone/>
              <a:defRPr sz="1100"/>
            </a:lvl7pPr>
            <a:lvl8pPr marL="3967216" indent="0">
              <a:buNone/>
              <a:defRPr sz="1100"/>
            </a:lvl8pPr>
            <a:lvl9pPr marL="4533961" indent="0">
              <a:buNone/>
              <a:defRPr sz="11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EE79-7AD7-4A7D-BD9D-ACB647462A47}" type="datetimeFigureOut">
              <a:rPr lang="de-DE" smtClean="0"/>
              <a:t>23.02.2021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DF8E8-62CA-4165-9C21-BFED3D799C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8346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2062" y="7485379"/>
            <a:ext cx="4536758" cy="883692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482062" y="955478"/>
            <a:ext cx="4536758" cy="6416040"/>
          </a:xfrm>
        </p:spPr>
        <p:txBody>
          <a:bodyPr/>
          <a:lstStyle>
            <a:lvl1pPr marL="0" indent="0">
              <a:buNone/>
              <a:defRPr sz="4000"/>
            </a:lvl1pPr>
            <a:lvl2pPr marL="566745" indent="0">
              <a:buNone/>
              <a:defRPr sz="3500"/>
            </a:lvl2pPr>
            <a:lvl3pPr marL="1133490" indent="0">
              <a:buNone/>
              <a:defRPr sz="3000"/>
            </a:lvl3pPr>
            <a:lvl4pPr marL="1700235" indent="0">
              <a:buNone/>
              <a:defRPr sz="2500"/>
            </a:lvl4pPr>
            <a:lvl5pPr marL="2266980" indent="0">
              <a:buNone/>
              <a:defRPr sz="2500"/>
            </a:lvl5pPr>
            <a:lvl6pPr marL="2833726" indent="0">
              <a:buNone/>
              <a:defRPr sz="2500"/>
            </a:lvl6pPr>
            <a:lvl7pPr marL="3400471" indent="0">
              <a:buNone/>
              <a:defRPr sz="2500"/>
            </a:lvl7pPr>
            <a:lvl8pPr marL="3967216" indent="0">
              <a:buNone/>
              <a:defRPr sz="2500"/>
            </a:lvl8pPr>
            <a:lvl9pPr marL="4533961" indent="0">
              <a:buNone/>
              <a:defRPr sz="25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482062" y="8369074"/>
            <a:ext cx="4536758" cy="1254988"/>
          </a:xfrm>
        </p:spPr>
        <p:txBody>
          <a:bodyPr/>
          <a:lstStyle>
            <a:lvl1pPr marL="0" indent="0">
              <a:buNone/>
              <a:defRPr sz="1700"/>
            </a:lvl1pPr>
            <a:lvl2pPr marL="566745" indent="0">
              <a:buNone/>
              <a:defRPr sz="1500"/>
            </a:lvl2pPr>
            <a:lvl3pPr marL="1133490" indent="0">
              <a:buNone/>
              <a:defRPr sz="1200"/>
            </a:lvl3pPr>
            <a:lvl4pPr marL="1700235" indent="0">
              <a:buNone/>
              <a:defRPr sz="1100"/>
            </a:lvl4pPr>
            <a:lvl5pPr marL="2266980" indent="0">
              <a:buNone/>
              <a:defRPr sz="1100"/>
            </a:lvl5pPr>
            <a:lvl6pPr marL="2833726" indent="0">
              <a:buNone/>
              <a:defRPr sz="1100"/>
            </a:lvl6pPr>
            <a:lvl7pPr marL="3400471" indent="0">
              <a:buNone/>
              <a:defRPr sz="1100"/>
            </a:lvl7pPr>
            <a:lvl8pPr marL="3967216" indent="0">
              <a:buNone/>
              <a:defRPr sz="1100"/>
            </a:lvl8pPr>
            <a:lvl9pPr marL="4533961" indent="0">
              <a:buNone/>
              <a:defRPr sz="11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EE79-7AD7-4A7D-BD9D-ACB647462A47}" type="datetimeFigureOut">
              <a:rPr lang="de-DE" smtClean="0"/>
              <a:t>23.02.2021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DF8E8-62CA-4165-9C21-BFED3D799C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7961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78064" y="428231"/>
            <a:ext cx="6805137" cy="1782234"/>
          </a:xfrm>
          <a:prstGeom prst="rect">
            <a:avLst/>
          </a:prstGeom>
        </p:spPr>
        <p:txBody>
          <a:bodyPr vert="horz" lIns="113349" tIns="56675" rIns="113349" bIns="56675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78064" y="2495127"/>
            <a:ext cx="6805137" cy="7057149"/>
          </a:xfrm>
          <a:prstGeom prst="rect">
            <a:avLst/>
          </a:prstGeom>
        </p:spPr>
        <p:txBody>
          <a:bodyPr vert="horz" lIns="113349" tIns="56675" rIns="113349" bIns="56675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78064" y="9911201"/>
            <a:ext cx="1764294" cy="569325"/>
          </a:xfrm>
          <a:prstGeom prst="rect">
            <a:avLst/>
          </a:prstGeom>
        </p:spPr>
        <p:txBody>
          <a:bodyPr vert="horz" lIns="113349" tIns="56675" rIns="113349" bIns="56675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7EE79-7AD7-4A7D-BD9D-ACB647462A47}" type="datetimeFigureOut">
              <a:rPr lang="de-DE" smtClean="0"/>
              <a:t>23.02.2021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583433" y="9911201"/>
            <a:ext cx="2394401" cy="569325"/>
          </a:xfrm>
          <a:prstGeom prst="rect">
            <a:avLst/>
          </a:prstGeom>
        </p:spPr>
        <p:txBody>
          <a:bodyPr vert="horz" lIns="113349" tIns="56675" rIns="113349" bIns="56675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418906" y="9911201"/>
            <a:ext cx="1764294" cy="569325"/>
          </a:xfrm>
          <a:prstGeom prst="rect">
            <a:avLst/>
          </a:prstGeom>
        </p:spPr>
        <p:txBody>
          <a:bodyPr vert="horz" lIns="113349" tIns="56675" rIns="113349" bIns="56675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DF8E8-62CA-4165-9C21-BFED3D799C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637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33490" rtl="0" eaLnBrk="1" latinLnBrk="0" hangingPunct="1">
        <a:spcBef>
          <a:spcPct val="0"/>
        </a:spcBef>
        <a:buNone/>
        <a:defRPr sz="5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5059" indent="-425059" algn="l" defTabSz="1133490" rtl="0" eaLnBrk="1" latinLnBrk="0" hangingPunct="1">
        <a:spcBef>
          <a:spcPct val="20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20961" indent="-354216" algn="l" defTabSz="1133490" rtl="0" eaLnBrk="1" latinLnBrk="0" hangingPunct="1">
        <a:spcBef>
          <a:spcPct val="20000"/>
        </a:spcBef>
        <a:buFont typeface="Arial" panose="020B0604020202020204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16863" indent="-283373" algn="l" defTabSz="1133490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83608" indent="-283373" algn="l" defTabSz="1133490" rtl="0" eaLnBrk="1" latinLnBrk="0" hangingPunct="1">
        <a:spcBef>
          <a:spcPct val="20000"/>
        </a:spcBef>
        <a:buFont typeface="Arial" panose="020B0604020202020204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50353" indent="-283373" algn="l" defTabSz="1133490" rtl="0" eaLnBrk="1" latinLnBrk="0" hangingPunct="1">
        <a:spcBef>
          <a:spcPct val="20000"/>
        </a:spcBef>
        <a:buFont typeface="Arial" panose="020B0604020202020204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17098" indent="-283373" algn="l" defTabSz="11334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683843" indent="-283373" algn="l" defTabSz="11334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250588" indent="-283373" algn="l" defTabSz="11334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817334" indent="-283373" algn="l" defTabSz="11334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13349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66745" algn="l" defTabSz="113349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90" algn="l" defTabSz="113349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00235" algn="l" defTabSz="113349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6980" algn="l" defTabSz="113349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33726" algn="l" defTabSz="113349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400471" algn="l" defTabSz="113349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67216" algn="l" defTabSz="113349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533961" algn="l" defTabSz="113349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feld 17"/>
          <p:cNvSpPr txBox="1"/>
          <p:nvPr/>
        </p:nvSpPr>
        <p:spPr>
          <a:xfrm>
            <a:off x="5724847" y="162124"/>
            <a:ext cx="1585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Figure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S1</a:t>
            </a: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feld 18"/>
          <p:cNvSpPr txBox="1"/>
          <p:nvPr/>
        </p:nvSpPr>
        <p:spPr>
          <a:xfrm rot="18900000">
            <a:off x="1804513" y="3966592"/>
            <a:ext cx="1885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Hx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-sel.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Non-sel. -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Nx</a:t>
            </a:r>
            <a:endParaRPr lang="de-D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feld 20"/>
          <p:cNvSpPr txBox="1"/>
          <p:nvPr/>
        </p:nvSpPr>
        <p:spPr>
          <a:xfrm rot="18900000">
            <a:off x="2193111" y="3966592"/>
            <a:ext cx="1885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Hx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-sel.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Non-sel. -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Hx</a:t>
            </a:r>
            <a:endParaRPr lang="de-D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feld 21"/>
          <p:cNvSpPr txBox="1"/>
          <p:nvPr/>
        </p:nvSpPr>
        <p:spPr>
          <a:xfrm rot="18900000">
            <a:off x="2855003" y="3832840"/>
            <a:ext cx="1507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Hx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Nx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Hx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-sel.</a:t>
            </a:r>
          </a:p>
        </p:txBody>
      </p:sp>
      <p:sp>
        <p:nvSpPr>
          <p:cNvPr id="24" name="Textfeld 23"/>
          <p:cNvSpPr txBox="1"/>
          <p:nvPr/>
        </p:nvSpPr>
        <p:spPr>
          <a:xfrm rot="18900000">
            <a:off x="3214289" y="3869678"/>
            <a:ext cx="16113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Hx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Nx</a:t>
            </a:r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 – Non-sel.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4620320" y="1699437"/>
            <a:ext cx="5469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i="1" dirty="0">
                <a:latin typeface="Arial" panose="020B0604020202020204" pitchFamily="34" charset="0"/>
                <a:cs typeface="Arial" panose="020B0604020202020204" pitchFamily="34" charset="0"/>
              </a:rPr>
              <a:t>BAK1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4620320" y="1892769"/>
            <a:ext cx="6960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i="1" dirty="0">
                <a:latin typeface="Arial" panose="020B0604020202020204" pitchFamily="34" charset="0"/>
                <a:cs typeface="Arial" panose="020B0604020202020204" pitchFamily="34" charset="0"/>
              </a:rPr>
              <a:t>BCL2L4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4620320" y="2086101"/>
            <a:ext cx="5389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i="1" dirty="0">
                <a:latin typeface="Arial" panose="020B0604020202020204" pitchFamily="34" charset="0"/>
                <a:cs typeface="Arial" panose="020B0604020202020204" pitchFamily="34" charset="0"/>
              </a:rPr>
              <a:t>BCL2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4620320" y="2279434"/>
            <a:ext cx="6960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i="1" dirty="0">
                <a:latin typeface="Arial" panose="020B0604020202020204" pitchFamily="34" charset="0"/>
                <a:cs typeface="Arial" panose="020B0604020202020204" pitchFamily="34" charset="0"/>
              </a:rPr>
              <a:t>BCL2L1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4620320" y="2472766"/>
            <a:ext cx="6960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i="1" dirty="0">
                <a:latin typeface="Arial" panose="020B0604020202020204" pitchFamily="34" charset="0"/>
                <a:cs typeface="Arial" panose="020B0604020202020204" pitchFamily="34" charset="0"/>
              </a:rPr>
              <a:t>BCL2L3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4620320" y="2666098"/>
            <a:ext cx="6960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i="1" dirty="0">
                <a:latin typeface="Arial" panose="020B0604020202020204" pitchFamily="34" charset="0"/>
                <a:cs typeface="Arial" panose="020B0604020202020204" pitchFamily="34" charset="0"/>
              </a:rPr>
              <a:t>BCL2L2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4620320" y="2859431"/>
            <a:ext cx="702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i="1" dirty="0">
                <a:latin typeface="Arial" panose="020B0604020202020204" pitchFamily="34" charset="0"/>
                <a:cs typeface="Arial" panose="020B0604020202020204" pitchFamily="34" charset="0"/>
              </a:rPr>
              <a:t>PMAIP1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4620320" y="3052763"/>
            <a:ext cx="4764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i="1" dirty="0">
                <a:latin typeface="Arial" panose="020B0604020202020204" pitchFamily="34" charset="0"/>
                <a:cs typeface="Arial" panose="020B0604020202020204" pitchFamily="34" charset="0"/>
              </a:rPr>
              <a:t>BAD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feld 32"/>
          <p:cNvSpPr txBox="1"/>
          <p:nvPr/>
        </p:nvSpPr>
        <p:spPr>
          <a:xfrm>
            <a:off x="4620320" y="3246095"/>
            <a:ext cx="77457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i="1" dirty="0">
                <a:latin typeface="Arial" panose="020B0604020202020204" pitchFamily="34" charset="0"/>
                <a:cs typeface="Arial" panose="020B0604020202020204" pitchFamily="34" charset="0"/>
              </a:rPr>
              <a:t>BCL2L11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feld 33"/>
          <p:cNvSpPr txBox="1"/>
          <p:nvPr/>
        </p:nvSpPr>
        <p:spPr>
          <a:xfrm>
            <a:off x="2593366" y="1121208"/>
            <a:ext cx="26212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NCI-H460 – Gene </a:t>
            </a:r>
            <a:r>
              <a:rPr lang="de-DE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expression</a:t>
            </a:r>
            <a:endParaRPr 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feld 34"/>
          <p:cNvSpPr txBox="1"/>
          <p:nvPr/>
        </p:nvSpPr>
        <p:spPr bwMode="auto">
          <a:xfrm>
            <a:off x="1476375" y="2106340"/>
            <a:ext cx="16561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2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2x </a:t>
            </a:r>
            <a:r>
              <a:rPr lang="de-DE" sz="12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2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</a:t>
            </a:r>
            <a:r>
              <a:rPr lang="de-DE" sz="12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signal</a:t>
            </a:r>
            <a:endParaRPr lang="de-DE" sz="12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2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</a:t>
            </a:r>
            <a:r>
              <a:rPr lang="de-DE" sz="12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signal</a:t>
            </a:r>
            <a:endParaRPr lang="de-DE" sz="12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2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0.5x </a:t>
            </a:r>
            <a:r>
              <a:rPr lang="de-DE" sz="12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2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</a:t>
            </a:r>
            <a:r>
              <a:rPr lang="de-DE" sz="12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signal</a:t>
            </a:r>
            <a:endParaRPr lang="de-DE" sz="12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hteck 35"/>
          <p:cNvSpPr/>
          <p:nvPr/>
        </p:nvSpPr>
        <p:spPr bwMode="auto">
          <a:xfrm>
            <a:off x="1236475" y="2191680"/>
            <a:ext cx="239900" cy="104912"/>
          </a:xfrm>
          <a:prstGeom prst="rect">
            <a:avLst/>
          </a:prstGeom>
          <a:solidFill>
            <a:srgbClr val="FF0000"/>
          </a:solidFill>
          <a:ln w="25400" cap="rnd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 kern="0">
              <a:solidFill>
                <a:prstClr val="white"/>
              </a:solidFill>
              <a:latin typeface="Calibri"/>
              <a:ea typeface="+mn-ea"/>
            </a:endParaRPr>
          </a:p>
        </p:txBody>
      </p:sp>
      <p:sp>
        <p:nvSpPr>
          <p:cNvPr id="37" name="Rechteck 36"/>
          <p:cNvSpPr/>
          <p:nvPr/>
        </p:nvSpPr>
        <p:spPr bwMode="auto">
          <a:xfrm>
            <a:off x="1236475" y="2374280"/>
            <a:ext cx="239900" cy="104912"/>
          </a:xfrm>
          <a:prstGeom prst="rect">
            <a:avLst/>
          </a:prstGeom>
          <a:solidFill>
            <a:sysClr val="windowText" lastClr="000000"/>
          </a:solidFill>
          <a:ln w="25400" cap="rnd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 kern="0">
              <a:solidFill>
                <a:prstClr val="white"/>
              </a:solidFill>
              <a:latin typeface="Calibri"/>
              <a:ea typeface="+mn-ea"/>
            </a:endParaRPr>
          </a:p>
        </p:txBody>
      </p:sp>
      <p:sp>
        <p:nvSpPr>
          <p:cNvPr id="38" name="Textfeld 37"/>
          <p:cNvSpPr txBox="1"/>
          <p:nvPr/>
        </p:nvSpPr>
        <p:spPr>
          <a:xfrm>
            <a:off x="3140663" y="1505129"/>
            <a:ext cx="15119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①     </a:t>
            </a:r>
            <a:r>
              <a:rPr lang="en-US" sz="1100" dirty="0" smtClean="0"/>
              <a:t> </a:t>
            </a:r>
            <a:r>
              <a:rPr lang="en-US" sz="1100" dirty="0"/>
              <a:t>②    </a:t>
            </a:r>
            <a:r>
              <a:rPr lang="en-US" sz="1100" dirty="0" smtClean="0"/>
              <a:t>  </a:t>
            </a:r>
            <a:r>
              <a:rPr lang="en-US" sz="1100" dirty="0"/>
              <a:t>③     </a:t>
            </a:r>
            <a:r>
              <a:rPr lang="en-US" sz="1100" dirty="0" smtClean="0"/>
              <a:t> </a:t>
            </a:r>
            <a:r>
              <a:rPr lang="en-US" sz="1100" dirty="0"/>
              <a:t>④</a:t>
            </a:r>
          </a:p>
        </p:txBody>
      </p:sp>
      <p:pic>
        <p:nvPicPr>
          <p:cNvPr id="39" name="Grafik 38" descr="\\IFZSERVER04\Violetta\Array Kram\Clusterings\Clusterings Heatmaps Violetta\neue\Nur BCL2 ohne Rx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23637" y="1758906"/>
            <a:ext cx="1527678" cy="13334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" name="Grafik 39" descr="\\IFZSERVER04\Violetta\Array Kram\Clusterings\Clusterings Heatmaps Violetta\neue\Nur BCL2 ohne Rx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23637" y="3089215"/>
            <a:ext cx="1527678" cy="3719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1" name="Textfeld 40"/>
          <p:cNvSpPr txBox="1"/>
          <p:nvPr/>
        </p:nvSpPr>
        <p:spPr>
          <a:xfrm>
            <a:off x="5247627" y="1697531"/>
            <a:ext cx="5212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(Bak)</a:t>
            </a:r>
          </a:p>
        </p:txBody>
      </p:sp>
      <p:sp>
        <p:nvSpPr>
          <p:cNvPr id="42" name="Textfeld 41"/>
          <p:cNvSpPr txBox="1"/>
          <p:nvPr/>
        </p:nvSpPr>
        <p:spPr>
          <a:xfrm>
            <a:off x="5247627" y="1890863"/>
            <a:ext cx="5212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(Bax)</a:t>
            </a:r>
          </a:p>
        </p:txBody>
      </p:sp>
      <p:sp>
        <p:nvSpPr>
          <p:cNvPr id="43" name="Textfeld 42"/>
          <p:cNvSpPr txBox="1"/>
          <p:nvPr/>
        </p:nvSpPr>
        <p:spPr>
          <a:xfrm>
            <a:off x="5247627" y="2084196"/>
            <a:ext cx="5998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(Bcl-2)</a:t>
            </a:r>
          </a:p>
        </p:txBody>
      </p:sp>
      <p:sp>
        <p:nvSpPr>
          <p:cNvPr id="44" name="Textfeld 43"/>
          <p:cNvSpPr txBox="1"/>
          <p:nvPr/>
        </p:nvSpPr>
        <p:spPr>
          <a:xfrm>
            <a:off x="5255001" y="2277528"/>
            <a:ext cx="59182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Bcl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-x)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feld 44"/>
          <p:cNvSpPr txBox="1"/>
          <p:nvPr/>
        </p:nvSpPr>
        <p:spPr>
          <a:xfrm>
            <a:off x="5247627" y="2470860"/>
            <a:ext cx="62228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(Mcl-1)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5247627" y="2664193"/>
            <a:ext cx="62388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Bcl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-w)</a:t>
            </a:r>
          </a:p>
        </p:txBody>
      </p:sp>
      <p:sp>
        <p:nvSpPr>
          <p:cNvPr id="47" name="Textfeld 46"/>
          <p:cNvSpPr txBox="1"/>
          <p:nvPr/>
        </p:nvSpPr>
        <p:spPr>
          <a:xfrm>
            <a:off x="5247627" y="2857525"/>
            <a:ext cx="6078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(Noxa)</a:t>
            </a:r>
          </a:p>
        </p:txBody>
      </p:sp>
      <p:sp>
        <p:nvSpPr>
          <p:cNvPr id="48" name="Textfeld 47"/>
          <p:cNvSpPr txBox="1"/>
          <p:nvPr/>
        </p:nvSpPr>
        <p:spPr>
          <a:xfrm>
            <a:off x="5247627" y="3050857"/>
            <a:ext cx="5293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(Bad)</a:t>
            </a:r>
          </a:p>
        </p:txBody>
      </p:sp>
      <p:sp>
        <p:nvSpPr>
          <p:cNvPr id="49" name="Textfeld 48"/>
          <p:cNvSpPr txBox="1"/>
          <p:nvPr/>
        </p:nvSpPr>
        <p:spPr>
          <a:xfrm>
            <a:off x="5247627" y="3244189"/>
            <a:ext cx="5212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(Bim)</a:t>
            </a:r>
          </a:p>
        </p:txBody>
      </p:sp>
      <p:sp>
        <p:nvSpPr>
          <p:cNvPr id="50" name="Rechteck 49"/>
          <p:cNvSpPr/>
          <p:nvPr/>
        </p:nvSpPr>
        <p:spPr bwMode="auto">
          <a:xfrm>
            <a:off x="1236475" y="2560510"/>
            <a:ext cx="239900" cy="104912"/>
          </a:xfrm>
          <a:prstGeom prst="rect">
            <a:avLst/>
          </a:prstGeom>
          <a:solidFill>
            <a:srgbClr val="43F21A"/>
          </a:solidFill>
          <a:ln w="25400" cap="rnd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 kern="0">
              <a:solidFill>
                <a:prstClr val="white"/>
              </a:solidFill>
              <a:latin typeface="Calibri"/>
              <a:ea typeface="+mn-ea"/>
            </a:endParaRPr>
          </a:p>
        </p:txBody>
      </p:sp>
      <p:sp>
        <p:nvSpPr>
          <p:cNvPr id="51" name="Rectangle 1034">
            <a:extLst>
              <a:ext uri="{FF2B5EF4-FFF2-40B4-BE49-F238E27FC236}">
                <a16:creationId xmlns:a16="http://schemas.microsoft.com/office/drawing/2014/main" id="{0B96591D-D6B0-4C22-8B43-7AF2C6885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263" y="5562724"/>
            <a:ext cx="6581466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8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8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8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8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8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4175125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4175125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4175125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4175125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just" eaLnBrk="1" hangingPunct="1"/>
            <a:r>
              <a:rPr lang="de-DE" sz="1200" b="1" dirty="0" err="1" smtClean="0"/>
              <a:t>Figure</a:t>
            </a:r>
            <a:r>
              <a:rPr lang="de-DE" sz="1200" b="1" dirty="0" smtClean="0"/>
              <a:t> S1:</a:t>
            </a:r>
            <a:r>
              <a:rPr lang="de-DE" sz="1200" dirty="0" smtClean="0"/>
              <a:t> </a:t>
            </a:r>
            <a:r>
              <a:rPr lang="de-DE" sz="1200" dirty="0"/>
              <a:t>Gene e</a:t>
            </a:r>
            <a:r>
              <a:rPr lang="en-US" sz="1200" dirty="0" err="1"/>
              <a:t>xpression</a:t>
            </a:r>
            <a:r>
              <a:rPr lang="en-US" sz="1200" dirty="0"/>
              <a:t> profiles of  non-selected and hypoxia-selected NCI-H460 cells exposed to 6 h of severe hypoxia or normoxia using microarray technology. Expression of Bcl‑2 family protein‑encoding genes is illustrated by a red‑to‑green color gradient representing high‑to‑low levels in comparison to the mean expression level across all samples (black</a:t>
            </a:r>
            <a:r>
              <a:rPr lang="en-US" sz="1200" dirty="0" smtClean="0"/>
              <a:t>).</a:t>
            </a:r>
          </a:p>
          <a:p>
            <a:pPr algn="just" eaLnBrk="1" hangingPunct="1"/>
            <a:r>
              <a:rPr lang="en-US" altLang="de-DE" sz="1200" dirty="0">
                <a:cs typeface="Arial" panose="020B0604020202020204" pitchFamily="34" charset="0"/>
              </a:rPr>
              <a:t>RNA was isolated using RNeasy Mini Kit and cDNA was synthesized from purified RNA using </a:t>
            </a:r>
            <a:r>
              <a:rPr lang="en-US" altLang="de-DE" sz="1200" dirty="0" err="1">
                <a:cs typeface="Arial" panose="020B0604020202020204" pitchFamily="34" charset="0"/>
              </a:rPr>
              <a:t>QuantiTect</a:t>
            </a:r>
            <a:r>
              <a:rPr lang="en-US" altLang="de-DE" sz="1200" dirty="0">
                <a:cs typeface="Arial" panose="020B0604020202020204" pitchFamily="34" charset="0"/>
              </a:rPr>
              <a:t> Reverse Transcription Kit (both </a:t>
            </a:r>
            <a:r>
              <a:rPr lang="en-US" altLang="de-DE" sz="1200" dirty="0" err="1">
                <a:cs typeface="Arial" panose="020B0604020202020204" pitchFamily="34" charset="0"/>
              </a:rPr>
              <a:t>Qiagen</a:t>
            </a:r>
            <a:r>
              <a:rPr lang="en-US" altLang="de-DE" sz="1200" dirty="0">
                <a:cs typeface="Arial" panose="020B0604020202020204" pitchFamily="34" charset="0"/>
              </a:rPr>
              <a:t>, Hilden, Germany) according to the manufacturer’s protocols. cDNA microarray analysis was conducted using </a:t>
            </a:r>
            <a:r>
              <a:rPr lang="en-US" altLang="de-DE" sz="1200" dirty="0" err="1">
                <a:cs typeface="Arial" panose="020B0604020202020204" pitchFamily="34" charset="0"/>
              </a:rPr>
              <a:t>Affymetrix</a:t>
            </a:r>
            <a:r>
              <a:rPr lang="en-US" altLang="de-DE" sz="1200" dirty="0">
                <a:cs typeface="Arial" panose="020B0604020202020204" pitchFamily="34" charset="0"/>
              </a:rPr>
              <a:t>® </a:t>
            </a:r>
            <a:r>
              <a:rPr lang="en-US" altLang="de-DE" sz="1200" dirty="0" err="1">
                <a:cs typeface="Arial" panose="020B0604020202020204" pitchFamily="34" charset="0"/>
              </a:rPr>
              <a:t>GeneChip</a:t>
            </a:r>
            <a:r>
              <a:rPr lang="en-US" altLang="de-DE" sz="1200" dirty="0">
                <a:cs typeface="Arial" panose="020B0604020202020204" pitchFamily="34" charset="0"/>
              </a:rPr>
              <a:t>® Whole-Transcript (Human Gene 1.0 ST) Array (</a:t>
            </a:r>
            <a:r>
              <a:rPr lang="en-US" altLang="de-DE" sz="1200" dirty="0" err="1">
                <a:cs typeface="Arial" panose="020B0604020202020204" pitchFamily="34" charset="0"/>
              </a:rPr>
              <a:t>Affymetrix</a:t>
            </a:r>
            <a:r>
              <a:rPr lang="en-US" altLang="de-DE" sz="1200" dirty="0">
                <a:cs typeface="Arial" panose="020B0604020202020204" pitchFamily="34" charset="0"/>
              </a:rPr>
              <a:t>, </a:t>
            </a:r>
            <a:r>
              <a:rPr lang="en-US" altLang="de-DE" sz="1200" dirty="0" err="1">
                <a:cs typeface="Arial" panose="020B0604020202020204" pitchFamily="34" charset="0"/>
              </a:rPr>
              <a:t>Caifornia</a:t>
            </a:r>
            <a:r>
              <a:rPr lang="en-US" altLang="de-DE" sz="1200" dirty="0">
                <a:cs typeface="Arial" panose="020B0604020202020204" pitchFamily="34" charset="0"/>
              </a:rPr>
              <a:t>, USA). Data was processed using </a:t>
            </a:r>
            <a:r>
              <a:rPr lang="en-US" altLang="de-DE" sz="1200" dirty="0" err="1">
                <a:cs typeface="Arial" panose="020B0604020202020204" pitchFamily="34" charset="0"/>
              </a:rPr>
              <a:t>Affymetrix</a:t>
            </a:r>
            <a:r>
              <a:rPr lang="en-US" altLang="de-DE" sz="1200" dirty="0">
                <a:cs typeface="Arial" panose="020B0604020202020204" pitchFamily="34" charset="0"/>
              </a:rPr>
              <a:t>® Expression Console™ software to produce normalized and background corrected expression </a:t>
            </a:r>
            <a:r>
              <a:rPr lang="en-US" altLang="de-DE" sz="1200" dirty="0" smtClean="0">
                <a:cs typeface="Arial" panose="020B0604020202020204" pitchFamily="34" charset="0"/>
              </a:rPr>
              <a:t>values. </a:t>
            </a:r>
            <a:r>
              <a:rPr lang="en-US" altLang="de-DE" sz="1200" dirty="0">
                <a:cs typeface="Arial" panose="020B0604020202020204" pitchFamily="34" charset="0"/>
              </a:rPr>
              <a:t>Statistical significance was assessed by one-way analysis of variance (ANOVA) followed by the </a:t>
            </a:r>
            <a:r>
              <a:rPr lang="en-US" altLang="de-DE" sz="1200" dirty="0" err="1">
                <a:cs typeface="Arial" panose="020B0604020202020204" pitchFamily="34" charset="0"/>
              </a:rPr>
              <a:t>Benjamini</a:t>
            </a:r>
            <a:r>
              <a:rPr lang="en-US" altLang="de-DE" sz="1200" dirty="0">
                <a:cs typeface="Arial" panose="020B0604020202020204" pitchFamily="34" charset="0"/>
              </a:rPr>
              <a:t>-Hochberg multiple testing correction for controlling the false discovery rate. Differentially expressed genes were combined to gene sets or assigned to pathways using </a:t>
            </a:r>
            <a:r>
              <a:rPr lang="en-US" altLang="de-DE" sz="1200" dirty="0" err="1">
                <a:cs typeface="Arial" panose="020B0604020202020204" pitchFamily="34" charset="0"/>
              </a:rPr>
              <a:t>GeneTrail</a:t>
            </a:r>
            <a:r>
              <a:rPr lang="en-US" altLang="de-DE" sz="1200" dirty="0">
                <a:cs typeface="Arial" panose="020B0604020202020204" pitchFamily="34" charset="0"/>
              </a:rPr>
              <a:t> analysis </a:t>
            </a:r>
            <a:r>
              <a:rPr lang="en-US" altLang="de-DE" sz="1200" dirty="0" smtClean="0">
                <a:cs typeface="Arial" panose="020B0604020202020204" pitchFamily="34" charset="0"/>
              </a:rPr>
              <a:t>tool. </a:t>
            </a:r>
            <a:r>
              <a:rPr lang="en-US" altLang="de-DE" sz="1200" dirty="0">
                <a:cs typeface="Arial" panose="020B0604020202020204" pitchFamily="34" charset="0"/>
              </a:rPr>
              <a:t>Expression profiles presented in this work are shown as heat maps, with gene expression illustrated by a red-to-green color</a:t>
            </a:r>
            <a:endParaRPr lang="en-US" altLang="de-DE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197099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277</Words>
  <Application>Microsoft Office PowerPoint</Application>
  <PresentationFormat>Benutzerdefiniert</PresentationFormat>
  <Paragraphs>30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MS PGothic</vt:lpstr>
      <vt:lpstr>Arial</vt:lpstr>
      <vt:lpstr>Calibri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Violetta Ritter</dc:creator>
  <cp:lastModifiedBy>Justine Rudner</cp:lastModifiedBy>
  <cp:revision>651</cp:revision>
  <cp:lastPrinted>2017-10-19T16:48:14Z</cp:lastPrinted>
  <dcterms:created xsi:type="dcterms:W3CDTF">2017-04-20T07:32:56Z</dcterms:created>
  <dcterms:modified xsi:type="dcterms:W3CDTF">2021-02-23T19:10:52Z</dcterms:modified>
</cp:coreProperties>
</file>