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3"/>
    <p:sldId id="257" r:id="rId4"/>
    <p:sldId id="258" r:id="rId5"/>
  </p:sldIdLst>
  <p:sldSz cx="6479540" cy="8639810"/>
  <p:notesSz cx="6858000" cy="9144000"/>
  <p:custDataLst>
    <p:tags r:id="rId1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handoutMaster" Target="handoutMasters/handout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gs" Target="tags/tag2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69" y="1143000"/>
            <a:ext cx="2314462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10000" y="1414001"/>
            <a:ext cx="4860000" cy="3008000"/>
          </a:xfrm>
        </p:spPr>
        <p:txBody>
          <a:bodyPr anchor="b"/>
          <a:lstStyle>
            <a:lvl1pPr algn="ctr">
              <a:defRPr sz="425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10000" y="4538001"/>
            <a:ext cx="4860000" cy="2085999"/>
          </a:xfrm>
        </p:spPr>
        <p:txBody>
          <a:bodyPr/>
          <a:lstStyle>
            <a:lvl1pPr marL="0" indent="0" algn="ctr">
              <a:buNone/>
              <a:defRPr sz="1700"/>
            </a:lvl1pPr>
            <a:lvl2pPr marL="323850" indent="0" algn="ctr">
              <a:buNone/>
              <a:defRPr sz="1415"/>
            </a:lvl2pPr>
            <a:lvl3pPr marL="647700" indent="0" algn="ctr">
              <a:buNone/>
              <a:defRPr sz="1275"/>
            </a:lvl3pPr>
            <a:lvl4pPr marL="972185" indent="0" algn="ctr">
              <a:buNone/>
              <a:defRPr sz="1135"/>
            </a:lvl4pPr>
            <a:lvl5pPr marL="1296035" indent="0" algn="ctr">
              <a:buNone/>
              <a:defRPr sz="1135"/>
            </a:lvl5pPr>
            <a:lvl6pPr marL="1619885" indent="0" algn="ctr">
              <a:buNone/>
              <a:defRPr sz="1135"/>
            </a:lvl6pPr>
            <a:lvl7pPr marL="1943735" indent="0" algn="ctr">
              <a:buNone/>
              <a:defRPr sz="1135"/>
            </a:lvl7pPr>
            <a:lvl8pPr marL="2268220" indent="0" algn="ctr">
              <a:buNone/>
              <a:defRPr sz="1135"/>
            </a:lvl8pPr>
            <a:lvl9pPr marL="2592070" indent="0" algn="ctr">
              <a:buNone/>
              <a:defRPr sz="113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2125" y="2154001"/>
            <a:ext cx="5589000" cy="3593999"/>
          </a:xfrm>
        </p:spPr>
        <p:txBody>
          <a:bodyPr anchor="b"/>
          <a:lstStyle>
            <a:lvl1pPr>
              <a:defRPr sz="425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2125" y="5782000"/>
            <a:ext cx="5589000" cy="1889999"/>
          </a:xfrm>
        </p:spPr>
        <p:txBody>
          <a:bodyPr/>
          <a:lstStyle>
            <a:lvl1pPr marL="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1pPr>
            <a:lvl2pPr marL="323850" indent="0">
              <a:buNone/>
              <a:defRPr sz="1415">
                <a:solidFill>
                  <a:schemeClr val="tx1">
                    <a:tint val="75000"/>
                  </a:schemeClr>
                </a:solidFill>
              </a:defRPr>
            </a:lvl2pPr>
            <a:lvl3pPr marL="647700" indent="0">
              <a:buNone/>
              <a:defRPr sz="1275">
                <a:solidFill>
                  <a:schemeClr val="tx1">
                    <a:tint val="75000"/>
                  </a:schemeClr>
                </a:solidFill>
              </a:defRPr>
            </a:lvl3pPr>
            <a:lvl4pPr marL="9721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4pPr>
            <a:lvl5pPr marL="12960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5pPr>
            <a:lvl6pPr marL="161988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6pPr>
            <a:lvl7pPr marL="1943735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7pPr>
            <a:lvl8pPr marL="226822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8pPr>
            <a:lvl9pPr marL="259207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45500" y="2300000"/>
            <a:ext cx="2754000" cy="548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280500" y="2300000"/>
            <a:ext cx="2754000" cy="548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6344" y="460000"/>
            <a:ext cx="5589000" cy="167000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6344" y="2118001"/>
            <a:ext cx="2741344" cy="103799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7700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3735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46344" y="3156000"/>
            <a:ext cx="2741344" cy="464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280500" y="2118001"/>
            <a:ext cx="2754844" cy="1037999"/>
          </a:xfrm>
        </p:spPr>
        <p:txBody>
          <a:bodyPr anchor="b"/>
          <a:lstStyle>
            <a:lvl1pPr marL="0" indent="0">
              <a:buNone/>
              <a:defRPr sz="1700" b="1"/>
            </a:lvl1pPr>
            <a:lvl2pPr marL="323850" indent="0">
              <a:buNone/>
              <a:defRPr sz="1415" b="1"/>
            </a:lvl2pPr>
            <a:lvl3pPr marL="647700" indent="0">
              <a:buNone/>
              <a:defRPr sz="1275" b="1"/>
            </a:lvl3pPr>
            <a:lvl4pPr marL="972185" indent="0">
              <a:buNone/>
              <a:defRPr sz="1135" b="1"/>
            </a:lvl4pPr>
            <a:lvl5pPr marL="1296035" indent="0">
              <a:buNone/>
              <a:defRPr sz="1135" b="1"/>
            </a:lvl5pPr>
            <a:lvl6pPr marL="1619885" indent="0">
              <a:buNone/>
              <a:defRPr sz="1135" b="1"/>
            </a:lvl6pPr>
            <a:lvl7pPr marL="1943735" indent="0">
              <a:buNone/>
              <a:defRPr sz="1135" b="1"/>
            </a:lvl7pPr>
            <a:lvl8pPr marL="2268220" indent="0">
              <a:buNone/>
              <a:defRPr sz="1135" b="1"/>
            </a:lvl8pPr>
            <a:lvl9pPr marL="2592070" indent="0">
              <a:buNone/>
              <a:defRPr sz="1135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280500" y="3156000"/>
            <a:ext cx="2754844" cy="46420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6344" y="576000"/>
            <a:ext cx="2089969" cy="2016000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754844" y="1244000"/>
            <a:ext cx="3280500" cy="6140000"/>
          </a:xfrm>
        </p:spPr>
        <p:txBody>
          <a:bodyPr/>
          <a:lstStyle>
            <a:lvl1pPr>
              <a:defRPr sz="2270"/>
            </a:lvl1pPr>
            <a:lvl2pPr>
              <a:defRPr sz="1985"/>
            </a:lvl2pPr>
            <a:lvl3pPr>
              <a:defRPr sz="1700"/>
            </a:lvl3pPr>
            <a:lvl4pPr>
              <a:defRPr sz="1415"/>
            </a:lvl4pPr>
            <a:lvl5pPr>
              <a:defRPr sz="1415"/>
            </a:lvl5pPr>
            <a:lvl6pPr>
              <a:defRPr sz="1415"/>
            </a:lvl6pPr>
            <a:lvl7pPr>
              <a:defRPr sz="1415"/>
            </a:lvl7pPr>
            <a:lvl8pPr>
              <a:defRPr sz="1415"/>
            </a:lvl8pPr>
            <a:lvl9pPr>
              <a:defRPr sz="1415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6344" y="2592000"/>
            <a:ext cx="2089969" cy="4802000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7700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3735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46344" y="576000"/>
            <a:ext cx="2089969" cy="2016000"/>
          </a:xfrm>
        </p:spPr>
        <p:txBody>
          <a:bodyPr anchor="b"/>
          <a:lstStyle>
            <a:lvl1pPr>
              <a:defRPr sz="227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754844" y="1244000"/>
            <a:ext cx="3280500" cy="6140000"/>
          </a:xfrm>
        </p:spPr>
        <p:txBody>
          <a:bodyPr/>
          <a:lstStyle>
            <a:lvl1pPr marL="0" indent="0">
              <a:buNone/>
              <a:defRPr sz="2270"/>
            </a:lvl1pPr>
            <a:lvl2pPr marL="323850" indent="0">
              <a:buNone/>
              <a:defRPr sz="1985"/>
            </a:lvl2pPr>
            <a:lvl3pPr marL="647700" indent="0">
              <a:buNone/>
              <a:defRPr sz="1700"/>
            </a:lvl3pPr>
            <a:lvl4pPr marL="972185" indent="0">
              <a:buNone/>
              <a:defRPr sz="1415"/>
            </a:lvl4pPr>
            <a:lvl5pPr marL="1296035" indent="0">
              <a:buNone/>
              <a:defRPr sz="1415"/>
            </a:lvl5pPr>
            <a:lvl6pPr marL="1619885" indent="0">
              <a:buNone/>
              <a:defRPr sz="1415"/>
            </a:lvl6pPr>
            <a:lvl7pPr marL="1943735" indent="0">
              <a:buNone/>
              <a:defRPr sz="1415"/>
            </a:lvl7pPr>
            <a:lvl8pPr marL="2268220" indent="0">
              <a:buNone/>
              <a:defRPr sz="1415"/>
            </a:lvl8pPr>
            <a:lvl9pPr marL="2592070" indent="0">
              <a:buNone/>
              <a:defRPr sz="141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46344" y="2592000"/>
            <a:ext cx="2089969" cy="4802000"/>
          </a:xfrm>
        </p:spPr>
        <p:txBody>
          <a:bodyPr/>
          <a:lstStyle>
            <a:lvl1pPr marL="0" indent="0">
              <a:buNone/>
              <a:defRPr sz="1135"/>
            </a:lvl1pPr>
            <a:lvl2pPr marL="323850" indent="0">
              <a:buNone/>
              <a:defRPr sz="990"/>
            </a:lvl2pPr>
            <a:lvl3pPr marL="647700" indent="0">
              <a:buNone/>
              <a:defRPr sz="850"/>
            </a:lvl3pPr>
            <a:lvl4pPr marL="972185" indent="0">
              <a:buNone/>
              <a:defRPr sz="710"/>
            </a:lvl4pPr>
            <a:lvl5pPr marL="1296035" indent="0">
              <a:buNone/>
              <a:defRPr sz="710"/>
            </a:lvl5pPr>
            <a:lvl6pPr marL="1619885" indent="0">
              <a:buNone/>
              <a:defRPr sz="710"/>
            </a:lvl6pPr>
            <a:lvl7pPr marL="1943735" indent="0">
              <a:buNone/>
              <a:defRPr sz="710"/>
            </a:lvl7pPr>
            <a:lvl8pPr marL="2268220" indent="0">
              <a:buNone/>
              <a:defRPr sz="710"/>
            </a:lvl8pPr>
            <a:lvl9pPr marL="2592070" indent="0">
              <a:buNone/>
              <a:defRPr sz="71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637250" y="460000"/>
            <a:ext cx="1397250" cy="7322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45500" y="460000"/>
            <a:ext cx="4110750" cy="7322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45500" y="460000"/>
            <a:ext cx="5589000" cy="1670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5500" y="2300000"/>
            <a:ext cx="5589000" cy="548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45500" y="8008000"/>
            <a:ext cx="1458000" cy="4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146500" y="8008000"/>
            <a:ext cx="2187000" cy="4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576500" y="8008000"/>
            <a:ext cx="1458000" cy="4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47700" rtl="0" eaLnBrk="1" latinLnBrk="0" hangingPunct="1">
        <a:lnSpc>
          <a:spcPct val="90000"/>
        </a:lnSpc>
        <a:spcBef>
          <a:spcPct val="0"/>
        </a:spcBef>
        <a:buNone/>
        <a:defRPr sz="3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1925" indent="-161925" algn="l" defTabSz="647700" rtl="0" eaLnBrk="1" latinLnBrk="0" hangingPunct="1">
        <a:lnSpc>
          <a:spcPct val="90000"/>
        </a:lnSpc>
        <a:spcBef>
          <a:spcPct val="142000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485775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10260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415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457960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781810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2106295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430145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753995" indent="-161925" algn="l" defTabSz="647700" rtl="0" eaLnBrk="1" latinLnBrk="0" hangingPunct="1">
        <a:lnSpc>
          <a:spcPct val="90000"/>
        </a:lnSpc>
        <a:spcBef>
          <a:spcPct val="71000"/>
        </a:spcBef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1pPr>
      <a:lvl2pPr marL="323850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2pPr>
      <a:lvl3pPr marL="647700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972185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296035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619885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6pPr>
      <a:lvl7pPr marL="1943735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7pPr>
      <a:lvl8pPr marL="2268220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8pPr>
      <a:lvl9pPr marL="2592070" algn="l" defTabSz="647700" rtl="0" eaLnBrk="1" latinLnBrk="0" hangingPunct="1">
        <a:defRPr sz="12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a Fig1F GSDMD原图剪"/>
          <p:cNvPicPr>
            <a:picLocks noChangeAspect="1"/>
          </p:cNvPicPr>
          <p:nvPr/>
        </p:nvPicPr>
        <p:blipFill>
          <a:blip r:embed="rId1"/>
          <a:srcRect l="10858" t="16751" r="22500" b="22899"/>
          <a:stretch>
            <a:fillRect/>
          </a:stretch>
        </p:blipFill>
        <p:spPr>
          <a:xfrm>
            <a:off x="222885" y="5264150"/>
            <a:ext cx="4045585" cy="1358900"/>
          </a:xfrm>
          <a:prstGeom prst="rect">
            <a:avLst/>
          </a:prstGeom>
        </p:spPr>
      </p:pic>
      <p:pic>
        <p:nvPicPr>
          <p:cNvPr id="5" name="图片 4" descr="a Fig1G-GADPH 原图"/>
          <p:cNvPicPr>
            <a:picLocks noChangeAspect="1"/>
          </p:cNvPicPr>
          <p:nvPr/>
        </p:nvPicPr>
        <p:blipFill>
          <a:blip r:embed="rId2"/>
          <a:srcRect l="981" t="28690" r="1645" b="20847"/>
          <a:stretch>
            <a:fillRect/>
          </a:stretch>
        </p:blipFill>
        <p:spPr>
          <a:xfrm>
            <a:off x="124460" y="3317240"/>
            <a:ext cx="4662170" cy="2005965"/>
          </a:xfrm>
          <a:prstGeom prst="rect">
            <a:avLst/>
          </a:prstGeom>
        </p:spPr>
      </p:pic>
      <p:pic>
        <p:nvPicPr>
          <p:cNvPr id="6" name="图片 5" descr="a Fig1G GADPH原图 β-actin-1 拷贝来自坤美"/>
          <p:cNvPicPr>
            <a:picLocks noChangeAspect="1"/>
          </p:cNvPicPr>
          <p:nvPr/>
        </p:nvPicPr>
        <p:blipFill>
          <a:blip r:embed="rId3"/>
          <a:srcRect l="3510" b="4601"/>
          <a:stretch>
            <a:fillRect/>
          </a:stretch>
        </p:blipFill>
        <p:spPr>
          <a:xfrm>
            <a:off x="222885" y="6628130"/>
            <a:ext cx="3954780" cy="1540510"/>
          </a:xfrm>
          <a:prstGeom prst="rect">
            <a:avLst/>
          </a:prstGeom>
        </p:spPr>
      </p:pic>
      <p:pic>
        <p:nvPicPr>
          <p:cNvPr id="7" name="图片 6" descr="a Fig1G-asma原图"/>
          <p:cNvPicPr>
            <a:picLocks noChangeAspect="1"/>
          </p:cNvPicPr>
          <p:nvPr/>
        </p:nvPicPr>
        <p:blipFill>
          <a:blip r:embed="rId4"/>
          <a:srcRect l="9838" t="21904" r="27194" b="21193"/>
          <a:stretch>
            <a:fillRect/>
          </a:stretch>
        </p:blipFill>
        <p:spPr>
          <a:xfrm>
            <a:off x="329565" y="458470"/>
            <a:ext cx="3462655" cy="1423670"/>
          </a:xfrm>
          <a:prstGeom prst="rect">
            <a:avLst/>
          </a:prstGeom>
        </p:spPr>
      </p:pic>
      <p:pic>
        <p:nvPicPr>
          <p:cNvPr id="8" name="图片 7" descr="aFig1G -col原图"/>
          <p:cNvPicPr>
            <a:picLocks noChangeAspect="1"/>
          </p:cNvPicPr>
          <p:nvPr/>
        </p:nvPicPr>
        <p:blipFill>
          <a:blip r:embed="rId5"/>
          <a:srcRect l="13034" t="13149" r="32105" b="15974"/>
          <a:stretch>
            <a:fillRect/>
          </a:stretch>
        </p:blipFill>
        <p:spPr>
          <a:xfrm>
            <a:off x="407035" y="1882140"/>
            <a:ext cx="3385185" cy="1386205"/>
          </a:xfrm>
          <a:prstGeom prst="rect">
            <a:avLst/>
          </a:prstGeom>
        </p:spPr>
      </p:pic>
      <p:sp>
        <p:nvSpPr>
          <p:cNvPr id="21" name="TextBox 19"/>
          <p:cNvSpPr txBox="1"/>
          <p:nvPr/>
        </p:nvSpPr>
        <p:spPr>
          <a:xfrm>
            <a:off x="398145" y="8212455"/>
            <a:ext cx="1733550" cy="2451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 b="1" dirty="0">
                <a:latin typeface="Arial" panose="020B0604020202020204" pitchFamily="34" charset="0"/>
                <a:ea typeface="宋体" panose="02010600030101010101" pitchFamily="2" charset="-122"/>
              </a:rPr>
              <a:t>Figure 1 original WB gels</a:t>
            </a:r>
            <a:endParaRPr lang="en-US" altLang="zh-CN" sz="1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118235" y="1011555"/>
            <a:ext cx="2169160" cy="290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60755" y="3627120"/>
            <a:ext cx="2200910" cy="290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3700780" y="810895"/>
            <a:ext cx="223901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1G      </a:t>
            </a:r>
            <a:r>
              <a:rPr lang="en-US" altLang="zh-CN" sz="1200">
                <a:sym typeface="+mn-ea"/>
              </a:rPr>
              <a:t>α-SMA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Antibody: Anti-α-SMA (A5228, Sigma-Aldrich)(1:1000)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26" name="文本框 25"/>
          <p:cNvSpPr txBox="1"/>
          <p:nvPr/>
        </p:nvSpPr>
        <p:spPr>
          <a:xfrm>
            <a:off x="4839335" y="3548380"/>
            <a:ext cx="160972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1G      GAPDH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anti-GAPDH (3781, ProSci)(1:1000)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/>
          </a:p>
        </p:txBody>
      </p:sp>
      <p:sp>
        <p:nvSpPr>
          <p:cNvPr id="27" name="文本框 26"/>
          <p:cNvSpPr txBox="1"/>
          <p:nvPr/>
        </p:nvSpPr>
        <p:spPr>
          <a:xfrm>
            <a:off x="4308475" y="5337810"/>
            <a:ext cx="232156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1H      GSDMD and its cleaved fragment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anti-GSDMD antibody (ab219800, Abcam)(1:1000)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</a:t>
            </a:r>
            <a:endParaRPr lang="en-US" altLang="zh-CN" sz="120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28" name="矩形 27"/>
          <p:cNvSpPr/>
          <p:nvPr/>
        </p:nvSpPr>
        <p:spPr>
          <a:xfrm>
            <a:off x="1025525" y="5573395"/>
            <a:ext cx="2135505" cy="509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4311015" y="6843395"/>
            <a:ext cx="19291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1H      GAPDH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anti-GAPDH (3781, ProSci)(1:1000)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</a:t>
            </a:r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30" name="矩形 29"/>
          <p:cNvSpPr/>
          <p:nvPr/>
        </p:nvSpPr>
        <p:spPr>
          <a:xfrm>
            <a:off x="1290320" y="6889750"/>
            <a:ext cx="1870710" cy="290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117600" y="2011045"/>
            <a:ext cx="2169795" cy="290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3848735" y="1927860"/>
            <a:ext cx="21082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1G      Col I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anti-collagen I (ab34710, Abcam)(1:1000)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Fig8E asma原图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25783" r="1591" b="26244"/>
          <a:stretch>
            <a:fillRect/>
          </a:stretch>
        </p:blipFill>
        <p:spPr>
          <a:xfrm>
            <a:off x="202565" y="642620"/>
            <a:ext cx="4986655" cy="1322070"/>
          </a:xfrm>
          <a:prstGeom prst="rect">
            <a:avLst/>
          </a:prstGeom>
        </p:spPr>
      </p:pic>
      <p:pic>
        <p:nvPicPr>
          <p:cNvPr id="5" name="图片 4" descr="Fig8E GADPH原图调暗了"/>
          <p:cNvPicPr>
            <a:picLocks noChangeAspect="1"/>
          </p:cNvPicPr>
          <p:nvPr/>
        </p:nvPicPr>
        <p:blipFill>
          <a:blip r:embed="rId3"/>
          <a:srcRect t="29065" r="9388" b="16848"/>
          <a:stretch>
            <a:fillRect/>
          </a:stretch>
        </p:blipFill>
        <p:spPr>
          <a:xfrm>
            <a:off x="242570" y="4660900"/>
            <a:ext cx="4798695" cy="1579880"/>
          </a:xfrm>
          <a:prstGeom prst="rect">
            <a:avLst/>
          </a:prstGeom>
        </p:spPr>
      </p:pic>
      <p:pic>
        <p:nvPicPr>
          <p:cNvPr id="6" name="图片 5" descr="Fig8E smad原图"/>
          <p:cNvPicPr>
            <a:picLocks noChangeAspect="1"/>
          </p:cNvPicPr>
          <p:nvPr/>
        </p:nvPicPr>
        <p:blipFill>
          <a:blip r:embed="rId4"/>
          <a:srcRect t="26724" r="1090" b="30690"/>
          <a:stretch>
            <a:fillRect/>
          </a:stretch>
        </p:blipFill>
        <p:spPr>
          <a:xfrm>
            <a:off x="34290" y="2498090"/>
            <a:ext cx="5187950" cy="1143000"/>
          </a:xfrm>
          <a:prstGeom prst="rect">
            <a:avLst/>
          </a:prstGeom>
        </p:spPr>
      </p:pic>
      <p:sp>
        <p:nvSpPr>
          <p:cNvPr id="21" name="TextBox 19"/>
          <p:cNvSpPr txBox="1"/>
          <p:nvPr/>
        </p:nvSpPr>
        <p:spPr>
          <a:xfrm>
            <a:off x="398145" y="7809230"/>
            <a:ext cx="1779270" cy="2451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 b="1" dirty="0">
                <a:latin typeface="Arial" panose="020B0604020202020204" pitchFamily="34" charset="0"/>
                <a:ea typeface="宋体" panose="02010600030101010101" pitchFamily="2" charset="-122"/>
              </a:rPr>
              <a:t>Figure 7 </a:t>
            </a:r>
            <a:r>
              <a:rPr lang="en-US" altLang="zh-CN" sz="10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original WB gels</a:t>
            </a:r>
            <a:endParaRPr lang="en-US" altLang="zh-CN" sz="1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41425" y="927735"/>
            <a:ext cx="3505200" cy="290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085715" y="596265"/>
            <a:ext cx="14014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7E      </a:t>
            </a:r>
            <a:r>
              <a:rPr lang="en-US" altLang="zh-CN" sz="1200">
                <a:sym typeface="+mn-ea"/>
              </a:rPr>
              <a:t>α-SMA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Antibody: Anti-α-SMA (A5228, Sigma-Aldrich)(1:1000)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7" name="矩形 6"/>
          <p:cNvSpPr/>
          <p:nvPr/>
        </p:nvSpPr>
        <p:spPr>
          <a:xfrm>
            <a:off x="1008380" y="2989580"/>
            <a:ext cx="3573780" cy="330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82160" y="2537460"/>
            <a:ext cx="19075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7E      </a:t>
            </a:r>
            <a:r>
              <a:rPr lang="en-US" altLang="zh-CN" sz="1200">
                <a:sym typeface="+mn-ea"/>
              </a:rPr>
              <a:t>pSma</a:t>
            </a:r>
            <a:r>
              <a:rPr lang="en-US" altLang="zh-CN" sz="1200">
                <a:sym typeface="+mn-ea"/>
              </a:rPr>
              <a:t>d3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Antibody: anti-pSmad3 antibody (ab52903)(1:1000)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9" name="文本框 8"/>
          <p:cNvSpPr txBox="1"/>
          <p:nvPr/>
        </p:nvSpPr>
        <p:spPr>
          <a:xfrm>
            <a:off x="4833620" y="4721860"/>
            <a:ext cx="16300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7E      </a:t>
            </a:r>
            <a:r>
              <a:rPr lang="en-US" altLang="zh-CN" sz="1200">
                <a:sym typeface="+mn-ea"/>
              </a:rPr>
              <a:t>GAPDH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anti-GAPDH (3781, ProSci)(1:1000)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</a:t>
            </a:r>
            <a:r>
              <a:rPr lang="en-US" altLang="zh-CN" sz="1200">
                <a:sym typeface="+mn-ea"/>
              </a:rPr>
              <a:t> </a:t>
            </a:r>
            <a:endParaRPr lang="en-US" altLang="zh-CN" sz="1200"/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10" name="矩形 9"/>
          <p:cNvSpPr/>
          <p:nvPr/>
        </p:nvSpPr>
        <p:spPr>
          <a:xfrm>
            <a:off x="1290320" y="5012690"/>
            <a:ext cx="3573780" cy="350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未标题-2 拷贝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2450" y="1539240"/>
            <a:ext cx="3439160" cy="2122170"/>
          </a:xfrm>
          <a:prstGeom prst="rect">
            <a:avLst/>
          </a:prstGeom>
        </p:spPr>
      </p:pic>
      <p:pic>
        <p:nvPicPr>
          <p:cNvPr id="5" name="图片 4" descr="未标题-1 拷贝j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435" y="4169410"/>
            <a:ext cx="3471545" cy="22529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058285" y="1771015"/>
            <a:ext cx="22612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8A      </a:t>
            </a:r>
            <a:r>
              <a:rPr lang="en-US" altLang="zh-CN" sz="1200">
                <a:sym typeface="+mn-ea"/>
              </a:rPr>
              <a:t> C</a:t>
            </a:r>
            <a:r>
              <a:rPr lang="en-US" altLang="zh-CN" sz="1200">
                <a:sym typeface="+mn-ea"/>
              </a:rPr>
              <a:t>aspase11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Antibody: anti-Caspase11</a:t>
            </a:r>
            <a:r>
              <a:rPr lang="en-US" altLang="zh-CN" sz="1200">
                <a:sym typeface="+mn-ea"/>
              </a:rPr>
              <a:t> antibody (14340, Cell Signaling)(1:1000)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 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2" name="文本框 1"/>
          <p:cNvSpPr txBox="1"/>
          <p:nvPr/>
        </p:nvSpPr>
        <p:spPr>
          <a:xfrm>
            <a:off x="4131310" y="4633595"/>
            <a:ext cx="16300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en-US" altLang="zh-CN" sz="1200"/>
              <a:t>Figure 8A      </a:t>
            </a:r>
            <a:r>
              <a:rPr lang="en-US" altLang="zh-CN" sz="1200">
                <a:sym typeface="+mn-ea"/>
              </a:rPr>
              <a:t>GAPDH</a:t>
            </a:r>
            <a:endParaRPr lang="en-US" altLang="zh-CN" sz="1200"/>
          </a:p>
          <a:p>
            <a:pPr algn="l"/>
            <a:r>
              <a:rPr lang="en-US" altLang="zh-CN" sz="1200">
                <a:sym typeface="+mn-ea"/>
              </a:rPr>
              <a:t>Antibody: anti-GAPDH (3781, ProSci)(1:1000)</a:t>
            </a:r>
            <a:endParaRPr lang="en-US" altLang="zh-CN" sz="1200">
              <a:sym typeface="+mn-ea"/>
            </a:endParaRPr>
          </a:p>
          <a:p>
            <a:pPr algn="l"/>
            <a:r>
              <a:rPr lang="en-US" altLang="zh-CN" sz="1200">
                <a:sym typeface="+mn-ea"/>
              </a:rPr>
              <a:t>Horseradish peroxidase-labeled secondary antibody(1:5000)</a:t>
            </a:r>
            <a:r>
              <a:rPr lang="en-US" altLang="zh-CN" sz="1200">
                <a:sym typeface="+mn-ea"/>
              </a:rPr>
              <a:t> </a:t>
            </a:r>
            <a:endParaRPr lang="en-US" altLang="zh-CN" sz="1200"/>
          </a:p>
          <a:p>
            <a:pPr algn="l"/>
            <a:r>
              <a:rPr lang="en-US" altLang="zh-CN" sz="1200"/>
              <a:t> </a:t>
            </a:r>
            <a:endParaRPr lang="en-US" altLang="zh-CN" sz="1200"/>
          </a:p>
        </p:txBody>
      </p:sp>
      <p:sp>
        <p:nvSpPr>
          <p:cNvPr id="10" name="矩形 9"/>
          <p:cNvSpPr/>
          <p:nvPr/>
        </p:nvSpPr>
        <p:spPr>
          <a:xfrm>
            <a:off x="1397000" y="5315585"/>
            <a:ext cx="1303655" cy="3505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482725" y="2233930"/>
            <a:ext cx="2135505" cy="50990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TextBox 19"/>
          <p:cNvSpPr txBox="1"/>
          <p:nvPr/>
        </p:nvSpPr>
        <p:spPr>
          <a:xfrm>
            <a:off x="408940" y="8055610"/>
            <a:ext cx="1733550" cy="24511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p>
            <a:r>
              <a:rPr lang="en-US" altLang="zh-CN" sz="1000" b="1" dirty="0">
                <a:latin typeface="Arial" panose="020B0604020202020204" pitchFamily="34" charset="0"/>
                <a:ea typeface="宋体" panose="02010600030101010101" pitchFamily="2" charset="-122"/>
              </a:rPr>
              <a:t>Figure 8 original WB gels</a:t>
            </a:r>
            <a:endParaRPr lang="en-US" altLang="zh-CN" sz="1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340,&quot;width&quot;:7980}"/>
</p:tagLst>
</file>

<file path=ppt/tags/tag2.xml><?xml version="1.0" encoding="utf-8"?>
<p:tagLst xmlns:p="http://schemas.openxmlformats.org/presentationml/2006/main">
  <p:tag name="COMMONDATA" val="eyJoZGlkIjoiMzM5NWFkZTY2NTkwMDYyYWM5OWM0NDg0NjBjMGI3ZGQ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WPS 演示</Application>
  <PresentationFormat>宽屏</PresentationFormat>
  <Paragraphs>53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0" baseType="lpstr">
      <vt:lpstr>Arial</vt:lpstr>
      <vt:lpstr>宋体</vt:lpstr>
      <vt:lpstr>Wingdings</vt:lpstr>
      <vt:lpstr>Calibri</vt:lpstr>
      <vt:lpstr>微软雅黑</vt:lpstr>
      <vt:lpstr>Arial Unicode MS</vt:lpstr>
      <vt:lpstr>Office 主题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jianyezhe</dc:creator>
  <cp:lastModifiedBy>唯美</cp:lastModifiedBy>
  <cp:revision>36</cp:revision>
  <dcterms:created xsi:type="dcterms:W3CDTF">2022-01-28T02:13:00Z</dcterms:created>
  <dcterms:modified xsi:type="dcterms:W3CDTF">2022-07-24T04:19:42Z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8BE734A5156D42E7AE12D4E8FA601ADA</vt:lpwstr>
  </property>
  <property fmtid="{D5CDD505-2E9C-101B-9397-08002B2CF9AE}" pid="3" name="KSOProductBuildVer">
    <vt:lpwstr>2052-11.1.0.11753</vt:lpwstr>
  </property>
</Properties>
</file>