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3"/>
  </p:notesMasterIdLst>
  <p:handoutMasterIdLst>
    <p:handoutMasterId r:id="rId4"/>
  </p:handoutMasterIdLst>
  <p:sldIdLst>
    <p:sldId id="1238" r:id="rId2"/>
  </p:sldIdLst>
  <p:sldSz cx="9144000" cy="6858000" type="screen4x3"/>
  <p:notesSz cx="6858000" cy="9144000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14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29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43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581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5726" algn="l" defTabSz="91429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2871" algn="l" defTabSz="91429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016" algn="l" defTabSz="91429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161" algn="l" defTabSz="91429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37" userDrawn="1">
          <p15:clr>
            <a:srgbClr val="A4A3A4"/>
          </p15:clr>
        </p15:guide>
        <p15:guide id="4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2600"/>
    <a:srgbClr val="0432FF"/>
    <a:srgbClr val="011993"/>
    <a:srgbClr val="942193"/>
    <a:srgbClr val="2FA300"/>
    <a:srgbClr val="2000FF"/>
    <a:srgbClr val="464546"/>
    <a:srgbClr val="FFFFFF"/>
    <a:srgbClr val="FF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5222" autoAdjust="0"/>
    <p:restoredTop sz="86383" autoAdjust="0"/>
  </p:normalViewPr>
  <p:slideViewPr>
    <p:cSldViewPr snapToGrid="0">
      <p:cViewPr varScale="1">
        <p:scale>
          <a:sx n="139" d="100"/>
          <a:sy n="139" d="100"/>
        </p:scale>
        <p:origin x="3256" y="168"/>
      </p:cViewPr>
      <p:guideLst>
        <p:guide orient="horz" pos="213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5" d="100"/>
        <a:sy n="105" d="100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AU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AU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AU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3BB63C1-FFE8-4093-93AC-C0E453A71E97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29792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A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AU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AU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5744421-296D-4FEC-A236-3BE1E6273982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82113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145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29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435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581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726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1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224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MAC_PPT_Slide_DD_Setup-0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46449"/>
            <a:ext cx="6550496" cy="115455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3568" y="1986409"/>
            <a:ext cx="7088832" cy="43204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7C0A74-52F5-374D-AD67-5A25841BA1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03BAA-44CE-4A46-BCFF-A27F86CBE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DD205B-1D45-C24B-9E54-34750EB8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95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MAC_PPT_Slide_DD_Setup-03_Nois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420889"/>
            <a:ext cx="6766520" cy="50405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3600">
                <a:solidFill>
                  <a:srgbClr val="3D1A6F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3568" y="2980184"/>
            <a:ext cx="5832648" cy="95287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80000"/>
              </a:lnSpc>
              <a:buNone/>
              <a:defRPr sz="2400">
                <a:solidFill>
                  <a:srgbClr val="3D1A6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PMAC_MASTER_RGB_VERTIC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404664"/>
            <a:ext cx="1298215" cy="159185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F941B9-37E1-D64B-BBE4-E8039C1881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0126D8-DE49-FA46-9092-5CCCC385B0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DD205B-1D45-C24B-9E54-34750EB8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074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MAC_PPT_Slide_MASTER_Content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139136" cy="1143000"/>
          </a:xfrm>
          <a:prstGeom prst="rect">
            <a:avLst/>
          </a:prstGeo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7139136" cy="46413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2764B5-D107-B143-911F-D77971509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C280FB-68A9-E645-AB0A-96DE79DE24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DD205B-1D45-C24B-9E54-34750EB8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503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MAC_PPT_Slide_MASTER_Content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139136" cy="1143000"/>
          </a:xfrm>
          <a:prstGeom prst="rect">
            <a:avLst/>
          </a:prstGeo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7139136" cy="46413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pic>
        <p:nvPicPr>
          <p:cNvPr id="5" name="Picture 4" descr="PMAC_MASTER_RGB_VERTIC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329" y="5680480"/>
            <a:ext cx="650143" cy="79719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A7C56C-7A5A-4D48-BE77-C66DF08943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E099B-AF65-1145-BCC7-CC3FFD898F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DD205B-1D45-C24B-9E54-34750EB8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109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MAC_PPT_Slide_DD_Setup-03_Nois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4978896" cy="114300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52120" y="0"/>
            <a:ext cx="349188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5652120" y="3429000"/>
            <a:ext cx="3491880" cy="3410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1"/>
          </p:nvPr>
        </p:nvSpPr>
        <p:spPr>
          <a:xfrm>
            <a:off x="457200" y="1600200"/>
            <a:ext cx="483488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80000"/>
              </a:lnSpc>
              <a:buNone/>
              <a:defRPr sz="2000" b="0">
                <a:solidFill>
                  <a:srgbClr val="3D1A6F"/>
                </a:solidFill>
              </a:defRPr>
            </a:lvl1pPr>
            <a:lvl2pPr marL="457200" indent="0" algn="l">
              <a:buNone/>
              <a:defRPr/>
            </a:lvl2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819EBA-E5CE-B644-AD83-606A7928155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F7C3F0-F4C6-BB4D-B136-3650116CDDF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6DD205B-1D45-C24B-9E54-34750EB8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963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MAC_PPT_Slide_DD_Setup-02_Nois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PMAC_MASTER_RGB_VERTIC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872" y="1503436"/>
            <a:ext cx="3141437" cy="3852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C51B04-0849-0042-B4D3-ED40D679F8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82B867-7777-2040-BEAD-4CC1B059AD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DD205B-1D45-C24B-9E54-34750EB8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53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MAC_PPT_Slide_DD_Setup-0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9AB34F-7644-5245-BAB6-C3E8B3E57C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24397F-458D-804C-AD25-4FB751EB05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DD205B-1D45-C24B-9E54-34750EB8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084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MAC_PPT_Slide_DD_Setup-03_Nois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D12C911-0622-884D-B5E9-5B9E3BC7AB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8881DB-52ED-E240-96A4-07BFE33C12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DD205B-1D45-C24B-9E54-34750EB8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MAC_PPT_Slide_DD_Setup-02_Nois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99946A-AE29-5D42-81F3-06788EDFD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BD70A3-25EE-E94C-ABE9-E6B436DC76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DD205B-1D45-C24B-9E54-34750EB8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9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553F0D-B4D0-6D46-9F91-1D92818B7F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D205B-1D45-C24B-9E54-34750EB8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61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36" r:id="rId2"/>
    <p:sldLayoutId id="2147483737" r:id="rId3"/>
    <p:sldLayoutId id="2147483748" r:id="rId4"/>
    <p:sldLayoutId id="2147483744" r:id="rId5"/>
    <p:sldLayoutId id="2147483742" r:id="rId6"/>
    <p:sldLayoutId id="2147483751" r:id="rId7"/>
    <p:sldLayoutId id="2147483752" r:id="rId8"/>
    <p:sldLayoutId id="2147483753" r:id="rId9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3D1A6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Lucida Grande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Lucida Grande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5A2702-2A5E-0040-A386-2D8D1DFF05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DD205B-1D45-C24B-9E54-34750EB8F68D}" type="slidenum">
              <a:rPr lang="en-US" smtClean="0"/>
              <a:t>1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AC9BAC75-DBDB-0E46-A34B-096DEC4A2D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565792"/>
              </p:ext>
            </p:extLst>
          </p:nvPr>
        </p:nvGraphicFramePr>
        <p:xfrm>
          <a:off x="136624" y="1257552"/>
          <a:ext cx="8620515" cy="3858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720">
                  <a:extLst>
                    <a:ext uri="{9D8B030D-6E8A-4147-A177-3AD203B41FA5}">
                      <a16:colId xmlns:a16="http://schemas.microsoft.com/office/drawing/2014/main" val="2969793297"/>
                    </a:ext>
                  </a:extLst>
                </a:gridCol>
                <a:gridCol w="2089995">
                  <a:extLst>
                    <a:ext uri="{9D8B030D-6E8A-4147-A177-3AD203B41FA5}">
                      <a16:colId xmlns:a16="http://schemas.microsoft.com/office/drawing/2014/main" val="3554776559"/>
                    </a:ext>
                  </a:extLst>
                </a:gridCol>
                <a:gridCol w="443132">
                  <a:extLst>
                    <a:ext uri="{9D8B030D-6E8A-4147-A177-3AD203B41FA5}">
                      <a16:colId xmlns:a16="http://schemas.microsoft.com/office/drawing/2014/main" val="3833666409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1041189506"/>
                    </a:ext>
                  </a:extLst>
                </a:gridCol>
                <a:gridCol w="947058">
                  <a:extLst>
                    <a:ext uri="{9D8B030D-6E8A-4147-A177-3AD203B41FA5}">
                      <a16:colId xmlns:a16="http://schemas.microsoft.com/office/drawing/2014/main" val="1396895987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3049070378"/>
                    </a:ext>
                  </a:extLst>
                </a:gridCol>
                <a:gridCol w="1396092">
                  <a:extLst>
                    <a:ext uri="{9D8B030D-6E8A-4147-A177-3AD203B41FA5}">
                      <a16:colId xmlns:a16="http://schemas.microsoft.com/office/drawing/2014/main" val="349328307"/>
                    </a:ext>
                  </a:extLst>
                </a:gridCol>
                <a:gridCol w="808265">
                  <a:extLst>
                    <a:ext uri="{9D8B030D-6E8A-4147-A177-3AD203B41FA5}">
                      <a16:colId xmlns:a16="http://schemas.microsoft.com/office/drawing/2014/main" val="447694338"/>
                    </a:ext>
                  </a:extLst>
                </a:gridCol>
                <a:gridCol w="707153">
                  <a:extLst>
                    <a:ext uri="{9D8B030D-6E8A-4147-A177-3AD203B41FA5}">
                      <a16:colId xmlns:a16="http://schemas.microsoft.com/office/drawing/2014/main" val="479643708"/>
                    </a:ext>
                  </a:extLst>
                </a:gridCol>
              </a:tblGrid>
              <a:tr h="73656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Helvetica" pitchFamily="2" charset="0"/>
                        </a:rPr>
                        <a:t>Genotype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Helvetica" pitchFamily="2" charset="0"/>
                        </a:rPr>
                        <a:t>Genotype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Helvetica" pitchFamily="2" charset="0"/>
                        </a:rPr>
                        <a:t>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Helvetica" pitchFamily="2" charset="0"/>
                        </a:rPr>
                        <a:t>Y0</a:t>
                      </a:r>
                    </a:p>
                    <a:p>
                      <a:pPr algn="ctr"/>
                      <a:r>
                        <a:rPr lang="en-US" sz="1100" b="0" dirty="0">
                          <a:latin typeface="Helvetica" pitchFamily="2" charset="0"/>
                        </a:rPr>
                        <a:t>(Prostate (mg) / body weight (g))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Helvetica" pitchFamily="2" charset="0"/>
                        </a:rPr>
                        <a:t>K</a:t>
                      </a:r>
                    </a:p>
                    <a:p>
                      <a:pPr algn="ctr"/>
                      <a:r>
                        <a:rPr lang="en-US" sz="1100" b="0" dirty="0">
                          <a:latin typeface="Helvetica" pitchFamily="2" charset="0"/>
                        </a:rPr>
                        <a:t>(days)</a:t>
                      </a:r>
                      <a:r>
                        <a:rPr lang="en-US" sz="1100" b="0" baseline="30000" dirty="0">
                          <a:latin typeface="Helvetica" pitchFamily="2" charset="0"/>
                        </a:rPr>
                        <a:t>-1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Helvetica" pitchFamily="2" charset="0"/>
                        </a:rPr>
                        <a:t>Tau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latin typeface="Helvetica" pitchFamily="2" charset="0"/>
                        </a:rPr>
                        <a:t>(days)</a:t>
                      </a:r>
                      <a:endParaRPr lang="en-US" sz="1100" b="0" baseline="30000" dirty="0">
                        <a:latin typeface="Helvetica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Helvetica" pitchFamily="2" charset="0"/>
                        </a:rPr>
                        <a:t>Doubling-time </a:t>
                      </a:r>
                      <a:r>
                        <a:rPr lang="en-US" sz="1100" b="0" dirty="0">
                          <a:latin typeface="Helvetica" pitchFamily="2" charset="0"/>
                        </a:rPr>
                        <a:t>(days)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Helvetica" pitchFamily="2" charset="0"/>
                        </a:rPr>
                        <a:t>Robust Sum of Squares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latin typeface="Helvetica" pitchFamily="2" charset="0"/>
                        </a:rPr>
                        <a:t>RSDR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83235027"/>
                  </a:ext>
                </a:extLst>
              </a:tr>
              <a:tr h="389632">
                <a:tc>
                  <a:txBody>
                    <a:bodyPr/>
                    <a:lstStyle/>
                    <a:p>
                      <a:pPr algn="ctr" fontAlgn="b"/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i="1" u="none" strike="noStrike" dirty="0">
                          <a:effectLst/>
                          <a:latin typeface="Helvetica" pitchFamily="2" charset="0"/>
                        </a:rPr>
                        <a:t>Pten</a:t>
                      </a:r>
                      <a:r>
                        <a:rPr lang="en-AU" sz="1400" b="0" i="1" u="none" strike="noStrike" baseline="30000" dirty="0">
                          <a:effectLst/>
                          <a:latin typeface="Helvetica" pitchFamily="2" charset="0"/>
                        </a:rPr>
                        <a:t>(+/+)</a:t>
                      </a:r>
                      <a:r>
                        <a:rPr lang="en-AU" sz="1400" b="0" i="1" u="none" strike="noStrike" dirty="0">
                          <a:effectLst/>
                          <a:latin typeface="Helvetica" pitchFamily="2" charset="0"/>
                        </a:rPr>
                        <a:t>Trp53</a:t>
                      </a:r>
                      <a:r>
                        <a:rPr lang="en-AU" sz="1400" b="0" i="1" u="none" strike="noStrike" baseline="30000" dirty="0">
                          <a:effectLst/>
                          <a:latin typeface="Helvetica" pitchFamily="2" charset="0"/>
                        </a:rPr>
                        <a:t>(+/+)</a:t>
                      </a:r>
                      <a:endParaRPr lang="en-AU" sz="1400" b="0" i="1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6.591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0.004248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235.40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163.20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12.30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1.334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26199294"/>
                  </a:ext>
                </a:extLst>
              </a:tr>
              <a:tr h="389632">
                <a:tc>
                  <a:txBody>
                    <a:bodyPr/>
                    <a:lstStyle/>
                    <a:p>
                      <a:pPr algn="ctr" fontAlgn="b"/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i="1" u="none" strike="noStrike" dirty="0">
                          <a:effectLst/>
                          <a:latin typeface="Helvetica" pitchFamily="2" charset="0"/>
                        </a:rPr>
                        <a:t>Pten</a:t>
                      </a:r>
                      <a:r>
                        <a:rPr lang="en-AU" sz="1400" b="0" i="1" u="none" strike="noStrike" baseline="30000" dirty="0">
                          <a:effectLst/>
                          <a:latin typeface="Helvetica" pitchFamily="2" charset="0"/>
                        </a:rPr>
                        <a:t>(-/-)</a:t>
                      </a:r>
                      <a:r>
                        <a:rPr lang="en-AU" sz="1400" b="0" i="1" u="none" strike="noStrike" dirty="0">
                          <a:effectLst/>
                          <a:latin typeface="Helvetica" pitchFamily="2" charset="0"/>
                        </a:rPr>
                        <a:t>Trp53</a:t>
                      </a:r>
                      <a:r>
                        <a:rPr lang="en-AU" sz="1400" b="0" i="1" u="none" strike="noStrike" baseline="30000" dirty="0">
                          <a:effectLst/>
                          <a:latin typeface="Helvetica" pitchFamily="2" charset="0"/>
                        </a:rPr>
                        <a:t>(+/+)</a:t>
                      </a:r>
                      <a:endParaRPr lang="en-AU" sz="1400" b="0" i="1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11.790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0.005996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166.80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115.60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17.49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16.49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4310476"/>
                  </a:ext>
                </a:extLst>
              </a:tr>
              <a:tr h="389632">
                <a:tc>
                  <a:txBody>
                    <a:bodyPr/>
                    <a:lstStyle/>
                    <a:p>
                      <a:pPr algn="ctr" fontAlgn="b"/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i="1" u="none" strike="noStrike" dirty="0">
                          <a:effectLst/>
                          <a:latin typeface="Helvetica" pitchFamily="2" charset="0"/>
                        </a:rPr>
                        <a:t>Pten</a:t>
                      </a:r>
                      <a:r>
                        <a:rPr lang="en-AU" sz="1400" b="0" i="1" u="none" strike="noStrike" baseline="30000" dirty="0">
                          <a:effectLst/>
                          <a:latin typeface="Helvetica" pitchFamily="2" charset="0"/>
                        </a:rPr>
                        <a:t>(-/-)</a:t>
                      </a:r>
                      <a:r>
                        <a:rPr lang="en-AU" sz="1400" b="0" i="1" u="none" strike="noStrike" dirty="0">
                          <a:effectLst/>
                          <a:latin typeface="Helvetica" pitchFamily="2" charset="0"/>
                        </a:rPr>
                        <a:t>Trp53</a:t>
                      </a:r>
                      <a:r>
                        <a:rPr lang="en-AU" sz="1400" b="0" i="1" u="none" strike="noStrike" baseline="30000" dirty="0">
                          <a:effectLst/>
                          <a:latin typeface="Helvetica" pitchFamily="2" charset="0"/>
                        </a:rPr>
                        <a:t>(-/-)</a:t>
                      </a:r>
                      <a:endParaRPr lang="en-AU" sz="1400" b="0" i="1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4.717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0.016800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59.51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41.25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29.61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34.32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43257545"/>
                  </a:ext>
                </a:extLst>
              </a:tr>
              <a:tr h="389632">
                <a:tc>
                  <a:txBody>
                    <a:bodyPr/>
                    <a:lstStyle/>
                    <a:p>
                      <a:pPr algn="ctr" fontAlgn="b"/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i="1" u="none" strike="noStrike" dirty="0">
                          <a:effectLst/>
                          <a:latin typeface="Helvetica" pitchFamily="2" charset="0"/>
                        </a:rPr>
                        <a:t>Pten</a:t>
                      </a:r>
                      <a:r>
                        <a:rPr lang="en-AU" sz="1400" b="0" i="1" u="none" strike="noStrike" baseline="30000" dirty="0">
                          <a:effectLst/>
                          <a:latin typeface="Helvetica" pitchFamily="2" charset="0"/>
                        </a:rPr>
                        <a:t>(-/-)</a:t>
                      </a:r>
                      <a:r>
                        <a:rPr lang="en-AU" sz="1400" b="0" i="1" u="none" strike="noStrike" dirty="0">
                          <a:effectLst/>
                          <a:latin typeface="Helvetica" pitchFamily="2" charset="0"/>
                        </a:rPr>
                        <a:t>Trp53</a:t>
                      </a:r>
                      <a:r>
                        <a:rPr lang="en-AU" sz="1400" b="0" i="1" u="none" strike="noStrike" baseline="30000" dirty="0">
                          <a:effectLst/>
                          <a:latin typeface="Helvetica" pitchFamily="2" charset="0"/>
                        </a:rPr>
                        <a:t>(R172H/-)</a:t>
                      </a:r>
                      <a:endParaRPr lang="en-AU" sz="1400" b="0" i="1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6.901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0.014310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69.90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48.45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22.03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30.59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43622840"/>
                  </a:ext>
                </a:extLst>
              </a:tr>
              <a:tr h="389632">
                <a:tc>
                  <a:txBody>
                    <a:bodyPr/>
                    <a:lstStyle/>
                    <a:p>
                      <a:pPr algn="ctr" fontAlgn="b"/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i="1" u="none" strike="noStrike" dirty="0">
                          <a:effectLst/>
                          <a:latin typeface="Helvetica" pitchFamily="2" charset="0"/>
                        </a:rPr>
                        <a:t>Pten</a:t>
                      </a:r>
                      <a:r>
                        <a:rPr lang="en-AU" sz="1400" b="0" i="1" u="none" strike="noStrike" baseline="30000" dirty="0">
                          <a:effectLst/>
                          <a:latin typeface="Helvetica" pitchFamily="2" charset="0"/>
                        </a:rPr>
                        <a:t>(-/-)</a:t>
                      </a:r>
                      <a:r>
                        <a:rPr lang="en-AU" sz="1400" b="0" i="1" u="none" strike="noStrike" dirty="0">
                          <a:effectLst/>
                          <a:latin typeface="Helvetica" pitchFamily="2" charset="0"/>
                        </a:rPr>
                        <a:t>Trp53</a:t>
                      </a:r>
                      <a:r>
                        <a:rPr lang="en-AU" sz="1400" b="0" i="1" u="none" strike="noStrike" baseline="30000" dirty="0">
                          <a:effectLst/>
                          <a:latin typeface="Helvetica" pitchFamily="2" charset="0"/>
                        </a:rPr>
                        <a:t>(R172H/R172H)</a:t>
                      </a:r>
                      <a:endParaRPr lang="en-AU" sz="1400" b="0" i="1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3.100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0.019210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52.05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36.08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20.19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4.657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33650589"/>
                  </a:ext>
                </a:extLst>
              </a:tr>
              <a:tr h="389632">
                <a:tc>
                  <a:txBody>
                    <a:bodyPr/>
                    <a:lstStyle/>
                    <a:p>
                      <a:pPr algn="ctr" fontAlgn="b"/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i="1" u="none" strike="noStrike" dirty="0">
                          <a:effectLst/>
                          <a:latin typeface="Helvetica" pitchFamily="2" charset="0"/>
                        </a:rPr>
                        <a:t>Pten</a:t>
                      </a:r>
                      <a:r>
                        <a:rPr lang="en-AU" sz="1400" b="0" i="1" u="none" strike="noStrike" baseline="30000" dirty="0">
                          <a:effectLst/>
                          <a:latin typeface="Helvetica" pitchFamily="2" charset="0"/>
                        </a:rPr>
                        <a:t>(-/-)</a:t>
                      </a:r>
                      <a:r>
                        <a:rPr lang="en-AU" sz="1400" b="0" i="1" u="none" strike="noStrike" dirty="0">
                          <a:effectLst/>
                          <a:latin typeface="Helvetica" pitchFamily="2" charset="0"/>
                        </a:rPr>
                        <a:t>Trp53</a:t>
                      </a:r>
                      <a:r>
                        <a:rPr lang="en-AU" sz="1400" b="0" i="1" u="none" strike="noStrike" baseline="30000" dirty="0">
                          <a:effectLst/>
                          <a:latin typeface="Helvetica" pitchFamily="2" charset="0"/>
                        </a:rPr>
                        <a:t>(R245W/-)</a:t>
                      </a:r>
                      <a:endParaRPr lang="en-AU" sz="1400" b="0" i="1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3.786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0.017480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57.20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39.65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27.29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12.40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14716663"/>
                  </a:ext>
                </a:extLst>
              </a:tr>
              <a:tr h="389632">
                <a:tc>
                  <a:txBody>
                    <a:bodyPr/>
                    <a:lstStyle/>
                    <a:p>
                      <a:pPr algn="ctr" fontAlgn="b"/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0" i="1" u="none" strike="noStrike" dirty="0">
                          <a:effectLst/>
                          <a:latin typeface="Helvetica" pitchFamily="2" charset="0"/>
                        </a:rPr>
                        <a:t>Pten</a:t>
                      </a:r>
                      <a:r>
                        <a:rPr lang="en-AU" sz="1400" b="0" i="1" u="none" strike="noStrike" baseline="30000" dirty="0">
                          <a:effectLst/>
                          <a:latin typeface="Helvetica" pitchFamily="2" charset="0"/>
                        </a:rPr>
                        <a:t>(-/-)</a:t>
                      </a:r>
                      <a:r>
                        <a:rPr lang="en-AU" sz="1400" b="0" i="1" u="none" strike="noStrike" dirty="0">
                          <a:effectLst/>
                          <a:latin typeface="Helvetica" pitchFamily="2" charset="0"/>
                        </a:rPr>
                        <a:t>Trp53</a:t>
                      </a:r>
                      <a:r>
                        <a:rPr lang="en-AU" sz="1400" b="0" i="1" u="none" strike="noStrike" baseline="30000" dirty="0">
                          <a:effectLst/>
                          <a:latin typeface="Helvetica" pitchFamily="2" charset="0"/>
                        </a:rPr>
                        <a:t>(R245W/R245W)</a:t>
                      </a:r>
                      <a:endParaRPr lang="en-AU" sz="1400" b="0" i="1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3.684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0.019890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50.28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u="none" strike="noStrike" dirty="0">
                          <a:effectLst/>
                          <a:latin typeface="Helvetica" pitchFamily="2" charset="0"/>
                        </a:rPr>
                        <a:t>34.85</a:t>
                      </a:r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31.87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effectLst/>
                          <a:latin typeface="Helvetica" pitchFamily="2" charset="0"/>
                        </a:rPr>
                        <a:t>10.62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1989663"/>
                  </a:ext>
                </a:extLst>
              </a:tr>
              <a:tr h="394302">
                <a:tc gridSpan="9"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b="0" i="0" u="none" strike="noStrike" dirty="0">
                          <a:effectLst/>
                          <a:latin typeface="Helvetica" pitchFamily="2" charset="0"/>
                        </a:rPr>
                        <a:t>Model: Y=Y0*exp(k*X). Y0 is the value when X (days) is zero. K is the rate constant. Tau is the time constant, reciprocal of K. Doubling-time was calculated as ln(2)/K. RSDR (Robust Standard Deviation of the Residuals).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b="0" i="0" u="none" strike="noStrike" dirty="0">
                          <a:effectLst/>
                          <a:latin typeface="Helvetica" pitchFamily="2" charset="0"/>
                        </a:rPr>
                        <a:t>Model: Y=Y0*exp(k*X). Y0 is the value when X (days) is zero. K is the rate constant. Tau is the time constant, reciprocal of K. Doubling-time was calculated as ln(2)/K. RSDR (Relative Standard Deviation).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AU" sz="14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AU" sz="12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AU" sz="1200" b="0" i="0" u="none" strike="noStrike" dirty="0">
                        <a:effectLst/>
                        <a:latin typeface="Helvetica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75181044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FED08099-F609-C94D-85B1-0CD5797695F6}"/>
              </a:ext>
            </a:extLst>
          </p:cNvPr>
          <p:cNvGrpSpPr/>
          <p:nvPr/>
        </p:nvGrpSpPr>
        <p:grpSpPr>
          <a:xfrm>
            <a:off x="230211" y="2131184"/>
            <a:ext cx="120651" cy="2459165"/>
            <a:chOff x="641909" y="2209750"/>
            <a:chExt cx="120651" cy="245916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2D97AE3-91E4-194D-97D3-8E70647B0302}"/>
                </a:ext>
              </a:extLst>
            </p:cNvPr>
            <p:cNvPicPr>
              <a:picLocks/>
            </p:cNvPicPr>
            <p:nvPr/>
          </p:nvPicPr>
          <p:blipFill rotWithShape="1">
            <a:blip r:embed="rId3"/>
            <a:srcRect l="71379" t="7913" r="27060" b="89059"/>
            <a:stretch/>
          </p:blipFill>
          <p:spPr>
            <a:xfrm>
              <a:off x="641909" y="2598973"/>
              <a:ext cx="120651" cy="123826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09930C2-4D3E-164C-94BA-9BC6B34C99D1}"/>
                </a:ext>
              </a:extLst>
            </p:cNvPr>
            <p:cNvPicPr>
              <a:picLocks/>
            </p:cNvPicPr>
            <p:nvPr/>
          </p:nvPicPr>
          <p:blipFill rotWithShape="1">
            <a:blip r:embed="rId3"/>
            <a:srcRect l="71379" t="13710" r="27060" b="83262"/>
            <a:stretch/>
          </p:blipFill>
          <p:spPr>
            <a:xfrm>
              <a:off x="641909" y="2988196"/>
              <a:ext cx="120651" cy="123826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0CB2637-3A83-164D-9A02-066E93C3BBCD}"/>
                </a:ext>
              </a:extLst>
            </p:cNvPr>
            <p:cNvPicPr>
              <a:picLocks/>
            </p:cNvPicPr>
            <p:nvPr/>
          </p:nvPicPr>
          <p:blipFill rotWithShape="1">
            <a:blip r:embed="rId3"/>
            <a:srcRect l="71379" t="19259" r="27060" b="77713"/>
            <a:stretch/>
          </p:blipFill>
          <p:spPr>
            <a:xfrm>
              <a:off x="641909" y="3377419"/>
              <a:ext cx="120651" cy="12382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BCE6097-B529-BE47-AE73-2918549FFADF}"/>
                </a:ext>
              </a:extLst>
            </p:cNvPr>
            <p:cNvPicPr>
              <a:picLocks/>
            </p:cNvPicPr>
            <p:nvPr/>
          </p:nvPicPr>
          <p:blipFill rotWithShape="1">
            <a:blip r:embed="rId3"/>
            <a:srcRect l="71379" t="25222" r="27060" b="71750"/>
            <a:stretch/>
          </p:blipFill>
          <p:spPr>
            <a:xfrm>
              <a:off x="641909" y="3766642"/>
              <a:ext cx="120651" cy="12382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A28FE01-3D94-C845-A1D0-1249514924CC}"/>
                </a:ext>
              </a:extLst>
            </p:cNvPr>
            <p:cNvPicPr>
              <a:picLocks/>
            </p:cNvPicPr>
            <p:nvPr/>
          </p:nvPicPr>
          <p:blipFill rotWithShape="1">
            <a:blip r:embed="rId3"/>
            <a:srcRect l="71379" t="30932" r="27060" b="66040"/>
            <a:stretch/>
          </p:blipFill>
          <p:spPr>
            <a:xfrm>
              <a:off x="641909" y="4155865"/>
              <a:ext cx="120651" cy="123826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F406883-0D3C-4A4A-A9E8-7936AD7D1675}"/>
                </a:ext>
              </a:extLst>
            </p:cNvPr>
            <p:cNvPicPr>
              <a:picLocks/>
            </p:cNvPicPr>
            <p:nvPr/>
          </p:nvPicPr>
          <p:blipFill rotWithShape="1">
            <a:blip r:embed="rId3"/>
            <a:srcRect l="71160" t="36729" r="27279" b="60243"/>
            <a:stretch/>
          </p:blipFill>
          <p:spPr>
            <a:xfrm>
              <a:off x="641909" y="4545089"/>
              <a:ext cx="120651" cy="123826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F4992BF-7C1F-5F41-802A-B437D15A4B3D}"/>
                </a:ext>
              </a:extLst>
            </p:cNvPr>
            <p:cNvPicPr>
              <a:picLocks/>
            </p:cNvPicPr>
            <p:nvPr/>
          </p:nvPicPr>
          <p:blipFill rotWithShape="1">
            <a:blip r:embed="rId3"/>
            <a:srcRect l="71379" t="2116" r="27060" b="94856"/>
            <a:stretch/>
          </p:blipFill>
          <p:spPr>
            <a:xfrm>
              <a:off x="641909" y="2209750"/>
              <a:ext cx="120651" cy="1238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3317673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84287</TotalTime>
  <Words>181</Words>
  <Application>Microsoft Macintosh PowerPoint</Application>
  <PresentationFormat>On-screen Show (4:3)</PresentationFormat>
  <Paragraphs>69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Lucida Grande</vt:lpstr>
      <vt:lpstr>Custom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Peter Mac Connectors</dc:title>
  <dc:creator>Christina De Lisle</dc:creator>
  <cp:lastModifiedBy>Mejia Hernandez Octavio</cp:lastModifiedBy>
  <cp:revision>2206</cp:revision>
  <cp:lastPrinted>2021-07-27T07:58:04Z</cp:lastPrinted>
  <dcterms:created xsi:type="dcterms:W3CDTF">2015-07-14T01:15:34Z</dcterms:created>
  <dcterms:modified xsi:type="dcterms:W3CDTF">2022-08-10T00:01:21Z</dcterms:modified>
</cp:coreProperties>
</file>