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69" r:id="rId2"/>
    <p:sldId id="257" r:id="rId3"/>
    <p:sldId id="258" r:id="rId4"/>
    <p:sldId id="260" r:id="rId5"/>
    <p:sldId id="259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8" r:id="rId14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0" d="100"/>
          <a:sy n="70" d="100"/>
        </p:scale>
        <p:origin x="331" y="-26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B0800C-AD31-4919-A860-0733C10E2BE8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5636A-337F-4DD0-A11A-1677C2DD7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771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7C0D0A-D91F-49DE-BCAC-E01ABCB096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827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7C0D0A-D91F-49DE-BCAC-E01ABCB096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49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C6455-E04D-4AC7-8235-1D62E7BD50FD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1F04-3F8A-47EA-B354-B8C030961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929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C6455-E04D-4AC7-8235-1D62E7BD50FD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1F04-3F8A-47EA-B354-B8C030961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936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C6455-E04D-4AC7-8235-1D62E7BD50FD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1F04-3F8A-47EA-B354-B8C030961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404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C6455-E04D-4AC7-8235-1D62E7BD50FD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1F04-3F8A-47EA-B354-B8C030961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185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C6455-E04D-4AC7-8235-1D62E7BD50FD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1F04-3F8A-47EA-B354-B8C030961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869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C6455-E04D-4AC7-8235-1D62E7BD50FD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1F04-3F8A-47EA-B354-B8C030961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983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C6455-E04D-4AC7-8235-1D62E7BD50FD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1F04-3F8A-47EA-B354-B8C030961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1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C6455-E04D-4AC7-8235-1D62E7BD50FD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1F04-3F8A-47EA-B354-B8C030961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062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C6455-E04D-4AC7-8235-1D62E7BD50FD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1F04-3F8A-47EA-B354-B8C030961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55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C6455-E04D-4AC7-8235-1D62E7BD50FD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1F04-3F8A-47EA-B354-B8C030961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650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C6455-E04D-4AC7-8235-1D62E7BD50FD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31F04-3F8A-47EA-B354-B8C030961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23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C6455-E04D-4AC7-8235-1D62E7BD50FD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31F04-3F8A-47EA-B354-B8C030961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902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tif"/><Relationship Id="rId4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76.png"/><Relationship Id="rId7" Type="http://schemas.openxmlformats.org/officeDocument/2006/relationships/image" Target="../media/image78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77.png"/><Relationship Id="rId10" Type="http://schemas.microsoft.com/office/2007/relationships/hdphoto" Target="../media/hdphoto15.wdp"/><Relationship Id="rId4" Type="http://schemas.microsoft.com/office/2007/relationships/hdphoto" Target="../media/hdphoto12.wdp"/><Relationship Id="rId9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f"/><Relationship Id="rId13" Type="http://schemas.openxmlformats.org/officeDocument/2006/relationships/image" Target="../media/image12.tiff"/><Relationship Id="rId3" Type="http://schemas.openxmlformats.org/officeDocument/2006/relationships/image" Target="../media/image2.tiff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0.tiff"/><Relationship Id="rId5" Type="http://schemas.openxmlformats.org/officeDocument/2006/relationships/image" Target="../media/image4.tiff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tif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tif"/><Relationship Id="rId5" Type="http://schemas.microsoft.com/office/2007/relationships/hdphoto" Target="../media/hdphoto5.wdp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35.tif"/><Relationship Id="rId3" Type="http://schemas.microsoft.com/office/2007/relationships/hdphoto" Target="../media/hdphoto6.wdp"/><Relationship Id="rId7" Type="http://schemas.openxmlformats.org/officeDocument/2006/relationships/image" Target="../media/image31.png"/><Relationship Id="rId12" Type="http://schemas.openxmlformats.org/officeDocument/2006/relationships/image" Target="../media/image34.t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tif"/><Relationship Id="rId11" Type="http://schemas.openxmlformats.org/officeDocument/2006/relationships/image" Target="../media/image33.tif"/><Relationship Id="rId5" Type="http://schemas.openxmlformats.org/officeDocument/2006/relationships/image" Target="../media/image18.jpg"/><Relationship Id="rId10" Type="http://schemas.microsoft.com/office/2007/relationships/hdphoto" Target="../media/hdphoto8.wdp"/><Relationship Id="rId4" Type="http://schemas.openxmlformats.org/officeDocument/2006/relationships/image" Target="../media/image29.tif"/><Relationship Id="rId9" Type="http://schemas.openxmlformats.org/officeDocument/2006/relationships/image" Target="../media/image32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jpeg"/><Relationship Id="rId9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8D8618-2C2A-05BA-FDD8-B3EB43EF0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6218535"/>
            <a:ext cx="10515600" cy="3142075"/>
          </a:xfrm>
        </p:spPr>
        <p:txBody>
          <a:bodyPr>
            <a:normAutofit/>
          </a:bodyPr>
          <a:lstStyle/>
          <a:p>
            <a:pPr algn="ctr"/>
            <a:r>
              <a:rPr lang="en-US" sz="9600" b="1" dirty="0"/>
              <a:t>Western blot </a:t>
            </a:r>
          </a:p>
        </p:txBody>
      </p:sp>
    </p:spTree>
    <p:extLst>
      <p:ext uri="{BB962C8B-B14F-4D97-AF65-F5344CB8AC3E}">
        <p14:creationId xmlns:p14="http://schemas.microsoft.com/office/powerpoint/2010/main" val="2130990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內容版面配置區 4">
            <a:extLst>
              <a:ext uri="{FF2B5EF4-FFF2-40B4-BE49-F238E27FC236}">
                <a16:creationId xmlns:a16="http://schemas.microsoft.com/office/drawing/2014/main" id="{AC93FBBF-A703-5899-2B4D-FB20AF872A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95" t="46930" r="35174" b="34972"/>
          <a:stretch/>
        </p:blipFill>
        <p:spPr>
          <a:xfrm>
            <a:off x="2132474" y="1668013"/>
            <a:ext cx="7200000" cy="3167282"/>
          </a:xfrm>
          <a:prstGeom prst="rect">
            <a:avLst/>
          </a:prstGeom>
          <a:ln>
            <a:noFill/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B6FFB11-145E-9071-7AD0-D7A6A68D83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125" t="40024" r="35807" b="45047"/>
          <a:stretch/>
        </p:blipFill>
        <p:spPr>
          <a:xfrm>
            <a:off x="2422958" y="5396323"/>
            <a:ext cx="7200000" cy="2742908"/>
          </a:xfrm>
          <a:prstGeom prst="rect">
            <a:avLst/>
          </a:prstGeom>
          <a:ln>
            <a:noFill/>
          </a:ln>
        </p:spPr>
      </p:pic>
      <p:sp>
        <p:nvSpPr>
          <p:cNvPr id="5" name="Text Box 11">
            <a:extLst>
              <a:ext uri="{FF2B5EF4-FFF2-40B4-BE49-F238E27FC236}">
                <a16:creationId xmlns:a16="http://schemas.microsoft.com/office/drawing/2014/main" id="{92ECBF24-8A66-E9B4-C85D-53D7634FA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4545" y="964011"/>
            <a:ext cx="133562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6h post-ICH</a:t>
            </a:r>
          </a:p>
        </p:txBody>
      </p:sp>
      <p:sp>
        <p:nvSpPr>
          <p:cNvPr id="6" name="Text Box 11">
            <a:extLst>
              <a:ext uri="{FF2B5EF4-FFF2-40B4-BE49-F238E27FC236}">
                <a16:creationId xmlns:a16="http://schemas.microsoft.com/office/drawing/2014/main" id="{022D6F49-FEB2-9C30-C0CD-66D16EA57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4163" y="1543017"/>
            <a:ext cx="12725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7" name="Text Box 11">
            <a:extLst>
              <a:ext uri="{FF2B5EF4-FFF2-40B4-BE49-F238E27FC236}">
                <a16:creationId xmlns:a16="http://schemas.microsoft.com/office/drawing/2014/main" id="{813302A8-0630-646E-9FD5-2849EB3E6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4885" y="1505469"/>
            <a:ext cx="12152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11">
            <a:extLst>
              <a:ext uri="{FF2B5EF4-FFF2-40B4-BE49-F238E27FC236}">
                <a16:creationId xmlns:a16="http://schemas.microsoft.com/office/drawing/2014/main" id="{80F66A71-27D5-2E6D-9B13-D12685B5B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1350" y="1538022"/>
            <a:ext cx="135248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0EC32A4C-2320-8BE5-5FE7-ACFCA385C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0168" y="1547315"/>
            <a:ext cx="12725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3305A33E-DF84-2581-8BCC-FCF88E20D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2692" y="1510464"/>
            <a:ext cx="7409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375CFE99-56D0-6607-50BC-337C670160B0}"/>
              </a:ext>
            </a:extLst>
          </p:cNvPr>
          <p:cNvCxnSpPr/>
          <p:nvPr/>
        </p:nvCxnSpPr>
        <p:spPr>
          <a:xfrm>
            <a:off x="2688757" y="1328256"/>
            <a:ext cx="6087608" cy="185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1">
            <a:extLst>
              <a:ext uri="{FF2B5EF4-FFF2-40B4-BE49-F238E27FC236}">
                <a16:creationId xmlns:a16="http://schemas.microsoft.com/office/drawing/2014/main" id="{300ABAA2-3BD7-D52A-10BA-AA8FB7985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5434" y="1543017"/>
            <a:ext cx="12725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id="{34429DA3-C114-6429-2715-036D1EC41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8745" y="1505469"/>
            <a:ext cx="7409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1">
            <a:extLst>
              <a:ext uri="{FF2B5EF4-FFF2-40B4-BE49-F238E27FC236}">
                <a16:creationId xmlns:a16="http://schemas.microsoft.com/office/drawing/2014/main" id="{425D687A-5C9F-DA99-2331-6E46251C9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2099" y="5854462"/>
            <a:ext cx="12874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16" name="Text Box 11">
            <a:extLst>
              <a:ext uri="{FF2B5EF4-FFF2-40B4-BE49-F238E27FC236}">
                <a16:creationId xmlns:a16="http://schemas.microsoft.com/office/drawing/2014/main" id="{A137DE8D-1BD4-72F1-D91B-7D7552101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2821" y="5816914"/>
            <a:ext cx="122953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11">
            <a:extLst>
              <a:ext uri="{FF2B5EF4-FFF2-40B4-BE49-F238E27FC236}">
                <a16:creationId xmlns:a16="http://schemas.microsoft.com/office/drawing/2014/main" id="{6069C0A7-60FC-E77B-A5D9-DA13374F9A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4545" y="5833191"/>
            <a:ext cx="12874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18" name="Text Box 11">
            <a:extLst>
              <a:ext uri="{FF2B5EF4-FFF2-40B4-BE49-F238E27FC236}">
                <a16:creationId xmlns:a16="http://schemas.microsoft.com/office/drawing/2014/main" id="{DEA9085B-8EA2-DD49-1117-41841FE0C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8916" y="5816914"/>
            <a:ext cx="7496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11">
            <a:extLst>
              <a:ext uri="{FF2B5EF4-FFF2-40B4-BE49-F238E27FC236}">
                <a16:creationId xmlns:a16="http://schemas.microsoft.com/office/drawing/2014/main" id="{2A75CA04-8857-752E-C9DE-6A2638EB4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5660" y="5817795"/>
            <a:ext cx="12874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01C977D0-6212-AC5C-D9BE-E1439DDA9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7221" y="5816914"/>
            <a:ext cx="7496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11">
            <a:extLst>
              <a:ext uri="{FF2B5EF4-FFF2-40B4-BE49-F238E27FC236}">
                <a16:creationId xmlns:a16="http://schemas.microsoft.com/office/drawing/2014/main" id="{074FB766-4B7A-4CF2-399C-14D9C3974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1376" y="5816914"/>
            <a:ext cx="13683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22" name="Rectangle 72">
            <a:extLst>
              <a:ext uri="{FF2B5EF4-FFF2-40B4-BE49-F238E27FC236}">
                <a16:creationId xmlns:a16="http://schemas.microsoft.com/office/drawing/2014/main" id="{83C76F1A-3031-A415-25C3-E2DA2258E1FF}"/>
              </a:ext>
            </a:extLst>
          </p:cNvPr>
          <p:cNvSpPr/>
          <p:nvPr/>
        </p:nvSpPr>
        <p:spPr>
          <a:xfrm>
            <a:off x="2496000" y="3511664"/>
            <a:ext cx="7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p-p38</a:t>
            </a:r>
            <a:endParaRPr lang="fi-FI" b="1" dirty="0"/>
          </a:p>
        </p:txBody>
      </p:sp>
      <p:sp>
        <p:nvSpPr>
          <p:cNvPr id="23" name="Rectangle 72">
            <a:extLst>
              <a:ext uri="{FF2B5EF4-FFF2-40B4-BE49-F238E27FC236}">
                <a16:creationId xmlns:a16="http://schemas.microsoft.com/office/drawing/2014/main" id="{2E8315F4-2C00-31DD-BA4D-5FC30A0A2F18}"/>
              </a:ext>
            </a:extLst>
          </p:cNvPr>
          <p:cNvSpPr/>
          <p:nvPr/>
        </p:nvSpPr>
        <p:spPr>
          <a:xfrm>
            <a:off x="2592981" y="6400272"/>
            <a:ext cx="542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p38</a:t>
            </a:r>
            <a:endParaRPr lang="fi-FI" b="1" dirty="0"/>
          </a:p>
        </p:txBody>
      </p:sp>
      <p:sp>
        <p:nvSpPr>
          <p:cNvPr id="24" name="Text Box 11">
            <a:extLst>
              <a:ext uri="{FF2B5EF4-FFF2-40B4-BE49-F238E27FC236}">
                <a16:creationId xmlns:a16="http://schemas.microsoft.com/office/drawing/2014/main" id="{AA0D3EC6-7F43-7946-B09B-FD5FC1700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8189" y="8585067"/>
            <a:ext cx="133562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6h post-ICH</a:t>
            </a:r>
          </a:p>
        </p:txBody>
      </p: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CFB67E4E-32B0-390A-BC30-8EF77C304457}"/>
              </a:ext>
            </a:extLst>
          </p:cNvPr>
          <p:cNvCxnSpPr/>
          <p:nvPr/>
        </p:nvCxnSpPr>
        <p:spPr>
          <a:xfrm>
            <a:off x="3205503" y="8961169"/>
            <a:ext cx="6087608" cy="185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26">
            <a:extLst>
              <a:ext uri="{FF2B5EF4-FFF2-40B4-BE49-F238E27FC236}">
                <a16:creationId xmlns:a16="http://schemas.microsoft.com/office/drawing/2014/main" id="{C73E6E03-8276-7AC1-1FEA-D969EA1655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806" t="34591" r="36219" b="48806"/>
          <a:stretch/>
        </p:blipFill>
        <p:spPr>
          <a:xfrm>
            <a:off x="2496000" y="9143180"/>
            <a:ext cx="7200000" cy="3798452"/>
          </a:xfrm>
          <a:prstGeom prst="rect">
            <a:avLst/>
          </a:prstGeom>
          <a:ln>
            <a:noFill/>
          </a:ln>
        </p:spPr>
      </p:pic>
      <p:sp>
        <p:nvSpPr>
          <p:cNvPr id="28" name="Rectangle 72">
            <a:extLst>
              <a:ext uri="{FF2B5EF4-FFF2-40B4-BE49-F238E27FC236}">
                <a16:creationId xmlns:a16="http://schemas.microsoft.com/office/drawing/2014/main" id="{03DC07ED-0844-9468-8ECD-D994B232A9D3}"/>
              </a:ext>
            </a:extLst>
          </p:cNvPr>
          <p:cNvSpPr/>
          <p:nvPr/>
        </p:nvSpPr>
        <p:spPr>
          <a:xfrm>
            <a:off x="3037801" y="11085984"/>
            <a:ext cx="734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p-JNK</a:t>
            </a:r>
            <a:endParaRPr lang="fi-FI" b="1" dirty="0"/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0257BA20-AC34-4318-437F-B566B98DFC37}"/>
              </a:ext>
            </a:extLst>
          </p:cNvPr>
          <p:cNvGrpSpPr/>
          <p:nvPr/>
        </p:nvGrpSpPr>
        <p:grpSpPr>
          <a:xfrm>
            <a:off x="3866522" y="10760601"/>
            <a:ext cx="5417623" cy="437658"/>
            <a:chOff x="2102154" y="11026072"/>
            <a:chExt cx="5417623" cy="437658"/>
          </a:xfrm>
        </p:grpSpPr>
        <p:sp>
          <p:nvSpPr>
            <p:cNvPr id="29" name="Text Box 11">
              <a:extLst>
                <a:ext uri="{FF2B5EF4-FFF2-40B4-BE49-F238E27FC236}">
                  <a16:creationId xmlns:a16="http://schemas.microsoft.com/office/drawing/2014/main" id="{004A86DF-62D0-186D-1BD0-4563DA53A3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2154" y="11063620"/>
              <a:ext cx="128744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30" name="Text Box 11">
              <a:extLst>
                <a:ext uri="{FF2B5EF4-FFF2-40B4-BE49-F238E27FC236}">
                  <a16:creationId xmlns:a16="http://schemas.microsoft.com/office/drawing/2014/main" id="{2999002F-66C0-BC1B-92AF-CD6AAB2EF7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2876" y="11026072"/>
              <a:ext cx="122953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 Box 11">
              <a:extLst>
                <a:ext uri="{FF2B5EF4-FFF2-40B4-BE49-F238E27FC236}">
                  <a16:creationId xmlns:a16="http://schemas.microsoft.com/office/drawing/2014/main" id="{3BDF439F-73C6-48AC-2D3C-9121B7EA3E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4600" y="11042349"/>
              <a:ext cx="128744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32" name="Text Box 11">
              <a:extLst>
                <a:ext uri="{FF2B5EF4-FFF2-40B4-BE49-F238E27FC236}">
                  <a16:creationId xmlns:a16="http://schemas.microsoft.com/office/drawing/2014/main" id="{7970C881-A168-B82A-F352-A8562EB9C1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28971" y="11026072"/>
              <a:ext cx="74964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 Box 11">
              <a:extLst>
                <a:ext uri="{FF2B5EF4-FFF2-40B4-BE49-F238E27FC236}">
                  <a16:creationId xmlns:a16="http://schemas.microsoft.com/office/drawing/2014/main" id="{69D4CC6A-C081-037A-E92F-E9D6D2C1AB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5715" y="11026953"/>
              <a:ext cx="128744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34" name="Text Box 11">
              <a:extLst>
                <a:ext uri="{FF2B5EF4-FFF2-40B4-BE49-F238E27FC236}">
                  <a16:creationId xmlns:a16="http://schemas.microsoft.com/office/drawing/2014/main" id="{83E37092-CD83-38EC-6936-02AB96DA01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7276" y="11026072"/>
              <a:ext cx="74964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 Box 11">
              <a:extLst>
                <a:ext uri="{FF2B5EF4-FFF2-40B4-BE49-F238E27FC236}">
                  <a16:creationId xmlns:a16="http://schemas.microsoft.com/office/drawing/2014/main" id="{76728FFE-0862-E697-A7D2-F62CCE320B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51431" y="11026072"/>
              <a:ext cx="136834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Sham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</p:grpSp>
      <p:pic>
        <p:nvPicPr>
          <p:cNvPr id="36" name="图片 35">
            <a:extLst>
              <a:ext uri="{FF2B5EF4-FFF2-40B4-BE49-F238E27FC236}">
                <a16:creationId xmlns:a16="http://schemas.microsoft.com/office/drawing/2014/main" id="{9C96955B-FE5A-D0D0-1D0D-911FF21E547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415" t="30615" r="35475" b="54126"/>
          <a:stretch/>
        </p:blipFill>
        <p:spPr>
          <a:xfrm>
            <a:off x="2544841" y="13105132"/>
            <a:ext cx="7200000" cy="2500683"/>
          </a:xfrm>
          <a:prstGeom prst="rect">
            <a:avLst/>
          </a:prstGeom>
          <a:ln>
            <a:noFill/>
          </a:ln>
        </p:spPr>
      </p:pic>
      <p:sp>
        <p:nvSpPr>
          <p:cNvPr id="37" name="Rectangle 72">
            <a:extLst>
              <a:ext uri="{FF2B5EF4-FFF2-40B4-BE49-F238E27FC236}">
                <a16:creationId xmlns:a16="http://schemas.microsoft.com/office/drawing/2014/main" id="{1F9E064B-8982-5DC8-73F7-FF55512DDB81}"/>
              </a:ext>
            </a:extLst>
          </p:cNvPr>
          <p:cNvSpPr/>
          <p:nvPr/>
        </p:nvSpPr>
        <p:spPr>
          <a:xfrm>
            <a:off x="2871869" y="14403321"/>
            <a:ext cx="540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JNK</a:t>
            </a:r>
            <a:endParaRPr lang="fi-FI" b="1" dirty="0"/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6E2C51A6-EB85-39DA-F007-B3E7CFA8D4D9}"/>
              </a:ext>
            </a:extLst>
          </p:cNvPr>
          <p:cNvGrpSpPr/>
          <p:nvPr/>
        </p:nvGrpSpPr>
        <p:grpSpPr>
          <a:xfrm>
            <a:off x="3758409" y="13333675"/>
            <a:ext cx="5417623" cy="437658"/>
            <a:chOff x="2102154" y="11026072"/>
            <a:chExt cx="5417623" cy="437658"/>
          </a:xfrm>
        </p:grpSpPr>
        <p:sp>
          <p:nvSpPr>
            <p:cNvPr id="40" name="Text Box 11">
              <a:extLst>
                <a:ext uri="{FF2B5EF4-FFF2-40B4-BE49-F238E27FC236}">
                  <a16:creationId xmlns:a16="http://schemas.microsoft.com/office/drawing/2014/main" id="{16CB94CD-711C-8E72-C8A2-50B5122872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2154" y="11063620"/>
              <a:ext cx="128744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41" name="Text Box 11">
              <a:extLst>
                <a:ext uri="{FF2B5EF4-FFF2-40B4-BE49-F238E27FC236}">
                  <a16:creationId xmlns:a16="http://schemas.microsoft.com/office/drawing/2014/main" id="{A039959C-5812-D58B-D1D0-8A15FA5248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2876" y="11026072"/>
              <a:ext cx="122953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Text Box 11">
              <a:extLst>
                <a:ext uri="{FF2B5EF4-FFF2-40B4-BE49-F238E27FC236}">
                  <a16:creationId xmlns:a16="http://schemas.microsoft.com/office/drawing/2014/main" id="{326F0738-8DA8-EFFB-0F11-3C9D45986F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4600" y="11042349"/>
              <a:ext cx="128744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43" name="Text Box 11">
              <a:extLst>
                <a:ext uri="{FF2B5EF4-FFF2-40B4-BE49-F238E27FC236}">
                  <a16:creationId xmlns:a16="http://schemas.microsoft.com/office/drawing/2014/main" id="{7E23478A-2C4F-F733-64D8-BC60535AAE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28971" y="11026072"/>
              <a:ext cx="74964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Text Box 11">
              <a:extLst>
                <a:ext uri="{FF2B5EF4-FFF2-40B4-BE49-F238E27FC236}">
                  <a16:creationId xmlns:a16="http://schemas.microsoft.com/office/drawing/2014/main" id="{52A687A5-CA23-7DA3-DA05-EEC50509D0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5715" y="11026953"/>
              <a:ext cx="128744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45" name="Text Box 11">
              <a:extLst>
                <a:ext uri="{FF2B5EF4-FFF2-40B4-BE49-F238E27FC236}">
                  <a16:creationId xmlns:a16="http://schemas.microsoft.com/office/drawing/2014/main" id="{65769892-7056-24B0-511E-D894860E19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7276" y="11026072"/>
              <a:ext cx="74964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Text Box 11">
              <a:extLst>
                <a:ext uri="{FF2B5EF4-FFF2-40B4-BE49-F238E27FC236}">
                  <a16:creationId xmlns:a16="http://schemas.microsoft.com/office/drawing/2014/main" id="{0E23F7B5-A4AB-FED9-DE3D-527A899BE7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51431" y="11026072"/>
              <a:ext cx="136834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Sham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</p:grpSp>
      <p:sp>
        <p:nvSpPr>
          <p:cNvPr id="47" name="文字方塊 8">
            <a:extLst>
              <a:ext uri="{FF2B5EF4-FFF2-40B4-BE49-F238E27FC236}">
                <a16:creationId xmlns:a16="http://schemas.microsoft.com/office/drawing/2014/main" id="{B768FB4B-EB58-77BC-B237-76566B0B8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83" y="695338"/>
            <a:ext cx="23050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r>
              <a:rPr lang="en-US" altLang="zh-TW" sz="2400" b="1" dirty="0"/>
              <a:t>Figure S5</a:t>
            </a:r>
            <a:endParaRPr lang="zh-TW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83051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514F1978-1D9B-2E8F-7694-68EE48B309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95" t="31233" r="33835" b="57796"/>
          <a:stretch/>
        </p:blipFill>
        <p:spPr>
          <a:xfrm flipH="1">
            <a:off x="2252085" y="1715936"/>
            <a:ext cx="7200000" cy="1817113"/>
          </a:xfrm>
          <a:prstGeom prst="rect">
            <a:avLst/>
          </a:prstGeom>
          <a:ln>
            <a:noFill/>
          </a:ln>
        </p:spPr>
      </p:pic>
      <p:sp>
        <p:nvSpPr>
          <p:cNvPr id="3" name="Text Box 11">
            <a:extLst>
              <a:ext uri="{FF2B5EF4-FFF2-40B4-BE49-F238E27FC236}">
                <a16:creationId xmlns:a16="http://schemas.microsoft.com/office/drawing/2014/main" id="{727C4E7C-6277-767B-E4E5-B95AE0E17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9391" y="757040"/>
            <a:ext cx="150714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24h post-ICH</a:t>
            </a: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FA6F331F-01AA-515C-A817-FA8554F010D5}"/>
              </a:ext>
            </a:extLst>
          </p:cNvPr>
          <p:cNvCxnSpPr/>
          <p:nvPr/>
        </p:nvCxnSpPr>
        <p:spPr>
          <a:xfrm>
            <a:off x="3073603" y="1121285"/>
            <a:ext cx="6087608" cy="185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CFB26A96-B01B-1CD9-2EB0-7044062B8423}"/>
              </a:ext>
            </a:extLst>
          </p:cNvPr>
          <p:cNvGrpSpPr/>
          <p:nvPr/>
        </p:nvGrpSpPr>
        <p:grpSpPr>
          <a:xfrm>
            <a:off x="3931185" y="1271624"/>
            <a:ext cx="5180064" cy="460021"/>
            <a:chOff x="3539300" y="11373568"/>
            <a:chExt cx="5180064" cy="460021"/>
          </a:xfrm>
        </p:grpSpPr>
        <p:sp>
          <p:nvSpPr>
            <p:cNvPr id="4" name="Text Box 11">
              <a:extLst>
                <a:ext uri="{FF2B5EF4-FFF2-40B4-BE49-F238E27FC236}">
                  <a16:creationId xmlns:a16="http://schemas.microsoft.com/office/drawing/2014/main" id="{812BC6C0-0ED2-1402-D564-9F192C62DC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61350" y="11409507"/>
              <a:ext cx="640722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5" name="Text Box 11">
              <a:extLst>
                <a:ext uri="{FF2B5EF4-FFF2-40B4-BE49-F238E27FC236}">
                  <a16:creationId xmlns:a16="http://schemas.microsoft.com/office/drawing/2014/main" id="{151D02AF-66F9-1BFE-CE8E-A599FABA1F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9300" y="11373568"/>
              <a:ext cx="740957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 Box 11">
              <a:extLst>
                <a:ext uri="{FF2B5EF4-FFF2-40B4-BE49-F238E27FC236}">
                  <a16:creationId xmlns:a16="http://schemas.microsoft.com/office/drawing/2014/main" id="{11B24A80-31F9-EE49-54EE-2080D9932D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43122" y="11417047"/>
              <a:ext cx="676242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Sham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7" name="Text Box 11">
              <a:extLst>
                <a:ext uri="{FF2B5EF4-FFF2-40B4-BE49-F238E27FC236}">
                  <a16:creationId xmlns:a16="http://schemas.microsoft.com/office/drawing/2014/main" id="{C18E9E8D-0F02-4D8F-DFB4-B4A498CC4D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88866" y="11433479"/>
              <a:ext cx="640722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8" name="Text Box 11">
              <a:extLst>
                <a:ext uri="{FF2B5EF4-FFF2-40B4-BE49-F238E27FC236}">
                  <a16:creationId xmlns:a16="http://schemas.microsoft.com/office/drawing/2014/main" id="{DDEB2FF3-DAAD-348E-4AF3-48D87D1D1C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25522" y="11373568"/>
              <a:ext cx="74095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 Box 11">
              <a:extLst>
                <a:ext uri="{FF2B5EF4-FFF2-40B4-BE49-F238E27FC236}">
                  <a16:creationId xmlns:a16="http://schemas.microsoft.com/office/drawing/2014/main" id="{DE068B14-9A20-7339-9AEB-0BBB163F4A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14235" y="11427637"/>
              <a:ext cx="740957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11" name="Text Box 11">
              <a:extLst>
                <a:ext uri="{FF2B5EF4-FFF2-40B4-BE49-F238E27FC236}">
                  <a16:creationId xmlns:a16="http://schemas.microsoft.com/office/drawing/2014/main" id="{F338FDC6-046E-0753-7279-FEEBC7EE57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7636" y="11427637"/>
              <a:ext cx="74095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11">
              <a:extLst>
                <a:ext uri="{FF2B5EF4-FFF2-40B4-BE49-F238E27FC236}">
                  <a16:creationId xmlns:a16="http://schemas.microsoft.com/office/drawing/2014/main" id="{3555D646-F91D-BC50-606D-208A1E1F52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44429" y="11428041"/>
              <a:ext cx="676242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Sham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id="{E33B002C-93AB-EC1E-F4A7-F7A2F3078F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54889" y="11417047"/>
              <a:ext cx="640722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</p:grpSp>
      <p:sp>
        <p:nvSpPr>
          <p:cNvPr id="14" name="Rectangle 72">
            <a:extLst>
              <a:ext uri="{FF2B5EF4-FFF2-40B4-BE49-F238E27FC236}">
                <a16:creationId xmlns:a16="http://schemas.microsoft.com/office/drawing/2014/main" id="{6D9A9932-3A22-B0C7-235F-5C5649B72F61}"/>
              </a:ext>
            </a:extLst>
          </p:cNvPr>
          <p:cNvSpPr/>
          <p:nvPr/>
        </p:nvSpPr>
        <p:spPr>
          <a:xfrm>
            <a:off x="2814471" y="2166042"/>
            <a:ext cx="7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p-P38</a:t>
            </a:r>
            <a:endParaRPr lang="fi-FI" b="1" dirty="0"/>
          </a:p>
        </p:txBody>
      </p:sp>
      <p:sp>
        <p:nvSpPr>
          <p:cNvPr id="28" name="Text Box 11">
            <a:extLst>
              <a:ext uri="{FF2B5EF4-FFF2-40B4-BE49-F238E27FC236}">
                <a16:creationId xmlns:a16="http://schemas.microsoft.com/office/drawing/2014/main" id="{5B69029C-D1A6-B27E-29EE-E13310ACE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2562" y="7455661"/>
            <a:ext cx="150714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24h post-ICH</a:t>
            </a:r>
          </a:p>
        </p:txBody>
      </p: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1B9F8EC6-85E2-61FC-726C-F498EB43FBD2}"/>
              </a:ext>
            </a:extLst>
          </p:cNvPr>
          <p:cNvCxnSpPr/>
          <p:nvPr/>
        </p:nvCxnSpPr>
        <p:spPr>
          <a:xfrm>
            <a:off x="2966774" y="7819906"/>
            <a:ext cx="6087608" cy="185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片 29">
            <a:extLst>
              <a:ext uri="{FF2B5EF4-FFF2-40B4-BE49-F238E27FC236}">
                <a16:creationId xmlns:a16="http://schemas.microsoft.com/office/drawing/2014/main" id="{9BFB4A89-D135-B294-509B-D223FB312E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154" t="37815" r="31407" b="50165"/>
          <a:stretch/>
        </p:blipFill>
        <p:spPr>
          <a:xfrm>
            <a:off x="2221675" y="3937169"/>
            <a:ext cx="7230410" cy="2313653"/>
          </a:xfrm>
          <a:prstGeom prst="rect">
            <a:avLst/>
          </a:prstGeom>
        </p:spPr>
      </p:pic>
      <p:grpSp>
        <p:nvGrpSpPr>
          <p:cNvPr id="31" name="组合 30">
            <a:extLst>
              <a:ext uri="{FF2B5EF4-FFF2-40B4-BE49-F238E27FC236}">
                <a16:creationId xmlns:a16="http://schemas.microsoft.com/office/drawing/2014/main" id="{8D50BF28-78DB-EEFB-7DD6-BF6E8BDE071F}"/>
              </a:ext>
            </a:extLst>
          </p:cNvPr>
          <p:cNvGrpSpPr/>
          <p:nvPr/>
        </p:nvGrpSpPr>
        <p:grpSpPr>
          <a:xfrm>
            <a:off x="3895096" y="3991803"/>
            <a:ext cx="5180064" cy="460021"/>
            <a:chOff x="3539300" y="11373568"/>
            <a:chExt cx="5180064" cy="460021"/>
          </a:xfrm>
        </p:grpSpPr>
        <p:sp>
          <p:nvSpPr>
            <p:cNvPr id="32" name="Text Box 11">
              <a:extLst>
                <a:ext uri="{FF2B5EF4-FFF2-40B4-BE49-F238E27FC236}">
                  <a16:creationId xmlns:a16="http://schemas.microsoft.com/office/drawing/2014/main" id="{24104BD7-3600-9430-D0D3-784E5F1A48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61350" y="11409507"/>
              <a:ext cx="640722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33" name="Text Box 11">
              <a:extLst>
                <a:ext uri="{FF2B5EF4-FFF2-40B4-BE49-F238E27FC236}">
                  <a16:creationId xmlns:a16="http://schemas.microsoft.com/office/drawing/2014/main" id="{9EC4B5D2-669A-B9EC-FE6A-6D6B0926C7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9300" y="11373568"/>
              <a:ext cx="740957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Text Box 11">
              <a:extLst>
                <a:ext uri="{FF2B5EF4-FFF2-40B4-BE49-F238E27FC236}">
                  <a16:creationId xmlns:a16="http://schemas.microsoft.com/office/drawing/2014/main" id="{3DD588AE-55D2-CE7B-F2A7-73A7CF0FDF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43122" y="11417047"/>
              <a:ext cx="676242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Sham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35" name="Text Box 11">
              <a:extLst>
                <a:ext uri="{FF2B5EF4-FFF2-40B4-BE49-F238E27FC236}">
                  <a16:creationId xmlns:a16="http://schemas.microsoft.com/office/drawing/2014/main" id="{495C2D61-3C46-6139-6D17-A9EF02C7D9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88866" y="11433479"/>
              <a:ext cx="640722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36" name="Text Box 11">
              <a:extLst>
                <a:ext uri="{FF2B5EF4-FFF2-40B4-BE49-F238E27FC236}">
                  <a16:creationId xmlns:a16="http://schemas.microsoft.com/office/drawing/2014/main" id="{21B81045-2118-7884-151C-842675B2C4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25522" y="11373568"/>
              <a:ext cx="74095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Text Box 11">
              <a:extLst>
                <a:ext uri="{FF2B5EF4-FFF2-40B4-BE49-F238E27FC236}">
                  <a16:creationId xmlns:a16="http://schemas.microsoft.com/office/drawing/2014/main" id="{0004D85D-85A9-48C8-B9E4-40376A6EDD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14235" y="11427637"/>
              <a:ext cx="740957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38" name="Text Box 11">
              <a:extLst>
                <a:ext uri="{FF2B5EF4-FFF2-40B4-BE49-F238E27FC236}">
                  <a16:creationId xmlns:a16="http://schemas.microsoft.com/office/drawing/2014/main" id="{3AF9513D-86C0-FB34-67B7-2603B32D5C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7636" y="11427637"/>
              <a:ext cx="74095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11">
              <a:extLst>
                <a:ext uri="{FF2B5EF4-FFF2-40B4-BE49-F238E27FC236}">
                  <a16:creationId xmlns:a16="http://schemas.microsoft.com/office/drawing/2014/main" id="{9BEC8E80-3D61-E3CE-13E2-DCDE33EDBD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44429" y="11428041"/>
              <a:ext cx="676242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Sham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40" name="Text Box 11">
              <a:extLst>
                <a:ext uri="{FF2B5EF4-FFF2-40B4-BE49-F238E27FC236}">
                  <a16:creationId xmlns:a16="http://schemas.microsoft.com/office/drawing/2014/main" id="{1EEC7E2C-9989-A9AF-62B1-853E7B10D5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54889" y="11417047"/>
              <a:ext cx="640722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</p:grpSp>
      <p:sp>
        <p:nvSpPr>
          <p:cNvPr id="41" name="Rectangle 72">
            <a:extLst>
              <a:ext uri="{FF2B5EF4-FFF2-40B4-BE49-F238E27FC236}">
                <a16:creationId xmlns:a16="http://schemas.microsoft.com/office/drawing/2014/main" id="{234B3977-5930-A02F-ED9C-03252648709B}"/>
              </a:ext>
            </a:extLst>
          </p:cNvPr>
          <p:cNvSpPr/>
          <p:nvPr/>
        </p:nvSpPr>
        <p:spPr>
          <a:xfrm>
            <a:off x="2911452" y="4909329"/>
            <a:ext cx="542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P38</a:t>
            </a:r>
            <a:endParaRPr lang="fi-FI" b="1" dirty="0"/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A8E4E14A-DCE0-33D3-073E-E6AFE0797A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2" t="29469" r="38303" b="51534"/>
          <a:stretch/>
        </p:blipFill>
        <p:spPr>
          <a:xfrm>
            <a:off x="2318456" y="12705860"/>
            <a:ext cx="6842755" cy="3791197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97A409D4-6CFA-01CC-4804-1CADDE59562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040"/>
          <a:stretch/>
        </p:blipFill>
        <p:spPr>
          <a:xfrm>
            <a:off x="2252085" y="8128000"/>
            <a:ext cx="6909126" cy="4396040"/>
          </a:xfrm>
          <a:prstGeom prst="rect">
            <a:avLst/>
          </a:prstGeom>
        </p:spPr>
      </p:pic>
      <p:sp>
        <p:nvSpPr>
          <p:cNvPr id="49" name="Rectangle 72">
            <a:extLst>
              <a:ext uri="{FF2B5EF4-FFF2-40B4-BE49-F238E27FC236}">
                <a16:creationId xmlns:a16="http://schemas.microsoft.com/office/drawing/2014/main" id="{12A389F5-5D31-21BD-6F75-707D3C42D5CF}"/>
              </a:ext>
            </a:extLst>
          </p:cNvPr>
          <p:cNvSpPr/>
          <p:nvPr/>
        </p:nvSpPr>
        <p:spPr>
          <a:xfrm>
            <a:off x="1481749" y="9635847"/>
            <a:ext cx="734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p-JNK</a:t>
            </a:r>
            <a:endParaRPr lang="fi-FI" b="1" dirty="0"/>
          </a:p>
        </p:txBody>
      </p:sp>
      <p:sp>
        <p:nvSpPr>
          <p:cNvPr id="50" name="Rectangle 72">
            <a:extLst>
              <a:ext uri="{FF2B5EF4-FFF2-40B4-BE49-F238E27FC236}">
                <a16:creationId xmlns:a16="http://schemas.microsoft.com/office/drawing/2014/main" id="{2F73FDF6-CA54-10DC-94C6-485EAD367EEE}"/>
              </a:ext>
            </a:extLst>
          </p:cNvPr>
          <p:cNvSpPr/>
          <p:nvPr/>
        </p:nvSpPr>
        <p:spPr>
          <a:xfrm>
            <a:off x="1578730" y="13390204"/>
            <a:ext cx="540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JNK</a:t>
            </a:r>
            <a:endParaRPr lang="fi-FI" b="1" dirty="0"/>
          </a:p>
        </p:txBody>
      </p: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BE48D672-075F-E97E-3AFC-246C01C96EE6}"/>
              </a:ext>
            </a:extLst>
          </p:cNvPr>
          <p:cNvGrpSpPr/>
          <p:nvPr/>
        </p:nvGrpSpPr>
        <p:grpSpPr>
          <a:xfrm>
            <a:off x="2318456" y="8542941"/>
            <a:ext cx="6376180" cy="460021"/>
            <a:chOff x="2318456" y="8542941"/>
            <a:chExt cx="6376180" cy="460021"/>
          </a:xfrm>
        </p:grpSpPr>
        <p:grpSp>
          <p:nvGrpSpPr>
            <p:cNvPr id="51" name="组合 50">
              <a:extLst>
                <a:ext uri="{FF2B5EF4-FFF2-40B4-BE49-F238E27FC236}">
                  <a16:creationId xmlns:a16="http://schemas.microsoft.com/office/drawing/2014/main" id="{573F99C1-BBC0-616B-4D13-9BDDA6DBEBEA}"/>
                </a:ext>
              </a:extLst>
            </p:cNvPr>
            <p:cNvGrpSpPr/>
            <p:nvPr/>
          </p:nvGrpSpPr>
          <p:grpSpPr>
            <a:xfrm>
              <a:off x="3514572" y="8542941"/>
              <a:ext cx="5180064" cy="460021"/>
              <a:chOff x="3539300" y="11373568"/>
              <a:chExt cx="5180064" cy="460021"/>
            </a:xfrm>
          </p:grpSpPr>
          <p:sp>
            <p:nvSpPr>
              <p:cNvPr id="52" name="Text Box 11">
                <a:extLst>
                  <a:ext uri="{FF2B5EF4-FFF2-40B4-BE49-F238E27FC236}">
                    <a16:creationId xmlns:a16="http://schemas.microsoft.com/office/drawing/2014/main" id="{DC24A619-8C18-E402-A19F-F37B64F4CD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61350" y="11409507"/>
                <a:ext cx="640722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ICH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+Saline</a:t>
                </a:r>
              </a:p>
            </p:txBody>
          </p:sp>
          <p:sp>
            <p:nvSpPr>
              <p:cNvPr id="53" name="Text Box 11">
                <a:extLst>
                  <a:ext uri="{FF2B5EF4-FFF2-40B4-BE49-F238E27FC236}">
                    <a16:creationId xmlns:a16="http://schemas.microsoft.com/office/drawing/2014/main" id="{9216796C-BF9C-50E6-5FEC-248161DB1C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39300" y="11373568"/>
                <a:ext cx="740957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ICH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altLang="zh-TW" sz="1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rhCDNF</a:t>
                </a:r>
                <a:endPara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Text Box 11">
                <a:extLst>
                  <a:ext uri="{FF2B5EF4-FFF2-40B4-BE49-F238E27FC236}">
                    <a16:creationId xmlns:a16="http://schemas.microsoft.com/office/drawing/2014/main" id="{84BA1436-187E-B110-CBB5-EEE74049D4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43122" y="11417047"/>
                <a:ext cx="676242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Sham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+Saline</a:t>
                </a:r>
              </a:p>
            </p:txBody>
          </p:sp>
          <p:sp>
            <p:nvSpPr>
              <p:cNvPr id="55" name="Text Box 11">
                <a:extLst>
                  <a:ext uri="{FF2B5EF4-FFF2-40B4-BE49-F238E27FC236}">
                    <a16:creationId xmlns:a16="http://schemas.microsoft.com/office/drawing/2014/main" id="{E90A00C5-EC88-C922-5DD5-6F974D7E0D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88866" y="11433479"/>
                <a:ext cx="640722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ICH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+Saline</a:t>
                </a:r>
              </a:p>
            </p:txBody>
          </p:sp>
          <p:sp>
            <p:nvSpPr>
              <p:cNvPr id="56" name="Text Box 11">
                <a:extLst>
                  <a:ext uri="{FF2B5EF4-FFF2-40B4-BE49-F238E27FC236}">
                    <a16:creationId xmlns:a16="http://schemas.microsoft.com/office/drawing/2014/main" id="{5B893958-EDB1-74BC-5649-3A13D273A9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25522" y="11373568"/>
                <a:ext cx="740956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ICH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altLang="zh-TW" sz="1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rhCDNF</a:t>
                </a:r>
                <a:endPara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Text Box 11">
                <a:extLst>
                  <a:ext uri="{FF2B5EF4-FFF2-40B4-BE49-F238E27FC236}">
                    <a16:creationId xmlns:a16="http://schemas.microsoft.com/office/drawing/2014/main" id="{A8806B55-A776-9527-4273-F7B6BE2F7D9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14235" y="11427637"/>
                <a:ext cx="740957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ICH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+Saline</a:t>
                </a:r>
              </a:p>
            </p:txBody>
          </p:sp>
          <p:sp>
            <p:nvSpPr>
              <p:cNvPr id="58" name="Text Box 11">
                <a:extLst>
                  <a:ext uri="{FF2B5EF4-FFF2-40B4-BE49-F238E27FC236}">
                    <a16:creationId xmlns:a16="http://schemas.microsoft.com/office/drawing/2014/main" id="{63D0C3A1-888D-EDED-9A5C-7F21189648E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67636" y="11427637"/>
                <a:ext cx="740956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ICH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altLang="zh-TW" sz="1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rhCDNF</a:t>
                </a:r>
                <a:endPara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Text Box 11">
                <a:extLst>
                  <a:ext uri="{FF2B5EF4-FFF2-40B4-BE49-F238E27FC236}">
                    <a16:creationId xmlns:a16="http://schemas.microsoft.com/office/drawing/2014/main" id="{987FCF68-A5DA-8631-DF20-D5F262ACED6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44429" y="11428041"/>
                <a:ext cx="676242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Sham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+Saline</a:t>
                </a:r>
              </a:p>
            </p:txBody>
          </p:sp>
          <p:sp>
            <p:nvSpPr>
              <p:cNvPr id="60" name="Text Box 11">
                <a:extLst>
                  <a:ext uri="{FF2B5EF4-FFF2-40B4-BE49-F238E27FC236}">
                    <a16:creationId xmlns:a16="http://schemas.microsoft.com/office/drawing/2014/main" id="{648B6F57-7938-9931-ECEB-D2AF77A9A8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54889" y="11417047"/>
                <a:ext cx="640722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ICH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+Saline</a:t>
                </a:r>
              </a:p>
            </p:txBody>
          </p:sp>
        </p:grpSp>
        <p:sp>
          <p:nvSpPr>
            <p:cNvPr id="61" name="Text Box 11">
              <a:extLst>
                <a:ext uri="{FF2B5EF4-FFF2-40B4-BE49-F238E27FC236}">
                  <a16:creationId xmlns:a16="http://schemas.microsoft.com/office/drawing/2014/main" id="{A44E1D56-05CE-772C-9655-4D8D8DB729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0549" y="8564681"/>
              <a:ext cx="740957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62" name="Text Box 11">
              <a:extLst>
                <a:ext uri="{FF2B5EF4-FFF2-40B4-BE49-F238E27FC236}">
                  <a16:creationId xmlns:a16="http://schemas.microsoft.com/office/drawing/2014/main" id="{52647D28-CE9E-8273-4670-C666183C55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8456" y="8578880"/>
              <a:ext cx="740957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2BFC8ACA-6CC5-ECB7-A098-94255A11471A}"/>
              </a:ext>
            </a:extLst>
          </p:cNvPr>
          <p:cNvGrpSpPr/>
          <p:nvPr/>
        </p:nvGrpSpPr>
        <p:grpSpPr>
          <a:xfrm>
            <a:off x="2316371" y="12583951"/>
            <a:ext cx="6376180" cy="460021"/>
            <a:chOff x="2318456" y="8542941"/>
            <a:chExt cx="6376180" cy="460021"/>
          </a:xfrm>
        </p:grpSpPr>
        <p:grpSp>
          <p:nvGrpSpPr>
            <p:cNvPr id="65" name="组合 64">
              <a:extLst>
                <a:ext uri="{FF2B5EF4-FFF2-40B4-BE49-F238E27FC236}">
                  <a16:creationId xmlns:a16="http://schemas.microsoft.com/office/drawing/2014/main" id="{FF1B8C86-EF5E-2251-91A3-3C60CE565FFA}"/>
                </a:ext>
              </a:extLst>
            </p:cNvPr>
            <p:cNvGrpSpPr/>
            <p:nvPr/>
          </p:nvGrpSpPr>
          <p:grpSpPr>
            <a:xfrm>
              <a:off x="3514572" y="8542941"/>
              <a:ext cx="5180064" cy="460021"/>
              <a:chOff x="3539300" y="11373568"/>
              <a:chExt cx="5180064" cy="460021"/>
            </a:xfrm>
          </p:grpSpPr>
          <p:sp>
            <p:nvSpPr>
              <p:cNvPr id="68" name="Text Box 11">
                <a:extLst>
                  <a:ext uri="{FF2B5EF4-FFF2-40B4-BE49-F238E27FC236}">
                    <a16:creationId xmlns:a16="http://schemas.microsoft.com/office/drawing/2014/main" id="{E312F854-AC69-23DA-75B6-A0A5B96C50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61350" y="11409507"/>
                <a:ext cx="640722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ICH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+Saline</a:t>
                </a:r>
              </a:p>
            </p:txBody>
          </p:sp>
          <p:sp>
            <p:nvSpPr>
              <p:cNvPr id="69" name="Text Box 11">
                <a:extLst>
                  <a:ext uri="{FF2B5EF4-FFF2-40B4-BE49-F238E27FC236}">
                    <a16:creationId xmlns:a16="http://schemas.microsoft.com/office/drawing/2014/main" id="{57F0852B-4839-6BA5-6C68-8BB768737F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39300" y="11373568"/>
                <a:ext cx="740957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ICH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altLang="zh-TW" sz="1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rhCDNF</a:t>
                </a:r>
                <a:endPara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Text Box 11">
                <a:extLst>
                  <a:ext uri="{FF2B5EF4-FFF2-40B4-BE49-F238E27FC236}">
                    <a16:creationId xmlns:a16="http://schemas.microsoft.com/office/drawing/2014/main" id="{8C13BD7C-FD23-3C5F-C7C8-EB138A65B5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43122" y="11417047"/>
                <a:ext cx="676242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Sham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+Saline</a:t>
                </a:r>
              </a:p>
            </p:txBody>
          </p:sp>
          <p:sp>
            <p:nvSpPr>
              <p:cNvPr id="71" name="Text Box 11">
                <a:extLst>
                  <a:ext uri="{FF2B5EF4-FFF2-40B4-BE49-F238E27FC236}">
                    <a16:creationId xmlns:a16="http://schemas.microsoft.com/office/drawing/2014/main" id="{5298C0C1-2A41-D4F6-58B5-8B3C0A9DD6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88866" y="11433479"/>
                <a:ext cx="640722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ICH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+Saline</a:t>
                </a:r>
              </a:p>
            </p:txBody>
          </p:sp>
          <p:sp>
            <p:nvSpPr>
              <p:cNvPr id="72" name="Text Box 11">
                <a:extLst>
                  <a:ext uri="{FF2B5EF4-FFF2-40B4-BE49-F238E27FC236}">
                    <a16:creationId xmlns:a16="http://schemas.microsoft.com/office/drawing/2014/main" id="{DF78FDF9-30CE-2593-A2E3-AEA8F3DA04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25522" y="11373568"/>
                <a:ext cx="740956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ICH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altLang="zh-TW" sz="1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rhCDNF</a:t>
                </a:r>
                <a:endPara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Text Box 11">
                <a:extLst>
                  <a:ext uri="{FF2B5EF4-FFF2-40B4-BE49-F238E27FC236}">
                    <a16:creationId xmlns:a16="http://schemas.microsoft.com/office/drawing/2014/main" id="{4B221F5A-54B7-4A31-0B58-7293AE966E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14235" y="11427637"/>
                <a:ext cx="740957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ICH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+Saline</a:t>
                </a:r>
              </a:p>
            </p:txBody>
          </p:sp>
          <p:sp>
            <p:nvSpPr>
              <p:cNvPr id="74" name="Text Box 11">
                <a:extLst>
                  <a:ext uri="{FF2B5EF4-FFF2-40B4-BE49-F238E27FC236}">
                    <a16:creationId xmlns:a16="http://schemas.microsoft.com/office/drawing/2014/main" id="{8C089FBA-C1CA-E609-BA64-E4554FB755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67636" y="11427637"/>
                <a:ext cx="740956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ICH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altLang="zh-TW" sz="1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rhCDNF</a:t>
                </a:r>
                <a:endPara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Text Box 11">
                <a:extLst>
                  <a:ext uri="{FF2B5EF4-FFF2-40B4-BE49-F238E27FC236}">
                    <a16:creationId xmlns:a16="http://schemas.microsoft.com/office/drawing/2014/main" id="{D69CC869-5C97-4FB9-175F-546389A772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44429" y="11428041"/>
                <a:ext cx="676242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Sham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+Saline</a:t>
                </a:r>
              </a:p>
            </p:txBody>
          </p:sp>
          <p:sp>
            <p:nvSpPr>
              <p:cNvPr id="76" name="Text Box 11">
                <a:extLst>
                  <a:ext uri="{FF2B5EF4-FFF2-40B4-BE49-F238E27FC236}">
                    <a16:creationId xmlns:a16="http://schemas.microsoft.com/office/drawing/2014/main" id="{A5746A37-CE64-260D-045E-EA5046F702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54889" y="11417047"/>
                <a:ext cx="640722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ICH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+Saline</a:t>
                </a:r>
              </a:p>
            </p:txBody>
          </p:sp>
        </p:grpSp>
        <p:sp>
          <p:nvSpPr>
            <p:cNvPr id="66" name="Text Box 11">
              <a:extLst>
                <a:ext uri="{FF2B5EF4-FFF2-40B4-BE49-F238E27FC236}">
                  <a16:creationId xmlns:a16="http://schemas.microsoft.com/office/drawing/2014/main" id="{F85ABE20-0CE9-2341-61E0-911B11729F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0549" y="8564681"/>
              <a:ext cx="740957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67" name="Text Box 11">
              <a:extLst>
                <a:ext uri="{FF2B5EF4-FFF2-40B4-BE49-F238E27FC236}">
                  <a16:creationId xmlns:a16="http://schemas.microsoft.com/office/drawing/2014/main" id="{A660DB65-1027-0052-4954-514560A11A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8456" y="8578880"/>
              <a:ext cx="740957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7" name="文字方塊 8">
            <a:extLst>
              <a:ext uri="{FF2B5EF4-FFF2-40B4-BE49-F238E27FC236}">
                <a16:creationId xmlns:a16="http://schemas.microsoft.com/office/drawing/2014/main" id="{5F94BC14-D5D5-AD9B-D625-DBFC35DCC6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83" y="695338"/>
            <a:ext cx="23050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r>
              <a:rPr lang="en-US" altLang="zh-TW" sz="2400" b="1" dirty="0"/>
              <a:t>Figure S5</a:t>
            </a:r>
            <a:endParaRPr lang="zh-TW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36122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8">
            <a:extLst>
              <a:ext uri="{FF2B5EF4-FFF2-40B4-BE49-F238E27FC236}">
                <a16:creationId xmlns:a16="http://schemas.microsoft.com/office/drawing/2014/main" id="{993E12F1-E70C-57E2-84BE-6C286792D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83" y="695338"/>
            <a:ext cx="23050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r>
              <a:rPr lang="en-US" altLang="zh-TW" sz="2400" b="1" dirty="0"/>
              <a:t>Figure 6B</a:t>
            </a:r>
            <a:endParaRPr lang="zh-TW" altLang="en-US" sz="2400" b="1" dirty="0"/>
          </a:p>
        </p:txBody>
      </p:sp>
      <p:pic>
        <p:nvPicPr>
          <p:cNvPr id="37" name="圖片 23">
            <a:extLst>
              <a:ext uri="{FF2B5EF4-FFF2-40B4-BE49-F238E27FC236}">
                <a16:creationId xmlns:a16="http://schemas.microsoft.com/office/drawing/2014/main" id="{69B41B5A-0CDE-3A5C-DB61-F522D52F08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57" t="58646" r="54807" b="25475"/>
          <a:stretch/>
        </p:blipFill>
        <p:spPr>
          <a:xfrm>
            <a:off x="2551776" y="2176098"/>
            <a:ext cx="6019414" cy="572379"/>
          </a:xfrm>
          <a:prstGeom prst="rect">
            <a:avLst/>
          </a:prstGeom>
        </p:spPr>
      </p:pic>
      <p:grpSp>
        <p:nvGrpSpPr>
          <p:cNvPr id="53" name="组合 52">
            <a:extLst>
              <a:ext uri="{FF2B5EF4-FFF2-40B4-BE49-F238E27FC236}">
                <a16:creationId xmlns:a16="http://schemas.microsoft.com/office/drawing/2014/main" id="{ED13E666-0056-B26A-F53E-4B5C515DCC12}"/>
              </a:ext>
            </a:extLst>
          </p:cNvPr>
          <p:cNvGrpSpPr/>
          <p:nvPr/>
        </p:nvGrpSpPr>
        <p:grpSpPr>
          <a:xfrm>
            <a:off x="2645164" y="3281409"/>
            <a:ext cx="5992813" cy="389568"/>
            <a:chOff x="2578377" y="1829693"/>
            <a:chExt cx="5992813" cy="389568"/>
          </a:xfrm>
        </p:grpSpPr>
        <p:sp>
          <p:nvSpPr>
            <p:cNvPr id="39" name="Rectangle 10">
              <a:extLst>
                <a:ext uri="{FF2B5EF4-FFF2-40B4-BE49-F238E27FC236}">
                  <a16:creationId xmlns:a16="http://schemas.microsoft.com/office/drawing/2014/main" id="{C6246586-FC94-08A1-8BE8-EF4CCAE4542D}"/>
                </a:ext>
              </a:extLst>
            </p:cNvPr>
            <p:cNvSpPr/>
            <p:nvPr/>
          </p:nvSpPr>
          <p:spPr>
            <a:xfrm>
              <a:off x="7111572" y="1869178"/>
              <a:ext cx="81841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(0.5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10">
              <a:extLst>
                <a:ext uri="{FF2B5EF4-FFF2-40B4-BE49-F238E27FC236}">
                  <a16:creationId xmlns:a16="http://schemas.microsoft.com/office/drawing/2014/main" id="{51DA511B-AD34-CF75-4230-F67437D75410}"/>
                </a:ext>
              </a:extLst>
            </p:cNvPr>
            <p:cNvSpPr/>
            <p:nvPr/>
          </p:nvSpPr>
          <p:spPr>
            <a:xfrm>
              <a:off x="6456110" y="1954885"/>
              <a:ext cx="77237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RBC+Vehicle</a:t>
              </a:r>
            </a:p>
          </p:txBody>
        </p:sp>
        <p:sp>
          <p:nvSpPr>
            <p:cNvPr id="43" name="Rectangle 10">
              <a:extLst>
                <a:ext uri="{FF2B5EF4-FFF2-40B4-BE49-F238E27FC236}">
                  <a16:creationId xmlns:a16="http://schemas.microsoft.com/office/drawing/2014/main" id="{9FA298AE-5631-B14C-7AB1-CE38D1091D9A}"/>
                </a:ext>
              </a:extLst>
            </p:cNvPr>
            <p:cNvSpPr/>
            <p:nvPr/>
          </p:nvSpPr>
          <p:spPr>
            <a:xfrm>
              <a:off x="7763990" y="1857994"/>
              <a:ext cx="807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10">
              <a:extLst>
                <a:ext uri="{FF2B5EF4-FFF2-40B4-BE49-F238E27FC236}">
                  <a16:creationId xmlns:a16="http://schemas.microsoft.com/office/drawing/2014/main" id="{3BD2B9F8-AF82-F88E-4B68-E639B0F22DCB}"/>
                </a:ext>
              </a:extLst>
            </p:cNvPr>
            <p:cNvSpPr/>
            <p:nvPr/>
          </p:nvSpPr>
          <p:spPr>
            <a:xfrm>
              <a:off x="5829836" y="1966011"/>
              <a:ext cx="77237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RBC+Vehicle</a:t>
              </a:r>
            </a:p>
          </p:txBody>
        </p:sp>
        <p:sp>
          <p:nvSpPr>
            <p:cNvPr id="45" name="Rectangle 10">
              <a:extLst>
                <a:ext uri="{FF2B5EF4-FFF2-40B4-BE49-F238E27FC236}">
                  <a16:creationId xmlns:a16="http://schemas.microsoft.com/office/drawing/2014/main" id="{3A355247-81D5-9D3A-93E4-947826BBB9EB}"/>
                </a:ext>
              </a:extLst>
            </p:cNvPr>
            <p:cNvSpPr/>
            <p:nvPr/>
          </p:nvSpPr>
          <p:spPr>
            <a:xfrm>
              <a:off x="5215078" y="1880707"/>
              <a:ext cx="81841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(0.5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Rectangle 10">
              <a:extLst>
                <a:ext uri="{FF2B5EF4-FFF2-40B4-BE49-F238E27FC236}">
                  <a16:creationId xmlns:a16="http://schemas.microsoft.com/office/drawing/2014/main" id="{7F8E1E6C-27CA-9610-39FB-E70BD3E8F44D}"/>
                </a:ext>
              </a:extLst>
            </p:cNvPr>
            <p:cNvSpPr/>
            <p:nvPr/>
          </p:nvSpPr>
          <p:spPr>
            <a:xfrm>
              <a:off x="4584519" y="1877621"/>
              <a:ext cx="807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Rectangle 10">
              <a:extLst>
                <a:ext uri="{FF2B5EF4-FFF2-40B4-BE49-F238E27FC236}">
                  <a16:creationId xmlns:a16="http://schemas.microsoft.com/office/drawing/2014/main" id="{381293B2-8C36-24B8-F52F-358AD9B43119}"/>
                </a:ext>
              </a:extLst>
            </p:cNvPr>
            <p:cNvSpPr/>
            <p:nvPr/>
          </p:nvSpPr>
          <p:spPr>
            <a:xfrm>
              <a:off x="3891584" y="1954885"/>
              <a:ext cx="77237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RBC+Vehicle</a:t>
              </a:r>
            </a:p>
          </p:txBody>
        </p:sp>
        <p:sp>
          <p:nvSpPr>
            <p:cNvPr id="48" name="Rectangle 10">
              <a:extLst>
                <a:ext uri="{FF2B5EF4-FFF2-40B4-BE49-F238E27FC236}">
                  <a16:creationId xmlns:a16="http://schemas.microsoft.com/office/drawing/2014/main" id="{77293EC5-D7D0-3914-7C4C-245ACD3FA73F}"/>
                </a:ext>
              </a:extLst>
            </p:cNvPr>
            <p:cNvSpPr/>
            <p:nvPr/>
          </p:nvSpPr>
          <p:spPr>
            <a:xfrm>
              <a:off x="3284496" y="1829693"/>
              <a:ext cx="81841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(0.5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 10">
              <a:extLst>
                <a:ext uri="{FF2B5EF4-FFF2-40B4-BE49-F238E27FC236}">
                  <a16:creationId xmlns:a16="http://schemas.microsoft.com/office/drawing/2014/main" id="{F4602580-FC5A-60AA-48DD-E2C5671E8FB9}"/>
                </a:ext>
              </a:extLst>
            </p:cNvPr>
            <p:cNvSpPr/>
            <p:nvPr/>
          </p:nvSpPr>
          <p:spPr>
            <a:xfrm>
              <a:off x="2578377" y="1850793"/>
              <a:ext cx="807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文字方塊 22">
            <a:extLst>
              <a:ext uri="{FF2B5EF4-FFF2-40B4-BE49-F238E27FC236}">
                <a16:creationId xmlns:a16="http://schemas.microsoft.com/office/drawing/2014/main" id="{1FC84F62-86A4-1073-12B0-18E4042C54B9}"/>
              </a:ext>
            </a:extLst>
          </p:cNvPr>
          <p:cNvSpPr txBox="1"/>
          <p:nvPr/>
        </p:nvSpPr>
        <p:spPr>
          <a:xfrm>
            <a:off x="1792983" y="2379145"/>
            <a:ext cx="872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CD163</a:t>
            </a:r>
            <a:endParaRPr lang="zh-TW" altLang="en-US" b="1" dirty="0"/>
          </a:p>
        </p:txBody>
      </p:sp>
      <p:pic>
        <p:nvPicPr>
          <p:cNvPr id="52" name="圖片 6">
            <a:extLst>
              <a:ext uri="{FF2B5EF4-FFF2-40B4-BE49-F238E27FC236}">
                <a16:creationId xmlns:a16="http://schemas.microsoft.com/office/drawing/2014/main" id="{DA284CB1-29F5-D32E-8550-889F6324AA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7930" t="40402" r="54118" b="32392"/>
          <a:stretch/>
        </p:blipFill>
        <p:spPr>
          <a:xfrm>
            <a:off x="2610592" y="5386441"/>
            <a:ext cx="6027385" cy="739494"/>
          </a:xfrm>
          <a:prstGeom prst="rect">
            <a:avLst/>
          </a:prstGeom>
        </p:spPr>
      </p:pic>
      <p:grpSp>
        <p:nvGrpSpPr>
          <p:cNvPr id="54" name="组合 53">
            <a:extLst>
              <a:ext uri="{FF2B5EF4-FFF2-40B4-BE49-F238E27FC236}">
                <a16:creationId xmlns:a16="http://schemas.microsoft.com/office/drawing/2014/main" id="{CE69E29A-3335-F89E-B5F6-F844867C6E53}"/>
              </a:ext>
            </a:extLst>
          </p:cNvPr>
          <p:cNvGrpSpPr/>
          <p:nvPr/>
        </p:nvGrpSpPr>
        <p:grpSpPr>
          <a:xfrm>
            <a:off x="2578377" y="4919973"/>
            <a:ext cx="5992813" cy="389568"/>
            <a:chOff x="2578377" y="1829693"/>
            <a:chExt cx="5992813" cy="389568"/>
          </a:xfrm>
        </p:grpSpPr>
        <p:sp>
          <p:nvSpPr>
            <p:cNvPr id="55" name="Rectangle 10">
              <a:extLst>
                <a:ext uri="{FF2B5EF4-FFF2-40B4-BE49-F238E27FC236}">
                  <a16:creationId xmlns:a16="http://schemas.microsoft.com/office/drawing/2014/main" id="{E2FEA1D9-6A10-822A-00A9-C378FC4396DE}"/>
                </a:ext>
              </a:extLst>
            </p:cNvPr>
            <p:cNvSpPr/>
            <p:nvPr/>
          </p:nvSpPr>
          <p:spPr>
            <a:xfrm>
              <a:off x="7111572" y="1869178"/>
              <a:ext cx="81841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(0.5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Rectangle 10">
              <a:extLst>
                <a:ext uri="{FF2B5EF4-FFF2-40B4-BE49-F238E27FC236}">
                  <a16:creationId xmlns:a16="http://schemas.microsoft.com/office/drawing/2014/main" id="{20E57A3C-E37E-0F73-B3D7-C2DA5DEECD45}"/>
                </a:ext>
              </a:extLst>
            </p:cNvPr>
            <p:cNvSpPr/>
            <p:nvPr/>
          </p:nvSpPr>
          <p:spPr>
            <a:xfrm>
              <a:off x="6456110" y="1954885"/>
              <a:ext cx="77237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RBC+Vehicle</a:t>
              </a:r>
            </a:p>
          </p:txBody>
        </p:sp>
        <p:sp>
          <p:nvSpPr>
            <p:cNvPr id="57" name="Rectangle 10">
              <a:extLst>
                <a:ext uri="{FF2B5EF4-FFF2-40B4-BE49-F238E27FC236}">
                  <a16:creationId xmlns:a16="http://schemas.microsoft.com/office/drawing/2014/main" id="{19BA6682-9715-06F2-F482-1DACDFC12979}"/>
                </a:ext>
              </a:extLst>
            </p:cNvPr>
            <p:cNvSpPr/>
            <p:nvPr/>
          </p:nvSpPr>
          <p:spPr>
            <a:xfrm>
              <a:off x="7763990" y="1857994"/>
              <a:ext cx="807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Rectangle 10">
              <a:extLst>
                <a:ext uri="{FF2B5EF4-FFF2-40B4-BE49-F238E27FC236}">
                  <a16:creationId xmlns:a16="http://schemas.microsoft.com/office/drawing/2014/main" id="{BF2789CD-C231-01A2-784A-FE8C1CD280C5}"/>
                </a:ext>
              </a:extLst>
            </p:cNvPr>
            <p:cNvSpPr/>
            <p:nvPr/>
          </p:nvSpPr>
          <p:spPr>
            <a:xfrm>
              <a:off x="5829836" y="1966011"/>
              <a:ext cx="77237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RBC+Vehicle</a:t>
              </a:r>
            </a:p>
          </p:txBody>
        </p:sp>
        <p:sp>
          <p:nvSpPr>
            <p:cNvPr id="59" name="Rectangle 10">
              <a:extLst>
                <a:ext uri="{FF2B5EF4-FFF2-40B4-BE49-F238E27FC236}">
                  <a16:creationId xmlns:a16="http://schemas.microsoft.com/office/drawing/2014/main" id="{C6F5E780-07F0-4394-24C8-EEDF1078DE6D}"/>
                </a:ext>
              </a:extLst>
            </p:cNvPr>
            <p:cNvSpPr/>
            <p:nvPr/>
          </p:nvSpPr>
          <p:spPr>
            <a:xfrm>
              <a:off x="5215078" y="1880707"/>
              <a:ext cx="81841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(0.5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Rectangle 10">
              <a:extLst>
                <a:ext uri="{FF2B5EF4-FFF2-40B4-BE49-F238E27FC236}">
                  <a16:creationId xmlns:a16="http://schemas.microsoft.com/office/drawing/2014/main" id="{E6E7E28C-5DD1-51B8-CC80-582F0028E038}"/>
                </a:ext>
              </a:extLst>
            </p:cNvPr>
            <p:cNvSpPr/>
            <p:nvPr/>
          </p:nvSpPr>
          <p:spPr>
            <a:xfrm>
              <a:off x="4584519" y="1877621"/>
              <a:ext cx="807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Rectangle 10">
              <a:extLst>
                <a:ext uri="{FF2B5EF4-FFF2-40B4-BE49-F238E27FC236}">
                  <a16:creationId xmlns:a16="http://schemas.microsoft.com/office/drawing/2014/main" id="{DBD86DED-C142-3EF5-F3FD-89AB20624FAE}"/>
                </a:ext>
              </a:extLst>
            </p:cNvPr>
            <p:cNvSpPr/>
            <p:nvPr/>
          </p:nvSpPr>
          <p:spPr>
            <a:xfrm>
              <a:off x="3891584" y="1954885"/>
              <a:ext cx="77237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RBC+Vehicle</a:t>
              </a:r>
            </a:p>
          </p:txBody>
        </p:sp>
        <p:sp>
          <p:nvSpPr>
            <p:cNvPr id="62" name="Rectangle 10">
              <a:extLst>
                <a:ext uri="{FF2B5EF4-FFF2-40B4-BE49-F238E27FC236}">
                  <a16:creationId xmlns:a16="http://schemas.microsoft.com/office/drawing/2014/main" id="{B8525AFD-3A46-0250-5CE1-EF47A00BBC95}"/>
                </a:ext>
              </a:extLst>
            </p:cNvPr>
            <p:cNvSpPr/>
            <p:nvPr/>
          </p:nvSpPr>
          <p:spPr>
            <a:xfrm>
              <a:off x="3284496" y="1829693"/>
              <a:ext cx="81841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(0.5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Rectangle 10">
              <a:extLst>
                <a:ext uri="{FF2B5EF4-FFF2-40B4-BE49-F238E27FC236}">
                  <a16:creationId xmlns:a16="http://schemas.microsoft.com/office/drawing/2014/main" id="{2F4DE26F-8CC8-FF3D-F7C5-E6983412D179}"/>
                </a:ext>
              </a:extLst>
            </p:cNvPr>
            <p:cNvSpPr/>
            <p:nvPr/>
          </p:nvSpPr>
          <p:spPr>
            <a:xfrm>
              <a:off x="2578377" y="1850793"/>
              <a:ext cx="807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4" name="文字方塊 22">
            <a:extLst>
              <a:ext uri="{FF2B5EF4-FFF2-40B4-BE49-F238E27FC236}">
                <a16:creationId xmlns:a16="http://schemas.microsoft.com/office/drawing/2014/main" id="{3A920A21-B3A4-D0DA-AD1D-B9CB4AB92A08}"/>
              </a:ext>
            </a:extLst>
          </p:cNvPr>
          <p:cNvSpPr txBox="1"/>
          <p:nvPr/>
        </p:nvSpPr>
        <p:spPr>
          <a:xfrm>
            <a:off x="1901219" y="5571522"/>
            <a:ext cx="872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HO-1</a:t>
            </a:r>
            <a:endParaRPr lang="zh-TW" altLang="en-US" b="1" dirty="0"/>
          </a:p>
        </p:txBody>
      </p:sp>
      <p:pic>
        <p:nvPicPr>
          <p:cNvPr id="66" name="圖片 27">
            <a:extLst>
              <a:ext uri="{FF2B5EF4-FFF2-40B4-BE49-F238E27FC236}">
                <a16:creationId xmlns:a16="http://schemas.microsoft.com/office/drawing/2014/main" id="{CF3881D4-2574-B31E-B3F8-07509B70C0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401" t="42522" r="45337" b="49090"/>
          <a:stretch/>
        </p:blipFill>
        <p:spPr>
          <a:xfrm>
            <a:off x="2618777" y="3692079"/>
            <a:ext cx="6019200" cy="528602"/>
          </a:xfrm>
          <a:prstGeom prst="rect">
            <a:avLst/>
          </a:prstGeom>
        </p:spPr>
      </p:pic>
      <p:grpSp>
        <p:nvGrpSpPr>
          <p:cNvPr id="67" name="组合 66">
            <a:extLst>
              <a:ext uri="{FF2B5EF4-FFF2-40B4-BE49-F238E27FC236}">
                <a16:creationId xmlns:a16="http://schemas.microsoft.com/office/drawing/2014/main" id="{1B4511CC-2F1B-0AF9-E30B-CF95D403EAA0}"/>
              </a:ext>
            </a:extLst>
          </p:cNvPr>
          <p:cNvGrpSpPr/>
          <p:nvPr/>
        </p:nvGrpSpPr>
        <p:grpSpPr>
          <a:xfrm>
            <a:off x="2694665" y="1794378"/>
            <a:ext cx="5992813" cy="389568"/>
            <a:chOff x="2578377" y="1829693"/>
            <a:chExt cx="5992813" cy="389568"/>
          </a:xfrm>
        </p:grpSpPr>
        <p:sp>
          <p:nvSpPr>
            <p:cNvPr id="68" name="Rectangle 10">
              <a:extLst>
                <a:ext uri="{FF2B5EF4-FFF2-40B4-BE49-F238E27FC236}">
                  <a16:creationId xmlns:a16="http://schemas.microsoft.com/office/drawing/2014/main" id="{8F7A6B82-7F8B-8835-84C8-E3B07DA7AD7A}"/>
                </a:ext>
              </a:extLst>
            </p:cNvPr>
            <p:cNvSpPr/>
            <p:nvPr/>
          </p:nvSpPr>
          <p:spPr>
            <a:xfrm>
              <a:off x="7111572" y="1869178"/>
              <a:ext cx="81841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(0.5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Rectangle 10">
              <a:extLst>
                <a:ext uri="{FF2B5EF4-FFF2-40B4-BE49-F238E27FC236}">
                  <a16:creationId xmlns:a16="http://schemas.microsoft.com/office/drawing/2014/main" id="{81F7BAA9-E751-2B20-F420-B0FD4908D12F}"/>
                </a:ext>
              </a:extLst>
            </p:cNvPr>
            <p:cNvSpPr/>
            <p:nvPr/>
          </p:nvSpPr>
          <p:spPr>
            <a:xfrm>
              <a:off x="6456110" y="1954885"/>
              <a:ext cx="77237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RBC+Vehicle</a:t>
              </a:r>
            </a:p>
          </p:txBody>
        </p:sp>
        <p:sp>
          <p:nvSpPr>
            <p:cNvPr id="70" name="Rectangle 10">
              <a:extLst>
                <a:ext uri="{FF2B5EF4-FFF2-40B4-BE49-F238E27FC236}">
                  <a16:creationId xmlns:a16="http://schemas.microsoft.com/office/drawing/2014/main" id="{1E20C279-B7CE-41C5-DE3E-6EF82A29C379}"/>
                </a:ext>
              </a:extLst>
            </p:cNvPr>
            <p:cNvSpPr/>
            <p:nvPr/>
          </p:nvSpPr>
          <p:spPr>
            <a:xfrm>
              <a:off x="7763990" y="1857994"/>
              <a:ext cx="807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Rectangle 10">
              <a:extLst>
                <a:ext uri="{FF2B5EF4-FFF2-40B4-BE49-F238E27FC236}">
                  <a16:creationId xmlns:a16="http://schemas.microsoft.com/office/drawing/2014/main" id="{9EBDD61F-5F68-8ED4-0D5A-874F25D556EA}"/>
                </a:ext>
              </a:extLst>
            </p:cNvPr>
            <p:cNvSpPr/>
            <p:nvPr/>
          </p:nvSpPr>
          <p:spPr>
            <a:xfrm>
              <a:off x="5829836" y="1966011"/>
              <a:ext cx="77237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RBC+Vehicle</a:t>
              </a:r>
            </a:p>
          </p:txBody>
        </p:sp>
        <p:sp>
          <p:nvSpPr>
            <p:cNvPr id="72" name="Rectangle 10">
              <a:extLst>
                <a:ext uri="{FF2B5EF4-FFF2-40B4-BE49-F238E27FC236}">
                  <a16:creationId xmlns:a16="http://schemas.microsoft.com/office/drawing/2014/main" id="{3F1DD3AE-3906-330D-D0D5-CEEAA4E501D6}"/>
                </a:ext>
              </a:extLst>
            </p:cNvPr>
            <p:cNvSpPr/>
            <p:nvPr/>
          </p:nvSpPr>
          <p:spPr>
            <a:xfrm>
              <a:off x="5215078" y="1880707"/>
              <a:ext cx="81841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(0.5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Rectangle 10">
              <a:extLst>
                <a:ext uri="{FF2B5EF4-FFF2-40B4-BE49-F238E27FC236}">
                  <a16:creationId xmlns:a16="http://schemas.microsoft.com/office/drawing/2014/main" id="{5364716B-EFAE-5CD4-3F40-32F6E1D3EEB8}"/>
                </a:ext>
              </a:extLst>
            </p:cNvPr>
            <p:cNvSpPr/>
            <p:nvPr/>
          </p:nvSpPr>
          <p:spPr>
            <a:xfrm>
              <a:off x="4584519" y="1877621"/>
              <a:ext cx="807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Rectangle 10">
              <a:extLst>
                <a:ext uri="{FF2B5EF4-FFF2-40B4-BE49-F238E27FC236}">
                  <a16:creationId xmlns:a16="http://schemas.microsoft.com/office/drawing/2014/main" id="{328C6A9E-B02A-F5A4-9E68-A318492DA83D}"/>
                </a:ext>
              </a:extLst>
            </p:cNvPr>
            <p:cNvSpPr/>
            <p:nvPr/>
          </p:nvSpPr>
          <p:spPr>
            <a:xfrm>
              <a:off x="3891584" y="1954885"/>
              <a:ext cx="77237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RBC+Vehicle</a:t>
              </a:r>
            </a:p>
          </p:txBody>
        </p:sp>
        <p:sp>
          <p:nvSpPr>
            <p:cNvPr id="75" name="Rectangle 10">
              <a:extLst>
                <a:ext uri="{FF2B5EF4-FFF2-40B4-BE49-F238E27FC236}">
                  <a16:creationId xmlns:a16="http://schemas.microsoft.com/office/drawing/2014/main" id="{40351E49-F4BE-FB23-F48B-68CD76E2EF66}"/>
                </a:ext>
              </a:extLst>
            </p:cNvPr>
            <p:cNvSpPr/>
            <p:nvPr/>
          </p:nvSpPr>
          <p:spPr>
            <a:xfrm>
              <a:off x="3284496" y="1829693"/>
              <a:ext cx="81841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(0.5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Rectangle 10">
              <a:extLst>
                <a:ext uri="{FF2B5EF4-FFF2-40B4-BE49-F238E27FC236}">
                  <a16:creationId xmlns:a16="http://schemas.microsoft.com/office/drawing/2014/main" id="{3539842E-EAA0-34FE-1D19-38CDBCBCBFFA}"/>
                </a:ext>
              </a:extLst>
            </p:cNvPr>
            <p:cNvSpPr/>
            <p:nvPr/>
          </p:nvSpPr>
          <p:spPr>
            <a:xfrm>
              <a:off x="2578377" y="1850793"/>
              <a:ext cx="807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7" name="文字方塊 22">
            <a:extLst>
              <a:ext uri="{FF2B5EF4-FFF2-40B4-BE49-F238E27FC236}">
                <a16:creationId xmlns:a16="http://schemas.microsoft.com/office/drawing/2014/main" id="{6C771142-798B-4645-6B56-D4CEF69C861F}"/>
              </a:ext>
            </a:extLst>
          </p:cNvPr>
          <p:cNvSpPr txBox="1"/>
          <p:nvPr/>
        </p:nvSpPr>
        <p:spPr>
          <a:xfrm>
            <a:off x="1895232" y="3738205"/>
            <a:ext cx="872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CD36</a:t>
            </a:r>
            <a:endParaRPr lang="zh-TW" altLang="en-US" b="1" dirty="0"/>
          </a:p>
        </p:txBody>
      </p:sp>
      <p:pic>
        <p:nvPicPr>
          <p:cNvPr id="80" name="图片 79">
            <a:extLst>
              <a:ext uri="{FF2B5EF4-FFF2-40B4-BE49-F238E27FC236}">
                <a16:creationId xmlns:a16="http://schemas.microsoft.com/office/drawing/2014/main" id="{165D90A0-0A85-0BAE-42B8-E15E827A23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0591" y="6701412"/>
            <a:ext cx="6027385" cy="2853175"/>
          </a:xfrm>
          <a:prstGeom prst="rect">
            <a:avLst/>
          </a:prstGeom>
        </p:spPr>
      </p:pic>
      <p:grpSp>
        <p:nvGrpSpPr>
          <p:cNvPr id="81" name="组合 80">
            <a:extLst>
              <a:ext uri="{FF2B5EF4-FFF2-40B4-BE49-F238E27FC236}">
                <a16:creationId xmlns:a16="http://schemas.microsoft.com/office/drawing/2014/main" id="{34C6CCCC-5BC7-F9A8-B1EA-C143EC212E4B}"/>
              </a:ext>
            </a:extLst>
          </p:cNvPr>
          <p:cNvGrpSpPr/>
          <p:nvPr/>
        </p:nvGrpSpPr>
        <p:grpSpPr>
          <a:xfrm>
            <a:off x="2618792" y="7487327"/>
            <a:ext cx="5992813" cy="389568"/>
            <a:chOff x="2578377" y="1829693"/>
            <a:chExt cx="5992813" cy="389568"/>
          </a:xfrm>
        </p:grpSpPr>
        <p:sp>
          <p:nvSpPr>
            <p:cNvPr id="82" name="Rectangle 10">
              <a:extLst>
                <a:ext uri="{FF2B5EF4-FFF2-40B4-BE49-F238E27FC236}">
                  <a16:creationId xmlns:a16="http://schemas.microsoft.com/office/drawing/2014/main" id="{7B0FA980-C9F9-27E7-6D2B-07A63371D077}"/>
                </a:ext>
              </a:extLst>
            </p:cNvPr>
            <p:cNvSpPr/>
            <p:nvPr/>
          </p:nvSpPr>
          <p:spPr>
            <a:xfrm>
              <a:off x="7111572" y="1869178"/>
              <a:ext cx="81841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(0.5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Rectangle 10">
              <a:extLst>
                <a:ext uri="{FF2B5EF4-FFF2-40B4-BE49-F238E27FC236}">
                  <a16:creationId xmlns:a16="http://schemas.microsoft.com/office/drawing/2014/main" id="{A19C7AA9-BB17-2DD4-7412-2215D9A317A4}"/>
                </a:ext>
              </a:extLst>
            </p:cNvPr>
            <p:cNvSpPr/>
            <p:nvPr/>
          </p:nvSpPr>
          <p:spPr>
            <a:xfrm>
              <a:off x="6456110" y="1954885"/>
              <a:ext cx="77237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RBC+Vehicle</a:t>
              </a:r>
            </a:p>
          </p:txBody>
        </p:sp>
        <p:sp>
          <p:nvSpPr>
            <p:cNvPr id="84" name="Rectangle 10">
              <a:extLst>
                <a:ext uri="{FF2B5EF4-FFF2-40B4-BE49-F238E27FC236}">
                  <a16:creationId xmlns:a16="http://schemas.microsoft.com/office/drawing/2014/main" id="{23A8268C-CA09-DCF5-B030-6A90F75F6091}"/>
                </a:ext>
              </a:extLst>
            </p:cNvPr>
            <p:cNvSpPr/>
            <p:nvPr/>
          </p:nvSpPr>
          <p:spPr>
            <a:xfrm>
              <a:off x="7763990" y="1857994"/>
              <a:ext cx="807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Rectangle 10">
              <a:extLst>
                <a:ext uri="{FF2B5EF4-FFF2-40B4-BE49-F238E27FC236}">
                  <a16:creationId xmlns:a16="http://schemas.microsoft.com/office/drawing/2014/main" id="{5850C2EA-FE8C-420D-1F5A-E17CA6458683}"/>
                </a:ext>
              </a:extLst>
            </p:cNvPr>
            <p:cNvSpPr/>
            <p:nvPr/>
          </p:nvSpPr>
          <p:spPr>
            <a:xfrm>
              <a:off x="5829836" y="1966011"/>
              <a:ext cx="77237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RBC+Vehicle</a:t>
              </a:r>
            </a:p>
          </p:txBody>
        </p:sp>
        <p:sp>
          <p:nvSpPr>
            <p:cNvPr id="86" name="Rectangle 10">
              <a:extLst>
                <a:ext uri="{FF2B5EF4-FFF2-40B4-BE49-F238E27FC236}">
                  <a16:creationId xmlns:a16="http://schemas.microsoft.com/office/drawing/2014/main" id="{47B9AD6F-83AF-3E8F-20D2-ECD2DE7E40CD}"/>
                </a:ext>
              </a:extLst>
            </p:cNvPr>
            <p:cNvSpPr/>
            <p:nvPr/>
          </p:nvSpPr>
          <p:spPr>
            <a:xfrm>
              <a:off x="5215078" y="1880707"/>
              <a:ext cx="81841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(0.5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Rectangle 10">
              <a:extLst>
                <a:ext uri="{FF2B5EF4-FFF2-40B4-BE49-F238E27FC236}">
                  <a16:creationId xmlns:a16="http://schemas.microsoft.com/office/drawing/2014/main" id="{044D7DF9-E4AE-BFF9-B83F-DB56AC0E72D6}"/>
                </a:ext>
              </a:extLst>
            </p:cNvPr>
            <p:cNvSpPr/>
            <p:nvPr/>
          </p:nvSpPr>
          <p:spPr>
            <a:xfrm>
              <a:off x="4584519" y="1877621"/>
              <a:ext cx="807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Rectangle 10">
              <a:extLst>
                <a:ext uri="{FF2B5EF4-FFF2-40B4-BE49-F238E27FC236}">
                  <a16:creationId xmlns:a16="http://schemas.microsoft.com/office/drawing/2014/main" id="{87C1D612-248F-3AE0-60DA-F3BE3A3DBF4E}"/>
                </a:ext>
              </a:extLst>
            </p:cNvPr>
            <p:cNvSpPr/>
            <p:nvPr/>
          </p:nvSpPr>
          <p:spPr>
            <a:xfrm>
              <a:off x="3891584" y="1954885"/>
              <a:ext cx="77237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RBC+Vehicle</a:t>
              </a:r>
            </a:p>
          </p:txBody>
        </p:sp>
        <p:sp>
          <p:nvSpPr>
            <p:cNvPr id="89" name="Rectangle 10">
              <a:extLst>
                <a:ext uri="{FF2B5EF4-FFF2-40B4-BE49-F238E27FC236}">
                  <a16:creationId xmlns:a16="http://schemas.microsoft.com/office/drawing/2014/main" id="{5955FB03-1E36-7F64-1972-D6A2DFE33180}"/>
                </a:ext>
              </a:extLst>
            </p:cNvPr>
            <p:cNvSpPr/>
            <p:nvPr/>
          </p:nvSpPr>
          <p:spPr>
            <a:xfrm>
              <a:off x="3284496" y="1829693"/>
              <a:ext cx="81841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(0.5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Rectangle 10">
              <a:extLst>
                <a:ext uri="{FF2B5EF4-FFF2-40B4-BE49-F238E27FC236}">
                  <a16:creationId xmlns:a16="http://schemas.microsoft.com/office/drawing/2014/main" id="{BB44D3F0-CA52-0CDE-64F2-BE4CD907CAE1}"/>
                </a:ext>
              </a:extLst>
            </p:cNvPr>
            <p:cNvSpPr/>
            <p:nvPr/>
          </p:nvSpPr>
          <p:spPr>
            <a:xfrm>
              <a:off x="2578377" y="1850793"/>
              <a:ext cx="8072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RBC+rhCDNF</a:t>
              </a:r>
            </a:p>
            <a:p>
              <a:r>
                <a:rPr lang="fi-FI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</a:t>
              </a:r>
              <a:r>
                <a:rPr lang="el-GR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g/ml)</a:t>
              </a:r>
              <a:endParaRPr lang="fi-FI" sz="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1" name="文字方塊 22">
            <a:extLst>
              <a:ext uri="{FF2B5EF4-FFF2-40B4-BE49-F238E27FC236}">
                <a16:creationId xmlns:a16="http://schemas.microsoft.com/office/drawing/2014/main" id="{FFBD59FC-F872-48AE-0E00-8B463CA7699B}"/>
              </a:ext>
            </a:extLst>
          </p:cNvPr>
          <p:cNvSpPr txBox="1"/>
          <p:nvPr/>
        </p:nvSpPr>
        <p:spPr>
          <a:xfrm>
            <a:off x="1791088" y="8264223"/>
            <a:ext cx="1080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GAPDH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4044782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图片 49">
            <a:extLst>
              <a:ext uri="{FF2B5EF4-FFF2-40B4-BE49-F238E27FC236}">
                <a16:creationId xmlns:a16="http://schemas.microsoft.com/office/drawing/2014/main" id="{98168AFB-2719-C622-79DE-F3398765E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620" y="7003193"/>
            <a:ext cx="7200000" cy="4035902"/>
          </a:xfrm>
          <a:prstGeom prst="rect">
            <a:avLst/>
          </a:prstGeom>
        </p:spPr>
      </p:pic>
      <p:pic>
        <p:nvPicPr>
          <p:cNvPr id="2" name="圖片 5">
            <a:extLst>
              <a:ext uri="{FF2B5EF4-FFF2-40B4-BE49-F238E27FC236}">
                <a16:creationId xmlns:a16="http://schemas.microsoft.com/office/drawing/2014/main" id="{B4583C3A-FD0B-026C-B3FC-CD8C7929DE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21845" t="24880" r="45380" b="50586"/>
          <a:stretch/>
        </p:blipFill>
        <p:spPr>
          <a:xfrm flipH="1">
            <a:off x="1930400" y="2481942"/>
            <a:ext cx="7300686" cy="1323919"/>
          </a:xfrm>
          <a:prstGeom prst="rect">
            <a:avLst/>
          </a:prstGeom>
          <a:ln>
            <a:noFill/>
          </a:ln>
        </p:spPr>
      </p:pic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73C44DEC-F0B3-758A-20B0-829D405D3A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50" t="60246" r="33983" b="31329"/>
          <a:stretch/>
        </p:blipFill>
        <p:spPr>
          <a:xfrm flipH="1">
            <a:off x="1795671" y="5402593"/>
            <a:ext cx="7200000" cy="1186584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pic>
        <p:nvPicPr>
          <p:cNvPr id="8" name="圖片 4">
            <a:extLst>
              <a:ext uri="{FF2B5EF4-FFF2-40B4-BE49-F238E27FC236}">
                <a16:creationId xmlns:a16="http://schemas.microsoft.com/office/drawing/2014/main" id="{3894538D-F984-1721-5C7A-4542CA8BB1C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29598" t="72720" r="44214" b="12506"/>
          <a:stretch/>
        </p:blipFill>
        <p:spPr>
          <a:xfrm>
            <a:off x="1830620" y="11651291"/>
            <a:ext cx="7200000" cy="1617313"/>
          </a:xfrm>
          <a:prstGeom prst="rect">
            <a:avLst/>
          </a:prstGeom>
          <a:ln>
            <a:noFill/>
          </a:ln>
        </p:spPr>
      </p:pic>
      <p:pic>
        <p:nvPicPr>
          <p:cNvPr id="9" name="圖片 3">
            <a:extLst>
              <a:ext uri="{FF2B5EF4-FFF2-40B4-BE49-F238E27FC236}">
                <a16:creationId xmlns:a16="http://schemas.microsoft.com/office/drawing/2014/main" id="{C4FB114E-3D3B-AF1B-C04C-CDB8DC16B62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23766" t="47195" r="51158" b="29570"/>
          <a:stretch/>
        </p:blipFill>
        <p:spPr>
          <a:xfrm flipH="1">
            <a:off x="2971808" y="14364340"/>
            <a:ext cx="6004021" cy="1859604"/>
          </a:xfrm>
          <a:prstGeom prst="rect">
            <a:avLst/>
          </a:prstGeom>
          <a:ln>
            <a:noFill/>
          </a:ln>
        </p:spPr>
      </p:pic>
      <p:sp>
        <p:nvSpPr>
          <p:cNvPr id="11" name="Text Box 11">
            <a:extLst>
              <a:ext uri="{FF2B5EF4-FFF2-40B4-BE49-F238E27FC236}">
                <a16:creationId xmlns:a16="http://schemas.microsoft.com/office/drawing/2014/main" id="{BA7CF17E-D57D-CA52-EA8F-5CB5A98F5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671" y="1308407"/>
            <a:ext cx="19111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/>
              <a:t>6h post-ICH</a:t>
            </a: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B80C69A0-68A9-AE62-1F78-B8F542E936A3}"/>
              </a:ext>
            </a:extLst>
          </p:cNvPr>
          <p:cNvGrpSpPr/>
          <p:nvPr/>
        </p:nvGrpSpPr>
        <p:grpSpPr>
          <a:xfrm>
            <a:off x="3537568" y="2451974"/>
            <a:ext cx="5866208" cy="564977"/>
            <a:chOff x="3537568" y="2451974"/>
            <a:chExt cx="5866208" cy="564977"/>
          </a:xfrm>
        </p:grpSpPr>
        <p:sp>
          <p:nvSpPr>
            <p:cNvPr id="12" name="Text Box 11">
              <a:extLst>
                <a:ext uri="{FF2B5EF4-FFF2-40B4-BE49-F238E27FC236}">
                  <a16:creationId xmlns:a16="http://schemas.microsoft.com/office/drawing/2014/main" id="{7AE0077E-5E68-318A-1B12-9AB182BFDD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7568" y="2514378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id="{F31A3243-C103-B5AD-91C2-F6BABF9721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88493" y="2451974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 Box 11">
              <a:extLst>
                <a:ext uri="{FF2B5EF4-FFF2-40B4-BE49-F238E27FC236}">
                  <a16:creationId xmlns:a16="http://schemas.microsoft.com/office/drawing/2014/main" id="{BF762A6F-FD7E-CE6E-6B23-09EEC41333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80244" y="2495345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15" name="Text Box 11">
              <a:extLst>
                <a:ext uri="{FF2B5EF4-FFF2-40B4-BE49-F238E27FC236}">
                  <a16:creationId xmlns:a16="http://schemas.microsoft.com/office/drawing/2014/main" id="{09F57A2C-BFF5-A2F8-6EF9-8AC8506218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94885" y="2495343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 Box 11">
              <a:extLst>
                <a:ext uri="{FF2B5EF4-FFF2-40B4-BE49-F238E27FC236}">
                  <a16:creationId xmlns:a16="http://schemas.microsoft.com/office/drawing/2014/main" id="{AF2F684E-B564-5110-122A-5C9B927B3E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08907" y="2514378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17" name="Text Box 11">
              <a:extLst>
                <a:ext uri="{FF2B5EF4-FFF2-40B4-BE49-F238E27FC236}">
                  <a16:creationId xmlns:a16="http://schemas.microsoft.com/office/drawing/2014/main" id="{66E23428-A19B-9F59-85EB-E04E74EC17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51805" y="2481942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881D2E11-BB95-729F-4CBA-203AB6066CF6}"/>
              </a:ext>
            </a:extLst>
          </p:cNvPr>
          <p:cNvGrpSpPr/>
          <p:nvPr/>
        </p:nvGrpSpPr>
        <p:grpSpPr>
          <a:xfrm>
            <a:off x="2988141" y="11670038"/>
            <a:ext cx="5866208" cy="564977"/>
            <a:chOff x="3537568" y="2451974"/>
            <a:chExt cx="5866208" cy="564977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745791FC-B8E7-AA20-D594-394D19BF54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7568" y="2514378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21" name="Text Box 11">
              <a:extLst>
                <a:ext uri="{FF2B5EF4-FFF2-40B4-BE49-F238E27FC236}">
                  <a16:creationId xmlns:a16="http://schemas.microsoft.com/office/drawing/2014/main" id="{8B0F3FE5-2CAB-6656-1FE7-86D4758172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88493" y="2451974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 Box 11">
              <a:extLst>
                <a:ext uri="{FF2B5EF4-FFF2-40B4-BE49-F238E27FC236}">
                  <a16:creationId xmlns:a16="http://schemas.microsoft.com/office/drawing/2014/main" id="{436B9E9A-FB5D-FE71-2995-5FB68A1FBC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92574" y="2495344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23" name="Text Box 11">
              <a:extLst>
                <a:ext uri="{FF2B5EF4-FFF2-40B4-BE49-F238E27FC236}">
                  <a16:creationId xmlns:a16="http://schemas.microsoft.com/office/drawing/2014/main" id="{0E02E8EC-20FE-52D7-F8D9-40F646BC3E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34854" y="2495344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 Box 11">
              <a:extLst>
                <a:ext uri="{FF2B5EF4-FFF2-40B4-BE49-F238E27FC236}">
                  <a16:creationId xmlns:a16="http://schemas.microsoft.com/office/drawing/2014/main" id="{5F24222D-A024-A76A-A056-AF22C5EDBC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08907" y="2514378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25" name="Text Box 11">
              <a:extLst>
                <a:ext uri="{FF2B5EF4-FFF2-40B4-BE49-F238E27FC236}">
                  <a16:creationId xmlns:a16="http://schemas.microsoft.com/office/drawing/2014/main" id="{FA86C87C-9A71-9605-B107-5F89520F70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51805" y="2481942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B0BABC07-5E25-C5B7-6CE6-9B991C12E59E}"/>
              </a:ext>
            </a:extLst>
          </p:cNvPr>
          <p:cNvGrpSpPr/>
          <p:nvPr/>
        </p:nvGrpSpPr>
        <p:grpSpPr>
          <a:xfrm>
            <a:off x="3628869" y="4782072"/>
            <a:ext cx="5473847" cy="558404"/>
            <a:chOff x="3537568" y="2458547"/>
            <a:chExt cx="5473847" cy="558404"/>
          </a:xfrm>
        </p:grpSpPr>
        <p:sp>
          <p:nvSpPr>
            <p:cNvPr id="27" name="Text Box 11">
              <a:extLst>
                <a:ext uri="{FF2B5EF4-FFF2-40B4-BE49-F238E27FC236}">
                  <a16:creationId xmlns:a16="http://schemas.microsoft.com/office/drawing/2014/main" id="{3B3EE1B3-59B8-58C8-62BB-DC6CA4A5F9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7568" y="2514378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28" name="Text Box 11">
              <a:extLst>
                <a:ext uri="{FF2B5EF4-FFF2-40B4-BE49-F238E27FC236}">
                  <a16:creationId xmlns:a16="http://schemas.microsoft.com/office/drawing/2014/main" id="{5661B900-2EDC-3689-04F5-D7291FF8B7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96132" y="2458547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 Box 11">
              <a:extLst>
                <a:ext uri="{FF2B5EF4-FFF2-40B4-BE49-F238E27FC236}">
                  <a16:creationId xmlns:a16="http://schemas.microsoft.com/office/drawing/2014/main" id="{A407B780-DF11-868E-E004-690B29C50B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04673" y="2483176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30" name="Text Box 11">
              <a:extLst>
                <a:ext uri="{FF2B5EF4-FFF2-40B4-BE49-F238E27FC236}">
                  <a16:creationId xmlns:a16="http://schemas.microsoft.com/office/drawing/2014/main" id="{E7801827-0356-F6AF-2D9A-F2D141E76F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34854" y="2495344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 Box 11">
              <a:extLst>
                <a:ext uri="{FF2B5EF4-FFF2-40B4-BE49-F238E27FC236}">
                  <a16:creationId xmlns:a16="http://schemas.microsoft.com/office/drawing/2014/main" id="{CE64D2B2-E9F2-D19F-DABD-BD1754A40E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08907" y="2514378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32" name="Text Box 11">
              <a:extLst>
                <a:ext uri="{FF2B5EF4-FFF2-40B4-BE49-F238E27FC236}">
                  <a16:creationId xmlns:a16="http://schemas.microsoft.com/office/drawing/2014/main" id="{898998E2-72FC-7AE1-07BA-236A99C862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51805" y="2481942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015722BB-FDCB-2882-CBD8-2E3E31A9541F}"/>
              </a:ext>
            </a:extLst>
          </p:cNvPr>
          <p:cNvGrpSpPr/>
          <p:nvPr/>
        </p:nvGrpSpPr>
        <p:grpSpPr>
          <a:xfrm>
            <a:off x="3198893" y="13884207"/>
            <a:ext cx="5866208" cy="564977"/>
            <a:chOff x="3537568" y="2451974"/>
            <a:chExt cx="5866208" cy="564977"/>
          </a:xfrm>
        </p:grpSpPr>
        <p:sp>
          <p:nvSpPr>
            <p:cNvPr id="34" name="Text Box 11">
              <a:extLst>
                <a:ext uri="{FF2B5EF4-FFF2-40B4-BE49-F238E27FC236}">
                  <a16:creationId xmlns:a16="http://schemas.microsoft.com/office/drawing/2014/main" id="{3611DAEA-530C-732C-A9F4-976B8F5AE2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7568" y="2514378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35" name="Text Box 11">
              <a:extLst>
                <a:ext uri="{FF2B5EF4-FFF2-40B4-BE49-F238E27FC236}">
                  <a16:creationId xmlns:a16="http://schemas.microsoft.com/office/drawing/2014/main" id="{A174C9E6-A837-63CC-C367-AD75B82DB4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88493" y="2451974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 Box 11">
              <a:extLst>
                <a:ext uri="{FF2B5EF4-FFF2-40B4-BE49-F238E27FC236}">
                  <a16:creationId xmlns:a16="http://schemas.microsoft.com/office/drawing/2014/main" id="{A53B620D-6032-5EE1-4F4E-810BFD6D22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92574" y="2495344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37" name="Text Box 11">
              <a:extLst>
                <a:ext uri="{FF2B5EF4-FFF2-40B4-BE49-F238E27FC236}">
                  <a16:creationId xmlns:a16="http://schemas.microsoft.com/office/drawing/2014/main" id="{A14547DB-5053-8DAC-F7D3-78058C4929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34854" y="2495344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Text Box 11">
              <a:extLst>
                <a:ext uri="{FF2B5EF4-FFF2-40B4-BE49-F238E27FC236}">
                  <a16:creationId xmlns:a16="http://schemas.microsoft.com/office/drawing/2014/main" id="{8E55F495-2A41-E075-B591-DB3C1B9CF8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08907" y="2514378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39" name="Text Box 11">
              <a:extLst>
                <a:ext uri="{FF2B5EF4-FFF2-40B4-BE49-F238E27FC236}">
                  <a16:creationId xmlns:a16="http://schemas.microsoft.com/office/drawing/2014/main" id="{7AF41657-2488-DEB0-2D7A-678AA7FDCD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51805" y="2481942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22AEEECF-4BFC-076C-B921-7EB00DEBB875}"/>
              </a:ext>
            </a:extLst>
          </p:cNvPr>
          <p:cNvGrpSpPr/>
          <p:nvPr/>
        </p:nvGrpSpPr>
        <p:grpSpPr>
          <a:xfrm>
            <a:off x="3239922" y="7282798"/>
            <a:ext cx="5913340" cy="558404"/>
            <a:chOff x="3098075" y="2458547"/>
            <a:chExt cx="5913340" cy="558404"/>
          </a:xfrm>
        </p:grpSpPr>
        <p:sp>
          <p:nvSpPr>
            <p:cNvPr id="44" name="Text Box 11">
              <a:extLst>
                <a:ext uri="{FF2B5EF4-FFF2-40B4-BE49-F238E27FC236}">
                  <a16:creationId xmlns:a16="http://schemas.microsoft.com/office/drawing/2014/main" id="{63D29662-7283-2226-0DB4-B26E784A93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8075" y="2514378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45" name="Text Box 11">
              <a:extLst>
                <a:ext uri="{FF2B5EF4-FFF2-40B4-BE49-F238E27FC236}">
                  <a16:creationId xmlns:a16="http://schemas.microsoft.com/office/drawing/2014/main" id="{688523C5-974A-8601-73E6-7E15750480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96132" y="2458547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Text Box 11">
              <a:extLst>
                <a:ext uri="{FF2B5EF4-FFF2-40B4-BE49-F238E27FC236}">
                  <a16:creationId xmlns:a16="http://schemas.microsoft.com/office/drawing/2014/main" id="{89B0CAA4-9FF0-BC86-092E-69D75B4AA8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2944" y="2483176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47" name="Text Box 11">
              <a:extLst>
                <a:ext uri="{FF2B5EF4-FFF2-40B4-BE49-F238E27FC236}">
                  <a16:creationId xmlns:a16="http://schemas.microsoft.com/office/drawing/2014/main" id="{55FDF80E-F320-ED9E-E469-C9D9228B86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54153" y="2459528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Text Box 11">
              <a:extLst>
                <a:ext uri="{FF2B5EF4-FFF2-40B4-BE49-F238E27FC236}">
                  <a16:creationId xmlns:a16="http://schemas.microsoft.com/office/drawing/2014/main" id="{1C99477D-8B2A-F90C-3E94-93882C43F9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52866" y="2461138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49" name="Text Box 11">
              <a:extLst>
                <a:ext uri="{FF2B5EF4-FFF2-40B4-BE49-F238E27FC236}">
                  <a16:creationId xmlns:a16="http://schemas.microsoft.com/office/drawing/2014/main" id="{4F5B4934-0806-F634-DEBD-569BF9681D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2175" y="2472265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1" name="文字方塊 47">
            <a:extLst>
              <a:ext uri="{FF2B5EF4-FFF2-40B4-BE49-F238E27FC236}">
                <a16:creationId xmlns:a16="http://schemas.microsoft.com/office/drawing/2014/main" id="{4CF00B2A-4BDF-34DE-58BC-B6AB2CE90812}"/>
              </a:ext>
            </a:extLst>
          </p:cNvPr>
          <p:cNvSpPr txBox="1"/>
          <p:nvPr/>
        </p:nvSpPr>
        <p:spPr>
          <a:xfrm flipH="1">
            <a:off x="855227" y="3123164"/>
            <a:ext cx="2150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/>
              <a:t>CD163</a:t>
            </a:r>
            <a:endParaRPr lang="zh-TW" altLang="en-US" sz="2400" b="1" dirty="0"/>
          </a:p>
        </p:txBody>
      </p:sp>
      <p:sp>
        <p:nvSpPr>
          <p:cNvPr id="52" name="文字方塊 47">
            <a:extLst>
              <a:ext uri="{FF2B5EF4-FFF2-40B4-BE49-F238E27FC236}">
                <a16:creationId xmlns:a16="http://schemas.microsoft.com/office/drawing/2014/main" id="{11085B67-8380-8824-4C50-4D6817BB9B0B}"/>
              </a:ext>
            </a:extLst>
          </p:cNvPr>
          <p:cNvSpPr txBox="1"/>
          <p:nvPr/>
        </p:nvSpPr>
        <p:spPr>
          <a:xfrm flipH="1">
            <a:off x="855227" y="8421134"/>
            <a:ext cx="940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/>
              <a:t>CD36</a:t>
            </a:r>
            <a:endParaRPr lang="zh-TW" altLang="en-US" sz="2400" b="1" dirty="0"/>
          </a:p>
        </p:txBody>
      </p:sp>
      <p:sp>
        <p:nvSpPr>
          <p:cNvPr id="54" name="文字方塊 47">
            <a:extLst>
              <a:ext uri="{FF2B5EF4-FFF2-40B4-BE49-F238E27FC236}">
                <a16:creationId xmlns:a16="http://schemas.microsoft.com/office/drawing/2014/main" id="{57805D48-1DE9-00EC-2A4F-21B11351C294}"/>
              </a:ext>
            </a:extLst>
          </p:cNvPr>
          <p:cNvSpPr txBox="1"/>
          <p:nvPr/>
        </p:nvSpPr>
        <p:spPr>
          <a:xfrm flipH="1">
            <a:off x="855227" y="5772149"/>
            <a:ext cx="2150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/>
              <a:t>CD91</a:t>
            </a:r>
            <a:endParaRPr lang="zh-TW" altLang="en-US" sz="2400" b="1" dirty="0"/>
          </a:p>
        </p:txBody>
      </p:sp>
      <p:sp>
        <p:nvSpPr>
          <p:cNvPr id="55" name="文字方塊 47">
            <a:extLst>
              <a:ext uri="{FF2B5EF4-FFF2-40B4-BE49-F238E27FC236}">
                <a16:creationId xmlns:a16="http://schemas.microsoft.com/office/drawing/2014/main" id="{50494D2A-D3E2-B9AD-B596-D0A74D19FAEA}"/>
              </a:ext>
            </a:extLst>
          </p:cNvPr>
          <p:cNvSpPr txBox="1"/>
          <p:nvPr/>
        </p:nvSpPr>
        <p:spPr>
          <a:xfrm flipH="1">
            <a:off x="974283" y="11921324"/>
            <a:ext cx="2150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/>
              <a:t>CDNF</a:t>
            </a:r>
            <a:endParaRPr lang="zh-TW" altLang="en-US" sz="2400" b="1" dirty="0"/>
          </a:p>
        </p:txBody>
      </p:sp>
      <p:sp>
        <p:nvSpPr>
          <p:cNvPr id="56" name="文字方塊 47">
            <a:extLst>
              <a:ext uri="{FF2B5EF4-FFF2-40B4-BE49-F238E27FC236}">
                <a16:creationId xmlns:a16="http://schemas.microsoft.com/office/drawing/2014/main" id="{BDB27BE2-E7A0-31B5-C505-A84AA70DE3DA}"/>
              </a:ext>
            </a:extLst>
          </p:cNvPr>
          <p:cNvSpPr txBox="1"/>
          <p:nvPr/>
        </p:nvSpPr>
        <p:spPr>
          <a:xfrm flipH="1">
            <a:off x="1684806" y="14730589"/>
            <a:ext cx="2150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/>
              <a:t>GAPDH</a:t>
            </a:r>
            <a:endParaRPr lang="zh-TW" altLang="en-US" sz="2400" b="1" dirty="0"/>
          </a:p>
        </p:txBody>
      </p:sp>
      <p:sp>
        <p:nvSpPr>
          <p:cNvPr id="57" name="文字方塊 8">
            <a:extLst>
              <a:ext uri="{FF2B5EF4-FFF2-40B4-BE49-F238E27FC236}">
                <a16:creationId xmlns:a16="http://schemas.microsoft.com/office/drawing/2014/main" id="{63377656-E65F-15DE-675F-5E8787732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83" y="695338"/>
            <a:ext cx="23050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r>
              <a:rPr lang="en-US" altLang="zh-TW" sz="2400" b="1" dirty="0"/>
              <a:t>Figure 7F</a:t>
            </a:r>
            <a:endParaRPr lang="zh-TW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07157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接點 4"/>
          <p:cNvCxnSpPr/>
          <p:nvPr/>
        </p:nvCxnSpPr>
        <p:spPr>
          <a:xfrm>
            <a:off x="2400827" y="7438888"/>
            <a:ext cx="310091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2428344" y="8946964"/>
            <a:ext cx="3098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2428344" y="10282053"/>
            <a:ext cx="3098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直線接點 61"/>
          <p:cNvCxnSpPr/>
          <p:nvPr/>
        </p:nvCxnSpPr>
        <p:spPr>
          <a:xfrm>
            <a:off x="6145211" y="7438888"/>
            <a:ext cx="31009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直線接點 63"/>
          <p:cNvCxnSpPr/>
          <p:nvPr/>
        </p:nvCxnSpPr>
        <p:spPr>
          <a:xfrm>
            <a:off x="6172727" y="8946964"/>
            <a:ext cx="3098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直線接點 65"/>
          <p:cNvCxnSpPr/>
          <p:nvPr/>
        </p:nvCxnSpPr>
        <p:spPr>
          <a:xfrm>
            <a:off x="6172727" y="10282053"/>
            <a:ext cx="3098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文字方塊 8"/>
          <p:cNvSpPr txBox="1">
            <a:spLocks noChangeArrowheads="1"/>
          </p:cNvSpPr>
          <p:nvPr/>
        </p:nvSpPr>
        <p:spPr bwMode="auto">
          <a:xfrm>
            <a:off x="542966" y="2333070"/>
            <a:ext cx="23050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r>
              <a:rPr lang="en-US" altLang="zh-TW" sz="2400" b="1" dirty="0"/>
              <a:t>Figure 1A</a:t>
            </a:r>
            <a:endParaRPr lang="zh-TW" altLang="en-US" sz="2400" b="1" dirty="0"/>
          </a:p>
        </p:txBody>
      </p:sp>
      <p:cxnSp>
        <p:nvCxnSpPr>
          <p:cNvPr id="67" name="直線接點 66"/>
          <p:cNvCxnSpPr/>
          <p:nvPr/>
        </p:nvCxnSpPr>
        <p:spPr>
          <a:xfrm>
            <a:off x="2428476" y="5818037"/>
            <a:ext cx="310091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直線接點 73"/>
          <p:cNvCxnSpPr/>
          <p:nvPr/>
        </p:nvCxnSpPr>
        <p:spPr>
          <a:xfrm>
            <a:off x="6144318" y="5818037"/>
            <a:ext cx="31009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直線接點 74"/>
          <p:cNvCxnSpPr/>
          <p:nvPr/>
        </p:nvCxnSpPr>
        <p:spPr>
          <a:xfrm>
            <a:off x="6172893" y="4088963"/>
            <a:ext cx="310091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直線接點 75"/>
          <p:cNvCxnSpPr/>
          <p:nvPr/>
        </p:nvCxnSpPr>
        <p:spPr>
          <a:xfrm>
            <a:off x="2428476" y="4088963"/>
            <a:ext cx="310091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2" descr="D:\工作\WB\WB簡易掃描圖\20190710 IS_CDNF\CDNF-3-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34" y="4217090"/>
            <a:ext cx="8103132" cy="50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工作\WB\WB簡易掃描圖\20190710 IS_CDNF\CDNF-3-2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621" y="5930345"/>
            <a:ext cx="8084945" cy="44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工作\WB\WB簡易掃描圖\20190710 IS_CDNF\CDNF-3-3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620" y="7482700"/>
            <a:ext cx="8084945" cy="44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:\工作\WB\WB簡易掃描圖\20190710 IS_CDNF\CDNF-3-4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397" y="8986390"/>
            <a:ext cx="8048168" cy="41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:\工作\WB\WB簡易掃描圖\20190710 IS_CDNF\CDNF-3-5.t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363" y="10372061"/>
            <a:ext cx="8050203" cy="46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D:\工作\WB\WB簡易掃描圖\20190710 IS_CDNF\CDNF-3-6.t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472" y="12142672"/>
            <a:ext cx="8086403" cy="43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 Box 6">
            <a:extLst>
              <a:ext uri="{FF2B5EF4-FFF2-40B4-BE49-F238E27FC236}">
                <a16:creationId xmlns:a16="http://schemas.microsoft.com/office/drawing/2014/main" id="{F4196A51-F168-ACF6-D672-8D66EF25F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5211" y="3513782"/>
            <a:ext cx="161630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naïve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striatum</a:t>
            </a:r>
          </a:p>
        </p:txBody>
      </p:sp>
      <p:sp>
        <p:nvSpPr>
          <p:cNvPr id="55" name="Text Box 6">
            <a:extLst>
              <a:ext uri="{FF2B5EF4-FFF2-40B4-BE49-F238E27FC236}">
                <a16:creationId xmlns:a16="http://schemas.microsoft.com/office/drawing/2014/main" id="{66E2D7BD-2548-70A7-94FF-93239E0D3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9992" y="3559841"/>
            <a:ext cx="100687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naïve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striatum</a:t>
            </a:r>
          </a:p>
        </p:txBody>
      </p:sp>
      <p:sp>
        <p:nvSpPr>
          <p:cNvPr id="80" name="Text Box 6">
            <a:extLst>
              <a:ext uri="{FF2B5EF4-FFF2-40B4-BE49-F238E27FC236}">
                <a16:creationId xmlns:a16="http://schemas.microsoft.com/office/drawing/2014/main" id="{2FC27D6D-E850-0F0A-1B3B-7371D62D4547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237312" y="5241973"/>
            <a:ext cx="16185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3h post-ICH</a:t>
            </a:r>
          </a:p>
        </p:txBody>
      </p:sp>
      <p:sp>
        <p:nvSpPr>
          <p:cNvPr id="81" name="Text Box 6">
            <a:extLst>
              <a:ext uri="{FF2B5EF4-FFF2-40B4-BE49-F238E27FC236}">
                <a16:creationId xmlns:a16="http://schemas.microsoft.com/office/drawing/2014/main" id="{08E44CD8-80A7-EF4F-4CF6-5537288B33A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7037816" y="5248867"/>
            <a:ext cx="182716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3h post-ICH</a:t>
            </a:r>
          </a:p>
        </p:txBody>
      </p:sp>
      <p:sp>
        <p:nvSpPr>
          <p:cNvPr id="82" name="Text Box 6">
            <a:extLst>
              <a:ext uri="{FF2B5EF4-FFF2-40B4-BE49-F238E27FC236}">
                <a16:creationId xmlns:a16="http://schemas.microsoft.com/office/drawing/2014/main" id="{AF8BFBCA-1913-B569-D766-CD14CADB5F9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265294" y="6912631"/>
            <a:ext cx="14249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6h post-ICH</a:t>
            </a:r>
          </a:p>
        </p:txBody>
      </p:sp>
      <p:sp>
        <p:nvSpPr>
          <p:cNvPr id="83" name="Text Box 6">
            <a:extLst>
              <a:ext uri="{FF2B5EF4-FFF2-40B4-BE49-F238E27FC236}">
                <a16:creationId xmlns:a16="http://schemas.microsoft.com/office/drawing/2014/main" id="{0906E56D-638D-9CF2-8BAB-CA048232DCB7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7068939" y="6874155"/>
            <a:ext cx="14723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6h post-ICH</a:t>
            </a:r>
          </a:p>
        </p:txBody>
      </p:sp>
      <p:sp>
        <p:nvSpPr>
          <p:cNvPr id="84" name="Text Box 6">
            <a:extLst>
              <a:ext uri="{FF2B5EF4-FFF2-40B4-BE49-F238E27FC236}">
                <a16:creationId xmlns:a16="http://schemas.microsoft.com/office/drawing/2014/main" id="{C3352020-319E-14E0-C5E8-627D0CE6379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268128" y="8410325"/>
            <a:ext cx="156034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24h post-ICH</a:t>
            </a:r>
          </a:p>
        </p:txBody>
      </p:sp>
      <p:sp>
        <p:nvSpPr>
          <p:cNvPr id="85" name="Text Box 6">
            <a:extLst>
              <a:ext uri="{FF2B5EF4-FFF2-40B4-BE49-F238E27FC236}">
                <a16:creationId xmlns:a16="http://schemas.microsoft.com/office/drawing/2014/main" id="{C9BDDD0B-BAE7-C07F-A539-0DCD8750232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7269307" y="8410325"/>
            <a:ext cx="16758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24h post-ICH</a:t>
            </a:r>
          </a:p>
        </p:txBody>
      </p:sp>
      <p:sp>
        <p:nvSpPr>
          <p:cNvPr id="86" name="Text Box 6">
            <a:extLst>
              <a:ext uri="{FF2B5EF4-FFF2-40B4-BE49-F238E27FC236}">
                <a16:creationId xmlns:a16="http://schemas.microsoft.com/office/drawing/2014/main" id="{A757A529-9831-965C-9D7B-D39C271054F0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221369" y="9773665"/>
            <a:ext cx="15592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3d post-ICH</a:t>
            </a:r>
          </a:p>
        </p:txBody>
      </p:sp>
      <p:sp>
        <p:nvSpPr>
          <p:cNvPr id="87" name="Text Box 6">
            <a:extLst>
              <a:ext uri="{FF2B5EF4-FFF2-40B4-BE49-F238E27FC236}">
                <a16:creationId xmlns:a16="http://schemas.microsoft.com/office/drawing/2014/main" id="{79CEB267-A903-4EAB-903D-40300E22FC09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7269308" y="9754475"/>
            <a:ext cx="149057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3d post-ICH</a:t>
            </a:r>
          </a:p>
        </p:txBody>
      </p:sp>
      <p:sp>
        <p:nvSpPr>
          <p:cNvPr id="88" name="Text Box 6">
            <a:extLst>
              <a:ext uri="{FF2B5EF4-FFF2-40B4-BE49-F238E27FC236}">
                <a16:creationId xmlns:a16="http://schemas.microsoft.com/office/drawing/2014/main" id="{A467DF8B-C7C4-5219-E740-DE57387488B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530191" y="4266201"/>
            <a:ext cx="659155" cy="29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/>
              <a:t>CDNF</a:t>
            </a:r>
          </a:p>
        </p:txBody>
      </p:sp>
      <p:cxnSp>
        <p:nvCxnSpPr>
          <p:cNvPr id="89" name="直線接點 49">
            <a:extLst>
              <a:ext uri="{FF2B5EF4-FFF2-40B4-BE49-F238E27FC236}">
                <a16:creationId xmlns:a16="http://schemas.microsoft.com/office/drawing/2014/main" id="{763DEB77-C193-17FC-F75D-F1C07101DEAF}"/>
              </a:ext>
            </a:extLst>
          </p:cNvPr>
          <p:cNvCxnSpPr/>
          <p:nvPr/>
        </p:nvCxnSpPr>
        <p:spPr>
          <a:xfrm>
            <a:off x="2445652" y="12014442"/>
            <a:ext cx="3098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0" name="Text Box 6">
            <a:extLst>
              <a:ext uri="{FF2B5EF4-FFF2-40B4-BE49-F238E27FC236}">
                <a16:creationId xmlns:a16="http://schemas.microsoft.com/office/drawing/2014/main" id="{88C6C52B-63CF-A339-7BC5-0B45FD5A3CC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162099" y="11447532"/>
            <a:ext cx="176895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7d post-ICH</a:t>
            </a:r>
          </a:p>
        </p:txBody>
      </p:sp>
      <p:sp>
        <p:nvSpPr>
          <p:cNvPr id="91" name="Text Box 6">
            <a:extLst>
              <a:ext uri="{FF2B5EF4-FFF2-40B4-BE49-F238E27FC236}">
                <a16:creationId xmlns:a16="http://schemas.microsoft.com/office/drawing/2014/main" id="{0D4DBC65-18F5-8D79-9676-7D4828E1CB9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7269307" y="11436725"/>
            <a:ext cx="159394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7d post-ICH</a:t>
            </a:r>
          </a:p>
        </p:txBody>
      </p:sp>
      <p:cxnSp>
        <p:nvCxnSpPr>
          <p:cNvPr id="92" name="直線接點 65">
            <a:extLst>
              <a:ext uri="{FF2B5EF4-FFF2-40B4-BE49-F238E27FC236}">
                <a16:creationId xmlns:a16="http://schemas.microsoft.com/office/drawing/2014/main" id="{D5DC2673-8FEA-4E72-B90A-F2178EE34652}"/>
              </a:ext>
            </a:extLst>
          </p:cNvPr>
          <p:cNvCxnSpPr/>
          <p:nvPr/>
        </p:nvCxnSpPr>
        <p:spPr>
          <a:xfrm>
            <a:off x="6113308" y="12004157"/>
            <a:ext cx="3098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3" name="Picture 2" descr="D:\工作\WB\WB簡易掃描圖\20190710 IS_CDNF\actin-2-1.tif">
            <a:extLst>
              <a:ext uri="{FF2B5EF4-FFF2-40B4-BE49-F238E27FC236}">
                <a16:creationId xmlns:a16="http://schemas.microsoft.com/office/drawing/2014/main" id="{7DC77BAF-7510-CB05-37EB-45B9BFE5A4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7229" b="674"/>
          <a:stretch/>
        </p:blipFill>
        <p:spPr bwMode="auto">
          <a:xfrm>
            <a:off x="2092439" y="4844449"/>
            <a:ext cx="7392821" cy="32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Text Box 6">
            <a:extLst>
              <a:ext uri="{FF2B5EF4-FFF2-40B4-BE49-F238E27FC236}">
                <a16:creationId xmlns:a16="http://schemas.microsoft.com/office/drawing/2014/main" id="{5FD3C1D4-AEE4-05B3-861E-40ADD3411C23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471360" y="4880438"/>
            <a:ext cx="745717" cy="29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zh-TW" sz="1333" b="1" dirty="0"/>
              <a:t>β</a:t>
            </a:r>
            <a:r>
              <a:rPr lang="en-US" altLang="zh-TW" sz="1333" b="1" dirty="0"/>
              <a:t>-actin</a:t>
            </a:r>
          </a:p>
        </p:txBody>
      </p:sp>
      <p:pic>
        <p:nvPicPr>
          <p:cNvPr id="97" name="Picture 3" descr="D:\工作\WB\WB簡易掃描圖\20190710 IS_CDNF\actin-2-2.tif">
            <a:extLst>
              <a:ext uri="{FF2B5EF4-FFF2-40B4-BE49-F238E27FC236}">
                <a16:creationId xmlns:a16="http://schemas.microsoft.com/office/drawing/2014/main" id="{CD0C0904-6784-E193-BE6B-37F2227A85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7439" b="2776"/>
          <a:stretch/>
        </p:blipFill>
        <p:spPr bwMode="auto">
          <a:xfrm>
            <a:off x="2129825" y="6495135"/>
            <a:ext cx="7376092" cy="346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4" descr="D:\工作\WB\WB簡易掃描圖\20190710 IS_CDNF\actin-2-3.tif">
            <a:extLst>
              <a:ext uri="{FF2B5EF4-FFF2-40B4-BE49-F238E27FC236}">
                <a16:creationId xmlns:a16="http://schemas.microsoft.com/office/drawing/2014/main" id="{56B3F105-E8A5-7614-F915-AE133F078A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72"/>
          <a:stretch/>
        </p:blipFill>
        <p:spPr bwMode="auto">
          <a:xfrm>
            <a:off x="2140445" y="8026448"/>
            <a:ext cx="7365472" cy="38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Text Box 6">
            <a:extLst>
              <a:ext uri="{FF2B5EF4-FFF2-40B4-BE49-F238E27FC236}">
                <a16:creationId xmlns:a16="http://schemas.microsoft.com/office/drawing/2014/main" id="{B4FF0AC7-312E-2F43-7BCB-4745E46D26ED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573751" y="5943506"/>
            <a:ext cx="659155" cy="29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/>
              <a:t>CDNF</a:t>
            </a:r>
          </a:p>
        </p:txBody>
      </p:sp>
      <p:sp>
        <p:nvSpPr>
          <p:cNvPr id="102" name="Text Box 6">
            <a:extLst>
              <a:ext uri="{FF2B5EF4-FFF2-40B4-BE49-F238E27FC236}">
                <a16:creationId xmlns:a16="http://schemas.microsoft.com/office/drawing/2014/main" id="{704A2AE8-DE94-D7B6-09E7-393AD5F8D0E8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514920" y="6557743"/>
            <a:ext cx="745717" cy="29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zh-TW" sz="1333" b="1" dirty="0"/>
              <a:t>β</a:t>
            </a:r>
            <a:r>
              <a:rPr lang="en-US" altLang="zh-TW" sz="1333" b="1" dirty="0"/>
              <a:t>-actin</a:t>
            </a:r>
          </a:p>
        </p:txBody>
      </p:sp>
      <p:sp>
        <p:nvSpPr>
          <p:cNvPr id="103" name="Text Box 6">
            <a:extLst>
              <a:ext uri="{FF2B5EF4-FFF2-40B4-BE49-F238E27FC236}">
                <a16:creationId xmlns:a16="http://schemas.microsoft.com/office/drawing/2014/main" id="{250B37C0-0937-5632-8DC8-5EAEDBF6190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557717" y="7468827"/>
            <a:ext cx="659155" cy="29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/>
              <a:t>CDNF</a:t>
            </a:r>
          </a:p>
        </p:txBody>
      </p:sp>
      <p:sp>
        <p:nvSpPr>
          <p:cNvPr id="104" name="Text Box 6">
            <a:extLst>
              <a:ext uri="{FF2B5EF4-FFF2-40B4-BE49-F238E27FC236}">
                <a16:creationId xmlns:a16="http://schemas.microsoft.com/office/drawing/2014/main" id="{598904C1-005C-193B-BCC8-D0D7BA248FE9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498887" y="8083065"/>
            <a:ext cx="745717" cy="29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zh-TW" sz="1333" b="1" dirty="0"/>
              <a:t>β</a:t>
            </a:r>
            <a:r>
              <a:rPr lang="en-US" altLang="zh-TW" sz="1333" b="1" dirty="0"/>
              <a:t>-actin</a:t>
            </a:r>
          </a:p>
        </p:txBody>
      </p:sp>
      <p:pic>
        <p:nvPicPr>
          <p:cNvPr id="105" name="Picture 5" descr="D:\工作\WB\WB簡易掃描圖\20190710 IS_CDNF\actin-2-4.tif">
            <a:extLst>
              <a:ext uri="{FF2B5EF4-FFF2-40B4-BE49-F238E27FC236}">
                <a16:creationId xmlns:a16="http://schemas.microsoft.com/office/drawing/2014/main" id="{D615B869-B6C0-58B7-7C2D-6C47023F79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1" b="5343"/>
          <a:stretch/>
        </p:blipFill>
        <p:spPr bwMode="auto">
          <a:xfrm>
            <a:off x="2092439" y="9451883"/>
            <a:ext cx="7344816" cy="33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6">
            <a:extLst>
              <a:ext uri="{FF2B5EF4-FFF2-40B4-BE49-F238E27FC236}">
                <a16:creationId xmlns:a16="http://schemas.microsoft.com/office/drawing/2014/main" id="{5B0EBE1B-870E-330A-2B54-763A02F97D0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615716" y="8995679"/>
            <a:ext cx="659155" cy="29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/>
              <a:t>CDNF</a:t>
            </a:r>
          </a:p>
        </p:txBody>
      </p:sp>
      <p:sp>
        <p:nvSpPr>
          <p:cNvPr id="107" name="Text Box 6">
            <a:extLst>
              <a:ext uri="{FF2B5EF4-FFF2-40B4-BE49-F238E27FC236}">
                <a16:creationId xmlns:a16="http://schemas.microsoft.com/office/drawing/2014/main" id="{DF3E5F31-2158-0964-51B7-F3899B3AD26D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556886" y="9609917"/>
            <a:ext cx="745717" cy="29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zh-TW" sz="1333" b="1" dirty="0"/>
              <a:t>β</a:t>
            </a:r>
            <a:r>
              <a:rPr lang="en-US" altLang="zh-TW" sz="1333" b="1" dirty="0"/>
              <a:t>-actin</a:t>
            </a:r>
          </a:p>
        </p:txBody>
      </p:sp>
      <p:pic>
        <p:nvPicPr>
          <p:cNvPr id="108" name="Picture 6" descr="D:\工作\WB\WB簡易掃描圖\20190710 IS_CDNF\actin-2-5.tif">
            <a:extLst>
              <a:ext uri="{FF2B5EF4-FFF2-40B4-BE49-F238E27FC236}">
                <a16:creationId xmlns:a16="http://schemas.microsoft.com/office/drawing/2014/main" id="{B033C42B-7862-EA04-FD56-8AF2912A6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831" b="4267"/>
          <a:stretch/>
        </p:blipFill>
        <p:spPr bwMode="auto">
          <a:xfrm>
            <a:off x="2062635" y="10957540"/>
            <a:ext cx="7344816" cy="29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" name="Text Box 6">
            <a:extLst>
              <a:ext uri="{FF2B5EF4-FFF2-40B4-BE49-F238E27FC236}">
                <a16:creationId xmlns:a16="http://schemas.microsoft.com/office/drawing/2014/main" id="{D1DFCCA0-3246-B9E0-3DC6-111F59378558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604707" y="10416275"/>
            <a:ext cx="659155" cy="29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/>
              <a:t>CDNF</a:t>
            </a:r>
          </a:p>
        </p:txBody>
      </p:sp>
      <p:sp>
        <p:nvSpPr>
          <p:cNvPr id="110" name="Text Box 6">
            <a:extLst>
              <a:ext uri="{FF2B5EF4-FFF2-40B4-BE49-F238E27FC236}">
                <a16:creationId xmlns:a16="http://schemas.microsoft.com/office/drawing/2014/main" id="{48C2A24A-0F77-F1F0-93A5-605B49EE0178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545876" y="11030513"/>
            <a:ext cx="745717" cy="29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zh-TW" sz="1333" b="1" dirty="0"/>
              <a:t>β</a:t>
            </a:r>
            <a:r>
              <a:rPr lang="en-US" altLang="zh-TW" sz="1333" b="1" dirty="0"/>
              <a:t>-actin</a:t>
            </a:r>
          </a:p>
        </p:txBody>
      </p:sp>
      <p:pic>
        <p:nvPicPr>
          <p:cNvPr id="111" name="Picture 7" descr="D:\工作\WB\WB簡易掃描圖\20190710 IS_CDNF\actin-2-6.tif">
            <a:extLst>
              <a:ext uri="{FF2B5EF4-FFF2-40B4-BE49-F238E27FC236}">
                <a16:creationId xmlns:a16="http://schemas.microsoft.com/office/drawing/2014/main" id="{97E8136D-588D-95A7-FD7F-A480B669FA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117" b="10916"/>
          <a:stretch/>
        </p:blipFill>
        <p:spPr bwMode="auto">
          <a:xfrm>
            <a:off x="2100822" y="12652716"/>
            <a:ext cx="7401747" cy="31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Text Box 6">
            <a:extLst>
              <a:ext uri="{FF2B5EF4-FFF2-40B4-BE49-F238E27FC236}">
                <a16:creationId xmlns:a16="http://schemas.microsoft.com/office/drawing/2014/main" id="{6627517B-6B28-CCE4-009C-DADA674A614B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633025" y="12231074"/>
            <a:ext cx="659155" cy="29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/>
              <a:t>CDNF</a:t>
            </a:r>
          </a:p>
        </p:txBody>
      </p:sp>
      <p:sp>
        <p:nvSpPr>
          <p:cNvPr id="113" name="Text Box 6">
            <a:extLst>
              <a:ext uri="{FF2B5EF4-FFF2-40B4-BE49-F238E27FC236}">
                <a16:creationId xmlns:a16="http://schemas.microsoft.com/office/drawing/2014/main" id="{EFE7B4E1-D03F-5F2C-5AC1-DF9A632E90D3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574195" y="12845311"/>
            <a:ext cx="745717" cy="29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zh-TW" sz="1333" b="1" dirty="0"/>
              <a:t>β</a:t>
            </a:r>
            <a:r>
              <a:rPr lang="en-US" altLang="zh-TW" sz="1333" b="1" dirty="0"/>
              <a:t>-actin</a:t>
            </a:r>
          </a:p>
        </p:txBody>
      </p:sp>
      <p:cxnSp>
        <p:nvCxnSpPr>
          <p:cNvPr id="114" name="直線接點 10">
            <a:extLst>
              <a:ext uri="{FF2B5EF4-FFF2-40B4-BE49-F238E27FC236}">
                <a16:creationId xmlns:a16="http://schemas.microsoft.com/office/drawing/2014/main" id="{03DEACFE-A45D-3CCC-D1C9-A9E16AF5DED3}"/>
              </a:ext>
            </a:extLst>
          </p:cNvPr>
          <p:cNvCxnSpPr>
            <a:cxnSpLocks/>
          </p:cNvCxnSpPr>
          <p:nvPr/>
        </p:nvCxnSpPr>
        <p:spPr>
          <a:xfrm flipH="1">
            <a:off x="5782458" y="3609028"/>
            <a:ext cx="2756" cy="1005177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984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8">
            <a:extLst>
              <a:ext uri="{FF2B5EF4-FFF2-40B4-BE49-F238E27FC236}">
                <a16:creationId xmlns:a16="http://schemas.microsoft.com/office/drawing/2014/main" id="{C17C25B3-E809-E33D-807D-5195D488A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161" y="2572981"/>
            <a:ext cx="23050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r>
              <a:rPr lang="en-US" altLang="zh-TW" sz="2400" b="1" dirty="0"/>
              <a:t>Figure 2F</a:t>
            </a:r>
            <a:endParaRPr lang="zh-TW" altLang="en-US" sz="2400" b="1" dirty="0"/>
          </a:p>
        </p:txBody>
      </p:sp>
      <p:pic>
        <p:nvPicPr>
          <p:cNvPr id="4" name="圖片 7">
            <a:extLst>
              <a:ext uri="{FF2B5EF4-FFF2-40B4-BE49-F238E27FC236}">
                <a16:creationId xmlns:a16="http://schemas.microsoft.com/office/drawing/2014/main" id="{759BBD72-E59E-1E3D-10F8-DA1E3D2FB8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3380" t="51734" r="35880" b="38554"/>
          <a:stretch/>
        </p:blipFill>
        <p:spPr>
          <a:xfrm>
            <a:off x="1071222" y="4518805"/>
            <a:ext cx="10648831" cy="490236"/>
          </a:xfrm>
          <a:prstGeom prst="rect">
            <a:avLst/>
          </a:prstGeom>
        </p:spPr>
      </p:pic>
      <p:sp>
        <p:nvSpPr>
          <p:cNvPr id="5" name="文字方塊 47">
            <a:extLst>
              <a:ext uri="{FF2B5EF4-FFF2-40B4-BE49-F238E27FC236}">
                <a16:creationId xmlns:a16="http://schemas.microsoft.com/office/drawing/2014/main" id="{F12759D6-C191-4024-90E1-765756DE99F4}"/>
              </a:ext>
            </a:extLst>
          </p:cNvPr>
          <p:cNvSpPr txBox="1"/>
          <p:nvPr/>
        </p:nvSpPr>
        <p:spPr>
          <a:xfrm flipH="1">
            <a:off x="75881" y="4573400"/>
            <a:ext cx="2150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/>
              <a:t>CD163</a:t>
            </a:r>
            <a:endParaRPr lang="zh-TW" altLang="en-US" sz="2400" b="1" dirty="0"/>
          </a:p>
        </p:txBody>
      </p:sp>
      <p:sp>
        <p:nvSpPr>
          <p:cNvPr id="8" name="Text Box 11">
            <a:extLst>
              <a:ext uri="{FF2B5EF4-FFF2-40B4-BE49-F238E27FC236}">
                <a16:creationId xmlns:a16="http://schemas.microsoft.com/office/drawing/2014/main" id="{DA6F433A-A1F4-3AB4-AAE1-63DF9106F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41" y="3546362"/>
            <a:ext cx="92204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/>
              <a:t>Day1</a:t>
            </a: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95B5526F-188D-2624-8CDB-77CCC41E1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20356" y="3973749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AC83254E-4050-F7F2-E4CC-A39FB8181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2851" y="3981847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1">
            <a:extLst>
              <a:ext uri="{FF2B5EF4-FFF2-40B4-BE49-F238E27FC236}">
                <a16:creationId xmlns:a16="http://schemas.microsoft.com/office/drawing/2014/main" id="{4F58AAA8-43E0-ECF8-8AAE-3408D1CA8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9358" y="3981848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A071017C-C865-9684-6F60-C5BF978D9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3125" y="3981847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E2898620-A3DE-83FF-F7B4-4069DC893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7046" y="3981848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id="{656A3877-2EBF-4DAE-C6C8-D21C2CBD1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9665" y="3981847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A8E4078-7A0D-0048-FBD8-1070B52944A0}"/>
              </a:ext>
            </a:extLst>
          </p:cNvPr>
          <p:cNvSpPr txBox="1"/>
          <p:nvPr/>
        </p:nvSpPr>
        <p:spPr>
          <a:xfrm>
            <a:off x="3535539" y="3512682"/>
            <a:ext cx="12532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/>
              <a:t>Day3</a:t>
            </a:r>
          </a:p>
        </p:txBody>
      </p:sp>
      <p:sp>
        <p:nvSpPr>
          <p:cNvPr id="17" name="Text Box 11">
            <a:extLst>
              <a:ext uri="{FF2B5EF4-FFF2-40B4-BE49-F238E27FC236}">
                <a16:creationId xmlns:a16="http://schemas.microsoft.com/office/drawing/2014/main" id="{6C08DAA0-A186-D908-87FC-5CE410C06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5638" y="3981848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18" name="Text Box 11">
            <a:extLst>
              <a:ext uri="{FF2B5EF4-FFF2-40B4-BE49-F238E27FC236}">
                <a16:creationId xmlns:a16="http://schemas.microsoft.com/office/drawing/2014/main" id="{E213F99E-9FFE-4658-C7B1-181A2B7CD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7367" y="3981847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11">
            <a:extLst>
              <a:ext uri="{FF2B5EF4-FFF2-40B4-BE49-F238E27FC236}">
                <a16:creationId xmlns:a16="http://schemas.microsoft.com/office/drawing/2014/main" id="{FE532849-99EC-CA85-732C-1DA6AB20A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3874" y="3981848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4A48F849-9D6B-CE30-23CA-D24C0BB2E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7641" y="3981847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11">
            <a:extLst>
              <a:ext uri="{FF2B5EF4-FFF2-40B4-BE49-F238E27FC236}">
                <a16:creationId xmlns:a16="http://schemas.microsoft.com/office/drawing/2014/main" id="{5AE37C90-D203-3047-53EB-C4D1F1DF4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1562" y="3981848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22" name="Text Box 11">
            <a:extLst>
              <a:ext uri="{FF2B5EF4-FFF2-40B4-BE49-F238E27FC236}">
                <a16:creationId xmlns:a16="http://schemas.microsoft.com/office/drawing/2014/main" id="{81FE42B7-AA4E-1214-A4A3-FD2F01DA2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4181" y="3981847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Box 11">
            <a:extLst>
              <a:ext uri="{FF2B5EF4-FFF2-40B4-BE49-F238E27FC236}">
                <a16:creationId xmlns:a16="http://schemas.microsoft.com/office/drawing/2014/main" id="{FD8F45FA-EF6E-57AF-6976-31A45FA44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9214" y="3981848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24" name="Text Box 11">
            <a:extLst>
              <a:ext uri="{FF2B5EF4-FFF2-40B4-BE49-F238E27FC236}">
                <a16:creationId xmlns:a16="http://schemas.microsoft.com/office/drawing/2014/main" id="{39B35ABB-D79B-6096-94D5-1ACE91C93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545" y="3981847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圖片 7">
            <a:extLst>
              <a:ext uri="{FF2B5EF4-FFF2-40B4-BE49-F238E27FC236}">
                <a16:creationId xmlns:a16="http://schemas.microsoft.com/office/drawing/2014/main" id="{BCA28DC9-9B60-F0BF-8A68-4825F395C0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25" t="37246" r="37166" b="56862"/>
          <a:stretch/>
        </p:blipFill>
        <p:spPr>
          <a:xfrm>
            <a:off x="2446506" y="6607185"/>
            <a:ext cx="9272457" cy="1215435"/>
          </a:xfrm>
          <a:prstGeom prst="rect">
            <a:avLst/>
          </a:prstGeom>
          <a:ln>
            <a:noFill/>
          </a:ln>
        </p:spPr>
      </p:pic>
      <p:grpSp>
        <p:nvGrpSpPr>
          <p:cNvPr id="54" name="组合 53">
            <a:extLst>
              <a:ext uri="{FF2B5EF4-FFF2-40B4-BE49-F238E27FC236}">
                <a16:creationId xmlns:a16="http://schemas.microsoft.com/office/drawing/2014/main" id="{99F0271A-BF16-9379-E18C-A09A0E173CD3}"/>
              </a:ext>
            </a:extLst>
          </p:cNvPr>
          <p:cNvGrpSpPr/>
          <p:nvPr/>
        </p:nvGrpSpPr>
        <p:grpSpPr>
          <a:xfrm>
            <a:off x="7198792" y="5631722"/>
            <a:ext cx="4993208" cy="938058"/>
            <a:chOff x="5399094" y="1556792"/>
            <a:chExt cx="3744906" cy="703544"/>
          </a:xfrm>
        </p:grpSpPr>
        <p:sp>
          <p:nvSpPr>
            <p:cNvPr id="35" name="Text Box 11">
              <a:extLst>
                <a:ext uri="{FF2B5EF4-FFF2-40B4-BE49-F238E27FC236}">
                  <a16:creationId xmlns:a16="http://schemas.microsoft.com/office/drawing/2014/main" id="{24FA41C4-420E-86E6-0176-D9CF4577C5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6300" y="1556792"/>
              <a:ext cx="691535" cy="346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2400" b="1" dirty="0"/>
                <a:t>Day1</a:t>
              </a:r>
            </a:p>
          </p:txBody>
        </p:sp>
        <p:sp>
          <p:nvSpPr>
            <p:cNvPr id="36" name="Text Box 11">
              <a:extLst>
                <a:ext uri="{FF2B5EF4-FFF2-40B4-BE49-F238E27FC236}">
                  <a16:creationId xmlns:a16="http://schemas.microsoft.com/office/drawing/2014/main" id="{C2EE561E-75EA-204D-A414-A03271ECF5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89612" y="1877332"/>
              <a:ext cx="954388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37" name="Text Box 11">
              <a:extLst>
                <a:ext uri="{FF2B5EF4-FFF2-40B4-BE49-F238E27FC236}">
                  <a16:creationId xmlns:a16="http://schemas.microsoft.com/office/drawing/2014/main" id="{110CC522-76A8-B218-EA5A-3445D45087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983" y="1883406"/>
              <a:ext cx="911462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Text Box 11">
              <a:extLst>
                <a:ext uri="{FF2B5EF4-FFF2-40B4-BE49-F238E27FC236}">
                  <a16:creationId xmlns:a16="http://schemas.microsoft.com/office/drawing/2014/main" id="{D6BEF576-03EA-46BC-3282-E7B666E93B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8863" y="1883406"/>
              <a:ext cx="954388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39" name="Text Box 11">
              <a:extLst>
                <a:ext uri="{FF2B5EF4-FFF2-40B4-BE49-F238E27FC236}">
                  <a16:creationId xmlns:a16="http://schemas.microsoft.com/office/drawing/2014/main" id="{F902301B-27C4-DC18-16C2-82F495F336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6689" y="1883406"/>
              <a:ext cx="911462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 Box 11">
              <a:extLst>
                <a:ext uri="{FF2B5EF4-FFF2-40B4-BE49-F238E27FC236}">
                  <a16:creationId xmlns:a16="http://schemas.microsoft.com/office/drawing/2014/main" id="{A07DC3ED-2D6E-B8AF-C97A-01F5068834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04629" y="1883406"/>
              <a:ext cx="954388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41" name="Text Box 11">
              <a:extLst>
                <a:ext uri="{FF2B5EF4-FFF2-40B4-BE49-F238E27FC236}">
                  <a16:creationId xmlns:a16="http://schemas.microsoft.com/office/drawing/2014/main" id="{FC2AC1D4-3601-D925-67BA-5D200A69ED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99094" y="1883406"/>
              <a:ext cx="911462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EF28893D-ED1E-EC63-3408-762129539CDC}"/>
              </a:ext>
            </a:extLst>
          </p:cNvPr>
          <p:cNvGrpSpPr/>
          <p:nvPr/>
        </p:nvGrpSpPr>
        <p:grpSpPr>
          <a:xfrm>
            <a:off x="2552357" y="5647455"/>
            <a:ext cx="4993208" cy="938058"/>
            <a:chOff x="1914268" y="1568592"/>
            <a:chExt cx="3744906" cy="703544"/>
          </a:xfrm>
        </p:grpSpPr>
        <p:sp>
          <p:nvSpPr>
            <p:cNvPr id="42" name="Text Box 11">
              <a:extLst>
                <a:ext uri="{FF2B5EF4-FFF2-40B4-BE49-F238E27FC236}">
                  <a16:creationId xmlns:a16="http://schemas.microsoft.com/office/drawing/2014/main" id="{55FFCD88-A6ED-2424-4B8B-907D949E7F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1474" y="1568592"/>
              <a:ext cx="691535" cy="346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2400" b="1" dirty="0"/>
                <a:t>Day3</a:t>
              </a:r>
            </a:p>
          </p:txBody>
        </p:sp>
        <p:sp>
          <p:nvSpPr>
            <p:cNvPr id="43" name="Text Box 11">
              <a:extLst>
                <a:ext uri="{FF2B5EF4-FFF2-40B4-BE49-F238E27FC236}">
                  <a16:creationId xmlns:a16="http://schemas.microsoft.com/office/drawing/2014/main" id="{46865FB2-1EBB-8698-8AAB-20363715DF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4786" y="1889132"/>
              <a:ext cx="954388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44" name="Text Box 11">
              <a:extLst>
                <a:ext uri="{FF2B5EF4-FFF2-40B4-BE49-F238E27FC236}">
                  <a16:creationId xmlns:a16="http://schemas.microsoft.com/office/drawing/2014/main" id="{CFBDAB66-7F55-6491-D5FC-27742DE3D2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4157" y="1895206"/>
              <a:ext cx="911462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Text Box 11">
              <a:extLst>
                <a:ext uri="{FF2B5EF4-FFF2-40B4-BE49-F238E27FC236}">
                  <a16:creationId xmlns:a16="http://schemas.microsoft.com/office/drawing/2014/main" id="{A385FAA5-BE42-F662-CA71-4C8EBB3336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4037" y="1895206"/>
              <a:ext cx="954388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46" name="Text Box 11">
              <a:extLst>
                <a:ext uri="{FF2B5EF4-FFF2-40B4-BE49-F238E27FC236}">
                  <a16:creationId xmlns:a16="http://schemas.microsoft.com/office/drawing/2014/main" id="{3F7835C0-9428-F241-0A0B-950CEB47BF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1863" y="1895206"/>
              <a:ext cx="911462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Text Box 11">
              <a:extLst>
                <a:ext uri="{FF2B5EF4-FFF2-40B4-BE49-F238E27FC236}">
                  <a16:creationId xmlns:a16="http://schemas.microsoft.com/office/drawing/2014/main" id="{099B69FA-25BF-409E-DD9A-9697778654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9803" y="1895206"/>
              <a:ext cx="954388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48" name="Text Box 11">
              <a:extLst>
                <a:ext uri="{FF2B5EF4-FFF2-40B4-BE49-F238E27FC236}">
                  <a16:creationId xmlns:a16="http://schemas.microsoft.com/office/drawing/2014/main" id="{C51EACF3-289F-E05D-17B4-3870D09CDC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4268" y="1895206"/>
              <a:ext cx="911462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9" name="文字方塊 47">
            <a:extLst>
              <a:ext uri="{FF2B5EF4-FFF2-40B4-BE49-F238E27FC236}">
                <a16:creationId xmlns:a16="http://schemas.microsoft.com/office/drawing/2014/main" id="{57FFD6CC-7203-083A-9E93-3420EA9BFB0A}"/>
              </a:ext>
            </a:extLst>
          </p:cNvPr>
          <p:cNvSpPr txBox="1"/>
          <p:nvPr/>
        </p:nvSpPr>
        <p:spPr>
          <a:xfrm flipH="1">
            <a:off x="296161" y="6750056"/>
            <a:ext cx="2150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/>
              <a:t>CD36</a:t>
            </a:r>
            <a:endParaRPr lang="zh-TW" altLang="en-US" sz="2400" b="1" dirty="0"/>
          </a:p>
        </p:txBody>
      </p:sp>
      <p:sp>
        <p:nvSpPr>
          <p:cNvPr id="50" name="Rectangle 72">
            <a:extLst>
              <a:ext uri="{FF2B5EF4-FFF2-40B4-BE49-F238E27FC236}">
                <a16:creationId xmlns:a16="http://schemas.microsoft.com/office/drawing/2014/main" id="{0CE16202-C7E9-2780-A967-9E6829DF4734}"/>
              </a:ext>
            </a:extLst>
          </p:cNvPr>
          <p:cNvSpPr/>
          <p:nvPr/>
        </p:nvSpPr>
        <p:spPr>
          <a:xfrm>
            <a:off x="1243022" y="6691596"/>
            <a:ext cx="11607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/>
              <a:t>Cell surface</a:t>
            </a:r>
          </a:p>
        </p:txBody>
      </p:sp>
      <p:sp>
        <p:nvSpPr>
          <p:cNvPr id="51" name="Rectangle 72">
            <a:extLst>
              <a:ext uri="{FF2B5EF4-FFF2-40B4-BE49-F238E27FC236}">
                <a16:creationId xmlns:a16="http://schemas.microsoft.com/office/drawing/2014/main" id="{8F4E4C76-740B-7DCF-2B5C-614D61820BF3}"/>
              </a:ext>
            </a:extLst>
          </p:cNvPr>
          <p:cNvSpPr/>
          <p:nvPr/>
        </p:nvSpPr>
        <p:spPr>
          <a:xfrm>
            <a:off x="1170089" y="7300956"/>
            <a:ext cx="12121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/>
              <a:t>Intracellular</a:t>
            </a:r>
          </a:p>
        </p:txBody>
      </p:sp>
      <p:pic>
        <p:nvPicPr>
          <p:cNvPr id="52" name="內容版面配置區 8">
            <a:extLst>
              <a:ext uri="{FF2B5EF4-FFF2-40B4-BE49-F238E27FC236}">
                <a16:creationId xmlns:a16="http://schemas.microsoft.com/office/drawing/2014/main" id="{64508D36-7707-91E7-8FC5-6010E90ABCB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58" t="51816" r="32259" b="27423"/>
          <a:stretch/>
        </p:blipFill>
        <p:spPr>
          <a:xfrm>
            <a:off x="2358028" y="9002793"/>
            <a:ext cx="9347737" cy="1475663"/>
          </a:xfrm>
          <a:prstGeom prst="rect">
            <a:avLst/>
          </a:prstGeom>
          <a:ln>
            <a:noFill/>
          </a:ln>
        </p:spPr>
      </p:pic>
      <p:grpSp>
        <p:nvGrpSpPr>
          <p:cNvPr id="55" name="组合 54">
            <a:extLst>
              <a:ext uri="{FF2B5EF4-FFF2-40B4-BE49-F238E27FC236}">
                <a16:creationId xmlns:a16="http://schemas.microsoft.com/office/drawing/2014/main" id="{67211891-7B1B-D4B3-4D4D-7D17F707334C}"/>
              </a:ext>
            </a:extLst>
          </p:cNvPr>
          <p:cNvGrpSpPr/>
          <p:nvPr/>
        </p:nvGrpSpPr>
        <p:grpSpPr>
          <a:xfrm>
            <a:off x="7202797" y="8066859"/>
            <a:ext cx="4993208" cy="938058"/>
            <a:chOff x="5399094" y="1556792"/>
            <a:chExt cx="3744906" cy="703544"/>
          </a:xfrm>
        </p:grpSpPr>
        <p:sp>
          <p:nvSpPr>
            <p:cNvPr id="56" name="Text Box 11">
              <a:extLst>
                <a:ext uri="{FF2B5EF4-FFF2-40B4-BE49-F238E27FC236}">
                  <a16:creationId xmlns:a16="http://schemas.microsoft.com/office/drawing/2014/main" id="{84C01330-A45E-2C0D-9637-884C0DC712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6300" y="1556792"/>
              <a:ext cx="691535" cy="346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2400" b="1" dirty="0"/>
                <a:t>Day1</a:t>
              </a:r>
            </a:p>
          </p:txBody>
        </p:sp>
        <p:sp>
          <p:nvSpPr>
            <p:cNvPr id="57" name="Text Box 11">
              <a:extLst>
                <a:ext uri="{FF2B5EF4-FFF2-40B4-BE49-F238E27FC236}">
                  <a16:creationId xmlns:a16="http://schemas.microsoft.com/office/drawing/2014/main" id="{B448BD5E-53E4-B6DD-9B9F-3821275184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89612" y="1877332"/>
              <a:ext cx="954388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58" name="Text Box 11">
              <a:extLst>
                <a:ext uri="{FF2B5EF4-FFF2-40B4-BE49-F238E27FC236}">
                  <a16:creationId xmlns:a16="http://schemas.microsoft.com/office/drawing/2014/main" id="{CCD8B835-F02D-7C61-BB8E-3AE5844F41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983" y="1883406"/>
              <a:ext cx="911462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Text Box 11">
              <a:extLst>
                <a:ext uri="{FF2B5EF4-FFF2-40B4-BE49-F238E27FC236}">
                  <a16:creationId xmlns:a16="http://schemas.microsoft.com/office/drawing/2014/main" id="{9F035F8A-5389-5CD0-F6AE-CCADF7844A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8863" y="1883406"/>
              <a:ext cx="954388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60" name="Text Box 11">
              <a:extLst>
                <a:ext uri="{FF2B5EF4-FFF2-40B4-BE49-F238E27FC236}">
                  <a16:creationId xmlns:a16="http://schemas.microsoft.com/office/drawing/2014/main" id="{AA180ECC-EE6D-7F99-31AC-BADC1F10FE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6689" y="1883406"/>
              <a:ext cx="911462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Text Box 11">
              <a:extLst>
                <a:ext uri="{FF2B5EF4-FFF2-40B4-BE49-F238E27FC236}">
                  <a16:creationId xmlns:a16="http://schemas.microsoft.com/office/drawing/2014/main" id="{19E11965-5DAE-3D82-F443-883EC77EF7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04629" y="1883406"/>
              <a:ext cx="954388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62" name="Text Box 11">
              <a:extLst>
                <a:ext uri="{FF2B5EF4-FFF2-40B4-BE49-F238E27FC236}">
                  <a16:creationId xmlns:a16="http://schemas.microsoft.com/office/drawing/2014/main" id="{50606F25-A1F6-2FF8-71CC-DBCCB7F318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99094" y="1883406"/>
              <a:ext cx="911462" cy="376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5" name="Text Box 11">
            <a:extLst>
              <a:ext uri="{FF2B5EF4-FFF2-40B4-BE49-F238E27FC236}">
                <a16:creationId xmlns:a16="http://schemas.microsoft.com/office/drawing/2014/main" id="{F2FF2807-1980-909B-8B3F-C3E100C5B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5381" y="8031990"/>
            <a:ext cx="92204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/>
              <a:t>Day3</a:t>
            </a:r>
          </a:p>
        </p:txBody>
      </p:sp>
      <p:sp>
        <p:nvSpPr>
          <p:cNvPr id="66" name="Text Box 11">
            <a:extLst>
              <a:ext uri="{FF2B5EF4-FFF2-40B4-BE49-F238E27FC236}">
                <a16:creationId xmlns:a16="http://schemas.microsoft.com/office/drawing/2014/main" id="{BEA5A236-4F7C-C570-7A09-7F7DA8E4B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796" y="8459377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67" name="Text Box 11">
            <a:extLst>
              <a:ext uri="{FF2B5EF4-FFF2-40B4-BE49-F238E27FC236}">
                <a16:creationId xmlns:a16="http://schemas.microsoft.com/office/drawing/2014/main" id="{B1ECDDC8-A30E-72F4-C4BB-C36893406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291" y="8467475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 Box 11">
            <a:extLst>
              <a:ext uri="{FF2B5EF4-FFF2-40B4-BE49-F238E27FC236}">
                <a16:creationId xmlns:a16="http://schemas.microsoft.com/office/drawing/2014/main" id="{59E58854-22BE-A87A-16C2-D371BA1A8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688" y="8510024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69" name="Text Box 11">
            <a:extLst>
              <a:ext uri="{FF2B5EF4-FFF2-40B4-BE49-F238E27FC236}">
                <a16:creationId xmlns:a16="http://schemas.microsoft.com/office/drawing/2014/main" id="{390D089E-8907-D6AA-8B37-4CD8AAB56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9135" y="8467475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 Box 11">
            <a:extLst>
              <a:ext uri="{FF2B5EF4-FFF2-40B4-BE49-F238E27FC236}">
                <a16:creationId xmlns:a16="http://schemas.microsoft.com/office/drawing/2014/main" id="{CD9389F9-6995-5E33-1A46-1BB4A568A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9832" y="8494054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71" name="Text Box 11">
            <a:extLst>
              <a:ext uri="{FF2B5EF4-FFF2-40B4-BE49-F238E27FC236}">
                <a16:creationId xmlns:a16="http://schemas.microsoft.com/office/drawing/2014/main" id="{07F72409-E74B-2A45-92E8-5BD2DB788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4375" y="8468393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Rectangle 72">
            <a:extLst>
              <a:ext uri="{FF2B5EF4-FFF2-40B4-BE49-F238E27FC236}">
                <a16:creationId xmlns:a16="http://schemas.microsoft.com/office/drawing/2014/main" id="{774C6C4C-BC80-0D60-1885-3BCF974621AF}"/>
              </a:ext>
            </a:extLst>
          </p:cNvPr>
          <p:cNvSpPr/>
          <p:nvPr/>
        </p:nvSpPr>
        <p:spPr>
          <a:xfrm>
            <a:off x="1355301" y="9494402"/>
            <a:ext cx="8531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CD91</a:t>
            </a:r>
            <a:endParaRPr lang="fi-FI" sz="2400" b="1" dirty="0"/>
          </a:p>
        </p:txBody>
      </p:sp>
      <p:sp>
        <p:nvSpPr>
          <p:cNvPr id="75" name="文字方塊 47">
            <a:extLst>
              <a:ext uri="{FF2B5EF4-FFF2-40B4-BE49-F238E27FC236}">
                <a16:creationId xmlns:a16="http://schemas.microsoft.com/office/drawing/2014/main" id="{C7A8BA64-A7D2-6E52-D25D-4AE24F71B3B3}"/>
              </a:ext>
            </a:extLst>
          </p:cNvPr>
          <p:cNvSpPr txBox="1"/>
          <p:nvPr/>
        </p:nvSpPr>
        <p:spPr>
          <a:xfrm flipH="1">
            <a:off x="1195336" y="11186173"/>
            <a:ext cx="2150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/>
              <a:t>GAPDH</a:t>
            </a:r>
            <a:endParaRPr lang="zh-TW" altLang="en-US" sz="2400" b="1" dirty="0"/>
          </a:p>
        </p:txBody>
      </p:sp>
      <p:pic>
        <p:nvPicPr>
          <p:cNvPr id="79" name="图片 78">
            <a:extLst>
              <a:ext uri="{FF2B5EF4-FFF2-40B4-BE49-F238E27FC236}">
                <a16:creationId xmlns:a16="http://schemas.microsoft.com/office/drawing/2014/main" id="{7529FD04-D4C4-F360-1DDF-A187A84AF48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905" t="20856" r="13006"/>
          <a:stretch/>
        </p:blipFill>
        <p:spPr>
          <a:xfrm>
            <a:off x="2464810" y="10595342"/>
            <a:ext cx="9166605" cy="1789879"/>
          </a:xfrm>
          <a:prstGeom prst="rect">
            <a:avLst/>
          </a:prstGeom>
        </p:spPr>
      </p:pic>
      <p:cxnSp>
        <p:nvCxnSpPr>
          <p:cNvPr id="80" name="直線接點 10">
            <a:extLst>
              <a:ext uri="{FF2B5EF4-FFF2-40B4-BE49-F238E27FC236}">
                <a16:creationId xmlns:a16="http://schemas.microsoft.com/office/drawing/2014/main" id="{1B5816C8-FDE8-AEBB-A90A-E6C6CE47F93D}"/>
              </a:ext>
            </a:extLst>
          </p:cNvPr>
          <p:cNvCxnSpPr>
            <a:cxnSpLocks/>
          </p:cNvCxnSpPr>
          <p:nvPr/>
        </p:nvCxnSpPr>
        <p:spPr>
          <a:xfrm>
            <a:off x="7202745" y="3556000"/>
            <a:ext cx="0" cy="898849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8759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8">
            <a:extLst>
              <a:ext uri="{FF2B5EF4-FFF2-40B4-BE49-F238E27FC236}">
                <a16:creationId xmlns:a16="http://schemas.microsoft.com/office/drawing/2014/main" id="{474098FE-933D-3BE5-A4B5-2202167CC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950" y="2837325"/>
            <a:ext cx="23050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r>
              <a:rPr lang="en-US" altLang="zh-TW" sz="2400" b="1" dirty="0"/>
              <a:t>Figure 3A</a:t>
            </a:r>
            <a:endParaRPr lang="zh-TW" altLang="en-US" sz="2400" b="1" dirty="0"/>
          </a:p>
        </p:txBody>
      </p:sp>
      <p:pic>
        <p:nvPicPr>
          <p:cNvPr id="5" name="圖片 30">
            <a:extLst>
              <a:ext uri="{FF2B5EF4-FFF2-40B4-BE49-F238E27FC236}">
                <a16:creationId xmlns:a16="http://schemas.microsoft.com/office/drawing/2014/main" id="{DDC24142-0E5A-767F-DE1A-30027B5694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05" t="64786" r="47762" b="28125"/>
          <a:stretch/>
        </p:blipFill>
        <p:spPr>
          <a:xfrm>
            <a:off x="2800999" y="6033122"/>
            <a:ext cx="6528724" cy="1269847"/>
          </a:xfrm>
          <a:prstGeom prst="rect">
            <a:avLst/>
          </a:prstGeom>
        </p:spPr>
      </p:pic>
      <p:sp>
        <p:nvSpPr>
          <p:cNvPr id="6" name="Text Box 11">
            <a:extLst>
              <a:ext uri="{FF2B5EF4-FFF2-40B4-BE49-F238E27FC236}">
                <a16:creationId xmlns:a16="http://schemas.microsoft.com/office/drawing/2014/main" id="{A15ED919-07F6-4CE1-0BDD-6D562B0AC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0962" y="3981402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7" name="Text Box 11">
            <a:extLst>
              <a:ext uri="{FF2B5EF4-FFF2-40B4-BE49-F238E27FC236}">
                <a16:creationId xmlns:a16="http://schemas.microsoft.com/office/drawing/2014/main" id="{6B90B3D9-3EEA-F389-07C8-08D28CFAD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8523" y="3886215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2F380E4E-CD6B-40B9-4AA3-4D4BDBCC7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9755" y="3981402"/>
            <a:ext cx="1352484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0FC4B3D4-60D2-C539-DAED-9E4E1FB9B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7816" y="3962892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11" name="Text Box 11">
            <a:extLst>
              <a:ext uri="{FF2B5EF4-FFF2-40B4-BE49-F238E27FC236}">
                <a16:creationId xmlns:a16="http://schemas.microsoft.com/office/drawing/2014/main" id="{4A387178-00E4-F0B5-22C3-CEB6EC734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5377" y="3867704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15852A63-F733-4D44-8A5C-BC6234F70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6610" y="3962892"/>
            <a:ext cx="1352484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13" name="文字方塊 20">
            <a:extLst>
              <a:ext uri="{FF2B5EF4-FFF2-40B4-BE49-F238E27FC236}">
                <a16:creationId xmlns:a16="http://schemas.microsoft.com/office/drawing/2014/main" id="{A1313E91-BE20-1F2B-BED1-6776BDAD9D9B}"/>
              </a:ext>
            </a:extLst>
          </p:cNvPr>
          <p:cNvSpPr txBox="1"/>
          <p:nvPr/>
        </p:nvSpPr>
        <p:spPr>
          <a:xfrm>
            <a:off x="1501306" y="4970933"/>
            <a:ext cx="1344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/>
              <a:t>Nucleus</a:t>
            </a:r>
          </a:p>
          <a:p>
            <a:r>
              <a:rPr lang="en-US" altLang="zh-TW" sz="2400" b="1" dirty="0"/>
              <a:t>Nrf2</a:t>
            </a:r>
            <a:endParaRPr lang="zh-TW" altLang="en-US" sz="2400" b="1" dirty="0"/>
          </a:p>
        </p:txBody>
      </p:sp>
      <p:sp>
        <p:nvSpPr>
          <p:cNvPr id="14" name="文字方塊 20">
            <a:extLst>
              <a:ext uri="{FF2B5EF4-FFF2-40B4-BE49-F238E27FC236}">
                <a16:creationId xmlns:a16="http://schemas.microsoft.com/office/drawing/2014/main" id="{C50E67C3-A4A9-EB79-0521-97E877B6188C}"/>
              </a:ext>
            </a:extLst>
          </p:cNvPr>
          <p:cNvSpPr txBox="1"/>
          <p:nvPr/>
        </p:nvSpPr>
        <p:spPr>
          <a:xfrm>
            <a:off x="1217333" y="6071861"/>
            <a:ext cx="1395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/>
              <a:t>Nucleus</a:t>
            </a:r>
          </a:p>
          <a:p>
            <a:r>
              <a:rPr lang="en-US" altLang="zh-TW" sz="2400" b="1" dirty="0"/>
              <a:t>Histone 3</a:t>
            </a:r>
            <a:endParaRPr lang="zh-TW" altLang="en-US" sz="2400" b="1" dirty="0"/>
          </a:p>
        </p:txBody>
      </p:sp>
      <p:sp>
        <p:nvSpPr>
          <p:cNvPr id="15" name="Text Box 11">
            <a:extLst>
              <a:ext uri="{FF2B5EF4-FFF2-40B4-BE49-F238E27FC236}">
                <a16:creationId xmlns:a16="http://schemas.microsoft.com/office/drawing/2014/main" id="{A98C7890-A78A-A7B5-740E-DA263D89B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5064" y="3469290"/>
            <a:ext cx="133562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6h post-ICH</a:t>
            </a:r>
          </a:p>
        </p:txBody>
      </p: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E25F7C70-18AD-0D22-4B11-50627269B8E8}"/>
              </a:ext>
            </a:extLst>
          </p:cNvPr>
          <p:cNvCxnSpPr/>
          <p:nvPr/>
        </p:nvCxnSpPr>
        <p:spPr>
          <a:xfrm>
            <a:off x="2873057" y="3867705"/>
            <a:ext cx="6087608" cy="185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11">
            <a:extLst>
              <a:ext uri="{FF2B5EF4-FFF2-40B4-BE49-F238E27FC236}">
                <a16:creationId xmlns:a16="http://schemas.microsoft.com/office/drawing/2014/main" id="{093F6FAE-A77D-92FE-3553-8501475EC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4452" y="7488138"/>
            <a:ext cx="14494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24h post-ICH</a:t>
            </a:r>
          </a:p>
        </p:txBody>
      </p:sp>
      <p:sp>
        <p:nvSpPr>
          <p:cNvPr id="22" name="Text Box 11">
            <a:extLst>
              <a:ext uri="{FF2B5EF4-FFF2-40B4-BE49-F238E27FC236}">
                <a16:creationId xmlns:a16="http://schemas.microsoft.com/office/drawing/2014/main" id="{2FC19A5A-7311-2729-57F6-72DB19244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820" y="7899578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23" name="Text Box 11">
            <a:extLst>
              <a:ext uri="{FF2B5EF4-FFF2-40B4-BE49-F238E27FC236}">
                <a16:creationId xmlns:a16="http://schemas.microsoft.com/office/drawing/2014/main" id="{8DAFF053-5B56-E0F5-FD93-8AEEB48E0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4381" y="7899578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11">
            <a:extLst>
              <a:ext uri="{FF2B5EF4-FFF2-40B4-BE49-F238E27FC236}">
                <a16:creationId xmlns:a16="http://schemas.microsoft.com/office/drawing/2014/main" id="{9BC9A47E-DB79-D2B9-F516-339F8FAB0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5614" y="7899578"/>
            <a:ext cx="1352484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25" name="Text Box 11">
            <a:extLst>
              <a:ext uri="{FF2B5EF4-FFF2-40B4-BE49-F238E27FC236}">
                <a16:creationId xmlns:a16="http://schemas.microsoft.com/office/drawing/2014/main" id="{94D58FFD-8F1E-094B-F689-3C74EB2F4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3675" y="7899578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26" name="Text Box 11">
            <a:extLst>
              <a:ext uri="{FF2B5EF4-FFF2-40B4-BE49-F238E27FC236}">
                <a16:creationId xmlns:a16="http://schemas.microsoft.com/office/drawing/2014/main" id="{781C5926-C9D7-B4A9-B3F4-0C2FCCC0B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236" y="7899578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11">
            <a:extLst>
              <a:ext uri="{FF2B5EF4-FFF2-40B4-BE49-F238E27FC236}">
                <a16:creationId xmlns:a16="http://schemas.microsoft.com/office/drawing/2014/main" id="{2CA63A93-F3E1-40FC-A212-96CE499A8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469" y="7899578"/>
            <a:ext cx="1352484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F07646D4-2926-E9B1-B4DB-002569D572E8}"/>
              </a:ext>
            </a:extLst>
          </p:cNvPr>
          <p:cNvCxnSpPr/>
          <p:nvPr/>
        </p:nvCxnSpPr>
        <p:spPr>
          <a:xfrm>
            <a:off x="3128664" y="7852383"/>
            <a:ext cx="6087608" cy="185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字方塊 20">
            <a:extLst>
              <a:ext uri="{FF2B5EF4-FFF2-40B4-BE49-F238E27FC236}">
                <a16:creationId xmlns:a16="http://schemas.microsoft.com/office/drawing/2014/main" id="{0378ADCE-07FC-961B-0B62-87F32EAC8244}"/>
              </a:ext>
            </a:extLst>
          </p:cNvPr>
          <p:cNvSpPr txBox="1"/>
          <p:nvPr/>
        </p:nvSpPr>
        <p:spPr>
          <a:xfrm>
            <a:off x="1539764" y="8455098"/>
            <a:ext cx="1344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/>
              <a:t>Nucleus</a:t>
            </a:r>
          </a:p>
          <a:p>
            <a:r>
              <a:rPr lang="en-US" altLang="zh-TW" sz="2400" b="1" dirty="0"/>
              <a:t>Nrf2</a:t>
            </a:r>
            <a:endParaRPr lang="zh-TW" altLang="en-US" sz="2400" b="1" dirty="0"/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EA4C5E9A-C093-6C0C-878D-9A62F078D7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11" t="84504" r="41690" b="9045"/>
          <a:stretch/>
        </p:blipFill>
        <p:spPr>
          <a:xfrm flipH="1">
            <a:off x="3198513" y="9211315"/>
            <a:ext cx="6240000" cy="956784"/>
          </a:xfrm>
          <a:prstGeom prst="rect">
            <a:avLst/>
          </a:prstGeom>
        </p:spPr>
      </p:pic>
      <p:sp>
        <p:nvSpPr>
          <p:cNvPr id="36" name="文字方塊 20">
            <a:extLst>
              <a:ext uri="{FF2B5EF4-FFF2-40B4-BE49-F238E27FC236}">
                <a16:creationId xmlns:a16="http://schemas.microsoft.com/office/drawing/2014/main" id="{AA15AAB9-4F62-502B-5950-03AC4661C7BD}"/>
              </a:ext>
            </a:extLst>
          </p:cNvPr>
          <p:cNvSpPr txBox="1"/>
          <p:nvPr/>
        </p:nvSpPr>
        <p:spPr>
          <a:xfrm>
            <a:off x="1593172" y="9260168"/>
            <a:ext cx="1395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/>
              <a:t>Nucleus</a:t>
            </a:r>
          </a:p>
          <a:p>
            <a:r>
              <a:rPr lang="en-US" altLang="zh-TW" sz="2400" b="1" dirty="0"/>
              <a:t>Histone 3</a:t>
            </a:r>
            <a:endParaRPr lang="zh-TW" altLang="en-US" sz="2400" b="1" dirty="0"/>
          </a:p>
        </p:txBody>
      </p:sp>
      <p:sp>
        <p:nvSpPr>
          <p:cNvPr id="37" name="Text Box 11">
            <a:extLst>
              <a:ext uri="{FF2B5EF4-FFF2-40B4-BE49-F238E27FC236}">
                <a16:creationId xmlns:a16="http://schemas.microsoft.com/office/drawing/2014/main" id="{5432E64E-1E55-C383-4340-622E1D5DA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2540" y="11012458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38" name="Text Box 11">
            <a:extLst>
              <a:ext uri="{FF2B5EF4-FFF2-40B4-BE49-F238E27FC236}">
                <a16:creationId xmlns:a16="http://schemas.microsoft.com/office/drawing/2014/main" id="{B1E4848D-5EB1-6976-E8AB-CCD9EC3A3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0101" y="11012458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11">
            <a:extLst>
              <a:ext uri="{FF2B5EF4-FFF2-40B4-BE49-F238E27FC236}">
                <a16:creationId xmlns:a16="http://schemas.microsoft.com/office/drawing/2014/main" id="{F5B3F519-5FF6-8273-1871-D3A1B9418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1334" y="11012458"/>
            <a:ext cx="1352484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40" name="Text Box 11">
            <a:extLst>
              <a:ext uri="{FF2B5EF4-FFF2-40B4-BE49-F238E27FC236}">
                <a16:creationId xmlns:a16="http://schemas.microsoft.com/office/drawing/2014/main" id="{E82A89EC-6741-D5F9-BE7C-B6C293C7F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9395" y="11012458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41" name="Text Box 11">
            <a:extLst>
              <a:ext uri="{FF2B5EF4-FFF2-40B4-BE49-F238E27FC236}">
                <a16:creationId xmlns:a16="http://schemas.microsoft.com/office/drawing/2014/main" id="{C196333B-39D6-A005-AF4C-3326F5853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6956" y="11012458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Box 11">
            <a:extLst>
              <a:ext uri="{FF2B5EF4-FFF2-40B4-BE49-F238E27FC236}">
                <a16:creationId xmlns:a16="http://schemas.microsoft.com/office/drawing/2014/main" id="{6526CCA1-9AB0-54FE-7927-E7E295A3F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8189" y="11012458"/>
            <a:ext cx="1352484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43" name="Text Box 11">
            <a:extLst>
              <a:ext uri="{FF2B5EF4-FFF2-40B4-BE49-F238E27FC236}">
                <a16:creationId xmlns:a16="http://schemas.microsoft.com/office/drawing/2014/main" id="{5FBFE0A0-F0C8-4744-FE46-1AA70D8DD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6643" y="10500346"/>
            <a:ext cx="14494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72h post-ICH</a:t>
            </a:r>
          </a:p>
        </p:txBody>
      </p: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759B256E-41E4-3F77-AB9F-45C00B2E43A3}"/>
              </a:ext>
            </a:extLst>
          </p:cNvPr>
          <p:cNvCxnSpPr/>
          <p:nvPr/>
        </p:nvCxnSpPr>
        <p:spPr>
          <a:xfrm>
            <a:off x="3174636" y="10898761"/>
            <a:ext cx="6087608" cy="185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內容版面配置區 7">
            <a:extLst>
              <a:ext uri="{FF2B5EF4-FFF2-40B4-BE49-F238E27FC236}">
                <a16:creationId xmlns:a16="http://schemas.microsoft.com/office/drawing/2014/main" id="{2C4D0C1A-5DF0-B005-7992-E24CD8D839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777" t="56893" r="41855" b="36986"/>
          <a:stretch/>
        </p:blipFill>
        <p:spPr>
          <a:xfrm>
            <a:off x="1877439" y="11478009"/>
            <a:ext cx="7640884" cy="1707780"/>
          </a:xfrm>
          <a:prstGeom prst="rect">
            <a:avLst/>
          </a:prstGeom>
          <a:ln>
            <a:noFill/>
          </a:ln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D2631C63-8109-DFB6-B99D-952F3C5CDD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0" t="82666" r="57425" b="9942"/>
          <a:stretch/>
        </p:blipFill>
        <p:spPr>
          <a:xfrm flipH="1">
            <a:off x="1958323" y="13371013"/>
            <a:ext cx="7560000" cy="1201620"/>
          </a:xfrm>
          <a:prstGeom prst="rect">
            <a:avLst/>
          </a:prstGeom>
        </p:spPr>
      </p:pic>
      <p:sp>
        <p:nvSpPr>
          <p:cNvPr id="47" name="文字方塊 20">
            <a:extLst>
              <a:ext uri="{FF2B5EF4-FFF2-40B4-BE49-F238E27FC236}">
                <a16:creationId xmlns:a16="http://schemas.microsoft.com/office/drawing/2014/main" id="{FA6288DB-BA89-FCCE-F450-7642159B129F}"/>
              </a:ext>
            </a:extLst>
          </p:cNvPr>
          <p:cNvSpPr txBox="1"/>
          <p:nvPr/>
        </p:nvSpPr>
        <p:spPr>
          <a:xfrm>
            <a:off x="631737" y="12032712"/>
            <a:ext cx="1344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/>
              <a:t>Nucleus</a:t>
            </a:r>
          </a:p>
          <a:p>
            <a:r>
              <a:rPr lang="en-US" altLang="zh-TW" sz="2400" b="1" dirty="0"/>
              <a:t>Nrf2</a:t>
            </a:r>
            <a:endParaRPr lang="zh-TW" altLang="en-US" sz="2400" b="1" dirty="0"/>
          </a:p>
        </p:txBody>
      </p:sp>
      <p:sp>
        <p:nvSpPr>
          <p:cNvPr id="48" name="文字方塊 20">
            <a:extLst>
              <a:ext uri="{FF2B5EF4-FFF2-40B4-BE49-F238E27FC236}">
                <a16:creationId xmlns:a16="http://schemas.microsoft.com/office/drawing/2014/main" id="{52AE2E84-B0A5-DC31-C7F8-474D7C31B6A7}"/>
              </a:ext>
            </a:extLst>
          </p:cNvPr>
          <p:cNvSpPr txBox="1"/>
          <p:nvPr/>
        </p:nvSpPr>
        <p:spPr>
          <a:xfrm>
            <a:off x="580637" y="13549139"/>
            <a:ext cx="1395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/>
              <a:t>Nucleus</a:t>
            </a:r>
          </a:p>
          <a:p>
            <a:r>
              <a:rPr lang="en-US" altLang="zh-TW" sz="2400" b="1" dirty="0"/>
              <a:t>Histone 3</a:t>
            </a:r>
            <a:endParaRPr lang="zh-TW" altLang="en-US" sz="2400" b="1" dirty="0"/>
          </a:p>
        </p:txBody>
      </p:sp>
      <p:sp>
        <p:nvSpPr>
          <p:cNvPr id="49" name="Text Box 11">
            <a:extLst>
              <a:ext uri="{FF2B5EF4-FFF2-40B4-BE49-F238E27FC236}">
                <a16:creationId xmlns:a16="http://schemas.microsoft.com/office/drawing/2014/main" id="{2E32E9D6-9FA9-C6EA-4DE7-9E4A06430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2179" y="11132962"/>
            <a:ext cx="1352484" cy="29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Marker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839E267-C98B-A045-094B-5EF710007E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3736" y="4567156"/>
            <a:ext cx="6591300" cy="140017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965921A-DA56-6FD8-4E39-A0539D144B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11279" y="8402151"/>
            <a:ext cx="690562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88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id="{354D58D7-A77F-B504-33C5-E8A6BFC7D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0941" y="10977609"/>
            <a:ext cx="6549692" cy="2771888"/>
          </a:xfrm>
          <a:prstGeom prst="rect">
            <a:avLst/>
          </a:prstGeom>
        </p:spPr>
      </p:pic>
      <p:sp>
        <p:nvSpPr>
          <p:cNvPr id="21" name="文字方塊 8">
            <a:extLst>
              <a:ext uri="{FF2B5EF4-FFF2-40B4-BE49-F238E27FC236}">
                <a16:creationId xmlns:a16="http://schemas.microsoft.com/office/drawing/2014/main" id="{DF5820C6-EED5-6EB0-C0A0-F2CB7280C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83" y="695338"/>
            <a:ext cx="23050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r>
              <a:rPr lang="en-US" altLang="zh-TW" sz="2400" b="1" dirty="0"/>
              <a:t>Figure 3A</a:t>
            </a:r>
            <a:endParaRPr lang="zh-TW" altLang="en-US" sz="2400" b="1" dirty="0"/>
          </a:p>
        </p:txBody>
      </p:sp>
      <p:sp>
        <p:nvSpPr>
          <p:cNvPr id="24" name="Text Box 11">
            <a:extLst>
              <a:ext uri="{FF2B5EF4-FFF2-40B4-BE49-F238E27FC236}">
                <a16:creationId xmlns:a16="http://schemas.microsoft.com/office/drawing/2014/main" id="{97FA13A5-BE61-7AAA-ACA1-178F9E970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0188" y="11389949"/>
            <a:ext cx="679104" cy="42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25" name="Text Box 11">
            <a:extLst>
              <a:ext uri="{FF2B5EF4-FFF2-40B4-BE49-F238E27FC236}">
                <a16:creationId xmlns:a16="http://schemas.microsoft.com/office/drawing/2014/main" id="{7A3C29BB-2C91-64B8-9FD1-7A50E0089B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182" y="11394538"/>
            <a:ext cx="1242975" cy="42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067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067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11">
            <a:extLst>
              <a:ext uri="{FF2B5EF4-FFF2-40B4-BE49-F238E27FC236}">
                <a16:creationId xmlns:a16="http://schemas.microsoft.com/office/drawing/2014/main" id="{4FFDE180-89F3-5303-8671-4D9C6436C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4585" y="11419640"/>
            <a:ext cx="978357" cy="42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27" name="Text Box 11">
            <a:extLst>
              <a:ext uri="{FF2B5EF4-FFF2-40B4-BE49-F238E27FC236}">
                <a16:creationId xmlns:a16="http://schemas.microsoft.com/office/drawing/2014/main" id="{8A8EEF22-31BE-6895-DFA8-E8F9789E3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4951" y="11389949"/>
            <a:ext cx="1242975" cy="42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067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067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11">
            <a:extLst>
              <a:ext uri="{FF2B5EF4-FFF2-40B4-BE49-F238E27FC236}">
                <a16:creationId xmlns:a16="http://schemas.microsoft.com/office/drawing/2014/main" id="{84CAAD63-71F4-8F31-973F-5F6BAF44D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8731" y="11389949"/>
            <a:ext cx="978357" cy="42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29" name="Text Box 11">
            <a:extLst>
              <a:ext uri="{FF2B5EF4-FFF2-40B4-BE49-F238E27FC236}">
                <a16:creationId xmlns:a16="http://schemas.microsoft.com/office/drawing/2014/main" id="{98406657-3444-D9B1-1CED-9751B743C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1204" y="11389949"/>
            <a:ext cx="792523" cy="42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067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067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11">
            <a:extLst>
              <a:ext uri="{FF2B5EF4-FFF2-40B4-BE49-F238E27FC236}">
                <a16:creationId xmlns:a16="http://schemas.microsoft.com/office/drawing/2014/main" id="{743B48EB-A906-692A-1556-6F3A1111E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2279" y="11394538"/>
            <a:ext cx="711273" cy="42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31" name="Text Box 11">
            <a:extLst>
              <a:ext uri="{FF2B5EF4-FFF2-40B4-BE49-F238E27FC236}">
                <a16:creationId xmlns:a16="http://schemas.microsoft.com/office/drawing/2014/main" id="{357EC022-21A7-A7D6-282E-A195C69B0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990" y="11389949"/>
            <a:ext cx="786533" cy="42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pic>
        <p:nvPicPr>
          <p:cNvPr id="32" name="Picture 32">
            <a:extLst>
              <a:ext uri="{FF2B5EF4-FFF2-40B4-BE49-F238E27FC236}">
                <a16:creationId xmlns:a16="http://schemas.microsoft.com/office/drawing/2014/main" id="{1C89412E-0325-811A-5EDB-9D99B54354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63" t="33406" r="37487" b="50258"/>
          <a:stretch/>
        </p:blipFill>
        <p:spPr>
          <a:xfrm>
            <a:off x="2530941" y="13888581"/>
            <a:ext cx="6549692" cy="1726776"/>
          </a:xfrm>
          <a:prstGeom prst="rect">
            <a:avLst/>
          </a:prstGeom>
          <a:ln>
            <a:noFill/>
          </a:ln>
        </p:spPr>
      </p:pic>
      <p:sp>
        <p:nvSpPr>
          <p:cNvPr id="35" name="Rectangle 72">
            <a:extLst>
              <a:ext uri="{FF2B5EF4-FFF2-40B4-BE49-F238E27FC236}">
                <a16:creationId xmlns:a16="http://schemas.microsoft.com/office/drawing/2014/main" id="{DF78E240-760B-56C5-BDCB-FA52C263AEF5}"/>
              </a:ext>
            </a:extLst>
          </p:cNvPr>
          <p:cNvSpPr/>
          <p:nvPr/>
        </p:nvSpPr>
        <p:spPr>
          <a:xfrm>
            <a:off x="1921403" y="12003192"/>
            <a:ext cx="546945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b="1" dirty="0"/>
              <a:t>HO-1</a:t>
            </a:r>
            <a:endParaRPr lang="fi-FI" sz="1333" b="1" dirty="0"/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599AB71-5CE0-972E-303A-18B134C4A6DE}"/>
              </a:ext>
            </a:extLst>
          </p:cNvPr>
          <p:cNvSpPr/>
          <p:nvPr/>
        </p:nvSpPr>
        <p:spPr>
          <a:xfrm>
            <a:off x="1822861" y="14671062"/>
            <a:ext cx="744027" cy="297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333" b="1" dirty="0">
                <a:sym typeface="Symbol" panose="05050102010706020507" pitchFamily="18" charset="2"/>
              </a:rPr>
              <a:t></a:t>
            </a:r>
            <a:r>
              <a:rPr lang="en-US" altLang="zh-TW" sz="1333" b="1" dirty="0">
                <a:sym typeface="Symbol" panose="05050102010706020507" pitchFamily="18" charset="2"/>
              </a:rPr>
              <a:t>-actin</a:t>
            </a:r>
            <a:endParaRPr lang="fi-FI" sz="1333" b="1" dirty="0"/>
          </a:p>
        </p:txBody>
      </p:sp>
      <p:sp>
        <p:nvSpPr>
          <p:cNvPr id="48" name="Text Box 11">
            <a:extLst>
              <a:ext uri="{FF2B5EF4-FFF2-40B4-BE49-F238E27FC236}">
                <a16:creationId xmlns:a16="http://schemas.microsoft.com/office/drawing/2014/main" id="{7FA8B895-BBFF-D24C-E92C-8E4023A3C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8523" y="6547344"/>
            <a:ext cx="14494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24h post-ICH</a:t>
            </a:r>
          </a:p>
        </p:txBody>
      </p:sp>
      <p:sp>
        <p:nvSpPr>
          <p:cNvPr id="49" name="Text Box 11">
            <a:extLst>
              <a:ext uri="{FF2B5EF4-FFF2-40B4-BE49-F238E27FC236}">
                <a16:creationId xmlns:a16="http://schemas.microsoft.com/office/drawing/2014/main" id="{FEB7BF46-B098-72AB-1010-BA9290B8A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3413" y="6968958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51" name="Text Box 11">
            <a:extLst>
              <a:ext uri="{FF2B5EF4-FFF2-40B4-BE49-F238E27FC236}">
                <a16:creationId xmlns:a16="http://schemas.microsoft.com/office/drawing/2014/main" id="{57D7D90D-7E88-47C2-715E-CBB68830B4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6430" y="6986135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Box 11">
            <a:extLst>
              <a:ext uri="{FF2B5EF4-FFF2-40B4-BE49-F238E27FC236}">
                <a16:creationId xmlns:a16="http://schemas.microsoft.com/office/drawing/2014/main" id="{ADA712D3-4648-6FB7-955C-FDD0F2F650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5605" y="6958784"/>
            <a:ext cx="1352484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53" name="Text Box 11">
            <a:extLst>
              <a:ext uri="{FF2B5EF4-FFF2-40B4-BE49-F238E27FC236}">
                <a16:creationId xmlns:a16="http://schemas.microsoft.com/office/drawing/2014/main" id="{90259802-F656-4FB9-92B1-C025A5601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2756" y="6979932"/>
            <a:ext cx="1272517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sp>
        <p:nvSpPr>
          <p:cNvPr id="54" name="Text Box 11">
            <a:extLst>
              <a:ext uri="{FF2B5EF4-FFF2-40B4-BE49-F238E27FC236}">
                <a16:creationId xmlns:a16="http://schemas.microsoft.com/office/drawing/2014/main" id="{847385C0-7129-22FD-FB6B-B4013C21E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5307" y="6845086"/>
            <a:ext cx="1215283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sz="13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rhCDNF</a:t>
            </a:r>
            <a:endParaRPr lang="en-US" altLang="zh-TW" sz="1333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 Box 11">
            <a:extLst>
              <a:ext uri="{FF2B5EF4-FFF2-40B4-BE49-F238E27FC236}">
                <a16:creationId xmlns:a16="http://schemas.microsoft.com/office/drawing/2014/main" id="{E58D9B25-3C83-6477-CF04-4592993AE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0632" y="7007766"/>
            <a:ext cx="1352484" cy="50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79DC6042-8DB9-A813-2E8D-655F2C4BB7CE}"/>
              </a:ext>
            </a:extLst>
          </p:cNvPr>
          <p:cNvCxnSpPr/>
          <p:nvPr/>
        </p:nvCxnSpPr>
        <p:spPr>
          <a:xfrm>
            <a:off x="2882735" y="6911589"/>
            <a:ext cx="6087608" cy="185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圖片 8">
            <a:extLst>
              <a:ext uri="{FF2B5EF4-FFF2-40B4-BE49-F238E27FC236}">
                <a16:creationId xmlns:a16="http://schemas.microsoft.com/office/drawing/2014/main" id="{D4C1F625-AE3E-97E1-7FFE-8D49AAC627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" t="-3111" r="4093" b="-4545"/>
          <a:stretch/>
        </p:blipFill>
        <p:spPr>
          <a:xfrm flipH="1">
            <a:off x="2600632" y="8434121"/>
            <a:ext cx="6480000" cy="969340"/>
          </a:xfrm>
          <a:prstGeom prst="rect">
            <a:avLst/>
          </a:prstGeom>
        </p:spPr>
      </p:pic>
      <p:sp>
        <p:nvSpPr>
          <p:cNvPr id="59" name="Rectangle 72">
            <a:extLst>
              <a:ext uri="{FF2B5EF4-FFF2-40B4-BE49-F238E27FC236}">
                <a16:creationId xmlns:a16="http://schemas.microsoft.com/office/drawing/2014/main" id="{5261A5F1-3890-D5E5-CD96-2CABC352100E}"/>
              </a:ext>
            </a:extLst>
          </p:cNvPr>
          <p:cNvSpPr/>
          <p:nvPr/>
        </p:nvSpPr>
        <p:spPr>
          <a:xfrm>
            <a:off x="1724321" y="8847210"/>
            <a:ext cx="744027" cy="297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333" b="1" dirty="0">
                <a:sym typeface="Symbol" panose="05050102010706020507" pitchFamily="18" charset="2"/>
              </a:rPr>
              <a:t></a:t>
            </a:r>
            <a:r>
              <a:rPr lang="en-US" altLang="zh-TW" sz="1333" b="1" dirty="0">
                <a:sym typeface="Symbol" panose="05050102010706020507" pitchFamily="18" charset="2"/>
              </a:rPr>
              <a:t>-actin</a:t>
            </a:r>
            <a:endParaRPr lang="fi-FI" sz="1333" b="1" dirty="0"/>
          </a:p>
        </p:txBody>
      </p:sp>
      <p:sp>
        <p:nvSpPr>
          <p:cNvPr id="60" name="Rectangle 72">
            <a:extLst>
              <a:ext uri="{FF2B5EF4-FFF2-40B4-BE49-F238E27FC236}">
                <a16:creationId xmlns:a16="http://schemas.microsoft.com/office/drawing/2014/main" id="{5AE83D68-2156-63DD-D1AA-FD7B924E125B}"/>
              </a:ext>
            </a:extLst>
          </p:cNvPr>
          <p:cNvSpPr/>
          <p:nvPr/>
        </p:nvSpPr>
        <p:spPr>
          <a:xfrm>
            <a:off x="1983995" y="7646709"/>
            <a:ext cx="546945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b="1" dirty="0"/>
              <a:t>HO-1</a:t>
            </a:r>
            <a:endParaRPr lang="fi-FI" sz="1333" b="1" dirty="0"/>
          </a:p>
        </p:txBody>
      </p:sp>
      <p:sp>
        <p:nvSpPr>
          <p:cNvPr id="62" name="Text Box 11">
            <a:extLst>
              <a:ext uri="{FF2B5EF4-FFF2-40B4-BE49-F238E27FC236}">
                <a16:creationId xmlns:a16="http://schemas.microsoft.com/office/drawing/2014/main" id="{AB9A9DAF-ECA2-94CA-4608-D37212A84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8575" y="11419640"/>
            <a:ext cx="1352484" cy="42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06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+Saline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4C3749F-D21D-4EC4-F19E-101DC4DDEE7B}"/>
              </a:ext>
            </a:extLst>
          </p:cNvPr>
          <p:cNvGrpSpPr/>
          <p:nvPr/>
        </p:nvGrpSpPr>
        <p:grpSpPr>
          <a:xfrm>
            <a:off x="2611217" y="1366606"/>
            <a:ext cx="6184985" cy="962995"/>
            <a:chOff x="2611217" y="1366606"/>
            <a:chExt cx="6184985" cy="962995"/>
          </a:xfrm>
        </p:grpSpPr>
        <p:sp>
          <p:nvSpPr>
            <p:cNvPr id="64" name="Text Box 11">
              <a:extLst>
                <a:ext uri="{FF2B5EF4-FFF2-40B4-BE49-F238E27FC236}">
                  <a16:creationId xmlns:a16="http://schemas.microsoft.com/office/drawing/2014/main" id="{BA0230E4-5716-D88C-9E62-F0F68782B0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4135" y="1366606"/>
              <a:ext cx="1335622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600" b="1" dirty="0"/>
                <a:t>6h post-ICH</a:t>
              </a:r>
            </a:p>
          </p:txBody>
        </p:sp>
        <p:sp>
          <p:nvSpPr>
            <p:cNvPr id="65" name="Text Box 11">
              <a:extLst>
                <a:ext uri="{FF2B5EF4-FFF2-40B4-BE49-F238E27FC236}">
                  <a16:creationId xmlns:a16="http://schemas.microsoft.com/office/drawing/2014/main" id="{6ECF0F1C-3F27-A7AA-01A3-B924910E18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9025" y="1788220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66" name="Text Box 11">
              <a:extLst>
                <a:ext uri="{FF2B5EF4-FFF2-40B4-BE49-F238E27FC236}">
                  <a16:creationId xmlns:a16="http://schemas.microsoft.com/office/drawing/2014/main" id="{53C3B6A7-B88D-D433-D67D-C3C871C18C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2042" y="1805397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Text Box 11">
              <a:extLst>
                <a:ext uri="{FF2B5EF4-FFF2-40B4-BE49-F238E27FC236}">
                  <a16:creationId xmlns:a16="http://schemas.microsoft.com/office/drawing/2014/main" id="{14DC72B2-C355-6D5A-866D-036AD9C256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11217" y="1778046"/>
              <a:ext cx="1352484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Sham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68" name="Text Box 11">
              <a:extLst>
                <a:ext uri="{FF2B5EF4-FFF2-40B4-BE49-F238E27FC236}">
                  <a16:creationId xmlns:a16="http://schemas.microsoft.com/office/drawing/2014/main" id="{99416925-67E0-332B-CF98-2687E466C8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8368" y="1799194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69" name="Text Box 11">
              <a:extLst>
                <a:ext uri="{FF2B5EF4-FFF2-40B4-BE49-F238E27FC236}">
                  <a16:creationId xmlns:a16="http://schemas.microsoft.com/office/drawing/2014/main" id="{12DBAE41-576F-E59B-539C-913DD5D1F4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80919" y="1664348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Text Box 11">
              <a:extLst>
                <a:ext uri="{FF2B5EF4-FFF2-40B4-BE49-F238E27FC236}">
                  <a16:creationId xmlns:a16="http://schemas.microsoft.com/office/drawing/2014/main" id="{EECA3DCD-D40B-F97D-AD0A-E856FD09B6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66244" y="1827028"/>
              <a:ext cx="1352484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Sham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cxnSp>
          <p:nvCxnSpPr>
            <p:cNvPr id="71" name="直接连接符 70">
              <a:extLst>
                <a:ext uri="{FF2B5EF4-FFF2-40B4-BE49-F238E27FC236}">
                  <a16:creationId xmlns:a16="http://schemas.microsoft.com/office/drawing/2014/main" id="{B694B696-916F-C7A5-348B-7E27277BC39B}"/>
                </a:ext>
              </a:extLst>
            </p:cNvPr>
            <p:cNvCxnSpPr/>
            <p:nvPr/>
          </p:nvCxnSpPr>
          <p:spPr>
            <a:xfrm>
              <a:off x="2708347" y="1730851"/>
              <a:ext cx="6087608" cy="1851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36474A24-1082-38CF-5404-01E97504A3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5939" y="3300843"/>
            <a:ext cx="6480610" cy="1859441"/>
          </a:xfrm>
          <a:prstGeom prst="rect">
            <a:avLst/>
          </a:prstGeom>
        </p:spPr>
      </p:pic>
      <p:sp>
        <p:nvSpPr>
          <p:cNvPr id="74" name="Rectangle 72">
            <a:extLst>
              <a:ext uri="{FF2B5EF4-FFF2-40B4-BE49-F238E27FC236}">
                <a16:creationId xmlns:a16="http://schemas.microsoft.com/office/drawing/2014/main" id="{9536D963-79AB-FCC9-AE95-6906EFCD71E8}"/>
              </a:ext>
            </a:extLst>
          </p:cNvPr>
          <p:cNvSpPr/>
          <p:nvPr/>
        </p:nvSpPr>
        <p:spPr>
          <a:xfrm>
            <a:off x="1656927" y="4342000"/>
            <a:ext cx="744027" cy="297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333" b="1" dirty="0">
                <a:sym typeface="Symbol" panose="05050102010706020507" pitchFamily="18" charset="2"/>
              </a:rPr>
              <a:t></a:t>
            </a:r>
            <a:r>
              <a:rPr lang="en-US" altLang="zh-TW" sz="1333" b="1" dirty="0">
                <a:sym typeface="Symbol" panose="05050102010706020507" pitchFamily="18" charset="2"/>
              </a:rPr>
              <a:t>-actin</a:t>
            </a:r>
            <a:endParaRPr lang="fi-FI" sz="1333" b="1" dirty="0"/>
          </a:p>
        </p:txBody>
      </p:sp>
      <p:sp>
        <p:nvSpPr>
          <p:cNvPr id="75" name="Rectangle 72">
            <a:extLst>
              <a:ext uri="{FF2B5EF4-FFF2-40B4-BE49-F238E27FC236}">
                <a16:creationId xmlns:a16="http://schemas.microsoft.com/office/drawing/2014/main" id="{EA7F7417-E55F-4C8C-626C-60A6910D1889}"/>
              </a:ext>
            </a:extLst>
          </p:cNvPr>
          <p:cNvSpPr/>
          <p:nvPr/>
        </p:nvSpPr>
        <p:spPr>
          <a:xfrm>
            <a:off x="1869777" y="2564065"/>
            <a:ext cx="546945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b="1" dirty="0"/>
              <a:t>HO-1</a:t>
            </a:r>
            <a:endParaRPr lang="fi-FI" sz="1333" b="1" dirty="0"/>
          </a:p>
        </p:txBody>
      </p:sp>
      <p:sp>
        <p:nvSpPr>
          <p:cNvPr id="76" name="Text Box 11">
            <a:extLst>
              <a:ext uri="{FF2B5EF4-FFF2-40B4-BE49-F238E27FC236}">
                <a16:creationId xmlns:a16="http://schemas.microsoft.com/office/drawing/2014/main" id="{1C678DE0-87A1-C7EE-0EED-36D297029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951" y="10338712"/>
            <a:ext cx="14494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/>
              <a:t>72h post-ICH</a:t>
            </a:r>
          </a:p>
        </p:txBody>
      </p:sp>
      <p:cxnSp>
        <p:nvCxnSpPr>
          <p:cNvPr id="77" name="直接连接符 76">
            <a:extLst>
              <a:ext uri="{FF2B5EF4-FFF2-40B4-BE49-F238E27FC236}">
                <a16:creationId xmlns:a16="http://schemas.microsoft.com/office/drawing/2014/main" id="{5059D978-0B4F-F8DC-D3B9-E375BE56BAAF}"/>
              </a:ext>
            </a:extLst>
          </p:cNvPr>
          <p:cNvCxnSpPr/>
          <p:nvPr/>
        </p:nvCxnSpPr>
        <p:spPr>
          <a:xfrm>
            <a:off x="2767163" y="10702957"/>
            <a:ext cx="6087608" cy="185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>
            <a:extLst>
              <a:ext uri="{FF2B5EF4-FFF2-40B4-BE49-F238E27FC236}">
                <a16:creationId xmlns:a16="http://schemas.microsoft.com/office/drawing/2014/main" id="{F66ABF0D-0EA9-F295-DE65-22793D8784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2976" y="2331507"/>
            <a:ext cx="6477000" cy="90487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49AD91-91A6-8C6C-72CC-322E081B95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00632" y="7772651"/>
            <a:ext cx="64770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02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8">
            <a:extLst>
              <a:ext uri="{FF2B5EF4-FFF2-40B4-BE49-F238E27FC236}">
                <a16:creationId xmlns:a16="http://schemas.microsoft.com/office/drawing/2014/main" id="{62B031B8-460E-CC3F-AC88-DA9E599A3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83" y="695338"/>
            <a:ext cx="23050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r>
              <a:rPr lang="en-US" altLang="zh-TW" sz="2400" b="1" dirty="0"/>
              <a:t>Figure 3A</a:t>
            </a:r>
            <a:endParaRPr lang="zh-TW" altLang="en-US" sz="2400" b="1" dirty="0"/>
          </a:p>
        </p:txBody>
      </p:sp>
      <p:pic>
        <p:nvPicPr>
          <p:cNvPr id="5" name="圖片 2">
            <a:extLst>
              <a:ext uri="{FF2B5EF4-FFF2-40B4-BE49-F238E27FC236}">
                <a16:creationId xmlns:a16="http://schemas.microsoft.com/office/drawing/2014/main" id="{C16B370B-E213-8D71-6385-550C2252F4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131" t="4034" r="420" b="958"/>
          <a:stretch/>
        </p:blipFill>
        <p:spPr>
          <a:xfrm flipH="1" flipV="1">
            <a:off x="3224216" y="9960282"/>
            <a:ext cx="6480000" cy="788834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CBDDB5EA-0FC4-40A4-AF43-1F8BA3192AD5}"/>
              </a:ext>
            </a:extLst>
          </p:cNvPr>
          <p:cNvGrpSpPr/>
          <p:nvPr/>
        </p:nvGrpSpPr>
        <p:grpSpPr>
          <a:xfrm>
            <a:off x="2771532" y="504776"/>
            <a:ext cx="6184985" cy="962995"/>
            <a:chOff x="2611217" y="1366606"/>
            <a:chExt cx="6184985" cy="962995"/>
          </a:xfrm>
        </p:grpSpPr>
        <p:sp>
          <p:nvSpPr>
            <p:cNvPr id="7" name="Text Box 11">
              <a:extLst>
                <a:ext uri="{FF2B5EF4-FFF2-40B4-BE49-F238E27FC236}">
                  <a16:creationId xmlns:a16="http://schemas.microsoft.com/office/drawing/2014/main" id="{8F40CA6B-477B-F8A6-09C5-B4EED57D94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4135" y="1366606"/>
              <a:ext cx="1335622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600" b="1" dirty="0"/>
                <a:t>6h post-ICH</a:t>
              </a:r>
            </a:p>
          </p:txBody>
        </p:sp>
        <p:sp>
          <p:nvSpPr>
            <p:cNvPr id="8" name="Text Box 11">
              <a:extLst>
                <a:ext uri="{FF2B5EF4-FFF2-40B4-BE49-F238E27FC236}">
                  <a16:creationId xmlns:a16="http://schemas.microsoft.com/office/drawing/2014/main" id="{55E3BAA5-AD56-7CE0-5370-04B56B2153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9025" y="1788220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9" name="Text Box 11">
              <a:extLst>
                <a:ext uri="{FF2B5EF4-FFF2-40B4-BE49-F238E27FC236}">
                  <a16:creationId xmlns:a16="http://schemas.microsoft.com/office/drawing/2014/main" id="{95E29D09-EE96-F032-A81A-6E74EC98F3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2042" y="1805397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 Box 11">
              <a:extLst>
                <a:ext uri="{FF2B5EF4-FFF2-40B4-BE49-F238E27FC236}">
                  <a16:creationId xmlns:a16="http://schemas.microsoft.com/office/drawing/2014/main" id="{3F53D11A-7423-EAB8-5E02-66E9112095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11217" y="1778046"/>
              <a:ext cx="1352484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Sham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11" name="Text Box 11">
              <a:extLst>
                <a:ext uri="{FF2B5EF4-FFF2-40B4-BE49-F238E27FC236}">
                  <a16:creationId xmlns:a16="http://schemas.microsoft.com/office/drawing/2014/main" id="{6BB406B6-4873-9E61-44EE-8679237BA5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8368" y="1799194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12" name="Text Box 11">
              <a:extLst>
                <a:ext uri="{FF2B5EF4-FFF2-40B4-BE49-F238E27FC236}">
                  <a16:creationId xmlns:a16="http://schemas.microsoft.com/office/drawing/2014/main" id="{9F61FEAD-82D0-D51F-13C9-C01F81846F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80919" y="1664348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id="{E9ACA682-D123-60A1-09B4-6E6DC87186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66244" y="1827028"/>
              <a:ext cx="1352484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Sham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DCD8F9E8-D2BF-F489-9B40-4D815D2699DB}"/>
                </a:ext>
              </a:extLst>
            </p:cNvPr>
            <p:cNvCxnSpPr/>
            <p:nvPr/>
          </p:nvCxnSpPr>
          <p:spPr>
            <a:xfrm>
              <a:off x="2708347" y="1730851"/>
              <a:ext cx="6087608" cy="1851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72">
            <a:extLst>
              <a:ext uri="{FF2B5EF4-FFF2-40B4-BE49-F238E27FC236}">
                <a16:creationId xmlns:a16="http://schemas.microsoft.com/office/drawing/2014/main" id="{B20E6811-A8BF-83A5-F8FB-4C351FDB9B81}"/>
              </a:ext>
            </a:extLst>
          </p:cNvPr>
          <p:cNvSpPr/>
          <p:nvPr/>
        </p:nvSpPr>
        <p:spPr>
          <a:xfrm>
            <a:off x="1969547" y="1666548"/>
            <a:ext cx="81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GRP78</a:t>
            </a:r>
            <a:endParaRPr lang="fi-FI" b="1" dirty="0"/>
          </a:p>
        </p:txBody>
      </p:sp>
      <p:pic>
        <p:nvPicPr>
          <p:cNvPr id="16" name="圖片 29">
            <a:extLst>
              <a:ext uri="{FF2B5EF4-FFF2-40B4-BE49-F238E27FC236}">
                <a16:creationId xmlns:a16="http://schemas.microsoft.com/office/drawing/2014/main" id="{C1D98FA9-1CBC-B6D3-469B-5B2368D60E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4" t="-1350" r="-433"/>
          <a:stretch/>
        </p:blipFill>
        <p:spPr>
          <a:xfrm>
            <a:off x="2672466" y="2429664"/>
            <a:ext cx="6480000" cy="615131"/>
          </a:xfrm>
          <a:prstGeom prst="rect">
            <a:avLst/>
          </a:prstGeom>
        </p:spPr>
      </p:pic>
      <p:sp>
        <p:nvSpPr>
          <p:cNvPr id="17" name="文字方塊 26">
            <a:extLst>
              <a:ext uri="{FF2B5EF4-FFF2-40B4-BE49-F238E27FC236}">
                <a16:creationId xmlns:a16="http://schemas.microsoft.com/office/drawing/2014/main" id="{7FE43063-3307-B165-027A-EFEBDB3C8B3F}"/>
              </a:ext>
            </a:extLst>
          </p:cNvPr>
          <p:cNvSpPr txBox="1"/>
          <p:nvPr/>
        </p:nvSpPr>
        <p:spPr>
          <a:xfrm>
            <a:off x="2109750" y="2552563"/>
            <a:ext cx="642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/>
              <a:t>ATF4</a:t>
            </a:r>
            <a:endParaRPr lang="zh-TW" altLang="en-US" b="1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B6C3F061-CAC3-1418-13FE-8A34105D594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1" t="52925" r="58849" b="42582"/>
          <a:stretch/>
        </p:blipFill>
        <p:spPr>
          <a:xfrm flipH="1">
            <a:off x="2752490" y="3228828"/>
            <a:ext cx="6480000" cy="1377585"/>
          </a:xfrm>
          <a:prstGeom prst="rect">
            <a:avLst/>
          </a:prstGeom>
        </p:spPr>
      </p:pic>
      <p:sp>
        <p:nvSpPr>
          <p:cNvPr id="20" name="文字方塊 26">
            <a:extLst>
              <a:ext uri="{FF2B5EF4-FFF2-40B4-BE49-F238E27FC236}">
                <a16:creationId xmlns:a16="http://schemas.microsoft.com/office/drawing/2014/main" id="{EEE0E665-6EE3-86B6-0E9B-F3C62706556A}"/>
              </a:ext>
            </a:extLst>
          </p:cNvPr>
          <p:cNvSpPr txBox="1"/>
          <p:nvPr/>
        </p:nvSpPr>
        <p:spPr>
          <a:xfrm>
            <a:off x="2052843" y="3658660"/>
            <a:ext cx="756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/>
              <a:t>ATF6a</a:t>
            </a:r>
            <a:endParaRPr lang="zh-TW" altLang="en-US" b="1" dirty="0"/>
          </a:p>
        </p:txBody>
      </p:sp>
      <p:pic>
        <p:nvPicPr>
          <p:cNvPr id="21" name="圖片 8">
            <a:extLst>
              <a:ext uri="{FF2B5EF4-FFF2-40B4-BE49-F238E27FC236}">
                <a16:creationId xmlns:a16="http://schemas.microsoft.com/office/drawing/2014/main" id="{418CD237-6988-A304-7830-ED6EA4F855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" t="2429" r="-1118" b="11"/>
          <a:stretch/>
        </p:blipFill>
        <p:spPr>
          <a:xfrm flipH="1">
            <a:off x="2752490" y="4790446"/>
            <a:ext cx="6480000" cy="879244"/>
          </a:xfrm>
          <a:prstGeom prst="rect">
            <a:avLst/>
          </a:prstGeom>
        </p:spPr>
      </p:pic>
      <p:sp>
        <p:nvSpPr>
          <p:cNvPr id="22" name="文字方塊 26">
            <a:extLst>
              <a:ext uri="{FF2B5EF4-FFF2-40B4-BE49-F238E27FC236}">
                <a16:creationId xmlns:a16="http://schemas.microsoft.com/office/drawing/2014/main" id="{92EE2AB9-2CEB-9D0A-E001-D176D1D26A19}"/>
              </a:ext>
            </a:extLst>
          </p:cNvPr>
          <p:cNvSpPr txBox="1"/>
          <p:nvPr/>
        </p:nvSpPr>
        <p:spPr>
          <a:xfrm>
            <a:off x="2181249" y="5035612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/>
              <a:t>Chop</a:t>
            </a:r>
            <a:endParaRPr lang="zh-TW" altLang="en-US" b="1" dirty="0"/>
          </a:p>
        </p:txBody>
      </p:sp>
      <p:pic>
        <p:nvPicPr>
          <p:cNvPr id="23" name="內容版面配置區 4">
            <a:extLst>
              <a:ext uri="{FF2B5EF4-FFF2-40B4-BE49-F238E27FC236}">
                <a16:creationId xmlns:a16="http://schemas.microsoft.com/office/drawing/2014/main" id="{2E3041EB-D300-8905-41E4-A3F81519FBD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63" t="50044" r="48549" b="42623"/>
          <a:stretch/>
        </p:blipFill>
        <p:spPr>
          <a:xfrm>
            <a:off x="2809397" y="5853723"/>
            <a:ext cx="6938687" cy="2274277"/>
          </a:xfrm>
          <a:prstGeom prst="rect">
            <a:avLst/>
          </a:prstGeom>
        </p:spPr>
      </p:pic>
      <p:sp>
        <p:nvSpPr>
          <p:cNvPr id="24" name="Rectangle 72">
            <a:extLst>
              <a:ext uri="{FF2B5EF4-FFF2-40B4-BE49-F238E27FC236}">
                <a16:creationId xmlns:a16="http://schemas.microsoft.com/office/drawing/2014/main" id="{169F4954-C521-6993-E58F-A7948DB22D54}"/>
              </a:ext>
            </a:extLst>
          </p:cNvPr>
          <p:cNvSpPr/>
          <p:nvPr/>
        </p:nvSpPr>
        <p:spPr>
          <a:xfrm>
            <a:off x="1792127" y="6918514"/>
            <a:ext cx="9794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ym typeface="Symbol" panose="05050102010706020507" pitchFamily="18" charset="2"/>
              </a:rPr>
              <a:t></a:t>
            </a:r>
            <a:r>
              <a:rPr lang="en-US" altLang="zh-TW" b="1" dirty="0">
                <a:sym typeface="Symbol" panose="05050102010706020507" pitchFamily="18" charset="2"/>
              </a:rPr>
              <a:t>-actin</a:t>
            </a:r>
            <a:endParaRPr lang="fi-FI" b="1" dirty="0"/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D0BF8712-A135-7ED2-BFF0-202738A31340}"/>
              </a:ext>
            </a:extLst>
          </p:cNvPr>
          <p:cNvGrpSpPr/>
          <p:nvPr/>
        </p:nvGrpSpPr>
        <p:grpSpPr>
          <a:xfrm>
            <a:off x="3348108" y="8920105"/>
            <a:ext cx="6184985" cy="962995"/>
            <a:chOff x="2611217" y="1366606"/>
            <a:chExt cx="6184985" cy="962995"/>
          </a:xfrm>
        </p:grpSpPr>
        <p:sp>
          <p:nvSpPr>
            <p:cNvPr id="26" name="Text Box 11">
              <a:extLst>
                <a:ext uri="{FF2B5EF4-FFF2-40B4-BE49-F238E27FC236}">
                  <a16:creationId xmlns:a16="http://schemas.microsoft.com/office/drawing/2014/main" id="{DFD9259B-6D76-3104-F86C-CCAB66707A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4135" y="1366606"/>
              <a:ext cx="1449436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600" b="1" dirty="0"/>
                <a:t>24h post-ICH</a:t>
              </a:r>
            </a:p>
          </p:txBody>
        </p:sp>
        <p:sp>
          <p:nvSpPr>
            <p:cNvPr id="27" name="Text Box 11">
              <a:extLst>
                <a:ext uri="{FF2B5EF4-FFF2-40B4-BE49-F238E27FC236}">
                  <a16:creationId xmlns:a16="http://schemas.microsoft.com/office/drawing/2014/main" id="{5753B431-E2A6-B190-C2CD-D0CACC08A6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9025" y="1827028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28" name="Text Box 11">
              <a:extLst>
                <a:ext uri="{FF2B5EF4-FFF2-40B4-BE49-F238E27FC236}">
                  <a16:creationId xmlns:a16="http://schemas.microsoft.com/office/drawing/2014/main" id="{38D9D8A2-8D58-69A9-2866-66F05372BF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2042" y="1827028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 Box 11">
              <a:extLst>
                <a:ext uri="{FF2B5EF4-FFF2-40B4-BE49-F238E27FC236}">
                  <a16:creationId xmlns:a16="http://schemas.microsoft.com/office/drawing/2014/main" id="{67A4FCAB-4121-4EEA-FB6E-C05ABA7C46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11217" y="1827028"/>
              <a:ext cx="1352484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Sham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30" name="Text Box 11">
              <a:extLst>
                <a:ext uri="{FF2B5EF4-FFF2-40B4-BE49-F238E27FC236}">
                  <a16:creationId xmlns:a16="http://schemas.microsoft.com/office/drawing/2014/main" id="{4CE8B768-9B30-74B8-6139-0AE5715FA7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8368" y="1827028"/>
              <a:ext cx="1272517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sp>
          <p:nvSpPr>
            <p:cNvPr id="31" name="Text Box 11">
              <a:extLst>
                <a:ext uri="{FF2B5EF4-FFF2-40B4-BE49-F238E27FC236}">
                  <a16:creationId xmlns:a16="http://schemas.microsoft.com/office/drawing/2014/main" id="{32487EDA-4F1E-E241-D1BF-E21E8F6971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80919" y="1827028"/>
              <a:ext cx="1215283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ICH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TW" sz="1333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rhCDNF</a:t>
              </a:r>
              <a:endParaRPr lang="en-US" altLang="zh-TW" sz="133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 Box 11">
              <a:extLst>
                <a:ext uri="{FF2B5EF4-FFF2-40B4-BE49-F238E27FC236}">
                  <a16:creationId xmlns:a16="http://schemas.microsoft.com/office/drawing/2014/main" id="{5B130091-316B-571F-86B9-402FEA2A4B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66244" y="1827028"/>
              <a:ext cx="1352484" cy="502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Sham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33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+Saline</a:t>
              </a:r>
            </a:p>
          </p:txBody>
        </p: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76217C6E-C23F-7855-669F-724BBC30298F}"/>
                </a:ext>
              </a:extLst>
            </p:cNvPr>
            <p:cNvCxnSpPr/>
            <p:nvPr/>
          </p:nvCxnSpPr>
          <p:spPr>
            <a:xfrm>
              <a:off x="2708347" y="1730851"/>
              <a:ext cx="6087608" cy="1851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圖片 1">
            <a:extLst>
              <a:ext uri="{FF2B5EF4-FFF2-40B4-BE49-F238E27FC236}">
                <a16:creationId xmlns:a16="http://schemas.microsoft.com/office/drawing/2014/main" id="{06186A94-69BE-0B98-6EAD-26E56A4B8EB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913" t="2840" r="-726" b="2202"/>
          <a:stretch/>
        </p:blipFill>
        <p:spPr>
          <a:xfrm flipH="1">
            <a:off x="2672466" y="1435966"/>
            <a:ext cx="6480000" cy="919086"/>
          </a:xfrm>
          <a:prstGeom prst="rect">
            <a:avLst/>
          </a:prstGeom>
        </p:spPr>
      </p:pic>
      <p:pic>
        <p:nvPicPr>
          <p:cNvPr id="35" name="圖片 9">
            <a:extLst>
              <a:ext uri="{FF2B5EF4-FFF2-40B4-BE49-F238E27FC236}">
                <a16:creationId xmlns:a16="http://schemas.microsoft.com/office/drawing/2014/main" id="{5F66AE8F-F71E-1F85-A49D-B3FB8CD55F3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11135" r="-235"/>
          <a:stretch/>
        </p:blipFill>
        <p:spPr>
          <a:xfrm flipH="1">
            <a:off x="3200644" y="10867396"/>
            <a:ext cx="6480000" cy="721355"/>
          </a:xfrm>
          <a:prstGeom prst="rect">
            <a:avLst/>
          </a:prstGeom>
        </p:spPr>
      </p:pic>
      <p:pic>
        <p:nvPicPr>
          <p:cNvPr id="36" name="圖片 10">
            <a:extLst>
              <a:ext uri="{FF2B5EF4-FFF2-40B4-BE49-F238E27FC236}">
                <a16:creationId xmlns:a16="http://schemas.microsoft.com/office/drawing/2014/main" id="{8DB47DF3-AD33-755B-DB84-5660A9685D9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" t="-30810" r="-574" b="-39697"/>
          <a:stretch/>
        </p:blipFill>
        <p:spPr>
          <a:xfrm flipH="1">
            <a:off x="3224216" y="11707074"/>
            <a:ext cx="6480000" cy="740950"/>
          </a:xfrm>
          <a:prstGeom prst="rect">
            <a:avLst/>
          </a:prstGeom>
        </p:spPr>
      </p:pic>
      <p:sp>
        <p:nvSpPr>
          <p:cNvPr id="37" name="Rectangle 72">
            <a:extLst>
              <a:ext uri="{FF2B5EF4-FFF2-40B4-BE49-F238E27FC236}">
                <a16:creationId xmlns:a16="http://schemas.microsoft.com/office/drawing/2014/main" id="{44BA93B9-45BC-D452-6909-17FBA9B67915}"/>
              </a:ext>
            </a:extLst>
          </p:cNvPr>
          <p:cNvSpPr/>
          <p:nvPr/>
        </p:nvSpPr>
        <p:spPr>
          <a:xfrm>
            <a:off x="2450504" y="10170033"/>
            <a:ext cx="81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GRP78</a:t>
            </a:r>
            <a:endParaRPr lang="fi-FI" b="1" dirty="0"/>
          </a:p>
        </p:txBody>
      </p:sp>
      <p:sp>
        <p:nvSpPr>
          <p:cNvPr id="38" name="文字方塊 26">
            <a:extLst>
              <a:ext uri="{FF2B5EF4-FFF2-40B4-BE49-F238E27FC236}">
                <a16:creationId xmlns:a16="http://schemas.microsoft.com/office/drawing/2014/main" id="{CFB0D2C9-4CCF-1831-ED61-A39674ED7A73}"/>
              </a:ext>
            </a:extLst>
          </p:cNvPr>
          <p:cNvSpPr txBox="1"/>
          <p:nvPr/>
        </p:nvSpPr>
        <p:spPr>
          <a:xfrm>
            <a:off x="2615953" y="11166208"/>
            <a:ext cx="642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/>
              <a:t>ATF4</a:t>
            </a:r>
            <a:endParaRPr lang="zh-TW" altLang="en-US" b="1" dirty="0"/>
          </a:p>
        </p:txBody>
      </p:sp>
      <p:sp>
        <p:nvSpPr>
          <p:cNvPr id="39" name="文字方塊 26">
            <a:extLst>
              <a:ext uri="{FF2B5EF4-FFF2-40B4-BE49-F238E27FC236}">
                <a16:creationId xmlns:a16="http://schemas.microsoft.com/office/drawing/2014/main" id="{3895D7FB-AF60-6A8D-BD42-A6FAC4069DCF}"/>
              </a:ext>
            </a:extLst>
          </p:cNvPr>
          <p:cNvSpPr txBox="1"/>
          <p:nvPr/>
        </p:nvSpPr>
        <p:spPr>
          <a:xfrm>
            <a:off x="2522840" y="11913063"/>
            <a:ext cx="756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/>
              <a:t>ATF6a</a:t>
            </a:r>
            <a:endParaRPr lang="zh-TW" altLang="en-US" b="1" dirty="0"/>
          </a:p>
        </p:txBody>
      </p:sp>
      <p:sp>
        <p:nvSpPr>
          <p:cNvPr id="40" name="文字方塊 26">
            <a:extLst>
              <a:ext uri="{FF2B5EF4-FFF2-40B4-BE49-F238E27FC236}">
                <a16:creationId xmlns:a16="http://schemas.microsoft.com/office/drawing/2014/main" id="{4F14326D-7628-C035-DD1D-514E256D5E41}"/>
              </a:ext>
            </a:extLst>
          </p:cNvPr>
          <p:cNvSpPr txBox="1"/>
          <p:nvPr/>
        </p:nvSpPr>
        <p:spPr>
          <a:xfrm>
            <a:off x="2581905" y="12674329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/>
              <a:t>Chop</a:t>
            </a:r>
            <a:endParaRPr lang="zh-TW" altLang="en-US" b="1" dirty="0"/>
          </a:p>
        </p:txBody>
      </p:sp>
      <p:pic>
        <p:nvPicPr>
          <p:cNvPr id="42" name="圖片 16">
            <a:extLst>
              <a:ext uri="{FF2B5EF4-FFF2-40B4-BE49-F238E27FC236}">
                <a16:creationId xmlns:a16="http://schemas.microsoft.com/office/drawing/2014/main" id="{2E4897A9-D400-8911-1EB8-CBFE42BB328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" t="6541" r="235" b="-14638"/>
          <a:stretch/>
        </p:blipFill>
        <p:spPr>
          <a:xfrm>
            <a:off x="3258693" y="12558973"/>
            <a:ext cx="6480000" cy="645835"/>
          </a:xfrm>
          <a:prstGeom prst="rect">
            <a:avLst/>
          </a:prstGeom>
        </p:spPr>
      </p:pic>
      <p:pic>
        <p:nvPicPr>
          <p:cNvPr id="43" name="圖片 59">
            <a:extLst>
              <a:ext uri="{FF2B5EF4-FFF2-40B4-BE49-F238E27FC236}">
                <a16:creationId xmlns:a16="http://schemas.microsoft.com/office/drawing/2014/main" id="{93C7CD7B-456A-CFA2-701B-24457154A4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68084" y="13422187"/>
            <a:ext cx="6480000" cy="404149"/>
          </a:xfrm>
          <a:prstGeom prst="rect">
            <a:avLst/>
          </a:prstGeom>
        </p:spPr>
      </p:pic>
      <p:sp>
        <p:nvSpPr>
          <p:cNvPr id="44" name="Rectangle 72">
            <a:extLst>
              <a:ext uri="{FF2B5EF4-FFF2-40B4-BE49-F238E27FC236}">
                <a16:creationId xmlns:a16="http://schemas.microsoft.com/office/drawing/2014/main" id="{39B4B87F-CE58-AE49-266A-975B0833488E}"/>
              </a:ext>
            </a:extLst>
          </p:cNvPr>
          <p:cNvSpPr/>
          <p:nvPr/>
        </p:nvSpPr>
        <p:spPr>
          <a:xfrm>
            <a:off x="2299989" y="13394405"/>
            <a:ext cx="9794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ym typeface="Symbol" panose="05050102010706020507" pitchFamily="18" charset="2"/>
              </a:rPr>
              <a:t></a:t>
            </a:r>
            <a:r>
              <a:rPr lang="en-US" altLang="zh-TW" b="1" dirty="0">
                <a:sym typeface="Symbol" panose="05050102010706020507" pitchFamily="18" charset="2"/>
              </a:rPr>
              <a:t>-actin</a:t>
            </a:r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2913316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3" descr="D:\工作\WB\WB簡易掃描圖\20180926 IhCDNF-3h&amp;6h-pGSK3b&amp;pAkt\GSK3b-3m-2.tif">
            <a:extLst>
              <a:ext uri="{FF2B5EF4-FFF2-40B4-BE49-F238E27FC236}">
                <a16:creationId xmlns:a16="http://schemas.microsoft.com/office/drawing/2014/main" id="{820725F4-8A29-52AA-239B-7364C1852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230" y="11677493"/>
            <a:ext cx="5040000" cy="431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2" descr="D:\工作\WB\WB簡易掃描圖\20180926 IhCDNF-3h&amp;6h-pGSK3b&amp;pAkt\GSK3b-3m-1.tif">
            <a:extLst>
              <a:ext uri="{FF2B5EF4-FFF2-40B4-BE49-F238E27FC236}">
                <a16:creationId xmlns:a16="http://schemas.microsoft.com/office/drawing/2014/main" id="{45500741-A74A-E856-14F4-E1DE68BE1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65" y="11730905"/>
            <a:ext cx="5760000" cy="41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3" descr="D:\work\WB\WB簡易掃描圖\20181001 IhCDNF-3h&amp;6h-pGSK3b(Y216)\pGSK3b(Y216)-3-2.tif">
            <a:extLst>
              <a:ext uri="{FF2B5EF4-FFF2-40B4-BE49-F238E27FC236}">
                <a16:creationId xmlns:a16="http://schemas.microsoft.com/office/drawing/2014/main" id="{1AFA7407-DF64-A194-DBA6-3FA6CB213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000" y="10872380"/>
            <a:ext cx="5040000" cy="56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" descr="D:\work\WB\WB簡易掃描圖\20181001 IhCDNF-3h&amp;6h-pGSK3b(Y216)\pGSK3b(Y216)-3-1.tif">
            <a:extLst>
              <a:ext uri="{FF2B5EF4-FFF2-40B4-BE49-F238E27FC236}">
                <a16:creationId xmlns:a16="http://schemas.microsoft.com/office/drawing/2014/main" id="{F4DCE110-5F23-B1A8-14E0-A46B4A5CF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78" y="10978311"/>
            <a:ext cx="5760000" cy="57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3" descr="D:\工作\WB\WB簡易掃描圖\20180926 IhCDNF-3h&amp;6h-pGSK3b&amp;pAkt\GSK3b-3m-2.tif">
            <a:extLst>
              <a:ext uri="{FF2B5EF4-FFF2-40B4-BE49-F238E27FC236}">
                <a16:creationId xmlns:a16="http://schemas.microsoft.com/office/drawing/2014/main" id="{B8737600-6EC7-3B2A-E181-916D90CB8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904" y="4596314"/>
            <a:ext cx="5040000" cy="431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5" descr="D:\work\WB\WB簡易掃描圖\20181001 IhCDNF-3h&amp;6h-pGSK3b(Y216)\pGSK3b(Y216)-3-4.tif">
            <a:extLst>
              <a:ext uri="{FF2B5EF4-FFF2-40B4-BE49-F238E27FC236}">
                <a16:creationId xmlns:a16="http://schemas.microsoft.com/office/drawing/2014/main" id="{664C0237-D932-A507-EA78-59D493EBC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904" y="3698164"/>
            <a:ext cx="5040000" cy="529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" descr="D:\work\WB\WB簡易掃描圖\20181001 IhCDNF-3h&amp;6h-pGSK3b(Y216)\pGSK3b(Y216)-3-3.tif">
            <a:extLst>
              <a:ext uri="{FF2B5EF4-FFF2-40B4-BE49-F238E27FC236}">
                <a16:creationId xmlns:a16="http://schemas.microsoft.com/office/drawing/2014/main" id="{74F91B18-CC80-24E4-C199-DA20BC38A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31" y="3703055"/>
            <a:ext cx="5760000" cy="57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8">
            <a:extLst>
              <a:ext uri="{FF2B5EF4-FFF2-40B4-BE49-F238E27FC236}">
                <a16:creationId xmlns:a16="http://schemas.microsoft.com/office/drawing/2014/main" id="{A2547E1C-07E1-020C-77F9-048EFB106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83" y="695338"/>
            <a:ext cx="23050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r>
              <a:rPr lang="en-US" altLang="zh-TW" sz="2400" b="1" dirty="0"/>
              <a:t>Figure 3A</a:t>
            </a:r>
            <a:endParaRPr lang="zh-TW" altLang="en-US" sz="2400" b="1" dirty="0"/>
          </a:p>
        </p:txBody>
      </p:sp>
      <p:pic>
        <p:nvPicPr>
          <p:cNvPr id="4" name="Picture 2" descr="D:\工作\WB\WB簡易掃描圖\20180926 IhCDNF-3h&amp;6h-pGSK3b&amp;pAkt\pGSK3b (S9)-1m-1.tif">
            <a:extLst>
              <a:ext uri="{FF2B5EF4-FFF2-40B4-BE49-F238E27FC236}">
                <a16:creationId xmlns:a16="http://schemas.microsoft.com/office/drawing/2014/main" id="{CBCFEF12-12AD-E58F-B05D-A4EC5D136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31" y="2925509"/>
            <a:ext cx="5760000" cy="362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D:\工作\WB\WB簡易掃描圖\20180926 IhCDNF-3h&amp;6h-pGSK3b&amp;pAkt\pGSK3b (S9)-1m-2.tif">
            <a:extLst>
              <a:ext uri="{FF2B5EF4-FFF2-40B4-BE49-F238E27FC236}">
                <a16:creationId xmlns:a16="http://schemas.microsoft.com/office/drawing/2014/main" id="{44126B6A-910C-A207-53C5-3806D5A6E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350" y="2896163"/>
            <a:ext cx="5040000" cy="402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D:\工作\WB\WB簡易掃描圖\20180926 IhCDNF-3h&amp;6h-pGSK3b&amp;pAkt\pGSK3b (S9)-1m-3.tif">
            <a:extLst>
              <a:ext uri="{FF2B5EF4-FFF2-40B4-BE49-F238E27FC236}">
                <a16:creationId xmlns:a16="http://schemas.microsoft.com/office/drawing/2014/main" id="{20CD5185-A1E5-D753-91DC-067A6876D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53" y="10264845"/>
            <a:ext cx="5760000" cy="43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D:\工作\WB\WB簡易掃描圖\20180926 IhCDNF-3h&amp;6h-pGSK3b&amp;pAkt\pGSK3b (S9)-1m-4.tif">
            <a:extLst>
              <a:ext uri="{FF2B5EF4-FFF2-40B4-BE49-F238E27FC236}">
                <a16:creationId xmlns:a16="http://schemas.microsoft.com/office/drawing/2014/main" id="{70069A36-A04B-9ADA-D4E0-58F56B4B1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904" y="10267417"/>
            <a:ext cx="5040000" cy="377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直線接點 10">
            <a:extLst>
              <a:ext uri="{FF2B5EF4-FFF2-40B4-BE49-F238E27FC236}">
                <a16:creationId xmlns:a16="http://schemas.microsoft.com/office/drawing/2014/main" id="{6D4BF0DE-3D81-C0FD-E963-5E21A3554C4C}"/>
              </a:ext>
            </a:extLst>
          </p:cNvPr>
          <p:cNvCxnSpPr/>
          <p:nvPr/>
        </p:nvCxnSpPr>
        <p:spPr>
          <a:xfrm>
            <a:off x="9440005" y="2511338"/>
            <a:ext cx="0" cy="360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11">
            <a:extLst>
              <a:ext uri="{FF2B5EF4-FFF2-40B4-BE49-F238E27FC236}">
                <a16:creationId xmlns:a16="http://schemas.microsoft.com/office/drawing/2014/main" id="{B5F3150E-45E7-3951-1337-C9F4E1598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1639" y="1041118"/>
            <a:ext cx="306205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4000" b="1" dirty="0"/>
              <a:t>6h post-ICH</a:t>
            </a: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C3D2F373-9ADF-6BCC-C8BC-CF5573863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8900" y="1990467"/>
            <a:ext cx="31661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ICH+Saline</a:t>
            </a:r>
            <a:endParaRPr lang="en-US" altLang="zh-TW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765D765-0B13-CFFE-D0E7-488A5693AE6E}"/>
              </a:ext>
            </a:extLst>
          </p:cNvPr>
          <p:cNvCxnSpPr/>
          <p:nvPr/>
        </p:nvCxnSpPr>
        <p:spPr>
          <a:xfrm>
            <a:off x="369792" y="2453111"/>
            <a:ext cx="616930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6">
            <a:extLst>
              <a:ext uri="{FF2B5EF4-FFF2-40B4-BE49-F238E27FC236}">
                <a16:creationId xmlns:a16="http://schemas.microsoft.com/office/drawing/2014/main" id="{FEB99B83-6AEC-BBFE-276D-3209274A0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542" y="2538506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16" name="Rectangle 72">
            <a:extLst>
              <a:ext uri="{FF2B5EF4-FFF2-40B4-BE49-F238E27FC236}">
                <a16:creationId xmlns:a16="http://schemas.microsoft.com/office/drawing/2014/main" id="{05B0139F-57BD-17EF-D7EA-3731181CC1EF}"/>
              </a:ext>
            </a:extLst>
          </p:cNvPr>
          <p:cNvSpPr/>
          <p:nvPr/>
        </p:nvSpPr>
        <p:spPr>
          <a:xfrm>
            <a:off x="-49731" y="2896163"/>
            <a:ext cx="7777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p-GSK-3β</a:t>
            </a:r>
          </a:p>
          <a:p>
            <a:r>
              <a:rPr lang="en-US" sz="1200" b="1" dirty="0"/>
              <a:t>(S9)</a:t>
            </a:r>
            <a:endParaRPr lang="fi-FI" sz="1200" b="1" dirty="0"/>
          </a:p>
        </p:txBody>
      </p:sp>
      <p:sp>
        <p:nvSpPr>
          <p:cNvPr id="17" name="Text Box 6">
            <a:extLst>
              <a:ext uri="{FF2B5EF4-FFF2-40B4-BE49-F238E27FC236}">
                <a16:creationId xmlns:a16="http://schemas.microsoft.com/office/drawing/2014/main" id="{CB2FD8D5-26E4-D993-3406-75383B7AA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1353" y="2538506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18" name="Rectangle 72">
            <a:extLst>
              <a:ext uri="{FF2B5EF4-FFF2-40B4-BE49-F238E27FC236}">
                <a16:creationId xmlns:a16="http://schemas.microsoft.com/office/drawing/2014/main" id="{71110309-96C5-88B3-30BA-8BBE9F28D085}"/>
              </a:ext>
            </a:extLst>
          </p:cNvPr>
          <p:cNvSpPr/>
          <p:nvPr/>
        </p:nvSpPr>
        <p:spPr>
          <a:xfrm>
            <a:off x="6458578" y="2912817"/>
            <a:ext cx="7777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p-GSK-3β</a:t>
            </a:r>
          </a:p>
          <a:p>
            <a:r>
              <a:rPr lang="en-US" sz="1200" b="1" dirty="0"/>
              <a:t>(S9)</a:t>
            </a:r>
            <a:endParaRPr lang="fi-FI" sz="1200" b="1" dirty="0"/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E6B8AA95-766C-2529-F709-2E695086B4C9}"/>
              </a:ext>
            </a:extLst>
          </p:cNvPr>
          <p:cNvCxnSpPr>
            <a:cxnSpLocks/>
          </p:cNvCxnSpPr>
          <p:nvPr/>
        </p:nvCxnSpPr>
        <p:spPr>
          <a:xfrm>
            <a:off x="7080879" y="2453111"/>
            <a:ext cx="5111121" cy="133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11">
            <a:extLst>
              <a:ext uri="{FF2B5EF4-FFF2-40B4-BE49-F238E27FC236}">
                <a16:creationId xmlns:a16="http://schemas.microsoft.com/office/drawing/2014/main" id="{6B86C08A-F483-B04B-6140-3E5DF79DF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1850" y="1988812"/>
            <a:ext cx="27753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 +rhCDNF</a:t>
            </a:r>
          </a:p>
        </p:txBody>
      </p:sp>
      <p:sp>
        <p:nvSpPr>
          <p:cNvPr id="26" name="Text Box 6">
            <a:extLst>
              <a:ext uri="{FF2B5EF4-FFF2-40B4-BE49-F238E27FC236}">
                <a16:creationId xmlns:a16="http://schemas.microsoft.com/office/drawing/2014/main" id="{F468790A-C8ED-6D6B-151A-4C7D1201B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7696" y="2551566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27" name="Text Box 6">
            <a:extLst>
              <a:ext uri="{FF2B5EF4-FFF2-40B4-BE49-F238E27FC236}">
                <a16:creationId xmlns:a16="http://schemas.microsoft.com/office/drawing/2014/main" id="{7708DE6C-FC85-6AC2-83A8-483D68D96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3351" y="2574263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28" name="Rectangle 72">
            <a:extLst>
              <a:ext uri="{FF2B5EF4-FFF2-40B4-BE49-F238E27FC236}">
                <a16:creationId xmlns:a16="http://schemas.microsoft.com/office/drawing/2014/main" id="{E86286BD-5E87-C343-B2EF-950D7718BAAA}"/>
              </a:ext>
            </a:extLst>
          </p:cNvPr>
          <p:cNvSpPr/>
          <p:nvPr/>
        </p:nvSpPr>
        <p:spPr>
          <a:xfrm>
            <a:off x="-42394" y="10334419"/>
            <a:ext cx="7777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p-GSK-3β</a:t>
            </a:r>
          </a:p>
          <a:p>
            <a:r>
              <a:rPr lang="en-US" sz="1200" b="1" dirty="0"/>
              <a:t>(S9)</a:t>
            </a:r>
            <a:endParaRPr lang="fi-FI" sz="1200" b="1" dirty="0"/>
          </a:p>
        </p:txBody>
      </p:sp>
      <p:sp>
        <p:nvSpPr>
          <p:cNvPr id="29" name="Rectangle 72">
            <a:extLst>
              <a:ext uri="{FF2B5EF4-FFF2-40B4-BE49-F238E27FC236}">
                <a16:creationId xmlns:a16="http://schemas.microsoft.com/office/drawing/2014/main" id="{1A4EF3BC-27E9-FB7E-B926-F48988050998}"/>
              </a:ext>
            </a:extLst>
          </p:cNvPr>
          <p:cNvSpPr/>
          <p:nvPr/>
        </p:nvSpPr>
        <p:spPr>
          <a:xfrm>
            <a:off x="6428709" y="10313120"/>
            <a:ext cx="7777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p-GSK-3β</a:t>
            </a:r>
          </a:p>
          <a:p>
            <a:r>
              <a:rPr lang="en-US" sz="1200" b="1" dirty="0"/>
              <a:t>(S9)</a:t>
            </a:r>
            <a:endParaRPr lang="fi-FI" sz="1200" b="1" dirty="0"/>
          </a:p>
        </p:txBody>
      </p: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5D9967EF-F48F-2EBA-1D4C-7F10D8C3DBD5}"/>
              </a:ext>
            </a:extLst>
          </p:cNvPr>
          <p:cNvCxnSpPr/>
          <p:nvPr/>
        </p:nvCxnSpPr>
        <p:spPr>
          <a:xfrm>
            <a:off x="369792" y="9748678"/>
            <a:ext cx="616930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4CC8389C-A150-9D06-7205-94EA1E402313}"/>
              </a:ext>
            </a:extLst>
          </p:cNvPr>
          <p:cNvCxnSpPr>
            <a:cxnSpLocks/>
          </p:cNvCxnSpPr>
          <p:nvPr/>
        </p:nvCxnSpPr>
        <p:spPr>
          <a:xfrm>
            <a:off x="7080879" y="9764662"/>
            <a:ext cx="5111121" cy="133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11">
            <a:extLst>
              <a:ext uri="{FF2B5EF4-FFF2-40B4-BE49-F238E27FC236}">
                <a16:creationId xmlns:a16="http://schemas.microsoft.com/office/drawing/2014/main" id="{7BE49B69-E54F-05DD-5C69-0574F4ECF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5402" y="8119422"/>
            <a:ext cx="334739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4000" b="1" dirty="0"/>
              <a:t>24h post-ICH</a:t>
            </a:r>
          </a:p>
        </p:txBody>
      </p:sp>
      <p:cxnSp>
        <p:nvCxnSpPr>
          <p:cNvPr id="33" name="直線接點 10">
            <a:extLst>
              <a:ext uri="{FF2B5EF4-FFF2-40B4-BE49-F238E27FC236}">
                <a16:creationId xmlns:a16="http://schemas.microsoft.com/office/drawing/2014/main" id="{E3582318-7B87-EAA0-5E46-1B521D53668E}"/>
              </a:ext>
            </a:extLst>
          </p:cNvPr>
          <p:cNvCxnSpPr/>
          <p:nvPr/>
        </p:nvCxnSpPr>
        <p:spPr>
          <a:xfrm>
            <a:off x="3353481" y="9748678"/>
            <a:ext cx="0" cy="360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10">
            <a:extLst>
              <a:ext uri="{FF2B5EF4-FFF2-40B4-BE49-F238E27FC236}">
                <a16:creationId xmlns:a16="http://schemas.microsoft.com/office/drawing/2014/main" id="{7C4055C3-6FD2-6904-5CA5-C6AED23D6589}"/>
              </a:ext>
            </a:extLst>
          </p:cNvPr>
          <p:cNvCxnSpPr/>
          <p:nvPr/>
        </p:nvCxnSpPr>
        <p:spPr>
          <a:xfrm>
            <a:off x="9440005" y="9778006"/>
            <a:ext cx="0" cy="360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6">
            <a:extLst>
              <a:ext uri="{FF2B5EF4-FFF2-40B4-BE49-F238E27FC236}">
                <a16:creationId xmlns:a16="http://schemas.microsoft.com/office/drawing/2014/main" id="{5B347853-CDC8-1EBD-59B9-8602A6B1E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9018" y="9847111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36" name="Text Box 6">
            <a:extLst>
              <a:ext uri="{FF2B5EF4-FFF2-40B4-BE49-F238E27FC236}">
                <a16:creationId xmlns:a16="http://schemas.microsoft.com/office/drawing/2014/main" id="{718B8C0C-9D11-9E05-E954-5C993EE039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424" y="9847111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37" name="Text Box 6">
            <a:extLst>
              <a:ext uri="{FF2B5EF4-FFF2-40B4-BE49-F238E27FC236}">
                <a16:creationId xmlns:a16="http://schemas.microsoft.com/office/drawing/2014/main" id="{74BBB805-1794-39F9-AD57-5BB28A355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3696" y="9876286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38" name="Text Box 6">
            <a:extLst>
              <a:ext uri="{FF2B5EF4-FFF2-40B4-BE49-F238E27FC236}">
                <a16:creationId xmlns:a16="http://schemas.microsoft.com/office/drawing/2014/main" id="{1CFDAC1F-DECF-B2EE-DFD5-09CC4B2E5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1478" y="9916845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</a:t>
            </a:r>
          </a:p>
        </p:txBody>
      </p:sp>
      <p:pic>
        <p:nvPicPr>
          <p:cNvPr id="39" name="Picture 2" descr="D:\工作\WB\WB簡易掃描圖\20180926 IhCDNF-3h&amp;6h-pGSK3b&amp;pAkt\GSK3b-3m-1.tif">
            <a:extLst>
              <a:ext uri="{FF2B5EF4-FFF2-40B4-BE49-F238E27FC236}">
                <a16:creationId xmlns:a16="http://schemas.microsoft.com/office/drawing/2014/main" id="{B38B32C4-5ABD-FB6D-6596-1DD03E7BB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31" y="4621466"/>
            <a:ext cx="5760000" cy="41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直線接點 10">
            <a:extLst>
              <a:ext uri="{FF2B5EF4-FFF2-40B4-BE49-F238E27FC236}">
                <a16:creationId xmlns:a16="http://schemas.microsoft.com/office/drawing/2014/main" id="{EE1EA84E-4662-7A4E-7FDF-E0626C49DA79}"/>
              </a:ext>
            </a:extLst>
          </p:cNvPr>
          <p:cNvCxnSpPr/>
          <p:nvPr/>
        </p:nvCxnSpPr>
        <p:spPr>
          <a:xfrm>
            <a:off x="3303496" y="2453111"/>
            <a:ext cx="0" cy="360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72">
            <a:extLst>
              <a:ext uri="{FF2B5EF4-FFF2-40B4-BE49-F238E27FC236}">
                <a16:creationId xmlns:a16="http://schemas.microsoft.com/office/drawing/2014/main" id="{52540EA4-B913-8EDE-834E-24523A285853}"/>
              </a:ext>
            </a:extLst>
          </p:cNvPr>
          <p:cNvSpPr/>
          <p:nvPr/>
        </p:nvSpPr>
        <p:spPr>
          <a:xfrm>
            <a:off x="-49731" y="3686688"/>
            <a:ext cx="7777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p-GSK-3β</a:t>
            </a:r>
          </a:p>
          <a:p>
            <a:r>
              <a:rPr lang="en-US" sz="1200" b="1" dirty="0"/>
              <a:t>(Y216)</a:t>
            </a:r>
            <a:endParaRPr lang="fi-FI" sz="1200" b="1" dirty="0"/>
          </a:p>
        </p:txBody>
      </p:sp>
      <p:sp>
        <p:nvSpPr>
          <p:cNvPr id="45" name="Rectangle 72">
            <a:extLst>
              <a:ext uri="{FF2B5EF4-FFF2-40B4-BE49-F238E27FC236}">
                <a16:creationId xmlns:a16="http://schemas.microsoft.com/office/drawing/2014/main" id="{906F1BE4-AA10-9998-EC6A-9654A1272BE9}"/>
              </a:ext>
            </a:extLst>
          </p:cNvPr>
          <p:cNvSpPr/>
          <p:nvPr/>
        </p:nvSpPr>
        <p:spPr>
          <a:xfrm>
            <a:off x="0" y="4711551"/>
            <a:ext cx="7934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GSK-3β</a:t>
            </a:r>
            <a:endParaRPr lang="fi-FI" sz="1200" b="1" dirty="0"/>
          </a:p>
        </p:txBody>
      </p:sp>
      <p:sp>
        <p:nvSpPr>
          <p:cNvPr id="46" name="Rectangle 72">
            <a:extLst>
              <a:ext uri="{FF2B5EF4-FFF2-40B4-BE49-F238E27FC236}">
                <a16:creationId xmlns:a16="http://schemas.microsoft.com/office/drawing/2014/main" id="{0AD53BBD-8980-0C6D-E1CE-AA48EE3929BD}"/>
              </a:ext>
            </a:extLst>
          </p:cNvPr>
          <p:cNvSpPr/>
          <p:nvPr/>
        </p:nvSpPr>
        <p:spPr>
          <a:xfrm>
            <a:off x="6475665" y="3819825"/>
            <a:ext cx="7777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p-GSK-3β</a:t>
            </a:r>
          </a:p>
          <a:p>
            <a:r>
              <a:rPr lang="en-US" sz="1200" b="1" dirty="0"/>
              <a:t>(Y216)</a:t>
            </a:r>
            <a:endParaRPr lang="fi-FI" sz="1200" b="1" dirty="0"/>
          </a:p>
        </p:txBody>
      </p:sp>
      <p:sp>
        <p:nvSpPr>
          <p:cNvPr id="47" name="Rectangle 72">
            <a:extLst>
              <a:ext uri="{FF2B5EF4-FFF2-40B4-BE49-F238E27FC236}">
                <a16:creationId xmlns:a16="http://schemas.microsoft.com/office/drawing/2014/main" id="{5983FF82-70A7-5221-8801-7C20188EB868}"/>
              </a:ext>
            </a:extLst>
          </p:cNvPr>
          <p:cNvSpPr/>
          <p:nvPr/>
        </p:nvSpPr>
        <p:spPr>
          <a:xfrm>
            <a:off x="6556758" y="4666324"/>
            <a:ext cx="7934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GSK-3β</a:t>
            </a:r>
            <a:endParaRPr lang="fi-FI" sz="1200" b="1" dirty="0"/>
          </a:p>
        </p:txBody>
      </p:sp>
      <p:sp>
        <p:nvSpPr>
          <p:cNvPr id="52" name="Text Box 11">
            <a:extLst>
              <a:ext uri="{FF2B5EF4-FFF2-40B4-BE49-F238E27FC236}">
                <a16:creationId xmlns:a16="http://schemas.microsoft.com/office/drawing/2014/main" id="{A243C521-C0B0-0BCD-EA9F-1D795F6B6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8900" y="9195617"/>
            <a:ext cx="31661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ICH+Saline</a:t>
            </a:r>
            <a:endParaRPr lang="en-US" altLang="zh-TW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Box 11">
            <a:extLst>
              <a:ext uri="{FF2B5EF4-FFF2-40B4-BE49-F238E27FC236}">
                <a16:creationId xmlns:a16="http://schemas.microsoft.com/office/drawing/2014/main" id="{F09519D1-C104-F79D-059E-47D4EB6A8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6670" y="9243580"/>
            <a:ext cx="27753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 +rhCDNF</a:t>
            </a:r>
          </a:p>
        </p:txBody>
      </p:sp>
      <p:sp>
        <p:nvSpPr>
          <p:cNvPr id="55" name="Rectangle 72">
            <a:extLst>
              <a:ext uri="{FF2B5EF4-FFF2-40B4-BE49-F238E27FC236}">
                <a16:creationId xmlns:a16="http://schemas.microsoft.com/office/drawing/2014/main" id="{4CC4581F-EBCC-E708-12B5-6B8A1B1CD19D}"/>
              </a:ext>
            </a:extLst>
          </p:cNvPr>
          <p:cNvSpPr/>
          <p:nvPr/>
        </p:nvSpPr>
        <p:spPr>
          <a:xfrm>
            <a:off x="-62112" y="11050512"/>
            <a:ext cx="7777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p-GSK-3β</a:t>
            </a:r>
          </a:p>
          <a:p>
            <a:r>
              <a:rPr lang="en-US" sz="1200" b="1" dirty="0"/>
              <a:t>(Y216)</a:t>
            </a:r>
            <a:endParaRPr lang="fi-FI" sz="1200" b="1" dirty="0"/>
          </a:p>
        </p:txBody>
      </p:sp>
      <p:sp>
        <p:nvSpPr>
          <p:cNvPr id="56" name="Rectangle 72">
            <a:extLst>
              <a:ext uri="{FF2B5EF4-FFF2-40B4-BE49-F238E27FC236}">
                <a16:creationId xmlns:a16="http://schemas.microsoft.com/office/drawing/2014/main" id="{C87F3E6C-45A7-9408-4E6C-6B18BFC5D23D}"/>
              </a:ext>
            </a:extLst>
          </p:cNvPr>
          <p:cNvSpPr/>
          <p:nvPr/>
        </p:nvSpPr>
        <p:spPr>
          <a:xfrm>
            <a:off x="770" y="11803106"/>
            <a:ext cx="7934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GSK-3β</a:t>
            </a:r>
            <a:endParaRPr lang="fi-FI" sz="1200" b="1" dirty="0"/>
          </a:p>
        </p:txBody>
      </p:sp>
      <p:sp>
        <p:nvSpPr>
          <p:cNvPr id="57" name="Rectangle 72">
            <a:extLst>
              <a:ext uri="{FF2B5EF4-FFF2-40B4-BE49-F238E27FC236}">
                <a16:creationId xmlns:a16="http://schemas.microsoft.com/office/drawing/2014/main" id="{DAAC08E7-B4F8-9266-1303-1BE28A47D87B}"/>
              </a:ext>
            </a:extLst>
          </p:cNvPr>
          <p:cNvSpPr/>
          <p:nvPr/>
        </p:nvSpPr>
        <p:spPr>
          <a:xfrm>
            <a:off x="6441491" y="10978197"/>
            <a:ext cx="7777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p-GSK-3β</a:t>
            </a:r>
          </a:p>
          <a:p>
            <a:r>
              <a:rPr lang="en-US" sz="1200" b="1" dirty="0"/>
              <a:t>(Y216)</a:t>
            </a:r>
            <a:endParaRPr lang="fi-FI" sz="1200" b="1" dirty="0"/>
          </a:p>
        </p:txBody>
      </p:sp>
      <p:sp>
        <p:nvSpPr>
          <p:cNvPr id="59" name="Rectangle 72">
            <a:extLst>
              <a:ext uri="{FF2B5EF4-FFF2-40B4-BE49-F238E27FC236}">
                <a16:creationId xmlns:a16="http://schemas.microsoft.com/office/drawing/2014/main" id="{7E5DA627-9A5C-23E1-D427-B28DFDAC7403}"/>
              </a:ext>
            </a:extLst>
          </p:cNvPr>
          <p:cNvSpPr/>
          <p:nvPr/>
        </p:nvSpPr>
        <p:spPr>
          <a:xfrm>
            <a:off x="6496048" y="11754908"/>
            <a:ext cx="7934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GSK-3β</a:t>
            </a:r>
            <a:endParaRPr lang="fi-FI" sz="1200" b="1" dirty="0"/>
          </a:p>
        </p:txBody>
      </p:sp>
    </p:spTree>
    <p:extLst>
      <p:ext uri="{BB962C8B-B14F-4D97-AF65-F5344CB8AC3E}">
        <p14:creationId xmlns:p14="http://schemas.microsoft.com/office/powerpoint/2010/main" val="3802972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5" descr="D:\工作\WB\WB簡易掃描圖\20180926 IhCDNF-3h&amp;6h-pGSK3b&amp;pAkt\Akt-3m-4.tif">
            <a:extLst>
              <a:ext uri="{FF2B5EF4-FFF2-40B4-BE49-F238E27FC236}">
                <a16:creationId xmlns:a16="http://schemas.microsoft.com/office/drawing/2014/main" id="{4F3C54D5-3E68-379C-B2A7-D871937A9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263" y="11114933"/>
            <a:ext cx="5040000" cy="270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4" descr="D:\工作\WB\WB簡易掃描圖\20180926 IhCDNF-3h&amp;6h-pGSK3b&amp;pAkt\Akt-3m-3.tif">
            <a:extLst>
              <a:ext uri="{FF2B5EF4-FFF2-40B4-BE49-F238E27FC236}">
                <a16:creationId xmlns:a16="http://schemas.microsoft.com/office/drawing/2014/main" id="{C5FD263C-0C83-7C8D-1A28-3AE3A27C8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50" y="11197393"/>
            <a:ext cx="5760000" cy="249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5" descr="D:\工作\WB\WB簡易掃描圖\20180926 IhCDNF-3h&amp;6h-pGSK3b&amp;pAkt\pAkt-2-4.tif">
            <a:extLst>
              <a:ext uri="{FF2B5EF4-FFF2-40B4-BE49-F238E27FC236}">
                <a16:creationId xmlns:a16="http://schemas.microsoft.com/office/drawing/2014/main" id="{F45F6F8D-4C9F-2B07-44CF-30F86B177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000" y="10358840"/>
            <a:ext cx="5040000" cy="2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4" descr="D:\工作\WB\WB簡易掃描圖\20180926 IhCDNF-3h&amp;6h-pGSK3b&amp;pAkt\pAkt-2-3.tif">
            <a:extLst>
              <a:ext uri="{FF2B5EF4-FFF2-40B4-BE49-F238E27FC236}">
                <a16:creationId xmlns:a16="http://schemas.microsoft.com/office/drawing/2014/main" id="{629E8125-1E92-87B6-3C96-6B8E3D360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09" y="10372548"/>
            <a:ext cx="5760000" cy="24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3" descr="D:\工作\WB\WB簡易掃描圖\20180926 IhCDNF-3h&amp;6h-pGSK3b&amp;pAkt\Akt-3m-2.tif">
            <a:extLst>
              <a:ext uri="{FF2B5EF4-FFF2-40B4-BE49-F238E27FC236}">
                <a16:creationId xmlns:a16="http://schemas.microsoft.com/office/drawing/2014/main" id="{C3E23C46-32FB-8C6C-232A-DF4028E7A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230" y="3833401"/>
            <a:ext cx="5040000" cy="25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2" descr="D:\工作\WB\WB簡易掃描圖\20180926 IhCDNF-3h&amp;6h-pGSK3b&amp;pAkt\Akt-3m-1.tif">
            <a:extLst>
              <a:ext uri="{FF2B5EF4-FFF2-40B4-BE49-F238E27FC236}">
                <a16:creationId xmlns:a16="http://schemas.microsoft.com/office/drawing/2014/main" id="{225916CC-4C78-6BFA-77BB-D7360DD42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50" y="3865923"/>
            <a:ext cx="5760000" cy="23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3" descr="D:\工作\WB\WB簡易掃描圖\20180926 IhCDNF-3h&amp;6h-pGSK3b&amp;pAkt\pAkt-2-2.tif">
            <a:extLst>
              <a:ext uri="{FF2B5EF4-FFF2-40B4-BE49-F238E27FC236}">
                <a16:creationId xmlns:a16="http://schemas.microsoft.com/office/drawing/2014/main" id="{BFF39255-97CE-3E90-AB20-60E446D22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904" y="2998248"/>
            <a:ext cx="5040000" cy="23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2" descr="D:\工作\WB\WB簡易掃描圖\20180926 IhCDNF-3h&amp;6h-pGSK3b&amp;pAkt\pAkt-2-1.tif">
            <a:extLst>
              <a:ext uri="{FF2B5EF4-FFF2-40B4-BE49-F238E27FC236}">
                <a16:creationId xmlns:a16="http://schemas.microsoft.com/office/drawing/2014/main" id="{31B85123-6381-37A3-9C5F-1DFC5DC0C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96" y="3031826"/>
            <a:ext cx="5760000" cy="265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8">
            <a:extLst>
              <a:ext uri="{FF2B5EF4-FFF2-40B4-BE49-F238E27FC236}">
                <a16:creationId xmlns:a16="http://schemas.microsoft.com/office/drawing/2014/main" id="{A2547E1C-07E1-020C-77F9-048EFB106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83" y="695338"/>
            <a:ext cx="23050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r>
              <a:rPr lang="en-US" altLang="zh-TW" sz="2400" b="1" dirty="0"/>
              <a:t>Figure S5</a:t>
            </a:r>
            <a:endParaRPr lang="zh-TW" altLang="en-US" sz="2400" b="1" dirty="0"/>
          </a:p>
        </p:txBody>
      </p:sp>
      <p:cxnSp>
        <p:nvCxnSpPr>
          <p:cNvPr id="9" name="直線接點 10">
            <a:extLst>
              <a:ext uri="{FF2B5EF4-FFF2-40B4-BE49-F238E27FC236}">
                <a16:creationId xmlns:a16="http://schemas.microsoft.com/office/drawing/2014/main" id="{6D4BF0DE-3D81-C0FD-E963-5E21A3554C4C}"/>
              </a:ext>
            </a:extLst>
          </p:cNvPr>
          <p:cNvCxnSpPr/>
          <p:nvPr/>
        </p:nvCxnSpPr>
        <p:spPr>
          <a:xfrm>
            <a:off x="9440005" y="2511338"/>
            <a:ext cx="0" cy="360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11">
            <a:extLst>
              <a:ext uri="{FF2B5EF4-FFF2-40B4-BE49-F238E27FC236}">
                <a16:creationId xmlns:a16="http://schemas.microsoft.com/office/drawing/2014/main" id="{B5F3150E-45E7-3951-1337-C9F4E1598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1639" y="1041118"/>
            <a:ext cx="306205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4000" b="1" dirty="0"/>
              <a:t>6h post-ICH</a:t>
            </a: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C3D2F373-9ADF-6BCC-C8BC-CF5573863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8900" y="1990467"/>
            <a:ext cx="31661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ICH+Saline</a:t>
            </a:r>
            <a:endParaRPr lang="en-US" altLang="zh-TW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765D765-0B13-CFFE-D0E7-488A5693AE6E}"/>
              </a:ext>
            </a:extLst>
          </p:cNvPr>
          <p:cNvCxnSpPr/>
          <p:nvPr/>
        </p:nvCxnSpPr>
        <p:spPr>
          <a:xfrm>
            <a:off x="369792" y="2453111"/>
            <a:ext cx="616930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6">
            <a:extLst>
              <a:ext uri="{FF2B5EF4-FFF2-40B4-BE49-F238E27FC236}">
                <a16:creationId xmlns:a16="http://schemas.microsoft.com/office/drawing/2014/main" id="{FEB99B83-6AEC-BBFE-276D-3209274A0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542" y="2538506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16" name="Rectangle 72">
            <a:extLst>
              <a:ext uri="{FF2B5EF4-FFF2-40B4-BE49-F238E27FC236}">
                <a16:creationId xmlns:a16="http://schemas.microsoft.com/office/drawing/2014/main" id="{05B0139F-57BD-17EF-D7EA-3731181CC1EF}"/>
              </a:ext>
            </a:extLst>
          </p:cNvPr>
          <p:cNvSpPr/>
          <p:nvPr/>
        </p:nvSpPr>
        <p:spPr>
          <a:xfrm>
            <a:off x="112011" y="3014428"/>
            <a:ext cx="5693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p-AKT</a:t>
            </a:r>
          </a:p>
        </p:txBody>
      </p:sp>
      <p:sp>
        <p:nvSpPr>
          <p:cNvPr id="17" name="Text Box 6">
            <a:extLst>
              <a:ext uri="{FF2B5EF4-FFF2-40B4-BE49-F238E27FC236}">
                <a16:creationId xmlns:a16="http://schemas.microsoft.com/office/drawing/2014/main" id="{CB2FD8D5-26E4-D993-3406-75383B7AA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1353" y="2538506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18" name="Rectangle 72">
            <a:extLst>
              <a:ext uri="{FF2B5EF4-FFF2-40B4-BE49-F238E27FC236}">
                <a16:creationId xmlns:a16="http://schemas.microsoft.com/office/drawing/2014/main" id="{71110309-96C5-88B3-30BA-8BBE9F28D085}"/>
              </a:ext>
            </a:extLst>
          </p:cNvPr>
          <p:cNvSpPr/>
          <p:nvPr/>
        </p:nvSpPr>
        <p:spPr>
          <a:xfrm>
            <a:off x="6678107" y="2972002"/>
            <a:ext cx="5693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p-AKT</a:t>
            </a: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E6B8AA95-766C-2529-F709-2E695086B4C9}"/>
              </a:ext>
            </a:extLst>
          </p:cNvPr>
          <p:cNvCxnSpPr>
            <a:cxnSpLocks/>
          </p:cNvCxnSpPr>
          <p:nvPr/>
        </p:nvCxnSpPr>
        <p:spPr>
          <a:xfrm>
            <a:off x="7080879" y="2453111"/>
            <a:ext cx="5111121" cy="133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11">
            <a:extLst>
              <a:ext uri="{FF2B5EF4-FFF2-40B4-BE49-F238E27FC236}">
                <a16:creationId xmlns:a16="http://schemas.microsoft.com/office/drawing/2014/main" id="{6B86C08A-F483-B04B-6140-3E5DF79DF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1850" y="1988812"/>
            <a:ext cx="27753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 +rhCDNF</a:t>
            </a:r>
          </a:p>
        </p:txBody>
      </p:sp>
      <p:sp>
        <p:nvSpPr>
          <p:cNvPr id="26" name="Text Box 6">
            <a:extLst>
              <a:ext uri="{FF2B5EF4-FFF2-40B4-BE49-F238E27FC236}">
                <a16:creationId xmlns:a16="http://schemas.microsoft.com/office/drawing/2014/main" id="{F468790A-C8ED-6D6B-151A-4C7D1201B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7696" y="2551566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27" name="Text Box 6">
            <a:extLst>
              <a:ext uri="{FF2B5EF4-FFF2-40B4-BE49-F238E27FC236}">
                <a16:creationId xmlns:a16="http://schemas.microsoft.com/office/drawing/2014/main" id="{7708DE6C-FC85-6AC2-83A8-483D68D96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3351" y="2574263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28" name="Rectangle 72">
            <a:extLst>
              <a:ext uri="{FF2B5EF4-FFF2-40B4-BE49-F238E27FC236}">
                <a16:creationId xmlns:a16="http://schemas.microsoft.com/office/drawing/2014/main" id="{E86286BD-5E87-C343-B2EF-950D7718BAAA}"/>
              </a:ext>
            </a:extLst>
          </p:cNvPr>
          <p:cNvSpPr/>
          <p:nvPr/>
        </p:nvSpPr>
        <p:spPr>
          <a:xfrm>
            <a:off x="99637" y="10337208"/>
            <a:ext cx="5693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p-AKT</a:t>
            </a:r>
          </a:p>
        </p:txBody>
      </p: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5D9967EF-F48F-2EBA-1D4C-7F10D8C3DBD5}"/>
              </a:ext>
            </a:extLst>
          </p:cNvPr>
          <p:cNvCxnSpPr/>
          <p:nvPr/>
        </p:nvCxnSpPr>
        <p:spPr>
          <a:xfrm>
            <a:off x="369792" y="9748678"/>
            <a:ext cx="616930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4CC8389C-A150-9D06-7205-94EA1E402313}"/>
              </a:ext>
            </a:extLst>
          </p:cNvPr>
          <p:cNvCxnSpPr>
            <a:cxnSpLocks/>
          </p:cNvCxnSpPr>
          <p:nvPr/>
        </p:nvCxnSpPr>
        <p:spPr>
          <a:xfrm>
            <a:off x="7080879" y="9764662"/>
            <a:ext cx="5111121" cy="133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11">
            <a:extLst>
              <a:ext uri="{FF2B5EF4-FFF2-40B4-BE49-F238E27FC236}">
                <a16:creationId xmlns:a16="http://schemas.microsoft.com/office/drawing/2014/main" id="{7BE49B69-E54F-05DD-5C69-0574F4ECF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5402" y="8119422"/>
            <a:ext cx="334739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4000" b="1" dirty="0"/>
              <a:t>24h post-ICH</a:t>
            </a:r>
          </a:p>
        </p:txBody>
      </p:sp>
      <p:cxnSp>
        <p:nvCxnSpPr>
          <p:cNvPr id="33" name="直線接點 10">
            <a:extLst>
              <a:ext uri="{FF2B5EF4-FFF2-40B4-BE49-F238E27FC236}">
                <a16:creationId xmlns:a16="http://schemas.microsoft.com/office/drawing/2014/main" id="{E3582318-7B87-EAA0-5E46-1B521D53668E}"/>
              </a:ext>
            </a:extLst>
          </p:cNvPr>
          <p:cNvCxnSpPr/>
          <p:nvPr/>
        </p:nvCxnSpPr>
        <p:spPr>
          <a:xfrm>
            <a:off x="3353481" y="9748678"/>
            <a:ext cx="0" cy="360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10">
            <a:extLst>
              <a:ext uri="{FF2B5EF4-FFF2-40B4-BE49-F238E27FC236}">
                <a16:creationId xmlns:a16="http://schemas.microsoft.com/office/drawing/2014/main" id="{7C4055C3-6FD2-6904-5CA5-C6AED23D6589}"/>
              </a:ext>
            </a:extLst>
          </p:cNvPr>
          <p:cNvCxnSpPr/>
          <p:nvPr/>
        </p:nvCxnSpPr>
        <p:spPr>
          <a:xfrm>
            <a:off x="9440005" y="9778006"/>
            <a:ext cx="0" cy="360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6">
            <a:extLst>
              <a:ext uri="{FF2B5EF4-FFF2-40B4-BE49-F238E27FC236}">
                <a16:creationId xmlns:a16="http://schemas.microsoft.com/office/drawing/2014/main" id="{5B347853-CDC8-1EBD-59B9-8602A6B1E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9018" y="9847111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36" name="Text Box 6">
            <a:extLst>
              <a:ext uri="{FF2B5EF4-FFF2-40B4-BE49-F238E27FC236}">
                <a16:creationId xmlns:a16="http://schemas.microsoft.com/office/drawing/2014/main" id="{718B8C0C-9D11-9E05-E954-5C993EE039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424" y="9847111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37" name="Text Box 6">
            <a:extLst>
              <a:ext uri="{FF2B5EF4-FFF2-40B4-BE49-F238E27FC236}">
                <a16:creationId xmlns:a16="http://schemas.microsoft.com/office/drawing/2014/main" id="{74BBB805-1794-39F9-AD57-5BB28A355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3696" y="9876286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38" name="Text Box 6">
            <a:extLst>
              <a:ext uri="{FF2B5EF4-FFF2-40B4-BE49-F238E27FC236}">
                <a16:creationId xmlns:a16="http://schemas.microsoft.com/office/drawing/2014/main" id="{1CFDAC1F-DECF-B2EE-DFD5-09CC4B2E5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1478" y="9916845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</a:t>
            </a:r>
          </a:p>
        </p:txBody>
      </p:sp>
      <p:cxnSp>
        <p:nvCxnSpPr>
          <p:cNvPr id="40" name="直線接點 10">
            <a:extLst>
              <a:ext uri="{FF2B5EF4-FFF2-40B4-BE49-F238E27FC236}">
                <a16:creationId xmlns:a16="http://schemas.microsoft.com/office/drawing/2014/main" id="{EE1EA84E-4662-7A4E-7FDF-E0626C49DA79}"/>
              </a:ext>
            </a:extLst>
          </p:cNvPr>
          <p:cNvCxnSpPr/>
          <p:nvPr/>
        </p:nvCxnSpPr>
        <p:spPr>
          <a:xfrm>
            <a:off x="3303496" y="2453111"/>
            <a:ext cx="0" cy="360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72">
            <a:extLst>
              <a:ext uri="{FF2B5EF4-FFF2-40B4-BE49-F238E27FC236}">
                <a16:creationId xmlns:a16="http://schemas.microsoft.com/office/drawing/2014/main" id="{906F1BE4-AA10-9998-EC6A-9654A1272BE9}"/>
              </a:ext>
            </a:extLst>
          </p:cNvPr>
          <p:cNvSpPr/>
          <p:nvPr/>
        </p:nvSpPr>
        <p:spPr>
          <a:xfrm>
            <a:off x="245490" y="3846660"/>
            <a:ext cx="7934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AKT</a:t>
            </a:r>
            <a:endParaRPr lang="fi-FI" sz="1200" b="1" dirty="0"/>
          </a:p>
        </p:txBody>
      </p:sp>
      <p:sp>
        <p:nvSpPr>
          <p:cNvPr id="47" name="Rectangle 72">
            <a:extLst>
              <a:ext uri="{FF2B5EF4-FFF2-40B4-BE49-F238E27FC236}">
                <a16:creationId xmlns:a16="http://schemas.microsoft.com/office/drawing/2014/main" id="{5983FF82-70A7-5221-8801-7C20188EB868}"/>
              </a:ext>
            </a:extLst>
          </p:cNvPr>
          <p:cNvSpPr/>
          <p:nvPr/>
        </p:nvSpPr>
        <p:spPr>
          <a:xfrm>
            <a:off x="6737558" y="3864015"/>
            <a:ext cx="7934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AKT</a:t>
            </a:r>
            <a:endParaRPr lang="fi-FI" sz="1200" b="1" dirty="0"/>
          </a:p>
        </p:txBody>
      </p:sp>
      <p:sp>
        <p:nvSpPr>
          <p:cNvPr id="52" name="Text Box 11">
            <a:extLst>
              <a:ext uri="{FF2B5EF4-FFF2-40B4-BE49-F238E27FC236}">
                <a16:creationId xmlns:a16="http://schemas.microsoft.com/office/drawing/2014/main" id="{A243C521-C0B0-0BCD-EA9F-1D795F6B6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8900" y="9195617"/>
            <a:ext cx="31661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ICH+Saline</a:t>
            </a:r>
            <a:endParaRPr lang="en-US" altLang="zh-TW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Box 11">
            <a:extLst>
              <a:ext uri="{FF2B5EF4-FFF2-40B4-BE49-F238E27FC236}">
                <a16:creationId xmlns:a16="http://schemas.microsoft.com/office/drawing/2014/main" id="{F09519D1-C104-F79D-059E-47D4EB6A8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6670" y="9243580"/>
            <a:ext cx="27753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 +rhCDNF</a:t>
            </a:r>
          </a:p>
        </p:txBody>
      </p:sp>
      <p:sp>
        <p:nvSpPr>
          <p:cNvPr id="56" name="Rectangle 72">
            <a:extLst>
              <a:ext uri="{FF2B5EF4-FFF2-40B4-BE49-F238E27FC236}">
                <a16:creationId xmlns:a16="http://schemas.microsoft.com/office/drawing/2014/main" id="{C87F3E6C-45A7-9408-4E6C-6B18BFC5D23D}"/>
              </a:ext>
            </a:extLst>
          </p:cNvPr>
          <p:cNvSpPr/>
          <p:nvPr/>
        </p:nvSpPr>
        <p:spPr>
          <a:xfrm>
            <a:off x="770" y="11231606"/>
            <a:ext cx="7934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AKT</a:t>
            </a:r>
            <a:endParaRPr lang="fi-FI" sz="1200" b="1" dirty="0"/>
          </a:p>
        </p:txBody>
      </p:sp>
      <p:sp>
        <p:nvSpPr>
          <p:cNvPr id="59" name="Rectangle 72">
            <a:extLst>
              <a:ext uri="{FF2B5EF4-FFF2-40B4-BE49-F238E27FC236}">
                <a16:creationId xmlns:a16="http://schemas.microsoft.com/office/drawing/2014/main" id="{7E5DA627-9A5C-23E1-D427-B28DFDAC7403}"/>
              </a:ext>
            </a:extLst>
          </p:cNvPr>
          <p:cNvSpPr/>
          <p:nvPr/>
        </p:nvSpPr>
        <p:spPr>
          <a:xfrm>
            <a:off x="6710812" y="11111472"/>
            <a:ext cx="7934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AKT</a:t>
            </a:r>
            <a:endParaRPr lang="fi-FI" sz="1200" b="1" dirty="0"/>
          </a:p>
        </p:txBody>
      </p:sp>
      <p:sp>
        <p:nvSpPr>
          <p:cNvPr id="63" name="Rectangle 72">
            <a:extLst>
              <a:ext uri="{FF2B5EF4-FFF2-40B4-BE49-F238E27FC236}">
                <a16:creationId xmlns:a16="http://schemas.microsoft.com/office/drawing/2014/main" id="{65CE7C62-DA91-CEC5-26A0-7B3450AB213B}"/>
              </a:ext>
            </a:extLst>
          </p:cNvPr>
          <p:cNvSpPr/>
          <p:nvPr/>
        </p:nvSpPr>
        <p:spPr>
          <a:xfrm>
            <a:off x="6609486" y="10320617"/>
            <a:ext cx="5693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p-AKT</a:t>
            </a:r>
          </a:p>
        </p:txBody>
      </p:sp>
    </p:spTree>
    <p:extLst>
      <p:ext uri="{BB962C8B-B14F-4D97-AF65-F5344CB8AC3E}">
        <p14:creationId xmlns:p14="http://schemas.microsoft.com/office/powerpoint/2010/main" val="1121271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" descr="D:\work\WB\WB簡易掃描圖\20181003 IhCDNF-3h&amp;6h-pErk\pErk-2-4.tif">
            <a:extLst>
              <a:ext uri="{FF2B5EF4-FFF2-40B4-BE49-F238E27FC236}">
                <a16:creationId xmlns:a16="http://schemas.microsoft.com/office/drawing/2014/main" id="{D17441DB-5290-EB57-DF68-FBE68160E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482" y="10284097"/>
            <a:ext cx="5040000" cy="410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" descr="D:\work\WB\WB簡易掃描圖\20181003 IhCDNF-3h&amp;6h-pErk\pErk-2-3.tif">
            <a:extLst>
              <a:ext uri="{FF2B5EF4-FFF2-40B4-BE49-F238E27FC236}">
                <a16:creationId xmlns:a16="http://schemas.microsoft.com/office/drawing/2014/main" id="{2563AC93-189A-01CC-3E18-950C03602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87" y="10284097"/>
            <a:ext cx="5760000" cy="41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5" descr="D:\work\WB\WB簡易掃描圖\20181003 IhCDNF-3h&amp;6h-pErk\Erk-5-4.tif">
            <a:extLst>
              <a:ext uri="{FF2B5EF4-FFF2-40B4-BE49-F238E27FC236}">
                <a16:creationId xmlns:a16="http://schemas.microsoft.com/office/drawing/2014/main" id="{45FEBDE1-8598-1321-58D4-F9C50E491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873" y="10958768"/>
            <a:ext cx="5040000" cy="582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" descr="D:\work\WB\WB簡易掃描圖\20181003 IhCDNF-3h&amp;6h-pErk\Erk-5-3.tif">
            <a:extLst>
              <a:ext uri="{FF2B5EF4-FFF2-40B4-BE49-F238E27FC236}">
                <a16:creationId xmlns:a16="http://schemas.microsoft.com/office/drawing/2014/main" id="{887C49EC-6259-0201-171A-A1D307658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59" y="11111344"/>
            <a:ext cx="5760000" cy="517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3" descr="D:\work\WB\WB簡易掃描圖\20181003 IhCDNF-3h&amp;6h-pErk\Erk-5-2.tif">
            <a:extLst>
              <a:ext uri="{FF2B5EF4-FFF2-40B4-BE49-F238E27FC236}">
                <a16:creationId xmlns:a16="http://schemas.microsoft.com/office/drawing/2014/main" id="{17FCADF5-D1F6-D230-B23A-FB71B386E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000" y="3799930"/>
            <a:ext cx="5040000" cy="511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2" descr="D:\work\WB\WB簡易掃描圖\20181003 IhCDNF-3h&amp;6h-pErk\Erk-5-1.tif">
            <a:extLst>
              <a:ext uri="{FF2B5EF4-FFF2-40B4-BE49-F238E27FC236}">
                <a16:creationId xmlns:a16="http://schemas.microsoft.com/office/drawing/2014/main" id="{FAD778C0-61F5-8E35-7F7D-0F78429F9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51" y="3909304"/>
            <a:ext cx="5760000" cy="497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3" descr="D:\work\WB\WB簡易掃描圖\20181003 IhCDNF-3h&amp;6h-pErk\pErk-2-2.tif">
            <a:extLst>
              <a:ext uri="{FF2B5EF4-FFF2-40B4-BE49-F238E27FC236}">
                <a16:creationId xmlns:a16="http://schemas.microsoft.com/office/drawing/2014/main" id="{35C77C78-CB65-3C04-F0D4-2394E52E3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873" y="3028141"/>
            <a:ext cx="5040000" cy="42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" descr="D:\work\WB\WB簡易掃描圖\20181003 IhCDNF-3h&amp;6h-pErk\pErk-2-1.tif">
            <a:extLst>
              <a:ext uri="{FF2B5EF4-FFF2-40B4-BE49-F238E27FC236}">
                <a16:creationId xmlns:a16="http://schemas.microsoft.com/office/drawing/2014/main" id="{14A66631-5E11-CAF9-92FD-A35091ED8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51" y="3021148"/>
            <a:ext cx="5760000" cy="415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8">
            <a:extLst>
              <a:ext uri="{FF2B5EF4-FFF2-40B4-BE49-F238E27FC236}">
                <a16:creationId xmlns:a16="http://schemas.microsoft.com/office/drawing/2014/main" id="{A2547E1C-07E1-020C-77F9-048EFB106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83" y="695338"/>
            <a:ext cx="23050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r>
              <a:rPr lang="en-US" altLang="zh-TW" sz="2400" b="1" dirty="0"/>
              <a:t>Figure S5</a:t>
            </a:r>
            <a:endParaRPr lang="zh-TW" altLang="en-US" sz="2400" b="1" dirty="0"/>
          </a:p>
        </p:txBody>
      </p:sp>
      <p:cxnSp>
        <p:nvCxnSpPr>
          <p:cNvPr id="9" name="直線接點 10">
            <a:extLst>
              <a:ext uri="{FF2B5EF4-FFF2-40B4-BE49-F238E27FC236}">
                <a16:creationId xmlns:a16="http://schemas.microsoft.com/office/drawing/2014/main" id="{6D4BF0DE-3D81-C0FD-E963-5E21A3554C4C}"/>
              </a:ext>
            </a:extLst>
          </p:cNvPr>
          <p:cNvCxnSpPr/>
          <p:nvPr/>
        </p:nvCxnSpPr>
        <p:spPr>
          <a:xfrm>
            <a:off x="9440005" y="2511338"/>
            <a:ext cx="0" cy="360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11">
            <a:extLst>
              <a:ext uri="{FF2B5EF4-FFF2-40B4-BE49-F238E27FC236}">
                <a16:creationId xmlns:a16="http://schemas.microsoft.com/office/drawing/2014/main" id="{B5F3150E-45E7-3951-1337-C9F4E1598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1639" y="1041118"/>
            <a:ext cx="306205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4000" b="1" dirty="0"/>
              <a:t>6h post-ICH</a:t>
            </a: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C3D2F373-9ADF-6BCC-C8BC-CF5573863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8900" y="1990467"/>
            <a:ext cx="31661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ICH+Saline</a:t>
            </a:r>
            <a:endParaRPr lang="en-US" altLang="zh-TW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765D765-0B13-CFFE-D0E7-488A5693AE6E}"/>
              </a:ext>
            </a:extLst>
          </p:cNvPr>
          <p:cNvCxnSpPr/>
          <p:nvPr/>
        </p:nvCxnSpPr>
        <p:spPr>
          <a:xfrm>
            <a:off x="369792" y="2453111"/>
            <a:ext cx="616930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6">
            <a:extLst>
              <a:ext uri="{FF2B5EF4-FFF2-40B4-BE49-F238E27FC236}">
                <a16:creationId xmlns:a16="http://schemas.microsoft.com/office/drawing/2014/main" id="{FEB99B83-6AEC-BBFE-276D-3209274A0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542" y="2538506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16" name="Rectangle 72">
            <a:extLst>
              <a:ext uri="{FF2B5EF4-FFF2-40B4-BE49-F238E27FC236}">
                <a16:creationId xmlns:a16="http://schemas.microsoft.com/office/drawing/2014/main" id="{05B0139F-57BD-17EF-D7EA-3731181CC1EF}"/>
              </a:ext>
            </a:extLst>
          </p:cNvPr>
          <p:cNvSpPr/>
          <p:nvPr/>
        </p:nvSpPr>
        <p:spPr>
          <a:xfrm>
            <a:off x="112011" y="3014428"/>
            <a:ext cx="5613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p-ERK</a:t>
            </a:r>
          </a:p>
        </p:txBody>
      </p:sp>
      <p:sp>
        <p:nvSpPr>
          <p:cNvPr id="17" name="Text Box 6">
            <a:extLst>
              <a:ext uri="{FF2B5EF4-FFF2-40B4-BE49-F238E27FC236}">
                <a16:creationId xmlns:a16="http://schemas.microsoft.com/office/drawing/2014/main" id="{CB2FD8D5-26E4-D993-3406-75383B7AA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1353" y="2538506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18" name="Rectangle 72">
            <a:extLst>
              <a:ext uri="{FF2B5EF4-FFF2-40B4-BE49-F238E27FC236}">
                <a16:creationId xmlns:a16="http://schemas.microsoft.com/office/drawing/2014/main" id="{71110309-96C5-88B3-30BA-8BBE9F28D085}"/>
              </a:ext>
            </a:extLst>
          </p:cNvPr>
          <p:cNvSpPr/>
          <p:nvPr/>
        </p:nvSpPr>
        <p:spPr>
          <a:xfrm>
            <a:off x="6678107" y="3119488"/>
            <a:ext cx="5613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p-ERK</a:t>
            </a: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E6B8AA95-766C-2529-F709-2E695086B4C9}"/>
              </a:ext>
            </a:extLst>
          </p:cNvPr>
          <p:cNvCxnSpPr>
            <a:cxnSpLocks/>
          </p:cNvCxnSpPr>
          <p:nvPr/>
        </p:nvCxnSpPr>
        <p:spPr>
          <a:xfrm>
            <a:off x="7080879" y="2453111"/>
            <a:ext cx="5111121" cy="133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11">
            <a:extLst>
              <a:ext uri="{FF2B5EF4-FFF2-40B4-BE49-F238E27FC236}">
                <a16:creationId xmlns:a16="http://schemas.microsoft.com/office/drawing/2014/main" id="{6B86C08A-F483-B04B-6140-3E5DF79DF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1850" y="1988812"/>
            <a:ext cx="27753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 +rhCDNF</a:t>
            </a:r>
          </a:p>
        </p:txBody>
      </p:sp>
      <p:sp>
        <p:nvSpPr>
          <p:cNvPr id="26" name="Text Box 6">
            <a:extLst>
              <a:ext uri="{FF2B5EF4-FFF2-40B4-BE49-F238E27FC236}">
                <a16:creationId xmlns:a16="http://schemas.microsoft.com/office/drawing/2014/main" id="{F468790A-C8ED-6D6B-151A-4C7D1201B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7696" y="2551566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27" name="Text Box 6">
            <a:extLst>
              <a:ext uri="{FF2B5EF4-FFF2-40B4-BE49-F238E27FC236}">
                <a16:creationId xmlns:a16="http://schemas.microsoft.com/office/drawing/2014/main" id="{7708DE6C-FC85-6AC2-83A8-483D68D96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3351" y="2574263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28" name="Rectangle 72">
            <a:extLst>
              <a:ext uri="{FF2B5EF4-FFF2-40B4-BE49-F238E27FC236}">
                <a16:creationId xmlns:a16="http://schemas.microsoft.com/office/drawing/2014/main" id="{E86286BD-5E87-C343-B2EF-950D7718BAAA}"/>
              </a:ext>
            </a:extLst>
          </p:cNvPr>
          <p:cNvSpPr/>
          <p:nvPr/>
        </p:nvSpPr>
        <p:spPr>
          <a:xfrm>
            <a:off x="99637" y="10337208"/>
            <a:ext cx="5613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p-ERK</a:t>
            </a:r>
          </a:p>
        </p:txBody>
      </p: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5D9967EF-F48F-2EBA-1D4C-7F10D8C3DBD5}"/>
              </a:ext>
            </a:extLst>
          </p:cNvPr>
          <p:cNvCxnSpPr/>
          <p:nvPr/>
        </p:nvCxnSpPr>
        <p:spPr>
          <a:xfrm>
            <a:off x="369792" y="9748678"/>
            <a:ext cx="616930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4CC8389C-A150-9D06-7205-94EA1E402313}"/>
              </a:ext>
            </a:extLst>
          </p:cNvPr>
          <p:cNvCxnSpPr>
            <a:cxnSpLocks/>
          </p:cNvCxnSpPr>
          <p:nvPr/>
        </p:nvCxnSpPr>
        <p:spPr>
          <a:xfrm>
            <a:off x="7080879" y="9764662"/>
            <a:ext cx="5111121" cy="133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11">
            <a:extLst>
              <a:ext uri="{FF2B5EF4-FFF2-40B4-BE49-F238E27FC236}">
                <a16:creationId xmlns:a16="http://schemas.microsoft.com/office/drawing/2014/main" id="{7BE49B69-E54F-05DD-5C69-0574F4ECF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5402" y="8119422"/>
            <a:ext cx="334739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4000" b="1" dirty="0"/>
              <a:t>24h post-ICH</a:t>
            </a:r>
          </a:p>
        </p:txBody>
      </p:sp>
      <p:cxnSp>
        <p:nvCxnSpPr>
          <p:cNvPr id="33" name="直線接點 10">
            <a:extLst>
              <a:ext uri="{FF2B5EF4-FFF2-40B4-BE49-F238E27FC236}">
                <a16:creationId xmlns:a16="http://schemas.microsoft.com/office/drawing/2014/main" id="{E3582318-7B87-EAA0-5E46-1B521D53668E}"/>
              </a:ext>
            </a:extLst>
          </p:cNvPr>
          <p:cNvCxnSpPr/>
          <p:nvPr/>
        </p:nvCxnSpPr>
        <p:spPr>
          <a:xfrm>
            <a:off x="3353481" y="9748678"/>
            <a:ext cx="0" cy="360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10">
            <a:extLst>
              <a:ext uri="{FF2B5EF4-FFF2-40B4-BE49-F238E27FC236}">
                <a16:creationId xmlns:a16="http://schemas.microsoft.com/office/drawing/2014/main" id="{7C4055C3-6FD2-6904-5CA5-C6AED23D6589}"/>
              </a:ext>
            </a:extLst>
          </p:cNvPr>
          <p:cNvCxnSpPr/>
          <p:nvPr/>
        </p:nvCxnSpPr>
        <p:spPr>
          <a:xfrm>
            <a:off x="9440005" y="9778006"/>
            <a:ext cx="0" cy="360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6">
            <a:extLst>
              <a:ext uri="{FF2B5EF4-FFF2-40B4-BE49-F238E27FC236}">
                <a16:creationId xmlns:a16="http://schemas.microsoft.com/office/drawing/2014/main" id="{5B347853-CDC8-1EBD-59B9-8602A6B1E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9018" y="9847111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36" name="Text Box 6">
            <a:extLst>
              <a:ext uri="{FF2B5EF4-FFF2-40B4-BE49-F238E27FC236}">
                <a16:creationId xmlns:a16="http://schemas.microsoft.com/office/drawing/2014/main" id="{718B8C0C-9D11-9E05-E954-5C993EE039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424" y="9847111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37" name="Text Box 6">
            <a:extLst>
              <a:ext uri="{FF2B5EF4-FFF2-40B4-BE49-F238E27FC236}">
                <a16:creationId xmlns:a16="http://schemas.microsoft.com/office/drawing/2014/main" id="{74BBB805-1794-39F9-AD57-5BB28A355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3696" y="9876286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R’t</a:t>
            </a:r>
            <a:r>
              <a:rPr lang="en-US" altLang="zh-TW" sz="1600" b="1" dirty="0"/>
              <a:t> striatum</a:t>
            </a:r>
          </a:p>
        </p:txBody>
      </p:sp>
      <p:sp>
        <p:nvSpPr>
          <p:cNvPr id="38" name="Text Box 6">
            <a:extLst>
              <a:ext uri="{FF2B5EF4-FFF2-40B4-BE49-F238E27FC236}">
                <a16:creationId xmlns:a16="http://schemas.microsoft.com/office/drawing/2014/main" id="{1CFDAC1F-DECF-B2EE-DFD5-09CC4B2E5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1478" y="9916845"/>
            <a:ext cx="16163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b="1" dirty="0" err="1"/>
              <a:t>L’t</a:t>
            </a:r>
            <a:r>
              <a:rPr lang="en-US" altLang="zh-TW" sz="1600" b="1" dirty="0"/>
              <a:t> striatum</a:t>
            </a:r>
          </a:p>
        </p:txBody>
      </p:sp>
      <p:cxnSp>
        <p:nvCxnSpPr>
          <p:cNvPr id="40" name="直線接點 10">
            <a:extLst>
              <a:ext uri="{FF2B5EF4-FFF2-40B4-BE49-F238E27FC236}">
                <a16:creationId xmlns:a16="http://schemas.microsoft.com/office/drawing/2014/main" id="{EE1EA84E-4662-7A4E-7FDF-E0626C49DA79}"/>
              </a:ext>
            </a:extLst>
          </p:cNvPr>
          <p:cNvCxnSpPr/>
          <p:nvPr/>
        </p:nvCxnSpPr>
        <p:spPr>
          <a:xfrm>
            <a:off x="3303496" y="2453111"/>
            <a:ext cx="0" cy="3600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72">
            <a:extLst>
              <a:ext uri="{FF2B5EF4-FFF2-40B4-BE49-F238E27FC236}">
                <a16:creationId xmlns:a16="http://schemas.microsoft.com/office/drawing/2014/main" id="{906F1BE4-AA10-9998-EC6A-9654A1272BE9}"/>
              </a:ext>
            </a:extLst>
          </p:cNvPr>
          <p:cNvSpPr/>
          <p:nvPr/>
        </p:nvSpPr>
        <p:spPr>
          <a:xfrm>
            <a:off x="245490" y="3846660"/>
            <a:ext cx="7934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ERK</a:t>
            </a:r>
            <a:endParaRPr lang="fi-FI" sz="1200" b="1" dirty="0"/>
          </a:p>
        </p:txBody>
      </p:sp>
      <p:sp>
        <p:nvSpPr>
          <p:cNvPr id="47" name="Rectangle 72">
            <a:extLst>
              <a:ext uri="{FF2B5EF4-FFF2-40B4-BE49-F238E27FC236}">
                <a16:creationId xmlns:a16="http://schemas.microsoft.com/office/drawing/2014/main" id="{5983FF82-70A7-5221-8801-7C20188EB868}"/>
              </a:ext>
            </a:extLst>
          </p:cNvPr>
          <p:cNvSpPr/>
          <p:nvPr/>
        </p:nvSpPr>
        <p:spPr>
          <a:xfrm>
            <a:off x="6737558" y="3864015"/>
            <a:ext cx="7934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ERK</a:t>
            </a:r>
            <a:endParaRPr lang="fi-FI" sz="1200" b="1" dirty="0"/>
          </a:p>
        </p:txBody>
      </p:sp>
      <p:sp>
        <p:nvSpPr>
          <p:cNvPr id="52" name="Text Box 11">
            <a:extLst>
              <a:ext uri="{FF2B5EF4-FFF2-40B4-BE49-F238E27FC236}">
                <a16:creationId xmlns:a16="http://schemas.microsoft.com/office/drawing/2014/main" id="{A243C521-C0B0-0BCD-EA9F-1D795F6B6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8900" y="9195617"/>
            <a:ext cx="31661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ICH+Saline</a:t>
            </a:r>
            <a:endParaRPr lang="en-US" altLang="zh-TW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Box 11">
            <a:extLst>
              <a:ext uri="{FF2B5EF4-FFF2-40B4-BE49-F238E27FC236}">
                <a16:creationId xmlns:a16="http://schemas.microsoft.com/office/drawing/2014/main" id="{F09519D1-C104-F79D-059E-47D4EB6A8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6670" y="9243580"/>
            <a:ext cx="27753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 +rhCDNF</a:t>
            </a:r>
          </a:p>
        </p:txBody>
      </p:sp>
      <p:sp>
        <p:nvSpPr>
          <p:cNvPr id="56" name="Rectangle 72">
            <a:extLst>
              <a:ext uri="{FF2B5EF4-FFF2-40B4-BE49-F238E27FC236}">
                <a16:creationId xmlns:a16="http://schemas.microsoft.com/office/drawing/2014/main" id="{C87F3E6C-45A7-9408-4E6C-6B18BFC5D23D}"/>
              </a:ext>
            </a:extLst>
          </p:cNvPr>
          <p:cNvSpPr/>
          <p:nvPr/>
        </p:nvSpPr>
        <p:spPr>
          <a:xfrm>
            <a:off x="204781" y="11231604"/>
            <a:ext cx="7934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ERK</a:t>
            </a:r>
            <a:endParaRPr lang="fi-FI" sz="1200" b="1" dirty="0"/>
          </a:p>
        </p:txBody>
      </p:sp>
      <p:sp>
        <p:nvSpPr>
          <p:cNvPr id="59" name="Rectangle 72">
            <a:extLst>
              <a:ext uri="{FF2B5EF4-FFF2-40B4-BE49-F238E27FC236}">
                <a16:creationId xmlns:a16="http://schemas.microsoft.com/office/drawing/2014/main" id="{7E5DA627-9A5C-23E1-D427-B28DFDAC7403}"/>
              </a:ext>
            </a:extLst>
          </p:cNvPr>
          <p:cNvSpPr/>
          <p:nvPr/>
        </p:nvSpPr>
        <p:spPr>
          <a:xfrm>
            <a:off x="6787913" y="11140730"/>
            <a:ext cx="7934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ERK</a:t>
            </a:r>
            <a:endParaRPr lang="fi-FI" sz="1200" b="1" dirty="0"/>
          </a:p>
        </p:txBody>
      </p:sp>
      <p:sp>
        <p:nvSpPr>
          <p:cNvPr id="63" name="Rectangle 72">
            <a:extLst>
              <a:ext uri="{FF2B5EF4-FFF2-40B4-BE49-F238E27FC236}">
                <a16:creationId xmlns:a16="http://schemas.microsoft.com/office/drawing/2014/main" id="{65CE7C62-DA91-CEC5-26A0-7B3450AB213B}"/>
              </a:ext>
            </a:extLst>
          </p:cNvPr>
          <p:cNvSpPr/>
          <p:nvPr/>
        </p:nvSpPr>
        <p:spPr>
          <a:xfrm>
            <a:off x="6609486" y="10320617"/>
            <a:ext cx="5613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p-ERK</a:t>
            </a:r>
          </a:p>
        </p:txBody>
      </p:sp>
    </p:spTree>
    <p:extLst>
      <p:ext uri="{BB962C8B-B14F-4D97-AF65-F5344CB8AC3E}">
        <p14:creationId xmlns:p14="http://schemas.microsoft.com/office/powerpoint/2010/main" val="719923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3111</TotalTime>
  <Words>1175</Words>
  <Application>Microsoft Office PowerPoint</Application>
  <PresentationFormat>自定义</PresentationFormat>
  <Paragraphs>634</Paragraphs>
  <Slides>13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主题​​</vt:lpstr>
      <vt:lpstr>Western blot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kuan-yin tseng</dc:creator>
  <cp:lastModifiedBy>kuan-yin tseng</cp:lastModifiedBy>
  <cp:revision>8</cp:revision>
  <dcterms:created xsi:type="dcterms:W3CDTF">2022-06-09T13:36:45Z</dcterms:created>
  <dcterms:modified xsi:type="dcterms:W3CDTF">2022-06-11T17:28:04Z</dcterms:modified>
</cp:coreProperties>
</file>