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1" r:id="rId3"/>
    <p:sldId id="310" r:id="rId4"/>
    <p:sldId id="311" r:id="rId5"/>
    <p:sldId id="312" r:id="rId6"/>
    <p:sldId id="303" r:id="rId7"/>
    <p:sldId id="304" r:id="rId8"/>
    <p:sldId id="305" r:id="rId9"/>
    <p:sldId id="302" r:id="rId10"/>
    <p:sldId id="307" r:id="rId11"/>
    <p:sldId id="306" r:id="rId12"/>
    <p:sldId id="309" r:id="rId13"/>
    <p:sldId id="258" r:id="rId14"/>
    <p:sldId id="308" r:id="rId15"/>
    <p:sldId id="290" r:id="rId16"/>
    <p:sldId id="259" r:id="rId17"/>
    <p:sldId id="287" r:id="rId18"/>
    <p:sldId id="288" r:id="rId19"/>
    <p:sldId id="289" r:id="rId20"/>
    <p:sldId id="282" r:id="rId21"/>
    <p:sldId id="274" r:id="rId22"/>
    <p:sldId id="275" r:id="rId23"/>
    <p:sldId id="276" r:id="rId24"/>
    <p:sldId id="277" r:id="rId25"/>
    <p:sldId id="278" r:id="rId26"/>
    <p:sldId id="286" r:id="rId27"/>
    <p:sldId id="280" r:id="rId28"/>
    <p:sldId id="281" r:id="rId29"/>
    <p:sldId id="261" r:id="rId30"/>
    <p:sldId id="263" r:id="rId31"/>
    <p:sldId id="264" r:id="rId32"/>
    <p:sldId id="267" r:id="rId33"/>
    <p:sldId id="266" r:id="rId34"/>
    <p:sldId id="265" r:id="rId35"/>
    <p:sldId id="268" r:id="rId36"/>
    <p:sldId id="269" r:id="rId37"/>
    <p:sldId id="270" r:id="rId38"/>
    <p:sldId id="271" r:id="rId39"/>
    <p:sldId id="272" r:id="rId40"/>
    <p:sldId id="273" r:id="rId41"/>
    <p:sldId id="291" r:id="rId42"/>
    <p:sldId id="292" r:id="rId43"/>
    <p:sldId id="293" r:id="rId44"/>
    <p:sldId id="295" r:id="rId45"/>
    <p:sldId id="294" r:id="rId46"/>
    <p:sldId id="296" r:id="rId47"/>
    <p:sldId id="297" r:id="rId48"/>
    <p:sldId id="298" r:id="rId49"/>
    <p:sldId id="299" r:id="rId50"/>
    <p:sldId id="300" r:id="rId51"/>
    <p:sldId id="334" r:id="rId52"/>
    <p:sldId id="341" r:id="rId53"/>
    <p:sldId id="339" r:id="rId54"/>
    <p:sldId id="340" r:id="rId55"/>
    <p:sldId id="333" r:id="rId56"/>
    <p:sldId id="335" r:id="rId57"/>
    <p:sldId id="336" r:id="rId58"/>
    <p:sldId id="337" r:id="rId59"/>
    <p:sldId id="338" r:id="rId60"/>
    <p:sldId id="328" r:id="rId61"/>
    <p:sldId id="329" r:id="rId62"/>
    <p:sldId id="330" r:id="rId63"/>
    <p:sldId id="331" r:id="rId64"/>
    <p:sldId id="332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13" r:id="rId75"/>
    <p:sldId id="318" r:id="rId76"/>
    <p:sldId id="314" r:id="rId77"/>
    <p:sldId id="315" r:id="rId78"/>
    <p:sldId id="316" r:id="rId79"/>
    <p:sldId id="317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6195526-EB19-44F5-9847-71098021974E}">
          <p14:sldIdLst>
            <p14:sldId id="256"/>
          </p14:sldIdLst>
        </p14:section>
        <p14:section name="Figures" id="{782CEEF2-0FD7-41C0-A375-9A9F5C341E77}">
          <p14:sldIdLst>
            <p14:sldId id="301"/>
            <p14:sldId id="310"/>
            <p14:sldId id="311"/>
            <p14:sldId id="312"/>
          </p14:sldIdLst>
        </p14:section>
        <p14:section name="Fig 2B" id="{3D46DDDD-A246-4077-8308-0B1AF2C3C864}">
          <p14:sldIdLst>
            <p14:sldId id="303"/>
            <p14:sldId id="304"/>
            <p14:sldId id="305"/>
            <p14:sldId id="302"/>
            <p14:sldId id="307"/>
            <p14:sldId id="306"/>
            <p14:sldId id="309"/>
            <p14:sldId id="258"/>
            <p14:sldId id="308"/>
          </p14:sldIdLst>
        </p14:section>
        <p14:section name="Figure 3B" id="{AF97016D-847F-493C-B8EA-775FFE8442B4}">
          <p14:sldIdLst>
            <p14:sldId id="290"/>
            <p14:sldId id="259"/>
            <p14:sldId id="287"/>
            <p14:sldId id="288"/>
            <p14:sldId id="289"/>
          </p14:sldIdLst>
        </p14:section>
        <p14:section name="Figure 4C" id="{7E24A195-2857-4E4C-B797-2F8E0115DF47}">
          <p14:sldIdLst>
            <p14:sldId id="282"/>
            <p14:sldId id="274"/>
            <p14:sldId id="275"/>
            <p14:sldId id="276"/>
            <p14:sldId id="277"/>
            <p14:sldId id="278"/>
            <p14:sldId id="286"/>
            <p14:sldId id="280"/>
            <p14:sldId id="281"/>
          </p14:sldIdLst>
        </p14:section>
        <p14:section name="Figure 5C" id="{12F26644-B4A5-4580-9887-A619E6A9CEDA}">
          <p14:sldIdLst>
            <p14:sldId id="261"/>
            <p14:sldId id="263"/>
            <p14:sldId id="264"/>
            <p14:sldId id="267"/>
            <p14:sldId id="266"/>
            <p14:sldId id="265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Figure 5D" id="{02A2EF37-E1A8-4F08-A093-98F2F858E22D}">
          <p14:sldIdLst>
            <p14:sldId id="291"/>
            <p14:sldId id="292"/>
            <p14:sldId id="293"/>
            <p14:sldId id="295"/>
            <p14:sldId id="294"/>
            <p14:sldId id="296"/>
            <p14:sldId id="297"/>
            <p14:sldId id="298"/>
            <p14:sldId id="299"/>
            <p14:sldId id="300"/>
          </p14:sldIdLst>
        </p14:section>
        <p14:section name="Supplementary figures" id="{34250BE7-5DAB-443B-A57A-D340A04F492D}">
          <p14:sldIdLst/>
        </p14:section>
        <p14:section name="Supp Fig 2D" id="{580B8935-C5A6-4F47-A19F-0FDA315463DB}">
          <p14:sldIdLst>
            <p14:sldId id="334"/>
            <p14:sldId id="341"/>
            <p14:sldId id="339"/>
            <p14:sldId id="340"/>
          </p14:sldIdLst>
        </p14:section>
        <p14:section name="Supp Fig 2E" id="{DDA66C4E-5B0D-43D8-A508-293DF7F578B8}">
          <p14:sldIdLst>
            <p14:sldId id="333"/>
            <p14:sldId id="335"/>
            <p14:sldId id="336"/>
            <p14:sldId id="337"/>
            <p14:sldId id="338"/>
          </p14:sldIdLst>
        </p14:section>
        <p14:section name="Supp Fig 3D" id="{694C3534-A77B-4831-8FCC-A2191A2C95CC}">
          <p14:sldIdLst>
            <p14:sldId id="328"/>
            <p14:sldId id="329"/>
            <p14:sldId id="330"/>
            <p14:sldId id="331"/>
            <p14:sldId id="332"/>
          </p14:sldIdLst>
        </p14:section>
        <p14:section name="Supp Fig 11C" id="{9C3C1482-F103-4F16-BC75-E3E55EFB2C3F}">
          <p14:sldIdLst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</p14:sldIdLst>
        </p14:section>
        <p14:section name="Supp Fig 11D" id="{51E4B681-D97C-4DD2-9DD9-8B95EAF40744}">
          <p14:sldIdLst>
            <p14:sldId id="313"/>
            <p14:sldId id="318"/>
            <p14:sldId id="314"/>
            <p14:sldId id="315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0" autoAdjust="0"/>
    <p:restoredTop sz="94660"/>
  </p:normalViewPr>
  <p:slideViewPr>
    <p:cSldViewPr snapToGrid="0">
      <p:cViewPr varScale="1">
        <p:scale>
          <a:sx n="85" d="100"/>
          <a:sy n="85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CB22-A6E6-972C-1D6A-ECFE26C49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A9A72-90BD-F865-C89A-1E9BC3652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CEA02-1786-B8E4-C100-267109B59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36BB1-3AEB-EC8F-F512-8739D8787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B3AD4-3E44-50C2-E41F-42651814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6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CE5F-1CCC-E9E6-7FCC-7670050C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5F4C5-2717-8832-CE12-2CE6F1FFB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B7E9D-176C-DA85-C4F1-E36CF7461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247D7-2AA1-594F-B2F5-812BB86EE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3BE29-0624-A1ED-73DC-A9144BF64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14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9612-AFC9-80D1-8CEF-CF2E7B0F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203B1-32AA-383E-A904-499BEC3E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817D9-F1B7-8C75-BC3B-1DAA2B858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434E7-F806-3B9A-D373-8DB7BEED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67A2A-806F-9D72-7A4C-D571B5D81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218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3471-EEB3-281A-AC05-2AE30A210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FA53-EA7A-4287-F2BD-0ADAE5814E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CDCB1-C11D-E53B-8542-F0228D283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1764B-3030-372D-084E-EB0F2EF5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78668-B184-D908-A64C-B72B015E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82E4-1D87-E77C-48F3-038858BF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05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1EFB-B9DD-6D52-EE3D-A569EDBB5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3DD6C-A58E-7AC2-2319-734A98E19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A36384-68E0-0FE0-CE3F-DC82922CF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B5513-B4AC-B651-533E-45B044A9F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9C1AE-0CB0-0AC0-561A-4B64B2D7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DD78-82AB-143A-4271-25BD9397C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CEA1BA-2DB0-6AC5-F732-7F4BFC5D2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B4DEEC-560C-FE9E-9E6D-1C4CD0C21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278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56612-2AFE-D7D2-3193-87C852558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9D3860-649A-7FF9-8B3B-602ED3A5B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D26AA-8C30-4F0C-2655-D30EF341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81463-F09A-C247-12B6-3D55613A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20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AEF35C-6C0C-5E5A-1D86-F4F321A50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29FCBB-D26D-60B7-D94A-F60AFBD12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3EDD1-3048-0CA8-8037-F0D437F1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49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E7E3-6C16-0F97-68C3-A87FAD907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F1AE4-C907-DCE8-ACC3-499433662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4529-914E-5997-4A27-82AAC4506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0428E-A77A-0269-6D71-A39D8D0C8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FD4FF-DDE4-A9DF-8651-918D6EB1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ECB68-6BB9-32C2-B470-3CDC4FCAF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58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63FE1-481B-4170-9EFF-CD3BB24DC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214B95-E0C2-2F32-F4CF-858AF65B58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4699E-F429-AD68-A58D-37F5D4C71D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74E51-F992-F1BC-6F48-EF2FEB92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C9EFA-7003-6015-CA3C-567BE9E8F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A137E-0BED-F65E-755F-F3F3C445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44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ED2C7-DF29-1BDD-30D6-CE7BEFFC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CD5F4-DEAF-97E7-D9AE-B7211B5B2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9B357-4522-8D7D-CDC6-8DB82917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A1013-6EA1-E7D6-DC40-3F4D49A32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FE1C6-0B66-0BC6-68AF-805EBE8D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47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0659-D332-AD37-658B-689BE6674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19D09-5A01-39D8-726C-47D2CB809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D49C9-7B45-4554-4500-D07E881C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B6A60-B5CD-5E76-CFD8-26E0F4C77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17564-4DE4-8279-3E35-C7C1E6FD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3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3C7B37-E660-5130-9F34-12A907F92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F2318-3AA2-E688-074E-E05C4ECC3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DF3FE-9E5E-47A6-6A9C-67DB4C690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A635D-7A70-40FE-84D7-FF53767BCE70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043D-85B5-B064-4F1A-7151ABD02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33494-9CB9-4B3E-BD41-593341BA04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9FC95-3F9D-4461-80DA-B9F4D60DBD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91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4.wdp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3.wdp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BD07-3AEA-0B92-D4DF-0B833209EA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Mesothelioma paper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88FBF-D87A-5B2E-7161-66ADFD35E5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Blots- all figures</a:t>
            </a:r>
          </a:p>
        </p:txBody>
      </p:sp>
    </p:spTree>
    <p:extLst>
      <p:ext uri="{BB962C8B-B14F-4D97-AF65-F5344CB8AC3E}">
        <p14:creationId xmlns:p14="http://schemas.microsoft.com/office/powerpoint/2010/main" val="3676777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1E.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D7C9DE6-87B9-473B-CE6E-22D6BD1289BF}"/>
              </a:ext>
            </a:extLst>
          </p:cNvPr>
          <p:cNvSpPr txBox="1"/>
          <p:nvPr/>
        </p:nvSpPr>
        <p:spPr>
          <a:xfrm>
            <a:off x="767235" y="446381"/>
            <a:ext cx="448064" cy="30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cs typeface="Arial" panose="020B0604020202020204" pitchFamily="34" charset="0"/>
              </a:rPr>
              <a:t>FN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445A23FA-6F9F-353F-98B6-6930D5595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90487"/>
            <a:ext cx="6991350" cy="6677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94E47F-982C-1ECE-11BC-F7CB30315548}"/>
              </a:ext>
            </a:extLst>
          </p:cNvPr>
          <p:cNvSpPr txBox="1"/>
          <p:nvPr/>
        </p:nvSpPr>
        <p:spPr>
          <a:xfrm>
            <a:off x="1497138" y="3187144"/>
            <a:ext cx="936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8 to 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CD450A-A4BC-BC8C-68E3-97D65A2CCC90}"/>
              </a:ext>
            </a:extLst>
          </p:cNvPr>
          <p:cNvSpPr txBox="1"/>
          <p:nvPr/>
        </p:nvSpPr>
        <p:spPr>
          <a:xfrm>
            <a:off x="1497138" y="3830610"/>
            <a:ext cx="11031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33 and 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C4E21E-F1C1-C81A-9F33-5E2E88E4AE09}"/>
              </a:ext>
            </a:extLst>
          </p:cNvPr>
          <p:cNvSpPr txBox="1"/>
          <p:nvPr/>
        </p:nvSpPr>
        <p:spPr>
          <a:xfrm>
            <a:off x="1497138" y="4655595"/>
            <a:ext cx="1604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60 and 70, Met-5A</a:t>
            </a:r>
          </a:p>
        </p:txBody>
      </p:sp>
    </p:spTree>
    <p:extLst>
      <p:ext uri="{BB962C8B-B14F-4D97-AF65-F5344CB8AC3E}">
        <p14:creationId xmlns:p14="http://schemas.microsoft.com/office/powerpoint/2010/main" val="2996710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1E.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9EEE36A-8819-C294-980E-744DC9A51BDB}"/>
              </a:ext>
            </a:extLst>
          </p:cNvPr>
          <p:cNvSpPr txBox="1"/>
          <p:nvPr/>
        </p:nvSpPr>
        <p:spPr>
          <a:xfrm>
            <a:off x="639598" y="409168"/>
            <a:ext cx="448064" cy="30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cs typeface="Arial" panose="020B0604020202020204" pitchFamily="34" charset="0"/>
              </a:rPr>
              <a:t>FAP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ADBBB3-18D8-0AA1-0212-3839A3E52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346" y="266519"/>
            <a:ext cx="6729064" cy="65914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FF3BED-6819-E1E5-B888-53240AB0A68D}"/>
              </a:ext>
            </a:extLst>
          </p:cNvPr>
          <p:cNvSpPr txBox="1"/>
          <p:nvPr/>
        </p:nvSpPr>
        <p:spPr>
          <a:xfrm>
            <a:off x="850900" y="3582255"/>
            <a:ext cx="936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8 to 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3E9843-52EC-578D-3630-B7CFF46D4868}"/>
              </a:ext>
            </a:extLst>
          </p:cNvPr>
          <p:cNvSpPr txBox="1"/>
          <p:nvPr/>
        </p:nvSpPr>
        <p:spPr>
          <a:xfrm>
            <a:off x="850900" y="4225721"/>
            <a:ext cx="11031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33 and 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4B3B89-F491-43B7-0F91-A063F29E6ECF}"/>
              </a:ext>
            </a:extLst>
          </p:cNvPr>
          <p:cNvSpPr txBox="1"/>
          <p:nvPr/>
        </p:nvSpPr>
        <p:spPr>
          <a:xfrm>
            <a:off x="850900" y="5050706"/>
            <a:ext cx="1604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60 and 70, Met-5A</a:t>
            </a:r>
          </a:p>
        </p:txBody>
      </p:sp>
    </p:spTree>
    <p:extLst>
      <p:ext uri="{BB962C8B-B14F-4D97-AF65-F5344CB8AC3E}">
        <p14:creationId xmlns:p14="http://schemas.microsoft.com/office/powerpoint/2010/main" val="95629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1E.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4934A4B-DDA9-2EE5-0977-9D639A860D48}"/>
              </a:ext>
            </a:extLst>
          </p:cNvPr>
          <p:cNvSpPr/>
          <p:nvPr/>
        </p:nvSpPr>
        <p:spPr>
          <a:xfrm>
            <a:off x="850900" y="550980"/>
            <a:ext cx="5479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cs typeface="Arial" panose="020B0604020202020204" pitchFamily="34" charset="0"/>
              </a:rPr>
              <a:t>αSMA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A883A4-74F2-72EB-49CD-09FB0CC29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96484"/>
            <a:ext cx="6838950" cy="66198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C0347A-D29D-18A4-F10E-0FD54788D660}"/>
              </a:ext>
            </a:extLst>
          </p:cNvPr>
          <p:cNvSpPr txBox="1"/>
          <p:nvPr/>
        </p:nvSpPr>
        <p:spPr>
          <a:xfrm>
            <a:off x="1398842" y="2865494"/>
            <a:ext cx="936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8 to 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269798-FF91-CCC9-B7F5-F5C3DE7E7C5B}"/>
              </a:ext>
            </a:extLst>
          </p:cNvPr>
          <p:cNvSpPr txBox="1"/>
          <p:nvPr/>
        </p:nvSpPr>
        <p:spPr>
          <a:xfrm>
            <a:off x="1398842" y="3649986"/>
            <a:ext cx="11031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33 and 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59E4A-187C-BDB4-0846-C1164E3138AE}"/>
              </a:ext>
            </a:extLst>
          </p:cNvPr>
          <p:cNvSpPr txBox="1"/>
          <p:nvPr/>
        </p:nvSpPr>
        <p:spPr>
          <a:xfrm>
            <a:off x="1398842" y="4565283"/>
            <a:ext cx="1604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60 and 70, Met-5A</a:t>
            </a:r>
          </a:p>
        </p:txBody>
      </p:sp>
    </p:spTree>
    <p:extLst>
      <p:ext uri="{BB962C8B-B14F-4D97-AF65-F5344CB8AC3E}">
        <p14:creationId xmlns:p14="http://schemas.microsoft.com/office/powerpoint/2010/main" val="2043314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1E.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E4319D2-4207-1172-D262-2357417614E7}"/>
              </a:ext>
            </a:extLst>
          </p:cNvPr>
          <p:cNvSpPr txBox="1"/>
          <p:nvPr/>
        </p:nvSpPr>
        <p:spPr>
          <a:xfrm>
            <a:off x="705920" y="569559"/>
            <a:ext cx="594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cs typeface="Arial" panose="020B0604020202020204" pitchFamily="34" charset="0"/>
              </a:rPr>
              <a:t>Actin </a:t>
            </a:r>
            <a:r>
              <a:rPr lang="el-GR" sz="1000" dirty="0">
                <a:cs typeface="Arial" panose="020B0604020202020204" pitchFamily="34" charset="0"/>
              </a:rPr>
              <a:t>β</a:t>
            </a:r>
            <a:endParaRPr lang="en-GB" sz="1000" dirty="0"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D66C8D-4D81-DFA3-61C9-3425EA6AD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579" y="384696"/>
            <a:ext cx="7154098" cy="64733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811F23-4A67-DE87-9049-F8F47EA9C549}"/>
              </a:ext>
            </a:extLst>
          </p:cNvPr>
          <p:cNvSpPr txBox="1"/>
          <p:nvPr/>
        </p:nvSpPr>
        <p:spPr>
          <a:xfrm>
            <a:off x="1300095" y="3836339"/>
            <a:ext cx="936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8 to 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C59191-1DE1-7DD9-2DEF-0F84109B92C0}"/>
              </a:ext>
            </a:extLst>
          </p:cNvPr>
          <p:cNvSpPr txBox="1"/>
          <p:nvPr/>
        </p:nvSpPr>
        <p:spPr>
          <a:xfrm>
            <a:off x="1300095" y="4428920"/>
            <a:ext cx="11031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33 and 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5ECEEB-8A8B-9FBE-AD94-9838FB633543}"/>
              </a:ext>
            </a:extLst>
          </p:cNvPr>
          <p:cNvSpPr txBox="1"/>
          <p:nvPr/>
        </p:nvSpPr>
        <p:spPr>
          <a:xfrm>
            <a:off x="1300095" y="4892661"/>
            <a:ext cx="1604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Meso</a:t>
            </a:r>
            <a:r>
              <a:rPr lang="en-GB" sz="1100" dirty="0"/>
              <a:t> 60 and 70, Met-5A</a:t>
            </a:r>
          </a:p>
        </p:txBody>
      </p:sp>
    </p:spTree>
    <p:extLst>
      <p:ext uri="{BB962C8B-B14F-4D97-AF65-F5344CB8AC3E}">
        <p14:creationId xmlns:p14="http://schemas.microsoft.com/office/powerpoint/2010/main" val="32675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2D19B3-F823-960B-7BEA-8B4A4CFCA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87325"/>
            <a:ext cx="7292031" cy="66802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193800" y="660400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ENG</a:t>
            </a:r>
          </a:p>
        </p:txBody>
      </p:sp>
    </p:spTree>
    <p:extLst>
      <p:ext uri="{BB962C8B-B14F-4D97-AF65-F5344CB8AC3E}">
        <p14:creationId xmlns:p14="http://schemas.microsoft.com/office/powerpoint/2010/main" val="114731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DF03C3-EAED-0DF8-0326-07E60F0879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4" b="14328"/>
          <a:stretch/>
        </p:blipFill>
        <p:spPr>
          <a:xfrm>
            <a:off x="993943" y="107004"/>
            <a:ext cx="8571695" cy="663426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193800" y="660400"/>
            <a:ext cx="1030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ANGPT-2</a:t>
            </a:r>
          </a:p>
        </p:txBody>
      </p:sp>
    </p:spTree>
    <p:extLst>
      <p:ext uri="{BB962C8B-B14F-4D97-AF65-F5344CB8AC3E}">
        <p14:creationId xmlns:p14="http://schemas.microsoft.com/office/powerpoint/2010/main" val="686656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15571F-CC56-95DA-8E7F-522B666DD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845066"/>
            <a:ext cx="5486400" cy="50673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193800" y="66040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MIC-1</a:t>
            </a:r>
          </a:p>
        </p:txBody>
      </p:sp>
    </p:spTree>
    <p:extLst>
      <p:ext uri="{BB962C8B-B14F-4D97-AF65-F5344CB8AC3E}">
        <p14:creationId xmlns:p14="http://schemas.microsoft.com/office/powerpoint/2010/main" val="2073960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F498BA-C189-933D-644B-96390AB915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1" t="-235" r="-15627" b="-15316"/>
          <a:stretch/>
        </p:blipFill>
        <p:spPr bwMode="auto">
          <a:xfrm>
            <a:off x="1376194" y="0"/>
            <a:ext cx="6988628" cy="672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6CF964-67B8-4527-7A61-DE2B7EC81053}"/>
              </a:ext>
            </a:extLst>
          </p:cNvPr>
          <p:cNvSpPr txBox="1"/>
          <p:nvPr/>
        </p:nvSpPr>
        <p:spPr>
          <a:xfrm>
            <a:off x="1193800" y="66040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IL-8</a:t>
            </a:r>
          </a:p>
        </p:txBody>
      </p:sp>
    </p:spTree>
    <p:extLst>
      <p:ext uri="{BB962C8B-B14F-4D97-AF65-F5344CB8AC3E}">
        <p14:creationId xmlns:p14="http://schemas.microsoft.com/office/powerpoint/2010/main" val="995255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0160DC-27CD-D88F-E9B2-F54FC65F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1535">
            <a:off x="312179" y="269432"/>
            <a:ext cx="7159994" cy="639417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193800" y="660400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IL-1A</a:t>
            </a:r>
          </a:p>
        </p:txBody>
      </p:sp>
    </p:spTree>
    <p:extLst>
      <p:ext uri="{BB962C8B-B14F-4D97-AF65-F5344CB8AC3E}">
        <p14:creationId xmlns:p14="http://schemas.microsoft.com/office/powerpoint/2010/main" val="2309552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248FA2-1ED2-2B0B-B018-6D934749C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6077">
            <a:off x="1046068" y="728415"/>
            <a:ext cx="6722951" cy="569842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193800" y="6604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IL-17A</a:t>
            </a:r>
          </a:p>
        </p:txBody>
      </p:sp>
    </p:spTree>
    <p:extLst>
      <p:ext uri="{BB962C8B-B14F-4D97-AF65-F5344CB8AC3E}">
        <p14:creationId xmlns:p14="http://schemas.microsoft.com/office/powerpoint/2010/main" val="239772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7D1293-608B-E57D-7A8C-7FFFDEFA3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">
            <a:off x="830780" y="306968"/>
            <a:ext cx="6967681" cy="636874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244600" y="673100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IL-6</a:t>
            </a:r>
          </a:p>
        </p:txBody>
      </p:sp>
    </p:spTree>
    <p:extLst>
      <p:ext uri="{BB962C8B-B14F-4D97-AF65-F5344CB8AC3E}">
        <p14:creationId xmlns:p14="http://schemas.microsoft.com/office/powerpoint/2010/main" val="1325084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AADBE5-E751-CDD3-3A5E-CAA45B88EE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044" t="-295288" r="-36157" b="-496215"/>
          <a:stretch/>
        </p:blipFill>
        <p:spPr>
          <a:xfrm>
            <a:off x="2197100" y="187325"/>
            <a:ext cx="7734300" cy="6556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8A4EAF-D201-C578-5B8C-A3CF411CC690}"/>
              </a:ext>
            </a:extLst>
          </p:cNvPr>
          <p:cNvSpPr txBox="1"/>
          <p:nvPr/>
        </p:nvSpPr>
        <p:spPr>
          <a:xfrm>
            <a:off x="1193800" y="66040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MIF</a:t>
            </a:r>
          </a:p>
        </p:txBody>
      </p:sp>
    </p:spTree>
    <p:extLst>
      <p:ext uri="{BB962C8B-B14F-4D97-AF65-F5344CB8AC3E}">
        <p14:creationId xmlns:p14="http://schemas.microsoft.com/office/powerpoint/2010/main" val="192734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EAF562-2948-7E95-AC72-5D38A48F5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584065"/>
            <a:ext cx="5210175" cy="50673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43C469-AE79-1654-C93A-1128E7517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2B.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985B8-622F-CC0B-65AF-E2D7F287AE4B}"/>
              </a:ext>
            </a:extLst>
          </p:cNvPr>
          <p:cNvSpPr txBox="1"/>
          <p:nvPr/>
        </p:nvSpPr>
        <p:spPr>
          <a:xfrm>
            <a:off x="1193800" y="660400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Actin B</a:t>
            </a:r>
          </a:p>
        </p:txBody>
      </p:sp>
    </p:spTree>
    <p:extLst>
      <p:ext uri="{BB962C8B-B14F-4D97-AF65-F5344CB8AC3E}">
        <p14:creationId xmlns:p14="http://schemas.microsoft.com/office/powerpoint/2010/main" val="1726103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3B.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6CA492-2D82-A0E5-A807-617CD0B64D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" t="-179" r="-86" b="-1007"/>
          <a:stretch/>
        </p:blipFill>
        <p:spPr bwMode="auto">
          <a:xfrm rot="60000">
            <a:off x="1479265" y="227793"/>
            <a:ext cx="6547352" cy="657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F3FEB02-6E6B-CF59-1C3E-1EE940905911}"/>
              </a:ext>
            </a:extLst>
          </p:cNvPr>
          <p:cNvSpPr txBox="1"/>
          <p:nvPr/>
        </p:nvSpPr>
        <p:spPr>
          <a:xfrm>
            <a:off x="495300" y="441982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FN</a:t>
            </a:r>
          </a:p>
        </p:txBody>
      </p:sp>
    </p:spTree>
    <p:extLst>
      <p:ext uri="{BB962C8B-B14F-4D97-AF65-F5344CB8AC3E}">
        <p14:creationId xmlns:p14="http://schemas.microsoft.com/office/powerpoint/2010/main" val="3384681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3B.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64A8489-62F8-5072-ADE3-06704029D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t="-258" r="-533" b="-1374"/>
          <a:stretch/>
        </p:blipFill>
        <p:spPr bwMode="auto">
          <a:xfrm rot="-120000">
            <a:off x="1652211" y="608728"/>
            <a:ext cx="6899650" cy="560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0B9DB36-235E-A0F9-5EAD-AF05C1BE6318}"/>
              </a:ext>
            </a:extLst>
          </p:cNvPr>
          <p:cNvSpPr txBox="1"/>
          <p:nvPr/>
        </p:nvSpPr>
        <p:spPr>
          <a:xfrm>
            <a:off x="495300" y="490040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FBN2</a:t>
            </a:r>
          </a:p>
        </p:txBody>
      </p:sp>
    </p:spTree>
    <p:extLst>
      <p:ext uri="{BB962C8B-B14F-4D97-AF65-F5344CB8AC3E}">
        <p14:creationId xmlns:p14="http://schemas.microsoft.com/office/powerpoint/2010/main" val="1488705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3B.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57988B5-015E-B1B5-BD81-14972A4AB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" t="-4268" r="-12236" b="-13942"/>
          <a:stretch/>
        </p:blipFill>
        <p:spPr bwMode="auto">
          <a:xfrm>
            <a:off x="1511300" y="0"/>
            <a:ext cx="8585200" cy="669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A715003-989D-7056-851D-65CF3E1788C7}"/>
              </a:ext>
            </a:extLst>
          </p:cNvPr>
          <p:cNvSpPr txBox="1"/>
          <p:nvPr/>
        </p:nvSpPr>
        <p:spPr>
          <a:xfrm>
            <a:off x="546100" y="596284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FAP</a:t>
            </a:r>
          </a:p>
        </p:txBody>
      </p:sp>
    </p:spTree>
    <p:extLst>
      <p:ext uri="{BB962C8B-B14F-4D97-AF65-F5344CB8AC3E}">
        <p14:creationId xmlns:p14="http://schemas.microsoft.com/office/powerpoint/2010/main" val="661245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3B.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17AA5C2-468E-CB4E-85D0-D68886C81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2" t="-132" r="-7528" b="-29104"/>
          <a:stretch/>
        </p:blipFill>
        <p:spPr bwMode="auto">
          <a:xfrm rot="-60000">
            <a:off x="1605720" y="72836"/>
            <a:ext cx="8405590" cy="672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B7A88B8-A536-30FC-B7F7-153540924082}"/>
              </a:ext>
            </a:extLst>
          </p:cNvPr>
          <p:cNvSpPr txBox="1"/>
          <p:nvPr/>
        </p:nvSpPr>
        <p:spPr>
          <a:xfrm>
            <a:off x="359532" y="387403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aSMA</a:t>
            </a:r>
          </a:p>
        </p:txBody>
      </p:sp>
    </p:spTree>
    <p:extLst>
      <p:ext uri="{BB962C8B-B14F-4D97-AF65-F5344CB8AC3E}">
        <p14:creationId xmlns:p14="http://schemas.microsoft.com/office/powerpoint/2010/main" val="3523000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3B.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0CECC08-20AC-0FB6-7549-8BBC04E402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4" t="411" r="-3261" b="-4976"/>
          <a:stretch/>
        </p:blipFill>
        <p:spPr bwMode="auto">
          <a:xfrm>
            <a:off x="1212247" y="772580"/>
            <a:ext cx="820420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4DB108-6F29-2573-3196-36F7D06F8B07}"/>
              </a:ext>
            </a:extLst>
          </p:cNvPr>
          <p:cNvSpPr txBox="1"/>
          <p:nvPr/>
        </p:nvSpPr>
        <p:spPr>
          <a:xfrm>
            <a:off x="618181" y="494245"/>
            <a:ext cx="1188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Actin </a:t>
            </a:r>
            <a:r>
              <a:rPr lang="el-GR" sz="1400" dirty="0"/>
              <a:t>β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163152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1483E9A-F7C9-402B-9B4E-898575B6B259}"/>
              </a:ext>
            </a:extLst>
          </p:cNvPr>
          <p:cNvGrpSpPr/>
          <p:nvPr/>
        </p:nvGrpSpPr>
        <p:grpSpPr>
          <a:xfrm>
            <a:off x="850900" y="3429000"/>
            <a:ext cx="4536504" cy="527262"/>
            <a:chOff x="2051720" y="4572751"/>
            <a:chExt cx="4536504" cy="527262"/>
          </a:xfrm>
        </p:grpSpPr>
        <p:pic>
          <p:nvPicPr>
            <p:cNvPr id="57" name="Picture 2">
              <a:extLst>
                <a:ext uri="{FF2B5EF4-FFF2-40B4-BE49-F238E27FC236}">
                  <a16:creationId xmlns:a16="http://schemas.microsoft.com/office/drawing/2014/main" id="{7CBCB707-DCD6-600E-68AD-DCAE49115D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9000"/>
                      </a14:imgEffect>
                      <a14:imgEffect>
                        <a14:brightnessContrast contrast="-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95" t="64716" r="29729" b="30487"/>
            <a:stretch/>
          </p:blipFill>
          <p:spPr bwMode="auto">
            <a:xfrm rot="10860000">
              <a:off x="3051229" y="4572751"/>
              <a:ext cx="2604179" cy="527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CE52F02-9C80-DC84-1A14-E10419A1D160}"/>
                </a:ext>
              </a:extLst>
            </p:cNvPr>
            <p:cNvGrpSpPr/>
            <p:nvPr/>
          </p:nvGrpSpPr>
          <p:grpSpPr>
            <a:xfrm>
              <a:off x="2051720" y="4628817"/>
              <a:ext cx="4536504" cy="456367"/>
              <a:chOff x="2051720" y="620688"/>
              <a:chExt cx="4536504" cy="456367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95E63DE-B976-0BD0-4178-E2251979C3F8}"/>
                  </a:ext>
                </a:extLst>
              </p:cNvPr>
              <p:cNvSpPr/>
              <p:nvPr/>
            </p:nvSpPr>
            <p:spPr>
              <a:xfrm>
                <a:off x="2915816" y="620688"/>
                <a:ext cx="2880320" cy="45636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7C0434E-A3D2-2845-D0A6-DBA27EA6148B}"/>
                  </a:ext>
                </a:extLst>
              </p:cNvPr>
              <p:cNvCxnSpPr>
                <a:stCxn id="59" idx="3"/>
                <a:endCxn id="61" idx="1"/>
              </p:cNvCxnSpPr>
              <p:nvPr/>
            </p:nvCxnSpPr>
            <p:spPr>
              <a:xfrm flipV="1">
                <a:off x="5796136" y="848871"/>
                <a:ext cx="28803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672EC59-FA22-D28A-A0C9-87D2C4C84908}"/>
                  </a:ext>
                </a:extLst>
              </p:cNvPr>
              <p:cNvSpPr txBox="1"/>
              <p:nvPr/>
            </p:nvSpPr>
            <p:spPr>
              <a:xfrm>
                <a:off x="6084168" y="710371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50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4F404C5-C464-1364-05B4-C1249F4AB39C}"/>
                  </a:ext>
                </a:extLst>
              </p:cNvPr>
              <p:cNvSpPr txBox="1"/>
              <p:nvPr/>
            </p:nvSpPr>
            <p:spPr>
              <a:xfrm>
                <a:off x="2051720" y="665528"/>
                <a:ext cx="8317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αSMA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7F5FE-3354-A603-49EC-06563D31BD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t="55250" r="46328" b="38450"/>
          <a:stretch/>
        </p:blipFill>
        <p:spPr>
          <a:xfrm>
            <a:off x="1787004" y="3002796"/>
            <a:ext cx="2673183" cy="4320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E3163BE-9051-85A6-7ECB-EADCD679FD0D}"/>
              </a:ext>
            </a:extLst>
          </p:cNvPr>
          <p:cNvGrpSpPr/>
          <p:nvPr/>
        </p:nvGrpSpPr>
        <p:grpSpPr>
          <a:xfrm>
            <a:off x="962525" y="1958747"/>
            <a:ext cx="4424879" cy="532991"/>
            <a:chOff x="2163345" y="1410980"/>
            <a:chExt cx="4424879" cy="532991"/>
          </a:xfrm>
        </p:grpSpPr>
        <p:pic>
          <p:nvPicPr>
            <p:cNvPr id="85" name="Picture 3">
              <a:extLst>
                <a:ext uri="{FF2B5EF4-FFF2-40B4-BE49-F238E27FC236}">
                  <a16:creationId xmlns:a16="http://schemas.microsoft.com/office/drawing/2014/main" id="{C1D71064-79B2-7223-34FB-4361A502AB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98" t="49804" r="37864" b="43095"/>
            <a:stretch/>
          </p:blipFill>
          <p:spPr bwMode="auto">
            <a:xfrm rot="120000" flipH="1">
              <a:off x="2926807" y="1410980"/>
              <a:ext cx="2860899" cy="532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EE3B3BBF-68B1-B2AC-37FC-0A2C4526718E}"/>
                </a:ext>
              </a:extLst>
            </p:cNvPr>
            <p:cNvGrpSpPr/>
            <p:nvPr/>
          </p:nvGrpSpPr>
          <p:grpSpPr>
            <a:xfrm>
              <a:off x="2163345" y="1412776"/>
              <a:ext cx="4424879" cy="456367"/>
              <a:chOff x="2163345" y="620688"/>
              <a:chExt cx="4424879" cy="456367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F0DFCD72-66F1-1901-9095-BB22487054B4}"/>
                  </a:ext>
                </a:extLst>
              </p:cNvPr>
              <p:cNvSpPr/>
              <p:nvPr/>
            </p:nvSpPr>
            <p:spPr>
              <a:xfrm>
                <a:off x="2915816" y="620688"/>
                <a:ext cx="2880320" cy="45636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92F46572-BCC2-8665-1CCE-844E56F92D69}"/>
                  </a:ext>
                </a:extLst>
              </p:cNvPr>
              <p:cNvCxnSpPr>
                <a:stCxn id="87" idx="3"/>
                <a:endCxn id="89" idx="1"/>
              </p:cNvCxnSpPr>
              <p:nvPr/>
            </p:nvCxnSpPr>
            <p:spPr>
              <a:xfrm flipV="1">
                <a:off x="5796136" y="848871"/>
                <a:ext cx="28803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5EC052A0-6E50-5D99-BE49-3DBA81112D1F}"/>
                  </a:ext>
                </a:extLst>
              </p:cNvPr>
              <p:cNvSpPr txBox="1"/>
              <p:nvPr/>
            </p:nvSpPr>
            <p:spPr>
              <a:xfrm>
                <a:off x="6084168" y="710371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250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EC24351-E4D4-AC5E-84FF-79F7098D52B7}"/>
                  </a:ext>
                </a:extLst>
              </p:cNvPr>
              <p:cNvSpPr txBox="1"/>
              <p:nvPr/>
            </p:nvSpPr>
            <p:spPr>
              <a:xfrm>
                <a:off x="2163345" y="665528"/>
                <a:ext cx="720080" cy="366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FN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3624CCB-1EA0-356B-0037-697DB7820BD2}"/>
              </a:ext>
            </a:extLst>
          </p:cNvPr>
          <p:cNvGrpSpPr/>
          <p:nvPr/>
        </p:nvGrpSpPr>
        <p:grpSpPr>
          <a:xfrm>
            <a:off x="962525" y="2974548"/>
            <a:ext cx="4424879" cy="456367"/>
            <a:chOff x="2163345" y="620688"/>
            <a:chExt cx="4424879" cy="45636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2252C10-6E24-42FA-590F-EC296A33AA41}"/>
                </a:ext>
              </a:extLst>
            </p:cNvPr>
            <p:cNvSpPr/>
            <p:nvPr/>
          </p:nvSpPr>
          <p:spPr>
            <a:xfrm>
              <a:off x="2915816" y="620688"/>
              <a:ext cx="2880320" cy="45636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B6EFC47-B341-8585-7E38-ADB225FCBB30}"/>
                </a:ext>
              </a:extLst>
            </p:cNvPr>
            <p:cNvCxnSpPr>
              <a:stCxn id="75" idx="3"/>
              <a:endCxn id="77" idx="1"/>
            </p:cNvCxnSpPr>
            <p:nvPr/>
          </p:nvCxnSpPr>
          <p:spPr>
            <a:xfrm flipV="1">
              <a:off x="5796136" y="848871"/>
              <a:ext cx="28803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59638E1-54D5-9728-CB3E-DD5C1257F591}"/>
                </a:ext>
              </a:extLst>
            </p:cNvPr>
            <p:cNvSpPr txBox="1"/>
            <p:nvPr/>
          </p:nvSpPr>
          <p:spPr>
            <a:xfrm>
              <a:off x="6084168" y="710371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95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36A8FB1-40BC-C817-7795-5EFD1D35590F}"/>
                </a:ext>
              </a:extLst>
            </p:cNvPr>
            <p:cNvSpPr txBox="1"/>
            <p:nvPr/>
          </p:nvSpPr>
          <p:spPr>
            <a:xfrm>
              <a:off x="2163345" y="665528"/>
              <a:ext cx="720080" cy="366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FAP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56D6A6C-043B-E34C-ACF0-74E7A961382A}"/>
              </a:ext>
            </a:extLst>
          </p:cNvPr>
          <p:cNvGrpSpPr/>
          <p:nvPr/>
        </p:nvGrpSpPr>
        <p:grpSpPr>
          <a:xfrm>
            <a:off x="962525" y="2464599"/>
            <a:ext cx="4424879" cy="456367"/>
            <a:chOff x="2163345" y="1964521"/>
            <a:chExt cx="4424879" cy="456367"/>
          </a:xfrm>
        </p:grpSpPr>
        <p:pic>
          <p:nvPicPr>
            <p:cNvPr id="69" name="Picture 2">
              <a:extLst>
                <a:ext uri="{FF2B5EF4-FFF2-40B4-BE49-F238E27FC236}">
                  <a16:creationId xmlns:a16="http://schemas.microsoft.com/office/drawing/2014/main" id="{7CB3A462-07FA-B992-B19D-910B85EF30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92" t="63558" r="32202" b="31645"/>
            <a:stretch/>
          </p:blipFill>
          <p:spPr bwMode="auto">
            <a:xfrm>
              <a:off x="3095836" y="2045287"/>
              <a:ext cx="252028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D310552-59A4-73CE-A9E1-E53F2D29053E}"/>
                </a:ext>
              </a:extLst>
            </p:cNvPr>
            <p:cNvGrpSpPr/>
            <p:nvPr/>
          </p:nvGrpSpPr>
          <p:grpSpPr>
            <a:xfrm>
              <a:off x="2163345" y="1964521"/>
              <a:ext cx="4424879" cy="456367"/>
              <a:chOff x="2163345" y="620688"/>
              <a:chExt cx="4424879" cy="456367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B2D8FF44-3256-7179-B481-EB038D3727B9}"/>
                  </a:ext>
                </a:extLst>
              </p:cNvPr>
              <p:cNvSpPr/>
              <p:nvPr/>
            </p:nvSpPr>
            <p:spPr>
              <a:xfrm>
                <a:off x="2915816" y="620688"/>
                <a:ext cx="2880320" cy="45636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75E67145-BF2F-A3E6-2BF0-8334E7B369B9}"/>
                  </a:ext>
                </a:extLst>
              </p:cNvPr>
              <p:cNvCxnSpPr>
                <a:stCxn id="71" idx="3"/>
                <a:endCxn id="73" idx="1"/>
              </p:cNvCxnSpPr>
              <p:nvPr/>
            </p:nvCxnSpPr>
            <p:spPr>
              <a:xfrm flipV="1">
                <a:off x="5796136" y="848871"/>
                <a:ext cx="28803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881AD22-7B4A-AF2B-1DDF-71999B52A25A}"/>
                  </a:ext>
                </a:extLst>
              </p:cNvPr>
              <p:cNvSpPr txBox="1"/>
              <p:nvPr/>
            </p:nvSpPr>
            <p:spPr>
              <a:xfrm>
                <a:off x="6084168" y="710371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240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26B8A8E-0D9D-A1D2-5879-468EA1C9D090}"/>
                  </a:ext>
                </a:extLst>
              </p:cNvPr>
              <p:cNvSpPr txBox="1"/>
              <p:nvPr/>
            </p:nvSpPr>
            <p:spPr>
              <a:xfrm>
                <a:off x="2163345" y="665528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FBN2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B76835-8410-6CF6-5C79-06D9A89004DF}"/>
              </a:ext>
            </a:extLst>
          </p:cNvPr>
          <p:cNvGrpSpPr/>
          <p:nvPr/>
        </p:nvGrpSpPr>
        <p:grpSpPr>
          <a:xfrm>
            <a:off x="962525" y="4486878"/>
            <a:ext cx="4424879" cy="480112"/>
            <a:chOff x="2163345" y="5636929"/>
            <a:chExt cx="4424879" cy="480112"/>
          </a:xfrm>
        </p:grpSpPr>
        <p:pic>
          <p:nvPicPr>
            <p:cNvPr id="63" name="Picture 3">
              <a:extLst>
                <a:ext uri="{FF2B5EF4-FFF2-40B4-BE49-F238E27FC236}">
                  <a16:creationId xmlns:a16="http://schemas.microsoft.com/office/drawing/2014/main" id="{12058DC9-D16F-4117-E36E-3BB1056F42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59" t="55777" r="33978" b="39427"/>
            <a:stretch/>
          </p:blipFill>
          <p:spPr bwMode="auto">
            <a:xfrm rot="60000" flipH="1">
              <a:off x="2888090" y="5757001"/>
              <a:ext cx="2724222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0C1D98A-2418-9C98-992E-5921B1B20D82}"/>
                </a:ext>
              </a:extLst>
            </p:cNvPr>
            <p:cNvGrpSpPr/>
            <p:nvPr/>
          </p:nvGrpSpPr>
          <p:grpSpPr>
            <a:xfrm>
              <a:off x="2163345" y="5636929"/>
              <a:ext cx="4424879" cy="456367"/>
              <a:chOff x="2163345" y="620688"/>
              <a:chExt cx="4424879" cy="456367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2BAEF07-4567-B69F-3031-2910FA03347E}"/>
                  </a:ext>
                </a:extLst>
              </p:cNvPr>
              <p:cNvSpPr/>
              <p:nvPr/>
            </p:nvSpPr>
            <p:spPr>
              <a:xfrm>
                <a:off x="2915816" y="620688"/>
                <a:ext cx="2880320" cy="45636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FFFB63B-F308-96C5-7175-F82EE47AD496}"/>
                  </a:ext>
                </a:extLst>
              </p:cNvPr>
              <p:cNvCxnSpPr>
                <a:stCxn id="65" idx="3"/>
                <a:endCxn id="67" idx="1"/>
              </p:cNvCxnSpPr>
              <p:nvPr/>
            </p:nvCxnSpPr>
            <p:spPr>
              <a:xfrm flipV="1">
                <a:off x="5796136" y="848871"/>
                <a:ext cx="28803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26AE1AA-E33C-C766-6E05-7F1D42F07594}"/>
                  </a:ext>
                </a:extLst>
              </p:cNvPr>
              <p:cNvSpPr txBox="1"/>
              <p:nvPr/>
            </p:nvSpPr>
            <p:spPr>
              <a:xfrm>
                <a:off x="6084168" y="710371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28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62F1911-FD5B-D003-4077-A0014852446E}"/>
                  </a:ext>
                </a:extLst>
              </p:cNvPr>
              <p:cNvSpPr txBox="1"/>
              <p:nvPr/>
            </p:nvSpPr>
            <p:spPr>
              <a:xfrm>
                <a:off x="2163345" y="665528"/>
                <a:ext cx="720080" cy="366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Bcl-2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DE1E39-93E3-0605-773F-4B18A36FC679}"/>
              </a:ext>
            </a:extLst>
          </p:cNvPr>
          <p:cNvGrpSpPr/>
          <p:nvPr/>
        </p:nvGrpSpPr>
        <p:grpSpPr>
          <a:xfrm>
            <a:off x="778892" y="4990934"/>
            <a:ext cx="4608512" cy="456367"/>
            <a:chOff x="1979712" y="6140985"/>
            <a:chExt cx="4608512" cy="456367"/>
          </a:xfrm>
        </p:grpSpPr>
        <p:pic>
          <p:nvPicPr>
            <p:cNvPr id="51" name="Picture 3">
              <a:extLst>
                <a:ext uri="{FF2B5EF4-FFF2-40B4-BE49-F238E27FC236}">
                  <a16:creationId xmlns:a16="http://schemas.microsoft.com/office/drawing/2014/main" id="{D2E3B68D-3526-09D3-991F-2367B441C0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3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92" t="62678" r="29416" b="31565"/>
            <a:stretch/>
          </p:blipFill>
          <p:spPr bwMode="auto">
            <a:xfrm rot="60000">
              <a:off x="2939041" y="6193546"/>
              <a:ext cx="2689379" cy="380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EADB4CD-21DE-3DFC-A6D3-27BE22102361}"/>
                </a:ext>
              </a:extLst>
            </p:cNvPr>
            <p:cNvGrpSpPr/>
            <p:nvPr/>
          </p:nvGrpSpPr>
          <p:grpSpPr>
            <a:xfrm>
              <a:off x="1979712" y="6140985"/>
              <a:ext cx="4608512" cy="456367"/>
              <a:chOff x="1979712" y="620688"/>
              <a:chExt cx="4608512" cy="456367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84F8241-857A-1F90-1FDE-45E5DD5188D8}"/>
                  </a:ext>
                </a:extLst>
              </p:cNvPr>
              <p:cNvSpPr/>
              <p:nvPr/>
            </p:nvSpPr>
            <p:spPr>
              <a:xfrm>
                <a:off x="2915816" y="620688"/>
                <a:ext cx="2880320" cy="45636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21471E0-8D94-E7FB-FD57-8B6D9837C870}"/>
                  </a:ext>
                </a:extLst>
              </p:cNvPr>
              <p:cNvCxnSpPr>
                <a:stCxn id="53" idx="3"/>
                <a:endCxn id="55" idx="1"/>
              </p:cNvCxnSpPr>
              <p:nvPr/>
            </p:nvCxnSpPr>
            <p:spPr>
              <a:xfrm flipV="1">
                <a:off x="5796136" y="848871"/>
                <a:ext cx="28803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0915424-0B80-0750-73ED-8E453113E74D}"/>
                  </a:ext>
                </a:extLst>
              </p:cNvPr>
              <p:cNvSpPr txBox="1"/>
              <p:nvPr/>
            </p:nvSpPr>
            <p:spPr>
              <a:xfrm>
                <a:off x="6084168" y="710371"/>
                <a:ext cx="5040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48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E919965-91F6-6EAC-3F43-0D0D94DC8FA7}"/>
                  </a:ext>
                </a:extLst>
              </p:cNvPr>
              <p:cNvSpPr txBox="1"/>
              <p:nvPr/>
            </p:nvSpPr>
            <p:spPr>
              <a:xfrm>
                <a:off x="1979712" y="665528"/>
                <a:ext cx="9037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Actin </a:t>
                </a:r>
                <a:r>
                  <a:rPr lang="el-GR" dirty="0"/>
                  <a:t>β</a:t>
                </a:r>
                <a:endParaRPr lang="en-GB" dirty="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E64128-E15F-E94A-A411-75644A938617}"/>
              </a:ext>
            </a:extLst>
          </p:cNvPr>
          <p:cNvGrpSpPr/>
          <p:nvPr/>
        </p:nvGrpSpPr>
        <p:grpSpPr>
          <a:xfrm>
            <a:off x="850900" y="3987539"/>
            <a:ext cx="4536504" cy="456367"/>
            <a:chOff x="2051720" y="620688"/>
            <a:chExt cx="4536504" cy="456367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8A4AEFF-4AE0-2C5D-C1D2-122A6E73DF48}"/>
                </a:ext>
              </a:extLst>
            </p:cNvPr>
            <p:cNvSpPr/>
            <p:nvPr/>
          </p:nvSpPr>
          <p:spPr>
            <a:xfrm>
              <a:off x="2915816" y="620688"/>
              <a:ext cx="2880320" cy="45636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2CDF070-C875-392C-5446-02DD351B7DCC}"/>
                </a:ext>
              </a:extLst>
            </p:cNvPr>
            <p:cNvCxnSpPr>
              <a:stCxn id="47" idx="3"/>
              <a:endCxn id="49" idx="1"/>
            </p:cNvCxnSpPr>
            <p:nvPr/>
          </p:nvCxnSpPr>
          <p:spPr>
            <a:xfrm flipV="1">
              <a:off x="5796136" y="848871"/>
              <a:ext cx="28803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DA4FB7E-E5B3-4755-0702-31104EC1B8C7}"/>
                </a:ext>
              </a:extLst>
            </p:cNvPr>
            <p:cNvSpPr txBox="1"/>
            <p:nvPr/>
          </p:nvSpPr>
          <p:spPr>
            <a:xfrm>
              <a:off x="6084168" y="710371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30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7E656D4-0641-5695-BA25-1B44B3DB416B}"/>
                </a:ext>
              </a:extLst>
            </p:cNvPr>
            <p:cNvSpPr txBox="1"/>
            <p:nvPr/>
          </p:nvSpPr>
          <p:spPr>
            <a:xfrm>
              <a:off x="2051720" y="665528"/>
              <a:ext cx="8317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Bcl-xL</a:t>
              </a:r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6C2FDFB7-B7CC-E29F-C654-21B5EE2468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04" t="44132" r="34387" b="50529"/>
          <a:stretch/>
        </p:blipFill>
        <p:spPr bwMode="auto">
          <a:xfrm flipH="1">
            <a:off x="1787004" y="1487788"/>
            <a:ext cx="2720366" cy="4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C92938A-C22D-FC08-1025-2CCBB6698059}"/>
              </a:ext>
            </a:extLst>
          </p:cNvPr>
          <p:cNvGrpSpPr/>
          <p:nvPr/>
        </p:nvGrpSpPr>
        <p:grpSpPr>
          <a:xfrm>
            <a:off x="850900" y="1456487"/>
            <a:ext cx="4536504" cy="456367"/>
            <a:chOff x="2051720" y="620688"/>
            <a:chExt cx="4536504" cy="456367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AAFAE72-BA90-F902-4C76-5161F9EE0109}"/>
                </a:ext>
              </a:extLst>
            </p:cNvPr>
            <p:cNvSpPr/>
            <p:nvPr/>
          </p:nvSpPr>
          <p:spPr>
            <a:xfrm>
              <a:off x="2915816" y="620688"/>
              <a:ext cx="2880320" cy="45636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D6873E1-2AC1-23F6-7AE0-DAE7E8668439}"/>
                </a:ext>
              </a:extLst>
            </p:cNvPr>
            <p:cNvCxnSpPr>
              <a:stCxn id="39" idx="3"/>
              <a:endCxn id="41" idx="1"/>
            </p:cNvCxnSpPr>
            <p:nvPr/>
          </p:nvCxnSpPr>
          <p:spPr>
            <a:xfrm flipV="1">
              <a:off x="5796136" y="848871"/>
              <a:ext cx="28803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15185F-DB56-FCD7-1B3D-25145F067B3C}"/>
                </a:ext>
              </a:extLst>
            </p:cNvPr>
            <p:cNvSpPr txBox="1"/>
            <p:nvPr/>
          </p:nvSpPr>
          <p:spPr>
            <a:xfrm>
              <a:off x="6084168" y="710371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250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C3FCD63-C469-EB11-2408-A5C51E35F74D}"/>
                </a:ext>
              </a:extLst>
            </p:cNvPr>
            <p:cNvSpPr txBox="1"/>
            <p:nvPr/>
          </p:nvSpPr>
          <p:spPr>
            <a:xfrm>
              <a:off x="2051720" y="665528"/>
              <a:ext cx="8317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COL IV</a:t>
              </a:r>
            </a:p>
          </p:txBody>
        </p: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207C3B7D-BB5B-1849-095F-3D98055E0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0000"/>
                    </a14:imgEffect>
                    <a14:imgEffect>
                      <a14:brightnessContrast bright="2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01" t="40294" r="28750" b="55868"/>
          <a:stretch/>
        </p:blipFill>
        <p:spPr bwMode="auto">
          <a:xfrm flipH="1">
            <a:off x="1755876" y="4109199"/>
            <a:ext cx="2751493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1466A0F-3C53-D8BE-27EB-F37DB1E3F311}"/>
              </a:ext>
            </a:extLst>
          </p:cNvPr>
          <p:cNvSpPr txBox="1"/>
          <p:nvPr/>
        </p:nvSpPr>
        <p:spPr>
          <a:xfrm>
            <a:off x="1846006" y="880423"/>
            <a:ext cx="5170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CAF</a:t>
            </a:r>
          </a:p>
          <a:p>
            <a:pPr algn="ctr"/>
            <a:r>
              <a:rPr lang="en-GB" sz="1100" dirty="0"/>
              <a:t>8</a:t>
            </a:r>
          </a:p>
          <a:p>
            <a:pPr algn="ctr"/>
            <a:r>
              <a:rPr lang="en-GB" sz="1100" dirty="0"/>
              <a:t>ECM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ACCC5B-A669-F903-88D2-86E2FD68D75C}"/>
              </a:ext>
            </a:extLst>
          </p:cNvPr>
          <p:cNvSpPr txBox="1"/>
          <p:nvPr/>
        </p:nvSpPr>
        <p:spPr>
          <a:xfrm>
            <a:off x="2291060" y="891819"/>
            <a:ext cx="5170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CAF</a:t>
            </a:r>
          </a:p>
          <a:p>
            <a:pPr algn="ctr"/>
            <a:r>
              <a:rPr lang="en-GB" sz="1100" dirty="0"/>
              <a:t>12</a:t>
            </a:r>
          </a:p>
          <a:p>
            <a:pPr algn="ctr"/>
            <a:r>
              <a:rPr lang="en-GB" sz="1100" dirty="0"/>
              <a:t>ECM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F6E2A6-8CBF-83FC-C246-E7369489528D}"/>
              </a:ext>
            </a:extLst>
          </p:cNvPr>
          <p:cNvSpPr txBox="1"/>
          <p:nvPr/>
        </p:nvSpPr>
        <p:spPr>
          <a:xfrm>
            <a:off x="2699452" y="887890"/>
            <a:ext cx="5170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CAF</a:t>
            </a:r>
          </a:p>
          <a:p>
            <a:pPr algn="ctr"/>
            <a:r>
              <a:rPr lang="en-GB" sz="1100" dirty="0"/>
              <a:t>33</a:t>
            </a:r>
          </a:p>
          <a:p>
            <a:pPr algn="ctr"/>
            <a:r>
              <a:rPr lang="en-GB" sz="1100" dirty="0"/>
              <a:t>ECM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D48B99-E574-94F1-C963-94EF9E0D7213}"/>
              </a:ext>
            </a:extLst>
          </p:cNvPr>
          <p:cNvSpPr txBox="1"/>
          <p:nvPr/>
        </p:nvSpPr>
        <p:spPr>
          <a:xfrm>
            <a:off x="3107844" y="896664"/>
            <a:ext cx="5170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CAF</a:t>
            </a:r>
          </a:p>
          <a:p>
            <a:pPr algn="ctr"/>
            <a:r>
              <a:rPr lang="en-GB" sz="1100" dirty="0"/>
              <a:t>70</a:t>
            </a:r>
          </a:p>
          <a:p>
            <a:pPr algn="ctr"/>
            <a:r>
              <a:rPr lang="en-GB" sz="1100" dirty="0"/>
              <a:t>ECM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E0FD03-7C34-EF1A-6C3C-48F80859E945}"/>
              </a:ext>
            </a:extLst>
          </p:cNvPr>
          <p:cNvSpPr txBox="1"/>
          <p:nvPr/>
        </p:nvSpPr>
        <p:spPr>
          <a:xfrm>
            <a:off x="3516236" y="884308"/>
            <a:ext cx="5170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NF</a:t>
            </a:r>
          </a:p>
          <a:p>
            <a:pPr algn="ctr"/>
            <a:r>
              <a:rPr lang="en-GB" sz="1100" dirty="0"/>
              <a:t>(Met)</a:t>
            </a:r>
          </a:p>
          <a:p>
            <a:pPr algn="ctr"/>
            <a:r>
              <a:rPr lang="en-GB" sz="1100" dirty="0"/>
              <a:t>ECM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92EE13-3CBC-BB73-73B7-4A0969DD2CA3}"/>
              </a:ext>
            </a:extLst>
          </p:cNvPr>
          <p:cNvSpPr txBox="1"/>
          <p:nvPr/>
        </p:nvSpPr>
        <p:spPr>
          <a:xfrm>
            <a:off x="3910917" y="893524"/>
            <a:ext cx="5403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NF</a:t>
            </a:r>
          </a:p>
          <a:p>
            <a:pPr algn="ctr"/>
            <a:r>
              <a:rPr lang="en-GB" sz="1100" dirty="0"/>
              <a:t>(</a:t>
            </a:r>
            <a:r>
              <a:rPr lang="en-GB" sz="1100" dirty="0" err="1"/>
              <a:t>rpmi</a:t>
            </a:r>
            <a:r>
              <a:rPr lang="en-GB" sz="1100" dirty="0"/>
              <a:t>)</a:t>
            </a:r>
          </a:p>
          <a:p>
            <a:pPr algn="ctr"/>
            <a:r>
              <a:rPr lang="en-GB" sz="1100" dirty="0"/>
              <a:t>ECM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76AC53-C916-3B45-207D-CDE4C3C20621}"/>
              </a:ext>
            </a:extLst>
          </p:cNvPr>
          <p:cNvCxnSpPr/>
          <p:nvPr/>
        </p:nvCxnSpPr>
        <p:spPr>
          <a:xfrm>
            <a:off x="1787004" y="880423"/>
            <a:ext cx="27203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10EAE5D-BC30-6856-D183-8679E97F6689}"/>
              </a:ext>
            </a:extLst>
          </p:cNvPr>
          <p:cNvSpPr txBox="1"/>
          <p:nvPr/>
        </p:nvSpPr>
        <p:spPr>
          <a:xfrm>
            <a:off x="-609278" y="105395"/>
            <a:ext cx="10409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Complete blot of figure 4C – condition NF (</a:t>
            </a:r>
            <a:r>
              <a:rPr lang="en-GB" dirty="0" err="1"/>
              <a:t>rpmi</a:t>
            </a:r>
            <a:r>
              <a:rPr lang="en-GB" dirty="0"/>
              <a:t>) ECM was excluded in the final figure</a:t>
            </a:r>
          </a:p>
        </p:txBody>
      </p:sp>
    </p:spTree>
    <p:extLst>
      <p:ext uri="{BB962C8B-B14F-4D97-AF65-F5344CB8AC3E}">
        <p14:creationId xmlns:p14="http://schemas.microsoft.com/office/powerpoint/2010/main" val="4059144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6C2FDFB7-B7CC-E29F-C654-21B5EE2468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73" t="-155" r="497" b="667"/>
          <a:stretch/>
        </p:blipFill>
        <p:spPr bwMode="auto">
          <a:xfrm flipH="1">
            <a:off x="1701800" y="433770"/>
            <a:ext cx="6299200" cy="630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C3FCD63-C469-EB11-2408-A5C51E35F74D}"/>
              </a:ext>
            </a:extLst>
          </p:cNvPr>
          <p:cNvSpPr txBox="1"/>
          <p:nvPr/>
        </p:nvSpPr>
        <p:spPr>
          <a:xfrm>
            <a:off x="651261" y="282845"/>
            <a:ext cx="83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COL IV</a:t>
            </a:r>
          </a:p>
        </p:txBody>
      </p:sp>
    </p:spTree>
    <p:extLst>
      <p:ext uri="{BB962C8B-B14F-4D97-AF65-F5344CB8AC3E}">
        <p14:creationId xmlns:p14="http://schemas.microsoft.com/office/powerpoint/2010/main" val="3855012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85" name="Picture 3">
            <a:extLst>
              <a:ext uri="{FF2B5EF4-FFF2-40B4-BE49-F238E27FC236}">
                <a16:creationId xmlns:a16="http://schemas.microsoft.com/office/drawing/2014/main" id="{C1D71064-79B2-7223-34FB-4361A502AB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" t="-235" r="-21551" b="-95"/>
          <a:stretch/>
        </p:blipFill>
        <p:spPr bwMode="auto">
          <a:xfrm rot="120000" flipH="1">
            <a:off x="594190" y="464617"/>
            <a:ext cx="7167422" cy="579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FEC24351-E4D4-AC5E-84FF-79F7098D52B7}"/>
              </a:ext>
            </a:extLst>
          </p:cNvPr>
          <p:cNvSpPr txBox="1"/>
          <p:nvPr/>
        </p:nvSpPr>
        <p:spPr>
          <a:xfrm>
            <a:off x="851272" y="201157"/>
            <a:ext cx="720080" cy="366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FN</a:t>
            </a:r>
          </a:p>
        </p:txBody>
      </p:sp>
    </p:spTree>
    <p:extLst>
      <p:ext uri="{BB962C8B-B14F-4D97-AF65-F5344CB8AC3E}">
        <p14:creationId xmlns:p14="http://schemas.microsoft.com/office/powerpoint/2010/main" val="273707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69" name="Picture 2">
            <a:extLst>
              <a:ext uri="{FF2B5EF4-FFF2-40B4-BE49-F238E27FC236}">
                <a16:creationId xmlns:a16="http://schemas.microsoft.com/office/drawing/2014/main" id="{7CB3A462-07FA-B992-B19D-910B85EF30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3" t="160" r="15" b="-335"/>
          <a:stretch/>
        </p:blipFill>
        <p:spPr bwMode="auto">
          <a:xfrm>
            <a:off x="1714500" y="187325"/>
            <a:ext cx="6489700" cy="624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F26B8A8E-0D9D-A1D2-5879-468EA1C9D090}"/>
              </a:ext>
            </a:extLst>
          </p:cNvPr>
          <p:cNvSpPr txBox="1"/>
          <p:nvPr/>
        </p:nvSpPr>
        <p:spPr>
          <a:xfrm>
            <a:off x="730200" y="31063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FBN2</a:t>
            </a:r>
          </a:p>
        </p:txBody>
      </p:sp>
    </p:spTree>
    <p:extLst>
      <p:ext uri="{BB962C8B-B14F-4D97-AF65-F5344CB8AC3E}">
        <p14:creationId xmlns:p14="http://schemas.microsoft.com/office/powerpoint/2010/main" val="748972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7F5FE-3354-A603-49EC-06563D31BD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" t="154" r="3" b="-1081"/>
          <a:stretch/>
        </p:blipFill>
        <p:spPr>
          <a:xfrm>
            <a:off x="2260600" y="639258"/>
            <a:ext cx="5956300" cy="6218742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E36A8FB1-40BC-C817-7795-5EFD1D35590F}"/>
              </a:ext>
            </a:extLst>
          </p:cNvPr>
          <p:cNvSpPr txBox="1"/>
          <p:nvPr/>
        </p:nvSpPr>
        <p:spPr>
          <a:xfrm>
            <a:off x="648072" y="341312"/>
            <a:ext cx="720080" cy="366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FAP</a:t>
            </a:r>
          </a:p>
        </p:txBody>
      </p:sp>
    </p:spTree>
    <p:extLst>
      <p:ext uri="{BB962C8B-B14F-4D97-AF65-F5344CB8AC3E}">
        <p14:creationId xmlns:p14="http://schemas.microsoft.com/office/powerpoint/2010/main" val="2912401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>
            <a:extLst>
              <a:ext uri="{FF2B5EF4-FFF2-40B4-BE49-F238E27FC236}">
                <a16:creationId xmlns:a16="http://schemas.microsoft.com/office/drawing/2014/main" id="{7CBCB707-DCD6-600E-68AD-DCAE49115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9000"/>
                    </a14:imgEffect>
                    <a14:imgEffect>
                      <a14:brightnessContrast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918" t="10148" r="305" b="-351"/>
          <a:stretch/>
        </p:blipFill>
        <p:spPr bwMode="auto">
          <a:xfrm rot="10860000">
            <a:off x="1766556" y="62034"/>
            <a:ext cx="7167754" cy="673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94F404C5-C464-1364-05B4-C1249F4AB39C}"/>
              </a:ext>
            </a:extLst>
          </p:cNvPr>
          <p:cNvSpPr txBox="1"/>
          <p:nvPr/>
        </p:nvSpPr>
        <p:spPr>
          <a:xfrm>
            <a:off x="1138808" y="310634"/>
            <a:ext cx="83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αSMA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</p:spTree>
    <p:extLst>
      <p:ext uri="{BB962C8B-B14F-4D97-AF65-F5344CB8AC3E}">
        <p14:creationId xmlns:p14="http://schemas.microsoft.com/office/powerpoint/2010/main" val="913097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207C3B7D-BB5B-1849-095F-3D98055E0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  <a14:imgEffect>
                      <a14:brightnessContrast bright="27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" t="94" r="-320" b="-276"/>
          <a:stretch/>
        </p:blipFill>
        <p:spPr bwMode="auto">
          <a:xfrm flipH="1">
            <a:off x="850900" y="0"/>
            <a:ext cx="6430743" cy="681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7E656D4-0641-5695-BA25-1B44B3DB416B}"/>
              </a:ext>
            </a:extLst>
          </p:cNvPr>
          <p:cNvSpPr txBox="1"/>
          <p:nvPr/>
        </p:nvSpPr>
        <p:spPr>
          <a:xfrm>
            <a:off x="685800" y="495300"/>
            <a:ext cx="83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Bcl-xL</a:t>
            </a:r>
          </a:p>
        </p:txBody>
      </p:sp>
    </p:spTree>
    <p:extLst>
      <p:ext uri="{BB962C8B-B14F-4D97-AF65-F5344CB8AC3E}">
        <p14:creationId xmlns:p14="http://schemas.microsoft.com/office/powerpoint/2010/main" val="95673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63" name="Picture 3">
            <a:extLst>
              <a:ext uri="{FF2B5EF4-FFF2-40B4-BE49-F238E27FC236}">
                <a16:creationId xmlns:a16="http://schemas.microsoft.com/office/drawing/2014/main" id="{12058DC9-D16F-4117-E36E-3BB1056F4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5" t="-1271" r="228" b="-349"/>
          <a:stretch/>
        </p:blipFill>
        <p:spPr bwMode="auto">
          <a:xfrm rot="60000" flipH="1">
            <a:off x="1845699" y="-836236"/>
            <a:ext cx="7568646" cy="762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B62F1911-FD5B-D003-4077-A0014852446E}"/>
              </a:ext>
            </a:extLst>
          </p:cNvPr>
          <p:cNvSpPr txBox="1"/>
          <p:nvPr/>
        </p:nvSpPr>
        <p:spPr>
          <a:xfrm>
            <a:off x="666233" y="353963"/>
            <a:ext cx="720080" cy="366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Bcl-2</a:t>
            </a:r>
          </a:p>
        </p:txBody>
      </p:sp>
    </p:spTree>
    <p:extLst>
      <p:ext uri="{BB962C8B-B14F-4D97-AF65-F5344CB8AC3E}">
        <p14:creationId xmlns:p14="http://schemas.microsoft.com/office/powerpoint/2010/main" val="650898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4C.</a:t>
            </a:r>
          </a:p>
        </p:txBody>
      </p:sp>
      <p:pic>
        <p:nvPicPr>
          <p:cNvPr id="51" name="Picture 3">
            <a:extLst>
              <a:ext uri="{FF2B5EF4-FFF2-40B4-BE49-F238E27FC236}">
                <a16:creationId xmlns:a16="http://schemas.microsoft.com/office/drawing/2014/main" id="{D2E3B68D-3526-09D3-991F-2367B441C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811" t="-940" r="-1235" b="-433"/>
          <a:stretch/>
        </p:blipFill>
        <p:spPr bwMode="auto">
          <a:xfrm rot="60000">
            <a:off x="908684" y="75327"/>
            <a:ext cx="8690717" cy="669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CE919965-91F6-6EAC-3F43-0D0D94DC8FA7}"/>
              </a:ext>
            </a:extLst>
          </p:cNvPr>
          <p:cNvSpPr txBox="1"/>
          <p:nvPr/>
        </p:nvSpPr>
        <p:spPr>
          <a:xfrm>
            <a:off x="1478543" y="495300"/>
            <a:ext cx="90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Actin </a:t>
            </a:r>
            <a:r>
              <a:rPr lang="el-GR" dirty="0"/>
              <a:t>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569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75A-97CB-3EE6-23E4-6D4465F54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" y="187325"/>
            <a:ext cx="711200" cy="3079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5C.</a:t>
            </a:r>
          </a:p>
        </p:txBody>
      </p:sp>
      <p:pic>
        <p:nvPicPr>
          <p:cNvPr id="44" name="Picture 43" descr="A picture containing person, skiing, flying, air&#10;&#10;Description automatically generated">
            <a:extLst>
              <a:ext uri="{FF2B5EF4-FFF2-40B4-BE49-F238E27FC236}">
                <a16:creationId xmlns:a16="http://schemas.microsoft.com/office/drawing/2014/main" id="{68368346-28A0-498F-5EDD-D1B599C3ED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884" t="-22427" r="-27530" b="-80524"/>
          <a:stretch/>
        </p:blipFill>
        <p:spPr>
          <a:xfrm rot="21540000" flipH="1">
            <a:off x="698931" y="263252"/>
            <a:ext cx="8751999" cy="5842546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C19E0221-E18E-648C-2E84-6D8916F6C1F1}"/>
              </a:ext>
            </a:extLst>
          </p:cNvPr>
          <p:cNvSpPr txBox="1"/>
          <p:nvPr/>
        </p:nvSpPr>
        <p:spPr>
          <a:xfrm>
            <a:off x="648615" y="352269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pmTOR</a:t>
            </a:r>
          </a:p>
        </p:txBody>
      </p:sp>
    </p:spTree>
    <p:extLst>
      <p:ext uri="{BB962C8B-B14F-4D97-AF65-F5344CB8AC3E}">
        <p14:creationId xmlns:p14="http://schemas.microsoft.com/office/powerpoint/2010/main" val="109849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pic>
        <p:nvPicPr>
          <p:cNvPr id="38" name="Picture 37" descr="A picture containing shape&#10;&#10;Description automatically generated">
            <a:extLst>
              <a:ext uri="{FF2B5EF4-FFF2-40B4-BE49-F238E27FC236}">
                <a16:creationId xmlns:a16="http://schemas.microsoft.com/office/drawing/2014/main" id="{9B33D5B3-FB85-D906-6F47-BD418FE65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578" r="-20262" b="-4237"/>
          <a:stretch/>
        </p:blipFill>
        <p:spPr>
          <a:xfrm>
            <a:off x="1739900" y="406247"/>
            <a:ext cx="7175500" cy="568959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CF930321-5BD8-D830-88E9-A3DCA6DAE86D}"/>
              </a:ext>
            </a:extLst>
          </p:cNvPr>
          <p:cNvSpPr txBox="1"/>
          <p:nvPr/>
        </p:nvSpPr>
        <p:spPr>
          <a:xfrm>
            <a:off x="495300" y="221517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mTOR</a:t>
            </a:r>
          </a:p>
        </p:txBody>
      </p:sp>
    </p:spTree>
    <p:extLst>
      <p:ext uri="{BB962C8B-B14F-4D97-AF65-F5344CB8AC3E}">
        <p14:creationId xmlns:p14="http://schemas.microsoft.com/office/powerpoint/2010/main" val="955546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27AF11-F6C7-7466-4C15-C9EF3F6BA248}"/>
              </a:ext>
            </a:extLst>
          </p:cNvPr>
          <p:cNvSpPr txBox="1"/>
          <p:nvPr/>
        </p:nvSpPr>
        <p:spPr>
          <a:xfrm>
            <a:off x="751525" y="341312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pPDGFRB</a:t>
            </a:r>
          </a:p>
        </p:txBody>
      </p:sp>
      <p:pic>
        <p:nvPicPr>
          <p:cNvPr id="44" name="Picture 43" descr="A picture containing plane, skiing, airplane&#10;&#10;Description automatically generated">
            <a:extLst>
              <a:ext uri="{FF2B5EF4-FFF2-40B4-BE49-F238E27FC236}">
                <a16:creationId xmlns:a16="http://schemas.microsoft.com/office/drawing/2014/main" id="{720D7C03-A387-03B7-B4E6-6806E8F8CB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78" t="-1112" r="-20944" b="-4677"/>
          <a:stretch/>
        </p:blipFill>
        <p:spPr>
          <a:xfrm>
            <a:off x="1016000" y="1498600"/>
            <a:ext cx="8978900" cy="412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82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48C0287-7F85-9548-06D1-38D314E1631A}"/>
              </a:ext>
            </a:extLst>
          </p:cNvPr>
          <p:cNvSpPr txBox="1"/>
          <p:nvPr/>
        </p:nvSpPr>
        <p:spPr>
          <a:xfrm>
            <a:off x="716846" y="410581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PDGFRA</a:t>
            </a:r>
          </a:p>
        </p:txBody>
      </p:sp>
      <p:pic>
        <p:nvPicPr>
          <p:cNvPr id="45" name="Picture 44" descr="A picture containing airplane, plane, field, baseball&#10;&#10;Description automatically generated">
            <a:extLst>
              <a:ext uri="{FF2B5EF4-FFF2-40B4-BE49-F238E27FC236}">
                <a16:creationId xmlns:a16="http://schemas.microsoft.com/office/drawing/2014/main" id="{9348A990-26D3-957F-4B01-797545622B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6022" t="-43615" r="-24996" b="-118942"/>
          <a:stretch/>
        </p:blipFill>
        <p:spPr>
          <a:xfrm>
            <a:off x="1868974" y="1841501"/>
            <a:ext cx="68580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97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D4F6B4-EE9E-5B59-B143-5C3E24D81BE9}"/>
              </a:ext>
            </a:extLst>
          </p:cNvPr>
          <p:cNvSpPr txBox="1"/>
          <p:nvPr/>
        </p:nvSpPr>
        <p:spPr>
          <a:xfrm>
            <a:off x="543892" y="270603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PDGFRA</a:t>
            </a:r>
          </a:p>
        </p:txBody>
      </p:sp>
      <p:pic>
        <p:nvPicPr>
          <p:cNvPr id="41" name="Picture 40" descr="A picture containing airplane, plane, field, baseball&#10;&#10;Description automatically generated">
            <a:extLst>
              <a:ext uri="{FF2B5EF4-FFF2-40B4-BE49-F238E27FC236}">
                <a16:creationId xmlns:a16="http://schemas.microsoft.com/office/drawing/2014/main" id="{242CC7A7-AB55-5521-0B4D-D466404E21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708" t="-44440" r="-26043" b="-142578"/>
          <a:stretch/>
        </p:blipFill>
        <p:spPr>
          <a:xfrm>
            <a:off x="543892" y="1104901"/>
            <a:ext cx="6504608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47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6601E0-54DA-9E76-49B1-1F1768C357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-1149" t="-1336" r="-14238" b="-26355"/>
          <a:stretch/>
        </p:blipFill>
        <p:spPr>
          <a:xfrm>
            <a:off x="1807836" y="400630"/>
            <a:ext cx="10244464" cy="61468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047A61-4048-32BA-5C6C-2BFBD0A6B0DB}"/>
              </a:ext>
            </a:extLst>
          </p:cNvPr>
          <p:cNvSpPr txBox="1"/>
          <p:nvPr/>
        </p:nvSpPr>
        <p:spPr>
          <a:xfrm>
            <a:off x="702936" y="310570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PRKACA</a:t>
            </a:r>
          </a:p>
        </p:txBody>
      </p:sp>
    </p:spTree>
    <p:extLst>
      <p:ext uri="{BB962C8B-B14F-4D97-AF65-F5344CB8AC3E}">
        <p14:creationId xmlns:p14="http://schemas.microsoft.com/office/powerpoint/2010/main" val="1519971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5580E0-3487-B93A-83C3-6F8E582AED2C}"/>
              </a:ext>
            </a:extLst>
          </p:cNvPr>
          <p:cNvSpPr txBox="1"/>
          <p:nvPr/>
        </p:nvSpPr>
        <p:spPr>
          <a:xfrm>
            <a:off x="749300" y="910444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pSRC</a:t>
            </a:r>
          </a:p>
        </p:txBody>
      </p:sp>
      <p:pic>
        <p:nvPicPr>
          <p:cNvPr id="36" name="Picture 35" descr="A picture containing letter&#10;&#10;Description automatically generated">
            <a:extLst>
              <a:ext uri="{FF2B5EF4-FFF2-40B4-BE49-F238E27FC236}">
                <a16:creationId xmlns:a16="http://schemas.microsoft.com/office/drawing/2014/main" id="{7CBFC6F8-CD23-B60F-EA73-8D95E7D2F7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968" t="-8577" r="-6282" b="-68967"/>
          <a:stretch/>
        </p:blipFill>
        <p:spPr>
          <a:xfrm rot="21540000" flipH="1">
            <a:off x="2037653" y="1342142"/>
            <a:ext cx="7176894" cy="511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47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753C21-D6EB-C334-1B1E-9E56682354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-1028" t="-19942" r="7218" b="-14110"/>
          <a:stretch/>
        </p:blipFill>
        <p:spPr>
          <a:xfrm>
            <a:off x="1562100" y="341312"/>
            <a:ext cx="8534400" cy="59882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5BB0E4-B2B0-7F67-8234-9E570E90D19D}"/>
              </a:ext>
            </a:extLst>
          </p:cNvPr>
          <p:cNvSpPr txBox="1"/>
          <p:nvPr/>
        </p:nvSpPr>
        <p:spPr>
          <a:xfrm>
            <a:off x="850900" y="500267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SRC</a:t>
            </a:r>
          </a:p>
        </p:txBody>
      </p:sp>
    </p:spTree>
    <p:extLst>
      <p:ext uri="{BB962C8B-B14F-4D97-AF65-F5344CB8AC3E}">
        <p14:creationId xmlns:p14="http://schemas.microsoft.com/office/powerpoint/2010/main" val="2730248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7DCF4F-626A-D263-1C34-D06A570BE93B}"/>
              </a:ext>
            </a:extLst>
          </p:cNvPr>
          <p:cNvSpPr txBox="1"/>
          <p:nvPr/>
        </p:nvSpPr>
        <p:spPr>
          <a:xfrm>
            <a:off x="850900" y="794101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pAKT1</a:t>
            </a:r>
          </a:p>
        </p:txBody>
      </p:sp>
      <p:pic>
        <p:nvPicPr>
          <p:cNvPr id="37" name="Picture 3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A27F210-C445-C0F9-F67F-69F5250B14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14" t="-158701" r="-4360" b="-108433"/>
          <a:stretch/>
        </p:blipFill>
        <p:spPr>
          <a:xfrm flipH="1">
            <a:off x="2476501" y="-157239"/>
            <a:ext cx="8864599" cy="569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829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78B8A6-14FC-04CE-EB95-FDB0FC717A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68" t="-44033" r="-6668" b="12984"/>
          <a:stretch/>
        </p:blipFill>
        <p:spPr>
          <a:xfrm>
            <a:off x="1409700" y="-180307"/>
            <a:ext cx="8724900" cy="57048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3D0B485-F4B0-8B2C-A713-7EEEE9315CBA}"/>
              </a:ext>
            </a:extLst>
          </p:cNvPr>
          <p:cNvSpPr txBox="1"/>
          <p:nvPr/>
        </p:nvSpPr>
        <p:spPr>
          <a:xfrm>
            <a:off x="455937" y="485529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AKT1</a:t>
            </a:r>
          </a:p>
        </p:txBody>
      </p:sp>
    </p:spTree>
    <p:extLst>
      <p:ext uri="{BB962C8B-B14F-4D97-AF65-F5344CB8AC3E}">
        <p14:creationId xmlns:p14="http://schemas.microsoft.com/office/powerpoint/2010/main" val="1526162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A83D80-D167-40DD-304F-16891E9A86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-249" t="-10140" r="-18807" b="-24420"/>
          <a:stretch/>
        </p:blipFill>
        <p:spPr>
          <a:xfrm>
            <a:off x="1447800" y="707139"/>
            <a:ext cx="10033000" cy="60238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DFAEC7-F26A-3221-9F02-A0E3662B813C}"/>
              </a:ext>
            </a:extLst>
          </p:cNvPr>
          <p:cNvSpPr txBox="1"/>
          <p:nvPr/>
        </p:nvSpPr>
        <p:spPr>
          <a:xfrm>
            <a:off x="485169" y="707139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BCL-2</a:t>
            </a:r>
          </a:p>
        </p:txBody>
      </p:sp>
    </p:spTree>
    <p:extLst>
      <p:ext uri="{BB962C8B-B14F-4D97-AF65-F5344CB8AC3E}">
        <p14:creationId xmlns:p14="http://schemas.microsoft.com/office/powerpoint/2010/main" val="3211650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FC00DE-DD0E-C9BC-EA15-5A5AE236DB0B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5C.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46EE6C-CF54-E601-88C5-E1D7AB134D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673" t="-20258" r="-8511" b="-12234"/>
          <a:stretch/>
        </p:blipFill>
        <p:spPr>
          <a:xfrm>
            <a:off x="1376164" y="187325"/>
            <a:ext cx="9439672" cy="6070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2A1883-FB62-C36B-87BA-4C168F7C40D2}"/>
              </a:ext>
            </a:extLst>
          </p:cNvPr>
          <p:cNvSpPr txBox="1"/>
          <p:nvPr/>
        </p:nvSpPr>
        <p:spPr>
          <a:xfrm>
            <a:off x="495300" y="784266"/>
            <a:ext cx="115212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VCL</a:t>
            </a:r>
          </a:p>
        </p:txBody>
      </p:sp>
    </p:spTree>
    <p:extLst>
      <p:ext uri="{BB962C8B-B14F-4D97-AF65-F5344CB8AC3E}">
        <p14:creationId xmlns:p14="http://schemas.microsoft.com/office/powerpoint/2010/main" val="1514878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151">
            <a:extLst>
              <a:ext uri="{FF2B5EF4-FFF2-40B4-BE49-F238E27FC236}">
                <a16:creationId xmlns:a16="http://schemas.microsoft.com/office/drawing/2014/main" id="{270E0AA9-291D-411D-B353-10AC22889961}"/>
              </a:ext>
            </a:extLst>
          </p:cNvPr>
          <p:cNvSpPr txBox="1"/>
          <p:nvPr/>
        </p:nvSpPr>
        <p:spPr>
          <a:xfrm>
            <a:off x="1130478" y="218301"/>
            <a:ext cx="855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pmTOR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B2A75-71EF-4BC9-7704-FB590DE2C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156" y="218302"/>
            <a:ext cx="7876104" cy="65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806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Content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05F18747-E132-4EDD-9D80-64F652D4FB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7782" t="-578" r="-59316" b="-104231"/>
          <a:stretch/>
        </p:blipFill>
        <p:spPr>
          <a:xfrm flipH="1">
            <a:off x="1193800" y="187325"/>
            <a:ext cx="7708899" cy="6138581"/>
          </a:xfrm>
          <a:prstGeom prst="rect">
            <a:avLst/>
          </a:prstGeom>
        </p:spPr>
      </p:pic>
      <p:sp>
        <p:nvSpPr>
          <p:cNvPr id="205" name="TextBox 204">
            <a:extLst>
              <a:ext uri="{FF2B5EF4-FFF2-40B4-BE49-F238E27FC236}">
                <a16:creationId xmlns:a16="http://schemas.microsoft.com/office/drawing/2014/main" id="{BB1B27D4-4352-4FE5-9D28-0E8FA7F4CE61}"/>
              </a:ext>
            </a:extLst>
          </p:cNvPr>
          <p:cNvSpPr txBox="1"/>
          <p:nvPr/>
        </p:nvSpPr>
        <p:spPr>
          <a:xfrm>
            <a:off x="1032503" y="440019"/>
            <a:ext cx="855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mTOR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6257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7" descr="A picture containing airplane&#10;&#10;Description automatically generated">
            <a:extLst>
              <a:ext uri="{FF2B5EF4-FFF2-40B4-BE49-F238E27FC236}">
                <a16:creationId xmlns:a16="http://schemas.microsoft.com/office/drawing/2014/main" id="{31878474-CBBA-4AEE-97E0-B6015971C1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59" t="-82669" r="-24202" b="-160526"/>
          <a:stretch/>
        </p:blipFill>
        <p:spPr>
          <a:xfrm rot="60000" flipH="1">
            <a:off x="2395518" y="56750"/>
            <a:ext cx="6562763" cy="6786243"/>
          </a:xfrm>
          <a:prstGeom prst="rect">
            <a:avLst/>
          </a:prstGeom>
        </p:spPr>
      </p:pic>
      <p:sp>
        <p:nvSpPr>
          <p:cNvPr id="166" name="TextBox 165">
            <a:extLst>
              <a:ext uri="{FF2B5EF4-FFF2-40B4-BE49-F238E27FC236}">
                <a16:creationId xmlns:a16="http://schemas.microsoft.com/office/drawing/2014/main" id="{8F1C57A4-581B-452F-98A2-861BFF632BA1}"/>
              </a:ext>
            </a:extLst>
          </p:cNvPr>
          <p:cNvSpPr txBox="1"/>
          <p:nvPr/>
        </p:nvSpPr>
        <p:spPr>
          <a:xfrm>
            <a:off x="1114334" y="362224"/>
            <a:ext cx="80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pPDGFRB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878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09" descr="A picture containing white, photo, black, man&#10;&#10;Description automatically generated">
            <a:extLst>
              <a:ext uri="{FF2B5EF4-FFF2-40B4-BE49-F238E27FC236}">
                <a16:creationId xmlns:a16="http://schemas.microsoft.com/office/drawing/2014/main" id="{FEA7058C-B238-4551-8285-1B532221EB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701" t="865" r="-43614" b="-157928"/>
          <a:stretch/>
        </p:blipFill>
        <p:spPr>
          <a:xfrm flipH="1">
            <a:off x="1944750" y="88900"/>
            <a:ext cx="7275450" cy="6680199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CE253B6C-229B-48F7-9FD4-0655DD1DFEA5}"/>
              </a:ext>
            </a:extLst>
          </p:cNvPr>
          <p:cNvSpPr txBox="1"/>
          <p:nvPr/>
        </p:nvSpPr>
        <p:spPr>
          <a:xfrm>
            <a:off x="850900" y="187325"/>
            <a:ext cx="801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PDGFRA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4618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 descr="A picture containing skiing, air, person, flying&#10;&#10;Description automatically generated">
            <a:extLst>
              <a:ext uri="{FF2B5EF4-FFF2-40B4-BE49-F238E27FC236}">
                <a16:creationId xmlns:a16="http://schemas.microsoft.com/office/drawing/2014/main" id="{585C313B-39E8-460C-BC50-1A29AF5A22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234" t="-46364" r="-38295" b="-19427"/>
          <a:stretch/>
        </p:blipFill>
        <p:spPr>
          <a:xfrm rot="180000">
            <a:off x="1908914" y="410267"/>
            <a:ext cx="8686861" cy="6384760"/>
          </a:xfrm>
          <a:prstGeom prst="rect">
            <a:avLst/>
          </a:prstGeom>
        </p:spPr>
      </p:pic>
      <p:sp>
        <p:nvSpPr>
          <p:cNvPr id="180" name="TextBox 179">
            <a:extLst>
              <a:ext uri="{FF2B5EF4-FFF2-40B4-BE49-F238E27FC236}">
                <a16:creationId xmlns:a16="http://schemas.microsoft.com/office/drawing/2014/main" id="{7A65603F-9465-4B01-B453-26037EF2A53B}"/>
              </a:ext>
            </a:extLst>
          </p:cNvPr>
          <p:cNvSpPr txBox="1"/>
          <p:nvPr/>
        </p:nvSpPr>
        <p:spPr>
          <a:xfrm>
            <a:off x="892362" y="563221"/>
            <a:ext cx="855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PRKACA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9052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187">
            <a:extLst>
              <a:ext uri="{FF2B5EF4-FFF2-40B4-BE49-F238E27FC236}">
                <a16:creationId xmlns:a16="http://schemas.microsoft.com/office/drawing/2014/main" id="{48F5DD29-3E5A-4872-BFC1-DA8FDF6D5686}"/>
              </a:ext>
            </a:extLst>
          </p:cNvPr>
          <p:cNvSpPr txBox="1"/>
          <p:nvPr/>
        </p:nvSpPr>
        <p:spPr>
          <a:xfrm>
            <a:off x="880366" y="498281"/>
            <a:ext cx="864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pAKT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B27F06-32B3-9463-657A-A763E642E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876" y="0"/>
            <a:ext cx="7167224" cy="642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524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199">
            <a:extLst>
              <a:ext uri="{FF2B5EF4-FFF2-40B4-BE49-F238E27FC236}">
                <a16:creationId xmlns:a16="http://schemas.microsoft.com/office/drawing/2014/main" id="{3F1CB71C-DABC-4ADF-B74E-92D246E9673D}"/>
              </a:ext>
            </a:extLst>
          </p:cNvPr>
          <p:cNvSpPr txBox="1"/>
          <p:nvPr/>
        </p:nvSpPr>
        <p:spPr>
          <a:xfrm>
            <a:off x="869807" y="451622"/>
            <a:ext cx="855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91167-CF08-E87E-83CB-76C6191B7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659" y="0"/>
            <a:ext cx="8101349" cy="66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650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Box 194">
            <a:extLst>
              <a:ext uri="{FF2B5EF4-FFF2-40B4-BE49-F238E27FC236}">
                <a16:creationId xmlns:a16="http://schemas.microsoft.com/office/drawing/2014/main" id="{C9690046-78E7-4CFF-A946-4157F9670100}"/>
              </a:ext>
            </a:extLst>
          </p:cNvPr>
          <p:cNvSpPr txBox="1"/>
          <p:nvPr/>
        </p:nvSpPr>
        <p:spPr>
          <a:xfrm>
            <a:off x="772531" y="356800"/>
            <a:ext cx="864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pSRC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DAD56C-F7E1-5743-D071-4BCD6E5AA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394" y="355599"/>
            <a:ext cx="6565043" cy="603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881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80224BA-4622-4B8C-8816-AD231A2115D7}"/>
              </a:ext>
            </a:extLst>
          </p:cNvPr>
          <p:cNvGrpSpPr/>
          <p:nvPr/>
        </p:nvGrpSpPr>
        <p:grpSpPr>
          <a:xfrm>
            <a:off x="2300265" y="716420"/>
            <a:ext cx="5884131" cy="5809593"/>
            <a:chOff x="2107135" y="-953540"/>
            <a:chExt cx="5854319" cy="5809593"/>
          </a:xfrm>
        </p:grpSpPr>
        <p:pic>
          <p:nvPicPr>
            <p:cNvPr id="217" name="Content Placeholder 4" descr="A close up of a white wall&#10;&#10;Description automatically generated">
              <a:extLst>
                <a:ext uri="{FF2B5EF4-FFF2-40B4-BE49-F238E27FC236}">
                  <a16:creationId xmlns:a16="http://schemas.microsoft.com/office/drawing/2014/main" id="{D08E1C25-FFFE-481D-B2B8-54DEA539A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7390" t="-17815" r="-26159" b="-77669"/>
            <a:stretch/>
          </p:blipFill>
          <p:spPr>
            <a:xfrm rot="120000" flipH="1">
              <a:off x="2107135" y="-953540"/>
              <a:ext cx="5854319" cy="5809593"/>
            </a:xfrm>
            <a:prstGeom prst="rect">
              <a:avLst/>
            </a:prstGeom>
          </p:spPr>
        </p:pic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041FBE72-72C7-4A1B-8BB7-FD2B2CA7B71A}"/>
                </a:ext>
              </a:extLst>
            </p:cNvPr>
            <p:cNvSpPr/>
            <p:nvPr/>
          </p:nvSpPr>
          <p:spPr>
            <a:xfrm>
              <a:off x="3659842" y="507674"/>
              <a:ext cx="2706832" cy="1465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BBEFC7B6-472D-480E-B4A6-66DBAA974402}"/>
                </a:ext>
              </a:extLst>
            </p:cNvPr>
            <p:cNvSpPr/>
            <p:nvPr/>
          </p:nvSpPr>
          <p:spPr>
            <a:xfrm>
              <a:off x="3659842" y="967119"/>
              <a:ext cx="2715474" cy="205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2" name="TextBox 191">
            <a:extLst>
              <a:ext uri="{FF2B5EF4-FFF2-40B4-BE49-F238E27FC236}">
                <a16:creationId xmlns:a16="http://schemas.microsoft.com/office/drawing/2014/main" id="{68A8E00D-C24D-45B8-91BA-0D9A015ABD43}"/>
              </a:ext>
            </a:extLst>
          </p:cNvPr>
          <p:cNvSpPr txBox="1"/>
          <p:nvPr/>
        </p:nvSpPr>
        <p:spPr>
          <a:xfrm>
            <a:off x="792268" y="439421"/>
            <a:ext cx="855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SRC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5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Box 183">
            <a:extLst>
              <a:ext uri="{FF2B5EF4-FFF2-40B4-BE49-F238E27FC236}">
                <a16:creationId xmlns:a16="http://schemas.microsoft.com/office/drawing/2014/main" id="{0F117868-4928-407B-8C4C-E37DC9C2503A}"/>
              </a:ext>
            </a:extLst>
          </p:cNvPr>
          <p:cNvSpPr txBox="1"/>
          <p:nvPr/>
        </p:nvSpPr>
        <p:spPr>
          <a:xfrm>
            <a:off x="850900" y="356800"/>
            <a:ext cx="855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ea typeface="Adobe Kaiti Std R" panose="02020400000000000000" pitchFamily="18" charset="-128"/>
              </a:rPr>
              <a:t>ACTIN</a:t>
            </a:r>
            <a:r>
              <a:rPr lang="el-GR" sz="1200" b="1" dirty="0">
                <a:ea typeface="Adobe Kaiti Std R" panose="02020400000000000000" pitchFamily="18" charset="-128"/>
              </a:rPr>
              <a:t> β</a:t>
            </a:r>
            <a:endParaRPr lang="en-GB" sz="1200" b="1" dirty="0">
              <a:ea typeface="Adobe Kaiti Std R" panose="02020400000000000000" pitchFamily="18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2F326-A530-3864-C162-48DA47E26BA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7112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5D.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F00474-9C21-0E6C-201D-9D753BCF0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829" y="127125"/>
            <a:ext cx="6316896" cy="614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204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0598772C-176D-495D-7AD7-46D99193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9448">
            <a:off x="405797" y="463467"/>
            <a:ext cx="6819705" cy="59955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EE35FF-480E-64EE-9040-0C4A68DC6796}"/>
              </a:ext>
            </a:extLst>
          </p:cNvPr>
          <p:cNvSpPr txBox="1"/>
          <p:nvPr/>
        </p:nvSpPr>
        <p:spPr>
          <a:xfrm>
            <a:off x="1264044" y="805339"/>
            <a:ext cx="451331" cy="239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FN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4347D16-FABC-E0D0-7F25-F760B50DC625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2D</a:t>
            </a:r>
          </a:p>
        </p:txBody>
      </p:sp>
    </p:spTree>
    <p:extLst>
      <p:ext uri="{BB962C8B-B14F-4D97-AF65-F5344CB8AC3E}">
        <p14:creationId xmlns:p14="http://schemas.microsoft.com/office/powerpoint/2010/main" val="25636041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0F06C9-B39E-E43A-B23A-A64DD27D7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7649">
            <a:off x="348335" y="337981"/>
            <a:ext cx="6760192" cy="62746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4BC0E9-E15B-CF5A-54BB-A62C60D8B635}"/>
              </a:ext>
            </a:extLst>
          </p:cNvPr>
          <p:cNvSpPr txBox="1"/>
          <p:nvPr/>
        </p:nvSpPr>
        <p:spPr>
          <a:xfrm>
            <a:off x="1194831" y="678204"/>
            <a:ext cx="6520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FAP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4347D16-FABC-E0D0-7F25-F760B50DC625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2D</a:t>
            </a:r>
          </a:p>
        </p:txBody>
      </p:sp>
    </p:spTree>
    <p:extLst>
      <p:ext uri="{BB962C8B-B14F-4D97-AF65-F5344CB8AC3E}">
        <p14:creationId xmlns:p14="http://schemas.microsoft.com/office/powerpoint/2010/main" val="31339776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3B8F69-1817-F4C0-22E5-A2DFFEC23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6929">
            <a:off x="514350" y="567457"/>
            <a:ext cx="7505700" cy="59245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75EC920-177C-FBE9-3263-5DA5752AC2DD}"/>
              </a:ext>
            </a:extLst>
          </p:cNvPr>
          <p:cNvSpPr/>
          <p:nvPr/>
        </p:nvSpPr>
        <p:spPr>
          <a:xfrm>
            <a:off x="1256385" y="800518"/>
            <a:ext cx="721657" cy="2390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α-SMA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4347D16-FABC-E0D0-7F25-F760B50DC625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2D</a:t>
            </a:r>
          </a:p>
        </p:txBody>
      </p:sp>
    </p:spTree>
    <p:extLst>
      <p:ext uri="{BB962C8B-B14F-4D97-AF65-F5344CB8AC3E}">
        <p14:creationId xmlns:p14="http://schemas.microsoft.com/office/powerpoint/2010/main" val="39775267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4D77E0-96D5-B6F3-AC79-68DEDDAA0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6548">
            <a:off x="1044541" y="448176"/>
            <a:ext cx="7210425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32931-926A-19E4-10A3-83354FCA7450}"/>
              </a:ext>
            </a:extLst>
          </p:cNvPr>
          <p:cNvSpPr txBox="1"/>
          <p:nvPr/>
        </p:nvSpPr>
        <p:spPr>
          <a:xfrm>
            <a:off x="1418253" y="674534"/>
            <a:ext cx="864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ACTIN </a:t>
            </a: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4347D16-FABC-E0D0-7F25-F760B50DC625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2D</a:t>
            </a:r>
          </a:p>
        </p:txBody>
      </p:sp>
    </p:spTree>
    <p:extLst>
      <p:ext uri="{BB962C8B-B14F-4D97-AF65-F5344CB8AC3E}">
        <p14:creationId xmlns:p14="http://schemas.microsoft.com/office/powerpoint/2010/main" val="18449995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40D64B-513D-B77D-A384-8A2C2B08057A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2297DD-60F2-3673-9346-9A6C177645C3}"/>
              </a:ext>
            </a:extLst>
          </p:cNvPr>
          <p:cNvSpPr txBox="1"/>
          <p:nvPr/>
        </p:nvSpPr>
        <p:spPr>
          <a:xfrm>
            <a:off x="919443" y="758831"/>
            <a:ext cx="746057" cy="315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b="1" dirty="0"/>
              <a:t>COL IV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C121F2E-39DA-2A93-CD4F-5F0DA4A953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8271" t="-859030" r="-106063" b="-811509"/>
          <a:stretch/>
        </p:blipFill>
        <p:spPr>
          <a:xfrm>
            <a:off x="139700" y="308625"/>
            <a:ext cx="6951307" cy="47765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033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40D64B-513D-B77D-A384-8A2C2B08057A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A4FFB5-33CB-BC8B-3812-93888B079128}"/>
              </a:ext>
            </a:extLst>
          </p:cNvPr>
          <p:cNvSpPr txBox="1"/>
          <p:nvPr/>
        </p:nvSpPr>
        <p:spPr>
          <a:xfrm>
            <a:off x="950685" y="600960"/>
            <a:ext cx="746057" cy="315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b="1" dirty="0"/>
              <a:t>FN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1F802A0-3861-33AE-C8D8-41326F105B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2829" t="-889503" r="-111653" b="-1272942"/>
          <a:stretch/>
        </p:blipFill>
        <p:spPr>
          <a:xfrm>
            <a:off x="0" y="187326"/>
            <a:ext cx="7483151" cy="63627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4062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40D64B-513D-B77D-A384-8A2C2B08057A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AF797C-E4D4-5C55-D6A5-83272001DC86}"/>
              </a:ext>
            </a:extLst>
          </p:cNvPr>
          <p:cNvSpPr txBox="1"/>
          <p:nvPr/>
        </p:nvSpPr>
        <p:spPr>
          <a:xfrm>
            <a:off x="919443" y="709733"/>
            <a:ext cx="746057" cy="315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b="1" dirty="0"/>
              <a:t>FAP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9674653-5A38-8268-6F5C-2383A76B8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8140" t="-865854" r="-146900" b="-981943"/>
          <a:stretch/>
        </p:blipFill>
        <p:spPr>
          <a:xfrm>
            <a:off x="326571" y="867604"/>
            <a:ext cx="8005665" cy="5477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88192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40D64B-513D-B77D-A384-8A2C2B08057A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2F09FA-48EF-985A-A05F-EEF77D7DCB87}"/>
              </a:ext>
            </a:extLst>
          </p:cNvPr>
          <p:cNvSpPr txBox="1"/>
          <p:nvPr/>
        </p:nvSpPr>
        <p:spPr>
          <a:xfrm>
            <a:off x="1008483" y="706403"/>
            <a:ext cx="746057" cy="315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900" b="1" dirty="0"/>
              <a:t>α</a:t>
            </a:r>
            <a:r>
              <a:rPr lang="en-GB" sz="900" b="1" dirty="0"/>
              <a:t>SMA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B0BADC2-E10B-A455-88A9-B9ACB06EC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1625" t="-855570" r="-107440" b="-1177994"/>
          <a:stretch/>
        </p:blipFill>
        <p:spPr>
          <a:xfrm>
            <a:off x="139700" y="326571"/>
            <a:ext cx="7091524" cy="599958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2274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40D64B-513D-B77D-A384-8A2C2B08057A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2E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1A466C-1F91-4C16-8DDD-471226E41012}"/>
              </a:ext>
            </a:extLst>
          </p:cNvPr>
          <p:cNvSpPr txBox="1"/>
          <p:nvPr/>
        </p:nvSpPr>
        <p:spPr>
          <a:xfrm>
            <a:off x="1060410" y="640822"/>
            <a:ext cx="746057" cy="315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900" b="1" dirty="0"/>
              <a:t>ACTIN </a:t>
            </a:r>
            <a:r>
              <a:rPr lang="el-GR" sz="900" b="1" dirty="0"/>
              <a:t>β</a:t>
            </a:r>
            <a:endParaRPr lang="en-GB" sz="900" b="1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3FD811C-DE33-34BA-488D-46355DBD84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6600" t="-855607" r="-113474" b="-1144351"/>
          <a:stretch/>
        </p:blipFill>
        <p:spPr>
          <a:xfrm>
            <a:off x="410547" y="187326"/>
            <a:ext cx="7371183" cy="59055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6193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6CE376-815D-4944-8616-3BC123169CDB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3D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5907E6-F53C-3A68-4F2B-516FD70A6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6995" t="-733900" r="-45975" b="-1284748"/>
          <a:stretch/>
        </p:blipFill>
        <p:spPr>
          <a:xfrm>
            <a:off x="438538" y="1139049"/>
            <a:ext cx="7473821" cy="5439033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087A97-0DB3-C79A-707F-70A19427F9F7}"/>
              </a:ext>
            </a:extLst>
          </p:cNvPr>
          <p:cNvSpPr txBox="1"/>
          <p:nvPr/>
        </p:nvSpPr>
        <p:spPr>
          <a:xfrm>
            <a:off x="1239482" y="636350"/>
            <a:ext cx="902484" cy="27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XIAP</a:t>
            </a:r>
          </a:p>
        </p:txBody>
      </p:sp>
    </p:spTree>
    <p:extLst>
      <p:ext uri="{BB962C8B-B14F-4D97-AF65-F5344CB8AC3E}">
        <p14:creationId xmlns:p14="http://schemas.microsoft.com/office/powerpoint/2010/main" val="16018382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6CE376-815D-4944-8616-3BC123169CDB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3D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228762-6EAC-760D-85D6-4116D0CC84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4580" t="-1046533" r="-89461" b="-1262529"/>
          <a:stretch/>
        </p:blipFill>
        <p:spPr>
          <a:xfrm>
            <a:off x="326312" y="601722"/>
            <a:ext cx="8743043" cy="6185482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D89340-1507-6F0A-D73D-404412982CB7}"/>
              </a:ext>
            </a:extLst>
          </p:cNvPr>
          <p:cNvSpPr txBox="1"/>
          <p:nvPr/>
        </p:nvSpPr>
        <p:spPr>
          <a:xfrm>
            <a:off x="1143767" y="601722"/>
            <a:ext cx="902484" cy="27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BCL2</a:t>
            </a:r>
          </a:p>
        </p:txBody>
      </p:sp>
    </p:spTree>
    <p:extLst>
      <p:ext uri="{BB962C8B-B14F-4D97-AF65-F5344CB8AC3E}">
        <p14:creationId xmlns:p14="http://schemas.microsoft.com/office/powerpoint/2010/main" val="21340181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6CE376-815D-4944-8616-3BC123169CDB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3D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B15E3C-DF71-F9BB-BD53-93B9B170A9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236" t="-960816" r="-72105" b="-1221245"/>
          <a:stretch/>
        </p:blipFill>
        <p:spPr>
          <a:xfrm>
            <a:off x="0" y="93307"/>
            <a:ext cx="9041363" cy="5859624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94812D-ADD8-EF4F-C7EF-10A9F1D2AC58}"/>
              </a:ext>
            </a:extLst>
          </p:cNvPr>
          <p:cNvSpPr txBox="1"/>
          <p:nvPr/>
        </p:nvSpPr>
        <p:spPr>
          <a:xfrm>
            <a:off x="1134447" y="687445"/>
            <a:ext cx="1245654" cy="27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S112-BAD</a:t>
            </a:r>
          </a:p>
        </p:txBody>
      </p:sp>
    </p:spTree>
    <p:extLst>
      <p:ext uri="{BB962C8B-B14F-4D97-AF65-F5344CB8AC3E}">
        <p14:creationId xmlns:p14="http://schemas.microsoft.com/office/powerpoint/2010/main" val="1796025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6CE376-815D-4944-8616-3BC123169CDB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3D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6CA00B-833D-CA4A-60E6-61EFC1988F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9048" t="-436670" r="-57396" b="-540105"/>
          <a:stretch/>
        </p:blipFill>
        <p:spPr>
          <a:xfrm>
            <a:off x="326571" y="187326"/>
            <a:ext cx="8024327" cy="6260841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47C81D1-FAA0-FECC-FECD-CAF4EA8A758E}"/>
              </a:ext>
            </a:extLst>
          </p:cNvPr>
          <p:cNvSpPr txBox="1"/>
          <p:nvPr/>
        </p:nvSpPr>
        <p:spPr>
          <a:xfrm>
            <a:off x="1091250" y="669943"/>
            <a:ext cx="1007518" cy="27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CASP7</a:t>
            </a:r>
          </a:p>
        </p:txBody>
      </p:sp>
    </p:spTree>
    <p:extLst>
      <p:ext uri="{BB962C8B-B14F-4D97-AF65-F5344CB8AC3E}">
        <p14:creationId xmlns:p14="http://schemas.microsoft.com/office/powerpoint/2010/main" val="17213738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6CE376-815D-4944-8616-3BC123169CDB}"/>
              </a:ext>
            </a:extLst>
          </p:cNvPr>
          <p:cNvSpPr txBox="1">
            <a:spLocks/>
          </p:cNvSpPr>
          <p:nvPr/>
        </p:nvSpPr>
        <p:spPr>
          <a:xfrm>
            <a:off x="139700" y="187326"/>
            <a:ext cx="1278553" cy="437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3D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10970A-6085-580E-3B3F-143B02E42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5903" t="-1034965" r="-51457" b="-1139833"/>
          <a:stretch/>
        </p:blipFill>
        <p:spPr>
          <a:xfrm>
            <a:off x="139700" y="421946"/>
            <a:ext cx="8061649" cy="5840249"/>
          </a:xfrm>
          <a:prstGeom prst="rect">
            <a:avLst/>
          </a:prstGeom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777F797-27FA-F851-49A3-0300C01FC40B}"/>
              </a:ext>
            </a:extLst>
          </p:cNvPr>
          <p:cNvSpPr txBox="1"/>
          <p:nvPr/>
        </p:nvSpPr>
        <p:spPr>
          <a:xfrm>
            <a:off x="1091249" y="595805"/>
            <a:ext cx="1198949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1" b="1" dirty="0"/>
              <a:t>ACTIN </a:t>
            </a:r>
            <a:r>
              <a:rPr lang="el-GR" sz="1801" b="1" dirty="0"/>
              <a:t>β</a:t>
            </a:r>
            <a:endParaRPr lang="en-GB" sz="1801" b="1" dirty="0"/>
          </a:p>
        </p:txBody>
      </p:sp>
    </p:spTree>
    <p:extLst>
      <p:ext uri="{BB962C8B-B14F-4D97-AF65-F5344CB8AC3E}">
        <p14:creationId xmlns:p14="http://schemas.microsoft.com/office/powerpoint/2010/main" val="11606745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>
            <a:extLst>
              <a:ext uri="{FF2B5EF4-FFF2-40B4-BE49-F238E27FC236}">
                <a16:creationId xmlns:a16="http://schemas.microsoft.com/office/drawing/2014/main" id="{218C0CCA-D19E-A30D-9888-032E41865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42" y="0"/>
            <a:ext cx="7368099" cy="6858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47C07B1-33A8-6CE5-0C42-A2B0D96BD245}"/>
              </a:ext>
            </a:extLst>
          </p:cNvPr>
          <p:cNvSpPr txBox="1"/>
          <p:nvPr/>
        </p:nvSpPr>
        <p:spPr>
          <a:xfrm>
            <a:off x="1174053" y="692458"/>
            <a:ext cx="766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FAP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830B8C36-553A-3F0C-122D-86F093647F20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31479106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530C561A-6CED-07D7-B10F-F54B85D317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089" t="-13994" r="-86379" b="-134565"/>
          <a:stretch/>
        </p:blipFill>
        <p:spPr>
          <a:xfrm>
            <a:off x="1166067" y="1197591"/>
            <a:ext cx="7408506" cy="674603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35D22A7-7738-900F-67C5-C140AE92D3A2}"/>
              </a:ext>
            </a:extLst>
          </p:cNvPr>
          <p:cNvSpPr txBox="1"/>
          <p:nvPr/>
        </p:nvSpPr>
        <p:spPr>
          <a:xfrm>
            <a:off x="1166067" y="523181"/>
            <a:ext cx="766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1BA0E0B-F0B0-1B70-D955-04C7C2E8EA1A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10647286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6D939C-BD74-0B1F-AF7C-F2A6325087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83" t="-32930" r="-56927" b="-60782"/>
          <a:stretch/>
        </p:blipFill>
        <p:spPr>
          <a:xfrm rot="60000">
            <a:off x="948522" y="64294"/>
            <a:ext cx="7424914" cy="65420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EA5BFA3-6BA1-F3EC-FAB6-DBC448FD00F3}"/>
              </a:ext>
            </a:extLst>
          </p:cNvPr>
          <p:cNvSpPr txBox="1"/>
          <p:nvPr/>
        </p:nvSpPr>
        <p:spPr>
          <a:xfrm>
            <a:off x="892000" y="692458"/>
            <a:ext cx="1496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S2481- mTOR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43AA8F0-A937-97DE-B682-2C0EF4592EDC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2150433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2E8996C-B614-5CD7-7980-4F01A91E7C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57" t="-10912" r="-48390" b="-59978"/>
          <a:stretch/>
        </p:blipFill>
        <p:spPr>
          <a:xfrm rot="60000">
            <a:off x="543195" y="842198"/>
            <a:ext cx="7712468" cy="61271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7F8D10-F46B-2345-5EB4-F7B91FBA491C}"/>
              </a:ext>
            </a:extLst>
          </p:cNvPr>
          <p:cNvSpPr txBox="1"/>
          <p:nvPr/>
        </p:nvSpPr>
        <p:spPr>
          <a:xfrm>
            <a:off x="1080747" y="606087"/>
            <a:ext cx="766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mTOR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BCEB3D9-AA6E-F12C-2124-03917382AB5A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8237964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2CC979-8DAF-1486-382D-E145E3816D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18" t="-11756" r="-59133" b="-70437"/>
          <a:stretch/>
        </p:blipFill>
        <p:spPr>
          <a:xfrm rot="21540000" flipH="1">
            <a:off x="-313760" y="1635457"/>
            <a:ext cx="5563414" cy="3829683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CE41A13-8AFD-FE08-70E5-93A0898880C2}"/>
              </a:ext>
            </a:extLst>
          </p:cNvPr>
          <p:cNvSpPr txBox="1"/>
          <p:nvPr/>
        </p:nvSpPr>
        <p:spPr>
          <a:xfrm>
            <a:off x="1119845" y="601150"/>
            <a:ext cx="1567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T389- p70S6K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84C448-643A-BA1A-FDDE-ED155AE86FEA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911650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F4E582D0-7208-AF47-9231-B9B54BF00A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t="-8180" r="8922" b="-114"/>
          <a:stretch/>
        </p:blipFill>
        <p:spPr>
          <a:xfrm rot="60000">
            <a:off x="173718" y="758728"/>
            <a:ext cx="7632395" cy="437434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196731A-ECF7-03C3-1F5D-23B716846EA9}"/>
              </a:ext>
            </a:extLst>
          </p:cNvPr>
          <p:cNvSpPr txBox="1"/>
          <p:nvPr/>
        </p:nvSpPr>
        <p:spPr>
          <a:xfrm>
            <a:off x="1123871" y="692458"/>
            <a:ext cx="766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PKC</a:t>
            </a:r>
            <a:r>
              <a:rPr lang="el-GR" sz="1600" dirty="0"/>
              <a:t>α</a:t>
            </a:r>
            <a:endParaRPr lang="en-GB" sz="16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207F127-ACB4-338F-C3B0-6094910A1E58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9007817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17245DFD-DF80-8D9B-493C-6A25A6B0E335}"/>
              </a:ext>
            </a:extLst>
          </p:cNvPr>
          <p:cNvSpPr txBox="1"/>
          <p:nvPr/>
        </p:nvSpPr>
        <p:spPr>
          <a:xfrm>
            <a:off x="1020256" y="575942"/>
            <a:ext cx="1108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S473-AKT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0101DCA6-516B-1846-D5BA-99281AFC6E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0" t="-2790" r="-26199" b="-19554"/>
          <a:stretch/>
        </p:blipFill>
        <p:spPr>
          <a:xfrm rot="60000">
            <a:off x="519351" y="1450003"/>
            <a:ext cx="5725989" cy="3520169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A9BCD1D-FA7E-D336-2239-77F86E99469A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645868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8C2D95E9-6A78-0545-18C1-E8E45DD992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2" t="-7607" r="-12322" b="-20388"/>
          <a:stretch/>
        </p:blipFill>
        <p:spPr>
          <a:xfrm>
            <a:off x="1436154" y="1791477"/>
            <a:ext cx="4534678" cy="3275045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33063E1D-3C29-EF73-E3A4-3A316CDB6F9F}"/>
              </a:ext>
            </a:extLst>
          </p:cNvPr>
          <p:cNvSpPr txBox="1"/>
          <p:nvPr/>
        </p:nvSpPr>
        <p:spPr>
          <a:xfrm>
            <a:off x="1052839" y="523181"/>
            <a:ext cx="766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AKT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47061E4-37F8-94E3-5B9F-E4100160912D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</p:spTree>
    <p:extLst>
      <p:ext uri="{BB962C8B-B14F-4D97-AF65-F5344CB8AC3E}">
        <p14:creationId xmlns:p14="http://schemas.microsoft.com/office/powerpoint/2010/main" val="18025173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0C6E41B-1EAD-203E-D24D-69DD50AD8944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11C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9E6A1B4B-F629-AA19-2A82-8377E7663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0675">
            <a:off x="1413503" y="271462"/>
            <a:ext cx="6724650" cy="6315075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1E1B7E11-8138-F23C-3D48-826DF5608F6D}"/>
              </a:ext>
            </a:extLst>
          </p:cNvPr>
          <p:cNvSpPr txBox="1"/>
          <p:nvPr/>
        </p:nvSpPr>
        <p:spPr>
          <a:xfrm>
            <a:off x="1138335" y="574003"/>
            <a:ext cx="849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Actin </a:t>
            </a:r>
            <a:r>
              <a:rPr lang="el-GR" sz="1600" dirty="0"/>
              <a:t>β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512635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1AE2DA2C-FA65-0E54-B67E-18FF6A011B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168" t="-77779" r="-125632" b="-49041"/>
          <a:stretch/>
        </p:blipFill>
        <p:spPr>
          <a:xfrm rot="21540000">
            <a:off x="82116" y="259433"/>
            <a:ext cx="8320479" cy="65264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1C5A07-D9BC-DFB9-8548-A0FC5FF2D356}"/>
              </a:ext>
            </a:extLst>
          </p:cNvPr>
          <p:cNvSpPr txBox="1"/>
          <p:nvPr/>
        </p:nvSpPr>
        <p:spPr>
          <a:xfrm>
            <a:off x="989846" y="679867"/>
            <a:ext cx="97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FN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BA253D8-4AC0-982E-3726-8C4544CD6D88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11D</a:t>
            </a:r>
          </a:p>
        </p:txBody>
      </p:sp>
    </p:spTree>
    <p:extLst>
      <p:ext uri="{BB962C8B-B14F-4D97-AF65-F5344CB8AC3E}">
        <p14:creationId xmlns:p14="http://schemas.microsoft.com/office/powerpoint/2010/main" val="28867940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43F75E-84A5-CAC7-7B81-C88084544F1A}"/>
              </a:ext>
            </a:extLst>
          </p:cNvPr>
          <p:cNvSpPr txBox="1"/>
          <p:nvPr/>
        </p:nvSpPr>
        <p:spPr>
          <a:xfrm>
            <a:off x="989846" y="679867"/>
            <a:ext cx="97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ENG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8DAD3C-BC35-6F55-BCE4-45EA0307E3B6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EDCC69-F434-B647-E66C-8FDE5D18A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70908" t="-915357" r="-243305" b="-737798"/>
          <a:stretch/>
        </p:blipFill>
        <p:spPr>
          <a:xfrm>
            <a:off x="494523" y="679867"/>
            <a:ext cx="8014996" cy="554365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833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542435-1EF7-B47C-7426-F116471986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9" t="-114" r="-412" b="-863"/>
          <a:stretch/>
        </p:blipFill>
        <p:spPr>
          <a:xfrm rot="21480000">
            <a:off x="19154" y="1166764"/>
            <a:ext cx="8029181" cy="544038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9BD264A-9BC8-C624-0B06-C6E526864082}"/>
              </a:ext>
            </a:extLst>
          </p:cNvPr>
          <p:cNvSpPr txBox="1"/>
          <p:nvPr/>
        </p:nvSpPr>
        <p:spPr>
          <a:xfrm>
            <a:off x="1180199" y="523181"/>
            <a:ext cx="97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pSRC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BA253D8-4AC0-982E-3726-8C4544CD6D88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11D</a:t>
            </a:r>
          </a:p>
        </p:txBody>
      </p:sp>
    </p:spTree>
    <p:extLst>
      <p:ext uri="{BB962C8B-B14F-4D97-AF65-F5344CB8AC3E}">
        <p14:creationId xmlns:p14="http://schemas.microsoft.com/office/powerpoint/2010/main" val="24157232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542435-1EF7-B47C-7426-F116471986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4" t="83" r="-218" b="388"/>
          <a:stretch/>
        </p:blipFill>
        <p:spPr>
          <a:xfrm rot="21480000">
            <a:off x="230846" y="999131"/>
            <a:ext cx="7967409" cy="53624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44EA8C-B48C-3A4F-2521-697FE5C8156D}"/>
              </a:ext>
            </a:extLst>
          </p:cNvPr>
          <p:cNvSpPr txBox="1"/>
          <p:nvPr/>
        </p:nvSpPr>
        <p:spPr>
          <a:xfrm>
            <a:off x="990662" y="523181"/>
            <a:ext cx="97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SRC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BA253D8-4AC0-982E-3726-8C4544CD6D88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11D</a:t>
            </a:r>
          </a:p>
        </p:txBody>
      </p:sp>
    </p:spTree>
    <p:extLst>
      <p:ext uri="{BB962C8B-B14F-4D97-AF65-F5344CB8AC3E}">
        <p14:creationId xmlns:p14="http://schemas.microsoft.com/office/powerpoint/2010/main" val="35236472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B79CC3-A44D-7D17-984E-FE4A6E9DA735}"/>
              </a:ext>
            </a:extLst>
          </p:cNvPr>
          <p:cNvSpPr txBox="1"/>
          <p:nvPr/>
        </p:nvSpPr>
        <p:spPr>
          <a:xfrm>
            <a:off x="1278384" y="692458"/>
            <a:ext cx="97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Bcl2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B47405-5764-F706-F537-5BA9C19140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24" t="-45942" r="-112093" b="-109088"/>
          <a:stretch/>
        </p:blipFill>
        <p:spPr>
          <a:xfrm>
            <a:off x="1429305" y="1031012"/>
            <a:ext cx="6862439" cy="5826988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BA253D8-4AC0-982E-3726-8C4544CD6D88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11D</a:t>
            </a:r>
          </a:p>
        </p:txBody>
      </p:sp>
    </p:spTree>
    <p:extLst>
      <p:ext uri="{BB962C8B-B14F-4D97-AF65-F5344CB8AC3E}">
        <p14:creationId xmlns:p14="http://schemas.microsoft.com/office/powerpoint/2010/main" val="32376341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59C49F-9C5F-DC92-38F7-C9C3754B6B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8" t="-149" r="-193" b="-547"/>
          <a:stretch/>
        </p:blipFill>
        <p:spPr>
          <a:xfrm>
            <a:off x="0" y="1502191"/>
            <a:ext cx="8842159" cy="473179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2766823-8D6F-B107-7693-5137AABE990B}"/>
              </a:ext>
            </a:extLst>
          </p:cNvPr>
          <p:cNvSpPr txBox="1"/>
          <p:nvPr/>
        </p:nvSpPr>
        <p:spPr>
          <a:xfrm>
            <a:off x="1071861" y="675481"/>
            <a:ext cx="97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Actin </a:t>
            </a:r>
            <a:r>
              <a:rPr lang="el-GR" sz="1600" dirty="0"/>
              <a:t>β</a:t>
            </a:r>
            <a:endParaRPr lang="en-GB" sz="1600" dirty="0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5BA253D8-4AC0-982E-3726-8C4544CD6D88}"/>
              </a:ext>
            </a:extLst>
          </p:cNvPr>
          <p:cNvSpPr txBox="1">
            <a:spLocks/>
          </p:cNvSpPr>
          <p:nvPr/>
        </p:nvSpPr>
        <p:spPr>
          <a:xfrm>
            <a:off x="139700" y="187325"/>
            <a:ext cx="1138684" cy="5051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 11D</a:t>
            </a:r>
          </a:p>
        </p:txBody>
      </p:sp>
    </p:spTree>
    <p:extLst>
      <p:ext uri="{BB962C8B-B14F-4D97-AF65-F5344CB8AC3E}">
        <p14:creationId xmlns:p14="http://schemas.microsoft.com/office/powerpoint/2010/main" val="278763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3128</TotalTime>
  <Words>368</Words>
  <Application>Microsoft Office PowerPoint</Application>
  <PresentationFormat>Widescreen</PresentationFormat>
  <Paragraphs>204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Arial</vt:lpstr>
      <vt:lpstr>Calibri</vt:lpstr>
      <vt:lpstr>Calibri Light</vt:lpstr>
      <vt:lpstr>Office Theme</vt:lpstr>
      <vt:lpstr>Mesothelioma paper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Institute of Cancer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Mesothelioma paper</dc:title>
  <dc:creator>Yakinthi Chrysochoidou</dc:creator>
  <cp:lastModifiedBy>Pardo, Olivier E</cp:lastModifiedBy>
  <cp:revision>11</cp:revision>
  <dcterms:created xsi:type="dcterms:W3CDTF">2023-05-03T15:29:07Z</dcterms:created>
  <dcterms:modified xsi:type="dcterms:W3CDTF">2023-05-11T09:42:34Z</dcterms:modified>
</cp:coreProperties>
</file>