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handoutMasterIdLst>
    <p:handoutMasterId r:id="rId11"/>
  </p:handoutMasterIdLst>
  <p:sldIdLst>
    <p:sldId id="256" r:id="rId3"/>
    <p:sldId id="257" r:id="rId5"/>
    <p:sldId id="259" r:id="rId6"/>
    <p:sldId id="264" r:id="rId7"/>
    <p:sldId id="261" r:id="rId8"/>
    <p:sldId id="262" r:id="rId9"/>
    <p:sldId id="263" r:id="rId10"/>
  </p:sldIdLst>
  <p:sldSz cx="9144000" cy="6858000" type="screen4x3"/>
  <p:notesSz cx="7103745" cy="10234295"/>
  <p:embeddedFontLst>
    <p:embeddedFont>
      <p:font typeface="Calibri" panose="020F0702030404030204" charset="0"/>
      <p:regular r:id="rId1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6374"/>
  </p:normalViewPr>
  <p:slideViewPr>
    <p:cSldViewPr snapToGrid="0" showGuides="1">
      <p:cViewPr varScale="1">
        <p:scale>
          <a:sx n="127" d="100"/>
          <a:sy n="127" d="100"/>
        </p:scale>
        <p:origin x="1952" y="184"/>
      </p:cViewPr>
      <p:guideLst>
        <p:guide orient="horz" pos="216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font" Target="fonts/font1.fntdata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249892" y="1279525"/>
            <a:ext cx="460586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143000" y="1322962"/>
            <a:ext cx="6858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5775" y="258445"/>
            <a:ext cx="78867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5775" y="1825625"/>
            <a:ext cx="78867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7" y="469127"/>
            <a:ext cx="7730945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610028"/>
            <a:ext cx="7730945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5775" y="258445"/>
            <a:ext cx="78867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85775" y="1825625"/>
            <a:ext cx="38862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486275" y="1825625"/>
            <a:ext cx="38862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744961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615609"/>
            <a:ext cx="3868340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744961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615609"/>
            <a:ext cx="3887391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66219"/>
            <a:ext cx="78867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85060" y="127000"/>
            <a:ext cx="31239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3888000" y="766354"/>
            <a:ext cx="4363031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88870" y="2057400"/>
            <a:ext cx="31239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368363" y="365125"/>
            <a:ext cx="1146987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6659969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28650" y="551543"/>
            <a:ext cx="78867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.tiff"/><Relationship Id="rId6" Type="http://schemas.openxmlformats.org/officeDocument/2006/relationships/image" Target="../media/image6.tiff"/><Relationship Id="rId5" Type="http://schemas.openxmlformats.org/officeDocument/2006/relationships/image" Target="../media/image5.tiff"/><Relationship Id="rId4" Type="http://schemas.openxmlformats.org/officeDocument/2006/relationships/image" Target="../media/image4.tiff"/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4.tiff"/><Relationship Id="rId6" Type="http://schemas.openxmlformats.org/officeDocument/2006/relationships/image" Target="../media/image13.tiff"/><Relationship Id="rId5" Type="http://schemas.openxmlformats.org/officeDocument/2006/relationships/image" Target="../media/image12.tiff"/><Relationship Id="rId4" Type="http://schemas.openxmlformats.org/officeDocument/2006/relationships/image" Target="../media/image11.tiff"/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image" Target="../media/image8.tiff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9.tiff"/><Relationship Id="rId4" Type="http://schemas.openxmlformats.org/officeDocument/2006/relationships/image" Target="../media/image18.tiff"/><Relationship Id="rId3" Type="http://schemas.openxmlformats.org/officeDocument/2006/relationships/image" Target="../media/image17.tiff"/><Relationship Id="rId2" Type="http://schemas.openxmlformats.org/officeDocument/2006/relationships/image" Target="../media/image16.tiff"/><Relationship Id="rId1" Type="http://schemas.openxmlformats.org/officeDocument/2006/relationships/image" Target="../media/image15.tiff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3.tiff"/><Relationship Id="rId3" Type="http://schemas.openxmlformats.org/officeDocument/2006/relationships/image" Target="../media/image22.tiff"/><Relationship Id="rId2" Type="http://schemas.openxmlformats.org/officeDocument/2006/relationships/image" Target="../media/image21.tiff"/><Relationship Id="rId1" Type="http://schemas.openxmlformats.org/officeDocument/2006/relationships/image" Target="../media/image20.tiff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tiff"/><Relationship Id="rId1" Type="http://schemas.openxmlformats.org/officeDocument/2006/relationships/image" Target="../media/image24.tiff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33.tiff"/><Relationship Id="rId7" Type="http://schemas.openxmlformats.org/officeDocument/2006/relationships/image" Target="../media/image32.tiff"/><Relationship Id="rId6" Type="http://schemas.openxmlformats.org/officeDocument/2006/relationships/image" Target="../media/image31.tiff"/><Relationship Id="rId5" Type="http://schemas.openxmlformats.org/officeDocument/2006/relationships/image" Target="../media/image30.tiff"/><Relationship Id="rId4" Type="http://schemas.openxmlformats.org/officeDocument/2006/relationships/image" Target="../media/image29.tiff"/><Relationship Id="rId3" Type="http://schemas.openxmlformats.org/officeDocument/2006/relationships/image" Target="../media/image28.tiff"/><Relationship Id="rId2" Type="http://schemas.openxmlformats.org/officeDocument/2006/relationships/image" Target="../media/image27.tiff"/><Relationship Id="rId10" Type="http://schemas.openxmlformats.org/officeDocument/2006/relationships/notesSlide" Target="../notesSlides/notesSlide6.xml"/><Relationship Id="rId1" Type="http://schemas.openxmlformats.org/officeDocument/2006/relationships/image" Target="../media/image26.tiff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8.tiff"/><Relationship Id="rId4" Type="http://schemas.openxmlformats.org/officeDocument/2006/relationships/image" Target="../media/image37.tiff"/><Relationship Id="rId3" Type="http://schemas.openxmlformats.org/officeDocument/2006/relationships/image" Target="../media/image36.tiff"/><Relationship Id="rId2" Type="http://schemas.openxmlformats.org/officeDocument/2006/relationships/image" Target="../media/image35.tiff"/><Relationship Id="rId1" Type="http://schemas.openxmlformats.org/officeDocument/2006/relationships/image" Target="../media/image34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M3-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31290" y="79375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图片 3" descr="M14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290" y="1758950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 descr="M16-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290" y="3439160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图片 6" descr="WTA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290" y="5119370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图片 7" descr="FTO-2-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2240" y="79375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图片 8" descr="ALKBH5-4-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2240" y="1758950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图片 9" descr="G-2-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2240" y="3443605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文本框 10"/>
          <p:cNvSpPr txBox="1"/>
          <p:nvPr/>
        </p:nvSpPr>
        <p:spPr>
          <a:xfrm>
            <a:off x="3656330" y="73025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METTL3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656330" y="2409825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METTL14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656330" y="409829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METTL16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656330" y="5770245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WTAP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534910" y="73025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FTO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534910" y="2409825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ALKBH5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534910" y="409829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GAPDH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7790" y="18542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Figure 1</a:t>
            </a:r>
            <a:endParaRPr lang="en-US" altLang="zh-CN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684905" y="73025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IL-1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β p17</a:t>
            </a:r>
            <a:endParaRPr lang="en-US" altLang="zh-C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684905" y="2409825"/>
            <a:ext cx="16008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Caspase-1 p20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684905" y="409829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pro-IL-1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endParaRPr lang="en-US" altLang="zh-C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684905" y="5770245"/>
            <a:ext cx="16008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pro-Caspase-1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620635" y="73025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NLRP3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620635" y="2409825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METTL14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620635" y="409829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GAPDH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pic>
        <p:nvPicPr>
          <p:cNvPr id="2" name="图片 1" descr="IL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865" y="78740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 descr="C-2-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865" y="1773555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图片 12" descr="pro-IL-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865" y="3453765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图片 18" descr="CAS-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9865" y="5133975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图片 19" descr="N3-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7965" y="83820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图片 20" descr="M14-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7965" y="1773555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图片 21" descr="G-3-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7965" y="3453765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3" name="文本框 22"/>
          <p:cNvSpPr txBox="1"/>
          <p:nvPr/>
        </p:nvSpPr>
        <p:spPr>
          <a:xfrm>
            <a:off x="97790" y="18542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Figure 2</a:t>
            </a:r>
            <a:endParaRPr lang="en-US" altLang="zh-CN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684905" y="73025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METTL14</a:t>
            </a:r>
            <a:endParaRPr lang="en-US" altLang="zh-C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684905" y="2409825"/>
            <a:ext cx="16008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GAPDH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620635" y="73025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METTL14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620635" y="2409825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NLRP3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620635" y="409829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GAPDH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7790" y="18542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Figure 3</a:t>
            </a:r>
            <a:endParaRPr lang="en-US" altLang="zh-CN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pic>
        <p:nvPicPr>
          <p:cNvPr id="3" name="图片 2" descr="M14KO-M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2405" y="103505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图片 3" descr="M14KO-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405" y="1774190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 descr="M14-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6695" y="74295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图片 6" descr="N3-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7965" y="1773555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图片 7" descr="G-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7965" y="3453765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684905" y="73025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METTL14</a:t>
            </a:r>
            <a:endParaRPr lang="en-US" altLang="zh-C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684905" y="2409825"/>
            <a:ext cx="16008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GAPDH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531735" y="73025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NLRP3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531735" y="2409825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GAPDH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7790" y="18542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Figure 4</a:t>
            </a:r>
            <a:endParaRPr lang="en-US" altLang="zh-CN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pic>
        <p:nvPicPr>
          <p:cNvPr id="2" name="图片 1" descr="3-M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2405" y="74295"/>
            <a:ext cx="2048510" cy="167005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图片 4" descr="3-GAPDH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405" y="1783715"/>
            <a:ext cx="2048510" cy="167005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" name="图片 8" descr="1-NLRP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710" y="67945"/>
            <a:ext cx="2048510" cy="167005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" name="图片 9" descr="1-GAPDH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710" y="1783715"/>
            <a:ext cx="2048510" cy="167005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684905" y="73025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METTL14</a:t>
            </a:r>
            <a:endParaRPr lang="en-US" altLang="zh-C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684905" y="2409825"/>
            <a:ext cx="16008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GAPDH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7790" y="18542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Figure 5</a:t>
            </a:r>
            <a:endParaRPr lang="en-US" altLang="zh-CN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pic>
        <p:nvPicPr>
          <p:cNvPr id="4" name="图片 3" descr="G-4-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865" y="1778000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 descr="M14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865" y="89535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684905" y="73025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IGF2BP1</a:t>
            </a:r>
            <a:endParaRPr lang="en-US" altLang="zh-C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684905" y="2409825"/>
            <a:ext cx="16008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IGF2BP2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684905" y="409829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IGF2BP3</a:t>
            </a:r>
            <a:endParaRPr lang="en-US" altLang="zh-C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684905" y="5770245"/>
            <a:ext cx="16008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GAPDH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620635" y="73025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IGF2BP2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620635" y="2409825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GAPDH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620635" y="409829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IGF2BP2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7790" y="18542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Figure 6</a:t>
            </a:r>
            <a:endParaRPr lang="en-US" altLang="zh-CN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pic>
        <p:nvPicPr>
          <p:cNvPr id="3" name="图片 2" descr="IGF2BP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4945" y="93345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图片 3" descr="IGF2BP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945" y="1776095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 descr="IGF2BP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5580" y="3463925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图片 6" descr="G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5580" y="5151755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图片 7" descr="BP2-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1775" y="83185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图片 8" descr="G-2-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1775" y="1779270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图片 9" descr="BP2-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7490" y="3463290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图片 23" descr="G-1-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17490" y="5158105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5" name="文本框 24"/>
          <p:cNvSpPr txBox="1"/>
          <p:nvPr/>
        </p:nvSpPr>
        <p:spPr>
          <a:xfrm>
            <a:off x="7620635" y="576961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GAPDH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684905" y="73025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IGF2BP2</a:t>
            </a:r>
            <a:endParaRPr lang="en-US" altLang="zh-C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684905" y="2409825"/>
            <a:ext cx="16008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GAPDH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620635" y="73025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IGF2BP2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620635" y="2409825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NLRP3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620635" y="409829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 Regular" panose="02020603050405020304" charset="0"/>
                <a:cs typeface="Times New Roman Regular" panose="02020603050405020304" charset="0"/>
              </a:rPr>
              <a:t>GAPDH</a:t>
            </a:r>
            <a:endParaRPr lang="en-US" altLang="zh-CN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7790" y="185420"/>
            <a:ext cx="1482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 Bold" panose="02020603050405020304" charset="0"/>
                <a:cs typeface="Times New Roman Bold" panose="02020603050405020304" charset="0"/>
              </a:rPr>
              <a:t>Figure 7</a:t>
            </a:r>
            <a:endParaRPr lang="en-US" altLang="zh-CN" b="1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pic>
        <p:nvPicPr>
          <p:cNvPr id="2" name="图片 1" descr="BP2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1775" y="77470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 descr="N3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4790" y="1770380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图片 12" descr="G-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710" y="3464560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图片 18" descr="BP2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7325" y="68580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图片 19" descr="G-3-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7325" y="1761490"/>
            <a:ext cx="2048510" cy="16700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297</Words>
  <Application>WPS 文字</Application>
  <PresentationFormat>宽屏</PresentationFormat>
  <Paragraphs>90</Paragraphs>
  <Slides>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9" baseType="lpstr">
      <vt:lpstr>Arial</vt:lpstr>
      <vt:lpstr>宋体</vt:lpstr>
      <vt:lpstr>Wingdings</vt:lpstr>
      <vt:lpstr>Times New Roman Regular</vt:lpstr>
      <vt:lpstr>Times New Roman Bold</vt:lpstr>
      <vt:lpstr>微软雅黑</vt:lpstr>
      <vt:lpstr>汉仪旗黑</vt:lpstr>
      <vt:lpstr>宋体</vt:lpstr>
      <vt:lpstr>Arial Unicode MS</vt:lpstr>
      <vt:lpstr>汉仪书宋二KW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飛</cp:lastModifiedBy>
  <cp:revision>23</cp:revision>
  <dcterms:created xsi:type="dcterms:W3CDTF">2023-10-07T02:30:14Z</dcterms:created>
  <dcterms:modified xsi:type="dcterms:W3CDTF">2023-10-07T02:30:14Z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2052-6.0.0.8068</vt:lpwstr>
  </property>
  <property fmtid="{D5CDD505-2E9C-101B-9397-08002B2CF9AE}" pid="3" name="ICV">
    <vt:lpwstr>B667DED415928C3E03CE4D64C81FEDB6</vt:lpwstr>
  </property>
</Properties>
</file>