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9"/>
  </p:notesMasterIdLst>
  <p:sldIdLst>
    <p:sldId id="256" r:id="rId2"/>
    <p:sldId id="267" r:id="rId3"/>
    <p:sldId id="265" r:id="rId4"/>
    <p:sldId id="257" r:id="rId5"/>
    <p:sldId id="266" r:id="rId6"/>
    <p:sldId id="268" r:id="rId7"/>
    <p:sldId id="258" r:id="rId8"/>
  </p:sldIdLst>
  <p:sldSz cx="6858000" cy="9907588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53"/>
    <p:restoredTop sz="95958"/>
  </p:normalViewPr>
  <p:slideViewPr>
    <p:cSldViewPr snapToGrid="0" snapToObjects="1">
      <p:cViewPr>
        <p:scale>
          <a:sx n="67" d="100"/>
          <a:sy n="67" d="100"/>
        </p:scale>
        <p:origin x="17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337749-DE82-E44A-ADFA-356EDFCD2202}" type="datetimeFigureOut">
              <a:rPr kumimoji="1" lang="zh-CN" altLang="en-US" smtClean="0"/>
              <a:t>2024/9/2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53E4B3-E3DD-CC43-B744-403C059B2FF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58351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451"/>
            <a:ext cx="5829300" cy="3449308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3778"/>
            <a:ext cx="5143500" cy="2392040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C4CF0-AED8-4741-AC2A-992F4151A4A5}" type="datetimeFigureOut">
              <a:rPr kumimoji="1" lang="zh-CN" altLang="en-US" smtClean="0"/>
              <a:t>2024/9/2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B3EDE-C513-8E49-BA94-9DDD60FDD8F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C4CF0-AED8-4741-AC2A-992F4151A4A5}" type="datetimeFigureOut">
              <a:rPr kumimoji="1" lang="zh-CN" altLang="en-US" smtClean="0"/>
              <a:t>2024/9/2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B3EDE-C513-8E49-BA94-9DDD60FDD8F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70019"/>
            <a:ext cx="5915025" cy="4121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30289"/>
            <a:ext cx="5915025" cy="2167284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C4CF0-AED8-4741-AC2A-992F4151A4A5}" type="datetimeFigureOut">
              <a:rPr kumimoji="1" lang="zh-CN" altLang="en-US" smtClean="0"/>
              <a:t>2024/9/2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B3EDE-C513-8E49-BA94-9DDD60FDD8F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436"/>
            <a:ext cx="2914650" cy="628627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436"/>
            <a:ext cx="2914650" cy="628627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C4CF0-AED8-4741-AC2A-992F4151A4A5}" type="datetimeFigureOut">
              <a:rPr kumimoji="1" lang="zh-CN" altLang="en-US" smtClean="0"/>
              <a:t>2024/9/2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B3EDE-C513-8E49-BA94-9DDD60FDD8F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90"/>
            <a:ext cx="5915025" cy="191500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736"/>
            <a:ext cx="2901255" cy="119028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9022"/>
            <a:ext cx="2901255" cy="532303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736"/>
            <a:ext cx="2915543" cy="1190286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9022"/>
            <a:ext cx="2915543" cy="532303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C4CF0-AED8-4741-AC2A-992F4151A4A5}" type="datetimeFigureOut">
              <a:rPr kumimoji="1" lang="zh-CN" altLang="en-US" smtClean="0"/>
              <a:t>2024/9/2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B3EDE-C513-8E49-BA94-9DDD60FDD8F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C4CF0-AED8-4741-AC2A-992F4151A4A5}" type="datetimeFigureOut">
              <a:rPr kumimoji="1" lang="zh-CN" altLang="en-US" smtClean="0"/>
              <a:t>2024/9/2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B3EDE-C513-8E49-BA94-9DDD60FDD8F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C4CF0-AED8-4741-AC2A-992F4151A4A5}" type="datetimeFigureOut">
              <a:rPr kumimoji="1" lang="zh-CN" altLang="en-US" smtClean="0"/>
              <a:t>2024/9/2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B3EDE-C513-8E49-BA94-9DDD60FDD8F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506"/>
            <a:ext cx="2211884" cy="231177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511"/>
            <a:ext cx="3471863" cy="704080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2276"/>
            <a:ext cx="2211884" cy="5506510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C4CF0-AED8-4741-AC2A-992F4151A4A5}" type="datetimeFigureOut">
              <a:rPr kumimoji="1" lang="zh-CN" altLang="en-US" smtClean="0"/>
              <a:t>2024/9/2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B3EDE-C513-8E49-BA94-9DDD60FDD8F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506"/>
            <a:ext cx="2211884" cy="231177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511"/>
            <a:ext cx="3471863" cy="704080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2276"/>
            <a:ext cx="2211884" cy="5506510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C4CF0-AED8-4741-AC2A-992F4151A4A5}" type="datetimeFigureOut">
              <a:rPr kumimoji="1" lang="zh-CN" altLang="en-US" smtClean="0"/>
              <a:t>2024/9/2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B3EDE-C513-8E49-BA94-9DDD60FDD8F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C4CF0-AED8-4741-AC2A-992F4151A4A5}" type="datetimeFigureOut">
              <a:rPr kumimoji="1" lang="zh-CN" altLang="en-US" smtClean="0"/>
              <a:t>2024/9/2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B3EDE-C513-8E49-BA94-9DDD60FDD8F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87"/>
            <a:ext cx="1478756" cy="839622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87"/>
            <a:ext cx="4350544" cy="8396223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C4CF0-AED8-4741-AC2A-992F4151A4A5}" type="datetimeFigureOut">
              <a:rPr kumimoji="1" lang="zh-CN" altLang="en-US" smtClean="0"/>
              <a:t>2024/9/2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B3EDE-C513-8E49-BA94-9DDD60FDD8F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90"/>
            <a:ext cx="5915025" cy="19150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436"/>
            <a:ext cx="5915025" cy="6286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2869"/>
            <a:ext cx="1543050" cy="5274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5C4CF0-AED8-4741-AC2A-992F4151A4A5}" type="datetimeFigureOut">
              <a:rPr kumimoji="1" lang="zh-CN" altLang="en-US" smtClean="0"/>
              <a:t>2024/9/2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2869"/>
            <a:ext cx="2314575" cy="5274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2869"/>
            <a:ext cx="1543050" cy="5274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1B3EDE-C513-8E49-BA94-9DDD60FDD8F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6495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13" Type="http://schemas.openxmlformats.org/officeDocument/2006/relationships/image" Target="../media/image12.tiff"/><Relationship Id="rId18" Type="http://schemas.openxmlformats.org/officeDocument/2006/relationships/image" Target="../media/image17.tiff"/><Relationship Id="rId26" Type="http://schemas.openxmlformats.org/officeDocument/2006/relationships/image" Target="../media/image25.tiff"/><Relationship Id="rId3" Type="http://schemas.openxmlformats.org/officeDocument/2006/relationships/image" Target="../media/image2.tiff"/><Relationship Id="rId21" Type="http://schemas.openxmlformats.org/officeDocument/2006/relationships/image" Target="../media/image20.tiff"/><Relationship Id="rId7" Type="http://schemas.openxmlformats.org/officeDocument/2006/relationships/image" Target="../media/image6.tiff"/><Relationship Id="rId12" Type="http://schemas.openxmlformats.org/officeDocument/2006/relationships/image" Target="../media/image11.tiff"/><Relationship Id="rId17" Type="http://schemas.openxmlformats.org/officeDocument/2006/relationships/image" Target="../media/image16.tiff"/><Relationship Id="rId25" Type="http://schemas.openxmlformats.org/officeDocument/2006/relationships/image" Target="../media/image24.tiff"/><Relationship Id="rId2" Type="http://schemas.openxmlformats.org/officeDocument/2006/relationships/image" Target="../media/image1.tiff"/><Relationship Id="rId16" Type="http://schemas.openxmlformats.org/officeDocument/2006/relationships/image" Target="../media/image15.tiff"/><Relationship Id="rId20" Type="http://schemas.openxmlformats.org/officeDocument/2006/relationships/image" Target="../media/image19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tiff"/><Relationship Id="rId11" Type="http://schemas.openxmlformats.org/officeDocument/2006/relationships/image" Target="../media/image10.tiff"/><Relationship Id="rId24" Type="http://schemas.openxmlformats.org/officeDocument/2006/relationships/image" Target="../media/image23.tiff"/><Relationship Id="rId5" Type="http://schemas.openxmlformats.org/officeDocument/2006/relationships/image" Target="../media/image4.tiff"/><Relationship Id="rId15" Type="http://schemas.openxmlformats.org/officeDocument/2006/relationships/image" Target="../media/image14.tiff"/><Relationship Id="rId23" Type="http://schemas.openxmlformats.org/officeDocument/2006/relationships/image" Target="../media/image22.tiff"/><Relationship Id="rId10" Type="http://schemas.openxmlformats.org/officeDocument/2006/relationships/image" Target="../media/image9.tiff"/><Relationship Id="rId19" Type="http://schemas.openxmlformats.org/officeDocument/2006/relationships/image" Target="../media/image18.tiff"/><Relationship Id="rId4" Type="http://schemas.openxmlformats.org/officeDocument/2006/relationships/image" Target="../media/image3.tiff"/><Relationship Id="rId9" Type="http://schemas.openxmlformats.org/officeDocument/2006/relationships/image" Target="../media/image8.tiff"/><Relationship Id="rId14" Type="http://schemas.openxmlformats.org/officeDocument/2006/relationships/image" Target="../media/image13.tiff"/><Relationship Id="rId22" Type="http://schemas.openxmlformats.org/officeDocument/2006/relationships/image" Target="../media/image21.tif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tiff"/><Relationship Id="rId13" Type="http://schemas.openxmlformats.org/officeDocument/2006/relationships/image" Target="../media/image37.tiff"/><Relationship Id="rId18" Type="http://schemas.openxmlformats.org/officeDocument/2006/relationships/image" Target="../media/image42.tiff"/><Relationship Id="rId26" Type="http://schemas.openxmlformats.org/officeDocument/2006/relationships/image" Target="../media/image50.tiff"/><Relationship Id="rId3" Type="http://schemas.openxmlformats.org/officeDocument/2006/relationships/image" Target="../media/image27.tiff"/><Relationship Id="rId21" Type="http://schemas.openxmlformats.org/officeDocument/2006/relationships/image" Target="../media/image45.tiff"/><Relationship Id="rId7" Type="http://schemas.openxmlformats.org/officeDocument/2006/relationships/image" Target="../media/image31.tiff"/><Relationship Id="rId12" Type="http://schemas.openxmlformats.org/officeDocument/2006/relationships/image" Target="../media/image36.tiff"/><Relationship Id="rId17" Type="http://schemas.openxmlformats.org/officeDocument/2006/relationships/image" Target="../media/image41.tiff"/><Relationship Id="rId25" Type="http://schemas.openxmlformats.org/officeDocument/2006/relationships/image" Target="../media/image49.tiff"/><Relationship Id="rId2" Type="http://schemas.openxmlformats.org/officeDocument/2006/relationships/image" Target="../media/image26.tiff"/><Relationship Id="rId16" Type="http://schemas.openxmlformats.org/officeDocument/2006/relationships/image" Target="../media/image40.tiff"/><Relationship Id="rId20" Type="http://schemas.openxmlformats.org/officeDocument/2006/relationships/image" Target="../media/image44.tiff"/><Relationship Id="rId29" Type="http://schemas.openxmlformats.org/officeDocument/2006/relationships/image" Target="../media/image53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tiff"/><Relationship Id="rId11" Type="http://schemas.openxmlformats.org/officeDocument/2006/relationships/image" Target="../media/image35.tiff"/><Relationship Id="rId24" Type="http://schemas.openxmlformats.org/officeDocument/2006/relationships/image" Target="../media/image48.tiff"/><Relationship Id="rId5" Type="http://schemas.openxmlformats.org/officeDocument/2006/relationships/image" Target="../media/image29.tiff"/><Relationship Id="rId15" Type="http://schemas.openxmlformats.org/officeDocument/2006/relationships/image" Target="../media/image39.tiff"/><Relationship Id="rId23" Type="http://schemas.openxmlformats.org/officeDocument/2006/relationships/image" Target="../media/image47.tiff"/><Relationship Id="rId28" Type="http://schemas.openxmlformats.org/officeDocument/2006/relationships/image" Target="../media/image52.tiff"/><Relationship Id="rId10" Type="http://schemas.openxmlformats.org/officeDocument/2006/relationships/image" Target="../media/image34.tiff"/><Relationship Id="rId19" Type="http://schemas.openxmlformats.org/officeDocument/2006/relationships/image" Target="../media/image43.tiff"/><Relationship Id="rId4" Type="http://schemas.openxmlformats.org/officeDocument/2006/relationships/image" Target="../media/image28.tiff"/><Relationship Id="rId9" Type="http://schemas.openxmlformats.org/officeDocument/2006/relationships/image" Target="../media/image33.tiff"/><Relationship Id="rId14" Type="http://schemas.openxmlformats.org/officeDocument/2006/relationships/image" Target="../media/image38.tiff"/><Relationship Id="rId22" Type="http://schemas.openxmlformats.org/officeDocument/2006/relationships/image" Target="../media/image46.tiff"/><Relationship Id="rId27" Type="http://schemas.openxmlformats.org/officeDocument/2006/relationships/image" Target="../media/image51.tif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tiff"/><Relationship Id="rId13" Type="http://schemas.openxmlformats.org/officeDocument/2006/relationships/image" Target="../media/image65.tiff"/><Relationship Id="rId18" Type="http://schemas.openxmlformats.org/officeDocument/2006/relationships/image" Target="../media/image70.tiff"/><Relationship Id="rId26" Type="http://schemas.openxmlformats.org/officeDocument/2006/relationships/image" Target="../media/image78.tiff"/><Relationship Id="rId3" Type="http://schemas.openxmlformats.org/officeDocument/2006/relationships/image" Target="../media/image55.tiff"/><Relationship Id="rId21" Type="http://schemas.openxmlformats.org/officeDocument/2006/relationships/image" Target="../media/image73.tiff"/><Relationship Id="rId7" Type="http://schemas.openxmlformats.org/officeDocument/2006/relationships/image" Target="../media/image59.tiff"/><Relationship Id="rId12" Type="http://schemas.openxmlformats.org/officeDocument/2006/relationships/image" Target="../media/image64.tiff"/><Relationship Id="rId17" Type="http://schemas.openxmlformats.org/officeDocument/2006/relationships/image" Target="../media/image69.tiff"/><Relationship Id="rId25" Type="http://schemas.openxmlformats.org/officeDocument/2006/relationships/image" Target="../media/image77.tiff"/><Relationship Id="rId2" Type="http://schemas.openxmlformats.org/officeDocument/2006/relationships/image" Target="../media/image54.tiff"/><Relationship Id="rId16" Type="http://schemas.openxmlformats.org/officeDocument/2006/relationships/image" Target="../media/image68.tiff"/><Relationship Id="rId20" Type="http://schemas.openxmlformats.org/officeDocument/2006/relationships/image" Target="../media/image72.tiff"/><Relationship Id="rId29" Type="http://schemas.openxmlformats.org/officeDocument/2006/relationships/image" Target="../media/image8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tiff"/><Relationship Id="rId11" Type="http://schemas.openxmlformats.org/officeDocument/2006/relationships/image" Target="../media/image63.tiff"/><Relationship Id="rId24" Type="http://schemas.openxmlformats.org/officeDocument/2006/relationships/image" Target="../media/image76.tiff"/><Relationship Id="rId32" Type="http://schemas.openxmlformats.org/officeDocument/2006/relationships/image" Target="../media/image84.tiff"/><Relationship Id="rId5" Type="http://schemas.openxmlformats.org/officeDocument/2006/relationships/image" Target="../media/image57.tiff"/><Relationship Id="rId15" Type="http://schemas.openxmlformats.org/officeDocument/2006/relationships/image" Target="../media/image67.tiff"/><Relationship Id="rId23" Type="http://schemas.openxmlformats.org/officeDocument/2006/relationships/image" Target="../media/image75.tiff"/><Relationship Id="rId28" Type="http://schemas.openxmlformats.org/officeDocument/2006/relationships/image" Target="../media/image80.tiff"/><Relationship Id="rId10" Type="http://schemas.openxmlformats.org/officeDocument/2006/relationships/image" Target="../media/image62.tiff"/><Relationship Id="rId19" Type="http://schemas.openxmlformats.org/officeDocument/2006/relationships/image" Target="../media/image71.tiff"/><Relationship Id="rId31" Type="http://schemas.openxmlformats.org/officeDocument/2006/relationships/image" Target="../media/image83.tiff"/><Relationship Id="rId4" Type="http://schemas.openxmlformats.org/officeDocument/2006/relationships/image" Target="../media/image56.tiff"/><Relationship Id="rId9" Type="http://schemas.openxmlformats.org/officeDocument/2006/relationships/image" Target="../media/image61.tiff"/><Relationship Id="rId14" Type="http://schemas.openxmlformats.org/officeDocument/2006/relationships/image" Target="../media/image66.tiff"/><Relationship Id="rId22" Type="http://schemas.openxmlformats.org/officeDocument/2006/relationships/image" Target="../media/image74.tiff"/><Relationship Id="rId27" Type="http://schemas.openxmlformats.org/officeDocument/2006/relationships/image" Target="../media/image79.tiff"/><Relationship Id="rId30" Type="http://schemas.openxmlformats.org/officeDocument/2006/relationships/image" Target="../media/image82.tif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tiff"/><Relationship Id="rId13" Type="http://schemas.openxmlformats.org/officeDocument/2006/relationships/image" Target="../media/image96.tiff"/><Relationship Id="rId3" Type="http://schemas.openxmlformats.org/officeDocument/2006/relationships/image" Target="../media/image86.tiff"/><Relationship Id="rId7" Type="http://schemas.openxmlformats.org/officeDocument/2006/relationships/image" Target="../media/image90.tiff"/><Relationship Id="rId12" Type="http://schemas.openxmlformats.org/officeDocument/2006/relationships/image" Target="../media/image95.tiff"/><Relationship Id="rId2" Type="http://schemas.openxmlformats.org/officeDocument/2006/relationships/image" Target="../media/image85.tiff"/><Relationship Id="rId16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tiff"/><Relationship Id="rId11" Type="http://schemas.openxmlformats.org/officeDocument/2006/relationships/image" Target="../media/image94.tiff"/><Relationship Id="rId5" Type="http://schemas.openxmlformats.org/officeDocument/2006/relationships/image" Target="../media/image88.tiff"/><Relationship Id="rId15" Type="http://schemas.openxmlformats.org/officeDocument/2006/relationships/image" Target="../media/image97.tiff"/><Relationship Id="rId10" Type="http://schemas.openxmlformats.org/officeDocument/2006/relationships/image" Target="../media/image93.tiff"/><Relationship Id="rId4" Type="http://schemas.openxmlformats.org/officeDocument/2006/relationships/image" Target="../media/image87.tiff"/><Relationship Id="rId9" Type="http://schemas.openxmlformats.org/officeDocument/2006/relationships/image" Target="../media/image92.tiff"/><Relationship Id="rId14" Type="http://schemas.openxmlformats.org/officeDocument/2006/relationships/image" Target="../media/image1.tif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tiff"/><Relationship Id="rId13" Type="http://schemas.openxmlformats.org/officeDocument/2006/relationships/image" Target="../media/image109.tiff"/><Relationship Id="rId3" Type="http://schemas.openxmlformats.org/officeDocument/2006/relationships/image" Target="../media/image99.tiff"/><Relationship Id="rId7" Type="http://schemas.openxmlformats.org/officeDocument/2006/relationships/image" Target="../media/image103.tiff"/><Relationship Id="rId12" Type="http://schemas.openxmlformats.org/officeDocument/2006/relationships/image" Target="../media/image108.tiff"/><Relationship Id="rId2" Type="http://schemas.openxmlformats.org/officeDocument/2006/relationships/image" Target="../media/image98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tiff"/><Relationship Id="rId11" Type="http://schemas.openxmlformats.org/officeDocument/2006/relationships/image" Target="../media/image107.tiff"/><Relationship Id="rId5" Type="http://schemas.openxmlformats.org/officeDocument/2006/relationships/image" Target="../media/image101.tiff"/><Relationship Id="rId15" Type="http://schemas.openxmlformats.org/officeDocument/2006/relationships/image" Target="../media/image111.tiff"/><Relationship Id="rId10" Type="http://schemas.openxmlformats.org/officeDocument/2006/relationships/image" Target="../media/image106.tiff"/><Relationship Id="rId4" Type="http://schemas.openxmlformats.org/officeDocument/2006/relationships/image" Target="../media/image100.tiff"/><Relationship Id="rId9" Type="http://schemas.openxmlformats.org/officeDocument/2006/relationships/image" Target="../media/image105.tiff"/><Relationship Id="rId14" Type="http://schemas.openxmlformats.org/officeDocument/2006/relationships/image" Target="../media/image110.tif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tiff"/><Relationship Id="rId13" Type="http://schemas.openxmlformats.org/officeDocument/2006/relationships/image" Target="../media/image123.tiff"/><Relationship Id="rId18" Type="http://schemas.openxmlformats.org/officeDocument/2006/relationships/image" Target="../media/image128.tiff"/><Relationship Id="rId3" Type="http://schemas.openxmlformats.org/officeDocument/2006/relationships/image" Target="../media/image113.tiff"/><Relationship Id="rId21" Type="http://schemas.openxmlformats.org/officeDocument/2006/relationships/image" Target="../media/image131.tiff"/><Relationship Id="rId7" Type="http://schemas.openxmlformats.org/officeDocument/2006/relationships/image" Target="../media/image117.tiff"/><Relationship Id="rId12" Type="http://schemas.openxmlformats.org/officeDocument/2006/relationships/image" Target="../media/image122.tiff"/><Relationship Id="rId17" Type="http://schemas.openxmlformats.org/officeDocument/2006/relationships/image" Target="../media/image127.tiff"/><Relationship Id="rId2" Type="http://schemas.openxmlformats.org/officeDocument/2006/relationships/image" Target="../media/image112.tiff"/><Relationship Id="rId16" Type="http://schemas.openxmlformats.org/officeDocument/2006/relationships/image" Target="../media/image126.tiff"/><Relationship Id="rId20" Type="http://schemas.openxmlformats.org/officeDocument/2006/relationships/image" Target="../media/image130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6.tiff"/><Relationship Id="rId11" Type="http://schemas.openxmlformats.org/officeDocument/2006/relationships/image" Target="../media/image121.tiff"/><Relationship Id="rId5" Type="http://schemas.openxmlformats.org/officeDocument/2006/relationships/image" Target="../media/image115.tiff"/><Relationship Id="rId15" Type="http://schemas.openxmlformats.org/officeDocument/2006/relationships/image" Target="../media/image125.tiff"/><Relationship Id="rId23" Type="http://schemas.openxmlformats.org/officeDocument/2006/relationships/image" Target="../media/image133.tiff"/><Relationship Id="rId10" Type="http://schemas.openxmlformats.org/officeDocument/2006/relationships/image" Target="../media/image120.tiff"/><Relationship Id="rId19" Type="http://schemas.openxmlformats.org/officeDocument/2006/relationships/image" Target="../media/image129.tiff"/><Relationship Id="rId4" Type="http://schemas.openxmlformats.org/officeDocument/2006/relationships/image" Target="../media/image114.tiff"/><Relationship Id="rId9" Type="http://schemas.openxmlformats.org/officeDocument/2006/relationships/image" Target="../media/image119.tiff"/><Relationship Id="rId14" Type="http://schemas.openxmlformats.org/officeDocument/2006/relationships/image" Target="../media/image124.tiff"/><Relationship Id="rId22" Type="http://schemas.openxmlformats.org/officeDocument/2006/relationships/image" Target="../media/image132.tif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tiff"/><Relationship Id="rId13" Type="http://schemas.openxmlformats.org/officeDocument/2006/relationships/image" Target="../media/image145.tiff"/><Relationship Id="rId3" Type="http://schemas.openxmlformats.org/officeDocument/2006/relationships/image" Target="../media/image135.tiff"/><Relationship Id="rId7" Type="http://schemas.openxmlformats.org/officeDocument/2006/relationships/image" Target="../media/image139.tiff"/><Relationship Id="rId12" Type="http://schemas.openxmlformats.org/officeDocument/2006/relationships/image" Target="../media/image144.tiff"/><Relationship Id="rId17" Type="http://schemas.openxmlformats.org/officeDocument/2006/relationships/image" Target="../media/image149.tiff"/><Relationship Id="rId2" Type="http://schemas.openxmlformats.org/officeDocument/2006/relationships/image" Target="../media/image134.tiff"/><Relationship Id="rId16" Type="http://schemas.openxmlformats.org/officeDocument/2006/relationships/image" Target="../media/image148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8.tiff"/><Relationship Id="rId11" Type="http://schemas.openxmlformats.org/officeDocument/2006/relationships/image" Target="../media/image143.tiff"/><Relationship Id="rId5" Type="http://schemas.openxmlformats.org/officeDocument/2006/relationships/image" Target="../media/image137.tiff"/><Relationship Id="rId15" Type="http://schemas.openxmlformats.org/officeDocument/2006/relationships/image" Target="../media/image147.tiff"/><Relationship Id="rId10" Type="http://schemas.openxmlformats.org/officeDocument/2006/relationships/image" Target="../media/image142.tiff"/><Relationship Id="rId4" Type="http://schemas.openxmlformats.org/officeDocument/2006/relationships/image" Target="../media/image136.tiff"/><Relationship Id="rId9" Type="http://schemas.openxmlformats.org/officeDocument/2006/relationships/image" Target="../media/image141.tiff"/><Relationship Id="rId14" Type="http://schemas.openxmlformats.org/officeDocument/2006/relationships/image" Target="../media/image146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64579" y="251853"/>
            <a:ext cx="60868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Supplementary </a:t>
            </a:r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Data 1</a:t>
            </a:r>
            <a:r>
              <a:rPr lang="en-US" altLang="zh-CN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. F</a:t>
            </a:r>
            <a:r>
              <a:rPr lang="en-US" altLang="zh-CN" sz="1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ull length uncropped original western blots used in the manuscript</a:t>
            </a:r>
            <a:endParaRPr lang="en-US" altLang="zh-CN" sz="1400" dirty="0">
              <a:latin typeface="Times New Roman" panose="02020603050405020304" pitchFamily="18" charset="0"/>
              <a:ea typeface="Arial" charset="0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85738" y="912676"/>
            <a:ext cx="85792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latin typeface="Arial" charset="0"/>
                <a:ea typeface="Arial" charset="0"/>
                <a:cs typeface="Arial" charset="0"/>
              </a:rPr>
              <a:t>Figure 1</a:t>
            </a:r>
            <a:r>
              <a:rPr lang="en-US" altLang="zh-CN" sz="1200" dirty="0">
                <a:latin typeface="Arial" charset="0"/>
                <a:ea typeface="Arial" charset="0"/>
                <a:cs typeface="Arial" charset="0"/>
              </a:rPr>
              <a:t>C</a:t>
            </a:r>
            <a:endParaRPr lang="zh-CN" altLang="en-US" sz="12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74" name="图片 17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041" y="2486319"/>
            <a:ext cx="1524000" cy="457200"/>
          </a:xfrm>
          <a:prstGeom prst="rect">
            <a:avLst/>
          </a:prstGeom>
        </p:spPr>
      </p:pic>
      <p:pic>
        <p:nvPicPr>
          <p:cNvPr id="175" name="图片 174"/>
          <p:cNvPicPr>
            <a:picLocks noChangeAspect="1"/>
          </p:cNvPicPr>
          <p:nvPr/>
        </p:nvPicPr>
        <p:blipFill rotWithShape="1">
          <a:blip r:embed="rId3"/>
          <a:srcRect t="1075" r="3702" b="3393"/>
          <a:stretch/>
        </p:blipFill>
        <p:spPr>
          <a:xfrm>
            <a:off x="2412441" y="1784226"/>
            <a:ext cx="1613459" cy="1164720"/>
          </a:xfrm>
          <a:prstGeom prst="rect">
            <a:avLst/>
          </a:prstGeom>
        </p:spPr>
      </p:pic>
      <p:sp>
        <p:nvSpPr>
          <p:cNvPr id="176" name="文本框 175">
            <a:extLst>
              <a:ext uri="{FF2B5EF4-FFF2-40B4-BE49-F238E27FC236}">
                <a16:creationId xmlns:a16="http://schemas.microsoft.com/office/drawing/2014/main" id="{1B5ADF36-7F1C-794F-9CC5-13EF1DFCD432}"/>
              </a:ext>
            </a:extLst>
          </p:cNvPr>
          <p:cNvSpPr txBox="1"/>
          <p:nvPr/>
        </p:nvSpPr>
        <p:spPr>
          <a:xfrm>
            <a:off x="235833" y="2512416"/>
            <a:ext cx="45557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700" dirty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kumimoji="1" lang="zh-CN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7" name="框架 176">
            <a:extLst>
              <a:ext uri="{FF2B5EF4-FFF2-40B4-BE49-F238E27FC236}">
                <a16:creationId xmlns:a16="http://schemas.microsoft.com/office/drawing/2014/main" id="{978EDC8E-3BA9-AB42-A661-03D0317869C4}"/>
              </a:ext>
            </a:extLst>
          </p:cNvPr>
          <p:cNvSpPr/>
          <p:nvPr/>
        </p:nvSpPr>
        <p:spPr>
          <a:xfrm>
            <a:off x="656042" y="2475267"/>
            <a:ext cx="1440000" cy="207889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78" name="矩形 177"/>
          <p:cNvSpPr/>
          <p:nvPr/>
        </p:nvSpPr>
        <p:spPr>
          <a:xfrm>
            <a:off x="2099832" y="2400098"/>
            <a:ext cx="38800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4</a:t>
            </a:r>
            <a:r>
              <a:rPr lang="ru-RU" altLang="zh-CN" sz="800" dirty="0">
                <a:solidFill>
                  <a:srgbClr val="000000"/>
                </a:solidFill>
                <a:effectLst/>
                <a:latin typeface="Arial" charset="0"/>
              </a:rPr>
              <a:t>5</a:t>
            </a:r>
            <a:r>
              <a:rPr lang="zh-CN" altLang="en-US" sz="800" dirty="0">
                <a:solidFill>
                  <a:srgbClr val="000000"/>
                </a:solidFill>
                <a:effectLst/>
                <a:latin typeface="Arial" charset="0"/>
              </a:rPr>
              <a:t> </a:t>
            </a:r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-</a:t>
            </a:r>
            <a:endParaRPr lang="ru-RU" altLang="zh-CN" dirty="0"/>
          </a:p>
        </p:txBody>
      </p:sp>
      <p:sp>
        <p:nvSpPr>
          <p:cNvPr id="179" name="矩形 178"/>
          <p:cNvSpPr/>
          <p:nvPr/>
        </p:nvSpPr>
        <p:spPr>
          <a:xfrm>
            <a:off x="2099832" y="2637948"/>
            <a:ext cx="38800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35 -</a:t>
            </a:r>
            <a:endParaRPr lang="ru-RU" altLang="zh-CN" dirty="0"/>
          </a:p>
        </p:txBody>
      </p:sp>
      <p:sp>
        <p:nvSpPr>
          <p:cNvPr id="180" name="矩形 179"/>
          <p:cNvSpPr/>
          <p:nvPr/>
        </p:nvSpPr>
        <p:spPr>
          <a:xfrm>
            <a:off x="2102641" y="2133971"/>
            <a:ext cx="38800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60 -</a:t>
            </a:r>
            <a:endParaRPr lang="ru-RU" altLang="zh-CN" dirty="0"/>
          </a:p>
        </p:txBody>
      </p:sp>
      <p:sp>
        <p:nvSpPr>
          <p:cNvPr id="181" name="矩形 180"/>
          <p:cNvSpPr/>
          <p:nvPr/>
        </p:nvSpPr>
        <p:spPr>
          <a:xfrm>
            <a:off x="2102641" y="1949866"/>
            <a:ext cx="38800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75 -</a:t>
            </a:r>
            <a:endParaRPr lang="ru-RU" altLang="zh-CN" dirty="0"/>
          </a:p>
        </p:txBody>
      </p:sp>
      <p:pic>
        <p:nvPicPr>
          <p:cNvPr id="182" name="图片 18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412" y="1637185"/>
            <a:ext cx="1524000" cy="457200"/>
          </a:xfrm>
          <a:prstGeom prst="rect">
            <a:avLst/>
          </a:prstGeom>
        </p:spPr>
      </p:pic>
      <p:pic>
        <p:nvPicPr>
          <p:cNvPr id="183" name="图片 18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621" y="2087765"/>
            <a:ext cx="1524000" cy="396240"/>
          </a:xfrm>
          <a:prstGeom prst="rect">
            <a:avLst/>
          </a:prstGeom>
        </p:spPr>
      </p:pic>
      <p:sp>
        <p:nvSpPr>
          <p:cNvPr id="184" name="框架 183">
            <a:extLst>
              <a:ext uri="{FF2B5EF4-FFF2-40B4-BE49-F238E27FC236}">
                <a16:creationId xmlns:a16="http://schemas.microsoft.com/office/drawing/2014/main" id="{978EDC8E-3BA9-AB42-A661-03D0317869C4}"/>
              </a:ext>
            </a:extLst>
          </p:cNvPr>
          <p:cNvSpPr/>
          <p:nvPr/>
        </p:nvSpPr>
        <p:spPr>
          <a:xfrm>
            <a:off x="670465" y="2171282"/>
            <a:ext cx="1440000" cy="207889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85" name="框架 184">
            <a:extLst>
              <a:ext uri="{FF2B5EF4-FFF2-40B4-BE49-F238E27FC236}">
                <a16:creationId xmlns:a16="http://schemas.microsoft.com/office/drawing/2014/main" id="{978EDC8E-3BA9-AB42-A661-03D0317869C4}"/>
              </a:ext>
            </a:extLst>
          </p:cNvPr>
          <p:cNvSpPr/>
          <p:nvPr/>
        </p:nvSpPr>
        <p:spPr>
          <a:xfrm>
            <a:off x="656042" y="1828018"/>
            <a:ext cx="1440000" cy="207889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86" name="文本框 185">
            <a:extLst>
              <a:ext uri="{FF2B5EF4-FFF2-40B4-BE49-F238E27FC236}">
                <a16:creationId xmlns:a16="http://schemas.microsoft.com/office/drawing/2014/main" id="{7FD8FB4A-C685-DC4B-B1F2-1D893268D0C6}"/>
              </a:ext>
            </a:extLst>
          </p:cNvPr>
          <p:cNvSpPr txBox="1"/>
          <p:nvPr/>
        </p:nvSpPr>
        <p:spPr>
          <a:xfrm>
            <a:off x="304763" y="1851345"/>
            <a:ext cx="38664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00" dirty="0">
                <a:latin typeface="Arial" panose="020B0604020202020204" pitchFamily="34" charset="0"/>
                <a:cs typeface="Arial" panose="020B0604020202020204" pitchFamily="34" charset="0"/>
              </a:rPr>
              <a:t>NRF2</a:t>
            </a:r>
            <a:endParaRPr kumimoji="1" lang="zh-CN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7" name="文本框 186">
            <a:extLst>
              <a:ext uri="{FF2B5EF4-FFF2-40B4-BE49-F238E27FC236}">
                <a16:creationId xmlns:a16="http://schemas.microsoft.com/office/drawing/2014/main" id="{29465F1D-5415-A746-9779-1C623DC757DE}"/>
              </a:ext>
            </a:extLst>
          </p:cNvPr>
          <p:cNvSpPr txBox="1"/>
          <p:nvPr/>
        </p:nvSpPr>
        <p:spPr>
          <a:xfrm>
            <a:off x="256919" y="2168538"/>
            <a:ext cx="45557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00" dirty="0">
                <a:latin typeface="Arial" panose="020B0604020202020204" pitchFamily="34" charset="0"/>
                <a:cs typeface="Arial" panose="020B0604020202020204" pitchFamily="34" charset="0"/>
              </a:rPr>
              <a:t>CARM1</a:t>
            </a:r>
            <a:endParaRPr kumimoji="1" lang="zh-CN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8" name="矩形 187"/>
          <p:cNvSpPr/>
          <p:nvPr/>
        </p:nvSpPr>
        <p:spPr>
          <a:xfrm>
            <a:off x="2036991" y="1813548"/>
            <a:ext cx="48212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100 -</a:t>
            </a:r>
            <a:endParaRPr lang="ru-RU" altLang="zh-CN" dirty="0"/>
          </a:p>
        </p:txBody>
      </p:sp>
      <p:pic>
        <p:nvPicPr>
          <p:cNvPr id="189" name="图片 188"/>
          <p:cNvPicPr>
            <a:picLocks noChangeAspect="1"/>
          </p:cNvPicPr>
          <p:nvPr/>
        </p:nvPicPr>
        <p:blipFill rotWithShape="1">
          <a:blip r:embed="rId6"/>
          <a:srcRect r="10774" b="-464"/>
          <a:stretch/>
        </p:blipFill>
        <p:spPr>
          <a:xfrm>
            <a:off x="4340316" y="1649900"/>
            <a:ext cx="815884" cy="459322"/>
          </a:xfrm>
          <a:prstGeom prst="rect">
            <a:avLst/>
          </a:prstGeom>
        </p:spPr>
      </p:pic>
      <p:pic>
        <p:nvPicPr>
          <p:cNvPr id="190" name="图片 189"/>
          <p:cNvPicPr>
            <a:picLocks noChangeAspect="1"/>
          </p:cNvPicPr>
          <p:nvPr/>
        </p:nvPicPr>
        <p:blipFill rotWithShape="1">
          <a:blip r:embed="rId7"/>
          <a:srcRect r="12529" b="58"/>
          <a:stretch/>
        </p:blipFill>
        <p:spPr>
          <a:xfrm>
            <a:off x="5647569" y="1597132"/>
            <a:ext cx="933144" cy="456934"/>
          </a:xfrm>
          <a:prstGeom prst="rect">
            <a:avLst/>
          </a:prstGeom>
        </p:spPr>
      </p:pic>
      <p:pic>
        <p:nvPicPr>
          <p:cNvPr id="192" name="图片 191"/>
          <p:cNvPicPr>
            <a:picLocks noChangeAspect="1"/>
          </p:cNvPicPr>
          <p:nvPr/>
        </p:nvPicPr>
        <p:blipFill rotWithShape="1">
          <a:blip r:embed="rId8"/>
          <a:srcRect r="10774" b="7914"/>
          <a:stretch/>
        </p:blipFill>
        <p:spPr>
          <a:xfrm>
            <a:off x="4340316" y="2124563"/>
            <a:ext cx="815884" cy="364881"/>
          </a:xfrm>
          <a:prstGeom prst="rect">
            <a:avLst/>
          </a:prstGeom>
        </p:spPr>
      </p:pic>
      <p:pic>
        <p:nvPicPr>
          <p:cNvPr id="193" name="图片 192"/>
          <p:cNvPicPr>
            <a:picLocks noChangeAspect="1"/>
          </p:cNvPicPr>
          <p:nvPr/>
        </p:nvPicPr>
        <p:blipFill rotWithShape="1">
          <a:blip r:embed="rId9"/>
          <a:srcRect l="2168" t="-2884" r="10362" b="3461"/>
          <a:stretch/>
        </p:blipFill>
        <p:spPr>
          <a:xfrm>
            <a:off x="5647569" y="2065884"/>
            <a:ext cx="933144" cy="454559"/>
          </a:xfrm>
          <a:prstGeom prst="rect">
            <a:avLst/>
          </a:prstGeom>
        </p:spPr>
      </p:pic>
      <p:pic>
        <p:nvPicPr>
          <p:cNvPr id="194" name="图片 193"/>
          <p:cNvPicPr>
            <a:picLocks noChangeAspect="1"/>
          </p:cNvPicPr>
          <p:nvPr/>
        </p:nvPicPr>
        <p:blipFill rotWithShape="1">
          <a:blip r:embed="rId10"/>
          <a:srcRect l="6615" t="-90" r="4659" b="5815"/>
          <a:stretch/>
        </p:blipFill>
        <p:spPr>
          <a:xfrm>
            <a:off x="4344889" y="2514183"/>
            <a:ext cx="811311" cy="431025"/>
          </a:xfrm>
          <a:prstGeom prst="rect">
            <a:avLst/>
          </a:prstGeom>
        </p:spPr>
      </p:pic>
      <p:pic>
        <p:nvPicPr>
          <p:cNvPr id="197" name="图片 19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51378" y="2523084"/>
            <a:ext cx="914400" cy="457200"/>
          </a:xfrm>
          <a:prstGeom prst="rect">
            <a:avLst/>
          </a:prstGeom>
        </p:spPr>
      </p:pic>
      <p:sp>
        <p:nvSpPr>
          <p:cNvPr id="198" name="文本框 197">
            <a:extLst>
              <a:ext uri="{FF2B5EF4-FFF2-40B4-BE49-F238E27FC236}">
                <a16:creationId xmlns:a16="http://schemas.microsoft.com/office/drawing/2014/main" id="{1B5ADF36-7F1C-794F-9CC5-13EF1DFCD432}"/>
              </a:ext>
            </a:extLst>
          </p:cNvPr>
          <p:cNvSpPr txBox="1"/>
          <p:nvPr/>
        </p:nvSpPr>
        <p:spPr>
          <a:xfrm>
            <a:off x="3944612" y="2550045"/>
            <a:ext cx="45557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700" dirty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kumimoji="1" lang="zh-CN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9" name="文本框 198">
            <a:extLst>
              <a:ext uri="{FF2B5EF4-FFF2-40B4-BE49-F238E27FC236}">
                <a16:creationId xmlns:a16="http://schemas.microsoft.com/office/drawing/2014/main" id="{7FD8FB4A-C685-DC4B-B1F2-1D893268D0C6}"/>
              </a:ext>
            </a:extLst>
          </p:cNvPr>
          <p:cNvSpPr txBox="1"/>
          <p:nvPr/>
        </p:nvSpPr>
        <p:spPr>
          <a:xfrm>
            <a:off x="4013542" y="1888974"/>
            <a:ext cx="38664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00" dirty="0">
                <a:latin typeface="Arial" panose="020B0604020202020204" pitchFamily="34" charset="0"/>
                <a:cs typeface="Arial" panose="020B0604020202020204" pitchFamily="34" charset="0"/>
              </a:rPr>
              <a:t>NRF2</a:t>
            </a:r>
            <a:endParaRPr kumimoji="1" lang="zh-CN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0" name="文本框 199">
            <a:extLst>
              <a:ext uri="{FF2B5EF4-FFF2-40B4-BE49-F238E27FC236}">
                <a16:creationId xmlns:a16="http://schemas.microsoft.com/office/drawing/2014/main" id="{29465F1D-5415-A746-9779-1C623DC757DE}"/>
              </a:ext>
            </a:extLst>
          </p:cNvPr>
          <p:cNvSpPr txBox="1"/>
          <p:nvPr/>
        </p:nvSpPr>
        <p:spPr>
          <a:xfrm>
            <a:off x="3965698" y="2206167"/>
            <a:ext cx="45557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00" dirty="0">
                <a:latin typeface="Arial" panose="020B0604020202020204" pitchFamily="34" charset="0"/>
                <a:cs typeface="Arial" panose="020B0604020202020204" pitchFamily="34" charset="0"/>
              </a:rPr>
              <a:t>CARM1</a:t>
            </a:r>
            <a:endParaRPr kumimoji="1" lang="zh-CN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8" name="框架 207">
            <a:extLst>
              <a:ext uri="{FF2B5EF4-FFF2-40B4-BE49-F238E27FC236}">
                <a16:creationId xmlns:a16="http://schemas.microsoft.com/office/drawing/2014/main" id="{45C6CBD5-7D81-BD48-BC23-58C5EF2ED1AD}"/>
              </a:ext>
            </a:extLst>
          </p:cNvPr>
          <p:cNvSpPr/>
          <p:nvPr/>
        </p:nvSpPr>
        <p:spPr>
          <a:xfrm>
            <a:off x="4356911" y="1832796"/>
            <a:ext cx="770349" cy="207889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209" name="框架 208">
            <a:extLst>
              <a:ext uri="{FF2B5EF4-FFF2-40B4-BE49-F238E27FC236}">
                <a16:creationId xmlns:a16="http://schemas.microsoft.com/office/drawing/2014/main" id="{DF9CB24C-76BD-D849-A1CA-A764C5CFB279}"/>
              </a:ext>
            </a:extLst>
          </p:cNvPr>
          <p:cNvSpPr/>
          <p:nvPr/>
        </p:nvSpPr>
        <p:spPr>
          <a:xfrm>
            <a:off x="4356911" y="2608549"/>
            <a:ext cx="770349" cy="207889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210" name="框架 209">
            <a:extLst>
              <a:ext uri="{FF2B5EF4-FFF2-40B4-BE49-F238E27FC236}">
                <a16:creationId xmlns:a16="http://schemas.microsoft.com/office/drawing/2014/main" id="{1FB47F63-7CD3-AC48-BF8F-3F8B28DF4F73}"/>
              </a:ext>
            </a:extLst>
          </p:cNvPr>
          <p:cNvSpPr/>
          <p:nvPr/>
        </p:nvSpPr>
        <p:spPr>
          <a:xfrm>
            <a:off x="4356911" y="2250363"/>
            <a:ext cx="770349" cy="207889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1B0BA5C5-C97C-BFB3-AB37-FF6FAA9D52F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93517" y="5752352"/>
            <a:ext cx="3058744" cy="1223498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451E1019-A2CA-ACA2-8F41-EEF44D6B6FCC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/>
          <a:stretch/>
        </p:blipFill>
        <p:spPr>
          <a:xfrm>
            <a:off x="3712625" y="3950868"/>
            <a:ext cx="1835247" cy="611749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id="{1206BB4C-3C5C-74B4-618D-5239A1954B3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11356" y="4505278"/>
            <a:ext cx="1835247" cy="611749"/>
          </a:xfrm>
          <a:prstGeom prst="rect">
            <a:avLst/>
          </a:prstGeom>
        </p:spPr>
      </p:pic>
      <p:sp>
        <p:nvSpPr>
          <p:cNvPr id="41" name="文本框 40">
            <a:extLst>
              <a:ext uri="{FF2B5EF4-FFF2-40B4-BE49-F238E27FC236}">
                <a16:creationId xmlns:a16="http://schemas.microsoft.com/office/drawing/2014/main" id="{C5AB6F98-DC7D-F5C4-EB03-F77473A52D57}"/>
              </a:ext>
            </a:extLst>
          </p:cNvPr>
          <p:cNvSpPr txBox="1"/>
          <p:nvPr/>
        </p:nvSpPr>
        <p:spPr>
          <a:xfrm>
            <a:off x="3302242" y="4661091"/>
            <a:ext cx="457180" cy="2007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702" dirty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kumimoji="1" lang="zh-CN" altLang="en-US" sz="70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2E8E7B6F-890C-A71B-76A1-13910A390348}"/>
              </a:ext>
            </a:extLst>
          </p:cNvPr>
          <p:cNvSpPr txBox="1"/>
          <p:nvPr/>
        </p:nvSpPr>
        <p:spPr>
          <a:xfrm>
            <a:off x="3302242" y="4164084"/>
            <a:ext cx="457180" cy="185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02" dirty="0">
                <a:latin typeface="Arial" panose="020B0604020202020204" pitchFamily="34" charset="0"/>
                <a:cs typeface="Arial" panose="020B0604020202020204" pitchFamily="34" charset="0"/>
              </a:rPr>
              <a:t>CARM1</a:t>
            </a:r>
            <a:endParaRPr kumimoji="1" lang="zh-CN" altLang="en-US" sz="60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4" name="图片 63">
            <a:extLst>
              <a:ext uri="{FF2B5EF4-FFF2-40B4-BE49-F238E27FC236}">
                <a16:creationId xmlns:a16="http://schemas.microsoft.com/office/drawing/2014/main" id="{1358B0A8-6FE9-956C-5E1E-59153E059DD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712625" y="3492056"/>
            <a:ext cx="1835247" cy="458812"/>
          </a:xfrm>
          <a:prstGeom prst="rect">
            <a:avLst/>
          </a:prstGeom>
        </p:spPr>
      </p:pic>
      <p:pic>
        <p:nvPicPr>
          <p:cNvPr id="65" name="图片 64">
            <a:extLst>
              <a:ext uri="{FF2B5EF4-FFF2-40B4-BE49-F238E27FC236}">
                <a16:creationId xmlns:a16="http://schemas.microsoft.com/office/drawing/2014/main" id="{3FAFBE19-7C15-9257-927F-0D43C045BD1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193517" y="5293540"/>
            <a:ext cx="3058744" cy="458812"/>
          </a:xfrm>
          <a:prstGeom prst="rect">
            <a:avLst/>
          </a:prstGeom>
        </p:spPr>
      </p:pic>
      <p:sp>
        <p:nvSpPr>
          <p:cNvPr id="66" name="文本框 65">
            <a:extLst>
              <a:ext uri="{FF2B5EF4-FFF2-40B4-BE49-F238E27FC236}">
                <a16:creationId xmlns:a16="http://schemas.microsoft.com/office/drawing/2014/main" id="{3B910F5E-2869-E964-7B21-B80AA028F704}"/>
              </a:ext>
            </a:extLst>
          </p:cNvPr>
          <p:cNvSpPr txBox="1"/>
          <p:nvPr/>
        </p:nvSpPr>
        <p:spPr>
          <a:xfrm>
            <a:off x="3336828" y="3628804"/>
            <a:ext cx="388007" cy="185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02" dirty="0">
                <a:latin typeface="Arial" panose="020B0604020202020204" pitchFamily="34" charset="0"/>
                <a:cs typeface="Arial" panose="020B0604020202020204" pitchFamily="34" charset="0"/>
              </a:rPr>
              <a:t>NRF2</a:t>
            </a:r>
            <a:endParaRPr kumimoji="1" lang="zh-CN" altLang="en-US" sz="60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框架 12">
            <a:extLst>
              <a:ext uri="{FF2B5EF4-FFF2-40B4-BE49-F238E27FC236}">
                <a16:creationId xmlns:a16="http://schemas.microsoft.com/office/drawing/2014/main" id="{A44CCF3C-5641-D9E9-C836-C9F025A293E4}"/>
              </a:ext>
            </a:extLst>
          </p:cNvPr>
          <p:cNvSpPr/>
          <p:nvPr/>
        </p:nvSpPr>
        <p:spPr>
          <a:xfrm>
            <a:off x="3724835" y="4161877"/>
            <a:ext cx="1806345" cy="239330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806">
              <a:solidFill>
                <a:schemeClr val="tx1"/>
              </a:solidFill>
            </a:endParaRPr>
          </a:p>
        </p:txBody>
      </p:sp>
      <p:sp>
        <p:nvSpPr>
          <p:cNvPr id="68" name="框架 14">
            <a:extLst>
              <a:ext uri="{FF2B5EF4-FFF2-40B4-BE49-F238E27FC236}">
                <a16:creationId xmlns:a16="http://schemas.microsoft.com/office/drawing/2014/main" id="{9D511088-43AB-2E14-E46E-DCD42BF55872}"/>
              </a:ext>
            </a:extLst>
          </p:cNvPr>
          <p:cNvSpPr/>
          <p:nvPr/>
        </p:nvSpPr>
        <p:spPr>
          <a:xfrm>
            <a:off x="3724835" y="4614409"/>
            <a:ext cx="1806345" cy="239330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806">
              <a:solidFill>
                <a:schemeClr val="tx1"/>
              </a:solidFill>
            </a:endParaRPr>
          </a:p>
        </p:txBody>
      </p:sp>
      <p:sp>
        <p:nvSpPr>
          <p:cNvPr id="69" name="框架 15">
            <a:extLst>
              <a:ext uri="{FF2B5EF4-FFF2-40B4-BE49-F238E27FC236}">
                <a16:creationId xmlns:a16="http://schemas.microsoft.com/office/drawing/2014/main" id="{2273CC07-5391-5230-C539-87190ACE4B75}"/>
              </a:ext>
            </a:extLst>
          </p:cNvPr>
          <p:cNvSpPr/>
          <p:nvPr/>
        </p:nvSpPr>
        <p:spPr>
          <a:xfrm>
            <a:off x="3724835" y="3625600"/>
            <a:ext cx="1806345" cy="239330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806">
              <a:solidFill>
                <a:schemeClr val="tx1"/>
              </a:solidFill>
            </a:endParaRPr>
          </a:p>
        </p:txBody>
      </p:sp>
      <p:pic>
        <p:nvPicPr>
          <p:cNvPr id="70" name="图片 69">
            <a:extLst>
              <a:ext uri="{FF2B5EF4-FFF2-40B4-BE49-F238E27FC236}">
                <a16:creationId xmlns:a16="http://schemas.microsoft.com/office/drawing/2014/main" id="{95B85506-BD2F-834C-13BA-8E40CAFB83A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41791" y="3864674"/>
            <a:ext cx="1223498" cy="611749"/>
          </a:xfrm>
          <a:prstGeom prst="rect">
            <a:avLst/>
          </a:prstGeom>
        </p:spPr>
      </p:pic>
      <p:pic>
        <p:nvPicPr>
          <p:cNvPr id="71" name="图片 70">
            <a:extLst>
              <a:ext uri="{FF2B5EF4-FFF2-40B4-BE49-F238E27FC236}">
                <a16:creationId xmlns:a16="http://schemas.microsoft.com/office/drawing/2014/main" id="{68087B2D-3CA3-99DD-66B3-323AD8FF745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41791" y="4476422"/>
            <a:ext cx="1223498" cy="611749"/>
          </a:xfrm>
          <a:prstGeom prst="rect">
            <a:avLst/>
          </a:prstGeom>
        </p:spPr>
      </p:pic>
      <p:pic>
        <p:nvPicPr>
          <p:cNvPr id="72" name="图片 71">
            <a:extLst>
              <a:ext uri="{FF2B5EF4-FFF2-40B4-BE49-F238E27FC236}">
                <a16:creationId xmlns:a16="http://schemas.microsoft.com/office/drawing/2014/main" id="{B0ABD084-93F8-5EBA-D364-4131997A2980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41791" y="3405862"/>
            <a:ext cx="1223498" cy="458812"/>
          </a:xfrm>
          <a:prstGeom prst="rect">
            <a:avLst/>
          </a:prstGeom>
        </p:spPr>
      </p:pic>
      <p:pic>
        <p:nvPicPr>
          <p:cNvPr id="73" name="图片 72">
            <a:extLst>
              <a:ext uri="{FF2B5EF4-FFF2-40B4-BE49-F238E27FC236}">
                <a16:creationId xmlns:a16="http://schemas.microsoft.com/office/drawing/2014/main" id="{9A0C62BD-AAFE-A9DF-5232-7CC3394F696A}"/>
              </a:ext>
            </a:extLst>
          </p:cNvPr>
          <p:cNvPicPr>
            <a:picLocks noChangeAspect="1"/>
          </p:cNvPicPr>
          <p:nvPr/>
        </p:nvPicPr>
        <p:blipFill rotWithShape="1">
          <a:blip r:embed="rId20"/>
          <a:srcRect r="34865" b="-5781"/>
          <a:stretch/>
        </p:blipFill>
        <p:spPr>
          <a:xfrm>
            <a:off x="671304" y="4984799"/>
            <a:ext cx="1593857" cy="970672"/>
          </a:xfrm>
          <a:prstGeom prst="rect">
            <a:avLst/>
          </a:prstGeom>
        </p:spPr>
      </p:pic>
      <p:sp>
        <p:nvSpPr>
          <p:cNvPr id="74" name="框架 13">
            <a:extLst>
              <a:ext uri="{FF2B5EF4-FFF2-40B4-BE49-F238E27FC236}">
                <a16:creationId xmlns:a16="http://schemas.microsoft.com/office/drawing/2014/main" id="{ADD75445-3DA7-E914-B6FE-3F6CC8B26802}"/>
              </a:ext>
            </a:extLst>
          </p:cNvPr>
          <p:cNvSpPr/>
          <p:nvPr/>
        </p:nvSpPr>
        <p:spPr>
          <a:xfrm>
            <a:off x="703557" y="3523702"/>
            <a:ext cx="1264442" cy="239330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806">
              <a:solidFill>
                <a:schemeClr val="tx1"/>
              </a:solidFill>
            </a:endParaRPr>
          </a:p>
        </p:txBody>
      </p:sp>
      <p:sp>
        <p:nvSpPr>
          <p:cNvPr id="75" name="框架 20">
            <a:extLst>
              <a:ext uri="{FF2B5EF4-FFF2-40B4-BE49-F238E27FC236}">
                <a16:creationId xmlns:a16="http://schemas.microsoft.com/office/drawing/2014/main" id="{A0DD0CE9-BD19-C2F5-1A7C-A0CEBFAE6BBD}"/>
              </a:ext>
            </a:extLst>
          </p:cNvPr>
          <p:cNvSpPr/>
          <p:nvPr/>
        </p:nvSpPr>
        <p:spPr>
          <a:xfrm>
            <a:off x="700847" y="4106092"/>
            <a:ext cx="1264442" cy="239330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806">
              <a:solidFill>
                <a:schemeClr val="tx1"/>
              </a:solidFill>
            </a:endParaRPr>
          </a:p>
        </p:txBody>
      </p:sp>
      <p:sp>
        <p:nvSpPr>
          <p:cNvPr id="76" name="框架 21">
            <a:extLst>
              <a:ext uri="{FF2B5EF4-FFF2-40B4-BE49-F238E27FC236}">
                <a16:creationId xmlns:a16="http://schemas.microsoft.com/office/drawing/2014/main" id="{0D9F0535-A433-954D-8ACB-7098CC2D6AE6}"/>
              </a:ext>
            </a:extLst>
          </p:cNvPr>
          <p:cNvSpPr/>
          <p:nvPr/>
        </p:nvSpPr>
        <p:spPr>
          <a:xfrm>
            <a:off x="705982" y="4585299"/>
            <a:ext cx="1264442" cy="239330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806">
              <a:solidFill>
                <a:schemeClr val="tx1"/>
              </a:solidFill>
            </a:endParaRP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F85A37A9-41EA-63C9-8375-59518082C1D9}"/>
              </a:ext>
            </a:extLst>
          </p:cNvPr>
          <p:cNvSpPr txBox="1"/>
          <p:nvPr/>
        </p:nvSpPr>
        <p:spPr>
          <a:xfrm>
            <a:off x="339029" y="4618360"/>
            <a:ext cx="457180" cy="2007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702" dirty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kumimoji="1" lang="zh-CN" altLang="en-US" sz="70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文本框 104">
            <a:extLst>
              <a:ext uri="{FF2B5EF4-FFF2-40B4-BE49-F238E27FC236}">
                <a16:creationId xmlns:a16="http://schemas.microsoft.com/office/drawing/2014/main" id="{E35A7414-EA4E-8B0F-4216-6D977A0232B9}"/>
              </a:ext>
            </a:extLst>
          </p:cNvPr>
          <p:cNvSpPr txBox="1"/>
          <p:nvPr/>
        </p:nvSpPr>
        <p:spPr>
          <a:xfrm>
            <a:off x="339029" y="4064202"/>
            <a:ext cx="457180" cy="185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02" dirty="0">
                <a:latin typeface="Arial" panose="020B0604020202020204" pitchFamily="34" charset="0"/>
                <a:cs typeface="Arial" panose="020B0604020202020204" pitchFamily="34" charset="0"/>
              </a:rPr>
              <a:t>CARM1</a:t>
            </a:r>
            <a:endParaRPr kumimoji="1" lang="zh-CN" altLang="en-US" sz="60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文本框 105">
            <a:extLst>
              <a:ext uri="{FF2B5EF4-FFF2-40B4-BE49-F238E27FC236}">
                <a16:creationId xmlns:a16="http://schemas.microsoft.com/office/drawing/2014/main" id="{984927F4-53F5-A875-8E98-46A01D76CB31}"/>
              </a:ext>
            </a:extLst>
          </p:cNvPr>
          <p:cNvSpPr txBox="1"/>
          <p:nvPr/>
        </p:nvSpPr>
        <p:spPr>
          <a:xfrm>
            <a:off x="373616" y="3491679"/>
            <a:ext cx="388007" cy="185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02" dirty="0">
                <a:latin typeface="Arial" panose="020B0604020202020204" pitchFamily="34" charset="0"/>
                <a:cs typeface="Arial" panose="020B0604020202020204" pitchFamily="34" charset="0"/>
              </a:rPr>
              <a:t>NRF2</a:t>
            </a:r>
            <a:endParaRPr kumimoji="1" lang="zh-CN" altLang="en-US" sz="60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矩形 140">
            <a:extLst>
              <a:ext uri="{FF2B5EF4-FFF2-40B4-BE49-F238E27FC236}">
                <a16:creationId xmlns:a16="http://schemas.microsoft.com/office/drawing/2014/main" id="{6343C251-A5CD-7CA1-A2FF-6A1596653180}"/>
              </a:ext>
            </a:extLst>
          </p:cNvPr>
          <p:cNvSpPr/>
          <p:nvPr/>
        </p:nvSpPr>
        <p:spPr>
          <a:xfrm>
            <a:off x="2932942" y="6085356"/>
            <a:ext cx="3441087" cy="21620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803" dirty="0">
                <a:solidFill>
                  <a:srgbClr val="000000"/>
                </a:solidFill>
                <a:latin typeface="Arial" charset="0"/>
              </a:rPr>
              <a:t>4</a:t>
            </a:r>
            <a:r>
              <a:rPr lang="ru-RU" altLang="zh-CN" sz="803" dirty="0">
                <a:solidFill>
                  <a:srgbClr val="000000"/>
                </a:solidFill>
                <a:latin typeface="Arial" charset="0"/>
              </a:rPr>
              <a:t>5</a:t>
            </a:r>
            <a:r>
              <a:rPr lang="zh-CN" altLang="en-US" sz="803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altLang="zh-CN" sz="803" dirty="0">
                <a:solidFill>
                  <a:srgbClr val="000000"/>
                </a:solidFill>
                <a:latin typeface="Arial" charset="0"/>
              </a:rPr>
              <a:t>-</a:t>
            </a:r>
            <a:endParaRPr lang="ru-RU" altLang="zh-CN" sz="1806" dirty="0"/>
          </a:p>
        </p:txBody>
      </p:sp>
      <p:sp>
        <p:nvSpPr>
          <p:cNvPr id="142" name="矩形 141">
            <a:extLst>
              <a:ext uri="{FF2B5EF4-FFF2-40B4-BE49-F238E27FC236}">
                <a16:creationId xmlns:a16="http://schemas.microsoft.com/office/drawing/2014/main" id="{D75FEA30-A98C-5D63-FD62-55F5A2EEF857}"/>
              </a:ext>
            </a:extLst>
          </p:cNvPr>
          <p:cNvSpPr/>
          <p:nvPr/>
        </p:nvSpPr>
        <p:spPr>
          <a:xfrm>
            <a:off x="2916251" y="6239515"/>
            <a:ext cx="3441087" cy="21620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803" dirty="0">
                <a:solidFill>
                  <a:srgbClr val="000000"/>
                </a:solidFill>
                <a:latin typeface="Arial" charset="0"/>
              </a:rPr>
              <a:t>35 -</a:t>
            </a:r>
            <a:endParaRPr lang="ru-RU" altLang="zh-CN" sz="1806" dirty="0"/>
          </a:p>
        </p:txBody>
      </p:sp>
      <p:sp>
        <p:nvSpPr>
          <p:cNvPr id="143" name="矩形 142">
            <a:extLst>
              <a:ext uri="{FF2B5EF4-FFF2-40B4-BE49-F238E27FC236}">
                <a16:creationId xmlns:a16="http://schemas.microsoft.com/office/drawing/2014/main" id="{1D03AA65-D8B3-8525-C977-2E3A98BFAA77}"/>
              </a:ext>
            </a:extLst>
          </p:cNvPr>
          <p:cNvSpPr/>
          <p:nvPr/>
        </p:nvSpPr>
        <p:spPr>
          <a:xfrm>
            <a:off x="2935761" y="5864164"/>
            <a:ext cx="3441087" cy="21620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803" dirty="0">
                <a:solidFill>
                  <a:srgbClr val="000000"/>
                </a:solidFill>
                <a:latin typeface="Arial" charset="0"/>
              </a:rPr>
              <a:t>60 -</a:t>
            </a:r>
            <a:endParaRPr lang="ru-RU" altLang="zh-CN" sz="1806" dirty="0"/>
          </a:p>
        </p:txBody>
      </p:sp>
      <p:sp>
        <p:nvSpPr>
          <p:cNvPr id="144" name="矩形 143">
            <a:extLst>
              <a:ext uri="{FF2B5EF4-FFF2-40B4-BE49-F238E27FC236}">
                <a16:creationId xmlns:a16="http://schemas.microsoft.com/office/drawing/2014/main" id="{7B1CE591-E0D7-B3F4-3C3B-9CAF04AA0A66}"/>
              </a:ext>
            </a:extLst>
          </p:cNvPr>
          <p:cNvSpPr/>
          <p:nvPr/>
        </p:nvSpPr>
        <p:spPr>
          <a:xfrm>
            <a:off x="2935761" y="5679410"/>
            <a:ext cx="3441087" cy="21620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803" dirty="0">
                <a:solidFill>
                  <a:srgbClr val="000000"/>
                </a:solidFill>
                <a:latin typeface="Arial" charset="0"/>
              </a:rPr>
              <a:t>75 -</a:t>
            </a:r>
            <a:endParaRPr lang="ru-RU" altLang="zh-CN" sz="1806" dirty="0"/>
          </a:p>
        </p:txBody>
      </p:sp>
      <p:sp>
        <p:nvSpPr>
          <p:cNvPr id="145" name="矩形 144">
            <a:extLst>
              <a:ext uri="{FF2B5EF4-FFF2-40B4-BE49-F238E27FC236}">
                <a16:creationId xmlns:a16="http://schemas.microsoft.com/office/drawing/2014/main" id="{8EF16A3B-47D4-AF66-F385-CFC4F0C55B6A}"/>
              </a:ext>
            </a:extLst>
          </p:cNvPr>
          <p:cNvSpPr/>
          <p:nvPr/>
        </p:nvSpPr>
        <p:spPr>
          <a:xfrm>
            <a:off x="2867649" y="5434482"/>
            <a:ext cx="3441087" cy="21620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803" dirty="0">
                <a:solidFill>
                  <a:srgbClr val="000000"/>
                </a:solidFill>
                <a:latin typeface="Arial" charset="0"/>
              </a:rPr>
              <a:t>100 -</a:t>
            </a:r>
            <a:endParaRPr lang="ru-RU" altLang="zh-CN" sz="1806" dirty="0"/>
          </a:p>
        </p:txBody>
      </p:sp>
      <p:sp>
        <p:nvSpPr>
          <p:cNvPr id="146" name="矩形 145">
            <a:extLst>
              <a:ext uri="{FF2B5EF4-FFF2-40B4-BE49-F238E27FC236}">
                <a16:creationId xmlns:a16="http://schemas.microsoft.com/office/drawing/2014/main" id="{591BC2A7-3760-D004-FBB8-B11994A6EAAF}"/>
              </a:ext>
            </a:extLst>
          </p:cNvPr>
          <p:cNvSpPr/>
          <p:nvPr/>
        </p:nvSpPr>
        <p:spPr>
          <a:xfrm>
            <a:off x="455702" y="5510433"/>
            <a:ext cx="509939" cy="2158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3" dirty="0">
                <a:solidFill>
                  <a:srgbClr val="000000"/>
                </a:solidFill>
                <a:latin typeface="Arial" charset="0"/>
              </a:rPr>
              <a:t>4</a:t>
            </a:r>
            <a:r>
              <a:rPr lang="ru-RU" altLang="zh-CN" sz="803" dirty="0">
                <a:solidFill>
                  <a:srgbClr val="000000"/>
                </a:solidFill>
                <a:latin typeface="Arial" charset="0"/>
              </a:rPr>
              <a:t>5</a:t>
            </a:r>
            <a:r>
              <a:rPr lang="zh-CN" altLang="en-US" sz="803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altLang="zh-CN" sz="803" dirty="0">
                <a:solidFill>
                  <a:srgbClr val="000000"/>
                </a:solidFill>
                <a:latin typeface="Arial" charset="0"/>
              </a:rPr>
              <a:t>-</a:t>
            </a:r>
            <a:endParaRPr lang="ru-RU" altLang="zh-CN" sz="1806" dirty="0"/>
          </a:p>
        </p:txBody>
      </p:sp>
      <p:sp>
        <p:nvSpPr>
          <p:cNvPr id="147" name="矩形 146">
            <a:extLst>
              <a:ext uri="{FF2B5EF4-FFF2-40B4-BE49-F238E27FC236}">
                <a16:creationId xmlns:a16="http://schemas.microsoft.com/office/drawing/2014/main" id="{25C42F68-23C4-F631-F98D-A3ED66C795BD}"/>
              </a:ext>
            </a:extLst>
          </p:cNvPr>
          <p:cNvSpPr/>
          <p:nvPr/>
        </p:nvSpPr>
        <p:spPr>
          <a:xfrm>
            <a:off x="455702" y="5749121"/>
            <a:ext cx="509939" cy="2158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3" dirty="0">
                <a:solidFill>
                  <a:srgbClr val="000000"/>
                </a:solidFill>
                <a:latin typeface="Arial" charset="0"/>
              </a:rPr>
              <a:t>35 -</a:t>
            </a:r>
            <a:endParaRPr lang="ru-RU" altLang="zh-CN" sz="1806" dirty="0"/>
          </a:p>
        </p:txBody>
      </p:sp>
      <p:sp>
        <p:nvSpPr>
          <p:cNvPr id="148" name="矩形 147">
            <a:extLst>
              <a:ext uri="{FF2B5EF4-FFF2-40B4-BE49-F238E27FC236}">
                <a16:creationId xmlns:a16="http://schemas.microsoft.com/office/drawing/2014/main" id="{25F5D56E-1700-0B8C-0C36-9AAF5F3701F7}"/>
              </a:ext>
            </a:extLst>
          </p:cNvPr>
          <p:cNvSpPr/>
          <p:nvPr/>
        </p:nvSpPr>
        <p:spPr>
          <a:xfrm>
            <a:off x="450322" y="5304520"/>
            <a:ext cx="509939" cy="2158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3" dirty="0">
                <a:solidFill>
                  <a:srgbClr val="000000"/>
                </a:solidFill>
                <a:latin typeface="Arial" charset="0"/>
              </a:rPr>
              <a:t>60 -</a:t>
            </a:r>
            <a:endParaRPr lang="ru-RU" altLang="zh-CN" sz="1806" dirty="0"/>
          </a:p>
        </p:txBody>
      </p:sp>
      <p:sp>
        <p:nvSpPr>
          <p:cNvPr id="149" name="矩形 148">
            <a:extLst>
              <a:ext uri="{FF2B5EF4-FFF2-40B4-BE49-F238E27FC236}">
                <a16:creationId xmlns:a16="http://schemas.microsoft.com/office/drawing/2014/main" id="{674B3614-4309-4877-D76E-A3E99E79F3F8}"/>
              </a:ext>
            </a:extLst>
          </p:cNvPr>
          <p:cNvSpPr/>
          <p:nvPr/>
        </p:nvSpPr>
        <p:spPr>
          <a:xfrm>
            <a:off x="459829" y="5073067"/>
            <a:ext cx="509939" cy="2158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3" dirty="0">
                <a:solidFill>
                  <a:srgbClr val="000000"/>
                </a:solidFill>
                <a:latin typeface="Arial" charset="0"/>
              </a:rPr>
              <a:t>75 -</a:t>
            </a:r>
            <a:endParaRPr lang="ru-RU" altLang="zh-CN" sz="1806" dirty="0"/>
          </a:p>
        </p:txBody>
      </p:sp>
      <p:sp>
        <p:nvSpPr>
          <p:cNvPr id="150" name="矩形 149">
            <a:extLst>
              <a:ext uri="{FF2B5EF4-FFF2-40B4-BE49-F238E27FC236}">
                <a16:creationId xmlns:a16="http://schemas.microsoft.com/office/drawing/2014/main" id="{6D5A8F73-6807-ABF2-F7BB-7E2B3A57FA0C}"/>
              </a:ext>
            </a:extLst>
          </p:cNvPr>
          <p:cNvSpPr/>
          <p:nvPr/>
        </p:nvSpPr>
        <p:spPr>
          <a:xfrm>
            <a:off x="392639" y="4959915"/>
            <a:ext cx="509939" cy="2158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3" dirty="0">
                <a:solidFill>
                  <a:srgbClr val="000000"/>
                </a:solidFill>
                <a:latin typeface="Arial" charset="0"/>
              </a:rPr>
              <a:t>100 -</a:t>
            </a:r>
            <a:endParaRPr lang="ru-RU" altLang="zh-CN" sz="1806" dirty="0"/>
          </a:p>
        </p:txBody>
      </p:sp>
      <p:pic>
        <p:nvPicPr>
          <p:cNvPr id="157" name="图片 156">
            <a:extLst>
              <a:ext uri="{FF2B5EF4-FFF2-40B4-BE49-F238E27FC236}">
                <a16:creationId xmlns:a16="http://schemas.microsoft.com/office/drawing/2014/main" id="{2F90736B-14FC-800C-819E-A345CA3BD590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29375" y="7673550"/>
            <a:ext cx="1223498" cy="458812"/>
          </a:xfrm>
          <a:prstGeom prst="rect">
            <a:avLst/>
          </a:prstGeom>
        </p:spPr>
      </p:pic>
      <p:pic>
        <p:nvPicPr>
          <p:cNvPr id="158" name="图片 157">
            <a:extLst>
              <a:ext uri="{FF2B5EF4-FFF2-40B4-BE49-F238E27FC236}">
                <a16:creationId xmlns:a16="http://schemas.microsoft.com/office/drawing/2014/main" id="{5FF35040-DC49-4617-1F23-24BCCBCAFEA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356028" y="7673550"/>
            <a:ext cx="1835247" cy="458812"/>
          </a:xfrm>
          <a:prstGeom prst="rect">
            <a:avLst/>
          </a:prstGeom>
        </p:spPr>
      </p:pic>
      <p:pic>
        <p:nvPicPr>
          <p:cNvPr id="159" name="图片 158">
            <a:extLst>
              <a:ext uri="{FF2B5EF4-FFF2-40B4-BE49-F238E27FC236}">
                <a16:creationId xmlns:a16="http://schemas.microsoft.com/office/drawing/2014/main" id="{DA7E3715-1FA8-31D7-3298-DC2610AEEA01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29375" y="8132362"/>
            <a:ext cx="1223498" cy="611749"/>
          </a:xfrm>
          <a:prstGeom prst="rect">
            <a:avLst/>
          </a:prstGeom>
        </p:spPr>
      </p:pic>
      <p:pic>
        <p:nvPicPr>
          <p:cNvPr id="160" name="图片 159">
            <a:extLst>
              <a:ext uri="{FF2B5EF4-FFF2-40B4-BE49-F238E27FC236}">
                <a16:creationId xmlns:a16="http://schemas.microsoft.com/office/drawing/2014/main" id="{36012FF8-6C3C-B4D1-05A6-379B6878D285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29375" y="8744110"/>
            <a:ext cx="1223498" cy="611749"/>
          </a:xfrm>
          <a:prstGeom prst="rect">
            <a:avLst/>
          </a:prstGeom>
        </p:spPr>
      </p:pic>
      <p:pic>
        <p:nvPicPr>
          <p:cNvPr id="161" name="图片 160">
            <a:extLst>
              <a:ext uri="{FF2B5EF4-FFF2-40B4-BE49-F238E27FC236}">
                <a16:creationId xmlns:a16="http://schemas.microsoft.com/office/drawing/2014/main" id="{669C9EDB-B37B-2BAE-5E75-BACC701E8705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356028" y="8132361"/>
            <a:ext cx="1835247" cy="1223498"/>
          </a:xfrm>
          <a:prstGeom prst="rect">
            <a:avLst/>
          </a:prstGeom>
        </p:spPr>
      </p:pic>
      <p:sp>
        <p:nvSpPr>
          <p:cNvPr id="162" name="框架 31">
            <a:extLst>
              <a:ext uri="{FF2B5EF4-FFF2-40B4-BE49-F238E27FC236}">
                <a16:creationId xmlns:a16="http://schemas.microsoft.com/office/drawing/2014/main" id="{EFE64184-1AA6-ECEC-9A2F-2D4C56A74352}"/>
              </a:ext>
            </a:extLst>
          </p:cNvPr>
          <p:cNvSpPr/>
          <p:nvPr/>
        </p:nvSpPr>
        <p:spPr>
          <a:xfrm>
            <a:off x="888431" y="7765084"/>
            <a:ext cx="1264442" cy="239330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806">
              <a:solidFill>
                <a:schemeClr val="tx1"/>
              </a:solidFill>
            </a:endParaRPr>
          </a:p>
        </p:txBody>
      </p:sp>
      <p:sp>
        <p:nvSpPr>
          <p:cNvPr id="163" name="框架 32">
            <a:extLst>
              <a:ext uri="{FF2B5EF4-FFF2-40B4-BE49-F238E27FC236}">
                <a16:creationId xmlns:a16="http://schemas.microsoft.com/office/drawing/2014/main" id="{F57EA7B8-6ABC-E4E9-1D1C-1C077E780D6B}"/>
              </a:ext>
            </a:extLst>
          </p:cNvPr>
          <p:cNvSpPr/>
          <p:nvPr/>
        </p:nvSpPr>
        <p:spPr>
          <a:xfrm>
            <a:off x="888431" y="8317793"/>
            <a:ext cx="1264442" cy="239330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806">
              <a:solidFill>
                <a:schemeClr val="tx1"/>
              </a:solidFill>
            </a:endParaRPr>
          </a:p>
        </p:txBody>
      </p:sp>
      <p:sp>
        <p:nvSpPr>
          <p:cNvPr id="164" name="框架 33">
            <a:extLst>
              <a:ext uri="{FF2B5EF4-FFF2-40B4-BE49-F238E27FC236}">
                <a16:creationId xmlns:a16="http://schemas.microsoft.com/office/drawing/2014/main" id="{AC6668C6-3494-B2CD-2B18-5F86D1C2B59E}"/>
              </a:ext>
            </a:extLst>
          </p:cNvPr>
          <p:cNvSpPr/>
          <p:nvPr/>
        </p:nvSpPr>
        <p:spPr>
          <a:xfrm>
            <a:off x="888431" y="8886047"/>
            <a:ext cx="1264442" cy="239330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806">
              <a:solidFill>
                <a:schemeClr val="tx1"/>
              </a:solidFill>
            </a:endParaRPr>
          </a:p>
        </p:txBody>
      </p:sp>
      <p:sp>
        <p:nvSpPr>
          <p:cNvPr id="165" name="文本框 164">
            <a:extLst>
              <a:ext uri="{FF2B5EF4-FFF2-40B4-BE49-F238E27FC236}">
                <a16:creationId xmlns:a16="http://schemas.microsoft.com/office/drawing/2014/main" id="{123CB2DB-7AC7-52D9-2111-534BF854FADF}"/>
              </a:ext>
            </a:extLst>
          </p:cNvPr>
          <p:cNvSpPr txBox="1"/>
          <p:nvPr/>
        </p:nvSpPr>
        <p:spPr>
          <a:xfrm>
            <a:off x="519209" y="8958792"/>
            <a:ext cx="457180" cy="2007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702" dirty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kumimoji="1" lang="zh-CN" altLang="en-US" sz="70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6" name="文本框 165">
            <a:extLst>
              <a:ext uri="{FF2B5EF4-FFF2-40B4-BE49-F238E27FC236}">
                <a16:creationId xmlns:a16="http://schemas.microsoft.com/office/drawing/2014/main" id="{A89ABA18-B3C7-E6CE-5484-F25BF99A0110}"/>
              </a:ext>
            </a:extLst>
          </p:cNvPr>
          <p:cNvSpPr txBox="1"/>
          <p:nvPr/>
        </p:nvSpPr>
        <p:spPr>
          <a:xfrm>
            <a:off x="519209" y="8404635"/>
            <a:ext cx="457180" cy="185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02" dirty="0">
                <a:latin typeface="Arial" panose="020B0604020202020204" pitchFamily="34" charset="0"/>
                <a:cs typeface="Arial" panose="020B0604020202020204" pitchFamily="34" charset="0"/>
              </a:rPr>
              <a:t>CARM1</a:t>
            </a:r>
            <a:endParaRPr kumimoji="1" lang="zh-CN" altLang="en-US" sz="60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7" name="文本框 166">
            <a:extLst>
              <a:ext uri="{FF2B5EF4-FFF2-40B4-BE49-F238E27FC236}">
                <a16:creationId xmlns:a16="http://schemas.microsoft.com/office/drawing/2014/main" id="{401845D4-71B1-9A30-25F8-941C19C41BA4}"/>
              </a:ext>
            </a:extLst>
          </p:cNvPr>
          <p:cNvSpPr txBox="1"/>
          <p:nvPr/>
        </p:nvSpPr>
        <p:spPr>
          <a:xfrm>
            <a:off x="553795" y="7832112"/>
            <a:ext cx="388007" cy="185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02" dirty="0">
                <a:latin typeface="Arial" panose="020B0604020202020204" pitchFamily="34" charset="0"/>
                <a:cs typeface="Arial" panose="020B0604020202020204" pitchFamily="34" charset="0"/>
              </a:rPr>
              <a:t>NRF2</a:t>
            </a:r>
            <a:endParaRPr kumimoji="1" lang="zh-CN" altLang="en-US" sz="60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8" name="矩形 167">
            <a:extLst>
              <a:ext uri="{FF2B5EF4-FFF2-40B4-BE49-F238E27FC236}">
                <a16:creationId xmlns:a16="http://schemas.microsoft.com/office/drawing/2014/main" id="{3F9DA5E6-5722-6477-6785-A2EB4242ABEE}"/>
              </a:ext>
            </a:extLst>
          </p:cNvPr>
          <p:cNvSpPr/>
          <p:nvPr/>
        </p:nvSpPr>
        <p:spPr>
          <a:xfrm>
            <a:off x="2089205" y="8556376"/>
            <a:ext cx="803568" cy="2158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3" dirty="0">
                <a:solidFill>
                  <a:srgbClr val="000000"/>
                </a:solidFill>
                <a:latin typeface="Arial" charset="0"/>
              </a:rPr>
              <a:t>4</a:t>
            </a:r>
            <a:r>
              <a:rPr lang="ru-RU" altLang="zh-CN" sz="803" dirty="0">
                <a:solidFill>
                  <a:srgbClr val="000000"/>
                </a:solidFill>
                <a:latin typeface="Arial" charset="0"/>
              </a:rPr>
              <a:t>5</a:t>
            </a:r>
            <a:r>
              <a:rPr lang="zh-CN" altLang="en-US" sz="803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altLang="zh-CN" sz="803" dirty="0">
                <a:solidFill>
                  <a:srgbClr val="000000"/>
                </a:solidFill>
                <a:latin typeface="Arial" charset="0"/>
              </a:rPr>
              <a:t>-</a:t>
            </a:r>
            <a:endParaRPr lang="ru-RU" altLang="zh-CN" sz="1806" dirty="0"/>
          </a:p>
        </p:txBody>
      </p:sp>
      <p:sp>
        <p:nvSpPr>
          <p:cNvPr id="169" name="矩形 168">
            <a:extLst>
              <a:ext uri="{FF2B5EF4-FFF2-40B4-BE49-F238E27FC236}">
                <a16:creationId xmlns:a16="http://schemas.microsoft.com/office/drawing/2014/main" id="{CC822C48-56EC-94B6-0275-2C48B134498A}"/>
              </a:ext>
            </a:extLst>
          </p:cNvPr>
          <p:cNvSpPr/>
          <p:nvPr/>
        </p:nvSpPr>
        <p:spPr>
          <a:xfrm>
            <a:off x="2089205" y="8795065"/>
            <a:ext cx="803568" cy="2158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3" dirty="0">
                <a:solidFill>
                  <a:srgbClr val="000000"/>
                </a:solidFill>
                <a:latin typeface="Arial" charset="0"/>
              </a:rPr>
              <a:t>35 -</a:t>
            </a:r>
            <a:endParaRPr lang="ru-RU" altLang="zh-CN" sz="1806" dirty="0"/>
          </a:p>
        </p:txBody>
      </p:sp>
      <p:sp>
        <p:nvSpPr>
          <p:cNvPr id="170" name="矩形 169">
            <a:extLst>
              <a:ext uri="{FF2B5EF4-FFF2-40B4-BE49-F238E27FC236}">
                <a16:creationId xmlns:a16="http://schemas.microsoft.com/office/drawing/2014/main" id="{2488EB6F-E112-2B2D-CA30-D8B2504F647A}"/>
              </a:ext>
            </a:extLst>
          </p:cNvPr>
          <p:cNvSpPr/>
          <p:nvPr/>
        </p:nvSpPr>
        <p:spPr>
          <a:xfrm>
            <a:off x="2089205" y="8383470"/>
            <a:ext cx="803568" cy="2158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3" dirty="0">
                <a:solidFill>
                  <a:srgbClr val="000000"/>
                </a:solidFill>
                <a:latin typeface="Arial" charset="0"/>
              </a:rPr>
              <a:t>60 -</a:t>
            </a:r>
            <a:endParaRPr lang="ru-RU" altLang="zh-CN" sz="1806" dirty="0"/>
          </a:p>
        </p:txBody>
      </p:sp>
      <p:sp>
        <p:nvSpPr>
          <p:cNvPr id="171" name="矩形 170">
            <a:extLst>
              <a:ext uri="{FF2B5EF4-FFF2-40B4-BE49-F238E27FC236}">
                <a16:creationId xmlns:a16="http://schemas.microsoft.com/office/drawing/2014/main" id="{B942A23A-F211-CC6C-7938-A20ABF57CE79}"/>
              </a:ext>
            </a:extLst>
          </p:cNvPr>
          <p:cNvSpPr/>
          <p:nvPr/>
        </p:nvSpPr>
        <p:spPr>
          <a:xfrm>
            <a:off x="2089205" y="8197846"/>
            <a:ext cx="803568" cy="2158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3" dirty="0">
                <a:solidFill>
                  <a:srgbClr val="000000"/>
                </a:solidFill>
                <a:latin typeface="Arial" charset="0"/>
              </a:rPr>
              <a:t>75 -</a:t>
            </a:r>
            <a:endParaRPr lang="ru-RU" altLang="zh-CN" sz="1806" dirty="0"/>
          </a:p>
        </p:txBody>
      </p:sp>
      <p:sp>
        <p:nvSpPr>
          <p:cNvPr id="172" name="矩形 171">
            <a:extLst>
              <a:ext uri="{FF2B5EF4-FFF2-40B4-BE49-F238E27FC236}">
                <a16:creationId xmlns:a16="http://schemas.microsoft.com/office/drawing/2014/main" id="{67C65A44-4141-0AF7-AB8B-4CFBF57C9F96}"/>
              </a:ext>
            </a:extLst>
          </p:cNvPr>
          <p:cNvSpPr/>
          <p:nvPr/>
        </p:nvSpPr>
        <p:spPr>
          <a:xfrm>
            <a:off x="2061706" y="7842845"/>
            <a:ext cx="803568" cy="2158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3" dirty="0">
                <a:solidFill>
                  <a:srgbClr val="000000"/>
                </a:solidFill>
                <a:latin typeface="Arial" charset="0"/>
              </a:rPr>
              <a:t>100 -</a:t>
            </a:r>
            <a:endParaRPr lang="ru-RU" altLang="zh-CN" sz="1806" dirty="0"/>
          </a:p>
        </p:txBody>
      </p:sp>
      <p:sp>
        <p:nvSpPr>
          <p:cNvPr id="173" name="矩形 172">
            <a:extLst>
              <a:ext uri="{FF2B5EF4-FFF2-40B4-BE49-F238E27FC236}">
                <a16:creationId xmlns:a16="http://schemas.microsoft.com/office/drawing/2014/main" id="{C86AA43B-282F-12CA-CFDC-AD90BAA40FB0}"/>
              </a:ext>
            </a:extLst>
          </p:cNvPr>
          <p:cNvSpPr/>
          <p:nvPr/>
        </p:nvSpPr>
        <p:spPr>
          <a:xfrm>
            <a:off x="2082291" y="9055449"/>
            <a:ext cx="803568" cy="2158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3" dirty="0">
                <a:solidFill>
                  <a:srgbClr val="000000"/>
                </a:solidFill>
                <a:latin typeface="Arial" charset="0"/>
              </a:rPr>
              <a:t>25 -</a:t>
            </a:r>
            <a:endParaRPr lang="ru-RU" altLang="zh-CN" sz="1806" dirty="0"/>
          </a:p>
        </p:txBody>
      </p:sp>
      <p:sp>
        <p:nvSpPr>
          <p:cNvPr id="131" name="文本框 130">
            <a:extLst>
              <a:ext uri="{FF2B5EF4-FFF2-40B4-BE49-F238E27FC236}">
                <a16:creationId xmlns:a16="http://schemas.microsoft.com/office/drawing/2014/main" id="{C102091E-76EA-3152-A610-6AAA00E3F0AD}"/>
              </a:ext>
            </a:extLst>
          </p:cNvPr>
          <p:cNvSpPr txBox="1"/>
          <p:nvPr/>
        </p:nvSpPr>
        <p:spPr>
          <a:xfrm>
            <a:off x="818831" y="1348959"/>
            <a:ext cx="1771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2" name="直接连接符 131">
            <a:extLst>
              <a:ext uri="{FF2B5EF4-FFF2-40B4-BE49-F238E27FC236}">
                <a16:creationId xmlns:a16="http://schemas.microsoft.com/office/drawing/2014/main" id="{E045C78C-E6E8-19F0-68C1-0AACE9AF41ED}"/>
              </a:ext>
            </a:extLst>
          </p:cNvPr>
          <p:cNvCxnSpPr>
            <a:cxnSpLocks/>
          </p:cNvCxnSpPr>
          <p:nvPr/>
        </p:nvCxnSpPr>
        <p:spPr>
          <a:xfrm>
            <a:off x="833343" y="1514344"/>
            <a:ext cx="198000" cy="0"/>
          </a:xfrm>
          <a:prstGeom prst="line">
            <a:avLst/>
          </a:prstGeom>
          <a:ln w="889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文本框 132">
            <a:extLst>
              <a:ext uri="{FF2B5EF4-FFF2-40B4-BE49-F238E27FC236}">
                <a16:creationId xmlns:a16="http://schemas.microsoft.com/office/drawing/2014/main" id="{99ED78BC-C078-95B8-9CE7-5A3D4C23D814}"/>
              </a:ext>
            </a:extLst>
          </p:cNvPr>
          <p:cNvSpPr txBox="1"/>
          <p:nvPr/>
        </p:nvSpPr>
        <p:spPr>
          <a:xfrm>
            <a:off x="1142488" y="1348959"/>
            <a:ext cx="1699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4" name="直接连接符 133">
            <a:extLst>
              <a:ext uri="{FF2B5EF4-FFF2-40B4-BE49-F238E27FC236}">
                <a16:creationId xmlns:a16="http://schemas.microsoft.com/office/drawing/2014/main" id="{8D9F84B1-01B1-2883-E8E8-868CB984E83C}"/>
              </a:ext>
            </a:extLst>
          </p:cNvPr>
          <p:cNvCxnSpPr>
            <a:cxnSpLocks/>
          </p:cNvCxnSpPr>
          <p:nvPr/>
        </p:nvCxnSpPr>
        <p:spPr>
          <a:xfrm>
            <a:off x="1156028" y="1514344"/>
            <a:ext cx="198000" cy="0"/>
          </a:xfrm>
          <a:prstGeom prst="line">
            <a:avLst/>
          </a:prstGeom>
          <a:ln w="889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文本框 134">
            <a:extLst>
              <a:ext uri="{FF2B5EF4-FFF2-40B4-BE49-F238E27FC236}">
                <a16:creationId xmlns:a16="http://schemas.microsoft.com/office/drawing/2014/main" id="{8E8BC6ED-27A7-CF1C-A2FC-3A6BA6F4063D}"/>
              </a:ext>
            </a:extLst>
          </p:cNvPr>
          <p:cNvSpPr txBox="1"/>
          <p:nvPr/>
        </p:nvSpPr>
        <p:spPr>
          <a:xfrm>
            <a:off x="1481931" y="1348959"/>
            <a:ext cx="1771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6" name="直接连接符 135">
            <a:extLst>
              <a:ext uri="{FF2B5EF4-FFF2-40B4-BE49-F238E27FC236}">
                <a16:creationId xmlns:a16="http://schemas.microsoft.com/office/drawing/2014/main" id="{11B33E92-BBE7-1072-42A2-CB9714F5C289}"/>
              </a:ext>
            </a:extLst>
          </p:cNvPr>
          <p:cNvCxnSpPr>
            <a:cxnSpLocks/>
          </p:cNvCxnSpPr>
          <p:nvPr/>
        </p:nvCxnSpPr>
        <p:spPr>
          <a:xfrm>
            <a:off x="1490582" y="1514344"/>
            <a:ext cx="198000" cy="0"/>
          </a:xfrm>
          <a:prstGeom prst="line">
            <a:avLst/>
          </a:prstGeom>
          <a:ln w="889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文本框 136">
            <a:extLst>
              <a:ext uri="{FF2B5EF4-FFF2-40B4-BE49-F238E27FC236}">
                <a16:creationId xmlns:a16="http://schemas.microsoft.com/office/drawing/2014/main" id="{BE6A6B2A-6178-B1F6-08F9-36ECD3E2FD8D}"/>
              </a:ext>
            </a:extLst>
          </p:cNvPr>
          <p:cNvSpPr txBox="1"/>
          <p:nvPr/>
        </p:nvSpPr>
        <p:spPr>
          <a:xfrm>
            <a:off x="1791449" y="1348959"/>
            <a:ext cx="1699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8" name="直接连接符 137">
            <a:extLst>
              <a:ext uri="{FF2B5EF4-FFF2-40B4-BE49-F238E27FC236}">
                <a16:creationId xmlns:a16="http://schemas.microsoft.com/office/drawing/2014/main" id="{1CEC9DD8-8B8C-DBDA-0928-39990F989F47}"/>
              </a:ext>
            </a:extLst>
          </p:cNvPr>
          <p:cNvCxnSpPr>
            <a:cxnSpLocks/>
          </p:cNvCxnSpPr>
          <p:nvPr/>
        </p:nvCxnSpPr>
        <p:spPr>
          <a:xfrm>
            <a:off x="1816713" y="1514344"/>
            <a:ext cx="198000" cy="0"/>
          </a:xfrm>
          <a:prstGeom prst="line">
            <a:avLst/>
          </a:prstGeom>
          <a:ln w="889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文本框 138">
            <a:extLst>
              <a:ext uri="{FF2B5EF4-FFF2-40B4-BE49-F238E27FC236}">
                <a16:creationId xmlns:a16="http://schemas.microsoft.com/office/drawing/2014/main" id="{FB092672-A9BB-0653-3A01-A19704EC64F2}"/>
              </a:ext>
            </a:extLst>
          </p:cNvPr>
          <p:cNvSpPr txBox="1"/>
          <p:nvPr/>
        </p:nvSpPr>
        <p:spPr>
          <a:xfrm>
            <a:off x="896840" y="1461550"/>
            <a:ext cx="1699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文本框 139">
            <a:extLst>
              <a:ext uri="{FF2B5EF4-FFF2-40B4-BE49-F238E27FC236}">
                <a16:creationId xmlns:a16="http://schemas.microsoft.com/office/drawing/2014/main" id="{FB26C2F5-9B5F-36F5-7A11-55E0CAE5BEB8}"/>
              </a:ext>
            </a:extLst>
          </p:cNvPr>
          <p:cNvSpPr txBox="1"/>
          <p:nvPr/>
        </p:nvSpPr>
        <p:spPr>
          <a:xfrm>
            <a:off x="753687" y="1461550"/>
            <a:ext cx="1699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" name="文本框 150">
            <a:extLst>
              <a:ext uri="{FF2B5EF4-FFF2-40B4-BE49-F238E27FC236}">
                <a16:creationId xmlns:a16="http://schemas.microsoft.com/office/drawing/2014/main" id="{5913FE25-41D7-37D1-5A14-2F304DAE295E}"/>
              </a:ext>
            </a:extLst>
          </p:cNvPr>
          <p:cNvSpPr txBox="1"/>
          <p:nvPr/>
        </p:nvSpPr>
        <p:spPr>
          <a:xfrm>
            <a:off x="1211435" y="1461550"/>
            <a:ext cx="1699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2" name="文本框 151">
            <a:extLst>
              <a:ext uri="{FF2B5EF4-FFF2-40B4-BE49-F238E27FC236}">
                <a16:creationId xmlns:a16="http://schemas.microsoft.com/office/drawing/2014/main" id="{22B7A4ED-831A-71D4-6F76-FCAF36146DA0}"/>
              </a:ext>
            </a:extLst>
          </p:cNvPr>
          <p:cNvSpPr txBox="1"/>
          <p:nvPr/>
        </p:nvSpPr>
        <p:spPr>
          <a:xfrm>
            <a:off x="1041388" y="1461550"/>
            <a:ext cx="1699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" name="文本框 152">
            <a:extLst>
              <a:ext uri="{FF2B5EF4-FFF2-40B4-BE49-F238E27FC236}">
                <a16:creationId xmlns:a16="http://schemas.microsoft.com/office/drawing/2014/main" id="{2ED106A7-82A6-BCB7-00AE-182D2F101C5F}"/>
              </a:ext>
            </a:extLst>
          </p:cNvPr>
          <p:cNvSpPr txBox="1"/>
          <p:nvPr/>
        </p:nvSpPr>
        <p:spPr>
          <a:xfrm>
            <a:off x="1547936" y="1461550"/>
            <a:ext cx="1699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4" name="文本框 153">
            <a:extLst>
              <a:ext uri="{FF2B5EF4-FFF2-40B4-BE49-F238E27FC236}">
                <a16:creationId xmlns:a16="http://schemas.microsoft.com/office/drawing/2014/main" id="{EA3F5F45-DD18-A61C-5B0E-562C7320109F}"/>
              </a:ext>
            </a:extLst>
          </p:cNvPr>
          <p:cNvSpPr txBox="1"/>
          <p:nvPr/>
        </p:nvSpPr>
        <p:spPr>
          <a:xfrm>
            <a:off x="1431677" y="1461550"/>
            <a:ext cx="1699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文本框 154">
            <a:extLst>
              <a:ext uri="{FF2B5EF4-FFF2-40B4-BE49-F238E27FC236}">
                <a16:creationId xmlns:a16="http://schemas.microsoft.com/office/drawing/2014/main" id="{E6D76949-3DD4-5D14-D2A6-9D5E60E758BB}"/>
              </a:ext>
            </a:extLst>
          </p:cNvPr>
          <p:cNvSpPr txBox="1"/>
          <p:nvPr/>
        </p:nvSpPr>
        <p:spPr>
          <a:xfrm>
            <a:off x="1877197" y="1461550"/>
            <a:ext cx="1699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6" name="文本框 155">
            <a:extLst>
              <a:ext uri="{FF2B5EF4-FFF2-40B4-BE49-F238E27FC236}">
                <a16:creationId xmlns:a16="http://schemas.microsoft.com/office/drawing/2014/main" id="{E3C3F376-252A-A5D1-E28E-74DE4CF2A5AD}"/>
              </a:ext>
            </a:extLst>
          </p:cNvPr>
          <p:cNvSpPr txBox="1"/>
          <p:nvPr/>
        </p:nvSpPr>
        <p:spPr>
          <a:xfrm>
            <a:off x="1734044" y="1461550"/>
            <a:ext cx="1699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1" name="文本框 190">
            <a:extLst>
              <a:ext uri="{FF2B5EF4-FFF2-40B4-BE49-F238E27FC236}">
                <a16:creationId xmlns:a16="http://schemas.microsoft.com/office/drawing/2014/main" id="{51FEA3CC-D200-6D24-6185-EF9C1609112C}"/>
              </a:ext>
            </a:extLst>
          </p:cNvPr>
          <p:cNvSpPr txBox="1"/>
          <p:nvPr/>
        </p:nvSpPr>
        <p:spPr>
          <a:xfrm>
            <a:off x="4466104" y="1410394"/>
            <a:ext cx="1699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5" name="直接连接符 194">
            <a:extLst>
              <a:ext uri="{FF2B5EF4-FFF2-40B4-BE49-F238E27FC236}">
                <a16:creationId xmlns:a16="http://schemas.microsoft.com/office/drawing/2014/main" id="{47738A0B-09F8-E3E7-58FA-A3E0E664E231}"/>
              </a:ext>
            </a:extLst>
          </p:cNvPr>
          <p:cNvCxnSpPr>
            <a:cxnSpLocks/>
          </p:cNvCxnSpPr>
          <p:nvPr/>
        </p:nvCxnSpPr>
        <p:spPr>
          <a:xfrm>
            <a:off x="4474039" y="1594829"/>
            <a:ext cx="198000" cy="0"/>
          </a:xfrm>
          <a:prstGeom prst="line">
            <a:avLst/>
          </a:prstGeom>
          <a:ln w="889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6" name="文本框 195">
            <a:extLst>
              <a:ext uri="{FF2B5EF4-FFF2-40B4-BE49-F238E27FC236}">
                <a16:creationId xmlns:a16="http://schemas.microsoft.com/office/drawing/2014/main" id="{C622C5FD-466C-046A-8799-21112E743AA5}"/>
              </a:ext>
            </a:extLst>
          </p:cNvPr>
          <p:cNvSpPr txBox="1"/>
          <p:nvPr/>
        </p:nvSpPr>
        <p:spPr>
          <a:xfrm>
            <a:off x="4822607" y="1410394"/>
            <a:ext cx="1699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1" name="直接连接符 59">
            <a:extLst>
              <a:ext uri="{FF2B5EF4-FFF2-40B4-BE49-F238E27FC236}">
                <a16:creationId xmlns:a16="http://schemas.microsoft.com/office/drawing/2014/main" id="{9CA6C2D8-B51E-5E41-A52E-605E7F6EC607}"/>
              </a:ext>
            </a:extLst>
          </p:cNvPr>
          <p:cNvCxnSpPr>
            <a:cxnSpLocks/>
          </p:cNvCxnSpPr>
          <p:nvPr/>
        </p:nvCxnSpPr>
        <p:spPr>
          <a:xfrm>
            <a:off x="4837038" y="1594829"/>
            <a:ext cx="198000" cy="0"/>
          </a:xfrm>
          <a:prstGeom prst="line">
            <a:avLst/>
          </a:prstGeom>
          <a:ln w="889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2" name="文本框 201">
            <a:extLst>
              <a:ext uri="{FF2B5EF4-FFF2-40B4-BE49-F238E27FC236}">
                <a16:creationId xmlns:a16="http://schemas.microsoft.com/office/drawing/2014/main" id="{439A182E-5F9C-3C93-CCF1-5895503C43AE}"/>
              </a:ext>
            </a:extLst>
          </p:cNvPr>
          <p:cNvSpPr txBox="1"/>
          <p:nvPr/>
        </p:nvSpPr>
        <p:spPr>
          <a:xfrm>
            <a:off x="4544760" y="1542035"/>
            <a:ext cx="1699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3" name="文本框 202">
            <a:extLst>
              <a:ext uri="{FF2B5EF4-FFF2-40B4-BE49-F238E27FC236}">
                <a16:creationId xmlns:a16="http://schemas.microsoft.com/office/drawing/2014/main" id="{B009C9F3-3294-B85F-C7F8-9FB5E564AEB9}"/>
              </a:ext>
            </a:extLst>
          </p:cNvPr>
          <p:cNvSpPr txBox="1"/>
          <p:nvPr/>
        </p:nvSpPr>
        <p:spPr>
          <a:xfrm>
            <a:off x="4401607" y="1542035"/>
            <a:ext cx="1699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" name="文本框 203">
            <a:extLst>
              <a:ext uri="{FF2B5EF4-FFF2-40B4-BE49-F238E27FC236}">
                <a16:creationId xmlns:a16="http://schemas.microsoft.com/office/drawing/2014/main" id="{E14CAFF1-F621-16E6-9432-9E2112714B23}"/>
              </a:ext>
            </a:extLst>
          </p:cNvPr>
          <p:cNvSpPr txBox="1"/>
          <p:nvPr/>
        </p:nvSpPr>
        <p:spPr>
          <a:xfrm>
            <a:off x="4909246" y="1542035"/>
            <a:ext cx="1699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" name="文本框 204">
            <a:extLst>
              <a:ext uri="{FF2B5EF4-FFF2-40B4-BE49-F238E27FC236}">
                <a16:creationId xmlns:a16="http://schemas.microsoft.com/office/drawing/2014/main" id="{47E4CB88-6CEF-9655-8F66-E600CDB9143F}"/>
              </a:ext>
            </a:extLst>
          </p:cNvPr>
          <p:cNvSpPr txBox="1"/>
          <p:nvPr/>
        </p:nvSpPr>
        <p:spPr>
          <a:xfrm>
            <a:off x="4766093" y="1542035"/>
            <a:ext cx="1699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6" name="文本框 205">
            <a:extLst>
              <a:ext uri="{FF2B5EF4-FFF2-40B4-BE49-F238E27FC236}">
                <a16:creationId xmlns:a16="http://schemas.microsoft.com/office/drawing/2014/main" id="{D26355B6-2DA7-4129-E3E5-29625FE2ACEB}"/>
              </a:ext>
            </a:extLst>
          </p:cNvPr>
          <p:cNvSpPr txBox="1"/>
          <p:nvPr/>
        </p:nvSpPr>
        <p:spPr>
          <a:xfrm>
            <a:off x="45887" y="1386814"/>
            <a:ext cx="83933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Sample NO.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7" name="文本框 206">
            <a:extLst>
              <a:ext uri="{FF2B5EF4-FFF2-40B4-BE49-F238E27FC236}">
                <a16:creationId xmlns:a16="http://schemas.microsoft.com/office/drawing/2014/main" id="{F4D0F9B3-A581-E579-7B6C-4E4B5FFFCF4F}"/>
              </a:ext>
            </a:extLst>
          </p:cNvPr>
          <p:cNvSpPr txBox="1"/>
          <p:nvPr/>
        </p:nvSpPr>
        <p:spPr>
          <a:xfrm>
            <a:off x="61568" y="1509558"/>
            <a:ext cx="8487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Normal/Tumor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1" name="文本框 210">
            <a:extLst>
              <a:ext uri="{FF2B5EF4-FFF2-40B4-BE49-F238E27FC236}">
                <a16:creationId xmlns:a16="http://schemas.microsoft.com/office/drawing/2014/main" id="{DA74B667-7391-0C76-442B-19B3C4FD9EA7}"/>
              </a:ext>
            </a:extLst>
          </p:cNvPr>
          <p:cNvSpPr txBox="1"/>
          <p:nvPr/>
        </p:nvSpPr>
        <p:spPr>
          <a:xfrm>
            <a:off x="926834" y="3238053"/>
            <a:ext cx="1699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2" name="直接连接符 211">
            <a:extLst>
              <a:ext uri="{FF2B5EF4-FFF2-40B4-BE49-F238E27FC236}">
                <a16:creationId xmlns:a16="http://schemas.microsoft.com/office/drawing/2014/main" id="{5593A7BE-C4E6-B3F0-7B2F-C694C12197D7}"/>
              </a:ext>
            </a:extLst>
          </p:cNvPr>
          <p:cNvCxnSpPr>
            <a:cxnSpLocks/>
          </p:cNvCxnSpPr>
          <p:nvPr/>
        </p:nvCxnSpPr>
        <p:spPr>
          <a:xfrm>
            <a:off x="930289" y="3422488"/>
            <a:ext cx="198000" cy="0"/>
          </a:xfrm>
          <a:prstGeom prst="line">
            <a:avLst/>
          </a:prstGeom>
          <a:ln w="889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3" name="文本框 212">
            <a:extLst>
              <a:ext uri="{FF2B5EF4-FFF2-40B4-BE49-F238E27FC236}">
                <a16:creationId xmlns:a16="http://schemas.microsoft.com/office/drawing/2014/main" id="{DAC283B1-091F-B241-1245-84A5D291BF59}"/>
              </a:ext>
            </a:extLst>
          </p:cNvPr>
          <p:cNvSpPr txBox="1"/>
          <p:nvPr/>
        </p:nvSpPr>
        <p:spPr>
          <a:xfrm>
            <a:off x="1266952" y="3238053"/>
            <a:ext cx="1699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4" name="直接连接符 59">
            <a:extLst>
              <a:ext uri="{FF2B5EF4-FFF2-40B4-BE49-F238E27FC236}">
                <a16:creationId xmlns:a16="http://schemas.microsoft.com/office/drawing/2014/main" id="{FDFC7CFC-FD38-F510-D8DB-F3FEB8B5F719}"/>
              </a:ext>
            </a:extLst>
          </p:cNvPr>
          <p:cNvCxnSpPr>
            <a:cxnSpLocks/>
          </p:cNvCxnSpPr>
          <p:nvPr/>
        </p:nvCxnSpPr>
        <p:spPr>
          <a:xfrm>
            <a:off x="1281859" y="3422488"/>
            <a:ext cx="198000" cy="0"/>
          </a:xfrm>
          <a:prstGeom prst="line">
            <a:avLst/>
          </a:prstGeom>
          <a:ln w="889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" name="文本框 214">
            <a:extLst>
              <a:ext uri="{FF2B5EF4-FFF2-40B4-BE49-F238E27FC236}">
                <a16:creationId xmlns:a16="http://schemas.microsoft.com/office/drawing/2014/main" id="{7A32D2FA-C5C8-536B-FE37-CEEF030AA86A}"/>
              </a:ext>
            </a:extLst>
          </p:cNvPr>
          <p:cNvSpPr txBox="1"/>
          <p:nvPr/>
        </p:nvSpPr>
        <p:spPr>
          <a:xfrm>
            <a:off x="1660130" y="3238053"/>
            <a:ext cx="1699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6" name="直接连接符 215">
            <a:extLst>
              <a:ext uri="{FF2B5EF4-FFF2-40B4-BE49-F238E27FC236}">
                <a16:creationId xmlns:a16="http://schemas.microsoft.com/office/drawing/2014/main" id="{3E1E34E4-3D54-276B-4D9F-993967259D61}"/>
              </a:ext>
            </a:extLst>
          </p:cNvPr>
          <p:cNvCxnSpPr>
            <a:cxnSpLocks/>
          </p:cNvCxnSpPr>
          <p:nvPr/>
        </p:nvCxnSpPr>
        <p:spPr>
          <a:xfrm>
            <a:off x="1663585" y="3422488"/>
            <a:ext cx="198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7" name="文本框 216">
            <a:extLst>
              <a:ext uri="{FF2B5EF4-FFF2-40B4-BE49-F238E27FC236}">
                <a16:creationId xmlns:a16="http://schemas.microsoft.com/office/drawing/2014/main" id="{8A37F6E0-01F6-9765-54ED-D9FA1660CEEA}"/>
              </a:ext>
            </a:extLst>
          </p:cNvPr>
          <p:cNvSpPr txBox="1"/>
          <p:nvPr/>
        </p:nvSpPr>
        <p:spPr>
          <a:xfrm>
            <a:off x="999332" y="3369694"/>
            <a:ext cx="1699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8" name="文本框 217">
            <a:extLst>
              <a:ext uri="{FF2B5EF4-FFF2-40B4-BE49-F238E27FC236}">
                <a16:creationId xmlns:a16="http://schemas.microsoft.com/office/drawing/2014/main" id="{E29CD75A-59A4-8198-5087-FD199C5CEEF5}"/>
              </a:ext>
            </a:extLst>
          </p:cNvPr>
          <p:cNvSpPr txBox="1"/>
          <p:nvPr/>
        </p:nvSpPr>
        <p:spPr>
          <a:xfrm>
            <a:off x="873765" y="3369694"/>
            <a:ext cx="1699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9" name="文本框 218">
            <a:extLst>
              <a:ext uri="{FF2B5EF4-FFF2-40B4-BE49-F238E27FC236}">
                <a16:creationId xmlns:a16="http://schemas.microsoft.com/office/drawing/2014/main" id="{0F25EFC0-55F7-F089-8CF4-F0100BA1DB7E}"/>
              </a:ext>
            </a:extLst>
          </p:cNvPr>
          <p:cNvSpPr txBox="1"/>
          <p:nvPr/>
        </p:nvSpPr>
        <p:spPr>
          <a:xfrm>
            <a:off x="1316881" y="3369694"/>
            <a:ext cx="1699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0" name="文本框 219">
            <a:extLst>
              <a:ext uri="{FF2B5EF4-FFF2-40B4-BE49-F238E27FC236}">
                <a16:creationId xmlns:a16="http://schemas.microsoft.com/office/drawing/2014/main" id="{31A789E2-80F8-600B-AF36-448E5EDD7D9D}"/>
              </a:ext>
            </a:extLst>
          </p:cNvPr>
          <p:cNvSpPr txBox="1"/>
          <p:nvPr/>
        </p:nvSpPr>
        <p:spPr>
          <a:xfrm>
            <a:off x="1203038" y="3369694"/>
            <a:ext cx="1699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1" name="文本框 220">
            <a:extLst>
              <a:ext uri="{FF2B5EF4-FFF2-40B4-BE49-F238E27FC236}">
                <a16:creationId xmlns:a16="http://schemas.microsoft.com/office/drawing/2014/main" id="{BF60A396-C0DB-321E-ACDF-7B16BB845087}"/>
              </a:ext>
            </a:extLst>
          </p:cNvPr>
          <p:cNvSpPr txBox="1"/>
          <p:nvPr/>
        </p:nvSpPr>
        <p:spPr>
          <a:xfrm>
            <a:off x="1696766" y="3369694"/>
            <a:ext cx="1699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2" name="文本框 221">
            <a:extLst>
              <a:ext uri="{FF2B5EF4-FFF2-40B4-BE49-F238E27FC236}">
                <a16:creationId xmlns:a16="http://schemas.microsoft.com/office/drawing/2014/main" id="{1EDCFDFB-DD72-55C2-DC5A-9B4D66FA3C2B}"/>
              </a:ext>
            </a:extLst>
          </p:cNvPr>
          <p:cNvSpPr txBox="1"/>
          <p:nvPr/>
        </p:nvSpPr>
        <p:spPr>
          <a:xfrm>
            <a:off x="1582923" y="3369694"/>
            <a:ext cx="1699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3" name="文本框 222">
            <a:extLst>
              <a:ext uri="{FF2B5EF4-FFF2-40B4-BE49-F238E27FC236}">
                <a16:creationId xmlns:a16="http://schemas.microsoft.com/office/drawing/2014/main" id="{9A429EF3-2700-9576-8C37-755331C22C73}"/>
              </a:ext>
            </a:extLst>
          </p:cNvPr>
          <p:cNvSpPr txBox="1"/>
          <p:nvPr/>
        </p:nvSpPr>
        <p:spPr>
          <a:xfrm>
            <a:off x="4067875" y="3315030"/>
            <a:ext cx="1699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4" name="文本框 223">
            <a:extLst>
              <a:ext uri="{FF2B5EF4-FFF2-40B4-BE49-F238E27FC236}">
                <a16:creationId xmlns:a16="http://schemas.microsoft.com/office/drawing/2014/main" id="{D936E235-214B-F002-72E7-AAB37E1751D6}"/>
              </a:ext>
            </a:extLst>
          </p:cNvPr>
          <p:cNvSpPr txBox="1"/>
          <p:nvPr/>
        </p:nvSpPr>
        <p:spPr>
          <a:xfrm>
            <a:off x="3952674" y="3315030"/>
            <a:ext cx="1699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" name="文本框 224">
            <a:extLst>
              <a:ext uri="{FF2B5EF4-FFF2-40B4-BE49-F238E27FC236}">
                <a16:creationId xmlns:a16="http://schemas.microsoft.com/office/drawing/2014/main" id="{A4E42497-E478-5CAB-BBBE-64B1EE480E83}"/>
              </a:ext>
            </a:extLst>
          </p:cNvPr>
          <p:cNvSpPr txBox="1"/>
          <p:nvPr/>
        </p:nvSpPr>
        <p:spPr>
          <a:xfrm>
            <a:off x="4477573" y="3315030"/>
            <a:ext cx="1699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6" name="文本框 225">
            <a:extLst>
              <a:ext uri="{FF2B5EF4-FFF2-40B4-BE49-F238E27FC236}">
                <a16:creationId xmlns:a16="http://schemas.microsoft.com/office/drawing/2014/main" id="{763E47BB-33B2-2C69-F174-BF2BBEAE4946}"/>
              </a:ext>
            </a:extLst>
          </p:cNvPr>
          <p:cNvSpPr txBox="1"/>
          <p:nvPr/>
        </p:nvSpPr>
        <p:spPr>
          <a:xfrm>
            <a:off x="4362372" y="3315030"/>
            <a:ext cx="1699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7" name="文本框 226">
            <a:extLst>
              <a:ext uri="{FF2B5EF4-FFF2-40B4-BE49-F238E27FC236}">
                <a16:creationId xmlns:a16="http://schemas.microsoft.com/office/drawing/2014/main" id="{8C82AA4A-6FE2-2A06-A7D7-C861308480CB}"/>
              </a:ext>
            </a:extLst>
          </p:cNvPr>
          <p:cNvSpPr txBox="1"/>
          <p:nvPr/>
        </p:nvSpPr>
        <p:spPr>
          <a:xfrm>
            <a:off x="4864859" y="3315030"/>
            <a:ext cx="1699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8" name="文本框 227">
            <a:extLst>
              <a:ext uri="{FF2B5EF4-FFF2-40B4-BE49-F238E27FC236}">
                <a16:creationId xmlns:a16="http://schemas.microsoft.com/office/drawing/2014/main" id="{698A1C0E-EC8E-77DE-A9A6-E81C7A1266D8}"/>
              </a:ext>
            </a:extLst>
          </p:cNvPr>
          <p:cNvSpPr txBox="1"/>
          <p:nvPr/>
        </p:nvSpPr>
        <p:spPr>
          <a:xfrm>
            <a:off x="4749658" y="3315030"/>
            <a:ext cx="1699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9" name="文本框 228">
            <a:extLst>
              <a:ext uri="{FF2B5EF4-FFF2-40B4-BE49-F238E27FC236}">
                <a16:creationId xmlns:a16="http://schemas.microsoft.com/office/drawing/2014/main" id="{A156C08C-7A9B-C1DB-FD6E-C388DAEC8F9E}"/>
              </a:ext>
            </a:extLst>
          </p:cNvPr>
          <p:cNvSpPr txBox="1"/>
          <p:nvPr/>
        </p:nvSpPr>
        <p:spPr>
          <a:xfrm>
            <a:off x="5243925" y="3315030"/>
            <a:ext cx="1699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0" name="文本框 229">
            <a:extLst>
              <a:ext uri="{FF2B5EF4-FFF2-40B4-BE49-F238E27FC236}">
                <a16:creationId xmlns:a16="http://schemas.microsoft.com/office/drawing/2014/main" id="{D8F5BBEA-1493-01E6-4494-68D70D5AA83F}"/>
              </a:ext>
            </a:extLst>
          </p:cNvPr>
          <p:cNvSpPr txBox="1"/>
          <p:nvPr/>
        </p:nvSpPr>
        <p:spPr>
          <a:xfrm>
            <a:off x="5103326" y="3315030"/>
            <a:ext cx="1699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1" name="文本框 230">
            <a:extLst>
              <a:ext uri="{FF2B5EF4-FFF2-40B4-BE49-F238E27FC236}">
                <a16:creationId xmlns:a16="http://schemas.microsoft.com/office/drawing/2014/main" id="{934EE60B-7878-CDA5-AF85-104770F3098E}"/>
              </a:ext>
            </a:extLst>
          </p:cNvPr>
          <p:cNvSpPr txBox="1"/>
          <p:nvPr/>
        </p:nvSpPr>
        <p:spPr>
          <a:xfrm>
            <a:off x="1118760" y="7507889"/>
            <a:ext cx="1699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2" name="文本框 231">
            <a:extLst>
              <a:ext uri="{FF2B5EF4-FFF2-40B4-BE49-F238E27FC236}">
                <a16:creationId xmlns:a16="http://schemas.microsoft.com/office/drawing/2014/main" id="{6CDF9259-3B0B-A6F2-69CC-5C83A6E11F15}"/>
              </a:ext>
            </a:extLst>
          </p:cNvPr>
          <p:cNvSpPr txBox="1"/>
          <p:nvPr/>
        </p:nvSpPr>
        <p:spPr>
          <a:xfrm>
            <a:off x="1005347" y="7507889"/>
            <a:ext cx="1699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3" name="文本框 232">
            <a:extLst>
              <a:ext uri="{FF2B5EF4-FFF2-40B4-BE49-F238E27FC236}">
                <a16:creationId xmlns:a16="http://schemas.microsoft.com/office/drawing/2014/main" id="{00E94725-38A7-FA1B-E9D4-445280B06696}"/>
              </a:ext>
            </a:extLst>
          </p:cNvPr>
          <p:cNvSpPr txBox="1"/>
          <p:nvPr/>
        </p:nvSpPr>
        <p:spPr>
          <a:xfrm>
            <a:off x="1468852" y="7507889"/>
            <a:ext cx="1699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4" name="文本框 233">
            <a:extLst>
              <a:ext uri="{FF2B5EF4-FFF2-40B4-BE49-F238E27FC236}">
                <a16:creationId xmlns:a16="http://schemas.microsoft.com/office/drawing/2014/main" id="{82DB4B7E-9DD5-3F55-5849-3CD4204CE8DD}"/>
              </a:ext>
            </a:extLst>
          </p:cNvPr>
          <p:cNvSpPr txBox="1"/>
          <p:nvPr/>
        </p:nvSpPr>
        <p:spPr>
          <a:xfrm>
            <a:off x="1355439" y="7507889"/>
            <a:ext cx="1699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5" name="文本框 234">
            <a:extLst>
              <a:ext uri="{FF2B5EF4-FFF2-40B4-BE49-F238E27FC236}">
                <a16:creationId xmlns:a16="http://schemas.microsoft.com/office/drawing/2014/main" id="{E770D46E-5C36-157C-C495-4892281D74E2}"/>
              </a:ext>
            </a:extLst>
          </p:cNvPr>
          <p:cNvSpPr txBox="1"/>
          <p:nvPr/>
        </p:nvSpPr>
        <p:spPr>
          <a:xfrm>
            <a:off x="1874972" y="7507889"/>
            <a:ext cx="1699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6" name="文本框 235">
            <a:extLst>
              <a:ext uri="{FF2B5EF4-FFF2-40B4-BE49-F238E27FC236}">
                <a16:creationId xmlns:a16="http://schemas.microsoft.com/office/drawing/2014/main" id="{417536AF-BEF6-029E-8F7C-3B50C0ADF9F0}"/>
              </a:ext>
            </a:extLst>
          </p:cNvPr>
          <p:cNvSpPr txBox="1"/>
          <p:nvPr/>
        </p:nvSpPr>
        <p:spPr>
          <a:xfrm>
            <a:off x="1761561" y="7507889"/>
            <a:ext cx="1699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7" name="直接连接符 236">
            <a:extLst>
              <a:ext uri="{FF2B5EF4-FFF2-40B4-BE49-F238E27FC236}">
                <a16:creationId xmlns:a16="http://schemas.microsoft.com/office/drawing/2014/main" id="{98715320-EFAA-26BC-B9AE-F8640738B7AA}"/>
              </a:ext>
            </a:extLst>
          </p:cNvPr>
          <p:cNvCxnSpPr>
            <a:cxnSpLocks/>
          </p:cNvCxnSpPr>
          <p:nvPr/>
        </p:nvCxnSpPr>
        <p:spPr>
          <a:xfrm>
            <a:off x="4019896" y="3367824"/>
            <a:ext cx="198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直接连接符 237">
            <a:extLst>
              <a:ext uri="{FF2B5EF4-FFF2-40B4-BE49-F238E27FC236}">
                <a16:creationId xmlns:a16="http://schemas.microsoft.com/office/drawing/2014/main" id="{70AFE4D7-77DB-A7DE-05BB-24915DC252DB}"/>
              </a:ext>
            </a:extLst>
          </p:cNvPr>
          <p:cNvCxnSpPr>
            <a:cxnSpLocks/>
          </p:cNvCxnSpPr>
          <p:nvPr/>
        </p:nvCxnSpPr>
        <p:spPr>
          <a:xfrm>
            <a:off x="4432395" y="3367824"/>
            <a:ext cx="198000" cy="0"/>
          </a:xfrm>
          <a:prstGeom prst="line">
            <a:avLst/>
          </a:prstGeom>
          <a:ln w="889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直接连接符 59">
            <a:extLst>
              <a:ext uri="{FF2B5EF4-FFF2-40B4-BE49-F238E27FC236}">
                <a16:creationId xmlns:a16="http://schemas.microsoft.com/office/drawing/2014/main" id="{743ED26B-6686-EA53-8B1A-0B58139F76AD}"/>
              </a:ext>
            </a:extLst>
          </p:cNvPr>
          <p:cNvCxnSpPr>
            <a:cxnSpLocks/>
          </p:cNvCxnSpPr>
          <p:nvPr/>
        </p:nvCxnSpPr>
        <p:spPr>
          <a:xfrm>
            <a:off x="4816547" y="3367824"/>
            <a:ext cx="198000" cy="0"/>
          </a:xfrm>
          <a:prstGeom prst="line">
            <a:avLst/>
          </a:prstGeom>
          <a:ln w="889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直接连接符 239">
            <a:extLst>
              <a:ext uri="{FF2B5EF4-FFF2-40B4-BE49-F238E27FC236}">
                <a16:creationId xmlns:a16="http://schemas.microsoft.com/office/drawing/2014/main" id="{32B3BA44-2821-26FF-93EE-1A7EE230318C}"/>
              </a:ext>
            </a:extLst>
          </p:cNvPr>
          <p:cNvCxnSpPr>
            <a:cxnSpLocks/>
          </p:cNvCxnSpPr>
          <p:nvPr/>
        </p:nvCxnSpPr>
        <p:spPr>
          <a:xfrm>
            <a:off x="5175861" y="3367824"/>
            <a:ext cx="198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直接连接符 240">
            <a:extLst>
              <a:ext uri="{FF2B5EF4-FFF2-40B4-BE49-F238E27FC236}">
                <a16:creationId xmlns:a16="http://schemas.microsoft.com/office/drawing/2014/main" id="{457F3BD0-114A-FF19-6856-D14CF6D217ED}"/>
              </a:ext>
            </a:extLst>
          </p:cNvPr>
          <p:cNvCxnSpPr>
            <a:cxnSpLocks/>
          </p:cNvCxnSpPr>
          <p:nvPr/>
        </p:nvCxnSpPr>
        <p:spPr>
          <a:xfrm>
            <a:off x="1066815" y="7560683"/>
            <a:ext cx="198000" cy="0"/>
          </a:xfrm>
          <a:prstGeom prst="line">
            <a:avLst/>
          </a:prstGeom>
          <a:ln w="889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2" name="直接连接符 59">
            <a:extLst>
              <a:ext uri="{FF2B5EF4-FFF2-40B4-BE49-F238E27FC236}">
                <a16:creationId xmlns:a16="http://schemas.microsoft.com/office/drawing/2014/main" id="{A18EF21D-D3CF-DA13-7AC9-0C021105AE78}"/>
              </a:ext>
            </a:extLst>
          </p:cNvPr>
          <p:cNvCxnSpPr>
            <a:cxnSpLocks/>
          </p:cNvCxnSpPr>
          <p:nvPr/>
        </p:nvCxnSpPr>
        <p:spPr>
          <a:xfrm>
            <a:off x="1423211" y="7560683"/>
            <a:ext cx="198000" cy="0"/>
          </a:xfrm>
          <a:prstGeom prst="line">
            <a:avLst/>
          </a:prstGeom>
          <a:ln w="889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直接连接符 242">
            <a:extLst>
              <a:ext uri="{FF2B5EF4-FFF2-40B4-BE49-F238E27FC236}">
                <a16:creationId xmlns:a16="http://schemas.microsoft.com/office/drawing/2014/main" id="{00187823-7466-C814-2222-7C5056B0A95D}"/>
              </a:ext>
            </a:extLst>
          </p:cNvPr>
          <p:cNvCxnSpPr>
            <a:cxnSpLocks/>
          </p:cNvCxnSpPr>
          <p:nvPr/>
        </p:nvCxnSpPr>
        <p:spPr>
          <a:xfrm>
            <a:off x="1826831" y="7560683"/>
            <a:ext cx="198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4" name="文本框 243">
            <a:extLst>
              <a:ext uri="{FF2B5EF4-FFF2-40B4-BE49-F238E27FC236}">
                <a16:creationId xmlns:a16="http://schemas.microsoft.com/office/drawing/2014/main" id="{98F1AFA6-45DF-DB0A-A186-BA43E4173D59}"/>
              </a:ext>
            </a:extLst>
          </p:cNvPr>
          <p:cNvSpPr txBox="1"/>
          <p:nvPr/>
        </p:nvSpPr>
        <p:spPr>
          <a:xfrm>
            <a:off x="3885201" y="3183389"/>
            <a:ext cx="3694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5" name="文本框 244">
            <a:extLst>
              <a:ext uri="{FF2B5EF4-FFF2-40B4-BE49-F238E27FC236}">
                <a16:creationId xmlns:a16="http://schemas.microsoft.com/office/drawing/2014/main" id="{BD70904D-B14B-88BA-8869-F6ED9E41584A}"/>
              </a:ext>
            </a:extLst>
          </p:cNvPr>
          <p:cNvSpPr txBox="1"/>
          <p:nvPr/>
        </p:nvSpPr>
        <p:spPr>
          <a:xfrm>
            <a:off x="4386482" y="3183389"/>
            <a:ext cx="2979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6" name="文本框 245">
            <a:extLst>
              <a:ext uri="{FF2B5EF4-FFF2-40B4-BE49-F238E27FC236}">
                <a16:creationId xmlns:a16="http://schemas.microsoft.com/office/drawing/2014/main" id="{770FE9B0-264E-155E-6790-7271A0AE379D}"/>
              </a:ext>
            </a:extLst>
          </p:cNvPr>
          <p:cNvSpPr txBox="1"/>
          <p:nvPr/>
        </p:nvSpPr>
        <p:spPr>
          <a:xfrm>
            <a:off x="4748886" y="3183389"/>
            <a:ext cx="3097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7" name="文本框 246">
            <a:extLst>
              <a:ext uri="{FF2B5EF4-FFF2-40B4-BE49-F238E27FC236}">
                <a16:creationId xmlns:a16="http://schemas.microsoft.com/office/drawing/2014/main" id="{54F39CFE-C56E-7C48-6745-2D5379053869}"/>
              </a:ext>
            </a:extLst>
          </p:cNvPr>
          <p:cNvSpPr txBox="1"/>
          <p:nvPr/>
        </p:nvSpPr>
        <p:spPr>
          <a:xfrm>
            <a:off x="5106833" y="3183389"/>
            <a:ext cx="3093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8" name="文本框 247">
            <a:extLst>
              <a:ext uri="{FF2B5EF4-FFF2-40B4-BE49-F238E27FC236}">
                <a16:creationId xmlns:a16="http://schemas.microsoft.com/office/drawing/2014/main" id="{40D5C5A1-7DC9-AF91-754E-336B68686B6E}"/>
              </a:ext>
            </a:extLst>
          </p:cNvPr>
          <p:cNvSpPr txBox="1"/>
          <p:nvPr/>
        </p:nvSpPr>
        <p:spPr>
          <a:xfrm>
            <a:off x="991557" y="7376248"/>
            <a:ext cx="3245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9" name="文本框 248">
            <a:extLst>
              <a:ext uri="{FF2B5EF4-FFF2-40B4-BE49-F238E27FC236}">
                <a16:creationId xmlns:a16="http://schemas.microsoft.com/office/drawing/2014/main" id="{42B22695-FB31-C1DD-E3E5-E9EC84789CAD}"/>
              </a:ext>
            </a:extLst>
          </p:cNvPr>
          <p:cNvSpPr txBox="1"/>
          <p:nvPr/>
        </p:nvSpPr>
        <p:spPr>
          <a:xfrm>
            <a:off x="1340659" y="7376248"/>
            <a:ext cx="3264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0" name="文本框 249">
            <a:extLst>
              <a:ext uri="{FF2B5EF4-FFF2-40B4-BE49-F238E27FC236}">
                <a16:creationId xmlns:a16="http://schemas.microsoft.com/office/drawing/2014/main" id="{AB7E5615-825F-57FD-ADAC-2F97A356F82F}"/>
              </a:ext>
            </a:extLst>
          </p:cNvPr>
          <p:cNvSpPr txBox="1"/>
          <p:nvPr/>
        </p:nvSpPr>
        <p:spPr>
          <a:xfrm>
            <a:off x="1740810" y="7376248"/>
            <a:ext cx="3381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2" name="图片 281">
            <a:extLst>
              <a:ext uri="{FF2B5EF4-FFF2-40B4-BE49-F238E27FC236}">
                <a16:creationId xmlns:a16="http://schemas.microsoft.com/office/drawing/2014/main" id="{D8EB975F-9BD6-342D-5064-A525AA238D32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15389" y="6037469"/>
            <a:ext cx="1524000" cy="1066800"/>
          </a:xfrm>
          <a:prstGeom prst="rect">
            <a:avLst/>
          </a:prstGeom>
        </p:spPr>
      </p:pic>
      <p:sp>
        <p:nvSpPr>
          <p:cNvPr id="283" name="矩形 282">
            <a:extLst>
              <a:ext uri="{FF2B5EF4-FFF2-40B4-BE49-F238E27FC236}">
                <a16:creationId xmlns:a16="http://schemas.microsoft.com/office/drawing/2014/main" id="{7D5BDFFA-A952-5E2C-21A6-CF973020D3FA}"/>
              </a:ext>
            </a:extLst>
          </p:cNvPr>
          <p:cNvSpPr/>
          <p:nvPr/>
        </p:nvSpPr>
        <p:spPr>
          <a:xfrm>
            <a:off x="559592" y="6375965"/>
            <a:ext cx="57103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4</a:t>
            </a:r>
            <a:r>
              <a:rPr lang="ru-RU" altLang="zh-CN" sz="800" dirty="0">
                <a:solidFill>
                  <a:srgbClr val="000000"/>
                </a:solidFill>
                <a:effectLst/>
                <a:latin typeface="Arial" charset="0"/>
              </a:rPr>
              <a:t>5</a:t>
            </a:r>
            <a:r>
              <a:rPr lang="zh-CN" altLang="en-US" sz="800" dirty="0">
                <a:solidFill>
                  <a:srgbClr val="000000"/>
                </a:solidFill>
                <a:effectLst/>
                <a:latin typeface="Arial" charset="0"/>
              </a:rPr>
              <a:t> </a:t>
            </a:r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-</a:t>
            </a:r>
            <a:endParaRPr lang="ru-RU" altLang="zh-CN" dirty="0"/>
          </a:p>
        </p:txBody>
      </p:sp>
      <p:sp>
        <p:nvSpPr>
          <p:cNvPr id="284" name="矩形 283">
            <a:extLst>
              <a:ext uri="{FF2B5EF4-FFF2-40B4-BE49-F238E27FC236}">
                <a16:creationId xmlns:a16="http://schemas.microsoft.com/office/drawing/2014/main" id="{A91BDF90-1F2F-5150-9AED-66504E39D070}"/>
              </a:ext>
            </a:extLst>
          </p:cNvPr>
          <p:cNvSpPr/>
          <p:nvPr/>
        </p:nvSpPr>
        <p:spPr>
          <a:xfrm>
            <a:off x="559592" y="6613815"/>
            <a:ext cx="57103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35 -</a:t>
            </a:r>
            <a:endParaRPr lang="ru-RU" altLang="zh-CN" dirty="0"/>
          </a:p>
        </p:txBody>
      </p:sp>
      <p:sp>
        <p:nvSpPr>
          <p:cNvPr id="285" name="矩形 284">
            <a:extLst>
              <a:ext uri="{FF2B5EF4-FFF2-40B4-BE49-F238E27FC236}">
                <a16:creationId xmlns:a16="http://schemas.microsoft.com/office/drawing/2014/main" id="{4F876DA9-5509-1756-E536-7A67872EF64F}"/>
              </a:ext>
            </a:extLst>
          </p:cNvPr>
          <p:cNvSpPr/>
          <p:nvPr/>
        </p:nvSpPr>
        <p:spPr>
          <a:xfrm>
            <a:off x="554231" y="6170775"/>
            <a:ext cx="57103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60 -</a:t>
            </a:r>
            <a:endParaRPr lang="ru-RU" altLang="zh-CN" dirty="0"/>
          </a:p>
        </p:txBody>
      </p:sp>
      <p:sp>
        <p:nvSpPr>
          <p:cNvPr id="286" name="矩形 285">
            <a:extLst>
              <a:ext uri="{FF2B5EF4-FFF2-40B4-BE49-F238E27FC236}">
                <a16:creationId xmlns:a16="http://schemas.microsoft.com/office/drawing/2014/main" id="{B58B1663-731D-FA66-984A-A496F7B63A14}"/>
              </a:ext>
            </a:extLst>
          </p:cNvPr>
          <p:cNvSpPr/>
          <p:nvPr/>
        </p:nvSpPr>
        <p:spPr>
          <a:xfrm>
            <a:off x="569757" y="5998867"/>
            <a:ext cx="57103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75 -</a:t>
            </a:r>
            <a:endParaRPr lang="ru-RU" altLang="zh-CN" dirty="0"/>
          </a:p>
        </p:txBody>
      </p:sp>
      <p:sp>
        <p:nvSpPr>
          <p:cNvPr id="287" name="矩形 286">
            <a:extLst>
              <a:ext uri="{FF2B5EF4-FFF2-40B4-BE49-F238E27FC236}">
                <a16:creationId xmlns:a16="http://schemas.microsoft.com/office/drawing/2014/main" id="{F6974E28-E4A4-BB8C-9BED-9EF520D6F51C}"/>
              </a:ext>
            </a:extLst>
          </p:cNvPr>
          <p:cNvSpPr/>
          <p:nvPr/>
        </p:nvSpPr>
        <p:spPr>
          <a:xfrm>
            <a:off x="539064" y="6860554"/>
            <a:ext cx="57103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25 -</a:t>
            </a:r>
            <a:endParaRPr lang="ru-RU" altLang="zh-CN" dirty="0"/>
          </a:p>
        </p:txBody>
      </p:sp>
      <p:sp>
        <p:nvSpPr>
          <p:cNvPr id="288" name="矩形 287">
            <a:extLst>
              <a:ext uri="{FF2B5EF4-FFF2-40B4-BE49-F238E27FC236}">
                <a16:creationId xmlns:a16="http://schemas.microsoft.com/office/drawing/2014/main" id="{845E08F9-9971-8593-F87E-2233642F8471}"/>
              </a:ext>
            </a:extLst>
          </p:cNvPr>
          <p:cNvSpPr/>
          <p:nvPr/>
        </p:nvSpPr>
        <p:spPr>
          <a:xfrm>
            <a:off x="5340861" y="2304999"/>
            <a:ext cx="38800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4</a:t>
            </a:r>
            <a:r>
              <a:rPr lang="ru-RU" altLang="zh-CN" sz="800" dirty="0">
                <a:solidFill>
                  <a:srgbClr val="000000"/>
                </a:solidFill>
                <a:effectLst/>
                <a:latin typeface="Arial" charset="0"/>
              </a:rPr>
              <a:t>5</a:t>
            </a:r>
            <a:r>
              <a:rPr lang="zh-CN" altLang="en-US" sz="800" dirty="0">
                <a:solidFill>
                  <a:srgbClr val="000000"/>
                </a:solidFill>
                <a:effectLst/>
                <a:latin typeface="Arial" charset="0"/>
              </a:rPr>
              <a:t> </a:t>
            </a:r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-</a:t>
            </a:r>
            <a:endParaRPr lang="ru-RU" altLang="zh-CN" dirty="0"/>
          </a:p>
        </p:txBody>
      </p:sp>
      <p:sp>
        <p:nvSpPr>
          <p:cNvPr id="289" name="矩形 288">
            <a:extLst>
              <a:ext uri="{FF2B5EF4-FFF2-40B4-BE49-F238E27FC236}">
                <a16:creationId xmlns:a16="http://schemas.microsoft.com/office/drawing/2014/main" id="{6E8F06B1-8070-9CB6-A2F2-F18A5275A280}"/>
              </a:ext>
            </a:extLst>
          </p:cNvPr>
          <p:cNvSpPr/>
          <p:nvPr/>
        </p:nvSpPr>
        <p:spPr>
          <a:xfrm>
            <a:off x="5340861" y="2542849"/>
            <a:ext cx="38800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35 -</a:t>
            </a:r>
            <a:endParaRPr lang="ru-RU" altLang="zh-CN" dirty="0"/>
          </a:p>
        </p:txBody>
      </p:sp>
      <p:sp>
        <p:nvSpPr>
          <p:cNvPr id="290" name="矩形 289">
            <a:extLst>
              <a:ext uri="{FF2B5EF4-FFF2-40B4-BE49-F238E27FC236}">
                <a16:creationId xmlns:a16="http://schemas.microsoft.com/office/drawing/2014/main" id="{32B8B1B6-F365-C1CF-FA30-085EB9FF3AD5}"/>
              </a:ext>
            </a:extLst>
          </p:cNvPr>
          <p:cNvSpPr/>
          <p:nvPr/>
        </p:nvSpPr>
        <p:spPr>
          <a:xfrm>
            <a:off x="5343670" y="2038872"/>
            <a:ext cx="38800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60 -</a:t>
            </a:r>
            <a:endParaRPr lang="ru-RU" altLang="zh-CN" dirty="0"/>
          </a:p>
        </p:txBody>
      </p:sp>
      <p:sp>
        <p:nvSpPr>
          <p:cNvPr id="291" name="矩形 290">
            <a:extLst>
              <a:ext uri="{FF2B5EF4-FFF2-40B4-BE49-F238E27FC236}">
                <a16:creationId xmlns:a16="http://schemas.microsoft.com/office/drawing/2014/main" id="{916070F3-8D10-2FB0-1B05-54F0296C274F}"/>
              </a:ext>
            </a:extLst>
          </p:cNvPr>
          <p:cNvSpPr/>
          <p:nvPr/>
        </p:nvSpPr>
        <p:spPr>
          <a:xfrm>
            <a:off x="5343670" y="1854767"/>
            <a:ext cx="38800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75 -</a:t>
            </a:r>
            <a:endParaRPr lang="ru-RU" altLang="zh-CN" dirty="0"/>
          </a:p>
        </p:txBody>
      </p:sp>
      <p:sp>
        <p:nvSpPr>
          <p:cNvPr id="292" name="矩形 291">
            <a:extLst>
              <a:ext uri="{FF2B5EF4-FFF2-40B4-BE49-F238E27FC236}">
                <a16:creationId xmlns:a16="http://schemas.microsoft.com/office/drawing/2014/main" id="{3FF42E99-ED62-606A-4840-7A25B5D37F79}"/>
              </a:ext>
            </a:extLst>
          </p:cNvPr>
          <p:cNvSpPr/>
          <p:nvPr/>
        </p:nvSpPr>
        <p:spPr>
          <a:xfrm>
            <a:off x="5278020" y="1718449"/>
            <a:ext cx="45365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100 -</a:t>
            </a:r>
            <a:endParaRPr lang="ru-RU" altLang="zh-CN" dirty="0"/>
          </a:p>
        </p:txBody>
      </p:sp>
      <p:sp>
        <p:nvSpPr>
          <p:cNvPr id="294" name="文本框 293">
            <a:extLst>
              <a:ext uri="{FF2B5EF4-FFF2-40B4-BE49-F238E27FC236}">
                <a16:creationId xmlns:a16="http://schemas.microsoft.com/office/drawing/2014/main" id="{EEC47CDA-B7BE-FC51-023F-B3FEE62AF833}"/>
              </a:ext>
            </a:extLst>
          </p:cNvPr>
          <p:cNvSpPr txBox="1"/>
          <p:nvPr/>
        </p:nvSpPr>
        <p:spPr>
          <a:xfrm>
            <a:off x="168894" y="5598123"/>
            <a:ext cx="457180" cy="2007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702" dirty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kumimoji="1" lang="zh-CN" altLang="en-US" sz="70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5" name="文本框 294">
            <a:extLst>
              <a:ext uri="{FF2B5EF4-FFF2-40B4-BE49-F238E27FC236}">
                <a16:creationId xmlns:a16="http://schemas.microsoft.com/office/drawing/2014/main" id="{D30193E0-5D2A-087D-6788-E94BB1BECB78}"/>
              </a:ext>
            </a:extLst>
          </p:cNvPr>
          <p:cNvSpPr txBox="1"/>
          <p:nvPr/>
        </p:nvSpPr>
        <p:spPr>
          <a:xfrm>
            <a:off x="241518" y="6187379"/>
            <a:ext cx="457180" cy="185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02" dirty="0">
                <a:latin typeface="Arial" panose="020B0604020202020204" pitchFamily="34" charset="0"/>
                <a:cs typeface="Arial" panose="020B0604020202020204" pitchFamily="34" charset="0"/>
              </a:rPr>
              <a:t>CARM1</a:t>
            </a:r>
            <a:endParaRPr kumimoji="1" lang="zh-CN" altLang="en-US" sz="60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6" name="文本框 295">
            <a:extLst>
              <a:ext uri="{FF2B5EF4-FFF2-40B4-BE49-F238E27FC236}">
                <a16:creationId xmlns:a16="http://schemas.microsoft.com/office/drawing/2014/main" id="{91E3A43B-3CF1-29D2-1C15-2EEDDADE1F69}"/>
              </a:ext>
            </a:extLst>
          </p:cNvPr>
          <p:cNvSpPr txBox="1"/>
          <p:nvPr/>
        </p:nvSpPr>
        <p:spPr>
          <a:xfrm>
            <a:off x="164170" y="4995512"/>
            <a:ext cx="388007" cy="185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02" dirty="0">
                <a:latin typeface="Arial" panose="020B0604020202020204" pitchFamily="34" charset="0"/>
                <a:cs typeface="Arial" panose="020B0604020202020204" pitchFamily="34" charset="0"/>
              </a:rPr>
              <a:t>NRF2</a:t>
            </a:r>
            <a:endParaRPr kumimoji="1" lang="zh-CN" altLang="en-US" sz="60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7" name="文本框 296">
            <a:extLst>
              <a:ext uri="{FF2B5EF4-FFF2-40B4-BE49-F238E27FC236}">
                <a16:creationId xmlns:a16="http://schemas.microsoft.com/office/drawing/2014/main" id="{093EE1CD-2444-8643-9B0B-4DC10D5AAAC9}"/>
              </a:ext>
            </a:extLst>
          </p:cNvPr>
          <p:cNvSpPr txBox="1"/>
          <p:nvPr/>
        </p:nvSpPr>
        <p:spPr>
          <a:xfrm>
            <a:off x="2631260" y="6180691"/>
            <a:ext cx="457180" cy="2007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702" dirty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kumimoji="1" lang="zh-CN" altLang="en-US" sz="70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8" name="文本框 297">
            <a:extLst>
              <a:ext uri="{FF2B5EF4-FFF2-40B4-BE49-F238E27FC236}">
                <a16:creationId xmlns:a16="http://schemas.microsoft.com/office/drawing/2014/main" id="{6976E7D5-EAA5-9AC1-A00B-0354CDB1E180}"/>
              </a:ext>
            </a:extLst>
          </p:cNvPr>
          <p:cNvSpPr txBox="1"/>
          <p:nvPr/>
        </p:nvSpPr>
        <p:spPr>
          <a:xfrm>
            <a:off x="2592981" y="5816766"/>
            <a:ext cx="457180" cy="185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02" dirty="0">
                <a:latin typeface="Arial" panose="020B0604020202020204" pitchFamily="34" charset="0"/>
                <a:cs typeface="Arial" panose="020B0604020202020204" pitchFamily="34" charset="0"/>
              </a:rPr>
              <a:t>CARM1</a:t>
            </a:r>
            <a:endParaRPr kumimoji="1" lang="zh-CN" altLang="en-US" sz="60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9" name="文本框 298">
            <a:extLst>
              <a:ext uri="{FF2B5EF4-FFF2-40B4-BE49-F238E27FC236}">
                <a16:creationId xmlns:a16="http://schemas.microsoft.com/office/drawing/2014/main" id="{337375EF-15CF-2E7E-D447-E71AE231D483}"/>
              </a:ext>
            </a:extLst>
          </p:cNvPr>
          <p:cNvSpPr txBox="1"/>
          <p:nvPr/>
        </p:nvSpPr>
        <p:spPr>
          <a:xfrm>
            <a:off x="2607989" y="5433683"/>
            <a:ext cx="388007" cy="185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02" dirty="0">
                <a:latin typeface="Arial" panose="020B0604020202020204" pitchFamily="34" charset="0"/>
                <a:cs typeface="Arial" panose="020B0604020202020204" pitchFamily="34" charset="0"/>
              </a:rPr>
              <a:t>NRF2</a:t>
            </a:r>
            <a:endParaRPr kumimoji="1" lang="zh-CN" altLang="en-US" sz="60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1140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72810B24-741E-12EA-BAC5-F71D3EA68E21}"/>
              </a:ext>
            </a:extLst>
          </p:cNvPr>
          <p:cNvSpPr/>
          <p:nvPr/>
        </p:nvSpPr>
        <p:spPr>
          <a:xfrm>
            <a:off x="187661" y="713746"/>
            <a:ext cx="8499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latin typeface="Arial" charset="0"/>
                <a:ea typeface="Arial" charset="0"/>
                <a:cs typeface="Arial" charset="0"/>
              </a:rPr>
              <a:t>Figure </a:t>
            </a:r>
            <a:r>
              <a:rPr lang="en-US" altLang="zh-CN" sz="1200" dirty="0">
                <a:latin typeface="Arial" charset="0"/>
                <a:ea typeface="Arial" charset="0"/>
                <a:cs typeface="Arial" charset="0"/>
              </a:rPr>
              <a:t>2A</a:t>
            </a:r>
            <a:endParaRPr lang="zh-CN" altLang="en-US" sz="12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18963BD-CF4F-D171-98CE-385CDDD243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9446" y="2428057"/>
            <a:ext cx="914400" cy="3048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6D23893-FBEA-E544-7B2B-DC7A862327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9446" y="2123257"/>
            <a:ext cx="914400" cy="3048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49EFC69-B28F-6EFE-1A2C-7BCE39CC56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9446" y="1818457"/>
            <a:ext cx="914400" cy="304800"/>
          </a:xfrm>
          <a:prstGeom prst="rect">
            <a:avLst/>
          </a:prstGeom>
        </p:spPr>
      </p:pic>
      <p:sp>
        <p:nvSpPr>
          <p:cNvPr id="9" name="框架 9">
            <a:extLst>
              <a:ext uri="{FF2B5EF4-FFF2-40B4-BE49-F238E27FC236}">
                <a16:creationId xmlns:a16="http://schemas.microsoft.com/office/drawing/2014/main" id="{BD1CCD29-E417-711B-D34D-90108C982E6F}"/>
              </a:ext>
            </a:extLst>
          </p:cNvPr>
          <p:cNvSpPr/>
          <p:nvPr/>
        </p:nvSpPr>
        <p:spPr>
          <a:xfrm>
            <a:off x="1538326" y="1873118"/>
            <a:ext cx="594511" cy="195479"/>
          </a:xfrm>
          <a:prstGeom prst="frame">
            <a:avLst>
              <a:gd name="adj1" fmla="val 0"/>
            </a:avLst>
          </a:prstGeom>
          <a:ln w="635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0" name="框架 10">
            <a:extLst>
              <a:ext uri="{FF2B5EF4-FFF2-40B4-BE49-F238E27FC236}">
                <a16:creationId xmlns:a16="http://schemas.microsoft.com/office/drawing/2014/main" id="{D9DD6413-CF6F-6783-8D06-83AD5D187269}"/>
              </a:ext>
            </a:extLst>
          </p:cNvPr>
          <p:cNvSpPr/>
          <p:nvPr/>
        </p:nvSpPr>
        <p:spPr>
          <a:xfrm>
            <a:off x="1538326" y="2177918"/>
            <a:ext cx="594511" cy="195479"/>
          </a:xfrm>
          <a:prstGeom prst="frame">
            <a:avLst>
              <a:gd name="adj1" fmla="val 0"/>
            </a:avLst>
          </a:prstGeom>
          <a:ln w="635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1" name="框架 11">
            <a:extLst>
              <a:ext uri="{FF2B5EF4-FFF2-40B4-BE49-F238E27FC236}">
                <a16:creationId xmlns:a16="http://schemas.microsoft.com/office/drawing/2014/main" id="{27F2A282-993C-4AA0-20A7-E1814432939A}"/>
              </a:ext>
            </a:extLst>
          </p:cNvPr>
          <p:cNvSpPr/>
          <p:nvPr/>
        </p:nvSpPr>
        <p:spPr>
          <a:xfrm>
            <a:off x="1538326" y="2482718"/>
            <a:ext cx="594511" cy="195479"/>
          </a:xfrm>
          <a:prstGeom prst="frame">
            <a:avLst>
              <a:gd name="adj1" fmla="val 0"/>
            </a:avLst>
          </a:prstGeom>
          <a:ln w="635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8C969EE-3CCB-FDBB-D335-40F3EBDE00D6}"/>
              </a:ext>
            </a:extLst>
          </p:cNvPr>
          <p:cNvSpPr txBox="1"/>
          <p:nvPr/>
        </p:nvSpPr>
        <p:spPr>
          <a:xfrm>
            <a:off x="1211758" y="1878524"/>
            <a:ext cx="38664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00" dirty="0">
                <a:latin typeface="Arial" panose="020B0604020202020204" pitchFamily="34" charset="0"/>
                <a:cs typeface="Arial" panose="020B0604020202020204" pitchFamily="34" charset="0"/>
              </a:rPr>
              <a:t>NRF2</a:t>
            </a:r>
            <a:endParaRPr kumimoji="1" lang="zh-CN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58C5692-1C34-3CAC-1891-F45704B1099B}"/>
              </a:ext>
            </a:extLst>
          </p:cNvPr>
          <p:cNvSpPr txBox="1"/>
          <p:nvPr/>
        </p:nvSpPr>
        <p:spPr>
          <a:xfrm>
            <a:off x="1142828" y="2176567"/>
            <a:ext cx="45557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00" dirty="0">
                <a:latin typeface="Arial" panose="020B0604020202020204" pitchFamily="34" charset="0"/>
                <a:cs typeface="Arial" panose="020B0604020202020204" pitchFamily="34" charset="0"/>
              </a:rPr>
              <a:t>CARM1</a:t>
            </a:r>
            <a:endParaRPr kumimoji="1" lang="zh-CN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9C86BD4-20E9-1D2A-2955-8FFCA37C9A21}"/>
              </a:ext>
            </a:extLst>
          </p:cNvPr>
          <p:cNvSpPr txBox="1"/>
          <p:nvPr/>
        </p:nvSpPr>
        <p:spPr>
          <a:xfrm>
            <a:off x="1142828" y="2474013"/>
            <a:ext cx="45557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700" dirty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kumimoji="1" lang="zh-CN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C43CB1DF-5AF7-9829-F012-8B9CFAA7A67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2381" b="15921"/>
          <a:stretch/>
        </p:blipFill>
        <p:spPr>
          <a:xfrm>
            <a:off x="2524035" y="2461347"/>
            <a:ext cx="914400" cy="437071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01CB6CE1-DC4B-1D2A-02B3-0754E2ABDB4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3592" b="19453"/>
          <a:stretch/>
        </p:blipFill>
        <p:spPr>
          <a:xfrm>
            <a:off x="2524035" y="2053188"/>
            <a:ext cx="914400" cy="408159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A88F2CF3-2BCE-DDDF-1DE8-ADD84A8EBC1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2974" b="11904"/>
          <a:stretch/>
        </p:blipFill>
        <p:spPr>
          <a:xfrm>
            <a:off x="2524035" y="1595242"/>
            <a:ext cx="914400" cy="457946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0ED4D9AB-2812-0997-9686-881E78DA5AE2}"/>
              </a:ext>
            </a:extLst>
          </p:cNvPr>
          <p:cNvSpPr/>
          <p:nvPr/>
        </p:nvSpPr>
        <p:spPr>
          <a:xfrm>
            <a:off x="2218341" y="2455015"/>
            <a:ext cx="58118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4</a:t>
            </a:r>
            <a:r>
              <a:rPr lang="ru-RU" altLang="zh-CN" sz="800" dirty="0">
                <a:solidFill>
                  <a:srgbClr val="000000"/>
                </a:solidFill>
                <a:effectLst/>
                <a:latin typeface="Arial" charset="0"/>
              </a:rPr>
              <a:t>5</a:t>
            </a:r>
            <a:r>
              <a:rPr lang="zh-CN" altLang="en-US" sz="800" dirty="0">
                <a:solidFill>
                  <a:srgbClr val="000000"/>
                </a:solidFill>
                <a:effectLst/>
                <a:latin typeface="Arial" charset="0"/>
              </a:rPr>
              <a:t> </a:t>
            </a:r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-</a:t>
            </a:r>
            <a:endParaRPr lang="ru-RU" altLang="zh-CN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45DBCA8C-1459-9281-F7FA-6EECCB06B421}"/>
              </a:ext>
            </a:extLst>
          </p:cNvPr>
          <p:cNvSpPr/>
          <p:nvPr/>
        </p:nvSpPr>
        <p:spPr>
          <a:xfrm>
            <a:off x="2218341" y="2692865"/>
            <a:ext cx="58118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35 -</a:t>
            </a:r>
            <a:endParaRPr lang="ru-RU" altLang="zh-CN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F56D1A0-5EA7-99A0-19E0-1C676ED2A869}"/>
              </a:ext>
            </a:extLst>
          </p:cNvPr>
          <p:cNvSpPr/>
          <p:nvPr/>
        </p:nvSpPr>
        <p:spPr>
          <a:xfrm>
            <a:off x="2225656" y="2178953"/>
            <a:ext cx="58118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60 -</a:t>
            </a:r>
            <a:endParaRPr lang="ru-RU" altLang="zh-CN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F3AAD4E6-D898-C16A-60FE-4BC833749D32}"/>
              </a:ext>
            </a:extLst>
          </p:cNvPr>
          <p:cNvSpPr/>
          <p:nvPr/>
        </p:nvSpPr>
        <p:spPr>
          <a:xfrm>
            <a:off x="2223079" y="1879256"/>
            <a:ext cx="58118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75 -</a:t>
            </a:r>
            <a:endParaRPr lang="ru-RU" altLang="zh-CN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99A86E6A-BCA3-6A01-DC2B-38A2F7B81BF2}"/>
              </a:ext>
            </a:extLst>
          </p:cNvPr>
          <p:cNvSpPr/>
          <p:nvPr/>
        </p:nvSpPr>
        <p:spPr>
          <a:xfrm>
            <a:off x="2164559" y="1754308"/>
            <a:ext cx="58118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100 -</a:t>
            </a:r>
            <a:endParaRPr lang="ru-RU" altLang="zh-CN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83F7AA75-0DFC-1F81-AB8A-FB4699441A63}"/>
              </a:ext>
            </a:extLst>
          </p:cNvPr>
          <p:cNvSpPr/>
          <p:nvPr/>
        </p:nvSpPr>
        <p:spPr>
          <a:xfrm>
            <a:off x="2165691" y="1659836"/>
            <a:ext cx="66877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140 -</a:t>
            </a:r>
            <a:endParaRPr lang="ru-RU" altLang="zh-CN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992C15F3-E5B8-BECE-16FA-C4AF68B68C51}"/>
              </a:ext>
            </a:extLst>
          </p:cNvPr>
          <p:cNvSpPr/>
          <p:nvPr/>
        </p:nvSpPr>
        <p:spPr>
          <a:xfrm>
            <a:off x="236093" y="3414310"/>
            <a:ext cx="85792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latin typeface="Arial" charset="0"/>
                <a:ea typeface="Arial" charset="0"/>
                <a:cs typeface="Arial" charset="0"/>
              </a:rPr>
              <a:t>Figure </a:t>
            </a:r>
            <a:r>
              <a:rPr lang="en-US" altLang="zh-CN" sz="1200" dirty="0">
                <a:latin typeface="Arial" charset="0"/>
                <a:ea typeface="Arial" charset="0"/>
                <a:cs typeface="Arial" charset="0"/>
              </a:rPr>
              <a:t>2E</a:t>
            </a:r>
            <a:endParaRPr lang="zh-CN" altLang="en-US" sz="1200" dirty="0">
              <a:latin typeface="Arial" charset="0"/>
              <a:ea typeface="Arial" charset="0"/>
              <a:cs typeface="Arial" charset="0"/>
            </a:endParaRPr>
          </a:p>
        </p:txBody>
      </p:sp>
      <p:grpSp>
        <p:nvGrpSpPr>
          <p:cNvPr id="25" name="组 61">
            <a:extLst>
              <a:ext uri="{FF2B5EF4-FFF2-40B4-BE49-F238E27FC236}">
                <a16:creationId xmlns:a16="http://schemas.microsoft.com/office/drawing/2014/main" id="{45AABE85-8585-498C-B943-86A360354096}"/>
              </a:ext>
            </a:extLst>
          </p:cNvPr>
          <p:cNvGrpSpPr/>
          <p:nvPr/>
        </p:nvGrpSpPr>
        <p:grpSpPr>
          <a:xfrm>
            <a:off x="3358146" y="1576061"/>
            <a:ext cx="1400048" cy="1255797"/>
            <a:chOff x="794849" y="5313978"/>
            <a:chExt cx="1400048" cy="1255797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B37E3AF0-362C-5F52-3DAC-749C7C5980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r="39500"/>
            <a:stretch/>
          </p:blipFill>
          <p:spPr>
            <a:xfrm>
              <a:off x="1136069" y="5777148"/>
              <a:ext cx="645419" cy="304800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8C1DCA90-7567-86B7-3BED-18682E71D7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t="12134" r="40773" b="2043"/>
            <a:stretch/>
          </p:blipFill>
          <p:spPr>
            <a:xfrm>
              <a:off x="1146432" y="6046598"/>
              <a:ext cx="631836" cy="523177"/>
            </a:xfrm>
            <a:prstGeom prst="rect">
              <a:avLst/>
            </a:prstGeom>
          </p:spPr>
        </p:pic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id="{800C6329-03C1-D147-14B0-F2E25B3DCF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r="39500" b="-1305"/>
            <a:stretch/>
          </p:blipFill>
          <p:spPr>
            <a:xfrm>
              <a:off x="1136069" y="5313978"/>
              <a:ext cx="645419" cy="463169"/>
            </a:xfrm>
            <a:prstGeom prst="rect">
              <a:avLst/>
            </a:prstGeom>
          </p:spPr>
        </p:pic>
        <p:sp>
          <p:nvSpPr>
            <p:cNvPr id="29" name="框架 27">
              <a:extLst>
                <a:ext uri="{FF2B5EF4-FFF2-40B4-BE49-F238E27FC236}">
                  <a16:creationId xmlns:a16="http://schemas.microsoft.com/office/drawing/2014/main" id="{BC1222FD-5A27-D172-391A-982CCE245540}"/>
                </a:ext>
              </a:extLst>
            </p:cNvPr>
            <p:cNvSpPr/>
            <p:nvPr/>
          </p:nvSpPr>
          <p:spPr>
            <a:xfrm>
              <a:off x="1183757" y="6159598"/>
              <a:ext cx="594511" cy="195479"/>
            </a:xfrm>
            <a:prstGeom prst="frame">
              <a:avLst>
                <a:gd name="adj1" fmla="val 0"/>
              </a:avLst>
            </a:prstGeom>
            <a:ln w="6350"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0" name="框架 28">
              <a:extLst>
                <a:ext uri="{FF2B5EF4-FFF2-40B4-BE49-F238E27FC236}">
                  <a16:creationId xmlns:a16="http://schemas.microsoft.com/office/drawing/2014/main" id="{483A08D0-A4C3-9A87-2DE5-8DBDFE3BCBAF}"/>
                </a:ext>
              </a:extLst>
            </p:cNvPr>
            <p:cNvSpPr/>
            <p:nvPr/>
          </p:nvSpPr>
          <p:spPr>
            <a:xfrm>
              <a:off x="1186977" y="5806408"/>
              <a:ext cx="594511" cy="195479"/>
            </a:xfrm>
            <a:prstGeom prst="frame">
              <a:avLst>
                <a:gd name="adj1" fmla="val 0"/>
              </a:avLst>
            </a:prstGeom>
            <a:ln w="6350"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1" name="框架 29">
              <a:extLst>
                <a:ext uri="{FF2B5EF4-FFF2-40B4-BE49-F238E27FC236}">
                  <a16:creationId xmlns:a16="http://schemas.microsoft.com/office/drawing/2014/main" id="{23EC4512-2339-5B48-C8DB-E981B971D377}"/>
                </a:ext>
              </a:extLst>
            </p:cNvPr>
            <p:cNvSpPr/>
            <p:nvPr/>
          </p:nvSpPr>
          <p:spPr>
            <a:xfrm>
              <a:off x="1183757" y="5573466"/>
              <a:ext cx="594511" cy="195479"/>
            </a:xfrm>
            <a:prstGeom prst="frame">
              <a:avLst>
                <a:gd name="adj1" fmla="val 0"/>
              </a:avLst>
            </a:prstGeom>
            <a:ln w="6350"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DF72064B-5DE8-93F8-9D4D-3F897EFB2C1D}"/>
                </a:ext>
              </a:extLst>
            </p:cNvPr>
            <p:cNvSpPr txBox="1"/>
            <p:nvPr/>
          </p:nvSpPr>
          <p:spPr>
            <a:xfrm>
              <a:off x="856979" y="5568246"/>
              <a:ext cx="38664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600" dirty="0">
                  <a:latin typeface="Arial" panose="020B0604020202020204" pitchFamily="34" charset="0"/>
                  <a:cs typeface="Arial" panose="020B0604020202020204" pitchFamily="34" charset="0"/>
                </a:rPr>
                <a:t>NRF2</a:t>
              </a:r>
              <a:endParaRPr kumimoji="1" lang="zh-CN" altLang="en-US" sz="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09DBA847-14E7-AE79-4B66-3AFE05C9A78A}"/>
                </a:ext>
              </a:extLst>
            </p:cNvPr>
            <p:cNvSpPr txBox="1"/>
            <p:nvPr/>
          </p:nvSpPr>
          <p:spPr>
            <a:xfrm>
              <a:off x="819075" y="5851119"/>
              <a:ext cx="45557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600" dirty="0">
                  <a:latin typeface="Arial" panose="020B0604020202020204" pitchFamily="34" charset="0"/>
                  <a:cs typeface="Arial" panose="020B0604020202020204" pitchFamily="34" charset="0"/>
                </a:rPr>
                <a:t>CARM1</a:t>
              </a:r>
              <a:endParaRPr kumimoji="1" lang="zh-CN" altLang="en-US" sz="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48D3B3E3-1469-75D9-6977-BE11F4B3D50B}"/>
                </a:ext>
              </a:extLst>
            </p:cNvPr>
            <p:cNvSpPr txBox="1"/>
            <p:nvPr/>
          </p:nvSpPr>
          <p:spPr>
            <a:xfrm>
              <a:off x="794849" y="6119024"/>
              <a:ext cx="45557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kumimoji="1" lang="en-US" altLang="zh-CN" sz="700" dirty="0">
                  <a:latin typeface="Arial" panose="020B0604020202020204" pitchFamily="34" charset="0"/>
                  <a:cs typeface="Arial" panose="020B0604020202020204" pitchFamily="34" charset="0"/>
                </a:rPr>
                <a:t>β-actin</a:t>
              </a:r>
              <a:endParaRPr kumimoji="1" lang="zh-CN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17E58F73-8443-47A9-13E1-9512810BDE56}"/>
                </a:ext>
              </a:extLst>
            </p:cNvPr>
            <p:cNvSpPr/>
            <p:nvPr/>
          </p:nvSpPr>
          <p:spPr>
            <a:xfrm>
              <a:off x="1750557" y="6090924"/>
              <a:ext cx="3879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-45</a:t>
              </a:r>
              <a:endParaRPr lang="ru-RU" altLang="zh-CN" dirty="0"/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0AB76160-7311-687A-4FF0-9904584D2135}"/>
                </a:ext>
              </a:extLst>
            </p:cNvPr>
            <p:cNvSpPr/>
            <p:nvPr/>
          </p:nvSpPr>
          <p:spPr>
            <a:xfrm>
              <a:off x="1758658" y="5861251"/>
              <a:ext cx="436239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-60</a:t>
              </a:r>
              <a:endParaRPr lang="ru-RU" altLang="zh-CN" dirty="0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0C9F536B-C64B-4DAC-1F1D-6967F05EE4DA}"/>
                </a:ext>
              </a:extLst>
            </p:cNvPr>
            <p:cNvSpPr/>
            <p:nvPr/>
          </p:nvSpPr>
          <p:spPr>
            <a:xfrm>
              <a:off x="1758658" y="5701077"/>
              <a:ext cx="413576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-75</a:t>
              </a:r>
              <a:endParaRPr lang="ru-RU" altLang="zh-CN" dirty="0"/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E1C1FC92-B934-E589-A5D7-6228CB8EF97F}"/>
                </a:ext>
              </a:extLst>
            </p:cNvPr>
            <p:cNvSpPr/>
            <p:nvPr/>
          </p:nvSpPr>
          <p:spPr>
            <a:xfrm>
              <a:off x="1718008" y="5566996"/>
              <a:ext cx="476889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 -100</a:t>
              </a:r>
              <a:endParaRPr lang="ru-RU" altLang="zh-CN" dirty="0"/>
            </a:p>
          </p:txBody>
        </p:sp>
      </p:grpSp>
      <p:grpSp>
        <p:nvGrpSpPr>
          <p:cNvPr id="39" name="组 60">
            <a:extLst>
              <a:ext uri="{FF2B5EF4-FFF2-40B4-BE49-F238E27FC236}">
                <a16:creationId xmlns:a16="http://schemas.microsoft.com/office/drawing/2014/main" id="{8A38CD49-74E5-A33A-4240-AF907B666C88}"/>
              </a:ext>
            </a:extLst>
          </p:cNvPr>
          <p:cNvGrpSpPr/>
          <p:nvPr/>
        </p:nvGrpSpPr>
        <p:grpSpPr>
          <a:xfrm>
            <a:off x="4490795" y="1483626"/>
            <a:ext cx="2503847" cy="1440881"/>
            <a:chOff x="2214798" y="5298075"/>
            <a:chExt cx="2503847" cy="1440881"/>
          </a:xfrm>
        </p:grpSpPr>
        <p:pic>
          <p:nvPicPr>
            <p:cNvPr id="40" name="图片 39">
              <a:extLst>
                <a:ext uri="{FF2B5EF4-FFF2-40B4-BE49-F238E27FC236}">
                  <a16:creationId xmlns:a16="http://schemas.microsoft.com/office/drawing/2014/main" id="{A441F0BB-4B33-3BCF-7863-A35912F860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459534" y="5311434"/>
              <a:ext cx="914400" cy="457200"/>
            </a:xfrm>
            <a:prstGeom prst="rect">
              <a:avLst/>
            </a:prstGeom>
          </p:spPr>
        </p:pic>
        <p:pic>
          <p:nvPicPr>
            <p:cNvPr id="41" name="图片 40">
              <a:extLst>
                <a:ext uri="{FF2B5EF4-FFF2-40B4-BE49-F238E27FC236}">
                  <a16:creationId xmlns:a16="http://schemas.microsoft.com/office/drawing/2014/main" id="{2270955A-70F8-26E3-A55B-868F9BA4859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456314" y="6136992"/>
              <a:ext cx="914400" cy="457200"/>
            </a:xfrm>
            <a:prstGeom prst="rect">
              <a:avLst/>
            </a:prstGeom>
          </p:spPr>
        </p:pic>
        <p:pic>
          <p:nvPicPr>
            <p:cNvPr id="42" name="图片 41">
              <a:extLst>
                <a:ext uri="{FF2B5EF4-FFF2-40B4-BE49-F238E27FC236}">
                  <a16:creationId xmlns:a16="http://schemas.microsoft.com/office/drawing/2014/main" id="{AB4F4129-866A-EBE9-7815-612AC0E31C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456314" y="5768591"/>
              <a:ext cx="914400" cy="365760"/>
            </a:xfrm>
            <a:prstGeom prst="rect">
              <a:avLst/>
            </a:prstGeom>
          </p:spPr>
        </p:pic>
        <p:sp>
          <p:nvSpPr>
            <p:cNvPr id="43" name="框架 43">
              <a:extLst>
                <a:ext uri="{FF2B5EF4-FFF2-40B4-BE49-F238E27FC236}">
                  <a16:creationId xmlns:a16="http://schemas.microsoft.com/office/drawing/2014/main" id="{3A780427-B535-AD44-4BF4-1A9028F03A28}"/>
                </a:ext>
              </a:extLst>
            </p:cNvPr>
            <p:cNvSpPr/>
            <p:nvPr/>
          </p:nvSpPr>
          <p:spPr>
            <a:xfrm>
              <a:off x="2591846" y="5561586"/>
              <a:ext cx="594511" cy="195479"/>
            </a:xfrm>
            <a:prstGeom prst="frame">
              <a:avLst>
                <a:gd name="adj1" fmla="val 0"/>
              </a:avLst>
            </a:prstGeom>
            <a:ln w="6350"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4" name="框架 44">
              <a:extLst>
                <a:ext uri="{FF2B5EF4-FFF2-40B4-BE49-F238E27FC236}">
                  <a16:creationId xmlns:a16="http://schemas.microsoft.com/office/drawing/2014/main" id="{15DFBD33-F6BF-1584-D3AC-D727FC0AB8BF}"/>
                </a:ext>
              </a:extLst>
            </p:cNvPr>
            <p:cNvSpPr/>
            <p:nvPr/>
          </p:nvSpPr>
          <p:spPr>
            <a:xfrm>
              <a:off x="2591846" y="5866386"/>
              <a:ext cx="594511" cy="195479"/>
            </a:xfrm>
            <a:prstGeom prst="frame">
              <a:avLst>
                <a:gd name="adj1" fmla="val 0"/>
              </a:avLst>
            </a:prstGeom>
            <a:ln w="6350"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5" name="框架 45">
              <a:extLst>
                <a:ext uri="{FF2B5EF4-FFF2-40B4-BE49-F238E27FC236}">
                  <a16:creationId xmlns:a16="http://schemas.microsoft.com/office/drawing/2014/main" id="{22E3CBC2-86D3-79AE-4764-F95762068B22}"/>
                </a:ext>
              </a:extLst>
            </p:cNvPr>
            <p:cNvSpPr/>
            <p:nvPr/>
          </p:nvSpPr>
          <p:spPr>
            <a:xfrm>
              <a:off x="2591846" y="6171186"/>
              <a:ext cx="594511" cy="195479"/>
            </a:xfrm>
            <a:prstGeom prst="frame">
              <a:avLst>
                <a:gd name="adj1" fmla="val 0"/>
              </a:avLst>
            </a:prstGeom>
            <a:ln w="6350"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7074C763-CAF1-57A9-3521-B0A1D201E6F1}"/>
                </a:ext>
              </a:extLst>
            </p:cNvPr>
            <p:cNvSpPr txBox="1"/>
            <p:nvPr/>
          </p:nvSpPr>
          <p:spPr>
            <a:xfrm>
              <a:off x="2283728" y="5592986"/>
              <a:ext cx="38664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600" dirty="0">
                  <a:latin typeface="Arial" panose="020B0604020202020204" pitchFamily="34" charset="0"/>
                  <a:cs typeface="Arial" panose="020B0604020202020204" pitchFamily="34" charset="0"/>
                </a:rPr>
                <a:t>NRF2</a:t>
              </a:r>
              <a:endParaRPr kumimoji="1" lang="zh-CN" altLang="en-US" sz="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E5F839A2-F659-DC3D-F019-3D357BBE5678}"/>
                </a:ext>
              </a:extLst>
            </p:cNvPr>
            <p:cNvSpPr txBox="1"/>
            <p:nvPr/>
          </p:nvSpPr>
          <p:spPr>
            <a:xfrm>
              <a:off x="2214798" y="5891029"/>
              <a:ext cx="45557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600" dirty="0">
                  <a:latin typeface="Arial" panose="020B0604020202020204" pitchFamily="34" charset="0"/>
                  <a:cs typeface="Arial" panose="020B0604020202020204" pitchFamily="34" charset="0"/>
                </a:rPr>
                <a:t>CARM1</a:t>
              </a:r>
              <a:endParaRPr kumimoji="1" lang="zh-CN" altLang="en-US" sz="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45AD7D09-39EF-04AE-4D13-8F391DDF987E}"/>
                </a:ext>
              </a:extLst>
            </p:cNvPr>
            <p:cNvSpPr txBox="1"/>
            <p:nvPr/>
          </p:nvSpPr>
          <p:spPr>
            <a:xfrm>
              <a:off x="2214798" y="6188475"/>
              <a:ext cx="45557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kumimoji="1" lang="en-US" altLang="zh-CN" sz="700" dirty="0">
                  <a:latin typeface="Arial" panose="020B0604020202020204" pitchFamily="34" charset="0"/>
                  <a:cs typeface="Arial" panose="020B0604020202020204" pitchFamily="34" charset="0"/>
                </a:rPr>
                <a:t>β-actin</a:t>
              </a:r>
              <a:endParaRPr kumimoji="1" lang="zh-CN" altLang="en-US" sz="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9" name="图片 48">
              <a:extLst>
                <a:ext uri="{FF2B5EF4-FFF2-40B4-BE49-F238E27FC236}">
                  <a16:creationId xmlns:a16="http://schemas.microsoft.com/office/drawing/2014/main" id="{89BF0DDD-376D-E5E1-6623-C2B1853EC0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3638224" y="5298075"/>
              <a:ext cx="914400" cy="457200"/>
            </a:xfrm>
            <a:prstGeom prst="rect">
              <a:avLst/>
            </a:prstGeom>
          </p:spPr>
        </p:pic>
        <p:pic>
          <p:nvPicPr>
            <p:cNvPr id="50" name="图片 49">
              <a:extLst>
                <a:ext uri="{FF2B5EF4-FFF2-40B4-BE49-F238E27FC236}">
                  <a16:creationId xmlns:a16="http://schemas.microsoft.com/office/drawing/2014/main" id="{4DCCDCB3-66E2-0C64-B1F1-6AD8F766A0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3638224" y="6129356"/>
              <a:ext cx="914400" cy="609600"/>
            </a:xfrm>
            <a:prstGeom prst="rect">
              <a:avLst/>
            </a:prstGeom>
          </p:spPr>
        </p:pic>
        <p:pic>
          <p:nvPicPr>
            <p:cNvPr id="51" name="图片 50">
              <a:extLst>
                <a:ext uri="{FF2B5EF4-FFF2-40B4-BE49-F238E27FC236}">
                  <a16:creationId xmlns:a16="http://schemas.microsoft.com/office/drawing/2014/main" id="{3E81FEC8-D3BC-8060-5478-AF1D57E563C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3638224" y="5733116"/>
              <a:ext cx="914400" cy="396240"/>
            </a:xfrm>
            <a:prstGeom prst="rect">
              <a:avLst/>
            </a:prstGeom>
          </p:spPr>
        </p:pic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848057D3-290C-BE1F-DACE-695EC5236CC8}"/>
                </a:ext>
              </a:extLst>
            </p:cNvPr>
            <p:cNvSpPr/>
            <p:nvPr/>
          </p:nvSpPr>
          <p:spPr>
            <a:xfrm>
              <a:off x="3318669" y="6236979"/>
              <a:ext cx="1399976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4</a:t>
              </a:r>
              <a:r>
                <a:rPr lang="ru-RU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5</a:t>
              </a:r>
              <a:r>
                <a:rPr lang="zh-CN" altLang="en-US" sz="800" dirty="0">
                  <a:solidFill>
                    <a:srgbClr val="000000"/>
                  </a:solidFill>
                  <a:effectLst/>
                  <a:latin typeface="Arial" charset="0"/>
                </a:rPr>
                <a:t> </a:t>
              </a:r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-</a:t>
              </a:r>
              <a:endParaRPr lang="ru-RU" altLang="zh-CN" dirty="0"/>
            </a:p>
          </p:txBody>
        </p: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3CFD1F0B-E68F-9F66-F600-E4BA398F1A81}"/>
                </a:ext>
              </a:extLst>
            </p:cNvPr>
            <p:cNvSpPr/>
            <p:nvPr/>
          </p:nvSpPr>
          <p:spPr>
            <a:xfrm>
              <a:off x="3318669" y="6474829"/>
              <a:ext cx="1399976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35 -</a:t>
              </a:r>
              <a:endParaRPr lang="ru-RU" altLang="zh-CN" dirty="0"/>
            </a:p>
          </p:txBody>
        </p:sp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014203B5-B279-7D7A-838F-67349522644F}"/>
                </a:ext>
              </a:extLst>
            </p:cNvPr>
            <p:cNvSpPr/>
            <p:nvPr/>
          </p:nvSpPr>
          <p:spPr>
            <a:xfrm>
              <a:off x="3318669" y="5850875"/>
              <a:ext cx="1399976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60 -</a:t>
              </a:r>
              <a:endParaRPr lang="ru-RU" altLang="zh-CN" dirty="0"/>
            </a:p>
          </p:txBody>
        </p:sp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9C571391-AE5D-AD94-7E96-9F3D14CBC6A9}"/>
                </a:ext>
              </a:extLst>
            </p:cNvPr>
            <p:cNvSpPr/>
            <p:nvPr/>
          </p:nvSpPr>
          <p:spPr>
            <a:xfrm>
              <a:off x="3318669" y="5629831"/>
              <a:ext cx="1399976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75 -</a:t>
              </a:r>
              <a:endParaRPr lang="ru-RU" altLang="zh-CN" dirty="0"/>
            </a:p>
          </p:txBody>
        </p:sp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51D80720-599B-D441-DAC2-09CBCF287178}"/>
                </a:ext>
              </a:extLst>
            </p:cNvPr>
            <p:cNvSpPr/>
            <p:nvPr/>
          </p:nvSpPr>
          <p:spPr>
            <a:xfrm>
              <a:off x="3264887" y="5472663"/>
              <a:ext cx="1399976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100 -</a:t>
              </a:r>
              <a:endParaRPr lang="ru-RU" altLang="zh-CN" dirty="0"/>
            </a:p>
          </p:txBody>
        </p:sp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2137FA6A-A19E-00CF-AF0D-BE9F0A3CBB55}"/>
                </a:ext>
              </a:extLst>
            </p:cNvPr>
            <p:cNvSpPr/>
            <p:nvPr/>
          </p:nvSpPr>
          <p:spPr>
            <a:xfrm>
              <a:off x="3264887" y="5305270"/>
              <a:ext cx="1399976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140 -</a:t>
              </a:r>
              <a:endParaRPr lang="ru-RU" altLang="zh-CN" dirty="0"/>
            </a:p>
          </p:txBody>
        </p:sp>
      </p:grpSp>
      <p:pic>
        <p:nvPicPr>
          <p:cNvPr id="59" name="图片 58">
            <a:extLst>
              <a:ext uri="{FF2B5EF4-FFF2-40B4-BE49-F238E27FC236}">
                <a16:creationId xmlns:a16="http://schemas.microsoft.com/office/drawing/2014/main" id="{4FEFC343-14C3-3BDE-CCBB-33E0DC213848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l="6838" t="-3170" r="14747" b="3170"/>
          <a:stretch/>
        </p:blipFill>
        <p:spPr>
          <a:xfrm>
            <a:off x="276003" y="2394988"/>
            <a:ext cx="717029" cy="457200"/>
          </a:xfrm>
          <a:prstGeom prst="rect">
            <a:avLst/>
          </a:prstGeom>
        </p:spPr>
      </p:pic>
      <p:pic>
        <p:nvPicPr>
          <p:cNvPr id="61" name="图片 60">
            <a:extLst>
              <a:ext uri="{FF2B5EF4-FFF2-40B4-BE49-F238E27FC236}">
                <a16:creationId xmlns:a16="http://schemas.microsoft.com/office/drawing/2014/main" id="{0AB1FBC2-506B-DA5B-8A76-BE7CB2A5E0AF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r="20418" b="468"/>
          <a:stretch/>
        </p:blipFill>
        <p:spPr>
          <a:xfrm>
            <a:off x="268367" y="1555018"/>
            <a:ext cx="727702" cy="455062"/>
          </a:xfrm>
          <a:prstGeom prst="rect">
            <a:avLst/>
          </a:prstGeom>
        </p:spPr>
      </p:pic>
      <p:pic>
        <p:nvPicPr>
          <p:cNvPr id="62" name="图片 61">
            <a:extLst>
              <a:ext uri="{FF2B5EF4-FFF2-40B4-BE49-F238E27FC236}">
                <a16:creationId xmlns:a16="http://schemas.microsoft.com/office/drawing/2014/main" id="{4DB13E1B-4D65-80EC-B15B-D6803AC305C8}"/>
              </a:ext>
            </a:extLst>
          </p:cNvPr>
          <p:cNvPicPr>
            <a:picLocks noChangeAspect="1"/>
          </p:cNvPicPr>
          <p:nvPr/>
        </p:nvPicPr>
        <p:blipFill rotWithShape="1">
          <a:blip r:embed="rId19"/>
          <a:srcRect l="13624" t="-2838" r="6795"/>
          <a:stretch/>
        </p:blipFill>
        <p:spPr>
          <a:xfrm>
            <a:off x="268367" y="1988268"/>
            <a:ext cx="727702" cy="407488"/>
          </a:xfrm>
          <a:prstGeom prst="rect">
            <a:avLst/>
          </a:prstGeom>
        </p:spPr>
      </p:pic>
      <p:sp>
        <p:nvSpPr>
          <p:cNvPr id="63" name="框架 79">
            <a:extLst>
              <a:ext uri="{FF2B5EF4-FFF2-40B4-BE49-F238E27FC236}">
                <a16:creationId xmlns:a16="http://schemas.microsoft.com/office/drawing/2014/main" id="{ED0584C8-3F0C-64A2-38BD-75E6B7A54506}"/>
              </a:ext>
            </a:extLst>
          </p:cNvPr>
          <p:cNvSpPr/>
          <p:nvPr/>
        </p:nvSpPr>
        <p:spPr>
          <a:xfrm>
            <a:off x="376320" y="2455084"/>
            <a:ext cx="594511" cy="195479"/>
          </a:xfrm>
          <a:prstGeom prst="frame">
            <a:avLst>
              <a:gd name="adj1" fmla="val 0"/>
            </a:avLst>
          </a:prstGeom>
          <a:ln w="635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64" name="框架 80">
            <a:extLst>
              <a:ext uri="{FF2B5EF4-FFF2-40B4-BE49-F238E27FC236}">
                <a16:creationId xmlns:a16="http://schemas.microsoft.com/office/drawing/2014/main" id="{38714164-DDF7-DCDE-7FAE-BA3774BB597C}"/>
              </a:ext>
            </a:extLst>
          </p:cNvPr>
          <p:cNvSpPr/>
          <p:nvPr/>
        </p:nvSpPr>
        <p:spPr>
          <a:xfrm>
            <a:off x="379540" y="2101894"/>
            <a:ext cx="594511" cy="195479"/>
          </a:xfrm>
          <a:prstGeom prst="frame">
            <a:avLst>
              <a:gd name="adj1" fmla="val 0"/>
            </a:avLst>
          </a:prstGeom>
          <a:ln w="635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65" name="框架 81">
            <a:extLst>
              <a:ext uri="{FF2B5EF4-FFF2-40B4-BE49-F238E27FC236}">
                <a16:creationId xmlns:a16="http://schemas.microsoft.com/office/drawing/2014/main" id="{CC6B3B8B-CB22-F1E9-38AB-4171FDE18BAE}"/>
              </a:ext>
            </a:extLst>
          </p:cNvPr>
          <p:cNvSpPr/>
          <p:nvPr/>
        </p:nvSpPr>
        <p:spPr>
          <a:xfrm>
            <a:off x="387674" y="1797019"/>
            <a:ext cx="594511" cy="195479"/>
          </a:xfrm>
          <a:prstGeom prst="frame">
            <a:avLst>
              <a:gd name="adj1" fmla="val 0"/>
            </a:avLst>
          </a:prstGeom>
          <a:ln w="635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D6910FDF-D980-D234-CB64-EA168F3E97C4}"/>
              </a:ext>
            </a:extLst>
          </p:cNvPr>
          <p:cNvSpPr txBox="1"/>
          <p:nvPr/>
        </p:nvSpPr>
        <p:spPr>
          <a:xfrm>
            <a:off x="60896" y="1791799"/>
            <a:ext cx="38664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00" dirty="0">
                <a:latin typeface="Arial" panose="020B0604020202020204" pitchFamily="34" charset="0"/>
                <a:cs typeface="Arial" panose="020B0604020202020204" pitchFamily="34" charset="0"/>
              </a:rPr>
              <a:t>NRF2</a:t>
            </a:r>
            <a:endParaRPr kumimoji="1" lang="zh-CN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59910A4A-E135-17A9-DBE1-D2F5E8034329}"/>
              </a:ext>
            </a:extLst>
          </p:cNvPr>
          <p:cNvSpPr txBox="1"/>
          <p:nvPr/>
        </p:nvSpPr>
        <p:spPr>
          <a:xfrm>
            <a:off x="11638" y="2146605"/>
            <a:ext cx="45557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00" dirty="0">
                <a:latin typeface="Arial" panose="020B0604020202020204" pitchFamily="34" charset="0"/>
                <a:cs typeface="Arial" panose="020B0604020202020204" pitchFamily="34" charset="0"/>
              </a:rPr>
              <a:t>CARM1</a:t>
            </a:r>
            <a:endParaRPr kumimoji="1" lang="zh-CN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8EDD6F5C-498B-3A1E-C91C-C33A4E8B143D}"/>
              </a:ext>
            </a:extLst>
          </p:cNvPr>
          <p:cNvSpPr txBox="1"/>
          <p:nvPr/>
        </p:nvSpPr>
        <p:spPr>
          <a:xfrm>
            <a:off x="-12588" y="2414510"/>
            <a:ext cx="45557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700" dirty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kumimoji="1" lang="zh-CN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矩形 68">
            <a:extLst>
              <a:ext uri="{FF2B5EF4-FFF2-40B4-BE49-F238E27FC236}">
                <a16:creationId xmlns:a16="http://schemas.microsoft.com/office/drawing/2014/main" id="{BA966290-72B6-2BD9-D0E0-78DEB1EEC55A}"/>
              </a:ext>
            </a:extLst>
          </p:cNvPr>
          <p:cNvSpPr/>
          <p:nvPr/>
        </p:nvSpPr>
        <p:spPr>
          <a:xfrm>
            <a:off x="950894" y="2475687"/>
            <a:ext cx="53677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-45</a:t>
            </a:r>
            <a:endParaRPr lang="ru-RU" altLang="zh-CN" dirty="0"/>
          </a:p>
        </p:txBody>
      </p:sp>
      <p:sp>
        <p:nvSpPr>
          <p:cNvPr id="70" name="矩形 69">
            <a:extLst>
              <a:ext uri="{FF2B5EF4-FFF2-40B4-BE49-F238E27FC236}">
                <a16:creationId xmlns:a16="http://schemas.microsoft.com/office/drawing/2014/main" id="{9482715F-0C01-BE41-5EAF-18437F23B442}"/>
              </a:ext>
            </a:extLst>
          </p:cNvPr>
          <p:cNvSpPr/>
          <p:nvPr/>
        </p:nvSpPr>
        <p:spPr>
          <a:xfrm>
            <a:off x="951011" y="2166379"/>
            <a:ext cx="53677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-60</a:t>
            </a:r>
            <a:endParaRPr lang="ru-RU" altLang="zh-CN" dirty="0"/>
          </a:p>
        </p:txBody>
      </p:sp>
      <p:sp>
        <p:nvSpPr>
          <p:cNvPr id="71" name="矩形 70">
            <a:extLst>
              <a:ext uri="{FF2B5EF4-FFF2-40B4-BE49-F238E27FC236}">
                <a16:creationId xmlns:a16="http://schemas.microsoft.com/office/drawing/2014/main" id="{222AC20E-7312-6259-8753-1CA1F8117EC9}"/>
              </a:ext>
            </a:extLst>
          </p:cNvPr>
          <p:cNvSpPr/>
          <p:nvPr/>
        </p:nvSpPr>
        <p:spPr>
          <a:xfrm>
            <a:off x="951128" y="1970048"/>
            <a:ext cx="53677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-75</a:t>
            </a:r>
            <a:endParaRPr lang="ru-RU" altLang="zh-CN" dirty="0"/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51F3014C-9099-2B0C-FBFC-3D41CF8F65A9}"/>
              </a:ext>
            </a:extLst>
          </p:cNvPr>
          <p:cNvSpPr/>
          <p:nvPr/>
        </p:nvSpPr>
        <p:spPr>
          <a:xfrm>
            <a:off x="898973" y="1808202"/>
            <a:ext cx="53677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 -100</a:t>
            </a:r>
            <a:endParaRPr lang="ru-RU" altLang="zh-CN" dirty="0"/>
          </a:p>
        </p:txBody>
      </p:sp>
      <p:sp>
        <p:nvSpPr>
          <p:cNvPr id="73" name="矩形 72">
            <a:extLst>
              <a:ext uri="{FF2B5EF4-FFF2-40B4-BE49-F238E27FC236}">
                <a16:creationId xmlns:a16="http://schemas.microsoft.com/office/drawing/2014/main" id="{6EBCAA61-50E0-66C3-CBED-9C9B813C2DAE}"/>
              </a:ext>
            </a:extLst>
          </p:cNvPr>
          <p:cNvSpPr/>
          <p:nvPr/>
        </p:nvSpPr>
        <p:spPr>
          <a:xfrm>
            <a:off x="3288129" y="713746"/>
            <a:ext cx="85792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latin typeface="Arial" charset="0"/>
                <a:ea typeface="Arial" charset="0"/>
                <a:cs typeface="Arial" charset="0"/>
              </a:rPr>
              <a:t>Figure </a:t>
            </a:r>
            <a:r>
              <a:rPr lang="en-US" altLang="zh-CN" sz="1200" dirty="0">
                <a:latin typeface="Arial" charset="0"/>
                <a:ea typeface="Arial" charset="0"/>
                <a:cs typeface="Arial" charset="0"/>
              </a:rPr>
              <a:t>2C</a:t>
            </a:r>
            <a:endParaRPr lang="zh-CN" altLang="en-US" sz="1200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110" name="直线连接符 36">
            <a:extLst>
              <a:ext uri="{FF2B5EF4-FFF2-40B4-BE49-F238E27FC236}">
                <a16:creationId xmlns:a16="http://schemas.microsoft.com/office/drawing/2014/main" id="{4E67CB88-A09E-F33D-26E6-910CE244A863}"/>
              </a:ext>
            </a:extLst>
          </p:cNvPr>
          <p:cNvCxnSpPr>
            <a:cxnSpLocks/>
          </p:cNvCxnSpPr>
          <p:nvPr/>
        </p:nvCxnSpPr>
        <p:spPr>
          <a:xfrm>
            <a:off x="385331" y="1396715"/>
            <a:ext cx="61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1" name="文本框 110">
            <a:extLst>
              <a:ext uri="{FF2B5EF4-FFF2-40B4-BE49-F238E27FC236}">
                <a16:creationId xmlns:a16="http://schemas.microsoft.com/office/drawing/2014/main" id="{6896048F-516F-0593-09AB-90D77E96D621}"/>
              </a:ext>
            </a:extLst>
          </p:cNvPr>
          <p:cNvSpPr txBox="1"/>
          <p:nvPr/>
        </p:nvSpPr>
        <p:spPr>
          <a:xfrm>
            <a:off x="369897" y="1234315"/>
            <a:ext cx="766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MGC-803</a:t>
            </a:r>
            <a:endParaRPr kumimoji="1"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2" name="直线连接符 49">
            <a:extLst>
              <a:ext uri="{FF2B5EF4-FFF2-40B4-BE49-F238E27FC236}">
                <a16:creationId xmlns:a16="http://schemas.microsoft.com/office/drawing/2014/main" id="{5EE5C774-F81A-1B26-5947-DCF33EC7F771}"/>
              </a:ext>
            </a:extLst>
          </p:cNvPr>
          <p:cNvCxnSpPr>
            <a:cxnSpLocks/>
          </p:cNvCxnSpPr>
          <p:nvPr/>
        </p:nvCxnSpPr>
        <p:spPr>
          <a:xfrm>
            <a:off x="1489195" y="1375228"/>
            <a:ext cx="61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3" name="文本框 112">
            <a:extLst>
              <a:ext uri="{FF2B5EF4-FFF2-40B4-BE49-F238E27FC236}">
                <a16:creationId xmlns:a16="http://schemas.microsoft.com/office/drawing/2014/main" id="{4FD056E7-B6E2-3A6F-C5D8-D14AEEC8A2DD}"/>
              </a:ext>
            </a:extLst>
          </p:cNvPr>
          <p:cNvSpPr txBox="1"/>
          <p:nvPr/>
        </p:nvSpPr>
        <p:spPr>
          <a:xfrm>
            <a:off x="1574357" y="1212828"/>
            <a:ext cx="766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AGS</a:t>
            </a:r>
            <a:endParaRPr kumimoji="1"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文本框 113">
            <a:extLst>
              <a:ext uri="{FF2B5EF4-FFF2-40B4-BE49-F238E27FC236}">
                <a16:creationId xmlns:a16="http://schemas.microsoft.com/office/drawing/2014/main" id="{6CD8A991-AA99-9F20-7A28-BF1C53D75D44}"/>
              </a:ext>
            </a:extLst>
          </p:cNvPr>
          <p:cNvSpPr txBox="1"/>
          <p:nvPr/>
        </p:nvSpPr>
        <p:spPr>
          <a:xfrm>
            <a:off x="-73428" y="1353207"/>
            <a:ext cx="7302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 err="1">
                <a:latin typeface="Arial" panose="020B0604020202020204" pitchFamily="34" charset="0"/>
                <a:cs typeface="Arial" panose="020B0604020202020204" pitchFamily="34" charset="0"/>
              </a:rPr>
              <a:t>Glc</a:t>
            </a: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 (mM)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文本框 114">
            <a:extLst>
              <a:ext uri="{FF2B5EF4-FFF2-40B4-BE49-F238E27FC236}">
                <a16:creationId xmlns:a16="http://schemas.microsoft.com/office/drawing/2014/main" id="{6DF71804-60E6-95E9-AA25-E40F4E604470}"/>
              </a:ext>
            </a:extLst>
          </p:cNvPr>
          <p:cNvSpPr txBox="1"/>
          <p:nvPr/>
        </p:nvSpPr>
        <p:spPr>
          <a:xfrm>
            <a:off x="373772" y="1353207"/>
            <a:ext cx="3285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文本框 115">
            <a:extLst>
              <a:ext uri="{FF2B5EF4-FFF2-40B4-BE49-F238E27FC236}">
                <a16:creationId xmlns:a16="http://schemas.microsoft.com/office/drawing/2014/main" id="{FDE7DB86-2976-BCD6-2BE1-F7418001DB4B}"/>
              </a:ext>
            </a:extLst>
          </p:cNvPr>
          <p:cNvSpPr txBox="1"/>
          <p:nvPr/>
        </p:nvSpPr>
        <p:spPr>
          <a:xfrm>
            <a:off x="562319" y="1353207"/>
            <a:ext cx="2506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文本框 116">
            <a:extLst>
              <a:ext uri="{FF2B5EF4-FFF2-40B4-BE49-F238E27FC236}">
                <a16:creationId xmlns:a16="http://schemas.microsoft.com/office/drawing/2014/main" id="{2B33365E-5A16-C5DE-835A-D4F66259CF41}"/>
              </a:ext>
            </a:extLst>
          </p:cNvPr>
          <p:cNvSpPr txBox="1"/>
          <p:nvPr/>
        </p:nvSpPr>
        <p:spPr>
          <a:xfrm>
            <a:off x="698740" y="1353207"/>
            <a:ext cx="4609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2.5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8" name="文本框 117">
            <a:extLst>
              <a:ext uri="{FF2B5EF4-FFF2-40B4-BE49-F238E27FC236}">
                <a16:creationId xmlns:a16="http://schemas.microsoft.com/office/drawing/2014/main" id="{92224AB5-C62F-EA79-9949-DD44BAAF1C3C}"/>
              </a:ext>
            </a:extLst>
          </p:cNvPr>
          <p:cNvSpPr txBox="1"/>
          <p:nvPr/>
        </p:nvSpPr>
        <p:spPr>
          <a:xfrm>
            <a:off x="1449564" y="1336958"/>
            <a:ext cx="3285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文本框 118">
            <a:extLst>
              <a:ext uri="{FF2B5EF4-FFF2-40B4-BE49-F238E27FC236}">
                <a16:creationId xmlns:a16="http://schemas.microsoft.com/office/drawing/2014/main" id="{CBC0DCEC-6A6F-DE4D-15AF-814AE653529E}"/>
              </a:ext>
            </a:extLst>
          </p:cNvPr>
          <p:cNvSpPr txBox="1"/>
          <p:nvPr/>
        </p:nvSpPr>
        <p:spPr>
          <a:xfrm>
            <a:off x="1662231" y="1336958"/>
            <a:ext cx="2506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文本框 119">
            <a:extLst>
              <a:ext uri="{FF2B5EF4-FFF2-40B4-BE49-F238E27FC236}">
                <a16:creationId xmlns:a16="http://schemas.microsoft.com/office/drawing/2014/main" id="{2838DFD6-8BA1-5456-E3A1-87A53CAFC1A7}"/>
              </a:ext>
            </a:extLst>
          </p:cNvPr>
          <p:cNvSpPr txBox="1"/>
          <p:nvPr/>
        </p:nvSpPr>
        <p:spPr>
          <a:xfrm>
            <a:off x="1787978" y="1336958"/>
            <a:ext cx="4609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2.5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4" name="组合 143">
            <a:extLst>
              <a:ext uri="{FF2B5EF4-FFF2-40B4-BE49-F238E27FC236}">
                <a16:creationId xmlns:a16="http://schemas.microsoft.com/office/drawing/2014/main" id="{ACE5AE5E-0503-7434-7B5F-2498FE630887}"/>
              </a:ext>
            </a:extLst>
          </p:cNvPr>
          <p:cNvGrpSpPr/>
          <p:nvPr/>
        </p:nvGrpSpPr>
        <p:grpSpPr>
          <a:xfrm>
            <a:off x="292389" y="3782862"/>
            <a:ext cx="6758480" cy="1849241"/>
            <a:chOff x="43848" y="4704827"/>
            <a:chExt cx="6758480" cy="1849241"/>
          </a:xfrm>
        </p:grpSpPr>
        <p:grpSp>
          <p:nvGrpSpPr>
            <p:cNvPr id="74" name="组 107">
              <a:extLst>
                <a:ext uri="{FF2B5EF4-FFF2-40B4-BE49-F238E27FC236}">
                  <a16:creationId xmlns:a16="http://schemas.microsoft.com/office/drawing/2014/main" id="{A505F169-8E7F-3543-7852-7E28BC9BA725}"/>
                </a:ext>
              </a:extLst>
            </p:cNvPr>
            <p:cNvGrpSpPr/>
            <p:nvPr/>
          </p:nvGrpSpPr>
          <p:grpSpPr>
            <a:xfrm>
              <a:off x="240981" y="5202867"/>
              <a:ext cx="1258472" cy="1351201"/>
              <a:chOff x="-115660" y="5201538"/>
              <a:chExt cx="1258472" cy="1351201"/>
            </a:xfrm>
          </p:grpSpPr>
          <p:pic>
            <p:nvPicPr>
              <p:cNvPr id="75" name="图片 74">
                <a:extLst>
                  <a:ext uri="{FF2B5EF4-FFF2-40B4-BE49-F238E27FC236}">
                    <a16:creationId xmlns:a16="http://schemas.microsoft.com/office/drawing/2014/main" id="{99FB9648-12D6-DED3-255C-58E72D2EA4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28412" y="6095539"/>
                <a:ext cx="914400" cy="457200"/>
              </a:xfrm>
              <a:prstGeom prst="rect">
                <a:avLst/>
              </a:prstGeom>
            </p:spPr>
          </p:pic>
          <p:pic>
            <p:nvPicPr>
              <p:cNvPr id="76" name="图片 75">
                <a:extLst>
                  <a:ext uri="{FF2B5EF4-FFF2-40B4-BE49-F238E27FC236}">
                    <a16:creationId xmlns:a16="http://schemas.microsoft.com/office/drawing/2014/main" id="{34BC4BF5-7DEF-B92F-A57D-BFCCA5D294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28412" y="5201538"/>
                <a:ext cx="914400" cy="609600"/>
              </a:xfrm>
              <a:prstGeom prst="rect">
                <a:avLst/>
              </a:prstGeom>
            </p:spPr>
          </p:pic>
          <p:pic>
            <p:nvPicPr>
              <p:cNvPr id="77" name="图片 76">
                <a:extLst>
                  <a:ext uri="{FF2B5EF4-FFF2-40B4-BE49-F238E27FC236}">
                    <a16:creationId xmlns:a16="http://schemas.microsoft.com/office/drawing/2014/main" id="{0D9B2136-6236-CBD6-3DD8-27A127E72C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228412" y="5811139"/>
                <a:ext cx="914400" cy="304800"/>
              </a:xfrm>
              <a:prstGeom prst="rect">
                <a:avLst/>
              </a:prstGeom>
            </p:spPr>
          </p:pic>
          <p:sp>
            <p:nvSpPr>
              <p:cNvPr id="78" name="框架 95">
                <a:extLst>
                  <a:ext uri="{FF2B5EF4-FFF2-40B4-BE49-F238E27FC236}">
                    <a16:creationId xmlns:a16="http://schemas.microsoft.com/office/drawing/2014/main" id="{A5249BC5-2CC6-0F74-DE19-0ECAF7A4A65B}"/>
                  </a:ext>
                </a:extLst>
              </p:cNvPr>
              <p:cNvSpPr/>
              <p:nvPr/>
            </p:nvSpPr>
            <p:spPr>
              <a:xfrm>
                <a:off x="267579" y="5464523"/>
                <a:ext cx="770349" cy="207889"/>
              </a:xfrm>
              <a:prstGeom prst="frame">
                <a:avLst>
                  <a:gd name="adj1" fmla="val 0"/>
                </a:avLst>
              </a:prstGeom>
              <a:ln w="3175"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9" name="框架 96">
                <a:extLst>
                  <a:ext uri="{FF2B5EF4-FFF2-40B4-BE49-F238E27FC236}">
                    <a16:creationId xmlns:a16="http://schemas.microsoft.com/office/drawing/2014/main" id="{F18584E9-5E2B-7480-EB38-7EF63670521B}"/>
                  </a:ext>
                </a:extLst>
              </p:cNvPr>
              <p:cNvSpPr/>
              <p:nvPr/>
            </p:nvSpPr>
            <p:spPr>
              <a:xfrm>
                <a:off x="267579" y="5872117"/>
                <a:ext cx="770349" cy="207889"/>
              </a:xfrm>
              <a:prstGeom prst="frame">
                <a:avLst>
                  <a:gd name="adj1" fmla="val 0"/>
                </a:avLst>
              </a:prstGeom>
              <a:ln w="3175"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0" name="框架 97">
                <a:extLst>
                  <a:ext uri="{FF2B5EF4-FFF2-40B4-BE49-F238E27FC236}">
                    <a16:creationId xmlns:a16="http://schemas.microsoft.com/office/drawing/2014/main" id="{6DF351D6-3035-845C-7D7C-02A81E460F06}"/>
                  </a:ext>
                </a:extLst>
              </p:cNvPr>
              <p:cNvSpPr/>
              <p:nvPr/>
            </p:nvSpPr>
            <p:spPr>
              <a:xfrm>
                <a:off x="267579" y="6209122"/>
                <a:ext cx="770349" cy="207889"/>
              </a:xfrm>
              <a:prstGeom prst="frame">
                <a:avLst>
                  <a:gd name="adj1" fmla="val 0"/>
                </a:avLst>
              </a:prstGeom>
              <a:ln w="3175"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1" name="文本框 80">
                <a:extLst>
                  <a:ext uri="{FF2B5EF4-FFF2-40B4-BE49-F238E27FC236}">
                    <a16:creationId xmlns:a16="http://schemas.microsoft.com/office/drawing/2014/main" id="{2FE92982-45A8-5F77-2D1F-7D0A7B5FCAEE}"/>
                  </a:ext>
                </a:extLst>
              </p:cNvPr>
              <p:cNvSpPr txBox="1"/>
              <p:nvPr/>
            </p:nvSpPr>
            <p:spPr>
              <a:xfrm>
                <a:off x="-55203" y="5464523"/>
                <a:ext cx="38664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NRF2</a:t>
                </a:r>
                <a:endParaRPr kumimoji="1" lang="zh-CN" altLang="en-US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2" name="文本框 81">
                <a:extLst>
                  <a:ext uri="{FF2B5EF4-FFF2-40B4-BE49-F238E27FC236}">
                    <a16:creationId xmlns:a16="http://schemas.microsoft.com/office/drawing/2014/main" id="{D6196E99-4F4E-2159-9C1B-BE621DBF2C0F}"/>
                  </a:ext>
                </a:extLst>
              </p:cNvPr>
              <p:cNvSpPr txBox="1"/>
              <p:nvPr/>
            </p:nvSpPr>
            <p:spPr>
              <a:xfrm>
                <a:off x="-115660" y="5901432"/>
                <a:ext cx="45557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CARM1</a:t>
                </a:r>
                <a:endParaRPr kumimoji="1" lang="zh-CN" altLang="en-US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3" name="文本框 82">
                <a:extLst>
                  <a:ext uri="{FF2B5EF4-FFF2-40B4-BE49-F238E27FC236}">
                    <a16:creationId xmlns:a16="http://schemas.microsoft.com/office/drawing/2014/main" id="{E2EC4221-1125-2C46-EB1A-44756E4553C1}"/>
                  </a:ext>
                </a:extLst>
              </p:cNvPr>
              <p:cNvSpPr txBox="1"/>
              <p:nvPr/>
            </p:nvSpPr>
            <p:spPr>
              <a:xfrm>
                <a:off x="-112498" y="6231804"/>
                <a:ext cx="455574" cy="200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kumimoji="1"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β-actin</a:t>
                </a:r>
                <a:endParaRPr kumimoji="1"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84" name="图片 83">
              <a:extLst>
                <a:ext uri="{FF2B5EF4-FFF2-40B4-BE49-F238E27FC236}">
                  <a16:creationId xmlns:a16="http://schemas.microsoft.com/office/drawing/2014/main" id="{2A55748B-9822-F581-1E5C-7017182F14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1840363" y="6044809"/>
              <a:ext cx="1219200" cy="457200"/>
            </a:xfrm>
            <a:prstGeom prst="rect">
              <a:avLst/>
            </a:prstGeom>
          </p:spPr>
        </p:pic>
        <p:pic>
          <p:nvPicPr>
            <p:cNvPr id="85" name="图片 84">
              <a:extLst>
                <a:ext uri="{FF2B5EF4-FFF2-40B4-BE49-F238E27FC236}">
                  <a16:creationId xmlns:a16="http://schemas.microsoft.com/office/drawing/2014/main" id="{BE354EFD-1598-7B27-2B3C-1D3E99D3444E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1840363" y="5625136"/>
              <a:ext cx="1219200" cy="457200"/>
            </a:xfrm>
            <a:prstGeom prst="rect">
              <a:avLst/>
            </a:prstGeom>
          </p:spPr>
        </p:pic>
        <p:pic>
          <p:nvPicPr>
            <p:cNvPr id="86" name="图片 85">
              <a:extLst>
                <a:ext uri="{FF2B5EF4-FFF2-40B4-BE49-F238E27FC236}">
                  <a16:creationId xmlns:a16="http://schemas.microsoft.com/office/drawing/2014/main" id="{57789151-76BB-69F5-B790-82D8603251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1840363" y="5207155"/>
              <a:ext cx="1219200" cy="444500"/>
            </a:xfrm>
            <a:prstGeom prst="rect">
              <a:avLst/>
            </a:prstGeom>
          </p:spPr>
        </p:pic>
        <p:sp>
          <p:nvSpPr>
            <p:cNvPr id="87" name="矩形 86">
              <a:extLst>
                <a:ext uri="{FF2B5EF4-FFF2-40B4-BE49-F238E27FC236}">
                  <a16:creationId xmlns:a16="http://schemas.microsoft.com/office/drawing/2014/main" id="{CDC3279E-38AD-B619-9E41-B806CB91EA33}"/>
                </a:ext>
              </a:extLst>
            </p:cNvPr>
            <p:cNvSpPr/>
            <p:nvPr/>
          </p:nvSpPr>
          <p:spPr>
            <a:xfrm>
              <a:off x="1538043" y="6022215"/>
              <a:ext cx="3429000" cy="21544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4</a:t>
              </a:r>
              <a:r>
                <a:rPr lang="ru-RU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5</a:t>
              </a:r>
              <a:r>
                <a:rPr lang="zh-CN" altLang="en-US" sz="800" dirty="0">
                  <a:solidFill>
                    <a:srgbClr val="000000"/>
                  </a:solidFill>
                  <a:effectLst/>
                  <a:latin typeface="Arial" charset="0"/>
                </a:rPr>
                <a:t> </a:t>
              </a:r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-</a:t>
              </a:r>
              <a:endParaRPr lang="ru-RU" altLang="zh-CN" dirty="0"/>
            </a:p>
          </p:txBody>
        </p:sp>
        <p:sp>
          <p:nvSpPr>
            <p:cNvPr id="88" name="矩形 87">
              <a:extLst>
                <a:ext uri="{FF2B5EF4-FFF2-40B4-BE49-F238E27FC236}">
                  <a16:creationId xmlns:a16="http://schemas.microsoft.com/office/drawing/2014/main" id="{DE099875-16E4-1A53-2D83-BCB75CCE5954}"/>
                </a:ext>
              </a:extLst>
            </p:cNvPr>
            <p:cNvSpPr/>
            <p:nvPr/>
          </p:nvSpPr>
          <p:spPr>
            <a:xfrm>
              <a:off x="1538043" y="6260065"/>
              <a:ext cx="3429000" cy="21544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35 -</a:t>
              </a:r>
              <a:endParaRPr lang="ru-RU" altLang="zh-CN" dirty="0"/>
            </a:p>
          </p:txBody>
        </p:sp>
        <p:sp>
          <p:nvSpPr>
            <p:cNvPr id="89" name="矩形 88">
              <a:extLst>
                <a:ext uri="{FF2B5EF4-FFF2-40B4-BE49-F238E27FC236}">
                  <a16:creationId xmlns:a16="http://schemas.microsoft.com/office/drawing/2014/main" id="{32D503FD-E224-9ED7-F4D5-A34D3CAE2D34}"/>
                </a:ext>
              </a:extLst>
            </p:cNvPr>
            <p:cNvSpPr/>
            <p:nvPr/>
          </p:nvSpPr>
          <p:spPr>
            <a:xfrm>
              <a:off x="1545358" y="5746153"/>
              <a:ext cx="3429000" cy="21544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60 -</a:t>
              </a:r>
              <a:endParaRPr lang="ru-RU" altLang="zh-CN" dirty="0"/>
            </a:p>
          </p:txBody>
        </p:sp>
        <p:sp>
          <p:nvSpPr>
            <p:cNvPr id="90" name="矩形 89">
              <a:extLst>
                <a:ext uri="{FF2B5EF4-FFF2-40B4-BE49-F238E27FC236}">
                  <a16:creationId xmlns:a16="http://schemas.microsoft.com/office/drawing/2014/main" id="{5DCB6035-B3E6-5094-CEEC-E961B0FD8D67}"/>
                </a:ext>
              </a:extLst>
            </p:cNvPr>
            <p:cNvSpPr/>
            <p:nvPr/>
          </p:nvSpPr>
          <p:spPr>
            <a:xfrm>
              <a:off x="1542781" y="5462359"/>
              <a:ext cx="3429000" cy="21544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75 -</a:t>
              </a:r>
              <a:endParaRPr lang="ru-RU" altLang="zh-CN" dirty="0"/>
            </a:p>
          </p:txBody>
        </p:sp>
        <p:sp>
          <p:nvSpPr>
            <p:cNvPr id="91" name="矩形 90">
              <a:extLst>
                <a:ext uri="{FF2B5EF4-FFF2-40B4-BE49-F238E27FC236}">
                  <a16:creationId xmlns:a16="http://schemas.microsoft.com/office/drawing/2014/main" id="{43393A79-5B4A-1578-C2BF-050EE01B0A5B}"/>
                </a:ext>
              </a:extLst>
            </p:cNvPr>
            <p:cNvSpPr/>
            <p:nvPr/>
          </p:nvSpPr>
          <p:spPr>
            <a:xfrm>
              <a:off x="1484261" y="5337411"/>
              <a:ext cx="3429000" cy="21544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100 -</a:t>
              </a:r>
              <a:endParaRPr lang="ru-RU" altLang="zh-CN" dirty="0"/>
            </a:p>
          </p:txBody>
        </p:sp>
        <p:grpSp>
          <p:nvGrpSpPr>
            <p:cNvPr id="92" name="组 129">
              <a:extLst>
                <a:ext uri="{FF2B5EF4-FFF2-40B4-BE49-F238E27FC236}">
                  <a16:creationId xmlns:a16="http://schemas.microsoft.com/office/drawing/2014/main" id="{21043279-65F8-20C5-B55D-CEB1F08D9B90}"/>
                </a:ext>
              </a:extLst>
            </p:cNvPr>
            <p:cNvGrpSpPr/>
            <p:nvPr/>
          </p:nvGrpSpPr>
          <p:grpSpPr>
            <a:xfrm>
              <a:off x="3346314" y="5027505"/>
              <a:ext cx="2656496" cy="1526056"/>
              <a:chOff x="3223431" y="5026176"/>
              <a:chExt cx="2656496" cy="1526056"/>
            </a:xfrm>
          </p:grpSpPr>
          <p:pic>
            <p:nvPicPr>
              <p:cNvPr id="93" name="图片 92">
                <a:extLst>
                  <a:ext uri="{FF2B5EF4-FFF2-40B4-BE49-F238E27FC236}">
                    <a16:creationId xmlns:a16="http://schemas.microsoft.com/office/drawing/2014/main" id="{062E61B7-09FB-7AFD-5167-4D15C5B75B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3585209" y="5198268"/>
                <a:ext cx="914400" cy="609600"/>
              </a:xfrm>
              <a:prstGeom prst="rect">
                <a:avLst/>
              </a:prstGeom>
            </p:spPr>
          </p:pic>
          <p:pic>
            <p:nvPicPr>
              <p:cNvPr id="94" name="图片 93">
                <a:extLst>
                  <a:ext uri="{FF2B5EF4-FFF2-40B4-BE49-F238E27FC236}">
                    <a16:creationId xmlns:a16="http://schemas.microsoft.com/office/drawing/2014/main" id="{40B881D8-9BD2-D432-24D8-12A2822FA1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585209" y="5807868"/>
                <a:ext cx="914400" cy="304800"/>
              </a:xfrm>
              <a:prstGeom prst="rect">
                <a:avLst/>
              </a:prstGeom>
            </p:spPr>
          </p:pic>
          <p:pic>
            <p:nvPicPr>
              <p:cNvPr id="95" name="图片 94">
                <a:extLst>
                  <a:ext uri="{FF2B5EF4-FFF2-40B4-BE49-F238E27FC236}">
                    <a16:creationId xmlns:a16="http://schemas.microsoft.com/office/drawing/2014/main" id="{C5C80C95-E056-13B6-2204-E5E8731A08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3585209" y="6095032"/>
                <a:ext cx="914400" cy="457200"/>
              </a:xfrm>
              <a:prstGeom prst="rect">
                <a:avLst/>
              </a:prstGeom>
            </p:spPr>
          </p:pic>
          <p:sp>
            <p:nvSpPr>
              <p:cNvPr id="96" name="文本框 95">
                <a:extLst>
                  <a:ext uri="{FF2B5EF4-FFF2-40B4-BE49-F238E27FC236}">
                    <a16:creationId xmlns:a16="http://schemas.microsoft.com/office/drawing/2014/main" id="{A81953F4-74E6-8F16-F525-FCC610CB1D21}"/>
                  </a:ext>
                </a:extLst>
              </p:cNvPr>
              <p:cNvSpPr txBox="1"/>
              <p:nvPr/>
            </p:nvSpPr>
            <p:spPr>
              <a:xfrm>
                <a:off x="3284644" y="5466617"/>
                <a:ext cx="38664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NRF2</a:t>
                </a:r>
                <a:endParaRPr kumimoji="1" lang="zh-CN" altLang="en-US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7" name="文本框 96">
                <a:extLst>
                  <a:ext uri="{FF2B5EF4-FFF2-40B4-BE49-F238E27FC236}">
                    <a16:creationId xmlns:a16="http://schemas.microsoft.com/office/drawing/2014/main" id="{A417D993-5756-B4B0-D987-0F3A5C41305E}"/>
                  </a:ext>
                </a:extLst>
              </p:cNvPr>
              <p:cNvSpPr txBox="1"/>
              <p:nvPr/>
            </p:nvSpPr>
            <p:spPr>
              <a:xfrm>
                <a:off x="3250180" y="5887631"/>
                <a:ext cx="45557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CARM1</a:t>
                </a:r>
                <a:endParaRPr kumimoji="1" lang="zh-CN" altLang="en-US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8" name="文本框 97">
                <a:extLst>
                  <a:ext uri="{FF2B5EF4-FFF2-40B4-BE49-F238E27FC236}">
                    <a16:creationId xmlns:a16="http://schemas.microsoft.com/office/drawing/2014/main" id="{2F56762F-9491-15A2-A36B-424DD13B35B1}"/>
                  </a:ext>
                </a:extLst>
              </p:cNvPr>
              <p:cNvSpPr txBox="1"/>
              <p:nvPr/>
            </p:nvSpPr>
            <p:spPr>
              <a:xfrm>
                <a:off x="3223431" y="6217413"/>
                <a:ext cx="455574" cy="200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kumimoji="1" lang="en-US" altLang="zh-CN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β-actin</a:t>
                </a:r>
                <a:endParaRPr kumimoji="1" lang="zh-CN" altLang="en-US" sz="7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9" name="框架 119">
                <a:extLst>
                  <a:ext uri="{FF2B5EF4-FFF2-40B4-BE49-F238E27FC236}">
                    <a16:creationId xmlns:a16="http://schemas.microsoft.com/office/drawing/2014/main" id="{0CF6812A-5AD1-41D8-46F0-F442B2904F6D}"/>
                  </a:ext>
                </a:extLst>
              </p:cNvPr>
              <p:cNvSpPr/>
              <p:nvPr/>
            </p:nvSpPr>
            <p:spPr>
              <a:xfrm>
                <a:off x="3645131" y="5441513"/>
                <a:ext cx="770349" cy="207889"/>
              </a:xfrm>
              <a:prstGeom prst="frame">
                <a:avLst>
                  <a:gd name="adj1" fmla="val 0"/>
                </a:avLst>
              </a:prstGeom>
              <a:ln w="3175"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0" name="框架 120">
                <a:extLst>
                  <a:ext uri="{FF2B5EF4-FFF2-40B4-BE49-F238E27FC236}">
                    <a16:creationId xmlns:a16="http://schemas.microsoft.com/office/drawing/2014/main" id="{5F8D4E04-9A1E-7EBD-D65E-AEF65A0C3B2C}"/>
                  </a:ext>
                </a:extLst>
              </p:cNvPr>
              <p:cNvSpPr/>
              <p:nvPr/>
            </p:nvSpPr>
            <p:spPr>
              <a:xfrm>
                <a:off x="3645131" y="6217266"/>
                <a:ext cx="770349" cy="207889"/>
              </a:xfrm>
              <a:prstGeom prst="frame">
                <a:avLst>
                  <a:gd name="adj1" fmla="val 0"/>
                </a:avLst>
              </a:prstGeom>
              <a:ln w="3175"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1" name="框架 121">
                <a:extLst>
                  <a:ext uri="{FF2B5EF4-FFF2-40B4-BE49-F238E27FC236}">
                    <a16:creationId xmlns:a16="http://schemas.microsoft.com/office/drawing/2014/main" id="{D6F0E222-2AFE-05EB-E43B-FDD9AA64E98E}"/>
                  </a:ext>
                </a:extLst>
              </p:cNvPr>
              <p:cNvSpPr/>
              <p:nvPr/>
            </p:nvSpPr>
            <p:spPr>
              <a:xfrm>
                <a:off x="3645131" y="5859080"/>
                <a:ext cx="770349" cy="207889"/>
              </a:xfrm>
              <a:prstGeom prst="frame">
                <a:avLst>
                  <a:gd name="adj1" fmla="val 0"/>
                </a:avLst>
              </a:prstGeom>
              <a:ln w="3175"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tx1"/>
                  </a:solidFill>
                </a:endParaRPr>
              </a:p>
            </p:txBody>
          </p:sp>
          <p:pic>
            <p:nvPicPr>
              <p:cNvPr id="102" name="图片 101">
                <a:extLst>
                  <a:ext uri="{FF2B5EF4-FFF2-40B4-BE49-F238E27FC236}">
                    <a16:creationId xmlns:a16="http://schemas.microsoft.com/office/drawing/2014/main" id="{DB6186FB-9998-F409-63F4-8931148C16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4813127" y="5026176"/>
                <a:ext cx="1066800" cy="1524000"/>
              </a:xfrm>
              <a:prstGeom prst="rect">
                <a:avLst/>
              </a:prstGeom>
            </p:spPr>
          </p:pic>
        </p:grp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FD9BBAE8-4C90-212C-3BCA-325A549B3FD6}"/>
                </a:ext>
              </a:extLst>
            </p:cNvPr>
            <p:cNvSpPr/>
            <p:nvPr/>
          </p:nvSpPr>
          <p:spPr>
            <a:xfrm>
              <a:off x="4598285" y="5934624"/>
              <a:ext cx="1978424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4</a:t>
              </a:r>
              <a:r>
                <a:rPr lang="ru-RU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5</a:t>
              </a:r>
              <a:r>
                <a:rPr lang="zh-CN" altLang="en-US" sz="800" dirty="0">
                  <a:solidFill>
                    <a:srgbClr val="000000"/>
                  </a:solidFill>
                  <a:effectLst/>
                  <a:latin typeface="Arial" charset="0"/>
                </a:rPr>
                <a:t> </a:t>
              </a:r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-</a:t>
              </a:r>
              <a:endParaRPr lang="ru-RU" altLang="zh-CN" dirty="0"/>
            </a:p>
          </p:txBody>
        </p:sp>
        <p:sp>
          <p:nvSpPr>
            <p:cNvPr id="104" name="矩形 103">
              <a:extLst>
                <a:ext uri="{FF2B5EF4-FFF2-40B4-BE49-F238E27FC236}">
                  <a16:creationId xmlns:a16="http://schemas.microsoft.com/office/drawing/2014/main" id="{B0E70566-657E-12F8-5BE2-E36328420FB9}"/>
                </a:ext>
              </a:extLst>
            </p:cNvPr>
            <p:cNvSpPr/>
            <p:nvPr/>
          </p:nvSpPr>
          <p:spPr>
            <a:xfrm>
              <a:off x="4598285" y="6156799"/>
              <a:ext cx="1881261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35 -</a:t>
              </a:r>
              <a:endParaRPr lang="ru-RU" altLang="zh-CN" dirty="0"/>
            </a:p>
          </p:txBody>
        </p:sp>
        <p:sp>
          <p:nvSpPr>
            <p:cNvPr id="105" name="矩形 104">
              <a:extLst>
                <a:ext uri="{FF2B5EF4-FFF2-40B4-BE49-F238E27FC236}">
                  <a16:creationId xmlns:a16="http://schemas.microsoft.com/office/drawing/2014/main" id="{43DD6EEA-4DF7-3357-2646-FCBA655D5695}"/>
                </a:ext>
              </a:extLst>
            </p:cNvPr>
            <p:cNvSpPr/>
            <p:nvPr/>
          </p:nvSpPr>
          <p:spPr>
            <a:xfrm>
              <a:off x="4598285" y="5754321"/>
              <a:ext cx="1981586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60 -</a:t>
              </a:r>
              <a:endParaRPr lang="ru-RU" altLang="zh-CN" dirty="0"/>
            </a:p>
          </p:txBody>
        </p:sp>
        <p:sp>
          <p:nvSpPr>
            <p:cNvPr id="106" name="矩形 105">
              <a:extLst>
                <a:ext uri="{FF2B5EF4-FFF2-40B4-BE49-F238E27FC236}">
                  <a16:creationId xmlns:a16="http://schemas.microsoft.com/office/drawing/2014/main" id="{CD52BEC9-71F4-ECB4-9809-A6F30CD0572E}"/>
                </a:ext>
              </a:extLst>
            </p:cNvPr>
            <p:cNvSpPr/>
            <p:nvPr/>
          </p:nvSpPr>
          <p:spPr>
            <a:xfrm>
              <a:off x="4598285" y="5636774"/>
              <a:ext cx="1673607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75 -</a:t>
              </a:r>
              <a:endParaRPr lang="ru-RU" altLang="zh-CN" dirty="0"/>
            </a:p>
          </p:txBody>
        </p:sp>
        <p:sp>
          <p:nvSpPr>
            <p:cNvPr id="107" name="矩形 106">
              <a:extLst>
                <a:ext uri="{FF2B5EF4-FFF2-40B4-BE49-F238E27FC236}">
                  <a16:creationId xmlns:a16="http://schemas.microsoft.com/office/drawing/2014/main" id="{F479E23B-797A-FFF7-D4E0-C55E7C6F6BA7}"/>
                </a:ext>
              </a:extLst>
            </p:cNvPr>
            <p:cNvSpPr/>
            <p:nvPr/>
          </p:nvSpPr>
          <p:spPr>
            <a:xfrm>
              <a:off x="4538363" y="5496301"/>
              <a:ext cx="2263965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100 -</a:t>
              </a:r>
              <a:endParaRPr lang="ru-RU" altLang="zh-CN" dirty="0"/>
            </a:p>
          </p:txBody>
        </p:sp>
        <p:sp>
          <p:nvSpPr>
            <p:cNvPr id="108" name="矩形 107">
              <a:extLst>
                <a:ext uri="{FF2B5EF4-FFF2-40B4-BE49-F238E27FC236}">
                  <a16:creationId xmlns:a16="http://schemas.microsoft.com/office/drawing/2014/main" id="{378AF3A1-0DFB-DC20-19B0-CF5E90068F0A}"/>
                </a:ext>
              </a:extLst>
            </p:cNvPr>
            <p:cNvSpPr/>
            <p:nvPr/>
          </p:nvSpPr>
          <p:spPr>
            <a:xfrm>
              <a:off x="4538363" y="5391224"/>
              <a:ext cx="2263965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140 - </a:t>
              </a:r>
              <a:endParaRPr lang="ru-RU" altLang="zh-CN" dirty="0"/>
            </a:p>
          </p:txBody>
        </p:sp>
        <p:sp>
          <p:nvSpPr>
            <p:cNvPr id="121" name="文本框 120">
              <a:extLst>
                <a:ext uri="{FF2B5EF4-FFF2-40B4-BE49-F238E27FC236}">
                  <a16:creationId xmlns:a16="http://schemas.microsoft.com/office/drawing/2014/main" id="{1BA16B16-5CA5-AD97-2031-444DFB50B328}"/>
                </a:ext>
              </a:extLst>
            </p:cNvPr>
            <p:cNvSpPr txBox="1"/>
            <p:nvPr/>
          </p:nvSpPr>
          <p:spPr>
            <a:xfrm>
              <a:off x="3651654" y="4866416"/>
              <a:ext cx="7668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Lenti-V</a:t>
              </a:r>
              <a:r>
                <a:rPr kumimoji="1" lang="en-US" altLang="zh-CN" sz="8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kumimoji="1" lang="zh-CN" altLang="en-US" sz="800" baseline="-25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22" name="直线连接符 13">
              <a:extLst>
                <a:ext uri="{FF2B5EF4-FFF2-40B4-BE49-F238E27FC236}">
                  <a16:creationId xmlns:a16="http://schemas.microsoft.com/office/drawing/2014/main" id="{8B2A5278-7D22-5126-7556-4DD42F529379}"/>
                </a:ext>
              </a:extLst>
            </p:cNvPr>
            <p:cNvCxnSpPr>
              <a:cxnSpLocks/>
            </p:cNvCxnSpPr>
            <p:nvPr/>
          </p:nvCxnSpPr>
          <p:spPr>
            <a:xfrm>
              <a:off x="3752321" y="5048387"/>
              <a:ext cx="42167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3" name="直线连接符 60">
              <a:extLst>
                <a:ext uri="{FF2B5EF4-FFF2-40B4-BE49-F238E27FC236}">
                  <a16:creationId xmlns:a16="http://schemas.microsoft.com/office/drawing/2014/main" id="{F1376B86-DC62-C137-CDE5-D1AB661060FC}"/>
                </a:ext>
              </a:extLst>
            </p:cNvPr>
            <p:cNvCxnSpPr>
              <a:cxnSpLocks/>
            </p:cNvCxnSpPr>
            <p:nvPr/>
          </p:nvCxnSpPr>
          <p:spPr>
            <a:xfrm>
              <a:off x="3763850" y="4894124"/>
              <a:ext cx="88169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4" name="文本框 123">
              <a:extLst>
                <a:ext uri="{FF2B5EF4-FFF2-40B4-BE49-F238E27FC236}">
                  <a16:creationId xmlns:a16="http://schemas.microsoft.com/office/drawing/2014/main" id="{FC298B35-AF55-F8CD-AC4D-AF0AB7201F4F}"/>
                </a:ext>
              </a:extLst>
            </p:cNvPr>
            <p:cNvSpPr txBox="1"/>
            <p:nvPr/>
          </p:nvSpPr>
          <p:spPr>
            <a:xfrm>
              <a:off x="3886022" y="5021966"/>
              <a:ext cx="40018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2.5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" name="文本框 124">
              <a:extLst>
                <a:ext uri="{FF2B5EF4-FFF2-40B4-BE49-F238E27FC236}">
                  <a16:creationId xmlns:a16="http://schemas.microsoft.com/office/drawing/2014/main" id="{BFC38B11-09C6-1460-B8A1-A8D75CD5D491}"/>
                </a:ext>
              </a:extLst>
            </p:cNvPr>
            <p:cNvSpPr txBox="1"/>
            <p:nvPr/>
          </p:nvSpPr>
          <p:spPr>
            <a:xfrm>
              <a:off x="3689107" y="5024786"/>
              <a:ext cx="40018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12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" name="文本框 125">
              <a:extLst>
                <a:ext uri="{FF2B5EF4-FFF2-40B4-BE49-F238E27FC236}">
                  <a16:creationId xmlns:a16="http://schemas.microsoft.com/office/drawing/2014/main" id="{1586A42C-5500-57C0-BCD1-CA2724E98C14}"/>
                </a:ext>
              </a:extLst>
            </p:cNvPr>
            <p:cNvSpPr txBox="1"/>
            <p:nvPr/>
          </p:nvSpPr>
          <p:spPr>
            <a:xfrm>
              <a:off x="4109064" y="5024786"/>
              <a:ext cx="40018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12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7" name="文本框 126">
              <a:extLst>
                <a:ext uri="{FF2B5EF4-FFF2-40B4-BE49-F238E27FC236}">
                  <a16:creationId xmlns:a16="http://schemas.microsoft.com/office/drawing/2014/main" id="{ADF1D123-D97A-CDA7-B86B-9539B047D9EA}"/>
                </a:ext>
              </a:extLst>
            </p:cNvPr>
            <p:cNvSpPr txBox="1"/>
            <p:nvPr/>
          </p:nvSpPr>
          <p:spPr>
            <a:xfrm>
              <a:off x="4305686" y="5024786"/>
              <a:ext cx="40018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2.5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28" name="直线连接符 13">
              <a:extLst>
                <a:ext uri="{FF2B5EF4-FFF2-40B4-BE49-F238E27FC236}">
                  <a16:creationId xmlns:a16="http://schemas.microsoft.com/office/drawing/2014/main" id="{1A211F17-D584-97B4-4AFF-49DB33F0855F}"/>
                </a:ext>
              </a:extLst>
            </p:cNvPr>
            <p:cNvCxnSpPr>
              <a:cxnSpLocks/>
            </p:cNvCxnSpPr>
            <p:nvPr/>
          </p:nvCxnSpPr>
          <p:spPr>
            <a:xfrm>
              <a:off x="4204862" y="5048387"/>
              <a:ext cx="42167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9" name="文本框 128">
              <a:extLst>
                <a:ext uri="{FF2B5EF4-FFF2-40B4-BE49-F238E27FC236}">
                  <a16:creationId xmlns:a16="http://schemas.microsoft.com/office/drawing/2014/main" id="{5303CA77-6864-AA8C-4BF9-2927308355E9}"/>
                </a:ext>
              </a:extLst>
            </p:cNvPr>
            <p:cNvSpPr txBox="1"/>
            <p:nvPr/>
          </p:nvSpPr>
          <p:spPr>
            <a:xfrm>
              <a:off x="4109293" y="4869908"/>
              <a:ext cx="7620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NRF2-sg</a:t>
              </a:r>
              <a:endParaRPr kumimoji="1"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0" name="文本框 129">
              <a:extLst>
                <a:ext uri="{FF2B5EF4-FFF2-40B4-BE49-F238E27FC236}">
                  <a16:creationId xmlns:a16="http://schemas.microsoft.com/office/drawing/2014/main" id="{829C76DF-2698-3D71-1395-F83D4C20BC4D}"/>
                </a:ext>
              </a:extLst>
            </p:cNvPr>
            <p:cNvSpPr txBox="1"/>
            <p:nvPr/>
          </p:nvSpPr>
          <p:spPr>
            <a:xfrm>
              <a:off x="3151259" y="5046053"/>
              <a:ext cx="73408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Glc</a:t>
              </a: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 (mM)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1" name="文本框 130">
              <a:extLst>
                <a:ext uri="{FF2B5EF4-FFF2-40B4-BE49-F238E27FC236}">
                  <a16:creationId xmlns:a16="http://schemas.microsoft.com/office/drawing/2014/main" id="{867ED8CD-5561-A07F-DD25-BBCAACEA5BBE}"/>
                </a:ext>
              </a:extLst>
            </p:cNvPr>
            <p:cNvSpPr txBox="1"/>
            <p:nvPr/>
          </p:nvSpPr>
          <p:spPr>
            <a:xfrm>
              <a:off x="509952" y="4901972"/>
              <a:ext cx="7668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Lenti-V</a:t>
              </a:r>
              <a:r>
                <a:rPr kumimoji="1" lang="en-US" altLang="zh-CN" sz="8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kumimoji="1" lang="zh-CN" altLang="en-US" sz="800" baseline="-25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32" name="直线连接符 13">
              <a:extLst>
                <a:ext uri="{FF2B5EF4-FFF2-40B4-BE49-F238E27FC236}">
                  <a16:creationId xmlns:a16="http://schemas.microsoft.com/office/drawing/2014/main" id="{89BDE4FE-E7BF-1C88-A6C2-CABD135E15D2}"/>
                </a:ext>
              </a:extLst>
            </p:cNvPr>
            <p:cNvCxnSpPr>
              <a:cxnSpLocks/>
            </p:cNvCxnSpPr>
            <p:nvPr/>
          </p:nvCxnSpPr>
          <p:spPr>
            <a:xfrm>
              <a:off x="610619" y="5083943"/>
              <a:ext cx="42167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3" name="文本框 132">
              <a:extLst>
                <a:ext uri="{FF2B5EF4-FFF2-40B4-BE49-F238E27FC236}">
                  <a16:creationId xmlns:a16="http://schemas.microsoft.com/office/drawing/2014/main" id="{6E9E3398-1F81-9D46-D173-7352C02E4B00}"/>
                </a:ext>
              </a:extLst>
            </p:cNvPr>
            <p:cNvSpPr txBox="1"/>
            <p:nvPr/>
          </p:nvSpPr>
          <p:spPr>
            <a:xfrm>
              <a:off x="690821" y="4758527"/>
              <a:ext cx="76597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MGC-803</a:t>
              </a:r>
              <a:endParaRPr kumimoji="1"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34" name="直线连接符 60">
              <a:extLst>
                <a:ext uri="{FF2B5EF4-FFF2-40B4-BE49-F238E27FC236}">
                  <a16:creationId xmlns:a16="http://schemas.microsoft.com/office/drawing/2014/main" id="{D27AEF0A-1355-60F4-05A8-0E4D322523A5}"/>
                </a:ext>
              </a:extLst>
            </p:cNvPr>
            <p:cNvCxnSpPr>
              <a:cxnSpLocks/>
            </p:cNvCxnSpPr>
            <p:nvPr/>
          </p:nvCxnSpPr>
          <p:spPr>
            <a:xfrm>
              <a:off x="622148" y="4929680"/>
              <a:ext cx="88169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5" name="文本框 134">
              <a:extLst>
                <a:ext uri="{FF2B5EF4-FFF2-40B4-BE49-F238E27FC236}">
                  <a16:creationId xmlns:a16="http://schemas.microsoft.com/office/drawing/2014/main" id="{A6F3EF96-A1D8-D61A-B4A9-236B7350914F}"/>
                </a:ext>
              </a:extLst>
            </p:cNvPr>
            <p:cNvSpPr txBox="1"/>
            <p:nvPr/>
          </p:nvSpPr>
          <p:spPr>
            <a:xfrm>
              <a:off x="43848" y="5055113"/>
              <a:ext cx="73408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Glc</a:t>
              </a: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 (mM)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6" name="文本框 135">
              <a:extLst>
                <a:ext uri="{FF2B5EF4-FFF2-40B4-BE49-F238E27FC236}">
                  <a16:creationId xmlns:a16="http://schemas.microsoft.com/office/drawing/2014/main" id="{D95FACC9-8FA0-4265-B5C0-FF2D3FD21402}"/>
                </a:ext>
              </a:extLst>
            </p:cNvPr>
            <p:cNvSpPr txBox="1"/>
            <p:nvPr/>
          </p:nvSpPr>
          <p:spPr>
            <a:xfrm>
              <a:off x="744320" y="5057522"/>
              <a:ext cx="40018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2.5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7" name="文本框 136">
              <a:extLst>
                <a:ext uri="{FF2B5EF4-FFF2-40B4-BE49-F238E27FC236}">
                  <a16:creationId xmlns:a16="http://schemas.microsoft.com/office/drawing/2014/main" id="{2D875D45-A245-28E6-6A75-89A07530A82D}"/>
                </a:ext>
              </a:extLst>
            </p:cNvPr>
            <p:cNvSpPr txBox="1"/>
            <p:nvPr/>
          </p:nvSpPr>
          <p:spPr>
            <a:xfrm>
              <a:off x="556114" y="5060342"/>
              <a:ext cx="40018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25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8" name="文本框 137">
              <a:extLst>
                <a:ext uri="{FF2B5EF4-FFF2-40B4-BE49-F238E27FC236}">
                  <a16:creationId xmlns:a16="http://schemas.microsoft.com/office/drawing/2014/main" id="{CE54E2C5-9225-AF63-B1A0-2AB64EDC3ECF}"/>
                </a:ext>
              </a:extLst>
            </p:cNvPr>
            <p:cNvSpPr txBox="1"/>
            <p:nvPr/>
          </p:nvSpPr>
          <p:spPr>
            <a:xfrm>
              <a:off x="949944" y="5060342"/>
              <a:ext cx="40018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25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9" name="文本框 138">
              <a:extLst>
                <a:ext uri="{FF2B5EF4-FFF2-40B4-BE49-F238E27FC236}">
                  <a16:creationId xmlns:a16="http://schemas.microsoft.com/office/drawing/2014/main" id="{6848A0E7-3F0A-75ED-740D-165EFBEF853F}"/>
                </a:ext>
              </a:extLst>
            </p:cNvPr>
            <p:cNvSpPr txBox="1"/>
            <p:nvPr/>
          </p:nvSpPr>
          <p:spPr>
            <a:xfrm>
              <a:off x="1137857" y="5060342"/>
              <a:ext cx="40018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2.5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40" name="直线连接符 13">
              <a:extLst>
                <a:ext uri="{FF2B5EF4-FFF2-40B4-BE49-F238E27FC236}">
                  <a16:creationId xmlns:a16="http://schemas.microsoft.com/office/drawing/2014/main" id="{E9B2D03A-80A2-AC79-653A-2553A43C2606}"/>
                </a:ext>
              </a:extLst>
            </p:cNvPr>
            <p:cNvCxnSpPr>
              <a:cxnSpLocks/>
            </p:cNvCxnSpPr>
            <p:nvPr/>
          </p:nvCxnSpPr>
          <p:spPr>
            <a:xfrm>
              <a:off x="1063160" y="5083943"/>
              <a:ext cx="42167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41" name="文本框 140">
              <a:extLst>
                <a:ext uri="{FF2B5EF4-FFF2-40B4-BE49-F238E27FC236}">
                  <a16:creationId xmlns:a16="http://schemas.microsoft.com/office/drawing/2014/main" id="{4FDC8AC3-8593-A315-99D0-7A73C4CA17F6}"/>
                </a:ext>
              </a:extLst>
            </p:cNvPr>
            <p:cNvSpPr txBox="1"/>
            <p:nvPr/>
          </p:nvSpPr>
          <p:spPr>
            <a:xfrm>
              <a:off x="967591" y="4905464"/>
              <a:ext cx="7620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NRF2-sg</a:t>
              </a:r>
              <a:endParaRPr kumimoji="1"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2" name="文本框 141">
              <a:extLst>
                <a:ext uri="{FF2B5EF4-FFF2-40B4-BE49-F238E27FC236}">
                  <a16:creationId xmlns:a16="http://schemas.microsoft.com/office/drawing/2014/main" id="{3B5A84A4-BBFD-2DC6-5893-F4410B31C3AD}"/>
                </a:ext>
              </a:extLst>
            </p:cNvPr>
            <p:cNvSpPr txBox="1"/>
            <p:nvPr/>
          </p:nvSpPr>
          <p:spPr>
            <a:xfrm>
              <a:off x="3969606" y="4704827"/>
              <a:ext cx="76597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AGS</a:t>
              </a:r>
              <a:endParaRPr kumimoji="1"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60" name="文本框 159">
            <a:extLst>
              <a:ext uri="{FF2B5EF4-FFF2-40B4-BE49-F238E27FC236}">
                <a16:creationId xmlns:a16="http://schemas.microsoft.com/office/drawing/2014/main" id="{4A4DCF0A-76D5-BF3A-F65B-3B2DA7DD9AB5}"/>
              </a:ext>
            </a:extLst>
          </p:cNvPr>
          <p:cNvSpPr txBox="1"/>
          <p:nvPr/>
        </p:nvSpPr>
        <p:spPr>
          <a:xfrm>
            <a:off x="3729374" y="1037929"/>
            <a:ext cx="766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MGC-803</a:t>
            </a:r>
            <a:endParaRPr kumimoji="1"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1" name="文本框 160">
            <a:extLst>
              <a:ext uri="{FF2B5EF4-FFF2-40B4-BE49-F238E27FC236}">
                <a16:creationId xmlns:a16="http://schemas.microsoft.com/office/drawing/2014/main" id="{5568EFA3-D287-D006-307A-37B9F7BA3B4D}"/>
              </a:ext>
            </a:extLst>
          </p:cNvPr>
          <p:cNvSpPr txBox="1"/>
          <p:nvPr/>
        </p:nvSpPr>
        <p:spPr>
          <a:xfrm>
            <a:off x="3174820" y="1295587"/>
            <a:ext cx="7302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 err="1">
                <a:latin typeface="Arial" panose="020B0604020202020204" pitchFamily="34" charset="0"/>
                <a:cs typeface="Arial" panose="020B0604020202020204" pitchFamily="34" charset="0"/>
              </a:rPr>
              <a:t>Glc</a:t>
            </a: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 (mM)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2" name="直线连接符 18">
            <a:extLst>
              <a:ext uri="{FF2B5EF4-FFF2-40B4-BE49-F238E27FC236}">
                <a16:creationId xmlns:a16="http://schemas.microsoft.com/office/drawing/2014/main" id="{6B15597A-D663-2DA5-F320-7958A00FB175}"/>
              </a:ext>
            </a:extLst>
          </p:cNvPr>
          <p:cNvCxnSpPr>
            <a:cxnSpLocks/>
          </p:cNvCxnSpPr>
          <p:nvPr/>
        </p:nvCxnSpPr>
        <p:spPr>
          <a:xfrm>
            <a:off x="3753906" y="1202573"/>
            <a:ext cx="61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3" name="直线连接符 33">
            <a:extLst>
              <a:ext uri="{FF2B5EF4-FFF2-40B4-BE49-F238E27FC236}">
                <a16:creationId xmlns:a16="http://schemas.microsoft.com/office/drawing/2014/main" id="{E6D9E06E-753F-C3D6-7D95-D3B4DBA5FA71}"/>
              </a:ext>
            </a:extLst>
          </p:cNvPr>
          <p:cNvCxnSpPr>
            <a:cxnSpLocks/>
          </p:cNvCxnSpPr>
          <p:nvPr/>
        </p:nvCxnSpPr>
        <p:spPr>
          <a:xfrm>
            <a:off x="4854189" y="1211664"/>
            <a:ext cx="612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4" name="文本框 163">
            <a:extLst>
              <a:ext uri="{FF2B5EF4-FFF2-40B4-BE49-F238E27FC236}">
                <a16:creationId xmlns:a16="http://schemas.microsoft.com/office/drawing/2014/main" id="{FED220FE-95A4-FED0-5FC5-D577EA5154E8}"/>
              </a:ext>
            </a:extLst>
          </p:cNvPr>
          <p:cNvSpPr txBox="1"/>
          <p:nvPr/>
        </p:nvSpPr>
        <p:spPr>
          <a:xfrm>
            <a:off x="4975669" y="1047020"/>
            <a:ext cx="766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AGS</a:t>
            </a:r>
            <a:endParaRPr kumimoji="1"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5" name="文本框 164">
            <a:extLst>
              <a:ext uri="{FF2B5EF4-FFF2-40B4-BE49-F238E27FC236}">
                <a16:creationId xmlns:a16="http://schemas.microsoft.com/office/drawing/2014/main" id="{EBB1D6F1-79F4-ECC1-480C-CAC06E94B4FF}"/>
              </a:ext>
            </a:extLst>
          </p:cNvPr>
          <p:cNvSpPr txBox="1"/>
          <p:nvPr/>
        </p:nvSpPr>
        <p:spPr>
          <a:xfrm>
            <a:off x="3086954" y="1149772"/>
            <a:ext cx="86563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NAC (1mM)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6" name="文本框 165">
            <a:extLst>
              <a:ext uri="{FF2B5EF4-FFF2-40B4-BE49-F238E27FC236}">
                <a16:creationId xmlns:a16="http://schemas.microsoft.com/office/drawing/2014/main" id="{EF4379A1-65EC-75C7-5D2E-8E914BB880ED}"/>
              </a:ext>
            </a:extLst>
          </p:cNvPr>
          <p:cNvSpPr txBox="1"/>
          <p:nvPr/>
        </p:nvSpPr>
        <p:spPr>
          <a:xfrm>
            <a:off x="3693792" y="1300409"/>
            <a:ext cx="3285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7" name="文本框 166">
            <a:extLst>
              <a:ext uri="{FF2B5EF4-FFF2-40B4-BE49-F238E27FC236}">
                <a16:creationId xmlns:a16="http://schemas.microsoft.com/office/drawing/2014/main" id="{D2726FDD-CECC-B328-0B59-2E5819B93239}"/>
              </a:ext>
            </a:extLst>
          </p:cNvPr>
          <p:cNvSpPr txBox="1"/>
          <p:nvPr/>
        </p:nvSpPr>
        <p:spPr>
          <a:xfrm>
            <a:off x="3891824" y="1300409"/>
            <a:ext cx="3668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2.5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8" name="文本框 167">
            <a:extLst>
              <a:ext uri="{FF2B5EF4-FFF2-40B4-BE49-F238E27FC236}">
                <a16:creationId xmlns:a16="http://schemas.microsoft.com/office/drawing/2014/main" id="{624F8621-C41C-12FF-B8FE-CA26A938E8FD}"/>
              </a:ext>
            </a:extLst>
          </p:cNvPr>
          <p:cNvSpPr txBox="1"/>
          <p:nvPr/>
        </p:nvSpPr>
        <p:spPr>
          <a:xfrm>
            <a:off x="4080125" y="1300409"/>
            <a:ext cx="4609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2.5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9" name="文本框 168">
            <a:extLst>
              <a:ext uri="{FF2B5EF4-FFF2-40B4-BE49-F238E27FC236}">
                <a16:creationId xmlns:a16="http://schemas.microsoft.com/office/drawing/2014/main" id="{8C5EA2BB-986F-F14C-0ACE-39B4BE64D842}"/>
              </a:ext>
            </a:extLst>
          </p:cNvPr>
          <p:cNvSpPr txBox="1"/>
          <p:nvPr/>
        </p:nvSpPr>
        <p:spPr>
          <a:xfrm>
            <a:off x="4823207" y="1310194"/>
            <a:ext cx="375233" cy="214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0" name="文本框 169">
            <a:extLst>
              <a:ext uri="{FF2B5EF4-FFF2-40B4-BE49-F238E27FC236}">
                <a16:creationId xmlns:a16="http://schemas.microsoft.com/office/drawing/2014/main" id="{B1CEF64D-5698-83CC-909A-B52D3F93705E}"/>
              </a:ext>
            </a:extLst>
          </p:cNvPr>
          <p:cNvSpPr txBox="1"/>
          <p:nvPr/>
        </p:nvSpPr>
        <p:spPr>
          <a:xfrm>
            <a:off x="5039320" y="1309500"/>
            <a:ext cx="38609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2.5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1" name="文本框 170">
            <a:extLst>
              <a:ext uri="{FF2B5EF4-FFF2-40B4-BE49-F238E27FC236}">
                <a16:creationId xmlns:a16="http://schemas.microsoft.com/office/drawing/2014/main" id="{0F23A691-A20A-4933-3212-AEEB8CDBB1E3}"/>
              </a:ext>
            </a:extLst>
          </p:cNvPr>
          <p:cNvSpPr txBox="1"/>
          <p:nvPr/>
        </p:nvSpPr>
        <p:spPr>
          <a:xfrm>
            <a:off x="5240592" y="1309500"/>
            <a:ext cx="4609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2.5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2" name="文本框 171">
            <a:extLst>
              <a:ext uri="{FF2B5EF4-FFF2-40B4-BE49-F238E27FC236}">
                <a16:creationId xmlns:a16="http://schemas.microsoft.com/office/drawing/2014/main" id="{75D33101-53D7-2667-D655-720BB6DC10DF}"/>
              </a:ext>
            </a:extLst>
          </p:cNvPr>
          <p:cNvSpPr txBox="1"/>
          <p:nvPr/>
        </p:nvSpPr>
        <p:spPr>
          <a:xfrm>
            <a:off x="3694755" y="1149772"/>
            <a:ext cx="3285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 -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3" name="文本框 172">
            <a:extLst>
              <a:ext uri="{FF2B5EF4-FFF2-40B4-BE49-F238E27FC236}">
                <a16:creationId xmlns:a16="http://schemas.microsoft.com/office/drawing/2014/main" id="{0B993AA0-EAFB-F34C-1F63-E50880471201}"/>
              </a:ext>
            </a:extLst>
          </p:cNvPr>
          <p:cNvSpPr txBox="1"/>
          <p:nvPr/>
        </p:nvSpPr>
        <p:spPr>
          <a:xfrm>
            <a:off x="3925212" y="1149772"/>
            <a:ext cx="2506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" name="文本框 173">
            <a:extLst>
              <a:ext uri="{FF2B5EF4-FFF2-40B4-BE49-F238E27FC236}">
                <a16:creationId xmlns:a16="http://schemas.microsoft.com/office/drawing/2014/main" id="{5EE21714-B879-0679-900A-1CAEEA0D1C75}"/>
              </a:ext>
            </a:extLst>
          </p:cNvPr>
          <p:cNvSpPr txBox="1"/>
          <p:nvPr/>
        </p:nvSpPr>
        <p:spPr>
          <a:xfrm>
            <a:off x="4074258" y="1149772"/>
            <a:ext cx="4609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 +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5" name="文本框 174">
            <a:extLst>
              <a:ext uri="{FF2B5EF4-FFF2-40B4-BE49-F238E27FC236}">
                <a16:creationId xmlns:a16="http://schemas.microsoft.com/office/drawing/2014/main" id="{2DC7B707-352E-875E-F6CF-88409EEA0ACA}"/>
              </a:ext>
            </a:extLst>
          </p:cNvPr>
          <p:cNvSpPr txBox="1"/>
          <p:nvPr/>
        </p:nvSpPr>
        <p:spPr>
          <a:xfrm>
            <a:off x="4851478" y="1158863"/>
            <a:ext cx="3285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 -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6" name="文本框 175">
            <a:extLst>
              <a:ext uri="{FF2B5EF4-FFF2-40B4-BE49-F238E27FC236}">
                <a16:creationId xmlns:a16="http://schemas.microsoft.com/office/drawing/2014/main" id="{76A0B303-1BE9-C661-1E23-8BE1809BA5D5}"/>
              </a:ext>
            </a:extLst>
          </p:cNvPr>
          <p:cNvSpPr txBox="1"/>
          <p:nvPr/>
        </p:nvSpPr>
        <p:spPr>
          <a:xfrm>
            <a:off x="5230981" y="1158863"/>
            <a:ext cx="4609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 +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7" name="文本框 176">
            <a:extLst>
              <a:ext uri="{FF2B5EF4-FFF2-40B4-BE49-F238E27FC236}">
                <a16:creationId xmlns:a16="http://schemas.microsoft.com/office/drawing/2014/main" id="{C0BCCE3D-A722-F421-A284-B18D6E652E74}"/>
              </a:ext>
            </a:extLst>
          </p:cNvPr>
          <p:cNvSpPr txBox="1"/>
          <p:nvPr/>
        </p:nvSpPr>
        <p:spPr>
          <a:xfrm>
            <a:off x="5084150" y="1158863"/>
            <a:ext cx="2506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4576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DBEF403-D319-04AA-8910-B2BD8BB94E31}"/>
              </a:ext>
            </a:extLst>
          </p:cNvPr>
          <p:cNvSpPr/>
          <p:nvPr/>
        </p:nvSpPr>
        <p:spPr>
          <a:xfrm>
            <a:off x="137011" y="537578"/>
            <a:ext cx="85792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latin typeface="Arial" charset="0"/>
                <a:ea typeface="Arial" charset="0"/>
                <a:cs typeface="Arial" charset="0"/>
              </a:rPr>
              <a:t>Figure </a:t>
            </a:r>
            <a:r>
              <a:rPr lang="en-US" altLang="zh-CN" sz="1200" dirty="0">
                <a:latin typeface="Arial" charset="0"/>
                <a:ea typeface="Arial" charset="0"/>
                <a:cs typeface="Arial" charset="0"/>
              </a:rPr>
              <a:t>4E</a:t>
            </a:r>
            <a:endParaRPr lang="zh-CN" altLang="en-US" sz="12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B255649-8B6E-4382-A464-C39BFA7A0E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1341" y="1759492"/>
            <a:ext cx="1066800" cy="4572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EE2CED3-AFB2-D664-11C5-FE7B813722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9131" y="1422974"/>
            <a:ext cx="1039368" cy="32308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624EA8B6-1E9D-9668-C514-AE4C715E45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8332" y="986988"/>
            <a:ext cx="1066800" cy="39624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C41C2E40-DA74-3919-7034-D1AC7491C344}"/>
              </a:ext>
            </a:extLst>
          </p:cNvPr>
          <p:cNvSpPr txBox="1"/>
          <p:nvPr/>
        </p:nvSpPr>
        <p:spPr>
          <a:xfrm>
            <a:off x="1671025" y="1070303"/>
            <a:ext cx="39466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00" dirty="0">
                <a:latin typeface="Arial" panose="020B0604020202020204" pitchFamily="34" charset="0"/>
                <a:cs typeface="Arial" panose="020B0604020202020204" pitchFamily="34" charset="0"/>
              </a:rPr>
              <a:t>G6PD</a:t>
            </a:r>
            <a:endParaRPr kumimoji="1" lang="zh-CN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8B88947-BA7F-A5DE-8567-35751E2D47F9}"/>
              </a:ext>
            </a:extLst>
          </p:cNvPr>
          <p:cNvSpPr txBox="1"/>
          <p:nvPr/>
        </p:nvSpPr>
        <p:spPr>
          <a:xfrm>
            <a:off x="1536651" y="1818852"/>
            <a:ext cx="45557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700" dirty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kumimoji="1" lang="zh-CN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7C98C29-B1B3-B296-6E92-71780AE7C551}"/>
              </a:ext>
            </a:extLst>
          </p:cNvPr>
          <p:cNvSpPr txBox="1"/>
          <p:nvPr/>
        </p:nvSpPr>
        <p:spPr>
          <a:xfrm>
            <a:off x="1521315" y="1541576"/>
            <a:ext cx="45557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00" dirty="0">
                <a:latin typeface="Arial" panose="020B0604020202020204" pitchFamily="34" charset="0"/>
                <a:cs typeface="Arial" panose="020B0604020202020204" pitchFamily="34" charset="0"/>
              </a:rPr>
              <a:t>CARM1</a:t>
            </a:r>
            <a:endParaRPr kumimoji="1" lang="zh-CN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框架 148">
            <a:extLst>
              <a:ext uri="{FF2B5EF4-FFF2-40B4-BE49-F238E27FC236}">
                <a16:creationId xmlns:a16="http://schemas.microsoft.com/office/drawing/2014/main" id="{E530643D-B835-5335-D283-65A6D6D6B731}"/>
              </a:ext>
            </a:extLst>
          </p:cNvPr>
          <p:cNvSpPr/>
          <p:nvPr/>
        </p:nvSpPr>
        <p:spPr>
          <a:xfrm>
            <a:off x="1999189" y="1070303"/>
            <a:ext cx="770349" cy="207889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2" name="框架 149">
            <a:extLst>
              <a:ext uri="{FF2B5EF4-FFF2-40B4-BE49-F238E27FC236}">
                <a16:creationId xmlns:a16="http://schemas.microsoft.com/office/drawing/2014/main" id="{3F9117C6-42ED-9DE4-E692-F126B5F15945}"/>
              </a:ext>
            </a:extLst>
          </p:cNvPr>
          <p:cNvSpPr/>
          <p:nvPr/>
        </p:nvSpPr>
        <p:spPr>
          <a:xfrm>
            <a:off x="1920171" y="1809140"/>
            <a:ext cx="770349" cy="207889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3" name="框架 150">
            <a:extLst>
              <a:ext uri="{FF2B5EF4-FFF2-40B4-BE49-F238E27FC236}">
                <a16:creationId xmlns:a16="http://schemas.microsoft.com/office/drawing/2014/main" id="{A4251B9D-0211-3B22-49C3-EB723DD6DADE}"/>
              </a:ext>
            </a:extLst>
          </p:cNvPr>
          <p:cNvSpPr/>
          <p:nvPr/>
        </p:nvSpPr>
        <p:spPr>
          <a:xfrm>
            <a:off x="1922539" y="1481958"/>
            <a:ext cx="770349" cy="207889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grpSp>
        <p:nvGrpSpPr>
          <p:cNvPr id="14" name="组 172">
            <a:extLst>
              <a:ext uri="{FF2B5EF4-FFF2-40B4-BE49-F238E27FC236}">
                <a16:creationId xmlns:a16="http://schemas.microsoft.com/office/drawing/2014/main" id="{D1B2F37F-F2C8-A0E3-15C3-C4CCEABA569C}"/>
              </a:ext>
            </a:extLst>
          </p:cNvPr>
          <p:cNvGrpSpPr/>
          <p:nvPr/>
        </p:nvGrpSpPr>
        <p:grpSpPr>
          <a:xfrm>
            <a:off x="1444488" y="2269037"/>
            <a:ext cx="3436900" cy="1087762"/>
            <a:chOff x="113360" y="8597790"/>
            <a:chExt cx="3436900" cy="1087762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7EBF6811-6640-40B4-5B35-1368E29C3DB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47858" y="9228352"/>
              <a:ext cx="1219200" cy="457200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2350D74E-74C4-74F8-723D-7D7CE8979E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43731" y="8597790"/>
              <a:ext cx="1219200" cy="609600"/>
            </a:xfrm>
            <a:prstGeom prst="rect">
              <a:avLst/>
            </a:prstGeom>
          </p:spPr>
        </p:pic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8D7555A9-06E4-516F-62F1-463067468598}"/>
                </a:ext>
              </a:extLst>
            </p:cNvPr>
            <p:cNvSpPr/>
            <p:nvPr/>
          </p:nvSpPr>
          <p:spPr>
            <a:xfrm>
              <a:off x="113360" y="9207390"/>
              <a:ext cx="3429000" cy="21544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4</a:t>
              </a:r>
              <a:r>
                <a:rPr lang="ru-RU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5</a:t>
              </a:r>
              <a:r>
                <a:rPr lang="zh-CN" altLang="en-US" sz="800" dirty="0">
                  <a:solidFill>
                    <a:srgbClr val="000000"/>
                  </a:solidFill>
                  <a:effectLst/>
                  <a:latin typeface="Arial" charset="0"/>
                </a:rPr>
                <a:t> </a:t>
              </a:r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-</a:t>
              </a:r>
              <a:endParaRPr lang="ru-RU" altLang="zh-CN" dirty="0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833D01E4-B8A3-0CB0-3A01-28E402C73F07}"/>
                </a:ext>
              </a:extLst>
            </p:cNvPr>
            <p:cNvSpPr/>
            <p:nvPr/>
          </p:nvSpPr>
          <p:spPr>
            <a:xfrm>
              <a:off x="113360" y="9445240"/>
              <a:ext cx="3429000" cy="21544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35 -</a:t>
              </a:r>
              <a:endParaRPr lang="ru-RU" altLang="zh-CN" dirty="0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D292CD10-0B1D-707F-B470-96C165FC15D3}"/>
                </a:ext>
              </a:extLst>
            </p:cNvPr>
            <p:cNvSpPr/>
            <p:nvPr/>
          </p:nvSpPr>
          <p:spPr>
            <a:xfrm>
              <a:off x="121260" y="8888179"/>
              <a:ext cx="3429000" cy="21544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60 -</a:t>
              </a:r>
              <a:endParaRPr lang="ru-RU" altLang="zh-CN" dirty="0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FBB41E3C-7499-E1F8-1325-494C2FA4BC76}"/>
                </a:ext>
              </a:extLst>
            </p:cNvPr>
            <p:cNvSpPr/>
            <p:nvPr/>
          </p:nvSpPr>
          <p:spPr>
            <a:xfrm>
              <a:off x="118098" y="8647534"/>
              <a:ext cx="3429000" cy="21544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75 -</a:t>
              </a:r>
              <a:endParaRPr lang="ru-RU" altLang="zh-CN" dirty="0"/>
            </a:p>
          </p:txBody>
        </p:sp>
      </p:grpSp>
      <p:pic>
        <p:nvPicPr>
          <p:cNvPr id="21" name="图片 20">
            <a:extLst>
              <a:ext uri="{FF2B5EF4-FFF2-40B4-BE49-F238E27FC236}">
                <a16:creationId xmlns:a16="http://schemas.microsoft.com/office/drawing/2014/main" id="{C3C4CBE7-D6BA-67D0-54C0-5D01FE8AEF9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2601" t="9735" r="29311" b="15027"/>
          <a:stretch/>
        </p:blipFill>
        <p:spPr>
          <a:xfrm>
            <a:off x="3637476" y="1699016"/>
            <a:ext cx="1044825" cy="458661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428A3DC4-2450-33BB-4925-72A276D14C7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1691" t="-3126" r="30197" b="49805"/>
          <a:stretch/>
        </p:blipFill>
        <p:spPr>
          <a:xfrm>
            <a:off x="3636811" y="1376199"/>
            <a:ext cx="1045490" cy="325037"/>
          </a:xfrm>
          <a:prstGeom prst="rect">
            <a:avLst/>
          </a:prstGeom>
        </p:spPr>
      </p:pic>
      <p:sp>
        <p:nvSpPr>
          <p:cNvPr id="23" name="框架 162">
            <a:extLst>
              <a:ext uri="{FF2B5EF4-FFF2-40B4-BE49-F238E27FC236}">
                <a16:creationId xmlns:a16="http://schemas.microsoft.com/office/drawing/2014/main" id="{C1AABEAD-C9B1-3178-7533-100FE059A037}"/>
              </a:ext>
            </a:extLst>
          </p:cNvPr>
          <p:cNvSpPr/>
          <p:nvPr/>
        </p:nvSpPr>
        <p:spPr>
          <a:xfrm>
            <a:off x="3741795" y="1482918"/>
            <a:ext cx="770349" cy="207889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D4935437-E648-E1D7-FF0A-1BA04D4BAD48}"/>
              </a:ext>
            </a:extLst>
          </p:cNvPr>
          <p:cNvGrpSpPr/>
          <p:nvPr/>
        </p:nvGrpSpPr>
        <p:grpSpPr>
          <a:xfrm>
            <a:off x="3151419" y="2189396"/>
            <a:ext cx="1574311" cy="1111729"/>
            <a:chOff x="3505483" y="2177941"/>
            <a:chExt cx="1574311" cy="1111729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778F483C-3492-3CE3-4718-35CF6F4BE8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28990" t="-1" r="26889" b="-4340"/>
            <a:stretch/>
          </p:blipFill>
          <p:spPr>
            <a:xfrm>
              <a:off x="3869453" y="2203083"/>
              <a:ext cx="1210341" cy="1086587"/>
            </a:xfrm>
            <a:prstGeom prst="rect">
              <a:avLst/>
            </a:prstGeom>
          </p:spPr>
        </p:pic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E0E8658E-C866-0DB4-CE5B-CE347C9D9B17}"/>
                </a:ext>
              </a:extLst>
            </p:cNvPr>
            <p:cNvSpPr/>
            <p:nvPr/>
          </p:nvSpPr>
          <p:spPr>
            <a:xfrm>
              <a:off x="3557566" y="2645929"/>
              <a:ext cx="731054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4</a:t>
              </a:r>
              <a:r>
                <a:rPr lang="ru-RU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5</a:t>
              </a:r>
              <a:r>
                <a:rPr lang="zh-CN" altLang="en-US" sz="800" dirty="0">
                  <a:solidFill>
                    <a:srgbClr val="000000"/>
                  </a:solidFill>
                  <a:effectLst/>
                  <a:latin typeface="Arial" charset="0"/>
                </a:rPr>
                <a:t> </a:t>
              </a:r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-</a:t>
              </a:r>
              <a:endParaRPr lang="ru-RU" altLang="zh-CN" dirty="0"/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F4DB2078-3988-B44B-B749-4CE0E3B197AC}"/>
                </a:ext>
              </a:extLst>
            </p:cNvPr>
            <p:cNvSpPr/>
            <p:nvPr/>
          </p:nvSpPr>
          <p:spPr>
            <a:xfrm>
              <a:off x="3557566" y="2883780"/>
              <a:ext cx="699709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35 -</a:t>
              </a:r>
              <a:endParaRPr lang="ru-RU" altLang="zh-CN" dirty="0"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FF2CD20F-B91C-D41C-C521-80C0B0266693}"/>
                </a:ext>
              </a:extLst>
            </p:cNvPr>
            <p:cNvSpPr/>
            <p:nvPr/>
          </p:nvSpPr>
          <p:spPr>
            <a:xfrm>
              <a:off x="3557566" y="2445268"/>
              <a:ext cx="699709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60 -</a:t>
              </a:r>
              <a:endParaRPr lang="ru-RU" altLang="zh-CN" dirty="0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E6B478BE-0263-8121-56A7-EF74B130FFC6}"/>
                </a:ext>
              </a:extLst>
            </p:cNvPr>
            <p:cNvSpPr/>
            <p:nvPr/>
          </p:nvSpPr>
          <p:spPr>
            <a:xfrm>
              <a:off x="3557566" y="2288050"/>
              <a:ext cx="699709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75 -</a:t>
              </a:r>
              <a:endParaRPr lang="ru-RU" altLang="zh-CN" dirty="0"/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3014972C-DD54-8B72-FC68-4D5CEBBDC741}"/>
                </a:ext>
              </a:extLst>
            </p:cNvPr>
            <p:cNvSpPr/>
            <p:nvPr/>
          </p:nvSpPr>
          <p:spPr>
            <a:xfrm>
              <a:off x="3505483" y="2177941"/>
              <a:ext cx="699709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100 -</a:t>
              </a:r>
              <a:endParaRPr lang="ru-RU" altLang="zh-CN" dirty="0"/>
            </a:p>
          </p:txBody>
        </p:sp>
      </p:grpSp>
      <p:sp>
        <p:nvSpPr>
          <p:cNvPr id="32" name="文本框 31">
            <a:extLst>
              <a:ext uri="{FF2B5EF4-FFF2-40B4-BE49-F238E27FC236}">
                <a16:creationId xmlns:a16="http://schemas.microsoft.com/office/drawing/2014/main" id="{21F78478-3853-5B23-5023-BC87CAD17895}"/>
              </a:ext>
            </a:extLst>
          </p:cNvPr>
          <p:cNvSpPr txBox="1"/>
          <p:nvPr/>
        </p:nvSpPr>
        <p:spPr>
          <a:xfrm>
            <a:off x="3410504" y="1527773"/>
            <a:ext cx="35137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00" dirty="0">
                <a:latin typeface="Arial" panose="020B0604020202020204" pitchFamily="34" charset="0"/>
                <a:cs typeface="Arial" panose="020B0604020202020204" pitchFamily="34" charset="0"/>
              </a:rPr>
              <a:t>PGD</a:t>
            </a:r>
            <a:endParaRPr kumimoji="1" lang="zh-CN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CCF4B4F4-ACAC-5F07-097C-104BB87609CE}"/>
              </a:ext>
            </a:extLst>
          </p:cNvPr>
          <p:cNvSpPr txBox="1"/>
          <p:nvPr/>
        </p:nvSpPr>
        <p:spPr>
          <a:xfrm>
            <a:off x="3327803" y="1773528"/>
            <a:ext cx="45557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700" dirty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kumimoji="1" lang="zh-CN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图片 33">
            <a:extLst>
              <a:ext uri="{FF2B5EF4-FFF2-40B4-BE49-F238E27FC236}">
                <a16:creationId xmlns:a16="http://schemas.microsoft.com/office/drawing/2014/main" id="{7D411BFB-5481-9FFB-5156-96DDC9C25B2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0508" y="4252613"/>
            <a:ext cx="1066800" cy="457200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DAAB128B-7C14-D8E3-9972-3FD9185A6BF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30508" y="3856373"/>
            <a:ext cx="1066800" cy="396240"/>
          </a:xfrm>
          <a:prstGeom prst="rect">
            <a:avLst/>
          </a:prstGeom>
        </p:spPr>
      </p:pic>
      <p:sp>
        <p:nvSpPr>
          <p:cNvPr id="36" name="文本框 35">
            <a:extLst>
              <a:ext uri="{FF2B5EF4-FFF2-40B4-BE49-F238E27FC236}">
                <a16:creationId xmlns:a16="http://schemas.microsoft.com/office/drawing/2014/main" id="{8AFDADEF-28FD-B2D1-7B28-0A730C525AEB}"/>
              </a:ext>
            </a:extLst>
          </p:cNvPr>
          <p:cNvSpPr txBox="1"/>
          <p:nvPr/>
        </p:nvSpPr>
        <p:spPr>
          <a:xfrm>
            <a:off x="701666" y="4313078"/>
            <a:ext cx="45557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700" dirty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kumimoji="1" lang="zh-CN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E54F37DB-53DA-7C54-6B28-F61F07AB1496}"/>
              </a:ext>
            </a:extLst>
          </p:cNvPr>
          <p:cNvSpPr txBox="1"/>
          <p:nvPr/>
        </p:nvSpPr>
        <p:spPr>
          <a:xfrm>
            <a:off x="701666" y="4004321"/>
            <a:ext cx="45557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00" dirty="0">
                <a:latin typeface="Arial" panose="020B0604020202020204" pitchFamily="34" charset="0"/>
                <a:cs typeface="Arial" panose="020B0604020202020204" pitchFamily="34" charset="0"/>
              </a:rPr>
              <a:t>CARM1</a:t>
            </a:r>
            <a:endParaRPr kumimoji="1" lang="zh-CN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框架 9">
            <a:extLst>
              <a:ext uri="{FF2B5EF4-FFF2-40B4-BE49-F238E27FC236}">
                <a16:creationId xmlns:a16="http://schemas.microsoft.com/office/drawing/2014/main" id="{497126C9-D977-C0E2-4F5A-6CB73B7EB736}"/>
              </a:ext>
            </a:extLst>
          </p:cNvPr>
          <p:cNvSpPr/>
          <p:nvPr/>
        </p:nvSpPr>
        <p:spPr>
          <a:xfrm>
            <a:off x="1092474" y="4317964"/>
            <a:ext cx="770349" cy="207889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39" name="框架 10">
            <a:extLst>
              <a:ext uri="{FF2B5EF4-FFF2-40B4-BE49-F238E27FC236}">
                <a16:creationId xmlns:a16="http://schemas.microsoft.com/office/drawing/2014/main" id="{12ECADCF-6D1A-EF21-072A-0F3F17E37BC4}"/>
              </a:ext>
            </a:extLst>
          </p:cNvPr>
          <p:cNvSpPr/>
          <p:nvPr/>
        </p:nvSpPr>
        <p:spPr>
          <a:xfrm>
            <a:off x="1094842" y="3990782"/>
            <a:ext cx="770349" cy="207889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grpSp>
        <p:nvGrpSpPr>
          <p:cNvPr id="40" name="组 15">
            <a:extLst>
              <a:ext uri="{FF2B5EF4-FFF2-40B4-BE49-F238E27FC236}">
                <a16:creationId xmlns:a16="http://schemas.microsoft.com/office/drawing/2014/main" id="{036B0E0D-6A3F-3E36-0AFE-EA3AC272201C}"/>
              </a:ext>
            </a:extLst>
          </p:cNvPr>
          <p:cNvGrpSpPr/>
          <p:nvPr/>
        </p:nvGrpSpPr>
        <p:grpSpPr>
          <a:xfrm>
            <a:off x="607072" y="4577739"/>
            <a:ext cx="1403011" cy="853440"/>
            <a:chOff x="2010749" y="1304400"/>
            <a:chExt cx="1403011" cy="853440"/>
          </a:xfrm>
        </p:grpSpPr>
        <p:pic>
          <p:nvPicPr>
            <p:cNvPr id="41" name="图片 40">
              <a:extLst>
                <a:ext uri="{FF2B5EF4-FFF2-40B4-BE49-F238E27FC236}">
                  <a16:creationId xmlns:a16="http://schemas.microsoft.com/office/drawing/2014/main" id="{51082ACB-67C0-7C8A-F74D-A354F301B68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346960" y="1700640"/>
              <a:ext cx="1066800" cy="457200"/>
            </a:xfrm>
            <a:prstGeom prst="rect">
              <a:avLst/>
            </a:prstGeom>
          </p:spPr>
        </p:pic>
        <p:pic>
          <p:nvPicPr>
            <p:cNvPr id="42" name="图片 41">
              <a:extLst>
                <a:ext uri="{FF2B5EF4-FFF2-40B4-BE49-F238E27FC236}">
                  <a16:creationId xmlns:a16="http://schemas.microsoft.com/office/drawing/2014/main" id="{563ED9B8-A8F1-0A03-EBE7-E5AB44A9021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346960" y="1304400"/>
              <a:ext cx="1066800" cy="396240"/>
            </a:xfrm>
            <a:prstGeom prst="rect">
              <a:avLst/>
            </a:prstGeom>
          </p:spPr>
        </p:pic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41CEFB76-AAC3-8EE7-D951-0F1245429132}"/>
                </a:ext>
              </a:extLst>
            </p:cNvPr>
            <p:cNvSpPr/>
            <p:nvPr/>
          </p:nvSpPr>
          <p:spPr>
            <a:xfrm>
              <a:off x="2010749" y="1626362"/>
              <a:ext cx="487770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4</a:t>
              </a:r>
              <a:r>
                <a:rPr lang="ru-RU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5</a:t>
              </a:r>
              <a:r>
                <a:rPr lang="zh-CN" altLang="en-US" sz="800" dirty="0">
                  <a:solidFill>
                    <a:srgbClr val="000000"/>
                  </a:solidFill>
                  <a:effectLst/>
                  <a:latin typeface="Arial" charset="0"/>
                </a:rPr>
                <a:t> </a:t>
              </a:r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-</a:t>
              </a:r>
              <a:endParaRPr lang="ru-RU" altLang="zh-CN" dirty="0"/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5D61DA6E-0A8B-9AC5-F1BD-90D92AF8F4FC}"/>
                </a:ext>
              </a:extLst>
            </p:cNvPr>
            <p:cNvSpPr/>
            <p:nvPr/>
          </p:nvSpPr>
          <p:spPr>
            <a:xfrm>
              <a:off x="2010749" y="1864212"/>
              <a:ext cx="487770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35 -</a:t>
              </a:r>
              <a:endParaRPr lang="ru-RU" altLang="zh-CN" dirty="0"/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2C8BC1CC-CFF3-6093-F054-5517796E3B9A}"/>
                </a:ext>
              </a:extLst>
            </p:cNvPr>
            <p:cNvSpPr/>
            <p:nvPr/>
          </p:nvSpPr>
          <p:spPr>
            <a:xfrm>
              <a:off x="2010749" y="1461707"/>
              <a:ext cx="487770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60 -</a:t>
              </a:r>
              <a:endParaRPr lang="ru-RU" altLang="zh-CN" dirty="0"/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D2A97051-1096-B3DB-1572-5466AFC1C4D7}"/>
                </a:ext>
              </a:extLst>
            </p:cNvPr>
            <p:cNvSpPr/>
            <p:nvPr/>
          </p:nvSpPr>
          <p:spPr>
            <a:xfrm>
              <a:off x="2010749" y="1334450"/>
              <a:ext cx="487770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75 -</a:t>
              </a:r>
              <a:endParaRPr lang="ru-RU" altLang="zh-CN" dirty="0"/>
            </a:p>
          </p:txBody>
        </p:sp>
      </p:grpSp>
      <p:pic>
        <p:nvPicPr>
          <p:cNvPr id="47" name="图片 46">
            <a:extLst>
              <a:ext uri="{FF2B5EF4-FFF2-40B4-BE49-F238E27FC236}">
                <a16:creationId xmlns:a16="http://schemas.microsoft.com/office/drawing/2014/main" id="{3AC9D288-0F79-59DC-3BA9-3D1C255FE40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852265" y="4128798"/>
            <a:ext cx="957072" cy="457200"/>
          </a:xfrm>
          <a:prstGeom prst="rect">
            <a:avLst/>
          </a:prstGeom>
        </p:spPr>
      </p:pic>
      <p:pic>
        <p:nvPicPr>
          <p:cNvPr id="48" name="图片 47">
            <a:extLst>
              <a:ext uri="{FF2B5EF4-FFF2-40B4-BE49-F238E27FC236}">
                <a16:creationId xmlns:a16="http://schemas.microsoft.com/office/drawing/2014/main" id="{2DCF0EDB-FF8E-DF03-5944-09D793F27CE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757671" y="5003437"/>
            <a:ext cx="1066800" cy="457200"/>
          </a:xfrm>
          <a:prstGeom prst="rect">
            <a:avLst/>
          </a:prstGeom>
        </p:spPr>
      </p:pic>
      <p:pic>
        <p:nvPicPr>
          <p:cNvPr id="49" name="图片 48">
            <a:extLst>
              <a:ext uri="{FF2B5EF4-FFF2-40B4-BE49-F238E27FC236}">
                <a16:creationId xmlns:a16="http://schemas.microsoft.com/office/drawing/2014/main" id="{20C02FF4-1823-BD1E-6C8B-38C2BA6674A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852265" y="3793023"/>
            <a:ext cx="1066800" cy="396240"/>
          </a:xfrm>
          <a:prstGeom prst="rect">
            <a:avLst/>
          </a:prstGeom>
        </p:spPr>
      </p:pic>
      <p:pic>
        <p:nvPicPr>
          <p:cNvPr id="50" name="图片 49">
            <a:extLst>
              <a:ext uri="{FF2B5EF4-FFF2-40B4-BE49-F238E27FC236}">
                <a16:creationId xmlns:a16="http://schemas.microsoft.com/office/drawing/2014/main" id="{85F4A4F2-813F-6449-F624-D5D6A898A9F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757671" y="4460702"/>
            <a:ext cx="1066800" cy="609600"/>
          </a:xfrm>
          <a:prstGeom prst="rect">
            <a:avLst/>
          </a:prstGeom>
        </p:spPr>
      </p:pic>
      <p:sp>
        <p:nvSpPr>
          <p:cNvPr id="51" name="矩形 50">
            <a:extLst>
              <a:ext uri="{FF2B5EF4-FFF2-40B4-BE49-F238E27FC236}">
                <a16:creationId xmlns:a16="http://schemas.microsoft.com/office/drawing/2014/main" id="{DB7918E8-8386-B226-88FF-851A780165AB}"/>
              </a:ext>
            </a:extLst>
          </p:cNvPr>
          <p:cNvSpPr/>
          <p:nvPr/>
        </p:nvSpPr>
        <p:spPr>
          <a:xfrm>
            <a:off x="2441365" y="5034567"/>
            <a:ext cx="50760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4</a:t>
            </a:r>
            <a:r>
              <a:rPr lang="ru-RU" altLang="zh-CN" sz="800" dirty="0">
                <a:solidFill>
                  <a:srgbClr val="000000"/>
                </a:solidFill>
                <a:effectLst/>
                <a:latin typeface="Arial" charset="0"/>
              </a:rPr>
              <a:t>5</a:t>
            </a:r>
            <a:r>
              <a:rPr lang="zh-CN" altLang="en-US" sz="800" dirty="0">
                <a:solidFill>
                  <a:srgbClr val="000000"/>
                </a:solidFill>
                <a:effectLst/>
                <a:latin typeface="Arial" charset="0"/>
              </a:rPr>
              <a:t> </a:t>
            </a:r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-</a:t>
            </a:r>
            <a:endParaRPr lang="ru-RU" altLang="zh-CN" dirty="0"/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D20B96A6-EF46-1831-B8DA-D7AAF809BB62}"/>
              </a:ext>
            </a:extLst>
          </p:cNvPr>
          <p:cNvSpPr/>
          <p:nvPr/>
        </p:nvSpPr>
        <p:spPr>
          <a:xfrm>
            <a:off x="2441365" y="5272417"/>
            <a:ext cx="50760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35 -</a:t>
            </a:r>
            <a:endParaRPr lang="ru-RU" altLang="zh-CN" dirty="0"/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B7C834A3-1562-A7E8-6C61-3E641824B618}"/>
              </a:ext>
            </a:extLst>
          </p:cNvPr>
          <p:cNvSpPr/>
          <p:nvPr/>
        </p:nvSpPr>
        <p:spPr>
          <a:xfrm>
            <a:off x="2441365" y="4869912"/>
            <a:ext cx="50760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60 -</a:t>
            </a:r>
            <a:endParaRPr lang="ru-RU" altLang="zh-CN" dirty="0"/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8184ADEF-B8D0-921B-B821-4DEF90771365}"/>
              </a:ext>
            </a:extLst>
          </p:cNvPr>
          <p:cNvSpPr/>
          <p:nvPr/>
        </p:nvSpPr>
        <p:spPr>
          <a:xfrm>
            <a:off x="2441365" y="4712641"/>
            <a:ext cx="50760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75 -</a:t>
            </a:r>
            <a:endParaRPr lang="ru-RU" altLang="zh-CN" dirty="0"/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EAD1435D-1C83-3862-530E-3791F58B95FF}"/>
              </a:ext>
            </a:extLst>
          </p:cNvPr>
          <p:cNvSpPr/>
          <p:nvPr/>
        </p:nvSpPr>
        <p:spPr>
          <a:xfrm>
            <a:off x="2383116" y="4594479"/>
            <a:ext cx="50760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>
                <a:solidFill>
                  <a:srgbClr val="000000"/>
                </a:solidFill>
                <a:effectLst/>
                <a:latin typeface="Arial" charset="0"/>
              </a:rPr>
              <a:t>100 </a:t>
            </a:r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-</a:t>
            </a:r>
            <a:endParaRPr lang="ru-RU" altLang="zh-CN" dirty="0"/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68D6207F-4CE0-EF54-5E1C-3490E4D3B9D4}"/>
              </a:ext>
            </a:extLst>
          </p:cNvPr>
          <p:cNvSpPr/>
          <p:nvPr/>
        </p:nvSpPr>
        <p:spPr>
          <a:xfrm>
            <a:off x="2383116" y="4477540"/>
            <a:ext cx="50760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140 -</a:t>
            </a:r>
            <a:endParaRPr lang="ru-RU" altLang="zh-CN" dirty="0"/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FC10DA2D-5690-34CE-2BD6-C6C4FBE86DD6}"/>
              </a:ext>
            </a:extLst>
          </p:cNvPr>
          <p:cNvSpPr txBox="1"/>
          <p:nvPr/>
        </p:nvSpPr>
        <p:spPr>
          <a:xfrm>
            <a:off x="2584676" y="4245756"/>
            <a:ext cx="45557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700" dirty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kumimoji="1" lang="zh-CN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F2C5EF92-4D2E-366F-2B6E-F4FDC67B03DC}"/>
              </a:ext>
            </a:extLst>
          </p:cNvPr>
          <p:cNvSpPr txBox="1"/>
          <p:nvPr/>
        </p:nvSpPr>
        <p:spPr>
          <a:xfrm>
            <a:off x="2654935" y="3918303"/>
            <a:ext cx="39466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00" dirty="0">
                <a:latin typeface="Arial" panose="020B0604020202020204" pitchFamily="34" charset="0"/>
                <a:cs typeface="Arial" panose="020B0604020202020204" pitchFamily="34" charset="0"/>
              </a:rPr>
              <a:t>G6PD</a:t>
            </a:r>
            <a:endParaRPr kumimoji="1" lang="zh-CN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框架 34">
            <a:extLst>
              <a:ext uri="{FF2B5EF4-FFF2-40B4-BE49-F238E27FC236}">
                <a16:creationId xmlns:a16="http://schemas.microsoft.com/office/drawing/2014/main" id="{C80A0868-90D9-9668-C2A1-1EA81FAF1039}"/>
              </a:ext>
            </a:extLst>
          </p:cNvPr>
          <p:cNvSpPr/>
          <p:nvPr/>
        </p:nvSpPr>
        <p:spPr>
          <a:xfrm>
            <a:off x="2977852" y="3923460"/>
            <a:ext cx="770349" cy="207889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pic>
        <p:nvPicPr>
          <p:cNvPr id="61" name="图片 60">
            <a:extLst>
              <a:ext uri="{FF2B5EF4-FFF2-40B4-BE49-F238E27FC236}">
                <a16:creationId xmlns:a16="http://schemas.microsoft.com/office/drawing/2014/main" id="{A47BE7C8-480E-37EB-8B84-479E56570BF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664294" y="4166898"/>
            <a:ext cx="1066800" cy="457200"/>
          </a:xfrm>
          <a:prstGeom prst="rect">
            <a:avLst/>
          </a:prstGeom>
        </p:spPr>
      </p:pic>
      <p:pic>
        <p:nvPicPr>
          <p:cNvPr id="62" name="图片 61">
            <a:extLst>
              <a:ext uri="{FF2B5EF4-FFF2-40B4-BE49-F238E27FC236}">
                <a16:creationId xmlns:a16="http://schemas.microsoft.com/office/drawing/2014/main" id="{4366DB60-036D-EBB1-F577-8CFD70A6527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664294" y="3738939"/>
            <a:ext cx="1066800" cy="396240"/>
          </a:xfrm>
          <a:prstGeom prst="rect">
            <a:avLst/>
          </a:prstGeom>
        </p:spPr>
      </p:pic>
      <p:sp>
        <p:nvSpPr>
          <p:cNvPr id="63" name="文本框 62">
            <a:extLst>
              <a:ext uri="{FF2B5EF4-FFF2-40B4-BE49-F238E27FC236}">
                <a16:creationId xmlns:a16="http://schemas.microsoft.com/office/drawing/2014/main" id="{F4EF1F4F-273A-A95F-36D8-3A1F7409EC07}"/>
              </a:ext>
            </a:extLst>
          </p:cNvPr>
          <p:cNvSpPr txBox="1"/>
          <p:nvPr/>
        </p:nvSpPr>
        <p:spPr>
          <a:xfrm>
            <a:off x="4383214" y="4207834"/>
            <a:ext cx="45557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700" dirty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kumimoji="1" lang="zh-CN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A8496B3A-B3D5-2AEB-2852-528837868832}"/>
              </a:ext>
            </a:extLst>
          </p:cNvPr>
          <p:cNvSpPr txBox="1"/>
          <p:nvPr/>
        </p:nvSpPr>
        <p:spPr>
          <a:xfrm>
            <a:off x="4444128" y="3915435"/>
            <a:ext cx="35137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00" dirty="0">
                <a:latin typeface="Arial" panose="020B0604020202020204" pitchFamily="34" charset="0"/>
                <a:cs typeface="Arial" panose="020B0604020202020204" pitchFamily="34" charset="0"/>
              </a:rPr>
              <a:t>PGD</a:t>
            </a:r>
            <a:endParaRPr kumimoji="1" lang="zh-CN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框架 44">
            <a:extLst>
              <a:ext uri="{FF2B5EF4-FFF2-40B4-BE49-F238E27FC236}">
                <a16:creationId xmlns:a16="http://schemas.microsoft.com/office/drawing/2014/main" id="{042AE0B2-4B78-CB74-4EC7-90869C0654B3}"/>
              </a:ext>
            </a:extLst>
          </p:cNvPr>
          <p:cNvSpPr/>
          <p:nvPr/>
        </p:nvSpPr>
        <p:spPr>
          <a:xfrm>
            <a:off x="4790206" y="3897570"/>
            <a:ext cx="770349" cy="207889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pic>
        <p:nvPicPr>
          <p:cNvPr id="67" name="图片 66">
            <a:extLst>
              <a:ext uri="{FF2B5EF4-FFF2-40B4-BE49-F238E27FC236}">
                <a16:creationId xmlns:a16="http://schemas.microsoft.com/office/drawing/2014/main" id="{DB2EEF68-D8A9-9EC2-1E58-E5A715BA77BA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569700" y="4554879"/>
            <a:ext cx="1066800" cy="914400"/>
          </a:xfrm>
          <a:prstGeom prst="rect">
            <a:avLst/>
          </a:prstGeom>
        </p:spPr>
      </p:pic>
      <p:sp>
        <p:nvSpPr>
          <p:cNvPr id="68" name="矩形 67">
            <a:extLst>
              <a:ext uri="{FF2B5EF4-FFF2-40B4-BE49-F238E27FC236}">
                <a16:creationId xmlns:a16="http://schemas.microsoft.com/office/drawing/2014/main" id="{787EEC56-F2B7-9E9E-17CB-A1BFA7543361}"/>
              </a:ext>
            </a:extLst>
          </p:cNvPr>
          <p:cNvSpPr/>
          <p:nvPr/>
        </p:nvSpPr>
        <p:spPr>
          <a:xfrm>
            <a:off x="4257275" y="5012078"/>
            <a:ext cx="53293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4</a:t>
            </a:r>
            <a:r>
              <a:rPr lang="ru-RU" altLang="zh-CN" sz="800" dirty="0">
                <a:solidFill>
                  <a:srgbClr val="000000"/>
                </a:solidFill>
                <a:effectLst/>
                <a:latin typeface="Arial" charset="0"/>
              </a:rPr>
              <a:t>5</a:t>
            </a:r>
            <a:r>
              <a:rPr lang="zh-CN" altLang="en-US" sz="800" dirty="0">
                <a:solidFill>
                  <a:srgbClr val="000000"/>
                </a:solidFill>
                <a:effectLst/>
                <a:latin typeface="Arial" charset="0"/>
              </a:rPr>
              <a:t> </a:t>
            </a:r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-</a:t>
            </a:r>
            <a:endParaRPr lang="ru-RU" altLang="zh-CN" dirty="0"/>
          </a:p>
        </p:txBody>
      </p:sp>
      <p:sp>
        <p:nvSpPr>
          <p:cNvPr id="69" name="矩形 68">
            <a:extLst>
              <a:ext uri="{FF2B5EF4-FFF2-40B4-BE49-F238E27FC236}">
                <a16:creationId xmlns:a16="http://schemas.microsoft.com/office/drawing/2014/main" id="{E88BA775-15B7-3AA2-D81D-9D3969787A94}"/>
              </a:ext>
            </a:extLst>
          </p:cNvPr>
          <p:cNvSpPr/>
          <p:nvPr/>
        </p:nvSpPr>
        <p:spPr>
          <a:xfrm>
            <a:off x="4257275" y="5249928"/>
            <a:ext cx="53293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35 -</a:t>
            </a:r>
            <a:endParaRPr lang="ru-RU" altLang="zh-CN" dirty="0"/>
          </a:p>
        </p:txBody>
      </p:sp>
      <p:sp>
        <p:nvSpPr>
          <p:cNvPr id="70" name="矩形 69">
            <a:extLst>
              <a:ext uri="{FF2B5EF4-FFF2-40B4-BE49-F238E27FC236}">
                <a16:creationId xmlns:a16="http://schemas.microsoft.com/office/drawing/2014/main" id="{E19C5711-B2C4-F682-4B57-F316867FD99F}"/>
              </a:ext>
            </a:extLst>
          </p:cNvPr>
          <p:cNvSpPr/>
          <p:nvPr/>
        </p:nvSpPr>
        <p:spPr>
          <a:xfrm>
            <a:off x="4257275" y="4790097"/>
            <a:ext cx="53293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60 -</a:t>
            </a:r>
            <a:endParaRPr lang="ru-RU" altLang="zh-CN" dirty="0"/>
          </a:p>
        </p:txBody>
      </p:sp>
      <p:pic>
        <p:nvPicPr>
          <p:cNvPr id="71" name="图片 70">
            <a:extLst>
              <a:ext uri="{FF2B5EF4-FFF2-40B4-BE49-F238E27FC236}">
                <a16:creationId xmlns:a16="http://schemas.microsoft.com/office/drawing/2014/main" id="{34628B6F-BB28-2484-C811-26E0BD056BF3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946018" y="6693603"/>
            <a:ext cx="1066800" cy="762000"/>
          </a:xfrm>
          <a:prstGeom prst="rect">
            <a:avLst/>
          </a:prstGeom>
        </p:spPr>
      </p:pic>
      <p:pic>
        <p:nvPicPr>
          <p:cNvPr id="72" name="图片 71">
            <a:extLst>
              <a:ext uri="{FF2B5EF4-FFF2-40B4-BE49-F238E27FC236}">
                <a16:creationId xmlns:a16="http://schemas.microsoft.com/office/drawing/2014/main" id="{98E72984-4F27-36A6-B57A-0107E018C452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84493" y="6697536"/>
            <a:ext cx="1066800" cy="762000"/>
          </a:xfrm>
          <a:prstGeom prst="rect">
            <a:avLst/>
          </a:prstGeom>
        </p:spPr>
      </p:pic>
      <p:pic>
        <p:nvPicPr>
          <p:cNvPr id="73" name="图片 72">
            <a:extLst>
              <a:ext uri="{FF2B5EF4-FFF2-40B4-BE49-F238E27FC236}">
                <a16:creationId xmlns:a16="http://schemas.microsoft.com/office/drawing/2014/main" id="{F3AD6781-9A63-E3A7-D28E-99BA8FBEBCE1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980139" y="6693603"/>
            <a:ext cx="1066800" cy="762000"/>
          </a:xfrm>
          <a:prstGeom prst="rect">
            <a:avLst/>
          </a:prstGeom>
        </p:spPr>
      </p:pic>
      <p:pic>
        <p:nvPicPr>
          <p:cNvPr id="74" name="图片 73">
            <a:extLst>
              <a:ext uri="{FF2B5EF4-FFF2-40B4-BE49-F238E27FC236}">
                <a16:creationId xmlns:a16="http://schemas.microsoft.com/office/drawing/2014/main" id="{D869B2C5-A052-7B64-452B-ED9A570E8371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611794" y="6693603"/>
            <a:ext cx="1066800" cy="762000"/>
          </a:xfrm>
          <a:prstGeom prst="rect">
            <a:avLst/>
          </a:prstGeom>
        </p:spPr>
      </p:pic>
      <p:sp>
        <p:nvSpPr>
          <p:cNvPr id="75" name="框架 61">
            <a:extLst>
              <a:ext uri="{FF2B5EF4-FFF2-40B4-BE49-F238E27FC236}">
                <a16:creationId xmlns:a16="http://schemas.microsoft.com/office/drawing/2014/main" id="{3C0B9D13-175E-340A-E87D-1ED4A89B4341}"/>
              </a:ext>
            </a:extLst>
          </p:cNvPr>
          <p:cNvSpPr/>
          <p:nvPr/>
        </p:nvSpPr>
        <p:spPr>
          <a:xfrm>
            <a:off x="744387" y="7161492"/>
            <a:ext cx="770349" cy="207889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6A66F084-A8AA-3C0A-4F0A-A528155F2D12}"/>
              </a:ext>
            </a:extLst>
          </p:cNvPr>
          <p:cNvSpPr txBox="1"/>
          <p:nvPr/>
        </p:nvSpPr>
        <p:spPr>
          <a:xfrm>
            <a:off x="99400" y="7164090"/>
            <a:ext cx="58702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700">
                <a:latin typeface="Arial" panose="020B0604020202020204" pitchFamily="34" charset="0"/>
                <a:cs typeface="Arial" panose="020B0604020202020204" pitchFamily="34" charset="0"/>
              </a:rPr>
              <a:t>H3R17me</a:t>
            </a:r>
            <a:endParaRPr kumimoji="1" lang="zh-CN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0D27F3F3-0194-FAD6-F0EC-467762E74663}"/>
              </a:ext>
            </a:extLst>
          </p:cNvPr>
          <p:cNvSpPr txBox="1"/>
          <p:nvPr/>
        </p:nvSpPr>
        <p:spPr>
          <a:xfrm>
            <a:off x="3393278" y="7016525"/>
            <a:ext cx="29848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700" dirty="0">
                <a:latin typeface="Arial" panose="020B0604020202020204" pitchFamily="34" charset="0"/>
                <a:cs typeface="Arial" panose="020B0604020202020204" pitchFamily="34" charset="0"/>
              </a:rPr>
              <a:t>H3</a:t>
            </a:r>
            <a:endParaRPr kumimoji="1" lang="zh-CN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框架 64">
            <a:extLst>
              <a:ext uri="{FF2B5EF4-FFF2-40B4-BE49-F238E27FC236}">
                <a16:creationId xmlns:a16="http://schemas.microsoft.com/office/drawing/2014/main" id="{CA177E53-FBB4-CF12-59B9-3B62B750AE9E}"/>
              </a:ext>
            </a:extLst>
          </p:cNvPr>
          <p:cNvSpPr/>
          <p:nvPr/>
        </p:nvSpPr>
        <p:spPr>
          <a:xfrm>
            <a:off x="3694016" y="7022020"/>
            <a:ext cx="770349" cy="207889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grpSp>
        <p:nvGrpSpPr>
          <p:cNvPr id="79" name="组 157">
            <a:extLst>
              <a:ext uri="{FF2B5EF4-FFF2-40B4-BE49-F238E27FC236}">
                <a16:creationId xmlns:a16="http://schemas.microsoft.com/office/drawing/2014/main" id="{2AB343E5-3230-BA0E-3781-9AFEB734199A}"/>
              </a:ext>
            </a:extLst>
          </p:cNvPr>
          <p:cNvGrpSpPr/>
          <p:nvPr/>
        </p:nvGrpSpPr>
        <p:grpSpPr>
          <a:xfrm>
            <a:off x="1666538" y="6873893"/>
            <a:ext cx="437201" cy="477596"/>
            <a:chOff x="1709979" y="3338444"/>
            <a:chExt cx="437201" cy="477596"/>
          </a:xfrm>
        </p:grpSpPr>
        <p:sp>
          <p:nvSpPr>
            <p:cNvPr id="80" name="矩形 79">
              <a:extLst>
                <a:ext uri="{FF2B5EF4-FFF2-40B4-BE49-F238E27FC236}">
                  <a16:creationId xmlns:a16="http://schemas.microsoft.com/office/drawing/2014/main" id="{F23C166E-2960-8DB3-F364-BBBA6B76A6FF}"/>
                </a:ext>
              </a:extLst>
            </p:cNvPr>
            <p:cNvSpPr/>
            <p:nvPr/>
          </p:nvSpPr>
          <p:spPr>
            <a:xfrm>
              <a:off x="1709979" y="3507180"/>
              <a:ext cx="395124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2</a:t>
              </a:r>
              <a:r>
                <a:rPr lang="ru-RU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5</a:t>
              </a:r>
              <a:r>
                <a:rPr lang="zh-CN" altLang="en-US" sz="800" dirty="0">
                  <a:solidFill>
                    <a:srgbClr val="000000"/>
                  </a:solidFill>
                  <a:effectLst/>
                  <a:latin typeface="Arial" charset="0"/>
                </a:rPr>
                <a:t> </a:t>
              </a:r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-</a:t>
              </a:r>
              <a:endParaRPr lang="ru-RU" altLang="zh-CN" dirty="0"/>
            </a:p>
          </p:txBody>
        </p:sp>
        <p:sp>
          <p:nvSpPr>
            <p:cNvPr id="81" name="矩形 80">
              <a:extLst>
                <a:ext uri="{FF2B5EF4-FFF2-40B4-BE49-F238E27FC236}">
                  <a16:creationId xmlns:a16="http://schemas.microsoft.com/office/drawing/2014/main" id="{AA187071-D366-1A6F-6DD8-8B50988235FF}"/>
                </a:ext>
              </a:extLst>
            </p:cNvPr>
            <p:cNvSpPr/>
            <p:nvPr/>
          </p:nvSpPr>
          <p:spPr>
            <a:xfrm>
              <a:off x="1709979" y="3600596"/>
              <a:ext cx="395124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15 -</a:t>
              </a:r>
              <a:endParaRPr lang="ru-RU" altLang="zh-CN" dirty="0"/>
            </a:p>
          </p:txBody>
        </p:sp>
        <p:sp>
          <p:nvSpPr>
            <p:cNvPr id="82" name="矩形 81">
              <a:extLst>
                <a:ext uri="{FF2B5EF4-FFF2-40B4-BE49-F238E27FC236}">
                  <a16:creationId xmlns:a16="http://schemas.microsoft.com/office/drawing/2014/main" id="{5A4CC965-FFF2-FE89-3006-C7CBE2D60A65}"/>
                </a:ext>
              </a:extLst>
            </p:cNvPr>
            <p:cNvSpPr/>
            <p:nvPr/>
          </p:nvSpPr>
          <p:spPr>
            <a:xfrm>
              <a:off x="1709980" y="3416174"/>
              <a:ext cx="437200" cy="220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rgbClr val="000000"/>
                  </a:solidFill>
                  <a:latin typeface="Arial" charset="0"/>
                </a:rPr>
                <a:t>35</a:t>
              </a:r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 -</a:t>
              </a:r>
              <a:endParaRPr lang="ru-RU" altLang="zh-CN" dirty="0"/>
            </a:p>
          </p:txBody>
        </p:sp>
        <p:sp>
          <p:nvSpPr>
            <p:cNvPr id="83" name="矩形 82">
              <a:extLst>
                <a:ext uri="{FF2B5EF4-FFF2-40B4-BE49-F238E27FC236}">
                  <a16:creationId xmlns:a16="http://schemas.microsoft.com/office/drawing/2014/main" id="{CB60C75D-2EE8-BAA5-CF62-26EB65926301}"/>
                </a:ext>
              </a:extLst>
            </p:cNvPr>
            <p:cNvSpPr/>
            <p:nvPr/>
          </p:nvSpPr>
          <p:spPr>
            <a:xfrm>
              <a:off x="1711661" y="3338444"/>
              <a:ext cx="395124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45 -</a:t>
              </a:r>
              <a:endParaRPr lang="ru-RU" altLang="zh-CN" dirty="0"/>
            </a:p>
          </p:txBody>
        </p:sp>
      </p:grpSp>
      <p:sp>
        <p:nvSpPr>
          <p:cNvPr id="84" name="矩形 83">
            <a:extLst>
              <a:ext uri="{FF2B5EF4-FFF2-40B4-BE49-F238E27FC236}">
                <a16:creationId xmlns:a16="http://schemas.microsoft.com/office/drawing/2014/main" id="{50C57A04-4790-7CFF-43C6-608360DD5E62}"/>
              </a:ext>
            </a:extLst>
          </p:cNvPr>
          <p:cNvSpPr/>
          <p:nvPr/>
        </p:nvSpPr>
        <p:spPr>
          <a:xfrm>
            <a:off x="4694385" y="7089337"/>
            <a:ext cx="47682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2</a:t>
            </a:r>
            <a:r>
              <a:rPr lang="ru-RU" altLang="zh-CN" sz="800" dirty="0">
                <a:solidFill>
                  <a:srgbClr val="000000"/>
                </a:solidFill>
                <a:effectLst/>
                <a:latin typeface="Arial" charset="0"/>
              </a:rPr>
              <a:t>5</a:t>
            </a:r>
            <a:r>
              <a:rPr lang="zh-CN" altLang="en-US" sz="800" dirty="0">
                <a:solidFill>
                  <a:srgbClr val="000000"/>
                </a:solidFill>
                <a:effectLst/>
                <a:latin typeface="Arial" charset="0"/>
              </a:rPr>
              <a:t> </a:t>
            </a:r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-</a:t>
            </a:r>
            <a:endParaRPr lang="ru-RU" altLang="zh-CN" dirty="0"/>
          </a:p>
        </p:txBody>
      </p:sp>
      <p:sp>
        <p:nvSpPr>
          <p:cNvPr id="85" name="矩形 84">
            <a:extLst>
              <a:ext uri="{FF2B5EF4-FFF2-40B4-BE49-F238E27FC236}">
                <a16:creationId xmlns:a16="http://schemas.microsoft.com/office/drawing/2014/main" id="{1BE122E7-8EA0-037A-C11C-843C6C862ACD}"/>
              </a:ext>
            </a:extLst>
          </p:cNvPr>
          <p:cNvSpPr/>
          <p:nvPr/>
        </p:nvSpPr>
        <p:spPr>
          <a:xfrm>
            <a:off x="4694044" y="7172453"/>
            <a:ext cx="530254" cy="220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15 -</a:t>
            </a:r>
            <a:endParaRPr lang="ru-RU" altLang="zh-CN" dirty="0"/>
          </a:p>
        </p:txBody>
      </p:sp>
      <p:sp>
        <p:nvSpPr>
          <p:cNvPr id="86" name="矩形 85">
            <a:extLst>
              <a:ext uri="{FF2B5EF4-FFF2-40B4-BE49-F238E27FC236}">
                <a16:creationId xmlns:a16="http://schemas.microsoft.com/office/drawing/2014/main" id="{A2D1DC74-0798-E63B-E918-B7C407BFC68F}"/>
              </a:ext>
            </a:extLst>
          </p:cNvPr>
          <p:cNvSpPr/>
          <p:nvPr/>
        </p:nvSpPr>
        <p:spPr>
          <a:xfrm>
            <a:off x="4694385" y="6998331"/>
            <a:ext cx="57233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>
                <a:solidFill>
                  <a:srgbClr val="000000"/>
                </a:solidFill>
                <a:latin typeface="Arial" charset="0"/>
              </a:rPr>
              <a:t>35</a:t>
            </a:r>
            <a:r>
              <a:rPr lang="en-US" altLang="zh-CN" sz="800">
                <a:solidFill>
                  <a:srgbClr val="000000"/>
                </a:solidFill>
                <a:effectLst/>
                <a:latin typeface="Arial" charset="0"/>
              </a:rPr>
              <a:t> </a:t>
            </a:r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-</a:t>
            </a:r>
            <a:endParaRPr lang="ru-RU" altLang="zh-CN" dirty="0"/>
          </a:p>
        </p:txBody>
      </p:sp>
      <p:sp>
        <p:nvSpPr>
          <p:cNvPr id="87" name="矩形 86">
            <a:extLst>
              <a:ext uri="{FF2B5EF4-FFF2-40B4-BE49-F238E27FC236}">
                <a16:creationId xmlns:a16="http://schemas.microsoft.com/office/drawing/2014/main" id="{2CB5DD31-59E6-372A-98D7-3D2CFBB9A471}"/>
              </a:ext>
            </a:extLst>
          </p:cNvPr>
          <p:cNvSpPr/>
          <p:nvPr/>
        </p:nvSpPr>
        <p:spPr>
          <a:xfrm>
            <a:off x="4696067" y="6920601"/>
            <a:ext cx="46120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45 -</a:t>
            </a:r>
            <a:endParaRPr lang="ru-RU" altLang="zh-CN" dirty="0"/>
          </a:p>
        </p:txBody>
      </p:sp>
      <p:pic>
        <p:nvPicPr>
          <p:cNvPr id="88" name="图片 87">
            <a:extLst>
              <a:ext uri="{FF2B5EF4-FFF2-40B4-BE49-F238E27FC236}">
                <a16:creationId xmlns:a16="http://schemas.microsoft.com/office/drawing/2014/main" id="{4522D2E3-17C9-883B-DD70-F2A8A032AE3C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88021" y="7463530"/>
            <a:ext cx="1066800" cy="762000"/>
          </a:xfrm>
          <a:prstGeom prst="rect">
            <a:avLst/>
          </a:prstGeom>
        </p:spPr>
      </p:pic>
      <p:pic>
        <p:nvPicPr>
          <p:cNvPr id="89" name="图片 88">
            <a:extLst>
              <a:ext uri="{FF2B5EF4-FFF2-40B4-BE49-F238E27FC236}">
                <a16:creationId xmlns:a16="http://schemas.microsoft.com/office/drawing/2014/main" id="{918B9179-EC19-C2A3-C7F3-9CF5966E0B62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939533" y="7470131"/>
            <a:ext cx="1066800" cy="762000"/>
          </a:xfrm>
          <a:prstGeom prst="rect">
            <a:avLst/>
          </a:prstGeom>
        </p:spPr>
      </p:pic>
      <p:sp>
        <p:nvSpPr>
          <p:cNvPr id="90" name="框架 82">
            <a:extLst>
              <a:ext uri="{FF2B5EF4-FFF2-40B4-BE49-F238E27FC236}">
                <a16:creationId xmlns:a16="http://schemas.microsoft.com/office/drawing/2014/main" id="{DE700BF0-C152-D8F9-AFE2-C4B714A05D7A}"/>
              </a:ext>
            </a:extLst>
          </p:cNvPr>
          <p:cNvSpPr/>
          <p:nvPr/>
        </p:nvSpPr>
        <p:spPr>
          <a:xfrm>
            <a:off x="747915" y="7769864"/>
            <a:ext cx="770349" cy="207889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91" name="文本框 90">
            <a:extLst>
              <a:ext uri="{FF2B5EF4-FFF2-40B4-BE49-F238E27FC236}">
                <a16:creationId xmlns:a16="http://schemas.microsoft.com/office/drawing/2014/main" id="{9F0829D6-B6F0-E54F-C947-6CC242D4B3E3}"/>
              </a:ext>
            </a:extLst>
          </p:cNvPr>
          <p:cNvSpPr txBox="1"/>
          <p:nvPr/>
        </p:nvSpPr>
        <p:spPr>
          <a:xfrm>
            <a:off x="64341" y="7734117"/>
            <a:ext cx="58702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700" dirty="0">
                <a:latin typeface="Arial" panose="020B0604020202020204" pitchFamily="34" charset="0"/>
                <a:cs typeface="Arial" panose="020B0604020202020204" pitchFamily="34" charset="0"/>
              </a:rPr>
              <a:t>H3R26me</a:t>
            </a:r>
            <a:endParaRPr kumimoji="1" lang="zh-CN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矩形 91">
            <a:extLst>
              <a:ext uri="{FF2B5EF4-FFF2-40B4-BE49-F238E27FC236}">
                <a16:creationId xmlns:a16="http://schemas.microsoft.com/office/drawing/2014/main" id="{F3994B90-106A-6C2D-93C6-49C60A3E6A6E}"/>
              </a:ext>
            </a:extLst>
          </p:cNvPr>
          <p:cNvSpPr/>
          <p:nvPr/>
        </p:nvSpPr>
        <p:spPr>
          <a:xfrm>
            <a:off x="1640290" y="7732196"/>
            <a:ext cx="49549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25 -</a:t>
            </a:r>
            <a:endParaRPr lang="ru-RU" altLang="zh-CN" dirty="0"/>
          </a:p>
        </p:txBody>
      </p:sp>
      <p:sp>
        <p:nvSpPr>
          <p:cNvPr id="93" name="矩形 92">
            <a:extLst>
              <a:ext uri="{FF2B5EF4-FFF2-40B4-BE49-F238E27FC236}">
                <a16:creationId xmlns:a16="http://schemas.microsoft.com/office/drawing/2014/main" id="{C9E90E8B-E85D-7409-D01C-AC4D8AB00BFF}"/>
              </a:ext>
            </a:extLst>
          </p:cNvPr>
          <p:cNvSpPr/>
          <p:nvPr/>
        </p:nvSpPr>
        <p:spPr>
          <a:xfrm>
            <a:off x="1636030" y="7809285"/>
            <a:ext cx="49122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latin typeface="Arial" charset="0"/>
              </a:rPr>
              <a:t>15</a:t>
            </a:r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 -</a:t>
            </a:r>
            <a:endParaRPr lang="ru-RU" altLang="zh-CN" dirty="0"/>
          </a:p>
        </p:txBody>
      </p:sp>
      <p:sp>
        <p:nvSpPr>
          <p:cNvPr id="94" name="矩形 93">
            <a:extLst>
              <a:ext uri="{FF2B5EF4-FFF2-40B4-BE49-F238E27FC236}">
                <a16:creationId xmlns:a16="http://schemas.microsoft.com/office/drawing/2014/main" id="{BE673E79-4089-0631-5CEA-264B1BFEDAD5}"/>
              </a:ext>
            </a:extLst>
          </p:cNvPr>
          <p:cNvSpPr/>
          <p:nvPr/>
        </p:nvSpPr>
        <p:spPr>
          <a:xfrm>
            <a:off x="1640290" y="7618700"/>
            <a:ext cx="57712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45 -</a:t>
            </a:r>
            <a:endParaRPr lang="ru-RU" altLang="zh-CN" dirty="0"/>
          </a:p>
        </p:txBody>
      </p:sp>
      <p:pic>
        <p:nvPicPr>
          <p:cNvPr id="95" name="图片 94">
            <a:extLst>
              <a:ext uri="{FF2B5EF4-FFF2-40B4-BE49-F238E27FC236}">
                <a16:creationId xmlns:a16="http://schemas.microsoft.com/office/drawing/2014/main" id="{EAB413BA-9384-FF9F-85EB-25EEF3265A32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3621807" y="8246712"/>
            <a:ext cx="1066800" cy="762000"/>
          </a:xfrm>
          <a:prstGeom prst="rect">
            <a:avLst/>
          </a:prstGeom>
        </p:spPr>
      </p:pic>
      <p:pic>
        <p:nvPicPr>
          <p:cNvPr id="96" name="图片 95">
            <a:extLst>
              <a:ext uri="{FF2B5EF4-FFF2-40B4-BE49-F238E27FC236}">
                <a16:creationId xmlns:a16="http://schemas.microsoft.com/office/drawing/2014/main" id="{35810870-875D-36A1-4E35-4817861839E9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990152" y="8228216"/>
            <a:ext cx="1066800" cy="762000"/>
          </a:xfrm>
          <a:prstGeom prst="rect">
            <a:avLst/>
          </a:prstGeom>
        </p:spPr>
      </p:pic>
      <p:sp>
        <p:nvSpPr>
          <p:cNvPr id="97" name="框架 90">
            <a:extLst>
              <a:ext uri="{FF2B5EF4-FFF2-40B4-BE49-F238E27FC236}">
                <a16:creationId xmlns:a16="http://schemas.microsoft.com/office/drawing/2014/main" id="{8200AFA5-885F-3814-8B26-F343F403FCC5}"/>
              </a:ext>
            </a:extLst>
          </p:cNvPr>
          <p:cNvSpPr/>
          <p:nvPr/>
        </p:nvSpPr>
        <p:spPr>
          <a:xfrm>
            <a:off x="3772334" y="8530357"/>
            <a:ext cx="770349" cy="207889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98" name="文本框 97">
            <a:extLst>
              <a:ext uri="{FF2B5EF4-FFF2-40B4-BE49-F238E27FC236}">
                <a16:creationId xmlns:a16="http://schemas.microsoft.com/office/drawing/2014/main" id="{C538583B-2C61-4BBB-A8DE-224DAB575A2F}"/>
              </a:ext>
            </a:extLst>
          </p:cNvPr>
          <p:cNvSpPr txBox="1"/>
          <p:nvPr/>
        </p:nvSpPr>
        <p:spPr>
          <a:xfrm>
            <a:off x="3266080" y="8529754"/>
            <a:ext cx="58702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700" dirty="0">
                <a:latin typeface="Arial" panose="020B0604020202020204" pitchFamily="34" charset="0"/>
                <a:cs typeface="Arial" panose="020B0604020202020204" pitchFamily="34" charset="0"/>
              </a:rPr>
              <a:t>H3R26me</a:t>
            </a:r>
            <a:endParaRPr kumimoji="1" lang="zh-CN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矩形 98">
            <a:extLst>
              <a:ext uri="{FF2B5EF4-FFF2-40B4-BE49-F238E27FC236}">
                <a16:creationId xmlns:a16="http://schemas.microsoft.com/office/drawing/2014/main" id="{21633F81-FE0F-1568-7546-48816DAF3666}"/>
              </a:ext>
            </a:extLst>
          </p:cNvPr>
          <p:cNvSpPr/>
          <p:nvPr/>
        </p:nvSpPr>
        <p:spPr>
          <a:xfrm>
            <a:off x="4702375" y="8644177"/>
            <a:ext cx="59112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2</a:t>
            </a:r>
            <a:r>
              <a:rPr lang="ru-RU" altLang="zh-CN" sz="800" dirty="0">
                <a:solidFill>
                  <a:srgbClr val="000000"/>
                </a:solidFill>
                <a:effectLst/>
                <a:latin typeface="Arial" charset="0"/>
              </a:rPr>
              <a:t>5</a:t>
            </a:r>
            <a:r>
              <a:rPr lang="zh-CN" altLang="en-US" sz="800" dirty="0">
                <a:solidFill>
                  <a:srgbClr val="000000"/>
                </a:solidFill>
                <a:effectLst/>
                <a:latin typeface="Arial" charset="0"/>
              </a:rPr>
              <a:t> </a:t>
            </a:r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-</a:t>
            </a:r>
            <a:endParaRPr lang="ru-RU" altLang="zh-CN" dirty="0"/>
          </a:p>
        </p:txBody>
      </p:sp>
      <p:sp>
        <p:nvSpPr>
          <p:cNvPr id="100" name="矩形 99">
            <a:extLst>
              <a:ext uri="{FF2B5EF4-FFF2-40B4-BE49-F238E27FC236}">
                <a16:creationId xmlns:a16="http://schemas.microsoft.com/office/drawing/2014/main" id="{7E63601D-701A-B536-BD0D-2DDD35CF522C}"/>
              </a:ext>
            </a:extLst>
          </p:cNvPr>
          <p:cNvSpPr/>
          <p:nvPr/>
        </p:nvSpPr>
        <p:spPr>
          <a:xfrm>
            <a:off x="4702034" y="8727293"/>
            <a:ext cx="66011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15 -</a:t>
            </a:r>
            <a:endParaRPr lang="ru-RU" altLang="zh-CN" dirty="0"/>
          </a:p>
        </p:txBody>
      </p:sp>
      <p:sp>
        <p:nvSpPr>
          <p:cNvPr id="101" name="矩形 100">
            <a:extLst>
              <a:ext uri="{FF2B5EF4-FFF2-40B4-BE49-F238E27FC236}">
                <a16:creationId xmlns:a16="http://schemas.microsoft.com/office/drawing/2014/main" id="{923B0EB6-12A9-A1D8-12D2-1298AA7DB67D}"/>
              </a:ext>
            </a:extLst>
          </p:cNvPr>
          <p:cNvSpPr/>
          <p:nvPr/>
        </p:nvSpPr>
        <p:spPr>
          <a:xfrm>
            <a:off x="4702034" y="8496209"/>
            <a:ext cx="53227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latin typeface="Arial" charset="0"/>
              </a:rPr>
              <a:t>35</a:t>
            </a:r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 -</a:t>
            </a:r>
            <a:endParaRPr lang="ru-RU" altLang="zh-CN" dirty="0"/>
          </a:p>
        </p:txBody>
      </p:sp>
      <p:sp>
        <p:nvSpPr>
          <p:cNvPr id="102" name="矩形 101">
            <a:extLst>
              <a:ext uri="{FF2B5EF4-FFF2-40B4-BE49-F238E27FC236}">
                <a16:creationId xmlns:a16="http://schemas.microsoft.com/office/drawing/2014/main" id="{55FA6090-87DB-57D4-7B3E-4AFDF25567D7}"/>
              </a:ext>
            </a:extLst>
          </p:cNvPr>
          <p:cNvSpPr/>
          <p:nvPr/>
        </p:nvSpPr>
        <p:spPr>
          <a:xfrm>
            <a:off x="4702034" y="8381254"/>
            <a:ext cx="66011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45 -</a:t>
            </a:r>
            <a:endParaRPr lang="ru-RU" altLang="zh-CN" dirty="0"/>
          </a:p>
        </p:txBody>
      </p:sp>
      <p:sp>
        <p:nvSpPr>
          <p:cNvPr id="103" name="矩形 102">
            <a:extLst>
              <a:ext uri="{FF2B5EF4-FFF2-40B4-BE49-F238E27FC236}">
                <a16:creationId xmlns:a16="http://schemas.microsoft.com/office/drawing/2014/main" id="{9FBD2A46-DD10-E4A9-FDD8-540D39D03E2D}"/>
              </a:ext>
            </a:extLst>
          </p:cNvPr>
          <p:cNvSpPr/>
          <p:nvPr/>
        </p:nvSpPr>
        <p:spPr>
          <a:xfrm>
            <a:off x="196040" y="5795168"/>
            <a:ext cx="8499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latin typeface="Arial" charset="0"/>
                <a:ea typeface="Arial" charset="0"/>
                <a:cs typeface="Arial" charset="0"/>
              </a:rPr>
              <a:t>Figure </a:t>
            </a:r>
            <a:r>
              <a:rPr lang="en-US" altLang="zh-CN" sz="1200" dirty="0">
                <a:latin typeface="Arial" charset="0"/>
                <a:ea typeface="Arial" charset="0"/>
                <a:cs typeface="Arial" charset="0"/>
              </a:rPr>
              <a:t>5A</a:t>
            </a:r>
            <a:endParaRPr lang="zh-CN" altLang="en-US" sz="12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04" name="图片 103">
            <a:extLst>
              <a:ext uri="{FF2B5EF4-FFF2-40B4-BE49-F238E27FC236}">
                <a16:creationId xmlns:a16="http://schemas.microsoft.com/office/drawing/2014/main" id="{5D330B1B-ADC9-014A-1C39-605C5C001228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593829" y="8284781"/>
            <a:ext cx="1066800" cy="609600"/>
          </a:xfrm>
          <a:prstGeom prst="rect">
            <a:avLst/>
          </a:prstGeom>
        </p:spPr>
      </p:pic>
      <p:sp>
        <p:nvSpPr>
          <p:cNvPr id="105" name="文本框 104">
            <a:extLst>
              <a:ext uri="{FF2B5EF4-FFF2-40B4-BE49-F238E27FC236}">
                <a16:creationId xmlns:a16="http://schemas.microsoft.com/office/drawing/2014/main" id="{99761270-91D0-69BA-F6C9-49529E70894B}"/>
              </a:ext>
            </a:extLst>
          </p:cNvPr>
          <p:cNvSpPr txBox="1"/>
          <p:nvPr/>
        </p:nvSpPr>
        <p:spPr>
          <a:xfrm>
            <a:off x="391419" y="8581449"/>
            <a:ext cx="29848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700" dirty="0">
                <a:latin typeface="Arial" panose="020B0604020202020204" pitchFamily="34" charset="0"/>
                <a:cs typeface="Arial" panose="020B0604020202020204" pitchFamily="34" charset="0"/>
              </a:rPr>
              <a:t>H3</a:t>
            </a:r>
            <a:endParaRPr kumimoji="1" lang="zh-CN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框架 161">
            <a:extLst>
              <a:ext uri="{FF2B5EF4-FFF2-40B4-BE49-F238E27FC236}">
                <a16:creationId xmlns:a16="http://schemas.microsoft.com/office/drawing/2014/main" id="{18191C99-6ABA-4A66-9C0B-DBE7008F82E5}"/>
              </a:ext>
            </a:extLst>
          </p:cNvPr>
          <p:cNvSpPr/>
          <p:nvPr/>
        </p:nvSpPr>
        <p:spPr>
          <a:xfrm>
            <a:off x="692157" y="8586944"/>
            <a:ext cx="770349" cy="207889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pic>
        <p:nvPicPr>
          <p:cNvPr id="107" name="图片 106">
            <a:extLst>
              <a:ext uri="{FF2B5EF4-FFF2-40B4-BE49-F238E27FC236}">
                <a16:creationId xmlns:a16="http://schemas.microsoft.com/office/drawing/2014/main" id="{27B75833-BC9B-5A8D-E2F9-6D28F8B4E9A9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946018" y="8267251"/>
            <a:ext cx="1066800" cy="609600"/>
          </a:xfrm>
          <a:prstGeom prst="rect">
            <a:avLst/>
          </a:prstGeom>
        </p:spPr>
      </p:pic>
      <p:grpSp>
        <p:nvGrpSpPr>
          <p:cNvPr id="108" name="组 163">
            <a:extLst>
              <a:ext uri="{FF2B5EF4-FFF2-40B4-BE49-F238E27FC236}">
                <a16:creationId xmlns:a16="http://schemas.microsoft.com/office/drawing/2014/main" id="{F122CEEC-AF10-222A-A7B4-E49CE0F0B774}"/>
              </a:ext>
            </a:extLst>
          </p:cNvPr>
          <p:cNvGrpSpPr/>
          <p:nvPr/>
        </p:nvGrpSpPr>
        <p:grpSpPr>
          <a:xfrm>
            <a:off x="1658424" y="8274856"/>
            <a:ext cx="565472" cy="451739"/>
            <a:chOff x="1707774" y="3372424"/>
            <a:chExt cx="565472" cy="451739"/>
          </a:xfrm>
        </p:grpSpPr>
        <p:sp>
          <p:nvSpPr>
            <p:cNvPr id="109" name="矩形 108">
              <a:extLst>
                <a:ext uri="{FF2B5EF4-FFF2-40B4-BE49-F238E27FC236}">
                  <a16:creationId xmlns:a16="http://schemas.microsoft.com/office/drawing/2014/main" id="{B1EE74ED-4CDD-7798-BB2E-668404F66ED6}"/>
                </a:ext>
              </a:extLst>
            </p:cNvPr>
            <p:cNvSpPr/>
            <p:nvPr/>
          </p:nvSpPr>
          <p:spPr>
            <a:xfrm>
              <a:off x="1707774" y="3473832"/>
              <a:ext cx="565472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2</a:t>
              </a:r>
              <a:r>
                <a:rPr lang="ru-RU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5</a:t>
              </a:r>
              <a:r>
                <a:rPr lang="zh-CN" altLang="en-US" sz="800" dirty="0">
                  <a:solidFill>
                    <a:srgbClr val="000000"/>
                  </a:solidFill>
                  <a:effectLst/>
                  <a:latin typeface="Arial" charset="0"/>
                </a:rPr>
                <a:t> </a:t>
              </a:r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-</a:t>
              </a:r>
              <a:endParaRPr lang="ru-RU" altLang="zh-CN" dirty="0"/>
            </a:p>
          </p:txBody>
        </p:sp>
        <p:sp>
          <p:nvSpPr>
            <p:cNvPr id="110" name="矩形 109">
              <a:extLst>
                <a:ext uri="{FF2B5EF4-FFF2-40B4-BE49-F238E27FC236}">
                  <a16:creationId xmlns:a16="http://schemas.microsoft.com/office/drawing/2014/main" id="{E3A42BDB-45A8-6AFC-B1A7-E7830F69BD18}"/>
                </a:ext>
              </a:extLst>
            </p:cNvPr>
            <p:cNvSpPr/>
            <p:nvPr/>
          </p:nvSpPr>
          <p:spPr>
            <a:xfrm>
              <a:off x="1709979" y="3608719"/>
              <a:ext cx="473109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15 -</a:t>
              </a:r>
              <a:endParaRPr lang="ru-RU" altLang="zh-CN" dirty="0"/>
            </a:p>
          </p:txBody>
        </p:sp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DDAB23B7-F712-87C6-DD6F-DE85D6E96CDB}"/>
                </a:ext>
              </a:extLst>
            </p:cNvPr>
            <p:cNvSpPr/>
            <p:nvPr/>
          </p:nvSpPr>
          <p:spPr>
            <a:xfrm>
              <a:off x="1709979" y="3372424"/>
              <a:ext cx="491223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rgbClr val="000000"/>
                  </a:solidFill>
                  <a:latin typeface="Arial" charset="0"/>
                </a:rPr>
                <a:t>35</a:t>
              </a:r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 -</a:t>
              </a:r>
              <a:endParaRPr lang="ru-RU" altLang="zh-CN" dirty="0"/>
            </a:p>
          </p:txBody>
        </p:sp>
      </p:grpSp>
      <p:pic>
        <p:nvPicPr>
          <p:cNvPr id="112" name="图片 111">
            <a:extLst>
              <a:ext uri="{FF2B5EF4-FFF2-40B4-BE49-F238E27FC236}">
                <a16:creationId xmlns:a16="http://schemas.microsoft.com/office/drawing/2014/main" id="{EFDDEEB9-F51D-C16D-DEB4-8F7CDC3D49FB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3615322" y="7484256"/>
            <a:ext cx="1066800" cy="609600"/>
          </a:xfrm>
          <a:prstGeom prst="rect">
            <a:avLst/>
          </a:prstGeom>
        </p:spPr>
      </p:pic>
      <p:sp>
        <p:nvSpPr>
          <p:cNvPr id="113" name="框架 169">
            <a:extLst>
              <a:ext uri="{FF2B5EF4-FFF2-40B4-BE49-F238E27FC236}">
                <a16:creationId xmlns:a16="http://schemas.microsoft.com/office/drawing/2014/main" id="{1F53BEAB-E7C5-0887-12D2-7C2FFF450389}"/>
              </a:ext>
            </a:extLst>
          </p:cNvPr>
          <p:cNvSpPr/>
          <p:nvPr/>
        </p:nvSpPr>
        <p:spPr>
          <a:xfrm>
            <a:off x="3752160" y="7795059"/>
            <a:ext cx="770349" cy="207889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14" name="文本框 113">
            <a:extLst>
              <a:ext uri="{FF2B5EF4-FFF2-40B4-BE49-F238E27FC236}">
                <a16:creationId xmlns:a16="http://schemas.microsoft.com/office/drawing/2014/main" id="{AA0C488A-4F5E-51D0-7A74-82175AADC89F}"/>
              </a:ext>
            </a:extLst>
          </p:cNvPr>
          <p:cNvSpPr txBox="1"/>
          <p:nvPr/>
        </p:nvSpPr>
        <p:spPr>
          <a:xfrm>
            <a:off x="3107173" y="7797657"/>
            <a:ext cx="58702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700">
                <a:latin typeface="Arial" panose="020B0604020202020204" pitchFamily="34" charset="0"/>
                <a:cs typeface="Arial" panose="020B0604020202020204" pitchFamily="34" charset="0"/>
              </a:rPr>
              <a:t>H3R17me</a:t>
            </a:r>
            <a:endParaRPr kumimoji="1" lang="zh-CN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5" name="图片 114">
            <a:extLst>
              <a:ext uri="{FF2B5EF4-FFF2-40B4-BE49-F238E27FC236}">
                <a16:creationId xmlns:a16="http://schemas.microsoft.com/office/drawing/2014/main" id="{E82B5CFF-7243-BA4A-5982-2DD95AD45264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4956081" y="7484256"/>
            <a:ext cx="1066800" cy="609600"/>
          </a:xfrm>
          <a:prstGeom prst="rect">
            <a:avLst/>
          </a:prstGeom>
        </p:spPr>
      </p:pic>
      <p:grpSp>
        <p:nvGrpSpPr>
          <p:cNvPr id="116" name="组 172">
            <a:extLst>
              <a:ext uri="{FF2B5EF4-FFF2-40B4-BE49-F238E27FC236}">
                <a16:creationId xmlns:a16="http://schemas.microsoft.com/office/drawing/2014/main" id="{9D298727-7A8F-A4CE-F450-1C4AA860CD2B}"/>
              </a:ext>
            </a:extLst>
          </p:cNvPr>
          <p:cNvGrpSpPr/>
          <p:nvPr/>
        </p:nvGrpSpPr>
        <p:grpSpPr>
          <a:xfrm>
            <a:off x="4652027" y="7504913"/>
            <a:ext cx="575799" cy="416848"/>
            <a:chOff x="1709979" y="3407316"/>
            <a:chExt cx="575799" cy="416848"/>
          </a:xfrm>
        </p:grpSpPr>
        <p:sp>
          <p:nvSpPr>
            <p:cNvPr id="117" name="矩形 116">
              <a:extLst>
                <a:ext uri="{FF2B5EF4-FFF2-40B4-BE49-F238E27FC236}">
                  <a16:creationId xmlns:a16="http://schemas.microsoft.com/office/drawing/2014/main" id="{AF4B8E15-AA7F-78A3-D82D-607231421144}"/>
                </a:ext>
              </a:extLst>
            </p:cNvPr>
            <p:cNvSpPr/>
            <p:nvPr/>
          </p:nvSpPr>
          <p:spPr>
            <a:xfrm>
              <a:off x="1718508" y="3509889"/>
              <a:ext cx="567270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2</a:t>
              </a:r>
              <a:r>
                <a:rPr lang="ru-RU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5</a:t>
              </a:r>
              <a:r>
                <a:rPr lang="zh-CN" altLang="en-US" sz="800" dirty="0">
                  <a:solidFill>
                    <a:srgbClr val="000000"/>
                  </a:solidFill>
                  <a:effectLst/>
                  <a:latin typeface="Arial" charset="0"/>
                </a:rPr>
                <a:t> </a:t>
              </a:r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-</a:t>
              </a:r>
              <a:endParaRPr lang="ru-RU" altLang="zh-CN" dirty="0"/>
            </a:p>
          </p:txBody>
        </p:sp>
        <p:sp>
          <p:nvSpPr>
            <p:cNvPr id="118" name="矩形 117">
              <a:extLst>
                <a:ext uri="{FF2B5EF4-FFF2-40B4-BE49-F238E27FC236}">
                  <a16:creationId xmlns:a16="http://schemas.microsoft.com/office/drawing/2014/main" id="{9E3350D2-0BE7-0329-2D65-AA73F6810B74}"/>
                </a:ext>
              </a:extLst>
            </p:cNvPr>
            <p:cNvSpPr/>
            <p:nvPr/>
          </p:nvSpPr>
          <p:spPr>
            <a:xfrm>
              <a:off x="1709979" y="3608720"/>
              <a:ext cx="575799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15 -</a:t>
              </a:r>
              <a:endParaRPr lang="ru-RU" altLang="zh-CN" dirty="0"/>
            </a:p>
          </p:txBody>
        </p:sp>
        <p:sp>
          <p:nvSpPr>
            <p:cNvPr id="119" name="矩形 118">
              <a:extLst>
                <a:ext uri="{FF2B5EF4-FFF2-40B4-BE49-F238E27FC236}">
                  <a16:creationId xmlns:a16="http://schemas.microsoft.com/office/drawing/2014/main" id="{3F4EF424-2822-4C8B-654C-9A07F81F9773}"/>
                </a:ext>
              </a:extLst>
            </p:cNvPr>
            <p:cNvSpPr/>
            <p:nvPr/>
          </p:nvSpPr>
          <p:spPr>
            <a:xfrm>
              <a:off x="1718508" y="3407316"/>
              <a:ext cx="529715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rgbClr val="000000"/>
                  </a:solidFill>
                  <a:latin typeface="Arial" charset="0"/>
                </a:rPr>
                <a:t>4</a:t>
              </a:r>
              <a:r>
                <a:rPr lang="en-US" altLang="zh-CN" sz="800">
                  <a:solidFill>
                    <a:srgbClr val="000000"/>
                  </a:solidFill>
                  <a:latin typeface="Arial" charset="0"/>
                </a:rPr>
                <a:t>5</a:t>
              </a:r>
              <a:r>
                <a:rPr lang="en-US" altLang="zh-CN" sz="800">
                  <a:solidFill>
                    <a:srgbClr val="000000"/>
                  </a:solidFill>
                  <a:effectLst/>
                  <a:latin typeface="Arial" charset="0"/>
                </a:rPr>
                <a:t> </a:t>
              </a:r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-</a:t>
              </a:r>
              <a:endParaRPr lang="ru-RU" altLang="zh-CN" dirty="0"/>
            </a:p>
          </p:txBody>
        </p:sp>
      </p:grpSp>
      <p:sp>
        <p:nvSpPr>
          <p:cNvPr id="120" name="文本框 119">
            <a:extLst>
              <a:ext uri="{FF2B5EF4-FFF2-40B4-BE49-F238E27FC236}">
                <a16:creationId xmlns:a16="http://schemas.microsoft.com/office/drawing/2014/main" id="{B243462A-EF9C-4557-BE21-D9531A81AD27}"/>
              </a:ext>
            </a:extLst>
          </p:cNvPr>
          <p:cNvSpPr txBox="1"/>
          <p:nvPr/>
        </p:nvSpPr>
        <p:spPr>
          <a:xfrm>
            <a:off x="4061687" y="1075465"/>
            <a:ext cx="99749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CARM1-sg</a:t>
            </a:r>
            <a:endParaRPr kumimoji="1"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文本框 123">
            <a:extLst>
              <a:ext uri="{FF2B5EF4-FFF2-40B4-BE49-F238E27FC236}">
                <a16:creationId xmlns:a16="http://schemas.microsoft.com/office/drawing/2014/main" id="{C00756A4-94E3-7DB0-8975-9B91155F76E4}"/>
              </a:ext>
            </a:extLst>
          </p:cNvPr>
          <p:cNvSpPr txBox="1"/>
          <p:nvPr/>
        </p:nvSpPr>
        <p:spPr>
          <a:xfrm>
            <a:off x="3607708" y="1068690"/>
            <a:ext cx="766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Lenti-V</a:t>
            </a:r>
            <a:r>
              <a:rPr kumimoji="1" lang="en-US" altLang="zh-CN" sz="8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kumimoji="1" lang="zh-CN" altLang="en-US" sz="8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文本框 124">
            <a:extLst>
              <a:ext uri="{FF2B5EF4-FFF2-40B4-BE49-F238E27FC236}">
                <a16:creationId xmlns:a16="http://schemas.microsoft.com/office/drawing/2014/main" id="{176C8E0B-BB68-4F97-46C1-5EFE0DC13F33}"/>
              </a:ext>
            </a:extLst>
          </p:cNvPr>
          <p:cNvSpPr txBox="1"/>
          <p:nvPr/>
        </p:nvSpPr>
        <p:spPr>
          <a:xfrm>
            <a:off x="3771664" y="936934"/>
            <a:ext cx="85934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MGC-803</a:t>
            </a:r>
            <a:endParaRPr kumimoji="1"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文本框 125">
            <a:extLst>
              <a:ext uri="{FF2B5EF4-FFF2-40B4-BE49-F238E27FC236}">
                <a16:creationId xmlns:a16="http://schemas.microsoft.com/office/drawing/2014/main" id="{BEC6086C-CEA1-FA9D-E56C-5C94C8E8C98B}"/>
              </a:ext>
            </a:extLst>
          </p:cNvPr>
          <p:cNvSpPr txBox="1"/>
          <p:nvPr/>
        </p:nvSpPr>
        <p:spPr>
          <a:xfrm>
            <a:off x="3049323" y="1202894"/>
            <a:ext cx="7340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 err="1">
                <a:latin typeface="Arial" panose="020B0604020202020204" pitchFamily="34" charset="0"/>
                <a:cs typeface="Arial" panose="020B0604020202020204" pitchFamily="34" charset="0"/>
              </a:rPr>
              <a:t>Glc</a:t>
            </a: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 (mM)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文本框 126">
            <a:extLst>
              <a:ext uri="{FF2B5EF4-FFF2-40B4-BE49-F238E27FC236}">
                <a16:creationId xmlns:a16="http://schemas.microsoft.com/office/drawing/2014/main" id="{3B24C061-BB27-67D6-623C-C7334822675C}"/>
              </a:ext>
            </a:extLst>
          </p:cNvPr>
          <p:cNvSpPr txBox="1"/>
          <p:nvPr/>
        </p:nvSpPr>
        <p:spPr>
          <a:xfrm>
            <a:off x="3860289" y="1213579"/>
            <a:ext cx="4001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2.5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文本框 127">
            <a:extLst>
              <a:ext uri="{FF2B5EF4-FFF2-40B4-BE49-F238E27FC236}">
                <a16:creationId xmlns:a16="http://schemas.microsoft.com/office/drawing/2014/main" id="{C3E23885-220B-953E-0469-EB917A67EADD}"/>
              </a:ext>
            </a:extLst>
          </p:cNvPr>
          <p:cNvSpPr txBox="1"/>
          <p:nvPr/>
        </p:nvSpPr>
        <p:spPr>
          <a:xfrm>
            <a:off x="3673042" y="1210148"/>
            <a:ext cx="4001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文本框 128">
            <a:extLst>
              <a:ext uri="{FF2B5EF4-FFF2-40B4-BE49-F238E27FC236}">
                <a16:creationId xmlns:a16="http://schemas.microsoft.com/office/drawing/2014/main" id="{C35B01CA-8889-C9EB-2F39-463A3444BAA4}"/>
              </a:ext>
            </a:extLst>
          </p:cNvPr>
          <p:cNvSpPr txBox="1"/>
          <p:nvPr/>
        </p:nvSpPr>
        <p:spPr>
          <a:xfrm>
            <a:off x="4262366" y="1209757"/>
            <a:ext cx="4001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2.5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文本框 129">
            <a:extLst>
              <a:ext uri="{FF2B5EF4-FFF2-40B4-BE49-F238E27FC236}">
                <a16:creationId xmlns:a16="http://schemas.microsoft.com/office/drawing/2014/main" id="{DD8180FF-5875-B641-02AD-A018B6AB414E}"/>
              </a:ext>
            </a:extLst>
          </p:cNvPr>
          <p:cNvSpPr txBox="1"/>
          <p:nvPr/>
        </p:nvSpPr>
        <p:spPr>
          <a:xfrm>
            <a:off x="4075668" y="1209757"/>
            <a:ext cx="4001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1" name="直线连接符 60">
            <a:extLst>
              <a:ext uri="{FF2B5EF4-FFF2-40B4-BE49-F238E27FC236}">
                <a16:creationId xmlns:a16="http://schemas.microsoft.com/office/drawing/2014/main" id="{6D1D3946-5E5A-69EB-E40A-B9AD0D2A70E8}"/>
              </a:ext>
            </a:extLst>
          </p:cNvPr>
          <p:cNvCxnSpPr>
            <a:cxnSpLocks/>
          </p:cNvCxnSpPr>
          <p:nvPr/>
        </p:nvCxnSpPr>
        <p:spPr>
          <a:xfrm>
            <a:off x="3683854" y="1107417"/>
            <a:ext cx="88169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直线连接符 60">
            <a:extLst>
              <a:ext uri="{FF2B5EF4-FFF2-40B4-BE49-F238E27FC236}">
                <a16:creationId xmlns:a16="http://schemas.microsoft.com/office/drawing/2014/main" id="{9EE4F9C6-28AA-7916-71FA-46D01B015BC7}"/>
              </a:ext>
            </a:extLst>
          </p:cNvPr>
          <p:cNvCxnSpPr>
            <a:cxnSpLocks/>
          </p:cNvCxnSpPr>
          <p:nvPr/>
        </p:nvCxnSpPr>
        <p:spPr>
          <a:xfrm>
            <a:off x="3674084" y="1251583"/>
            <a:ext cx="468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3" name="直线连接符 60">
            <a:extLst>
              <a:ext uri="{FF2B5EF4-FFF2-40B4-BE49-F238E27FC236}">
                <a16:creationId xmlns:a16="http://schemas.microsoft.com/office/drawing/2014/main" id="{11B27DEA-9786-0D3F-382D-E9B9C9AB17DC}"/>
              </a:ext>
            </a:extLst>
          </p:cNvPr>
          <p:cNvCxnSpPr>
            <a:cxnSpLocks/>
          </p:cNvCxnSpPr>
          <p:nvPr/>
        </p:nvCxnSpPr>
        <p:spPr>
          <a:xfrm>
            <a:off x="4179999" y="1250904"/>
            <a:ext cx="468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3" name="文本框 142">
            <a:extLst>
              <a:ext uri="{FF2B5EF4-FFF2-40B4-BE49-F238E27FC236}">
                <a16:creationId xmlns:a16="http://schemas.microsoft.com/office/drawing/2014/main" id="{1E7BDE9A-AF9C-46E9-268F-BF3AA031A4CE}"/>
              </a:ext>
            </a:extLst>
          </p:cNvPr>
          <p:cNvSpPr txBox="1"/>
          <p:nvPr/>
        </p:nvSpPr>
        <p:spPr>
          <a:xfrm>
            <a:off x="2329750" y="713630"/>
            <a:ext cx="99749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CARM1-sg</a:t>
            </a:r>
            <a:endParaRPr kumimoji="1"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4" name="文本框 143">
            <a:extLst>
              <a:ext uri="{FF2B5EF4-FFF2-40B4-BE49-F238E27FC236}">
                <a16:creationId xmlns:a16="http://schemas.microsoft.com/office/drawing/2014/main" id="{ECD5BFE1-0C02-6147-B223-A027C787A94B}"/>
              </a:ext>
            </a:extLst>
          </p:cNvPr>
          <p:cNvSpPr txBox="1"/>
          <p:nvPr/>
        </p:nvSpPr>
        <p:spPr>
          <a:xfrm>
            <a:off x="1875771" y="706855"/>
            <a:ext cx="766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Lenti-V</a:t>
            </a:r>
            <a:r>
              <a:rPr kumimoji="1" lang="en-US" altLang="zh-CN" sz="8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kumimoji="1" lang="zh-CN" altLang="en-US" sz="8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5" name="文本框 144">
            <a:extLst>
              <a:ext uri="{FF2B5EF4-FFF2-40B4-BE49-F238E27FC236}">
                <a16:creationId xmlns:a16="http://schemas.microsoft.com/office/drawing/2014/main" id="{8E47AD23-818B-6247-116A-45D20A4DC1EA}"/>
              </a:ext>
            </a:extLst>
          </p:cNvPr>
          <p:cNvSpPr txBox="1"/>
          <p:nvPr/>
        </p:nvSpPr>
        <p:spPr>
          <a:xfrm>
            <a:off x="2039727" y="575099"/>
            <a:ext cx="85934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MGC-803</a:t>
            </a:r>
            <a:endParaRPr kumimoji="1"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" name="文本框 145">
            <a:extLst>
              <a:ext uri="{FF2B5EF4-FFF2-40B4-BE49-F238E27FC236}">
                <a16:creationId xmlns:a16="http://schemas.microsoft.com/office/drawing/2014/main" id="{7F4924CE-5F71-F28F-DEA0-79DFF883CCFB}"/>
              </a:ext>
            </a:extLst>
          </p:cNvPr>
          <p:cNvSpPr txBox="1"/>
          <p:nvPr/>
        </p:nvSpPr>
        <p:spPr>
          <a:xfrm>
            <a:off x="1317386" y="841059"/>
            <a:ext cx="7340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 err="1">
                <a:latin typeface="Arial" panose="020B0604020202020204" pitchFamily="34" charset="0"/>
                <a:cs typeface="Arial" panose="020B0604020202020204" pitchFamily="34" charset="0"/>
              </a:rPr>
              <a:t>Glc</a:t>
            </a: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 (mM)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7" name="文本框 146">
            <a:extLst>
              <a:ext uri="{FF2B5EF4-FFF2-40B4-BE49-F238E27FC236}">
                <a16:creationId xmlns:a16="http://schemas.microsoft.com/office/drawing/2014/main" id="{B00F8E2F-81A7-E8E2-342A-B2D4EF156FE7}"/>
              </a:ext>
            </a:extLst>
          </p:cNvPr>
          <p:cNvSpPr txBox="1"/>
          <p:nvPr/>
        </p:nvSpPr>
        <p:spPr>
          <a:xfrm>
            <a:off x="2128352" y="851744"/>
            <a:ext cx="4001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2.5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" name="文本框 147">
            <a:extLst>
              <a:ext uri="{FF2B5EF4-FFF2-40B4-BE49-F238E27FC236}">
                <a16:creationId xmlns:a16="http://schemas.microsoft.com/office/drawing/2014/main" id="{1165A7E7-CC2D-780A-A816-58B1E16760B0}"/>
              </a:ext>
            </a:extLst>
          </p:cNvPr>
          <p:cNvSpPr txBox="1"/>
          <p:nvPr/>
        </p:nvSpPr>
        <p:spPr>
          <a:xfrm>
            <a:off x="1941105" y="848313"/>
            <a:ext cx="4001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" name="文本框 148">
            <a:extLst>
              <a:ext uri="{FF2B5EF4-FFF2-40B4-BE49-F238E27FC236}">
                <a16:creationId xmlns:a16="http://schemas.microsoft.com/office/drawing/2014/main" id="{7C2F7CCA-508E-A7D5-D3A0-1DEB73B6209B}"/>
              </a:ext>
            </a:extLst>
          </p:cNvPr>
          <p:cNvSpPr txBox="1"/>
          <p:nvPr/>
        </p:nvSpPr>
        <p:spPr>
          <a:xfrm>
            <a:off x="2530429" y="847922"/>
            <a:ext cx="4001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2.5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" name="文本框 149">
            <a:extLst>
              <a:ext uri="{FF2B5EF4-FFF2-40B4-BE49-F238E27FC236}">
                <a16:creationId xmlns:a16="http://schemas.microsoft.com/office/drawing/2014/main" id="{703B0104-ABDE-AE4B-3347-D85C87994ECB}"/>
              </a:ext>
            </a:extLst>
          </p:cNvPr>
          <p:cNvSpPr txBox="1"/>
          <p:nvPr/>
        </p:nvSpPr>
        <p:spPr>
          <a:xfrm>
            <a:off x="2343731" y="847922"/>
            <a:ext cx="4001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1" name="直线连接符 60">
            <a:extLst>
              <a:ext uri="{FF2B5EF4-FFF2-40B4-BE49-F238E27FC236}">
                <a16:creationId xmlns:a16="http://schemas.microsoft.com/office/drawing/2014/main" id="{18FC0E75-75E7-874D-AD70-EFBDD529AA00}"/>
              </a:ext>
            </a:extLst>
          </p:cNvPr>
          <p:cNvCxnSpPr>
            <a:cxnSpLocks/>
          </p:cNvCxnSpPr>
          <p:nvPr/>
        </p:nvCxnSpPr>
        <p:spPr>
          <a:xfrm>
            <a:off x="1951917" y="745582"/>
            <a:ext cx="88169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直线连接符 60">
            <a:extLst>
              <a:ext uri="{FF2B5EF4-FFF2-40B4-BE49-F238E27FC236}">
                <a16:creationId xmlns:a16="http://schemas.microsoft.com/office/drawing/2014/main" id="{A959CF12-3DB1-F96F-437F-5AA96FC1F646}"/>
              </a:ext>
            </a:extLst>
          </p:cNvPr>
          <p:cNvCxnSpPr>
            <a:cxnSpLocks/>
          </p:cNvCxnSpPr>
          <p:nvPr/>
        </p:nvCxnSpPr>
        <p:spPr>
          <a:xfrm>
            <a:off x="1942147" y="889748"/>
            <a:ext cx="468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3" name="直线连接符 60">
            <a:extLst>
              <a:ext uri="{FF2B5EF4-FFF2-40B4-BE49-F238E27FC236}">
                <a16:creationId xmlns:a16="http://schemas.microsoft.com/office/drawing/2014/main" id="{46BC3821-FA0E-C4D0-D4CE-6E8D1988A9CC}"/>
              </a:ext>
            </a:extLst>
          </p:cNvPr>
          <p:cNvCxnSpPr>
            <a:cxnSpLocks/>
          </p:cNvCxnSpPr>
          <p:nvPr/>
        </p:nvCxnSpPr>
        <p:spPr>
          <a:xfrm>
            <a:off x="2448062" y="889069"/>
            <a:ext cx="468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8" name="文本框 177">
            <a:extLst>
              <a:ext uri="{FF2B5EF4-FFF2-40B4-BE49-F238E27FC236}">
                <a16:creationId xmlns:a16="http://schemas.microsoft.com/office/drawing/2014/main" id="{1461C88E-CCE4-D888-4770-DB2F6E08FEC2}"/>
              </a:ext>
            </a:extLst>
          </p:cNvPr>
          <p:cNvSpPr txBox="1"/>
          <p:nvPr/>
        </p:nvSpPr>
        <p:spPr>
          <a:xfrm>
            <a:off x="1450909" y="3600402"/>
            <a:ext cx="9402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CARM1-sg</a:t>
            </a:r>
            <a:endParaRPr kumimoji="1"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9" name="文本框 178">
            <a:extLst>
              <a:ext uri="{FF2B5EF4-FFF2-40B4-BE49-F238E27FC236}">
                <a16:creationId xmlns:a16="http://schemas.microsoft.com/office/drawing/2014/main" id="{D767699D-F893-319D-6420-DB31C6D4CB68}"/>
              </a:ext>
            </a:extLst>
          </p:cNvPr>
          <p:cNvSpPr txBox="1"/>
          <p:nvPr/>
        </p:nvSpPr>
        <p:spPr>
          <a:xfrm>
            <a:off x="1049121" y="3727324"/>
            <a:ext cx="4001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0" name="文本框 179">
            <a:extLst>
              <a:ext uri="{FF2B5EF4-FFF2-40B4-BE49-F238E27FC236}">
                <a16:creationId xmlns:a16="http://schemas.microsoft.com/office/drawing/2014/main" id="{8F422C2A-E927-82FF-4CED-6E40078F95E0}"/>
              </a:ext>
            </a:extLst>
          </p:cNvPr>
          <p:cNvSpPr txBox="1"/>
          <p:nvPr/>
        </p:nvSpPr>
        <p:spPr>
          <a:xfrm>
            <a:off x="1614238" y="3727324"/>
            <a:ext cx="4001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2.5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1" name="文本框 180">
            <a:extLst>
              <a:ext uri="{FF2B5EF4-FFF2-40B4-BE49-F238E27FC236}">
                <a16:creationId xmlns:a16="http://schemas.microsoft.com/office/drawing/2014/main" id="{3A17D826-1BE6-5168-CD28-C7BDB29CE80A}"/>
              </a:ext>
            </a:extLst>
          </p:cNvPr>
          <p:cNvSpPr txBox="1"/>
          <p:nvPr/>
        </p:nvSpPr>
        <p:spPr>
          <a:xfrm>
            <a:off x="1436975" y="3727324"/>
            <a:ext cx="4001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2" name="直线连接符 60">
            <a:extLst>
              <a:ext uri="{FF2B5EF4-FFF2-40B4-BE49-F238E27FC236}">
                <a16:creationId xmlns:a16="http://schemas.microsoft.com/office/drawing/2014/main" id="{621A449D-C7C7-8489-0B14-6C0E88DA3A08}"/>
              </a:ext>
            </a:extLst>
          </p:cNvPr>
          <p:cNvCxnSpPr>
            <a:cxnSpLocks/>
          </p:cNvCxnSpPr>
          <p:nvPr/>
        </p:nvCxnSpPr>
        <p:spPr>
          <a:xfrm>
            <a:off x="1546424" y="3766873"/>
            <a:ext cx="468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3" name="文本框 182">
            <a:extLst>
              <a:ext uri="{FF2B5EF4-FFF2-40B4-BE49-F238E27FC236}">
                <a16:creationId xmlns:a16="http://schemas.microsoft.com/office/drawing/2014/main" id="{0FDD981B-55EB-2AC5-B780-7FBBA49E7B92}"/>
              </a:ext>
            </a:extLst>
          </p:cNvPr>
          <p:cNvSpPr txBox="1"/>
          <p:nvPr/>
        </p:nvSpPr>
        <p:spPr>
          <a:xfrm>
            <a:off x="1231656" y="3727324"/>
            <a:ext cx="4001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2.5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4" name="直线连接符 60">
            <a:extLst>
              <a:ext uri="{FF2B5EF4-FFF2-40B4-BE49-F238E27FC236}">
                <a16:creationId xmlns:a16="http://schemas.microsoft.com/office/drawing/2014/main" id="{6F22BD25-2FBE-0F0B-2622-4AF282E79DC6}"/>
              </a:ext>
            </a:extLst>
          </p:cNvPr>
          <p:cNvCxnSpPr>
            <a:cxnSpLocks/>
          </p:cNvCxnSpPr>
          <p:nvPr/>
        </p:nvCxnSpPr>
        <p:spPr>
          <a:xfrm>
            <a:off x="1059223" y="3767465"/>
            <a:ext cx="468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5" name="文本框 184">
            <a:extLst>
              <a:ext uri="{FF2B5EF4-FFF2-40B4-BE49-F238E27FC236}">
                <a16:creationId xmlns:a16="http://schemas.microsoft.com/office/drawing/2014/main" id="{DA770154-DD15-7052-8F9E-9F8C7D09577F}"/>
              </a:ext>
            </a:extLst>
          </p:cNvPr>
          <p:cNvSpPr txBox="1"/>
          <p:nvPr/>
        </p:nvSpPr>
        <p:spPr>
          <a:xfrm>
            <a:off x="951586" y="3587978"/>
            <a:ext cx="766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Lenti-V</a:t>
            </a:r>
            <a:r>
              <a:rPr kumimoji="1" lang="en-US" altLang="zh-CN" sz="8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kumimoji="1" lang="zh-CN" altLang="en-US" sz="8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6" name="直线连接符 60">
            <a:extLst>
              <a:ext uri="{FF2B5EF4-FFF2-40B4-BE49-F238E27FC236}">
                <a16:creationId xmlns:a16="http://schemas.microsoft.com/office/drawing/2014/main" id="{304F8A1E-BE7E-7F95-DC4F-7EEB83E0D8B5}"/>
              </a:ext>
            </a:extLst>
          </p:cNvPr>
          <p:cNvCxnSpPr>
            <a:cxnSpLocks/>
          </p:cNvCxnSpPr>
          <p:nvPr/>
        </p:nvCxnSpPr>
        <p:spPr>
          <a:xfrm>
            <a:off x="1086378" y="3626811"/>
            <a:ext cx="88169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7" name="文本框 186">
            <a:extLst>
              <a:ext uri="{FF2B5EF4-FFF2-40B4-BE49-F238E27FC236}">
                <a16:creationId xmlns:a16="http://schemas.microsoft.com/office/drawing/2014/main" id="{DFD52585-8E60-52C6-0FE2-0C7FEA6D5AB2}"/>
              </a:ext>
            </a:extLst>
          </p:cNvPr>
          <p:cNvSpPr txBox="1"/>
          <p:nvPr/>
        </p:nvSpPr>
        <p:spPr>
          <a:xfrm>
            <a:off x="1196474" y="3435412"/>
            <a:ext cx="7659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AGS</a:t>
            </a:r>
            <a:endParaRPr kumimoji="1"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8" name="文本框 187">
            <a:extLst>
              <a:ext uri="{FF2B5EF4-FFF2-40B4-BE49-F238E27FC236}">
                <a16:creationId xmlns:a16="http://schemas.microsoft.com/office/drawing/2014/main" id="{9CAB4F14-B218-E5B3-9045-446D028DBE14}"/>
              </a:ext>
            </a:extLst>
          </p:cNvPr>
          <p:cNvSpPr txBox="1"/>
          <p:nvPr/>
        </p:nvSpPr>
        <p:spPr>
          <a:xfrm>
            <a:off x="542873" y="3706577"/>
            <a:ext cx="7340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 err="1">
                <a:latin typeface="Arial" panose="020B0604020202020204" pitchFamily="34" charset="0"/>
                <a:cs typeface="Arial" panose="020B0604020202020204" pitchFamily="34" charset="0"/>
              </a:rPr>
              <a:t>Glc</a:t>
            </a: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 (mM)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9" name="文本框 188">
            <a:extLst>
              <a:ext uri="{FF2B5EF4-FFF2-40B4-BE49-F238E27FC236}">
                <a16:creationId xmlns:a16="http://schemas.microsoft.com/office/drawing/2014/main" id="{F1E9ADC1-0652-120E-D7A8-F8050A73F108}"/>
              </a:ext>
            </a:extLst>
          </p:cNvPr>
          <p:cNvSpPr txBox="1"/>
          <p:nvPr/>
        </p:nvSpPr>
        <p:spPr>
          <a:xfrm>
            <a:off x="3354330" y="3503429"/>
            <a:ext cx="9402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CARM1-sg</a:t>
            </a:r>
            <a:endParaRPr kumimoji="1"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0" name="文本框 189">
            <a:extLst>
              <a:ext uri="{FF2B5EF4-FFF2-40B4-BE49-F238E27FC236}">
                <a16:creationId xmlns:a16="http://schemas.microsoft.com/office/drawing/2014/main" id="{75FFC208-685B-A9B9-7760-4414DBC2C371}"/>
              </a:ext>
            </a:extLst>
          </p:cNvPr>
          <p:cNvSpPr txBox="1"/>
          <p:nvPr/>
        </p:nvSpPr>
        <p:spPr>
          <a:xfrm>
            <a:off x="2952542" y="3630351"/>
            <a:ext cx="4001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1" name="文本框 190">
            <a:extLst>
              <a:ext uri="{FF2B5EF4-FFF2-40B4-BE49-F238E27FC236}">
                <a16:creationId xmlns:a16="http://schemas.microsoft.com/office/drawing/2014/main" id="{83207FB6-B96F-48B7-B87F-960054EB1ED6}"/>
              </a:ext>
            </a:extLst>
          </p:cNvPr>
          <p:cNvSpPr txBox="1"/>
          <p:nvPr/>
        </p:nvSpPr>
        <p:spPr>
          <a:xfrm>
            <a:off x="3517659" y="3630351"/>
            <a:ext cx="4001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2.5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2" name="文本框 191">
            <a:extLst>
              <a:ext uri="{FF2B5EF4-FFF2-40B4-BE49-F238E27FC236}">
                <a16:creationId xmlns:a16="http://schemas.microsoft.com/office/drawing/2014/main" id="{D1313BBC-8AF3-B0DD-C49D-90393F15C279}"/>
              </a:ext>
            </a:extLst>
          </p:cNvPr>
          <p:cNvSpPr txBox="1"/>
          <p:nvPr/>
        </p:nvSpPr>
        <p:spPr>
          <a:xfrm>
            <a:off x="3340396" y="3630351"/>
            <a:ext cx="4001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3" name="直线连接符 60">
            <a:extLst>
              <a:ext uri="{FF2B5EF4-FFF2-40B4-BE49-F238E27FC236}">
                <a16:creationId xmlns:a16="http://schemas.microsoft.com/office/drawing/2014/main" id="{2A674545-DDC7-14B9-6D2B-C7E45F27AF96}"/>
              </a:ext>
            </a:extLst>
          </p:cNvPr>
          <p:cNvCxnSpPr>
            <a:cxnSpLocks/>
          </p:cNvCxnSpPr>
          <p:nvPr/>
        </p:nvCxnSpPr>
        <p:spPr>
          <a:xfrm>
            <a:off x="3449845" y="3669900"/>
            <a:ext cx="468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" name="文本框 193">
            <a:extLst>
              <a:ext uri="{FF2B5EF4-FFF2-40B4-BE49-F238E27FC236}">
                <a16:creationId xmlns:a16="http://schemas.microsoft.com/office/drawing/2014/main" id="{339FAEDC-9CD7-439F-8650-12692B7F3E51}"/>
              </a:ext>
            </a:extLst>
          </p:cNvPr>
          <p:cNvSpPr txBox="1"/>
          <p:nvPr/>
        </p:nvSpPr>
        <p:spPr>
          <a:xfrm>
            <a:off x="3135077" y="3630351"/>
            <a:ext cx="4001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2.5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5" name="直线连接符 60">
            <a:extLst>
              <a:ext uri="{FF2B5EF4-FFF2-40B4-BE49-F238E27FC236}">
                <a16:creationId xmlns:a16="http://schemas.microsoft.com/office/drawing/2014/main" id="{4351BB74-4FAC-BA83-43EF-D1D4A35F18C4}"/>
              </a:ext>
            </a:extLst>
          </p:cNvPr>
          <p:cNvCxnSpPr>
            <a:cxnSpLocks/>
          </p:cNvCxnSpPr>
          <p:nvPr/>
        </p:nvCxnSpPr>
        <p:spPr>
          <a:xfrm>
            <a:off x="2962644" y="3670492"/>
            <a:ext cx="468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6" name="文本框 195">
            <a:extLst>
              <a:ext uri="{FF2B5EF4-FFF2-40B4-BE49-F238E27FC236}">
                <a16:creationId xmlns:a16="http://schemas.microsoft.com/office/drawing/2014/main" id="{C4B04C38-8C34-1FB0-F795-3AB02C87711D}"/>
              </a:ext>
            </a:extLst>
          </p:cNvPr>
          <p:cNvSpPr txBox="1"/>
          <p:nvPr/>
        </p:nvSpPr>
        <p:spPr>
          <a:xfrm>
            <a:off x="2855007" y="3491005"/>
            <a:ext cx="766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Lenti-V</a:t>
            </a:r>
            <a:r>
              <a:rPr kumimoji="1" lang="en-US" altLang="zh-CN" sz="8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kumimoji="1" lang="zh-CN" altLang="en-US" sz="8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7" name="直线连接符 60">
            <a:extLst>
              <a:ext uri="{FF2B5EF4-FFF2-40B4-BE49-F238E27FC236}">
                <a16:creationId xmlns:a16="http://schemas.microsoft.com/office/drawing/2014/main" id="{5771B1E6-8338-1812-8014-E9BFC9FDEF94}"/>
              </a:ext>
            </a:extLst>
          </p:cNvPr>
          <p:cNvCxnSpPr>
            <a:cxnSpLocks/>
          </p:cNvCxnSpPr>
          <p:nvPr/>
        </p:nvCxnSpPr>
        <p:spPr>
          <a:xfrm>
            <a:off x="2989799" y="3529838"/>
            <a:ext cx="88169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8" name="文本框 197">
            <a:extLst>
              <a:ext uri="{FF2B5EF4-FFF2-40B4-BE49-F238E27FC236}">
                <a16:creationId xmlns:a16="http://schemas.microsoft.com/office/drawing/2014/main" id="{97C5F775-B0E8-EC9F-E3F9-68C5C335772F}"/>
              </a:ext>
            </a:extLst>
          </p:cNvPr>
          <p:cNvSpPr txBox="1"/>
          <p:nvPr/>
        </p:nvSpPr>
        <p:spPr>
          <a:xfrm>
            <a:off x="3194489" y="3367187"/>
            <a:ext cx="7659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AGS</a:t>
            </a:r>
            <a:endParaRPr kumimoji="1"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9" name="文本框 198">
            <a:extLst>
              <a:ext uri="{FF2B5EF4-FFF2-40B4-BE49-F238E27FC236}">
                <a16:creationId xmlns:a16="http://schemas.microsoft.com/office/drawing/2014/main" id="{89B82BFF-F735-D157-757C-18FCE4D3ACAB}"/>
              </a:ext>
            </a:extLst>
          </p:cNvPr>
          <p:cNvSpPr txBox="1"/>
          <p:nvPr/>
        </p:nvSpPr>
        <p:spPr>
          <a:xfrm>
            <a:off x="2446294" y="3609604"/>
            <a:ext cx="7340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 err="1">
                <a:latin typeface="Arial" panose="020B0604020202020204" pitchFamily="34" charset="0"/>
                <a:cs typeface="Arial" panose="020B0604020202020204" pitchFamily="34" charset="0"/>
              </a:rPr>
              <a:t>Glc</a:t>
            </a: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 (mM)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0" name="文本框 199">
            <a:extLst>
              <a:ext uri="{FF2B5EF4-FFF2-40B4-BE49-F238E27FC236}">
                <a16:creationId xmlns:a16="http://schemas.microsoft.com/office/drawing/2014/main" id="{25109AFB-5BC6-A359-5FBF-481442EBC489}"/>
              </a:ext>
            </a:extLst>
          </p:cNvPr>
          <p:cNvSpPr txBox="1"/>
          <p:nvPr/>
        </p:nvSpPr>
        <p:spPr>
          <a:xfrm>
            <a:off x="5133152" y="3437045"/>
            <a:ext cx="9402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CARM1-sg</a:t>
            </a:r>
            <a:endParaRPr kumimoji="1"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1" name="文本框 200">
            <a:extLst>
              <a:ext uri="{FF2B5EF4-FFF2-40B4-BE49-F238E27FC236}">
                <a16:creationId xmlns:a16="http://schemas.microsoft.com/office/drawing/2014/main" id="{6D29417F-565E-E153-D768-6F6FC30A242F}"/>
              </a:ext>
            </a:extLst>
          </p:cNvPr>
          <p:cNvSpPr txBox="1"/>
          <p:nvPr/>
        </p:nvSpPr>
        <p:spPr>
          <a:xfrm>
            <a:off x="4731364" y="3563967"/>
            <a:ext cx="4001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2" name="文本框 201">
            <a:extLst>
              <a:ext uri="{FF2B5EF4-FFF2-40B4-BE49-F238E27FC236}">
                <a16:creationId xmlns:a16="http://schemas.microsoft.com/office/drawing/2014/main" id="{C3D86195-8354-3B74-FFBB-5B4E53E6CD52}"/>
              </a:ext>
            </a:extLst>
          </p:cNvPr>
          <p:cNvSpPr txBox="1"/>
          <p:nvPr/>
        </p:nvSpPr>
        <p:spPr>
          <a:xfrm>
            <a:off x="5296481" y="3563967"/>
            <a:ext cx="4001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2.5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3" name="文本框 202">
            <a:extLst>
              <a:ext uri="{FF2B5EF4-FFF2-40B4-BE49-F238E27FC236}">
                <a16:creationId xmlns:a16="http://schemas.microsoft.com/office/drawing/2014/main" id="{A3B38F45-2C79-7207-3242-CF6EE4F3AFF7}"/>
              </a:ext>
            </a:extLst>
          </p:cNvPr>
          <p:cNvSpPr txBox="1"/>
          <p:nvPr/>
        </p:nvSpPr>
        <p:spPr>
          <a:xfrm>
            <a:off x="5119218" y="3563967"/>
            <a:ext cx="4001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4" name="直线连接符 60">
            <a:extLst>
              <a:ext uri="{FF2B5EF4-FFF2-40B4-BE49-F238E27FC236}">
                <a16:creationId xmlns:a16="http://schemas.microsoft.com/office/drawing/2014/main" id="{52B43F4B-701B-52B4-A2AE-3D38D4BE0247}"/>
              </a:ext>
            </a:extLst>
          </p:cNvPr>
          <p:cNvCxnSpPr>
            <a:cxnSpLocks/>
          </p:cNvCxnSpPr>
          <p:nvPr/>
        </p:nvCxnSpPr>
        <p:spPr>
          <a:xfrm>
            <a:off x="5228667" y="3603516"/>
            <a:ext cx="468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5" name="文本框 204">
            <a:extLst>
              <a:ext uri="{FF2B5EF4-FFF2-40B4-BE49-F238E27FC236}">
                <a16:creationId xmlns:a16="http://schemas.microsoft.com/office/drawing/2014/main" id="{B0324E10-C503-26B0-3D77-A88B6BE2D55F}"/>
              </a:ext>
            </a:extLst>
          </p:cNvPr>
          <p:cNvSpPr txBox="1"/>
          <p:nvPr/>
        </p:nvSpPr>
        <p:spPr>
          <a:xfrm>
            <a:off x="4913899" y="3563967"/>
            <a:ext cx="4001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2.5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6" name="直线连接符 60">
            <a:extLst>
              <a:ext uri="{FF2B5EF4-FFF2-40B4-BE49-F238E27FC236}">
                <a16:creationId xmlns:a16="http://schemas.microsoft.com/office/drawing/2014/main" id="{0239CB02-A749-7073-38E9-E7F280DB198F}"/>
              </a:ext>
            </a:extLst>
          </p:cNvPr>
          <p:cNvCxnSpPr>
            <a:cxnSpLocks/>
          </p:cNvCxnSpPr>
          <p:nvPr/>
        </p:nvCxnSpPr>
        <p:spPr>
          <a:xfrm>
            <a:off x="4741466" y="3604108"/>
            <a:ext cx="468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7" name="文本框 206">
            <a:extLst>
              <a:ext uri="{FF2B5EF4-FFF2-40B4-BE49-F238E27FC236}">
                <a16:creationId xmlns:a16="http://schemas.microsoft.com/office/drawing/2014/main" id="{B48ABD63-32A2-4300-78F0-BA984AB5D960}"/>
              </a:ext>
            </a:extLst>
          </p:cNvPr>
          <p:cNvSpPr txBox="1"/>
          <p:nvPr/>
        </p:nvSpPr>
        <p:spPr>
          <a:xfrm>
            <a:off x="4633829" y="3424621"/>
            <a:ext cx="766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Lenti-V</a:t>
            </a:r>
            <a:r>
              <a:rPr kumimoji="1" lang="en-US" altLang="zh-CN" sz="8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kumimoji="1" lang="zh-CN" altLang="en-US" sz="8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8" name="直线连接符 60">
            <a:extLst>
              <a:ext uri="{FF2B5EF4-FFF2-40B4-BE49-F238E27FC236}">
                <a16:creationId xmlns:a16="http://schemas.microsoft.com/office/drawing/2014/main" id="{C00FE63C-F752-C436-6641-17754DB8DE2D}"/>
              </a:ext>
            </a:extLst>
          </p:cNvPr>
          <p:cNvCxnSpPr>
            <a:cxnSpLocks/>
          </p:cNvCxnSpPr>
          <p:nvPr/>
        </p:nvCxnSpPr>
        <p:spPr>
          <a:xfrm>
            <a:off x="4768621" y="3463454"/>
            <a:ext cx="88169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9" name="文本框 208">
            <a:extLst>
              <a:ext uri="{FF2B5EF4-FFF2-40B4-BE49-F238E27FC236}">
                <a16:creationId xmlns:a16="http://schemas.microsoft.com/office/drawing/2014/main" id="{4DC28118-5AB0-D6EC-7626-B1D1E9708DE0}"/>
              </a:ext>
            </a:extLst>
          </p:cNvPr>
          <p:cNvSpPr txBox="1"/>
          <p:nvPr/>
        </p:nvSpPr>
        <p:spPr>
          <a:xfrm>
            <a:off x="4973311" y="3300803"/>
            <a:ext cx="7659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AGS</a:t>
            </a:r>
            <a:endParaRPr kumimoji="1"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0" name="文本框 209">
            <a:extLst>
              <a:ext uri="{FF2B5EF4-FFF2-40B4-BE49-F238E27FC236}">
                <a16:creationId xmlns:a16="http://schemas.microsoft.com/office/drawing/2014/main" id="{D6A10A45-72FF-F859-FD0B-7BE97E2C8412}"/>
              </a:ext>
            </a:extLst>
          </p:cNvPr>
          <p:cNvSpPr txBox="1"/>
          <p:nvPr/>
        </p:nvSpPr>
        <p:spPr>
          <a:xfrm>
            <a:off x="4225116" y="3543220"/>
            <a:ext cx="7340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 err="1">
                <a:latin typeface="Arial" panose="020B0604020202020204" pitchFamily="34" charset="0"/>
                <a:cs typeface="Arial" panose="020B0604020202020204" pitchFamily="34" charset="0"/>
              </a:rPr>
              <a:t>Glc</a:t>
            </a: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 (mM)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1" name="文本框 230">
            <a:extLst>
              <a:ext uri="{FF2B5EF4-FFF2-40B4-BE49-F238E27FC236}">
                <a16:creationId xmlns:a16="http://schemas.microsoft.com/office/drawing/2014/main" id="{63E341E9-B7C0-7A64-51E3-4FBE95AA1C46}"/>
              </a:ext>
            </a:extLst>
          </p:cNvPr>
          <p:cNvSpPr txBox="1"/>
          <p:nvPr/>
        </p:nvSpPr>
        <p:spPr>
          <a:xfrm>
            <a:off x="624403" y="6325865"/>
            <a:ext cx="766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Lenti-V</a:t>
            </a:r>
            <a:r>
              <a:rPr kumimoji="1" lang="en-US" altLang="zh-CN" sz="8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kumimoji="1" lang="zh-CN" altLang="en-US" sz="8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2" name="文本框 231">
            <a:extLst>
              <a:ext uri="{FF2B5EF4-FFF2-40B4-BE49-F238E27FC236}">
                <a16:creationId xmlns:a16="http://schemas.microsoft.com/office/drawing/2014/main" id="{F2EC1B7E-766E-AA30-B481-0FA40601516E}"/>
              </a:ext>
            </a:extLst>
          </p:cNvPr>
          <p:cNvSpPr txBox="1"/>
          <p:nvPr/>
        </p:nvSpPr>
        <p:spPr>
          <a:xfrm>
            <a:off x="685958" y="6542846"/>
            <a:ext cx="4001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3" name="文本框 232">
            <a:extLst>
              <a:ext uri="{FF2B5EF4-FFF2-40B4-BE49-F238E27FC236}">
                <a16:creationId xmlns:a16="http://schemas.microsoft.com/office/drawing/2014/main" id="{C7804CE4-FD0C-9BE5-073D-D1E48CBA8ACB}"/>
              </a:ext>
            </a:extLst>
          </p:cNvPr>
          <p:cNvSpPr txBox="1"/>
          <p:nvPr/>
        </p:nvSpPr>
        <p:spPr>
          <a:xfrm>
            <a:off x="1317071" y="6539873"/>
            <a:ext cx="4001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2.5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4" name="文本框 233">
            <a:extLst>
              <a:ext uri="{FF2B5EF4-FFF2-40B4-BE49-F238E27FC236}">
                <a16:creationId xmlns:a16="http://schemas.microsoft.com/office/drawing/2014/main" id="{7F04C3CD-5E47-A30B-4228-4652274E3589}"/>
              </a:ext>
            </a:extLst>
          </p:cNvPr>
          <p:cNvSpPr txBox="1"/>
          <p:nvPr/>
        </p:nvSpPr>
        <p:spPr>
          <a:xfrm>
            <a:off x="1082042" y="6338192"/>
            <a:ext cx="84750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CARM1-sg</a:t>
            </a:r>
            <a:endParaRPr kumimoji="1"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5" name="直线连接符 60">
            <a:extLst>
              <a:ext uri="{FF2B5EF4-FFF2-40B4-BE49-F238E27FC236}">
                <a16:creationId xmlns:a16="http://schemas.microsoft.com/office/drawing/2014/main" id="{2E1F3862-24F6-E272-6618-D57660F705B9}"/>
              </a:ext>
            </a:extLst>
          </p:cNvPr>
          <p:cNvCxnSpPr>
            <a:cxnSpLocks/>
          </p:cNvCxnSpPr>
          <p:nvPr/>
        </p:nvCxnSpPr>
        <p:spPr>
          <a:xfrm>
            <a:off x="681998" y="6369672"/>
            <a:ext cx="88169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6" name="直线连接符 60">
            <a:extLst>
              <a:ext uri="{FF2B5EF4-FFF2-40B4-BE49-F238E27FC236}">
                <a16:creationId xmlns:a16="http://schemas.microsoft.com/office/drawing/2014/main" id="{67F08368-D41D-BCA3-6584-6F152DF440DA}"/>
              </a:ext>
            </a:extLst>
          </p:cNvPr>
          <p:cNvCxnSpPr>
            <a:cxnSpLocks/>
          </p:cNvCxnSpPr>
          <p:nvPr/>
        </p:nvCxnSpPr>
        <p:spPr>
          <a:xfrm>
            <a:off x="1187569" y="6553799"/>
            <a:ext cx="468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7" name="文本框 236">
            <a:extLst>
              <a:ext uri="{FF2B5EF4-FFF2-40B4-BE49-F238E27FC236}">
                <a16:creationId xmlns:a16="http://schemas.microsoft.com/office/drawing/2014/main" id="{87B8BA9A-CFE3-8FB5-7385-3751075E668D}"/>
              </a:ext>
            </a:extLst>
          </p:cNvPr>
          <p:cNvSpPr txBox="1"/>
          <p:nvPr/>
        </p:nvSpPr>
        <p:spPr>
          <a:xfrm>
            <a:off x="896953" y="6542930"/>
            <a:ext cx="4001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2.5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8" name="直线连接符 60">
            <a:extLst>
              <a:ext uri="{FF2B5EF4-FFF2-40B4-BE49-F238E27FC236}">
                <a16:creationId xmlns:a16="http://schemas.microsoft.com/office/drawing/2014/main" id="{C6162993-7DD1-88FB-88BC-5C77293324F0}"/>
              </a:ext>
            </a:extLst>
          </p:cNvPr>
          <p:cNvCxnSpPr>
            <a:cxnSpLocks/>
          </p:cNvCxnSpPr>
          <p:nvPr/>
        </p:nvCxnSpPr>
        <p:spPr>
          <a:xfrm>
            <a:off x="662501" y="6555890"/>
            <a:ext cx="468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9" name="文本框 238">
            <a:extLst>
              <a:ext uri="{FF2B5EF4-FFF2-40B4-BE49-F238E27FC236}">
                <a16:creationId xmlns:a16="http://schemas.microsoft.com/office/drawing/2014/main" id="{1B746AE3-32DA-D755-79F8-B438B54FE55A}"/>
              </a:ext>
            </a:extLst>
          </p:cNvPr>
          <p:cNvSpPr txBox="1"/>
          <p:nvPr/>
        </p:nvSpPr>
        <p:spPr>
          <a:xfrm>
            <a:off x="1121115" y="6535479"/>
            <a:ext cx="4001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0" name="文本框 239">
            <a:extLst>
              <a:ext uri="{FF2B5EF4-FFF2-40B4-BE49-F238E27FC236}">
                <a16:creationId xmlns:a16="http://schemas.microsoft.com/office/drawing/2014/main" id="{CF676870-7316-3CD6-66D4-1F5626E3637E}"/>
              </a:ext>
            </a:extLst>
          </p:cNvPr>
          <p:cNvSpPr txBox="1"/>
          <p:nvPr/>
        </p:nvSpPr>
        <p:spPr>
          <a:xfrm>
            <a:off x="807432" y="6111395"/>
            <a:ext cx="7659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MGC-803</a:t>
            </a:r>
            <a:endParaRPr kumimoji="1"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1" name="文本框 240">
            <a:extLst>
              <a:ext uri="{FF2B5EF4-FFF2-40B4-BE49-F238E27FC236}">
                <a16:creationId xmlns:a16="http://schemas.microsoft.com/office/drawing/2014/main" id="{CC3293C3-0268-6193-F19F-B5B8D12D7577}"/>
              </a:ext>
            </a:extLst>
          </p:cNvPr>
          <p:cNvSpPr txBox="1"/>
          <p:nvPr/>
        </p:nvSpPr>
        <p:spPr>
          <a:xfrm>
            <a:off x="139953" y="6525900"/>
            <a:ext cx="7302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 err="1">
                <a:latin typeface="Arial" panose="020B0604020202020204" pitchFamily="34" charset="0"/>
                <a:cs typeface="Arial" panose="020B0604020202020204" pitchFamily="34" charset="0"/>
              </a:rPr>
              <a:t>Glc</a:t>
            </a: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 (mM)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3" name="文本框 272">
            <a:extLst>
              <a:ext uri="{FF2B5EF4-FFF2-40B4-BE49-F238E27FC236}">
                <a16:creationId xmlns:a16="http://schemas.microsoft.com/office/drawing/2014/main" id="{B0DE7D58-C555-3D81-3C57-FF656E0736D1}"/>
              </a:ext>
            </a:extLst>
          </p:cNvPr>
          <p:cNvSpPr txBox="1"/>
          <p:nvPr/>
        </p:nvSpPr>
        <p:spPr>
          <a:xfrm>
            <a:off x="3943884" y="6110827"/>
            <a:ext cx="7659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AGS</a:t>
            </a:r>
            <a:endParaRPr kumimoji="1"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4" name="文本框 273">
            <a:extLst>
              <a:ext uri="{FF2B5EF4-FFF2-40B4-BE49-F238E27FC236}">
                <a16:creationId xmlns:a16="http://schemas.microsoft.com/office/drawing/2014/main" id="{1CB28531-6574-F2CB-0AD9-FF525E3FBEF1}"/>
              </a:ext>
            </a:extLst>
          </p:cNvPr>
          <p:cNvSpPr txBox="1"/>
          <p:nvPr/>
        </p:nvSpPr>
        <p:spPr>
          <a:xfrm>
            <a:off x="3618355" y="6292821"/>
            <a:ext cx="766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Lenti-V</a:t>
            </a:r>
            <a:r>
              <a:rPr kumimoji="1" lang="en-US" altLang="zh-CN" sz="8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kumimoji="1" lang="zh-CN" altLang="en-US" sz="8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5" name="文本框 274">
            <a:extLst>
              <a:ext uri="{FF2B5EF4-FFF2-40B4-BE49-F238E27FC236}">
                <a16:creationId xmlns:a16="http://schemas.microsoft.com/office/drawing/2014/main" id="{439E8670-44EC-4607-78CE-C541C50D9F7F}"/>
              </a:ext>
            </a:extLst>
          </p:cNvPr>
          <p:cNvSpPr txBox="1"/>
          <p:nvPr/>
        </p:nvSpPr>
        <p:spPr>
          <a:xfrm>
            <a:off x="3679910" y="6509802"/>
            <a:ext cx="4001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6" name="文本框 275">
            <a:extLst>
              <a:ext uri="{FF2B5EF4-FFF2-40B4-BE49-F238E27FC236}">
                <a16:creationId xmlns:a16="http://schemas.microsoft.com/office/drawing/2014/main" id="{0E3632E9-256D-D65F-C4E5-C209BAFBFB16}"/>
              </a:ext>
            </a:extLst>
          </p:cNvPr>
          <p:cNvSpPr txBox="1"/>
          <p:nvPr/>
        </p:nvSpPr>
        <p:spPr>
          <a:xfrm>
            <a:off x="4254462" y="6506829"/>
            <a:ext cx="4001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2.5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7" name="文本框 276">
            <a:extLst>
              <a:ext uri="{FF2B5EF4-FFF2-40B4-BE49-F238E27FC236}">
                <a16:creationId xmlns:a16="http://schemas.microsoft.com/office/drawing/2014/main" id="{40252CE5-DCB3-CB02-3F91-C663E7BAF53C}"/>
              </a:ext>
            </a:extLst>
          </p:cNvPr>
          <p:cNvSpPr txBox="1"/>
          <p:nvPr/>
        </p:nvSpPr>
        <p:spPr>
          <a:xfrm>
            <a:off x="4075994" y="6305148"/>
            <a:ext cx="84750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CARM1-sg</a:t>
            </a:r>
            <a:endParaRPr kumimoji="1"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8" name="文本框 277">
            <a:extLst>
              <a:ext uri="{FF2B5EF4-FFF2-40B4-BE49-F238E27FC236}">
                <a16:creationId xmlns:a16="http://schemas.microsoft.com/office/drawing/2014/main" id="{D3CC20CB-E497-0A92-4CEC-328185C3F99B}"/>
              </a:ext>
            </a:extLst>
          </p:cNvPr>
          <p:cNvSpPr txBox="1"/>
          <p:nvPr/>
        </p:nvSpPr>
        <p:spPr>
          <a:xfrm>
            <a:off x="4077289" y="6501466"/>
            <a:ext cx="4001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9" name="直线连接符 60">
            <a:extLst>
              <a:ext uri="{FF2B5EF4-FFF2-40B4-BE49-F238E27FC236}">
                <a16:creationId xmlns:a16="http://schemas.microsoft.com/office/drawing/2014/main" id="{B1AAC66F-50AE-553E-2A82-076A99E4F7F1}"/>
              </a:ext>
            </a:extLst>
          </p:cNvPr>
          <p:cNvCxnSpPr>
            <a:cxnSpLocks/>
          </p:cNvCxnSpPr>
          <p:nvPr/>
        </p:nvCxnSpPr>
        <p:spPr>
          <a:xfrm>
            <a:off x="3675950" y="6336628"/>
            <a:ext cx="88169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0" name="直线连接符 60">
            <a:extLst>
              <a:ext uri="{FF2B5EF4-FFF2-40B4-BE49-F238E27FC236}">
                <a16:creationId xmlns:a16="http://schemas.microsoft.com/office/drawing/2014/main" id="{66F63402-BDC9-F27A-B310-847EBEF98C95}"/>
              </a:ext>
            </a:extLst>
          </p:cNvPr>
          <p:cNvCxnSpPr>
            <a:cxnSpLocks/>
          </p:cNvCxnSpPr>
          <p:nvPr/>
        </p:nvCxnSpPr>
        <p:spPr>
          <a:xfrm>
            <a:off x="4172095" y="6520755"/>
            <a:ext cx="468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1" name="文本框 280">
            <a:extLst>
              <a:ext uri="{FF2B5EF4-FFF2-40B4-BE49-F238E27FC236}">
                <a16:creationId xmlns:a16="http://schemas.microsoft.com/office/drawing/2014/main" id="{707BBF83-EB66-7FBC-B5B2-857BFF8234F4}"/>
              </a:ext>
            </a:extLst>
          </p:cNvPr>
          <p:cNvSpPr txBox="1"/>
          <p:nvPr/>
        </p:nvSpPr>
        <p:spPr>
          <a:xfrm>
            <a:off x="3862971" y="6509802"/>
            <a:ext cx="4001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2.5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2" name="直线连接符 60">
            <a:extLst>
              <a:ext uri="{FF2B5EF4-FFF2-40B4-BE49-F238E27FC236}">
                <a16:creationId xmlns:a16="http://schemas.microsoft.com/office/drawing/2014/main" id="{1BDBB0A6-A896-9A0C-B6C7-3F62CEFC1B9E}"/>
              </a:ext>
            </a:extLst>
          </p:cNvPr>
          <p:cNvCxnSpPr>
            <a:cxnSpLocks/>
          </p:cNvCxnSpPr>
          <p:nvPr/>
        </p:nvCxnSpPr>
        <p:spPr>
          <a:xfrm>
            <a:off x="3665881" y="6522846"/>
            <a:ext cx="468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3" name="文本框 282">
            <a:extLst>
              <a:ext uri="{FF2B5EF4-FFF2-40B4-BE49-F238E27FC236}">
                <a16:creationId xmlns:a16="http://schemas.microsoft.com/office/drawing/2014/main" id="{38E48992-9E44-7842-B45C-62194662FCB2}"/>
              </a:ext>
            </a:extLst>
          </p:cNvPr>
          <p:cNvSpPr txBox="1"/>
          <p:nvPr/>
        </p:nvSpPr>
        <p:spPr>
          <a:xfrm>
            <a:off x="3159153" y="6506829"/>
            <a:ext cx="7302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 err="1">
                <a:latin typeface="Arial" panose="020B0604020202020204" pitchFamily="34" charset="0"/>
                <a:cs typeface="Arial" panose="020B0604020202020204" pitchFamily="34" charset="0"/>
              </a:rPr>
              <a:t>Glc</a:t>
            </a:r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 (mM)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5990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矩形 97"/>
          <p:cNvSpPr/>
          <p:nvPr/>
        </p:nvSpPr>
        <p:spPr>
          <a:xfrm>
            <a:off x="277416" y="854675"/>
            <a:ext cx="85792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latin typeface="Arial" charset="0"/>
                <a:ea typeface="Arial" charset="0"/>
                <a:cs typeface="Arial" charset="0"/>
              </a:rPr>
              <a:t>Figure </a:t>
            </a:r>
            <a:r>
              <a:rPr lang="en-US" altLang="zh-CN" sz="1200" dirty="0">
                <a:latin typeface="Arial" charset="0"/>
                <a:ea typeface="Arial" charset="0"/>
                <a:cs typeface="Arial" charset="0"/>
              </a:rPr>
              <a:t>7C</a:t>
            </a:r>
            <a:endParaRPr lang="zh-CN" altLang="en-US" sz="12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00" name="图片 9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814" y="3275059"/>
            <a:ext cx="1524000" cy="762000"/>
          </a:xfrm>
          <a:prstGeom prst="rect">
            <a:avLst/>
          </a:prstGeom>
        </p:spPr>
      </p:pic>
      <p:pic>
        <p:nvPicPr>
          <p:cNvPr id="101" name="图片 10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2721" y="3275059"/>
            <a:ext cx="1676400" cy="762000"/>
          </a:xfrm>
          <a:prstGeom prst="rect">
            <a:avLst/>
          </a:prstGeom>
        </p:spPr>
      </p:pic>
      <p:pic>
        <p:nvPicPr>
          <p:cNvPr id="103" name="图片 10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3140" y="3272721"/>
            <a:ext cx="914400" cy="762000"/>
          </a:xfrm>
          <a:prstGeom prst="rect">
            <a:avLst/>
          </a:prstGeom>
        </p:spPr>
      </p:pic>
      <p:pic>
        <p:nvPicPr>
          <p:cNvPr id="105" name="图片 10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6595" y="3272721"/>
            <a:ext cx="914400" cy="762000"/>
          </a:xfrm>
          <a:prstGeom prst="rect">
            <a:avLst/>
          </a:prstGeom>
        </p:spPr>
      </p:pic>
      <p:sp>
        <p:nvSpPr>
          <p:cNvPr id="106" name="文本框 105">
            <a:extLst>
              <a:ext uri="{FF2B5EF4-FFF2-40B4-BE49-F238E27FC236}">
                <a16:creationId xmlns:a16="http://schemas.microsoft.com/office/drawing/2014/main" id="{1B5ADF36-7F1C-794F-9CC5-13EF1DFCD432}"/>
              </a:ext>
            </a:extLst>
          </p:cNvPr>
          <p:cNvSpPr txBox="1"/>
          <p:nvPr/>
        </p:nvSpPr>
        <p:spPr>
          <a:xfrm>
            <a:off x="4228371" y="3626298"/>
            <a:ext cx="58702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700" dirty="0">
                <a:latin typeface="Arial" panose="020B0604020202020204" pitchFamily="34" charset="0"/>
                <a:cs typeface="Arial" panose="020B0604020202020204" pitchFamily="34" charset="0"/>
              </a:rPr>
              <a:t>H3R17me</a:t>
            </a:r>
            <a:endParaRPr kumimoji="1" lang="zh-CN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框架 106">
            <a:extLst>
              <a:ext uri="{FF2B5EF4-FFF2-40B4-BE49-F238E27FC236}">
                <a16:creationId xmlns:a16="http://schemas.microsoft.com/office/drawing/2014/main" id="{978EDC8E-3BA9-AB42-A661-03D0317869C4}"/>
              </a:ext>
            </a:extLst>
          </p:cNvPr>
          <p:cNvSpPr/>
          <p:nvPr/>
        </p:nvSpPr>
        <p:spPr>
          <a:xfrm>
            <a:off x="4750564" y="3626298"/>
            <a:ext cx="770349" cy="207889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08" name="矩形 107"/>
          <p:cNvSpPr/>
          <p:nvPr/>
        </p:nvSpPr>
        <p:spPr>
          <a:xfrm>
            <a:off x="2239579" y="3736302"/>
            <a:ext cx="43334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latin typeface="Arial" charset="0"/>
              </a:rPr>
              <a:t>1</a:t>
            </a:r>
            <a:r>
              <a:rPr lang="ru-RU" altLang="zh-CN" sz="800" dirty="0">
                <a:solidFill>
                  <a:srgbClr val="000000"/>
                </a:solidFill>
                <a:effectLst/>
                <a:latin typeface="Arial" charset="0"/>
              </a:rPr>
              <a:t>5</a:t>
            </a:r>
            <a:r>
              <a:rPr lang="zh-CN" altLang="en-US" sz="800" dirty="0">
                <a:solidFill>
                  <a:srgbClr val="000000"/>
                </a:solidFill>
                <a:effectLst/>
                <a:latin typeface="Arial" charset="0"/>
              </a:rPr>
              <a:t> </a:t>
            </a:r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-</a:t>
            </a:r>
            <a:endParaRPr lang="ru-RU" altLang="zh-CN" dirty="0"/>
          </a:p>
        </p:txBody>
      </p:sp>
      <p:sp>
        <p:nvSpPr>
          <p:cNvPr id="109" name="矩形 108"/>
          <p:cNvSpPr/>
          <p:nvPr/>
        </p:nvSpPr>
        <p:spPr>
          <a:xfrm>
            <a:off x="2239579" y="3652397"/>
            <a:ext cx="43334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latin typeface="Arial" charset="0"/>
              </a:rPr>
              <a:t>2</a:t>
            </a:r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5 -</a:t>
            </a:r>
            <a:endParaRPr lang="ru-RU" altLang="zh-CN" dirty="0"/>
          </a:p>
        </p:txBody>
      </p:sp>
      <p:sp>
        <p:nvSpPr>
          <p:cNvPr id="110" name="矩形 109"/>
          <p:cNvSpPr/>
          <p:nvPr/>
        </p:nvSpPr>
        <p:spPr>
          <a:xfrm>
            <a:off x="2237545" y="3528600"/>
            <a:ext cx="43538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latin typeface="Arial" charset="0"/>
              </a:rPr>
              <a:t>3</a:t>
            </a:r>
            <a:r>
              <a:rPr lang="ru-RU" altLang="zh-CN" sz="800" dirty="0">
                <a:solidFill>
                  <a:srgbClr val="000000"/>
                </a:solidFill>
                <a:effectLst/>
                <a:latin typeface="Arial" charset="0"/>
              </a:rPr>
              <a:t>5</a:t>
            </a:r>
            <a:r>
              <a:rPr lang="zh-CN" altLang="en-US" sz="800" dirty="0">
                <a:solidFill>
                  <a:srgbClr val="000000"/>
                </a:solidFill>
                <a:effectLst/>
                <a:latin typeface="Arial" charset="0"/>
              </a:rPr>
              <a:t> </a:t>
            </a:r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-</a:t>
            </a:r>
            <a:endParaRPr lang="ru-RU" altLang="zh-CN" dirty="0"/>
          </a:p>
        </p:txBody>
      </p:sp>
      <p:sp>
        <p:nvSpPr>
          <p:cNvPr id="111" name="矩形 110"/>
          <p:cNvSpPr/>
          <p:nvPr/>
        </p:nvSpPr>
        <p:spPr>
          <a:xfrm>
            <a:off x="2237745" y="3437705"/>
            <a:ext cx="56972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45 -</a:t>
            </a:r>
            <a:endParaRPr lang="ru-RU" altLang="zh-CN" dirty="0"/>
          </a:p>
        </p:txBody>
      </p:sp>
      <p:pic>
        <p:nvPicPr>
          <p:cNvPr id="112" name="图片 1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3140" y="4160689"/>
            <a:ext cx="914400" cy="762000"/>
          </a:xfrm>
          <a:prstGeom prst="rect">
            <a:avLst/>
          </a:prstGeom>
        </p:spPr>
      </p:pic>
      <p:pic>
        <p:nvPicPr>
          <p:cNvPr id="113" name="图片 1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06120" y="4160689"/>
            <a:ext cx="914400" cy="762000"/>
          </a:xfrm>
          <a:prstGeom prst="rect">
            <a:avLst/>
          </a:prstGeom>
        </p:spPr>
      </p:pic>
      <p:pic>
        <p:nvPicPr>
          <p:cNvPr id="115" name="图片 1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1814" y="4196140"/>
            <a:ext cx="1524000" cy="762000"/>
          </a:xfrm>
          <a:prstGeom prst="rect">
            <a:avLst/>
          </a:prstGeom>
        </p:spPr>
      </p:pic>
      <p:pic>
        <p:nvPicPr>
          <p:cNvPr id="116" name="图片 1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18585" y="4223383"/>
            <a:ext cx="1676400" cy="762000"/>
          </a:xfrm>
          <a:prstGeom prst="rect">
            <a:avLst/>
          </a:prstGeom>
        </p:spPr>
      </p:pic>
      <p:sp>
        <p:nvSpPr>
          <p:cNvPr id="117" name="框架 116">
            <a:extLst>
              <a:ext uri="{FF2B5EF4-FFF2-40B4-BE49-F238E27FC236}">
                <a16:creationId xmlns:a16="http://schemas.microsoft.com/office/drawing/2014/main" id="{978EDC8E-3BA9-AB42-A661-03D0317869C4}"/>
              </a:ext>
            </a:extLst>
          </p:cNvPr>
          <p:cNvSpPr/>
          <p:nvPr/>
        </p:nvSpPr>
        <p:spPr>
          <a:xfrm>
            <a:off x="4768612" y="4462836"/>
            <a:ext cx="770349" cy="207889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18" name="文本框 117">
            <a:extLst>
              <a:ext uri="{FF2B5EF4-FFF2-40B4-BE49-F238E27FC236}">
                <a16:creationId xmlns:a16="http://schemas.microsoft.com/office/drawing/2014/main" id="{1B5ADF36-7F1C-794F-9CC5-13EF1DFCD432}"/>
              </a:ext>
            </a:extLst>
          </p:cNvPr>
          <p:cNvSpPr txBox="1"/>
          <p:nvPr/>
        </p:nvSpPr>
        <p:spPr>
          <a:xfrm>
            <a:off x="4448637" y="4457489"/>
            <a:ext cx="29848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700" dirty="0">
                <a:latin typeface="Arial" panose="020B0604020202020204" pitchFamily="34" charset="0"/>
                <a:cs typeface="Arial" panose="020B0604020202020204" pitchFamily="34" charset="0"/>
              </a:rPr>
              <a:t>H3</a:t>
            </a:r>
            <a:endParaRPr kumimoji="1" lang="zh-CN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框架 118">
            <a:extLst>
              <a:ext uri="{FF2B5EF4-FFF2-40B4-BE49-F238E27FC236}">
                <a16:creationId xmlns:a16="http://schemas.microsoft.com/office/drawing/2014/main" id="{978EDC8E-3BA9-AB42-A661-03D0317869C4}"/>
              </a:ext>
            </a:extLst>
          </p:cNvPr>
          <p:cNvSpPr/>
          <p:nvPr/>
        </p:nvSpPr>
        <p:spPr>
          <a:xfrm>
            <a:off x="778158" y="3644628"/>
            <a:ext cx="1440000" cy="207889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20" name="框架 119">
            <a:extLst>
              <a:ext uri="{FF2B5EF4-FFF2-40B4-BE49-F238E27FC236}">
                <a16:creationId xmlns:a16="http://schemas.microsoft.com/office/drawing/2014/main" id="{978EDC8E-3BA9-AB42-A661-03D0317869C4}"/>
              </a:ext>
            </a:extLst>
          </p:cNvPr>
          <p:cNvSpPr/>
          <p:nvPr/>
        </p:nvSpPr>
        <p:spPr>
          <a:xfrm>
            <a:off x="772855" y="4462498"/>
            <a:ext cx="1440000" cy="207889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21" name="文本框 120">
            <a:extLst>
              <a:ext uri="{FF2B5EF4-FFF2-40B4-BE49-F238E27FC236}">
                <a16:creationId xmlns:a16="http://schemas.microsoft.com/office/drawing/2014/main" id="{1B5ADF36-7F1C-794F-9CC5-13EF1DFCD432}"/>
              </a:ext>
            </a:extLst>
          </p:cNvPr>
          <p:cNvSpPr txBox="1"/>
          <p:nvPr/>
        </p:nvSpPr>
        <p:spPr>
          <a:xfrm>
            <a:off x="239431" y="3645966"/>
            <a:ext cx="58702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700" dirty="0">
                <a:latin typeface="Arial" panose="020B0604020202020204" pitchFamily="34" charset="0"/>
                <a:cs typeface="Arial" panose="020B0604020202020204" pitchFamily="34" charset="0"/>
              </a:rPr>
              <a:t>H3R17me</a:t>
            </a:r>
            <a:endParaRPr kumimoji="1" lang="zh-CN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文本框 121">
            <a:extLst>
              <a:ext uri="{FF2B5EF4-FFF2-40B4-BE49-F238E27FC236}">
                <a16:creationId xmlns:a16="http://schemas.microsoft.com/office/drawing/2014/main" id="{1B5ADF36-7F1C-794F-9CC5-13EF1DFCD432}"/>
              </a:ext>
            </a:extLst>
          </p:cNvPr>
          <p:cNvSpPr txBox="1"/>
          <p:nvPr/>
        </p:nvSpPr>
        <p:spPr>
          <a:xfrm>
            <a:off x="516847" y="4477157"/>
            <a:ext cx="29848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700" dirty="0">
                <a:latin typeface="Arial" panose="020B0604020202020204" pitchFamily="34" charset="0"/>
                <a:cs typeface="Arial" panose="020B0604020202020204" pitchFamily="34" charset="0"/>
              </a:rPr>
              <a:t>H3</a:t>
            </a:r>
            <a:endParaRPr kumimoji="1" lang="zh-CN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3" name="图片 12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78538" y="2631416"/>
            <a:ext cx="914400" cy="457200"/>
          </a:xfrm>
          <a:prstGeom prst="rect">
            <a:avLst/>
          </a:prstGeom>
        </p:spPr>
      </p:pic>
      <p:pic>
        <p:nvPicPr>
          <p:cNvPr id="124" name="图片 12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96595" y="2650603"/>
            <a:ext cx="914400" cy="457200"/>
          </a:xfrm>
          <a:prstGeom prst="rect">
            <a:avLst/>
          </a:prstGeom>
        </p:spPr>
      </p:pic>
      <p:pic>
        <p:nvPicPr>
          <p:cNvPr id="125" name="图片 12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77680" y="2172435"/>
            <a:ext cx="914400" cy="457200"/>
          </a:xfrm>
          <a:prstGeom prst="rect">
            <a:avLst/>
          </a:prstGeom>
        </p:spPr>
      </p:pic>
      <p:pic>
        <p:nvPicPr>
          <p:cNvPr id="127" name="图片 12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896595" y="2083443"/>
            <a:ext cx="914400" cy="457200"/>
          </a:xfrm>
          <a:prstGeom prst="rect">
            <a:avLst/>
          </a:prstGeom>
        </p:spPr>
      </p:pic>
      <p:pic>
        <p:nvPicPr>
          <p:cNvPr id="138" name="图片 13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26285" y="2630079"/>
            <a:ext cx="1524000" cy="457200"/>
          </a:xfrm>
          <a:prstGeom prst="rect">
            <a:avLst/>
          </a:prstGeom>
        </p:spPr>
      </p:pic>
      <p:pic>
        <p:nvPicPr>
          <p:cNvPr id="141" name="图片 14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22589" y="2172435"/>
            <a:ext cx="1524000" cy="457200"/>
          </a:xfrm>
          <a:prstGeom prst="rect">
            <a:avLst/>
          </a:prstGeom>
        </p:spPr>
      </p:pic>
      <p:pic>
        <p:nvPicPr>
          <p:cNvPr id="142" name="图片 141"/>
          <p:cNvPicPr>
            <a:picLocks noChangeAspect="1"/>
          </p:cNvPicPr>
          <p:nvPr/>
        </p:nvPicPr>
        <p:blipFill rotWithShape="1">
          <a:blip r:embed="rId16"/>
          <a:srcRect t="13636" b="3393"/>
          <a:stretch/>
        </p:blipFill>
        <p:spPr>
          <a:xfrm>
            <a:off x="2529930" y="2118373"/>
            <a:ext cx="1675477" cy="1011577"/>
          </a:xfrm>
          <a:prstGeom prst="rect">
            <a:avLst/>
          </a:prstGeom>
        </p:spPr>
      </p:pic>
      <p:sp>
        <p:nvSpPr>
          <p:cNvPr id="145" name="文本框 144">
            <a:extLst>
              <a:ext uri="{FF2B5EF4-FFF2-40B4-BE49-F238E27FC236}">
                <a16:creationId xmlns:a16="http://schemas.microsoft.com/office/drawing/2014/main" id="{1B5ADF36-7F1C-794F-9CC5-13EF1DFCD432}"/>
              </a:ext>
            </a:extLst>
          </p:cNvPr>
          <p:cNvSpPr txBox="1"/>
          <p:nvPr/>
        </p:nvSpPr>
        <p:spPr>
          <a:xfrm>
            <a:off x="317281" y="2643923"/>
            <a:ext cx="45557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700" dirty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kumimoji="1" lang="zh-CN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" name="文本框 145">
            <a:extLst>
              <a:ext uri="{FF2B5EF4-FFF2-40B4-BE49-F238E27FC236}">
                <a16:creationId xmlns:a16="http://schemas.microsoft.com/office/drawing/2014/main" id="{BE057C6A-E278-1E4B-91C7-A2213F212A3F}"/>
              </a:ext>
            </a:extLst>
          </p:cNvPr>
          <p:cNvSpPr txBox="1"/>
          <p:nvPr/>
        </p:nvSpPr>
        <p:spPr>
          <a:xfrm>
            <a:off x="387540" y="2316470"/>
            <a:ext cx="39466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00" dirty="0">
                <a:latin typeface="Arial" panose="020B0604020202020204" pitchFamily="34" charset="0"/>
                <a:cs typeface="Arial" panose="020B0604020202020204" pitchFamily="34" charset="0"/>
              </a:rPr>
              <a:t>G6PD</a:t>
            </a:r>
            <a:endParaRPr kumimoji="1" lang="zh-CN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7" name="框架 146">
            <a:extLst>
              <a:ext uri="{FF2B5EF4-FFF2-40B4-BE49-F238E27FC236}">
                <a16:creationId xmlns:a16="http://schemas.microsoft.com/office/drawing/2014/main" id="{978EDC8E-3BA9-AB42-A661-03D0317869C4}"/>
              </a:ext>
            </a:extLst>
          </p:cNvPr>
          <p:cNvSpPr/>
          <p:nvPr/>
        </p:nvSpPr>
        <p:spPr>
          <a:xfrm>
            <a:off x="763814" y="2656999"/>
            <a:ext cx="1440000" cy="207889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48" name="框架 147">
            <a:extLst>
              <a:ext uri="{FF2B5EF4-FFF2-40B4-BE49-F238E27FC236}">
                <a16:creationId xmlns:a16="http://schemas.microsoft.com/office/drawing/2014/main" id="{978EDC8E-3BA9-AB42-A661-03D0317869C4}"/>
              </a:ext>
            </a:extLst>
          </p:cNvPr>
          <p:cNvSpPr/>
          <p:nvPr/>
        </p:nvSpPr>
        <p:spPr>
          <a:xfrm>
            <a:off x="758567" y="2324946"/>
            <a:ext cx="1440000" cy="207889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49" name="框架 148">
            <a:extLst>
              <a:ext uri="{FF2B5EF4-FFF2-40B4-BE49-F238E27FC236}">
                <a16:creationId xmlns:a16="http://schemas.microsoft.com/office/drawing/2014/main" id="{978EDC8E-3BA9-AB42-A661-03D0317869C4}"/>
              </a:ext>
            </a:extLst>
          </p:cNvPr>
          <p:cNvSpPr/>
          <p:nvPr/>
        </p:nvSpPr>
        <p:spPr>
          <a:xfrm>
            <a:off x="4788210" y="2668157"/>
            <a:ext cx="770349" cy="207889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50" name="框架 149">
            <a:extLst>
              <a:ext uri="{FF2B5EF4-FFF2-40B4-BE49-F238E27FC236}">
                <a16:creationId xmlns:a16="http://schemas.microsoft.com/office/drawing/2014/main" id="{978EDC8E-3BA9-AB42-A661-03D0317869C4}"/>
              </a:ext>
            </a:extLst>
          </p:cNvPr>
          <p:cNvSpPr/>
          <p:nvPr/>
        </p:nvSpPr>
        <p:spPr>
          <a:xfrm>
            <a:off x="4768612" y="2349415"/>
            <a:ext cx="770349" cy="207889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51" name="文本框 150">
            <a:extLst>
              <a:ext uri="{FF2B5EF4-FFF2-40B4-BE49-F238E27FC236}">
                <a16:creationId xmlns:a16="http://schemas.microsoft.com/office/drawing/2014/main" id="{1B5ADF36-7F1C-794F-9CC5-13EF1DFCD432}"/>
              </a:ext>
            </a:extLst>
          </p:cNvPr>
          <p:cNvSpPr txBox="1"/>
          <p:nvPr/>
        </p:nvSpPr>
        <p:spPr>
          <a:xfrm>
            <a:off x="4366629" y="2683121"/>
            <a:ext cx="45557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700" dirty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kumimoji="1" lang="zh-CN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2" name="文本框 151">
            <a:extLst>
              <a:ext uri="{FF2B5EF4-FFF2-40B4-BE49-F238E27FC236}">
                <a16:creationId xmlns:a16="http://schemas.microsoft.com/office/drawing/2014/main" id="{BE057C6A-E278-1E4B-91C7-A2213F212A3F}"/>
              </a:ext>
            </a:extLst>
          </p:cNvPr>
          <p:cNvSpPr txBox="1"/>
          <p:nvPr/>
        </p:nvSpPr>
        <p:spPr>
          <a:xfrm>
            <a:off x="4436888" y="2355668"/>
            <a:ext cx="39466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00" dirty="0">
                <a:latin typeface="Arial" panose="020B0604020202020204" pitchFamily="34" charset="0"/>
                <a:cs typeface="Arial" panose="020B0604020202020204" pitchFamily="34" charset="0"/>
              </a:rPr>
              <a:t>G6PD</a:t>
            </a:r>
            <a:endParaRPr kumimoji="1" lang="zh-CN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" name="矩形 152"/>
          <p:cNvSpPr/>
          <p:nvPr/>
        </p:nvSpPr>
        <p:spPr>
          <a:xfrm>
            <a:off x="2241261" y="2606969"/>
            <a:ext cx="48215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4</a:t>
            </a:r>
            <a:r>
              <a:rPr lang="ru-RU" altLang="zh-CN" sz="800" dirty="0">
                <a:solidFill>
                  <a:srgbClr val="000000"/>
                </a:solidFill>
                <a:effectLst/>
                <a:latin typeface="Arial" charset="0"/>
              </a:rPr>
              <a:t>5</a:t>
            </a:r>
            <a:r>
              <a:rPr lang="zh-CN" altLang="en-US" sz="800" dirty="0">
                <a:solidFill>
                  <a:srgbClr val="000000"/>
                </a:solidFill>
                <a:effectLst/>
                <a:latin typeface="Arial" charset="0"/>
              </a:rPr>
              <a:t> </a:t>
            </a:r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-</a:t>
            </a:r>
            <a:endParaRPr lang="ru-RU" altLang="zh-CN" dirty="0"/>
          </a:p>
        </p:txBody>
      </p:sp>
      <p:sp>
        <p:nvSpPr>
          <p:cNvPr id="154" name="矩形 153"/>
          <p:cNvSpPr/>
          <p:nvPr/>
        </p:nvSpPr>
        <p:spPr>
          <a:xfrm>
            <a:off x="2241261" y="2844819"/>
            <a:ext cx="48215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35 -</a:t>
            </a:r>
            <a:endParaRPr lang="ru-RU" altLang="zh-CN" dirty="0"/>
          </a:p>
        </p:txBody>
      </p:sp>
      <p:sp>
        <p:nvSpPr>
          <p:cNvPr id="155" name="矩形 154"/>
          <p:cNvSpPr/>
          <p:nvPr/>
        </p:nvSpPr>
        <p:spPr>
          <a:xfrm>
            <a:off x="2244070" y="2340842"/>
            <a:ext cx="48215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60 -</a:t>
            </a:r>
            <a:endParaRPr lang="ru-RU" altLang="zh-CN" dirty="0"/>
          </a:p>
        </p:txBody>
      </p:sp>
      <p:sp>
        <p:nvSpPr>
          <p:cNvPr id="156" name="矩形 155"/>
          <p:cNvSpPr/>
          <p:nvPr/>
        </p:nvSpPr>
        <p:spPr>
          <a:xfrm>
            <a:off x="2244070" y="2156737"/>
            <a:ext cx="48215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75 -</a:t>
            </a:r>
            <a:endParaRPr lang="ru-RU" altLang="zh-CN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FBCCF9B-50A2-D7C4-2FEB-F1F9C500E883}"/>
              </a:ext>
            </a:extLst>
          </p:cNvPr>
          <p:cNvSpPr txBox="1"/>
          <p:nvPr/>
        </p:nvSpPr>
        <p:spPr>
          <a:xfrm>
            <a:off x="771583" y="1982586"/>
            <a:ext cx="3285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694B405-31A9-E769-01E2-2F4EF0B5C982}"/>
              </a:ext>
            </a:extLst>
          </p:cNvPr>
          <p:cNvSpPr txBox="1"/>
          <p:nvPr/>
        </p:nvSpPr>
        <p:spPr>
          <a:xfrm>
            <a:off x="938146" y="1982586"/>
            <a:ext cx="3285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07D05C5-6A03-978C-8679-4EACAE4D1A37}"/>
              </a:ext>
            </a:extLst>
          </p:cNvPr>
          <p:cNvSpPr txBox="1"/>
          <p:nvPr/>
        </p:nvSpPr>
        <p:spPr>
          <a:xfrm>
            <a:off x="1112544" y="1982586"/>
            <a:ext cx="3285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7A37B13-F4B7-4A40-5464-F8688F01F6A1}"/>
              </a:ext>
            </a:extLst>
          </p:cNvPr>
          <p:cNvSpPr txBox="1"/>
          <p:nvPr/>
        </p:nvSpPr>
        <p:spPr>
          <a:xfrm>
            <a:off x="1256805" y="1982586"/>
            <a:ext cx="3285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110075A-E7CF-71E3-672D-EDDF9B28B95B}"/>
              </a:ext>
            </a:extLst>
          </p:cNvPr>
          <p:cNvSpPr txBox="1"/>
          <p:nvPr/>
        </p:nvSpPr>
        <p:spPr>
          <a:xfrm>
            <a:off x="1470449" y="1982586"/>
            <a:ext cx="3285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98F1C9D-5109-C139-5F6F-536CB864548E}"/>
              </a:ext>
            </a:extLst>
          </p:cNvPr>
          <p:cNvSpPr txBox="1"/>
          <p:nvPr/>
        </p:nvSpPr>
        <p:spPr>
          <a:xfrm>
            <a:off x="1633760" y="1982586"/>
            <a:ext cx="3285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7EB5618-963C-7A93-14ED-DF4E62D2917F}"/>
              </a:ext>
            </a:extLst>
          </p:cNvPr>
          <p:cNvSpPr txBox="1"/>
          <p:nvPr/>
        </p:nvSpPr>
        <p:spPr>
          <a:xfrm>
            <a:off x="1814431" y="1982586"/>
            <a:ext cx="3285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ACB7528-ED78-D3BC-4489-04D5000868C4}"/>
              </a:ext>
            </a:extLst>
          </p:cNvPr>
          <p:cNvSpPr txBox="1"/>
          <p:nvPr/>
        </p:nvSpPr>
        <p:spPr>
          <a:xfrm>
            <a:off x="1977214" y="1982586"/>
            <a:ext cx="3291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7B290A0-EA78-C5D6-95F7-13DCACDACD29}"/>
              </a:ext>
            </a:extLst>
          </p:cNvPr>
          <p:cNvSpPr txBox="1"/>
          <p:nvPr/>
        </p:nvSpPr>
        <p:spPr>
          <a:xfrm>
            <a:off x="40094" y="1858579"/>
            <a:ext cx="83933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Sample NO.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D528361-349A-D516-31F7-8FAA7A8565BE}"/>
              </a:ext>
            </a:extLst>
          </p:cNvPr>
          <p:cNvSpPr txBox="1"/>
          <p:nvPr/>
        </p:nvSpPr>
        <p:spPr>
          <a:xfrm>
            <a:off x="55775" y="1981323"/>
            <a:ext cx="8487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Normal/Tumor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2A0B055D-7F2C-EFAF-B6D2-C65CB2E63C4F}"/>
              </a:ext>
            </a:extLst>
          </p:cNvPr>
          <p:cNvSpPr txBox="1"/>
          <p:nvPr/>
        </p:nvSpPr>
        <p:spPr>
          <a:xfrm>
            <a:off x="869309" y="1835490"/>
            <a:ext cx="1771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直接连接符 51">
            <a:extLst>
              <a:ext uri="{FF2B5EF4-FFF2-40B4-BE49-F238E27FC236}">
                <a16:creationId xmlns:a16="http://schemas.microsoft.com/office/drawing/2014/main" id="{17BF9353-330E-75C7-D661-9D2F8D535C29}"/>
              </a:ext>
            </a:extLst>
          </p:cNvPr>
          <p:cNvCxnSpPr>
            <a:cxnSpLocks/>
          </p:cNvCxnSpPr>
          <p:nvPr/>
        </p:nvCxnSpPr>
        <p:spPr>
          <a:xfrm>
            <a:off x="867587" y="2010806"/>
            <a:ext cx="232569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EE6E29DC-91D0-D4C2-937E-D4580801BB4E}"/>
              </a:ext>
            </a:extLst>
          </p:cNvPr>
          <p:cNvSpPr txBox="1"/>
          <p:nvPr/>
        </p:nvSpPr>
        <p:spPr>
          <a:xfrm>
            <a:off x="1177061" y="1835490"/>
            <a:ext cx="1699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直接连接符 53">
            <a:extLst>
              <a:ext uri="{FF2B5EF4-FFF2-40B4-BE49-F238E27FC236}">
                <a16:creationId xmlns:a16="http://schemas.microsoft.com/office/drawing/2014/main" id="{A52FEAA7-E36A-62C6-AD23-5FF01F65AED3}"/>
              </a:ext>
            </a:extLst>
          </p:cNvPr>
          <p:cNvCxnSpPr>
            <a:cxnSpLocks/>
          </p:cNvCxnSpPr>
          <p:nvPr/>
        </p:nvCxnSpPr>
        <p:spPr>
          <a:xfrm>
            <a:off x="1180229" y="2010806"/>
            <a:ext cx="232569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CF8524C2-2B2B-C613-3E2B-E154978DC408}"/>
              </a:ext>
            </a:extLst>
          </p:cNvPr>
          <p:cNvSpPr txBox="1"/>
          <p:nvPr/>
        </p:nvSpPr>
        <p:spPr>
          <a:xfrm>
            <a:off x="1555768" y="1835490"/>
            <a:ext cx="1771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直接连接符 55">
            <a:extLst>
              <a:ext uri="{FF2B5EF4-FFF2-40B4-BE49-F238E27FC236}">
                <a16:creationId xmlns:a16="http://schemas.microsoft.com/office/drawing/2014/main" id="{503C8398-9B9F-6CEB-0D74-557816F90525}"/>
              </a:ext>
            </a:extLst>
          </p:cNvPr>
          <p:cNvCxnSpPr>
            <a:cxnSpLocks/>
          </p:cNvCxnSpPr>
          <p:nvPr/>
        </p:nvCxnSpPr>
        <p:spPr>
          <a:xfrm>
            <a:off x="1554046" y="2010806"/>
            <a:ext cx="232569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B08AB917-DF40-864D-FA5B-EFEDE9ECB432}"/>
              </a:ext>
            </a:extLst>
          </p:cNvPr>
          <p:cNvSpPr txBox="1"/>
          <p:nvPr/>
        </p:nvSpPr>
        <p:spPr>
          <a:xfrm>
            <a:off x="1911145" y="1835490"/>
            <a:ext cx="1699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5" name="直接连接符 57">
            <a:extLst>
              <a:ext uri="{FF2B5EF4-FFF2-40B4-BE49-F238E27FC236}">
                <a16:creationId xmlns:a16="http://schemas.microsoft.com/office/drawing/2014/main" id="{EB627B61-CB47-60D8-0311-43C7D7A68D2B}"/>
              </a:ext>
            </a:extLst>
          </p:cNvPr>
          <p:cNvCxnSpPr>
            <a:cxnSpLocks/>
          </p:cNvCxnSpPr>
          <p:nvPr/>
        </p:nvCxnSpPr>
        <p:spPr>
          <a:xfrm>
            <a:off x="1914313" y="2010806"/>
            <a:ext cx="232569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>
            <a:extLst>
              <a:ext uri="{FF2B5EF4-FFF2-40B4-BE49-F238E27FC236}">
                <a16:creationId xmlns:a16="http://schemas.microsoft.com/office/drawing/2014/main" id="{4DA77824-A471-AA95-3CDD-79458D6C3370}"/>
              </a:ext>
            </a:extLst>
          </p:cNvPr>
          <p:cNvSpPr txBox="1"/>
          <p:nvPr/>
        </p:nvSpPr>
        <p:spPr>
          <a:xfrm>
            <a:off x="4760717" y="1972233"/>
            <a:ext cx="3285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F671A865-A52A-0DD5-AD09-CABD01431DB7}"/>
              </a:ext>
            </a:extLst>
          </p:cNvPr>
          <p:cNvSpPr txBox="1"/>
          <p:nvPr/>
        </p:nvSpPr>
        <p:spPr>
          <a:xfrm>
            <a:off x="4904450" y="1972233"/>
            <a:ext cx="3291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02D2E203-DADC-B8E2-7C2C-A15A354B1BA1}"/>
              </a:ext>
            </a:extLst>
          </p:cNvPr>
          <p:cNvSpPr txBox="1"/>
          <p:nvPr/>
        </p:nvSpPr>
        <p:spPr>
          <a:xfrm>
            <a:off x="5053077" y="1972233"/>
            <a:ext cx="3285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6819BA5D-98EF-B05E-4710-53EF7177E6C4}"/>
              </a:ext>
            </a:extLst>
          </p:cNvPr>
          <p:cNvSpPr txBox="1"/>
          <p:nvPr/>
        </p:nvSpPr>
        <p:spPr>
          <a:xfrm>
            <a:off x="5235772" y="1972233"/>
            <a:ext cx="3291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371E77E4-8EC9-DCE4-FB11-1D56ADEB07B1}"/>
              </a:ext>
            </a:extLst>
          </p:cNvPr>
          <p:cNvSpPr txBox="1"/>
          <p:nvPr/>
        </p:nvSpPr>
        <p:spPr>
          <a:xfrm>
            <a:off x="4838381" y="1825137"/>
            <a:ext cx="1699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4" name="直接连接符 57">
            <a:extLst>
              <a:ext uri="{FF2B5EF4-FFF2-40B4-BE49-F238E27FC236}">
                <a16:creationId xmlns:a16="http://schemas.microsoft.com/office/drawing/2014/main" id="{4CA6F474-D04D-9606-08F0-87A5A5DDBB14}"/>
              </a:ext>
            </a:extLst>
          </p:cNvPr>
          <p:cNvCxnSpPr>
            <a:cxnSpLocks/>
          </p:cNvCxnSpPr>
          <p:nvPr/>
        </p:nvCxnSpPr>
        <p:spPr>
          <a:xfrm>
            <a:off x="4841549" y="2000453"/>
            <a:ext cx="232569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>
            <a:extLst>
              <a:ext uri="{FF2B5EF4-FFF2-40B4-BE49-F238E27FC236}">
                <a16:creationId xmlns:a16="http://schemas.microsoft.com/office/drawing/2014/main" id="{02F13B7A-0822-6958-6424-9A80DD3F135B}"/>
              </a:ext>
            </a:extLst>
          </p:cNvPr>
          <p:cNvSpPr txBox="1"/>
          <p:nvPr/>
        </p:nvSpPr>
        <p:spPr>
          <a:xfrm>
            <a:off x="5134041" y="1825137"/>
            <a:ext cx="1699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6" name="直接连接符 59">
            <a:extLst>
              <a:ext uri="{FF2B5EF4-FFF2-40B4-BE49-F238E27FC236}">
                <a16:creationId xmlns:a16="http://schemas.microsoft.com/office/drawing/2014/main" id="{BA57A992-7E82-3C78-421F-3E3673D7FA59}"/>
              </a:ext>
            </a:extLst>
          </p:cNvPr>
          <p:cNvCxnSpPr>
            <a:cxnSpLocks/>
          </p:cNvCxnSpPr>
          <p:nvPr/>
        </p:nvCxnSpPr>
        <p:spPr>
          <a:xfrm>
            <a:off x="5137209" y="2000453"/>
            <a:ext cx="232569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矩形 70">
            <a:extLst>
              <a:ext uri="{FF2B5EF4-FFF2-40B4-BE49-F238E27FC236}">
                <a16:creationId xmlns:a16="http://schemas.microsoft.com/office/drawing/2014/main" id="{97964B0B-EE94-7689-072A-41292E276958}"/>
              </a:ext>
            </a:extLst>
          </p:cNvPr>
          <p:cNvSpPr/>
          <p:nvPr/>
        </p:nvSpPr>
        <p:spPr>
          <a:xfrm>
            <a:off x="5588255" y="3744795"/>
            <a:ext cx="43334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latin typeface="Arial" charset="0"/>
              </a:rPr>
              <a:t>1</a:t>
            </a:r>
            <a:r>
              <a:rPr lang="ru-RU" altLang="zh-CN" sz="800" dirty="0">
                <a:solidFill>
                  <a:srgbClr val="000000"/>
                </a:solidFill>
                <a:effectLst/>
                <a:latin typeface="Arial" charset="0"/>
              </a:rPr>
              <a:t>5</a:t>
            </a:r>
            <a:r>
              <a:rPr lang="zh-CN" altLang="en-US" sz="800" dirty="0">
                <a:solidFill>
                  <a:srgbClr val="000000"/>
                </a:solidFill>
                <a:effectLst/>
                <a:latin typeface="Arial" charset="0"/>
              </a:rPr>
              <a:t> </a:t>
            </a:r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-</a:t>
            </a:r>
            <a:endParaRPr lang="ru-RU" altLang="zh-CN" dirty="0"/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0234CFA5-92DA-13C3-261C-5ABB2C25B0B6}"/>
              </a:ext>
            </a:extLst>
          </p:cNvPr>
          <p:cNvSpPr/>
          <p:nvPr/>
        </p:nvSpPr>
        <p:spPr>
          <a:xfrm>
            <a:off x="5588255" y="3660890"/>
            <a:ext cx="43334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latin typeface="Arial" charset="0"/>
              </a:rPr>
              <a:t>2</a:t>
            </a:r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5 -</a:t>
            </a:r>
            <a:endParaRPr lang="ru-RU" altLang="zh-CN" dirty="0"/>
          </a:p>
        </p:txBody>
      </p:sp>
      <p:sp>
        <p:nvSpPr>
          <p:cNvPr id="73" name="矩形 72">
            <a:extLst>
              <a:ext uri="{FF2B5EF4-FFF2-40B4-BE49-F238E27FC236}">
                <a16:creationId xmlns:a16="http://schemas.microsoft.com/office/drawing/2014/main" id="{A9F10E32-3DEC-5309-BF5E-202DE007FEF5}"/>
              </a:ext>
            </a:extLst>
          </p:cNvPr>
          <p:cNvSpPr/>
          <p:nvPr/>
        </p:nvSpPr>
        <p:spPr>
          <a:xfrm>
            <a:off x="5586221" y="3537093"/>
            <a:ext cx="43538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latin typeface="Arial" charset="0"/>
              </a:rPr>
              <a:t>3</a:t>
            </a:r>
            <a:r>
              <a:rPr lang="ru-RU" altLang="zh-CN" sz="800" dirty="0">
                <a:solidFill>
                  <a:srgbClr val="000000"/>
                </a:solidFill>
                <a:effectLst/>
                <a:latin typeface="Arial" charset="0"/>
              </a:rPr>
              <a:t>5</a:t>
            </a:r>
            <a:r>
              <a:rPr lang="zh-CN" altLang="en-US" sz="800" dirty="0">
                <a:solidFill>
                  <a:srgbClr val="000000"/>
                </a:solidFill>
                <a:effectLst/>
                <a:latin typeface="Arial" charset="0"/>
              </a:rPr>
              <a:t> </a:t>
            </a:r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-</a:t>
            </a:r>
            <a:endParaRPr lang="ru-RU" altLang="zh-CN" dirty="0"/>
          </a:p>
        </p:txBody>
      </p:sp>
      <p:sp>
        <p:nvSpPr>
          <p:cNvPr id="74" name="矩形 73">
            <a:extLst>
              <a:ext uri="{FF2B5EF4-FFF2-40B4-BE49-F238E27FC236}">
                <a16:creationId xmlns:a16="http://schemas.microsoft.com/office/drawing/2014/main" id="{7C9DAACE-6F00-947E-0047-F83C15325CE3}"/>
              </a:ext>
            </a:extLst>
          </p:cNvPr>
          <p:cNvSpPr/>
          <p:nvPr/>
        </p:nvSpPr>
        <p:spPr>
          <a:xfrm>
            <a:off x="5586421" y="3446198"/>
            <a:ext cx="56972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45 -</a:t>
            </a:r>
            <a:endParaRPr lang="ru-RU" altLang="zh-CN" dirty="0"/>
          </a:p>
        </p:txBody>
      </p:sp>
      <p:sp>
        <p:nvSpPr>
          <p:cNvPr id="75" name="矩形 74">
            <a:extLst>
              <a:ext uri="{FF2B5EF4-FFF2-40B4-BE49-F238E27FC236}">
                <a16:creationId xmlns:a16="http://schemas.microsoft.com/office/drawing/2014/main" id="{5720EC28-D0F9-9AF5-1380-ECDCAF112D5E}"/>
              </a:ext>
            </a:extLst>
          </p:cNvPr>
          <p:cNvSpPr/>
          <p:nvPr/>
        </p:nvSpPr>
        <p:spPr>
          <a:xfrm>
            <a:off x="2170259" y="4562848"/>
            <a:ext cx="43334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latin typeface="Arial" charset="0"/>
              </a:rPr>
              <a:t>1</a:t>
            </a:r>
            <a:r>
              <a:rPr lang="ru-RU" altLang="zh-CN" sz="800" dirty="0">
                <a:solidFill>
                  <a:srgbClr val="000000"/>
                </a:solidFill>
                <a:effectLst/>
                <a:latin typeface="Arial" charset="0"/>
              </a:rPr>
              <a:t>5</a:t>
            </a:r>
            <a:r>
              <a:rPr lang="zh-CN" altLang="en-US" sz="800" dirty="0">
                <a:solidFill>
                  <a:srgbClr val="000000"/>
                </a:solidFill>
                <a:effectLst/>
                <a:latin typeface="Arial" charset="0"/>
              </a:rPr>
              <a:t> </a:t>
            </a:r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---</a:t>
            </a:r>
            <a:endParaRPr lang="ru-RU" altLang="zh-CN" dirty="0"/>
          </a:p>
        </p:txBody>
      </p:sp>
      <p:sp>
        <p:nvSpPr>
          <p:cNvPr id="76" name="矩形 75">
            <a:extLst>
              <a:ext uri="{FF2B5EF4-FFF2-40B4-BE49-F238E27FC236}">
                <a16:creationId xmlns:a16="http://schemas.microsoft.com/office/drawing/2014/main" id="{7D40D3E0-2A8D-D3E9-88CC-47DB8DE45A7F}"/>
              </a:ext>
            </a:extLst>
          </p:cNvPr>
          <p:cNvSpPr/>
          <p:nvPr/>
        </p:nvSpPr>
        <p:spPr>
          <a:xfrm>
            <a:off x="2313256" y="4526568"/>
            <a:ext cx="43334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latin typeface="Arial" charset="0"/>
              </a:rPr>
              <a:t>2</a:t>
            </a:r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5 -</a:t>
            </a:r>
            <a:endParaRPr lang="ru-RU" altLang="zh-CN" dirty="0"/>
          </a:p>
        </p:txBody>
      </p:sp>
      <p:sp>
        <p:nvSpPr>
          <p:cNvPr id="77" name="矩形 76">
            <a:extLst>
              <a:ext uri="{FF2B5EF4-FFF2-40B4-BE49-F238E27FC236}">
                <a16:creationId xmlns:a16="http://schemas.microsoft.com/office/drawing/2014/main" id="{F9363F13-8710-A152-1E2F-0B372E6B1C75}"/>
              </a:ext>
            </a:extLst>
          </p:cNvPr>
          <p:cNvSpPr/>
          <p:nvPr/>
        </p:nvSpPr>
        <p:spPr>
          <a:xfrm>
            <a:off x="2311222" y="4469446"/>
            <a:ext cx="43538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latin typeface="Arial" charset="0"/>
              </a:rPr>
              <a:t>3</a:t>
            </a:r>
            <a:r>
              <a:rPr lang="ru-RU" altLang="zh-CN" sz="800" dirty="0">
                <a:solidFill>
                  <a:srgbClr val="000000"/>
                </a:solidFill>
                <a:effectLst/>
                <a:latin typeface="Arial" charset="0"/>
              </a:rPr>
              <a:t>5</a:t>
            </a:r>
            <a:r>
              <a:rPr lang="zh-CN" altLang="en-US" sz="800" dirty="0">
                <a:solidFill>
                  <a:srgbClr val="000000"/>
                </a:solidFill>
                <a:effectLst/>
                <a:latin typeface="Arial" charset="0"/>
              </a:rPr>
              <a:t> </a:t>
            </a:r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-</a:t>
            </a:r>
            <a:endParaRPr lang="ru-RU" altLang="zh-CN" dirty="0"/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id="{FE7F8328-35C0-321F-0EEE-2A53F0ED9F6F}"/>
              </a:ext>
            </a:extLst>
          </p:cNvPr>
          <p:cNvSpPr/>
          <p:nvPr/>
        </p:nvSpPr>
        <p:spPr>
          <a:xfrm>
            <a:off x="2159191" y="4408425"/>
            <a:ext cx="56972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45---- -</a:t>
            </a:r>
            <a:endParaRPr lang="ru-RU" altLang="zh-CN" dirty="0"/>
          </a:p>
        </p:txBody>
      </p:sp>
      <p:sp>
        <p:nvSpPr>
          <p:cNvPr id="79" name="矩形 78">
            <a:extLst>
              <a:ext uri="{FF2B5EF4-FFF2-40B4-BE49-F238E27FC236}">
                <a16:creationId xmlns:a16="http://schemas.microsoft.com/office/drawing/2014/main" id="{CE7E6112-BC56-D0DE-D69D-5B999CD7A6C2}"/>
              </a:ext>
            </a:extLst>
          </p:cNvPr>
          <p:cNvSpPr/>
          <p:nvPr/>
        </p:nvSpPr>
        <p:spPr>
          <a:xfrm>
            <a:off x="5527034" y="4516147"/>
            <a:ext cx="43334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latin typeface="Arial" charset="0"/>
              </a:rPr>
              <a:t>1</a:t>
            </a:r>
            <a:r>
              <a:rPr lang="ru-RU" altLang="zh-CN" sz="800" dirty="0">
                <a:solidFill>
                  <a:srgbClr val="000000"/>
                </a:solidFill>
                <a:effectLst/>
                <a:latin typeface="Arial" charset="0"/>
              </a:rPr>
              <a:t>5</a:t>
            </a:r>
            <a:r>
              <a:rPr lang="zh-CN" altLang="en-US" sz="800" dirty="0">
                <a:solidFill>
                  <a:srgbClr val="000000"/>
                </a:solidFill>
                <a:effectLst/>
                <a:latin typeface="Arial" charset="0"/>
              </a:rPr>
              <a:t> </a:t>
            </a:r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---</a:t>
            </a:r>
            <a:endParaRPr lang="ru-RU" altLang="zh-CN" dirty="0"/>
          </a:p>
        </p:txBody>
      </p:sp>
      <p:sp>
        <p:nvSpPr>
          <p:cNvPr id="80" name="矩形 79">
            <a:extLst>
              <a:ext uri="{FF2B5EF4-FFF2-40B4-BE49-F238E27FC236}">
                <a16:creationId xmlns:a16="http://schemas.microsoft.com/office/drawing/2014/main" id="{74C87C2C-2DC1-6C32-C466-A69BAD438805}"/>
              </a:ext>
            </a:extLst>
          </p:cNvPr>
          <p:cNvSpPr/>
          <p:nvPr/>
        </p:nvSpPr>
        <p:spPr>
          <a:xfrm>
            <a:off x="5670031" y="4479867"/>
            <a:ext cx="43334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latin typeface="Arial" charset="0"/>
              </a:rPr>
              <a:t>2</a:t>
            </a:r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5 -</a:t>
            </a:r>
            <a:endParaRPr lang="ru-RU" altLang="zh-CN" dirty="0"/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id="{D76EECAC-56B1-1E2A-4F29-4E086BC5CEF4}"/>
              </a:ext>
            </a:extLst>
          </p:cNvPr>
          <p:cNvSpPr/>
          <p:nvPr/>
        </p:nvSpPr>
        <p:spPr>
          <a:xfrm>
            <a:off x="5667997" y="4422745"/>
            <a:ext cx="43538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latin typeface="Arial" charset="0"/>
              </a:rPr>
              <a:t>3</a:t>
            </a:r>
            <a:r>
              <a:rPr lang="ru-RU" altLang="zh-CN" sz="800" dirty="0">
                <a:solidFill>
                  <a:srgbClr val="000000"/>
                </a:solidFill>
                <a:effectLst/>
                <a:latin typeface="Arial" charset="0"/>
              </a:rPr>
              <a:t>5</a:t>
            </a:r>
            <a:r>
              <a:rPr lang="zh-CN" altLang="en-US" sz="800" dirty="0">
                <a:solidFill>
                  <a:srgbClr val="000000"/>
                </a:solidFill>
                <a:effectLst/>
                <a:latin typeface="Arial" charset="0"/>
              </a:rPr>
              <a:t> </a:t>
            </a:r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-</a:t>
            </a:r>
            <a:endParaRPr lang="ru-RU" altLang="zh-CN" dirty="0"/>
          </a:p>
        </p:txBody>
      </p:sp>
      <p:sp>
        <p:nvSpPr>
          <p:cNvPr id="82" name="矩形 81">
            <a:extLst>
              <a:ext uri="{FF2B5EF4-FFF2-40B4-BE49-F238E27FC236}">
                <a16:creationId xmlns:a16="http://schemas.microsoft.com/office/drawing/2014/main" id="{00B010A3-981A-8B92-87B4-BF6795ED56BE}"/>
              </a:ext>
            </a:extLst>
          </p:cNvPr>
          <p:cNvSpPr/>
          <p:nvPr/>
        </p:nvSpPr>
        <p:spPr>
          <a:xfrm>
            <a:off x="5515966" y="4361724"/>
            <a:ext cx="56972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45---- -</a:t>
            </a:r>
            <a:endParaRPr lang="ru-RU" altLang="zh-CN" dirty="0"/>
          </a:p>
        </p:txBody>
      </p:sp>
      <p:sp>
        <p:nvSpPr>
          <p:cNvPr id="83" name="矩形 82">
            <a:extLst>
              <a:ext uri="{FF2B5EF4-FFF2-40B4-BE49-F238E27FC236}">
                <a16:creationId xmlns:a16="http://schemas.microsoft.com/office/drawing/2014/main" id="{5A5BBC28-9F3A-FC2D-D85C-5054A9F4A75B}"/>
              </a:ext>
            </a:extLst>
          </p:cNvPr>
          <p:cNvSpPr/>
          <p:nvPr/>
        </p:nvSpPr>
        <p:spPr>
          <a:xfrm>
            <a:off x="5585389" y="2625687"/>
            <a:ext cx="48215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4</a:t>
            </a:r>
            <a:r>
              <a:rPr lang="ru-RU" altLang="zh-CN" sz="800" dirty="0">
                <a:solidFill>
                  <a:srgbClr val="000000"/>
                </a:solidFill>
                <a:effectLst/>
                <a:latin typeface="Arial" charset="0"/>
              </a:rPr>
              <a:t>5</a:t>
            </a:r>
            <a:r>
              <a:rPr lang="zh-CN" altLang="en-US" sz="800" dirty="0">
                <a:solidFill>
                  <a:srgbClr val="000000"/>
                </a:solidFill>
                <a:effectLst/>
                <a:latin typeface="Arial" charset="0"/>
              </a:rPr>
              <a:t> </a:t>
            </a:r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-</a:t>
            </a:r>
            <a:endParaRPr lang="ru-RU" altLang="zh-CN" dirty="0"/>
          </a:p>
        </p:txBody>
      </p:sp>
      <p:sp>
        <p:nvSpPr>
          <p:cNvPr id="84" name="矩形 83">
            <a:extLst>
              <a:ext uri="{FF2B5EF4-FFF2-40B4-BE49-F238E27FC236}">
                <a16:creationId xmlns:a16="http://schemas.microsoft.com/office/drawing/2014/main" id="{48AE3B15-EC39-7955-A2D2-44D533611C94}"/>
              </a:ext>
            </a:extLst>
          </p:cNvPr>
          <p:cNvSpPr/>
          <p:nvPr/>
        </p:nvSpPr>
        <p:spPr>
          <a:xfrm>
            <a:off x="5585389" y="2863537"/>
            <a:ext cx="48215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35 -</a:t>
            </a:r>
            <a:endParaRPr lang="ru-RU" altLang="zh-CN" dirty="0"/>
          </a:p>
        </p:txBody>
      </p:sp>
      <p:sp>
        <p:nvSpPr>
          <p:cNvPr id="85" name="矩形 84">
            <a:extLst>
              <a:ext uri="{FF2B5EF4-FFF2-40B4-BE49-F238E27FC236}">
                <a16:creationId xmlns:a16="http://schemas.microsoft.com/office/drawing/2014/main" id="{6FB56D70-882D-F545-85B6-4978361A65A4}"/>
              </a:ext>
            </a:extLst>
          </p:cNvPr>
          <p:cNvSpPr/>
          <p:nvPr/>
        </p:nvSpPr>
        <p:spPr>
          <a:xfrm>
            <a:off x="5588198" y="2273835"/>
            <a:ext cx="48215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60 -</a:t>
            </a:r>
            <a:endParaRPr lang="ru-RU" altLang="zh-CN" dirty="0"/>
          </a:p>
        </p:txBody>
      </p:sp>
      <p:sp>
        <p:nvSpPr>
          <p:cNvPr id="86" name="矩形 85">
            <a:extLst>
              <a:ext uri="{FF2B5EF4-FFF2-40B4-BE49-F238E27FC236}">
                <a16:creationId xmlns:a16="http://schemas.microsoft.com/office/drawing/2014/main" id="{C676B78B-9283-80A1-2D92-7FC6B1586155}"/>
              </a:ext>
            </a:extLst>
          </p:cNvPr>
          <p:cNvSpPr/>
          <p:nvPr/>
        </p:nvSpPr>
        <p:spPr>
          <a:xfrm>
            <a:off x="5588198" y="2089730"/>
            <a:ext cx="48215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75 -</a:t>
            </a:r>
            <a:endParaRPr lang="ru-RU" altLang="zh-CN" dirty="0"/>
          </a:p>
        </p:txBody>
      </p:sp>
    </p:spTree>
    <p:extLst>
      <p:ext uri="{BB962C8B-B14F-4D97-AF65-F5344CB8AC3E}">
        <p14:creationId xmlns:p14="http://schemas.microsoft.com/office/powerpoint/2010/main" val="1369562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>
            <a:extLst>
              <a:ext uri="{FF2B5EF4-FFF2-40B4-BE49-F238E27FC236}">
                <a16:creationId xmlns:a16="http://schemas.microsoft.com/office/drawing/2014/main" id="{76CCECE0-62AE-8359-2B3E-E38CB0182A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747" y="6364735"/>
            <a:ext cx="2951688" cy="458812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862023F7-63BE-A806-0BE2-A89A66C930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0229" y="1950788"/>
            <a:ext cx="1529372" cy="91762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73FC648-F84F-6D17-F6E4-D69EED9596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3516" y="3862746"/>
            <a:ext cx="1529372" cy="91762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B3A5672-6FAB-2738-AC67-3690033B34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4227" y="2858191"/>
            <a:ext cx="1529372" cy="917623"/>
          </a:xfrm>
          <a:prstGeom prst="rect">
            <a:avLst/>
          </a:prstGeom>
        </p:spPr>
      </p:pic>
      <p:sp>
        <p:nvSpPr>
          <p:cNvPr id="7" name="框架 40">
            <a:extLst>
              <a:ext uri="{FF2B5EF4-FFF2-40B4-BE49-F238E27FC236}">
                <a16:creationId xmlns:a16="http://schemas.microsoft.com/office/drawing/2014/main" id="{5E823CAC-DDD7-F1B3-7692-DF3E849B2826}"/>
              </a:ext>
            </a:extLst>
          </p:cNvPr>
          <p:cNvSpPr/>
          <p:nvPr/>
        </p:nvSpPr>
        <p:spPr>
          <a:xfrm>
            <a:off x="4042694" y="2064125"/>
            <a:ext cx="1264442" cy="239330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806">
              <a:solidFill>
                <a:schemeClr val="tx1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992CD4D-51C9-CD95-988A-60E362E08EB2}"/>
              </a:ext>
            </a:extLst>
          </p:cNvPr>
          <p:cNvSpPr txBox="1"/>
          <p:nvPr/>
        </p:nvSpPr>
        <p:spPr>
          <a:xfrm>
            <a:off x="3638945" y="3190427"/>
            <a:ext cx="457180" cy="2007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702" dirty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kumimoji="1" lang="zh-CN" altLang="en-US" sz="70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EEEB3DC-3C1A-D13D-3042-DDBBBDD744A2}"/>
              </a:ext>
            </a:extLst>
          </p:cNvPr>
          <p:cNvSpPr txBox="1"/>
          <p:nvPr/>
        </p:nvSpPr>
        <p:spPr>
          <a:xfrm>
            <a:off x="3702429" y="2115253"/>
            <a:ext cx="400876" cy="185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02" dirty="0">
                <a:latin typeface="Arial" panose="020B0604020202020204" pitchFamily="34" charset="0"/>
                <a:cs typeface="Arial" panose="020B0604020202020204" pitchFamily="34" charset="0"/>
              </a:rPr>
              <a:t>GCLC</a:t>
            </a:r>
            <a:endParaRPr kumimoji="1" lang="zh-CN" altLang="en-US" sz="60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37293604-D954-9032-E508-1076A8F730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82533" y="1923981"/>
            <a:ext cx="1504902" cy="45881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5D96FAD1-B847-0D6F-65FF-1ECCEADD3E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87356" y="2535134"/>
            <a:ext cx="1529372" cy="458812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59A89994-2713-4FFF-DE85-9914245E21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10015" y="3171588"/>
            <a:ext cx="1529372" cy="917623"/>
          </a:xfrm>
          <a:prstGeom prst="rect">
            <a:avLst/>
          </a:prstGeom>
        </p:spPr>
      </p:pic>
      <p:sp>
        <p:nvSpPr>
          <p:cNvPr id="14" name="框架 48">
            <a:extLst>
              <a:ext uri="{FF2B5EF4-FFF2-40B4-BE49-F238E27FC236}">
                <a16:creationId xmlns:a16="http://schemas.microsoft.com/office/drawing/2014/main" id="{2F14AF36-7F96-A81E-D915-9464DAB6A3C0}"/>
              </a:ext>
            </a:extLst>
          </p:cNvPr>
          <p:cNvSpPr/>
          <p:nvPr/>
        </p:nvSpPr>
        <p:spPr>
          <a:xfrm>
            <a:off x="1790528" y="2110234"/>
            <a:ext cx="1264442" cy="239330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806">
              <a:solidFill>
                <a:schemeClr val="tx1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B0EEC44-E686-1090-BD50-117AA8730603}"/>
              </a:ext>
            </a:extLst>
          </p:cNvPr>
          <p:cNvSpPr txBox="1"/>
          <p:nvPr/>
        </p:nvSpPr>
        <p:spPr>
          <a:xfrm>
            <a:off x="1374706" y="2477195"/>
            <a:ext cx="457180" cy="2007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702" dirty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kumimoji="1" lang="zh-CN" altLang="en-US" sz="70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2244232-F31D-A40B-2A44-4C4BCF05BD61}"/>
              </a:ext>
            </a:extLst>
          </p:cNvPr>
          <p:cNvSpPr txBox="1"/>
          <p:nvPr/>
        </p:nvSpPr>
        <p:spPr>
          <a:xfrm>
            <a:off x="1425112" y="2133719"/>
            <a:ext cx="400876" cy="185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02" dirty="0">
                <a:latin typeface="Arial" panose="020B0604020202020204" pitchFamily="34" charset="0"/>
                <a:cs typeface="Arial" panose="020B0604020202020204" pitchFamily="34" charset="0"/>
              </a:rPr>
              <a:t>GCLC</a:t>
            </a:r>
            <a:endParaRPr kumimoji="1" lang="zh-CN" altLang="en-US" sz="60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4A9C3796-9464-1D86-61BD-1E3BCD105E9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5063" y="5204250"/>
            <a:ext cx="3058744" cy="458812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B5710F36-CBDC-0F20-7748-64745FBE2DF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5382" y="5660334"/>
            <a:ext cx="1223498" cy="458812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2D236B59-A271-67B7-A5DF-7B30011ABA81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-87994" r="1534" b="-1"/>
          <a:stretch/>
        </p:blipFill>
        <p:spPr>
          <a:xfrm>
            <a:off x="1987912" y="5636006"/>
            <a:ext cx="1351769" cy="458812"/>
          </a:xfrm>
          <a:prstGeom prst="rect">
            <a:avLst/>
          </a:prstGeom>
          <a:ln>
            <a:noFill/>
          </a:ln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A00CCD8F-08DE-4E85-4518-63DCE6A8616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46430" y="5722199"/>
            <a:ext cx="3058744" cy="611749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40F32D51-D66B-8D30-0085-6143E500FA9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546430" y="5108225"/>
            <a:ext cx="3058744" cy="611749"/>
          </a:xfrm>
          <a:prstGeom prst="rect">
            <a:avLst/>
          </a:prstGeom>
        </p:spPr>
      </p:pic>
      <p:sp>
        <p:nvSpPr>
          <p:cNvPr id="23" name="框架 58">
            <a:extLst>
              <a:ext uri="{FF2B5EF4-FFF2-40B4-BE49-F238E27FC236}">
                <a16:creationId xmlns:a16="http://schemas.microsoft.com/office/drawing/2014/main" id="{3F9805EC-182B-FA3A-1C33-DD1E31F342E9}"/>
              </a:ext>
            </a:extLst>
          </p:cNvPr>
          <p:cNvSpPr/>
          <p:nvPr/>
        </p:nvSpPr>
        <p:spPr>
          <a:xfrm>
            <a:off x="539297" y="6498141"/>
            <a:ext cx="2692929" cy="296030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806">
              <a:solidFill>
                <a:schemeClr val="tx1"/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BF7602A8-C469-A4A1-F5F0-8E5115B838D1}"/>
              </a:ext>
            </a:extLst>
          </p:cNvPr>
          <p:cNvSpPr txBox="1"/>
          <p:nvPr/>
        </p:nvSpPr>
        <p:spPr>
          <a:xfrm>
            <a:off x="309957" y="5319840"/>
            <a:ext cx="457180" cy="2007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702" dirty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kumimoji="1" lang="zh-CN" altLang="en-US" sz="70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框架 60">
            <a:extLst>
              <a:ext uri="{FF2B5EF4-FFF2-40B4-BE49-F238E27FC236}">
                <a16:creationId xmlns:a16="http://schemas.microsoft.com/office/drawing/2014/main" id="{A03C8C72-1EBC-69C0-E91A-2E655C047B1D}"/>
              </a:ext>
            </a:extLst>
          </p:cNvPr>
          <p:cNvSpPr/>
          <p:nvPr/>
        </p:nvSpPr>
        <p:spPr>
          <a:xfrm>
            <a:off x="1987912" y="5857995"/>
            <a:ext cx="1204634" cy="251883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806">
              <a:solidFill>
                <a:schemeClr val="tx1"/>
              </a:solidFill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F6D172BC-C37B-93E5-755F-2E402D6A5BE1}"/>
              </a:ext>
            </a:extLst>
          </p:cNvPr>
          <p:cNvSpPr txBox="1"/>
          <p:nvPr/>
        </p:nvSpPr>
        <p:spPr>
          <a:xfrm>
            <a:off x="309337" y="5909119"/>
            <a:ext cx="429833" cy="2007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702" dirty="0">
                <a:latin typeface="Arial" panose="020B0604020202020204" pitchFamily="34" charset="0"/>
                <a:cs typeface="Arial" panose="020B0604020202020204" pitchFamily="34" charset="0"/>
              </a:rPr>
              <a:t>SOD1</a:t>
            </a:r>
            <a:endParaRPr kumimoji="1" lang="zh-CN" altLang="en-US" sz="70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id="{8CB9A0A2-6239-67F6-12D7-6B50500476A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18796" y="6823546"/>
            <a:ext cx="3058744" cy="458812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738ED77E-21F1-B55C-3E25-15BE223FCEB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578220" y="6364735"/>
            <a:ext cx="3058744" cy="917623"/>
          </a:xfrm>
          <a:prstGeom prst="rect">
            <a:avLst/>
          </a:prstGeom>
        </p:spPr>
      </p:pic>
      <p:sp>
        <p:nvSpPr>
          <p:cNvPr id="31" name="文本框 30">
            <a:extLst>
              <a:ext uri="{FF2B5EF4-FFF2-40B4-BE49-F238E27FC236}">
                <a16:creationId xmlns:a16="http://schemas.microsoft.com/office/drawing/2014/main" id="{FFC9ED1B-C6C9-AE01-A425-70CE99A6E2A2}"/>
              </a:ext>
            </a:extLst>
          </p:cNvPr>
          <p:cNvSpPr txBox="1"/>
          <p:nvPr/>
        </p:nvSpPr>
        <p:spPr>
          <a:xfrm>
            <a:off x="134864" y="6564271"/>
            <a:ext cx="457180" cy="2007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702" dirty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kumimoji="1" lang="zh-CN" altLang="en-US" sz="70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框架 68">
            <a:extLst>
              <a:ext uri="{FF2B5EF4-FFF2-40B4-BE49-F238E27FC236}">
                <a16:creationId xmlns:a16="http://schemas.microsoft.com/office/drawing/2014/main" id="{8232054C-EFF4-FB6A-EE47-C1CB20A7BF5F}"/>
              </a:ext>
            </a:extLst>
          </p:cNvPr>
          <p:cNvSpPr/>
          <p:nvPr/>
        </p:nvSpPr>
        <p:spPr>
          <a:xfrm>
            <a:off x="533956" y="6933287"/>
            <a:ext cx="2528883" cy="239330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806">
              <a:solidFill>
                <a:schemeClr val="tx1"/>
              </a:solidFill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046F1C5D-E914-D6F1-63A0-7667BE14D6F9}"/>
              </a:ext>
            </a:extLst>
          </p:cNvPr>
          <p:cNvSpPr txBox="1"/>
          <p:nvPr/>
        </p:nvSpPr>
        <p:spPr>
          <a:xfrm>
            <a:off x="130048" y="6977060"/>
            <a:ext cx="441093" cy="2007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702" dirty="0">
                <a:latin typeface="Arial" panose="020B0604020202020204" pitchFamily="34" charset="0"/>
                <a:cs typeface="Arial" panose="020B0604020202020204" pitchFamily="34" charset="0"/>
              </a:rPr>
              <a:t>NQO1</a:t>
            </a:r>
            <a:endParaRPr kumimoji="1" lang="zh-CN" altLang="en-US" sz="70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F155330A-D4F9-B39E-13F9-C11BAFBB9483}"/>
              </a:ext>
            </a:extLst>
          </p:cNvPr>
          <p:cNvSpPr/>
          <p:nvPr/>
        </p:nvSpPr>
        <p:spPr>
          <a:xfrm>
            <a:off x="1393005" y="3749946"/>
            <a:ext cx="771048" cy="2158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3" dirty="0">
                <a:solidFill>
                  <a:srgbClr val="000000"/>
                </a:solidFill>
                <a:latin typeface="Arial" charset="0"/>
              </a:rPr>
              <a:t>4</a:t>
            </a:r>
            <a:r>
              <a:rPr lang="ru-RU" altLang="zh-CN" sz="803" dirty="0">
                <a:solidFill>
                  <a:srgbClr val="000000"/>
                </a:solidFill>
                <a:latin typeface="Arial" charset="0"/>
              </a:rPr>
              <a:t>5</a:t>
            </a:r>
            <a:r>
              <a:rPr lang="zh-CN" altLang="en-US" sz="803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altLang="zh-CN" sz="803" dirty="0">
                <a:solidFill>
                  <a:srgbClr val="000000"/>
                </a:solidFill>
                <a:latin typeface="Arial" charset="0"/>
              </a:rPr>
              <a:t>-</a:t>
            </a:r>
            <a:endParaRPr lang="ru-RU" altLang="zh-CN" sz="1806" dirty="0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CDF611A3-E332-0589-BBDC-B4692104BEEB}"/>
              </a:ext>
            </a:extLst>
          </p:cNvPr>
          <p:cNvSpPr/>
          <p:nvPr/>
        </p:nvSpPr>
        <p:spPr>
          <a:xfrm>
            <a:off x="1388878" y="3940895"/>
            <a:ext cx="771048" cy="2158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3" dirty="0">
                <a:solidFill>
                  <a:srgbClr val="000000"/>
                </a:solidFill>
                <a:latin typeface="Arial" charset="0"/>
              </a:rPr>
              <a:t>35 -</a:t>
            </a:r>
            <a:endParaRPr lang="ru-RU" altLang="zh-CN" sz="1806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235767EF-656B-C8F8-572D-E3747096613D}"/>
              </a:ext>
            </a:extLst>
          </p:cNvPr>
          <p:cNvSpPr/>
          <p:nvPr/>
        </p:nvSpPr>
        <p:spPr>
          <a:xfrm>
            <a:off x="1388699" y="3512194"/>
            <a:ext cx="771048" cy="2158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3" dirty="0">
                <a:solidFill>
                  <a:srgbClr val="000000"/>
                </a:solidFill>
                <a:latin typeface="Arial" charset="0"/>
              </a:rPr>
              <a:t>60 -</a:t>
            </a:r>
            <a:endParaRPr lang="ru-RU" altLang="zh-CN" sz="1806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CBE506F5-A1E4-AB29-897A-EBD8EF72468D}"/>
              </a:ext>
            </a:extLst>
          </p:cNvPr>
          <p:cNvSpPr/>
          <p:nvPr/>
        </p:nvSpPr>
        <p:spPr>
          <a:xfrm>
            <a:off x="1379925" y="3372599"/>
            <a:ext cx="511059" cy="2158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3" dirty="0">
                <a:solidFill>
                  <a:srgbClr val="000000"/>
                </a:solidFill>
                <a:latin typeface="Arial" charset="0"/>
              </a:rPr>
              <a:t>75 -</a:t>
            </a:r>
            <a:endParaRPr lang="ru-RU" altLang="zh-CN" sz="1806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F06DE462-8194-03EC-B2F3-00C84CE75B8C}"/>
              </a:ext>
            </a:extLst>
          </p:cNvPr>
          <p:cNvSpPr/>
          <p:nvPr/>
        </p:nvSpPr>
        <p:spPr>
          <a:xfrm>
            <a:off x="1355665" y="3213143"/>
            <a:ext cx="771048" cy="2158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3" dirty="0">
                <a:solidFill>
                  <a:srgbClr val="000000"/>
                </a:solidFill>
                <a:latin typeface="Arial" charset="0"/>
              </a:rPr>
              <a:t>100 -</a:t>
            </a:r>
            <a:endParaRPr lang="ru-RU" altLang="zh-CN" sz="1806" dirty="0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88C50846-1BD3-B7B9-C61D-5EA996F57067}"/>
              </a:ext>
            </a:extLst>
          </p:cNvPr>
          <p:cNvSpPr/>
          <p:nvPr/>
        </p:nvSpPr>
        <p:spPr>
          <a:xfrm>
            <a:off x="3574379" y="4181879"/>
            <a:ext cx="527747" cy="216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3" dirty="0">
                <a:solidFill>
                  <a:srgbClr val="000000"/>
                </a:solidFill>
                <a:latin typeface="Arial" charset="0"/>
              </a:rPr>
              <a:t>2</a:t>
            </a:r>
            <a:r>
              <a:rPr lang="ru-RU" altLang="zh-CN" sz="803" dirty="0">
                <a:solidFill>
                  <a:srgbClr val="000000"/>
                </a:solidFill>
                <a:latin typeface="Arial" charset="0"/>
              </a:rPr>
              <a:t>5</a:t>
            </a:r>
            <a:r>
              <a:rPr lang="zh-CN" altLang="en-US" sz="803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altLang="zh-CN" sz="803" dirty="0">
                <a:solidFill>
                  <a:srgbClr val="000000"/>
                </a:solidFill>
                <a:latin typeface="Arial" charset="0"/>
              </a:rPr>
              <a:t>-</a:t>
            </a:r>
            <a:endParaRPr lang="ru-RU" altLang="zh-CN" sz="1806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8C45A6EE-8E36-0770-54AA-2BCAB3FF19A0}"/>
              </a:ext>
            </a:extLst>
          </p:cNvPr>
          <p:cNvSpPr/>
          <p:nvPr/>
        </p:nvSpPr>
        <p:spPr>
          <a:xfrm>
            <a:off x="3574379" y="4353457"/>
            <a:ext cx="527747" cy="216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3" dirty="0">
                <a:solidFill>
                  <a:srgbClr val="000000"/>
                </a:solidFill>
                <a:latin typeface="Arial" charset="0"/>
              </a:rPr>
              <a:t>15 -</a:t>
            </a:r>
            <a:endParaRPr lang="ru-RU" altLang="zh-CN" sz="1806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23D5494A-AB7D-A62F-62F4-89C78B606443}"/>
              </a:ext>
            </a:extLst>
          </p:cNvPr>
          <p:cNvSpPr/>
          <p:nvPr/>
        </p:nvSpPr>
        <p:spPr>
          <a:xfrm>
            <a:off x="3574379" y="4021831"/>
            <a:ext cx="527747" cy="216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3" dirty="0">
                <a:solidFill>
                  <a:srgbClr val="000000"/>
                </a:solidFill>
                <a:latin typeface="Arial" charset="0"/>
              </a:rPr>
              <a:t>45 -</a:t>
            </a:r>
            <a:endParaRPr lang="ru-RU" altLang="zh-CN" sz="1806" dirty="0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B55AAB41-7E90-B7E9-FE67-9535BB5351A1}"/>
              </a:ext>
            </a:extLst>
          </p:cNvPr>
          <p:cNvSpPr/>
          <p:nvPr/>
        </p:nvSpPr>
        <p:spPr>
          <a:xfrm>
            <a:off x="3574379" y="3924084"/>
            <a:ext cx="527747" cy="216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3" dirty="0">
                <a:solidFill>
                  <a:srgbClr val="000000"/>
                </a:solidFill>
                <a:latin typeface="Arial" charset="0"/>
              </a:rPr>
              <a:t>75 -</a:t>
            </a:r>
            <a:endParaRPr lang="ru-RU" altLang="zh-CN" sz="1806" dirty="0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002DDF7D-1386-5D37-98A8-6526892A7EC2}"/>
              </a:ext>
            </a:extLst>
          </p:cNvPr>
          <p:cNvSpPr/>
          <p:nvPr/>
        </p:nvSpPr>
        <p:spPr>
          <a:xfrm>
            <a:off x="3240581" y="5292188"/>
            <a:ext cx="736959" cy="2158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3" dirty="0">
                <a:solidFill>
                  <a:srgbClr val="000000"/>
                </a:solidFill>
                <a:latin typeface="Arial" charset="0"/>
              </a:rPr>
              <a:t>4</a:t>
            </a:r>
            <a:r>
              <a:rPr lang="ru-RU" altLang="zh-CN" sz="803" dirty="0">
                <a:solidFill>
                  <a:srgbClr val="000000"/>
                </a:solidFill>
                <a:latin typeface="Arial" charset="0"/>
              </a:rPr>
              <a:t>5</a:t>
            </a:r>
            <a:r>
              <a:rPr lang="zh-CN" altLang="en-US" sz="803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altLang="zh-CN" sz="803" dirty="0">
                <a:solidFill>
                  <a:srgbClr val="000000"/>
                </a:solidFill>
                <a:latin typeface="Arial" charset="0"/>
              </a:rPr>
              <a:t>-</a:t>
            </a:r>
            <a:endParaRPr lang="ru-RU" altLang="zh-CN" sz="1806" dirty="0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581CA64B-BD7D-B739-8C53-5B3A264606D7}"/>
              </a:ext>
            </a:extLst>
          </p:cNvPr>
          <p:cNvSpPr/>
          <p:nvPr/>
        </p:nvSpPr>
        <p:spPr>
          <a:xfrm>
            <a:off x="3239836" y="5394862"/>
            <a:ext cx="1037113" cy="2158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3" dirty="0">
                <a:solidFill>
                  <a:srgbClr val="000000"/>
                </a:solidFill>
                <a:latin typeface="Arial" charset="0"/>
              </a:rPr>
              <a:t>35 -</a:t>
            </a:r>
            <a:endParaRPr lang="ru-RU" altLang="zh-CN" sz="1806" dirty="0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0149863A-7C60-4C57-D44F-51C1D0F98F6C}"/>
              </a:ext>
            </a:extLst>
          </p:cNvPr>
          <p:cNvSpPr/>
          <p:nvPr/>
        </p:nvSpPr>
        <p:spPr>
          <a:xfrm>
            <a:off x="3221480" y="5951996"/>
            <a:ext cx="736959" cy="2158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3" dirty="0">
                <a:solidFill>
                  <a:srgbClr val="000000"/>
                </a:solidFill>
                <a:latin typeface="Arial" charset="0"/>
              </a:rPr>
              <a:t>15 -</a:t>
            </a:r>
            <a:endParaRPr lang="ru-RU" altLang="zh-CN" sz="1806" dirty="0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E9769261-9229-255A-90F0-D8926719DCC4}"/>
              </a:ext>
            </a:extLst>
          </p:cNvPr>
          <p:cNvSpPr/>
          <p:nvPr/>
        </p:nvSpPr>
        <p:spPr>
          <a:xfrm>
            <a:off x="3239836" y="5145549"/>
            <a:ext cx="736959" cy="2158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3" dirty="0">
                <a:solidFill>
                  <a:srgbClr val="000000"/>
                </a:solidFill>
                <a:latin typeface="Arial" charset="0"/>
              </a:rPr>
              <a:t>75 -</a:t>
            </a:r>
            <a:endParaRPr lang="ru-RU" altLang="zh-CN" sz="1806" dirty="0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F25B3943-399F-E597-DA93-FE0A668190AD}"/>
              </a:ext>
            </a:extLst>
          </p:cNvPr>
          <p:cNvSpPr/>
          <p:nvPr/>
        </p:nvSpPr>
        <p:spPr>
          <a:xfrm>
            <a:off x="3232226" y="5683615"/>
            <a:ext cx="736959" cy="2158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3" dirty="0">
                <a:solidFill>
                  <a:srgbClr val="000000"/>
                </a:solidFill>
                <a:latin typeface="Arial" charset="0"/>
              </a:rPr>
              <a:t>25 -</a:t>
            </a:r>
            <a:endParaRPr lang="ru-RU" altLang="zh-CN" sz="1806" dirty="0"/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FDEF9B5F-D8A0-B879-57BD-2844C3BA1A35}"/>
              </a:ext>
            </a:extLst>
          </p:cNvPr>
          <p:cNvSpPr/>
          <p:nvPr/>
        </p:nvSpPr>
        <p:spPr>
          <a:xfrm>
            <a:off x="3358272" y="6677203"/>
            <a:ext cx="632017" cy="2158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3" dirty="0">
                <a:solidFill>
                  <a:srgbClr val="000000"/>
                </a:solidFill>
                <a:latin typeface="Arial" charset="0"/>
              </a:rPr>
              <a:t>4</a:t>
            </a:r>
            <a:r>
              <a:rPr lang="ru-RU" altLang="zh-CN" sz="803" dirty="0">
                <a:solidFill>
                  <a:srgbClr val="000000"/>
                </a:solidFill>
                <a:latin typeface="Arial" charset="0"/>
              </a:rPr>
              <a:t>5</a:t>
            </a:r>
            <a:r>
              <a:rPr lang="zh-CN" altLang="en-US" sz="803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altLang="zh-CN" sz="803" dirty="0">
                <a:solidFill>
                  <a:srgbClr val="000000"/>
                </a:solidFill>
                <a:latin typeface="Arial" charset="0"/>
              </a:rPr>
              <a:t>-</a:t>
            </a:r>
            <a:endParaRPr lang="ru-RU" altLang="zh-CN" sz="1806" dirty="0"/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FDC96C7F-7CDB-3E23-54C4-133F3BAB0A04}"/>
              </a:ext>
            </a:extLst>
          </p:cNvPr>
          <p:cNvSpPr/>
          <p:nvPr/>
        </p:nvSpPr>
        <p:spPr>
          <a:xfrm>
            <a:off x="3348400" y="6842024"/>
            <a:ext cx="632017" cy="2158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3" dirty="0">
                <a:solidFill>
                  <a:srgbClr val="000000"/>
                </a:solidFill>
                <a:latin typeface="Arial" charset="0"/>
              </a:rPr>
              <a:t>35 -</a:t>
            </a:r>
            <a:endParaRPr lang="ru-RU" altLang="zh-CN" sz="1806" dirty="0"/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1F6D8075-FB9B-0A45-FE37-735BF3F02E9A}"/>
              </a:ext>
            </a:extLst>
          </p:cNvPr>
          <p:cNvSpPr/>
          <p:nvPr/>
        </p:nvSpPr>
        <p:spPr>
          <a:xfrm>
            <a:off x="3352892" y="6471289"/>
            <a:ext cx="632017" cy="2158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3" dirty="0">
                <a:solidFill>
                  <a:srgbClr val="000000"/>
                </a:solidFill>
                <a:latin typeface="Arial" charset="0"/>
              </a:rPr>
              <a:t>60 -</a:t>
            </a:r>
            <a:endParaRPr lang="ru-RU" altLang="zh-CN" sz="1806" dirty="0"/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BD7B8B35-BDDE-C13B-3103-F9C6BE0914E8}"/>
              </a:ext>
            </a:extLst>
          </p:cNvPr>
          <p:cNvSpPr/>
          <p:nvPr/>
        </p:nvSpPr>
        <p:spPr>
          <a:xfrm>
            <a:off x="3352892" y="6353435"/>
            <a:ext cx="449103" cy="2158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3" dirty="0">
                <a:solidFill>
                  <a:srgbClr val="000000"/>
                </a:solidFill>
                <a:latin typeface="Arial" charset="0"/>
              </a:rPr>
              <a:t>75 -</a:t>
            </a:r>
            <a:endParaRPr lang="ru-RU" altLang="zh-CN" sz="1806" dirty="0"/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755A82C2-65DA-8DEC-9151-503B52AD6052}"/>
              </a:ext>
            </a:extLst>
          </p:cNvPr>
          <p:cNvSpPr/>
          <p:nvPr/>
        </p:nvSpPr>
        <p:spPr>
          <a:xfrm>
            <a:off x="3352892" y="7093994"/>
            <a:ext cx="632017" cy="2158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3" dirty="0">
                <a:solidFill>
                  <a:srgbClr val="000000"/>
                </a:solidFill>
                <a:latin typeface="Arial" charset="0"/>
              </a:rPr>
              <a:t>25 -</a:t>
            </a:r>
            <a:endParaRPr lang="ru-RU" altLang="zh-CN" sz="1806" dirty="0"/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82DC4E91-3127-F3F0-9CB0-FB81154DD44C}"/>
              </a:ext>
            </a:extLst>
          </p:cNvPr>
          <p:cNvSpPr/>
          <p:nvPr/>
        </p:nvSpPr>
        <p:spPr>
          <a:xfrm>
            <a:off x="348741" y="1011660"/>
            <a:ext cx="193193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latin typeface="Arial" charset="0"/>
                <a:ea typeface="Arial" charset="0"/>
                <a:cs typeface="Arial" charset="0"/>
              </a:rPr>
              <a:t>Supplementary Figure1 C</a:t>
            </a:r>
            <a:endParaRPr lang="zh-CN" altLang="en-US" sz="12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7" name="矩形 176">
            <a:extLst>
              <a:ext uri="{FF2B5EF4-FFF2-40B4-BE49-F238E27FC236}">
                <a16:creationId xmlns:a16="http://schemas.microsoft.com/office/drawing/2014/main" id="{A08D5418-E14A-FA9D-0E75-855971C3CD67}"/>
              </a:ext>
            </a:extLst>
          </p:cNvPr>
          <p:cNvSpPr/>
          <p:nvPr/>
        </p:nvSpPr>
        <p:spPr>
          <a:xfrm>
            <a:off x="230526" y="717250"/>
            <a:ext cx="608683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Supplementary </a:t>
            </a:r>
            <a:r>
              <a:rPr lang="en-US" altLang="zh-CN" sz="1400" dirty="0">
                <a:solidFill>
                  <a:srgbClr val="000000"/>
                </a:solidFill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Figures</a:t>
            </a:r>
            <a:endParaRPr lang="en-US" altLang="zh-CN" sz="1400" dirty="0">
              <a:latin typeface="Times New Roman" panose="02020603050405020304" pitchFamily="18" charset="0"/>
              <a:ea typeface="Arial" charset="0"/>
              <a:cs typeface="Times New Roman" panose="02020603050405020304" pitchFamily="18" charset="0"/>
            </a:endParaRPr>
          </a:p>
        </p:txBody>
      </p:sp>
      <p:sp>
        <p:nvSpPr>
          <p:cNvPr id="178" name="文本框 25">
            <a:extLst>
              <a:ext uri="{FF2B5EF4-FFF2-40B4-BE49-F238E27FC236}">
                <a16:creationId xmlns:a16="http://schemas.microsoft.com/office/drawing/2014/main" id="{A6F9D39D-7B02-8EF1-202F-F8A11E358CB5}"/>
              </a:ext>
            </a:extLst>
          </p:cNvPr>
          <p:cNvSpPr txBox="1"/>
          <p:nvPr/>
        </p:nvSpPr>
        <p:spPr>
          <a:xfrm>
            <a:off x="1293872" y="1857610"/>
            <a:ext cx="627305" cy="28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Glc (mM)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179" name="文本框 26">
            <a:extLst>
              <a:ext uri="{FF2B5EF4-FFF2-40B4-BE49-F238E27FC236}">
                <a16:creationId xmlns:a16="http://schemas.microsoft.com/office/drawing/2014/main" id="{73FB94EE-BBFA-3C09-B8C1-518704CE0D08}"/>
              </a:ext>
            </a:extLst>
          </p:cNvPr>
          <p:cNvSpPr txBox="1"/>
          <p:nvPr/>
        </p:nvSpPr>
        <p:spPr>
          <a:xfrm rot="19231000">
            <a:off x="1841601" y="1823816"/>
            <a:ext cx="408256" cy="28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25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180" name="文本框 27">
            <a:extLst>
              <a:ext uri="{FF2B5EF4-FFF2-40B4-BE49-F238E27FC236}">
                <a16:creationId xmlns:a16="http://schemas.microsoft.com/office/drawing/2014/main" id="{A296B0D8-0B62-A6F9-1171-762B28EBA73F}"/>
              </a:ext>
            </a:extLst>
          </p:cNvPr>
          <p:cNvSpPr txBox="1"/>
          <p:nvPr/>
        </p:nvSpPr>
        <p:spPr>
          <a:xfrm rot="19231000">
            <a:off x="2030084" y="1823816"/>
            <a:ext cx="394288" cy="28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2.5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181" name="文本框 28">
            <a:extLst>
              <a:ext uri="{FF2B5EF4-FFF2-40B4-BE49-F238E27FC236}">
                <a16:creationId xmlns:a16="http://schemas.microsoft.com/office/drawing/2014/main" id="{DDEDC212-B1D4-9F15-6EAB-8E729DBED350}"/>
              </a:ext>
            </a:extLst>
          </p:cNvPr>
          <p:cNvSpPr txBox="1"/>
          <p:nvPr/>
        </p:nvSpPr>
        <p:spPr>
          <a:xfrm rot="19231000">
            <a:off x="2219970" y="1823816"/>
            <a:ext cx="408256" cy="28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25</a:t>
            </a:r>
            <a:endParaRPr lang="zh-CN" sz="1050" kern="1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182" name="文本框 29">
            <a:extLst>
              <a:ext uri="{FF2B5EF4-FFF2-40B4-BE49-F238E27FC236}">
                <a16:creationId xmlns:a16="http://schemas.microsoft.com/office/drawing/2014/main" id="{C7C9EF61-F874-FE1D-BA78-96A1D0BF3F0A}"/>
              </a:ext>
            </a:extLst>
          </p:cNvPr>
          <p:cNvSpPr txBox="1"/>
          <p:nvPr/>
        </p:nvSpPr>
        <p:spPr>
          <a:xfrm rot="19231000">
            <a:off x="2393269" y="1823816"/>
            <a:ext cx="394288" cy="28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2.5</a:t>
            </a:r>
            <a:endParaRPr lang="zh-CN" sz="1050" kern="1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183" name="文本框 30">
            <a:extLst>
              <a:ext uri="{FF2B5EF4-FFF2-40B4-BE49-F238E27FC236}">
                <a16:creationId xmlns:a16="http://schemas.microsoft.com/office/drawing/2014/main" id="{BDCC9205-A843-9E54-D1D4-D4D0539A2665}"/>
              </a:ext>
            </a:extLst>
          </p:cNvPr>
          <p:cNvSpPr txBox="1"/>
          <p:nvPr/>
        </p:nvSpPr>
        <p:spPr>
          <a:xfrm rot="19231000">
            <a:off x="2596626" y="1823816"/>
            <a:ext cx="408891" cy="28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25</a:t>
            </a:r>
            <a:endParaRPr lang="zh-CN" sz="1050" kern="1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184" name="文本框 31">
            <a:extLst>
              <a:ext uri="{FF2B5EF4-FFF2-40B4-BE49-F238E27FC236}">
                <a16:creationId xmlns:a16="http://schemas.microsoft.com/office/drawing/2014/main" id="{9BB93CA9-74EA-F794-AF7F-0F53035D0B82}"/>
              </a:ext>
            </a:extLst>
          </p:cNvPr>
          <p:cNvSpPr txBox="1"/>
          <p:nvPr/>
        </p:nvSpPr>
        <p:spPr>
          <a:xfrm rot="19231000">
            <a:off x="2771497" y="1823816"/>
            <a:ext cx="394923" cy="28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2.5</a:t>
            </a:r>
            <a:endParaRPr lang="zh-CN" sz="1050" kern="1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cxnSp>
        <p:nvCxnSpPr>
          <p:cNvPr id="185" name="直接连接符 184">
            <a:extLst>
              <a:ext uri="{FF2B5EF4-FFF2-40B4-BE49-F238E27FC236}">
                <a16:creationId xmlns:a16="http://schemas.microsoft.com/office/drawing/2014/main" id="{7D4CE5CB-E7A0-34D4-D3D7-DE84D22676D0}"/>
              </a:ext>
            </a:extLst>
          </p:cNvPr>
          <p:cNvCxnSpPr>
            <a:cxnSpLocks/>
          </p:cNvCxnSpPr>
          <p:nvPr/>
        </p:nvCxnSpPr>
        <p:spPr>
          <a:xfrm>
            <a:off x="1906314" y="1857640"/>
            <a:ext cx="105021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6" name="文本框 37">
            <a:extLst>
              <a:ext uri="{FF2B5EF4-FFF2-40B4-BE49-F238E27FC236}">
                <a16:creationId xmlns:a16="http://schemas.microsoft.com/office/drawing/2014/main" id="{DF03BD26-6BEF-6154-3362-218B49840DE0}"/>
              </a:ext>
            </a:extLst>
          </p:cNvPr>
          <p:cNvSpPr txBox="1"/>
          <p:nvPr/>
        </p:nvSpPr>
        <p:spPr>
          <a:xfrm>
            <a:off x="2027418" y="1663828"/>
            <a:ext cx="626670" cy="28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MGC-803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187" name="文本框 41">
            <a:extLst>
              <a:ext uri="{FF2B5EF4-FFF2-40B4-BE49-F238E27FC236}">
                <a16:creationId xmlns:a16="http://schemas.microsoft.com/office/drawing/2014/main" id="{221E601C-C8EA-678F-0A4F-9A4F8B12E84E}"/>
              </a:ext>
            </a:extLst>
          </p:cNvPr>
          <p:cNvSpPr txBox="1"/>
          <p:nvPr/>
        </p:nvSpPr>
        <p:spPr>
          <a:xfrm>
            <a:off x="3485797" y="1816151"/>
            <a:ext cx="907942" cy="28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 dirty="0" err="1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Glc</a:t>
            </a:r>
            <a:r>
              <a:rPr lang="en-US" sz="800" kern="12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 (mM)</a:t>
            </a:r>
            <a:endParaRPr lang="zh-CN" sz="1050" kern="1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188" name="文本框 52">
            <a:extLst>
              <a:ext uri="{FF2B5EF4-FFF2-40B4-BE49-F238E27FC236}">
                <a16:creationId xmlns:a16="http://schemas.microsoft.com/office/drawing/2014/main" id="{D26ADA00-2083-8436-2F3E-429DDE42E466}"/>
              </a:ext>
            </a:extLst>
          </p:cNvPr>
          <p:cNvSpPr txBox="1"/>
          <p:nvPr/>
        </p:nvSpPr>
        <p:spPr>
          <a:xfrm rot="19231000">
            <a:off x="4041747" y="1783835"/>
            <a:ext cx="408256" cy="28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12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189" name="文本框 53">
            <a:extLst>
              <a:ext uri="{FF2B5EF4-FFF2-40B4-BE49-F238E27FC236}">
                <a16:creationId xmlns:a16="http://schemas.microsoft.com/office/drawing/2014/main" id="{E68F67B2-ADBA-9095-B7C9-2B1D094779E3}"/>
              </a:ext>
            </a:extLst>
          </p:cNvPr>
          <p:cNvSpPr txBox="1"/>
          <p:nvPr/>
        </p:nvSpPr>
        <p:spPr>
          <a:xfrm rot="19231000">
            <a:off x="4240451" y="1788264"/>
            <a:ext cx="394288" cy="28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2.5</a:t>
            </a:r>
            <a:endParaRPr lang="zh-CN" sz="1050" kern="1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190" name="文本框 54">
            <a:extLst>
              <a:ext uri="{FF2B5EF4-FFF2-40B4-BE49-F238E27FC236}">
                <a16:creationId xmlns:a16="http://schemas.microsoft.com/office/drawing/2014/main" id="{70F4A5CD-B2B4-BFC6-1420-350302F4B088}"/>
              </a:ext>
            </a:extLst>
          </p:cNvPr>
          <p:cNvSpPr txBox="1"/>
          <p:nvPr/>
        </p:nvSpPr>
        <p:spPr>
          <a:xfrm rot="19231000">
            <a:off x="4444272" y="1783835"/>
            <a:ext cx="408256" cy="28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12</a:t>
            </a:r>
            <a:endParaRPr lang="zh-CN" sz="1050" kern="1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191" name="文本框 55">
            <a:extLst>
              <a:ext uri="{FF2B5EF4-FFF2-40B4-BE49-F238E27FC236}">
                <a16:creationId xmlns:a16="http://schemas.microsoft.com/office/drawing/2014/main" id="{5EFBF347-A4A0-662D-A648-F39BAB135CDA}"/>
              </a:ext>
            </a:extLst>
          </p:cNvPr>
          <p:cNvSpPr txBox="1"/>
          <p:nvPr/>
        </p:nvSpPr>
        <p:spPr>
          <a:xfrm rot="19231000">
            <a:off x="4662026" y="1788264"/>
            <a:ext cx="394288" cy="28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2.5</a:t>
            </a:r>
            <a:endParaRPr lang="zh-CN" sz="1050" kern="1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192" name="文本框 56">
            <a:extLst>
              <a:ext uri="{FF2B5EF4-FFF2-40B4-BE49-F238E27FC236}">
                <a16:creationId xmlns:a16="http://schemas.microsoft.com/office/drawing/2014/main" id="{626DB421-351B-0C4B-624C-05D8EA7854B8}"/>
              </a:ext>
            </a:extLst>
          </p:cNvPr>
          <p:cNvSpPr txBox="1"/>
          <p:nvPr/>
        </p:nvSpPr>
        <p:spPr>
          <a:xfrm rot="19231000">
            <a:off x="4846798" y="1783835"/>
            <a:ext cx="408256" cy="28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12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193" name="文本框 57">
            <a:extLst>
              <a:ext uri="{FF2B5EF4-FFF2-40B4-BE49-F238E27FC236}">
                <a16:creationId xmlns:a16="http://schemas.microsoft.com/office/drawing/2014/main" id="{ABBA1079-9743-62A1-1A08-044CF575F8EA}"/>
              </a:ext>
            </a:extLst>
          </p:cNvPr>
          <p:cNvSpPr txBox="1"/>
          <p:nvPr/>
        </p:nvSpPr>
        <p:spPr>
          <a:xfrm rot="19231000">
            <a:off x="5007402" y="1788264"/>
            <a:ext cx="394288" cy="28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2.5</a:t>
            </a:r>
            <a:endParaRPr lang="zh-CN" sz="1050" kern="1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cxnSp>
        <p:nvCxnSpPr>
          <p:cNvPr id="194" name="直接连接符 193">
            <a:extLst>
              <a:ext uri="{FF2B5EF4-FFF2-40B4-BE49-F238E27FC236}">
                <a16:creationId xmlns:a16="http://schemas.microsoft.com/office/drawing/2014/main" id="{9462C61D-ADC3-CAFE-6173-2E96FF7A73C9}"/>
              </a:ext>
            </a:extLst>
          </p:cNvPr>
          <p:cNvCxnSpPr>
            <a:cxnSpLocks/>
          </p:cNvCxnSpPr>
          <p:nvPr/>
        </p:nvCxnSpPr>
        <p:spPr>
          <a:xfrm>
            <a:off x="4028063" y="1810343"/>
            <a:ext cx="105021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5" name="文本框 59">
            <a:extLst>
              <a:ext uri="{FF2B5EF4-FFF2-40B4-BE49-F238E27FC236}">
                <a16:creationId xmlns:a16="http://schemas.microsoft.com/office/drawing/2014/main" id="{E204A682-5ACF-B6D1-FB3B-914B9ECDB4BF}"/>
              </a:ext>
            </a:extLst>
          </p:cNvPr>
          <p:cNvSpPr txBox="1"/>
          <p:nvPr/>
        </p:nvSpPr>
        <p:spPr>
          <a:xfrm>
            <a:off x="4343107" y="1597283"/>
            <a:ext cx="627305" cy="28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AGS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205" name="文本框 25">
            <a:extLst>
              <a:ext uri="{FF2B5EF4-FFF2-40B4-BE49-F238E27FC236}">
                <a16:creationId xmlns:a16="http://schemas.microsoft.com/office/drawing/2014/main" id="{19FED25B-7A5E-CC58-1272-A629F04E5A0C}"/>
              </a:ext>
            </a:extLst>
          </p:cNvPr>
          <p:cNvSpPr txBox="1"/>
          <p:nvPr/>
        </p:nvSpPr>
        <p:spPr>
          <a:xfrm>
            <a:off x="148892" y="5012153"/>
            <a:ext cx="627305" cy="28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Glc (mM)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206" name="文本框 26">
            <a:extLst>
              <a:ext uri="{FF2B5EF4-FFF2-40B4-BE49-F238E27FC236}">
                <a16:creationId xmlns:a16="http://schemas.microsoft.com/office/drawing/2014/main" id="{FBDDF159-20BC-1489-B970-2EB7377DE210}"/>
              </a:ext>
            </a:extLst>
          </p:cNvPr>
          <p:cNvSpPr txBox="1"/>
          <p:nvPr/>
        </p:nvSpPr>
        <p:spPr>
          <a:xfrm rot="19231000">
            <a:off x="696621" y="4978359"/>
            <a:ext cx="408256" cy="28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25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207" name="文本框 27">
            <a:extLst>
              <a:ext uri="{FF2B5EF4-FFF2-40B4-BE49-F238E27FC236}">
                <a16:creationId xmlns:a16="http://schemas.microsoft.com/office/drawing/2014/main" id="{664BEC54-3D9A-3100-3CC1-A25B13C48AC8}"/>
              </a:ext>
            </a:extLst>
          </p:cNvPr>
          <p:cNvSpPr txBox="1"/>
          <p:nvPr/>
        </p:nvSpPr>
        <p:spPr>
          <a:xfrm rot="19231000">
            <a:off x="885104" y="4978359"/>
            <a:ext cx="394288" cy="28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2.5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208" name="文本框 28">
            <a:extLst>
              <a:ext uri="{FF2B5EF4-FFF2-40B4-BE49-F238E27FC236}">
                <a16:creationId xmlns:a16="http://schemas.microsoft.com/office/drawing/2014/main" id="{06E77C40-E0AF-D146-4FFB-594C4C560FD3}"/>
              </a:ext>
            </a:extLst>
          </p:cNvPr>
          <p:cNvSpPr txBox="1"/>
          <p:nvPr/>
        </p:nvSpPr>
        <p:spPr>
          <a:xfrm rot="19231000">
            <a:off x="1074990" y="4978359"/>
            <a:ext cx="408256" cy="28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25</a:t>
            </a:r>
            <a:endParaRPr lang="zh-CN" sz="1050" kern="1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209" name="文本框 29">
            <a:extLst>
              <a:ext uri="{FF2B5EF4-FFF2-40B4-BE49-F238E27FC236}">
                <a16:creationId xmlns:a16="http://schemas.microsoft.com/office/drawing/2014/main" id="{77A114EC-4E92-B826-A377-06C8917A49DD}"/>
              </a:ext>
            </a:extLst>
          </p:cNvPr>
          <p:cNvSpPr txBox="1"/>
          <p:nvPr/>
        </p:nvSpPr>
        <p:spPr>
          <a:xfrm rot="19231000">
            <a:off x="1248289" y="4978359"/>
            <a:ext cx="394288" cy="28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2.5</a:t>
            </a:r>
            <a:endParaRPr lang="zh-CN" sz="1050" kern="1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210" name="文本框 31">
            <a:extLst>
              <a:ext uri="{FF2B5EF4-FFF2-40B4-BE49-F238E27FC236}">
                <a16:creationId xmlns:a16="http://schemas.microsoft.com/office/drawing/2014/main" id="{CBC7A649-EC47-EF2E-2F20-EF0CC93B2C99}"/>
              </a:ext>
            </a:extLst>
          </p:cNvPr>
          <p:cNvSpPr txBox="1"/>
          <p:nvPr/>
        </p:nvSpPr>
        <p:spPr>
          <a:xfrm rot="19231000">
            <a:off x="1626517" y="4978359"/>
            <a:ext cx="394923" cy="28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2.5</a:t>
            </a:r>
            <a:endParaRPr lang="zh-CN" sz="1050" kern="1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cxnSp>
        <p:nvCxnSpPr>
          <p:cNvPr id="211" name="直接连接符 210">
            <a:extLst>
              <a:ext uri="{FF2B5EF4-FFF2-40B4-BE49-F238E27FC236}">
                <a16:creationId xmlns:a16="http://schemas.microsoft.com/office/drawing/2014/main" id="{FFB21EB4-3982-23F4-D2FA-7C69DD315CD7}"/>
              </a:ext>
            </a:extLst>
          </p:cNvPr>
          <p:cNvCxnSpPr>
            <a:cxnSpLocks/>
          </p:cNvCxnSpPr>
          <p:nvPr/>
        </p:nvCxnSpPr>
        <p:spPr>
          <a:xfrm>
            <a:off x="761334" y="5012183"/>
            <a:ext cx="105021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2" name="文本框 37">
            <a:extLst>
              <a:ext uri="{FF2B5EF4-FFF2-40B4-BE49-F238E27FC236}">
                <a16:creationId xmlns:a16="http://schemas.microsoft.com/office/drawing/2014/main" id="{CDC9102A-8F36-B916-3054-D7660E470FAE}"/>
              </a:ext>
            </a:extLst>
          </p:cNvPr>
          <p:cNvSpPr txBox="1"/>
          <p:nvPr/>
        </p:nvSpPr>
        <p:spPr>
          <a:xfrm>
            <a:off x="882438" y="4818371"/>
            <a:ext cx="626670" cy="28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MGC-803</a:t>
            </a:r>
            <a:endParaRPr lang="zh-CN" sz="1050" kern="1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213" name="文本框 30">
            <a:extLst>
              <a:ext uri="{FF2B5EF4-FFF2-40B4-BE49-F238E27FC236}">
                <a16:creationId xmlns:a16="http://schemas.microsoft.com/office/drawing/2014/main" id="{05162851-9113-1E00-5892-16EB0F1C8789}"/>
              </a:ext>
            </a:extLst>
          </p:cNvPr>
          <p:cNvSpPr txBox="1"/>
          <p:nvPr/>
        </p:nvSpPr>
        <p:spPr>
          <a:xfrm rot="19231000">
            <a:off x="1428169" y="4951031"/>
            <a:ext cx="408891" cy="28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25</a:t>
            </a:r>
            <a:endParaRPr lang="zh-CN" sz="1050" kern="1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214" name="框架 60">
            <a:extLst>
              <a:ext uri="{FF2B5EF4-FFF2-40B4-BE49-F238E27FC236}">
                <a16:creationId xmlns:a16="http://schemas.microsoft.com/office/drawing/2014/main" id="{8136BF91-393B-2EF4-3686-5B8F957E05EB}"/>
              </a:ext>
            </a:extLst>
          </p:cNvPr>
          <p:cNvSpPr/>
          <p:nvPr/>
        </p:nvSpPr>
        <p:spPr>
          <a:xfrm>
            <a:off x="729437" y="5850139"/>
            <a:ext cx="1204634" cy="251883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806">
              <a:solidFill>
                <a:schemeClr val="tx1"/>
              </a:solidFill>
            </a:endParaRPr>
          </a:p>
        </p:txBody>
      </p:sp>
      <p:sp>
        <p:nvSpPr>
          <p:cNvPr id="216" name="文本框 52">
            <a:extLst>
              <a:ext uri="{FF2B5EF4-FFF2-40B4-BE49-F238E27FC236}">
                <a16:creationId xmlns:a16="http://schemas.microsoft.com/office/drawing/2014/main" id="{07FB2A87-5410-169B-3D9E-E41848A393CB}"/>
              </a:ext>
            </a:extLst>
          </p:cNvPr>
          <p:cNvSpPr txBox="1"/>
          <p:nvPr/>
        </p:nvSpPr>
        <p:spPr>
          <a:xfrm rot="19231000">
            <a:off x="2044300" y="4988802"/>
            <a:ext cx="408256" cy="28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12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217" name="文本框 53">
            <a:extLst>
              <a:ext uri="{FF2B5EF4-FFF2-40B4-BE49-F238E27FC236}">
                <a16:creationId xmlns:a16="http://schemas.microsoft.com/office/drawing/2014/main" id="{28987C2A-9F79-BD01-87FE-94FA36DF6BB9}"/>
              </a:ext>
            </a:extLst>
          </p:cNvPr>
          <p:cNvSpPr txBox="1"/>
          <p:nvPr/>
        </p:nvSpPr>
        <p:spPr>
          <a:xfrm rot="19231000">
            <a:off x="2243004" y="4993231"/>
            <a:ext cx="394288" cy="28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2.5</a:t>
            </a:r>
            <a:endParaRPr lang="zh-CN" sz="1050" kern="1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218" name="文本框 54">
            <a:extLst>
              <a:ext uri="{FF2B5EF4-FFF2-40B4-BE49-F238E27FC236}">
                <a16:creationId xmlns:a16="http://schemas.microsoft.com/office/drawing/2014/main" id="{AC4476B2-3C03-9C9E-58B1-F47B85829ABE}"/>
              </a:ext>
            </a:extLst>
          </p:cNvPr>
          <p:cNvSpPr txBox="1"/>
          <p:nvPr/>
        </p:nvSpPr>
        <p:spPr>
          <a:xfrm rot="19231000">
            <a:off x="2446825" y="4988802"/>
            <a:ext cx="408256" cy="28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12</a:t>
            </a:r>
            <a:endParaRPr lang="zh-CN" sz="1050" kern="1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219" name="文本框 55">
            <a:extLst>
              <a:ext uri="{FF2B5EF4-FFF2-40B4-BE49-F238E27FC236}">
                <a16:creationId xmlns:a16="http://schemas.microsoft.com/office/drawing/2014/main" id="{ED7F7D9C-7BDB-5B76-623E-57D8F807FFCA}"/>
              </a:ext>
            </a:extLst>
          </p:cNvPr>
          <p:cNvSpPr txBox="1"/>
          <p:nvPr/>
        </p:nvSpPr>
        <p:spPr>
          <a:xfrm rot="19231000">
            <a:off x="2664579" y="4993231"/>
            <a:ext cx="394288" cy="28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2.5</a:t>
            </a:r>
            <a:endParaRPr lang="zh-CN" sz="1050" kern="1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220" name="文本框 56">
            <a:extLst>
              <a:ext uri="{FF2B5EF4-FFF2-40B4-BE49-F238E27FC236}">
                <a16:creationId xmlns:a16="http://schemas.microsoft.com/office/drawing/2014/main" id="{D448E25F-81AE-2AFE-6BB7-CA9ADE59AF8A}"/>
              </a:ext>
            </a:extLst>
          </p:cNvPr>
          <p:cNvSpPr txBox="1"/>
          <p:nvPr/>
        </p:nvSpPr>
        <p:spPr>
          <a:xfrm rot="19231000">
            <a:off x="2849351" y="4988802"/>
            <a:ext cx="408256" cy="28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12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221" name="文本框 57">
            <a:extLst>
              <a:ext uri="{FF2B5EF4-FFF2-40B4-BE49-F238E27FC236}">
                <a16:creationId xmlns:a16="http://schemas.microsoft.com/office/drawing/2014/main" id="{CE0FB0EC-F4E1-CC85-DA25-9303BE5DCB50}"/>
              </a:ext>
            </a:extLst>
          </p:cNvPr>
          <p:cNvSpPr txBox="1"/>
          <p:nvPr/>
        </p:nvSpPr>
        <p:spPr>
          <a:xfrm rot="19231000">
            <a:off x="3009955" y="4993231"/>
            <a:ext cx="394288" cy="28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2.5</a:t>
            </a:r>
            <a:endParaRPr lang="zh-CN" sz="1050" kern="1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cxnSp>
        <p:nvCxnSpPr>
          <p:cNvPr id="222" name="直接连接符 221">
            <a:extLst>
              <a:ext uri="{FF2B5EF4-FFF2-40B4-BE49-F238E27FC236}">
                <a16:creationId xmlns:a16="http://schemas.microsoft.com/office/drawing/2014/main" id="{73BA75AF-236B-9BC2-3C6F-1032FC807B55}"/>
              </a:ext>
            </a:extLst>
          </p:cNvPr>
          <p:cNvCxnSpPr>
            <a:cxnSpLocks/>
          </p:cNvCxnSpPr>
          <p:nvPr/>
        </p:nvCxnSpPr>
        <p:spPr>
          <a:xfrm>
            <a:off x="2030616" y="5015310"/>
            <a:ext cx="105021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3" name="文本框 59">
            <a:extLst>
              <a:ext uri="{FF2B5EF4-FFF2-40B4-BE49-F238E27FC236}">
                <a16:creationId xmlns:a16="http://schemas.microsoft.com/office/drawing/2014/main" id="{33CC235D-DA83-F300-2625-AFF10DFC5AFA}"/>
              </a:ext>
            </a:extLst>
          </p:cNvPr>
          <p:cNvSpPr txBox="1"/>
          <p:nvPr/>
        </p:nvSpPr>
        <p:spPr>
          <a:xfrm>
            <a:off x="2345660" y="4802250"/>
            <a:ext cx="627305" cy="28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AGS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9277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>
            <a:extLst>
              <a:ext uri="{FF2B5EF4-FFF2-40B4-BE49-F238E27FC236}">
                <a16:creationId xmlns:a16="http://schemas.microsoft.com/office/drawing/2014/main" id="{82912A5E-ABF0-F80D-C26A-ED70BDBC9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1080" y="2401598"/>
            <a:ext cx="914400" cy="609600"/>
          </a:xfrm>
          <a:prstGeom prst="rect">
            <a:avLst/>
          </a:prstGeom>
        </p:spPr>
      </p:pic>
      <p:pic>
        <p:nvPicPr>
          <p:cNvPr id="55" name="图片 54">
            <a:extLst>
              <a:ext uri="{FF2B5EF4-FFF2-40B4-BE49-F238E27FC236}">
                <a16:creationId xmlns:a16="http://schemas.microsoft.com/office/drawing/2014/main" id="{02BD0B8E-E553-0311-EA35-BD5DBF17D1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080" y="3009204"/>
            <a:ext cx="914400" cy="304800"/>
          </a:xfrm>
          <a:prstGeom prst="rect">
            <a:avLst/>
          </a:prstGeom>
        </p:spPr>
      </p:pic>
      <p:pic>
        <p:nvPicPr>
          <p:cNvPr id="56" name="图片 55">
            <a:extLst>
              <a:ext uri="{FF2B5EF4-FFF2-40B4-BE49-F238E27FC236}">
                <a16:creationId xmlns:a16="http://schemas.microsoft.com/office/drawing/2014/main" id="{3C3DF70C-437F-4AB3-4724-0AC638E93C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1080" y="3314004"/>
            <a:ext cx="914400" cy="457200"/>
          </a:xfrm>
          <a:prstGeom prst="rect">
            <a:avLst/>
          </a:prstGeom>
        </p:spPr>
      </p:pic>
      <p:pic>
        <p:nvPicPr>
          <p:cNvPr id="57" name="图片 56">
            <a:extLst>
              <a:ext uri="{FF2B5EF4-FFF2-40B4-BE49-F238E27FC236}">
                <a16:creationId xmlns:a16="http://schemas.microsoft.com/office/drawing/2014/main" id="{BB87B6E8-FF14-3435-5F85-E6CBC2FEC6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9868" y="2263403"/>
            <a:ext cx="1219200" cy="1524000"/>
          </a:xfrm>
          <a:prstGeom prst="rect">
            <a:avLst/>
          </a:prstGeom>
        </p:spPr>
      </p:pic>
      <p:sp>
        <p:nvSpPr>
          <p:cNvPr id="58" name="文本框 57">
            <a:extLst>
              <a:ext uri="{FF2B5EF4-FFF2-40B4-BE49-F238E27FC236}">
                <a16:creationId xmlns:a16="http://schemas.microsoft.com/office/drawing/2014/main" id="{FCE9CBE9-F02B-33E7-B3B4-722AA092A9BA}"/>
              </a:ext>
            </a:extLst>
          </p:cNvPr>
          <p:cNvSpPr txBox="1"/>
          <p:nvPr/>
        </p:nvSpPr>
        <p:spPr>
          <a:xfrm>
            <a:off x="3680555" y="2647339"/>
            <a:ext cx="38664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00" dirty="0">
                <a:latin typeface="Arial" panose="020B0604020202020204" pitchFamily="34" charset="0"/>
                <a:cs typeface="Arial" panose="020B0604020202020204" pitchFamily="34" charset="0"/>
              </a:rPr>
              <a:t>NRF2</a:t>
            </a:r>
            <a:endParaRPr kumimoji="1" lang="zh-CN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BFAEABD9-A814-A5C5-7B39-A640EAD47CDD}"/>
              </a:ext>
            </a:extLst>
          </p:cNvPr>
          <p:cNvSpPr txBox="1"/>
          <p:nvPr/>
        </p:nvSpPr>
        <p:spPr>
          <a:xfrm>
            <a:off x="3611625" y="3077748"/>
            <a:ext cx="45557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00" dirty="0">
                <a:latin typeface="Arial" panose="020B0604020202020204" pitchFamily="34" charset="0"/>
                <a:cs typeface="Arial" panose="020B0604020202020204" pitchFamily="34" charset="0"/>
              </a:rPr>
              <a:t>CARM1</a:t>
            </a:r>
            <a:endParaRPr kumimoji="1" lang="zh-CN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8E37EA20-6F7C-49EF-502C-3051242D92A5}"/>
              </a:ext>
            </a:extLst>
          </p:cNvPr>
          <p:cNvSpPr txBox="1"/>
          <p:nvPr/>
        </p:nvSpPr>
        <p:spPr>
          <a:xfrm>
            <a:off x="3611625" y="3442576"/>
            <a:ext cx="45557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700" dirty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kumimoji="1" lang="zh-CN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框架 10">
            <a:extLst>
              <a:ext uri="{FF2B5EF4-FFF2-40B4-BE49-F238E27FC236}">
                <a16:creationId xmlns:a16="http://schemas.microsoft.com/office/drawing/2014/main" id="{3F9A303A-4D03-1CF0-FCD2-817E90B9126D}"/>
              </a:ext>
            </a:extLst>
          </p:cNvPr>
          <p:cNvSpPr/>
          <p:nvPr/>
        </p:nvSpPr>
        <p:spPr>
          <a:xfrm>
            <a:off x="3978232" y="2615608"/>
            <a:ext cx="770349" cy="207889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62" name="框架 11">
            <a:extLst>
              <a:ext uri="{FF2B5EF4-FFF2-40B4-BE49-F238E27FC236}">
                <a16:creationId xmlns:a16="http://schemas.microsoft.com/office/drawing/2014/main" id="{B4A8C2B6-41E3-258B-608F-AE6E2C805500}"/>
              </a:ext>
            </a:extLst>
          </p:cNvPr>
          <p:cNvSpPr/>
          <p:nvPr/>
        </p:nvSpPr>
        <p:spPr>
          <a:xfrm>
            <a:off x="3978232" y="3063393"/>
            <a:ext cx="770349" cy="207889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63" name="框架 12">
            <a:extLst>
              <a:ext uri="{FF2B5EF4-FFF2-40B4-BE49-F238E27FC236}">
                <a16:creationId xmlns:a16="http://schemas.microsoft.com/office/drawing/2014/main" id="{5790087F-5AF2-3DF3-AC03-8156C604D2E9}"/>
              </a:ext>
            </a:extLst>
          </p:cNvPr>
          <p:cNvSpPr/>
          <p:nvPr/>
        </p:nvSpPr>
        <p:spPr>
          <a:xfrm>
            <a:off x="3983300" y="3440565"/>
            <a:ext cx="770349" cy="207889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9E004FB2-463D-A67D-3332-7AD5F56222EE}"/>
              </a:ext>
            </a:extLst>
          </p:cNvPr>
          <p:cNvSpPr/>
          <p:nvPr/>
        </p:nvSpPr>
        <p:spPr>
          <a:xfrm>
            <a:off x="4955473" y="2915798"/>
            <a:ext cx="12192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4</a:t>
            </a:r>
            <a:r>
              <a:rPr lang="ru-RU" altLang="zh-CN" sz="800" dirty="0">
                <a:solidFill>
                  <a:srgbClr val="000000"/>
                </a:solidFill>
                <a:effectLst/>
                <a:latin typeface="Arial" charset="0"/>
              </a:rPr>
              <a:t>5</a:t>
            </a:r>
            <a:r>
              <a:rPr lang="zh-CN" altLang="en-US" sz="800" dirty="0">
                <a:solidFill>
                  <a:srgbClr val="000000"/>
                </a:solidFill>
                <a:effectLst/>
                <a:latin typeface="Arial" charset="0"/>
              </a:rPr>
              <a:t> </a:t>
            </a:r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-</a:t>
            </a:r>
            <a:endParaRPr lang="ru-RU" altLang="zh-CN" dirty="0"/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044DE74C-1A3C-BAEB-34AC-083AD0F02CC8}"/>
              </a:ext>
            </a:extLst>
          </p:cNvPr>
          <p:cNvSpPr/>
          <p:nvPr/>
        </p:nvSpPr>
        <p:spPr>
          <a:xfrm>
            <a:off x="4955473" y="3153648"/>
            <a:ext cx="12192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35 -</a:t>
            </a:r>
            <a:endParaRPr lang="ru-RU" altLang="zh-CN" dirty="0"/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F4D49A59-D809-635C-E35A-B8BBFE072031}"/>
              </a:ext>
            </a:extLst>
          </p:cNvPr>
          <p:cNvSpPr/>
          <p:nvPr/>
        </p:nvSpPr>
        <p:spPr>
          <a:xfrm>
            <a:off x="4955473" y="2778088"/>
            <a:ext cx="12192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60 -</a:t>
            </a:r>
            <a:endParaRPr lang="ru-RU" altLang="zh-CN" dirty="0"/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1940FA4F-7B8F-EFC4-BD20-E7C85185EB9A}"/>
              </a:ext>
            </a:extLst>
          </p:cNvPr>
          <p:cNvSpPr/>
          <p:nvPr/>
        </p:nvSpPr>
        <p:spPr>
          <a:xfrm>
            <a:off x="4955473" y="2629736"/>
            <a:ext cx="12192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75 -</a:t>
            </a:r>
            <a:endParaRPr lang="ru-RU" altLang="zh-CN" dirty="0"/>
          </a:p>
        </p:txBody>
      </p:sp>
      <p:sp>
        <p:nvSpPr>
          <p:cNvPr id="69" name="矩形 68">
            <a:extLst>
              <a:ext uri="{FF2B5EF4-FFF2-40B4-BE49-F238E27FC236}">
                <a16:creationId xmlns:a16="http://schemas.microsoft.com/office/drawing/2014/main" id="{B0418302-ED8C-F890-554E-ECF9DC4ADD75}"/>
              </a:ext>
            </a:extLst>
          </p:cNvPr>
          <p:cNvSpPr/>
          <p:nvPr/>
        </p:nvSpPr>
        <p:spPr>
          <a:xfrm>
            <a:off x="4892632" y="2507886"/>
            <a:ext cx="12192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100 -</a:t>
            </a:r>
            <a:endParaRPr lang="ru-RU" altLang="zh-CN" dirty="0"/>
          </a:p>
        </p:txBody>
      </p:sp>
      <p:pic>
        <p:nvPicPr>
          <p:cNvPr id="70" name="图片 69">
            <a:extLst>
              <a:ext uri="{FF2B5EF4-FFF2-40B4-BE49-F238E27FC236}">
                <a16:creationId xmlns:a16="http://schemas.microsoft.com/office/drawing/2014/main" id="{5F4C9077-7F76-8577-4FEE-F38ACB8E4AD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50000" b="2713"/>
          <a:stretch/>
        </p:blipFill>
        <p:spPr>
          <a:xfrm>
            <a:off x="870834" y="2332738"/>
            <a:ext cx="914400" cy="593061"/>
          </a:xfrm>
          <a:prstGeom prst="rect">
            <a:avLst/>
          </a:prstGeom>
        </p:spPr>
      </p:pic>
      <p:pic>
        <p:nvPicPr>
          <p:cNvPr id="71" name="图片 70">
            <a:extLst>
              <a:ext uri="{FF2B5EF4-FFF2-40B4-BE49-F238E27FC236}">
                <a16:creationId xmlns:a16="http://schemas.microsoft.com/office/drawing/2014/main" id="{E01BBA0A-7436-8C7B-277E-4B175BBE1CE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50000" b="2477"/>
          <a:stretch/>
        </p:blipFill>
        <p:spPr>
          <a:xfrm>
            <a:off x="870834" y="2937324"/>
            <a:ext cx="914400" cy="297250"/>
          </a:xfrm>
          <a:prstGeom prst="rect">
            <a:avLst/>
          </a:prstGeom>
        </p:spPr>
      </p:pic>
      <p:pic>
        <p:nvPicPr>
          <p:cNvPr id="72" name="图片 71">
            <a:extLst>
              <a:ext uri="{FF2B5EF4-FFF2-40B4-BE49-F238E27FC236}">
                <a16:creationId xmlns:a16="http://schemas.microsoft.com/office/drawing/2014/main" id="{B5F4505F-765A-226C-5ECB-D28117052F9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50000" b="3112"/>
          <a:stretch/>
        </p:blipFill>
        <p:spPr>
          <a:xfrm>
            <a:off x="870834" y="3242123"/>
            <a:ext cx="914400" cy="442974"/>
          </a:xfrm>
          <a:prstGeom prst="rect">
            <a:avLst/>
          </a:prstGeom>
        </p:spPr>
      </p:pic>
      <p:sp>
        <p:nvSpPr>
          <p:cNvPr id="73" name="框架 166">
            <a:extLst>
              <a:ext uri="{FF2B5EF4-FFF2-40B4-BE49-F238E27FC236}">
                <a16:creationId xmlns:a16="http://schemas.microsoft.com/office/drawing/2014/main" id="{59EB1411-2A0E-6902-A94C-D5A87EE43297}"/>
              </a:ext>
            </a:extLst>
          </p:cNvPr>
          <p:cNvSpPr/>
          <p:nvPr/>
        </p:nvSpPr>
        <p:spPr>
          <a:xfrm>
            <a:off x="924013" y="2627126"/>
            <a:ext cx="792000" cy="235064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74" name="框架 167">
            <a:extLst>
              <a:ext uri="{FF2B5EF4-FFF2-40B4-BE49-F238E27FC236}">
                <a16:creationId xmlns:a16="http://schemas.microsoft.com/office/drawing/2014/main" id="{9FC9F2B8-7684-02BB-2766-7B55ED07978D}"/>
              </a:ext>
            </a:extLst>
          </p:cNvPr>
          <p:cNvSpPr/>
          <p:nvPr/>
        </p:nvSpPr>
        <p:spPr>
          <a:xfrm>
            <a:off x="924011" y="2947293"/>
            <a:ext cx="792000" cy="235064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75" name="框架 168">
            <a:extLst>
              <a:ext uri="{FF2B5EF4-FFF2-40B4-BE49-F238E27FC236}">
                <a16:creationId xmlns:a16="http://schemas.microsoft.com/office/drawing/2014/main" id="{9CAE471A-7B64-6A4F-0C0C-61FFB868C81D}"/>
              </a:ext>
            </a:extLst>
          </p:cNvPr>
          <p:cNvSpPr/>
          <p:nvPr/>
        </p:nvSpPr>
        <p:spPr>
          <a:xfrm>
            <a:off x="924012" y="3353191"/>
            <a:ext cx="792000" cy="235064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83689C1F-229B-B1CB-9729-A789BAC635DE}"/>
              </a:ext>
            </a:extLst>
          </p:cNvPr>
          <p:cNvSpPr txBox="1"/>
          <p:nvPr/>
        </p:nvSpPr>
        <p:spPr>
          <a:xfrm>
            <a:off x="561463" y="2652743"/>
            <a:ext cx="38664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00" dirty="0">
                <a:latin typeface="Arial" panose="020B0604020202020204" pitchFamily="34" charset="0"/>
                <a:cs typeface="Arial" panose="020B0604020202020204" pitchFamily="34" charset="0"/>
              </a:rPr>
              <a:t>NRF2</a:t>
            </a:r>
            <a:endParaRPr kumimoji="1" lang="zh-CN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33E4C771-9C0A-70A4-26A0-779D01A3F0AC}"/>
              </a:ext>
            </a:extLst>
          </p:cNvPr>
          <p:cNvSpPr txBox="1"/>
          <p:nvPr/>
        </p:nvSpPr>
        <p:spPr>
          <a:xfrm>
            <a:off x="526999" y="2980861"/>
            <a:ext cx="45557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00" dirty="0">
                <a:latin typeface="Arial" panose="020B0604020202020204" pitchFamily="34" charset="0"/>
                <a:cs typeface="Arial" panose="020B0604020202020204" pitchFamily="34" charset="0"/>
              </a:rPr>
              <a:t>CARM1</a:t>
            </a:r>
            <a:endParaRPr kumimoji="1" lang="zh-CN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E4862750-0776-1584-D875-1BF976E52924}"/>
              </a:ext>
            </a:extLst>
          </p:cNvPr>
          <p:cNvSpPr txBox="1"/>
          <p:nvPr/>
        </p:nvSpPr>
        <p:spPr>
          <a:xfrm>
            <a:off x="514951" y="3367703"/>
            <a:ext cx="45557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700" dirty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kumimoji="1" lang="zh-CN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9" name="图片 78">
            <a:extLst>
              <a:ext uri="{FF2B5EF4-FFF2-40B4-BE49-F238E27FC236}">
                <a16:creationId xmlns:a16="http://schemas.microsoft.com/office/drawing/2014/main" id="{701C63D7-DFD3-FEFF-4AB5-55F673524B0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-154" t="4989" r="46381" b="-1401"/>
          <a:stretch/>
        </p:blipFill>
        <p:spPr>
          <a:xfrm>
            <a:off x="2080062" y="2330847"/>
            <a:ext cx="1147302" cy="1322381"/>
          </a:xfrm>
          <a:prstGeom prst="rect">
            <a:avLst/>
          </a:prstGeom>
        </p:spPr>
      </p:pic>
      <p:grpSp>
        <p:nvGrpSpPr>
          <p:cNvPr id="80" name="组 181">
            <a:extLst>
              <a:ext uri="{FF2B5EF4-FFF2-40B4-BE49-F238E27FC236}">
                <a16:creationId xmlns:a16="http://schemas.microsoft.com/office/drawing/2014/main" id="{F7C6232E-ED64-D680-BCDA-BF25C1FFBD42}"/>
              </a:ext>
            </a:extLst>
          </p:cNvPr>
          <p:cNvGrpSpPr/>
          <p:nvPr/>
        </p:nvGrpSpPr>
        <p:grpSpPr>
          <a:xfrm>
            <a:off x="1735670" y="2473149"/>
            <a:ext cx="696026" cy="1121688"/>
            <a:chOff x="2033912" y="1392853"/>
            <a:chExt cx="696026" cy="1121688"/>
          </a:xfrm>
        </p:grpSpPr>
        <p:sp>
          <p:nvSpPr>
            <p:cNvPr id="81" name="矩形 80">
              <a:extLst>
                <a:ext uri="{FF2B5EF4-FFF2-40B4-BE49-F238E27FC236}">
                  <a16:creationId xmlns:a16="http://schemas.microsoft.com/office/drawing/2014/main" id="{7AE68029-4FEE-EBD0-3B87-BF00DDA78065}"/>
                </a:ext>
              </a:extLst>
            </p:cNvPr>
            <p:cNvSpPr/>
            <p:nvPr/>
          </p:nvSpPr>
          <p:spPr>
            <a:xfrm>
              <a:off x="2099832" y="2109580"/>
              <a:ext cx="625065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4</a:t>
              </a:r>
              <a:r>
                <a:rPr lang="ru-RU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5</a:t>
              </a:r>
              <a:r>
                <a:rPr lang="zh-CN" altLang="en-US" sz="800" dirty="0">
                  <a:solidFill>
                    <a:srgbClr val="000000"/>
                  </a:solidFill>
                  <a:effectLst/>
                  <a:latin typeface="Arial" charset="0"/>
                </a:rPr>
                <a:t> </a:t>
              </a:r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-</a:t>
              </a:r>
              <a:endParaRPr lang="ru-RU" altLang="zh-CN" dirty="0"/>
            </a:p>
          </p:txBody>
        </p:sp>
        <p:sp>
          <p:nvSpPr>
            <p:cNvPr id="82" name="矩形 81">
              <a:extLst>
                <a:ext uri="{FF2B5EF4-FFF2-40B4-BE49-F238E27FC236}">
                  <a16:creationId xmlns:a16="http://schemas.microsoft.com/office/drawing/2014/main" id="{ADAAA554-51CD-5207-8565-8DFD92CDA9F0}"/>
                </a:ext>
              </a:extLst>
            </p:cNvPr>
            <p:cNvSpPr/>
            <p:nvPr/>
          </p:nvSpPr>
          <p:spPr>
            <a:xfrm>
              <a:off x="2099832" y="2299097"/>
              <a:ext cx="625065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35 -</a:t>
              </a:r>
              <a:endParaRPr lang="ru-RU" altLang="zh-CN" dirty="0"/>
            </a:p>
          </p:txBody>
        </p:sp>
        <p:sp>
          <p:nvSpPr>
            <p:cNvPr id="83" name="矩形 82">
              <a:extLst>
                <a:ext uri="{FF2B5EF4-FFF2-40B4-BE49-F238E27FC236}">
                  <a16:creationId xmlns:a16="http://schemas.microsoft.com/office/drawing/2014/main" id="{D67F2EB5-73B0-4B3E-ABEA-CD73B20E2A6B}"/>
                </a:ext>
              </a:extLst>
            </p:cNvPr>
            <p:cNvSpPr/>
            <p:nvPr/>
          </p:nvSpPr>
          <p:spPr>
            <a:xfrm>
              <a:off x="2104873" y="1832532"/>
              <a:ext cx="625065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60 -</a:t>
              </a:r>
              <a:endParaRPr lang="ru-RU" altLang="zh-CN" dirty="0"/>
            </a:p>
          </p:txBody>
        </p:sp>
        <p:sp>
          <p:nvSpPr>
            <p:cNvPr id="84" name="矩形 83">
              <a:extLst>
                <a:ext uri="{FF2B5EF4-FFF2-40B4-BE49-F238E27FC236}">
                  <a16:creationId xmlns:a16="http://schemas.microsoft.com/office/drawing/2014/main" id="{A6EB3F85-8BA8-0CBF-7156-1648FD08AF53}"/>
                </a:ext>
              </a:extLst>
            </p:cNvPr>
            <p:cNvSpPr/>
            <p:nvPr/>
          </p:nvSpPr>
          <p:spPr>
            <a:xfrm>
              <a:off x="2099832" y="1614181"/>
              <a:ext cx="625065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75 -</a:t>
              </a:r>
              <a:endParaRPr lang="ru-RU" altLang="zh-CN" dirty="0"/>
            </a:p>
          </p:txBody>
        </p:sp>
        <p:sp>
          <p:nvSpPr>
            <p:cNvPr id="85" name="矩形 84">
              <a:extLst>
                <a:ext uri="{FF2B5EF4-FFF2-40B4-BE49-F238E27FC236}">
                  <a16:creationId xmlns:a16="http://schemas.microsoft.com/office/drawing/2014/main" id="{9B52DFB7-B8A9-73C9-2D9C-DC1425187BC0}"/>
                </a:ext>
              </a:extLst>
            </p:cNvPr>
            <p:cNvSpPr/>
            <p:nvPr/>
          </p:nvSpPr>
          <p:spPr>
            <a:xfrm>
              <a:off x="2033912" y="1392853"/>
              <a:ext cx="625065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100 -</a:t>
              </a:r>
              <a:endParaRPr lang="ru-RU" altLang="zh-CN" dirty="0"/>
            </a:p>
          </p:txBody>
        </p:sp>
      </p:grpSp>
      <p:pic>
        <p:nvPicPr>
          <p:cNvPr id="87" name="图片 86">
            <a:extLst>
              <a:ext uri="{FF2B5EF4-FFF2-40B4-BE49-F238E27FC236}">
                <a16:creationId xmlns:a16="http://schemas.microsoft.com/office/drawing/2014/main" id="{984C24B1-4601-B9C3-82A1-8F6D3ABBA50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2420" y="6793709"/>
            <a:ext cx="914400" cy="457200"/>
          </a:xfrm>
          <a:prstGeom prst="rect">
            <a:avLst/>
          </a:prstGeom>
        </p:spPr>
      </p:pic>
      <p:pic>
        <p:nvPicPr>
          <p:cNvPr id="88" name="图片 87">
            <a:extLst>
              <a:ext uri="{FF2B5EF4-FFF2-40B4-BE49-F238E27FC236}">
                <a16:creationId xmlns:a16="http://schemas.microsoft.com/office/drawing/2014/main" id="{C5C009C0-DC57-A944-EC82-79824DE0E88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7354" y="5886651"/>
            <a:ext cx="914400" cy="609600"/>
          </a:xfrm>
          <a:prstGeom prst="rect">
            <a:avLst/>
          </a:prstGeom>
        </p:spPr>
      </p:pic>
      <p:pic>
        <p:nvPicPr>
          <p:cNvPr id="89" name="图片 88">
            <a:extLst>
              <a:ext uri="{FF2B5EF4-FFF2-40B4-BE49-F238E27FC236}">
                <a16:creationId xmlns:a16="http://schemas.microsoft.com/office/drawing/2014/main" id="{FC2A320F-0DAE-1E46-577E-8AC032203BF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85149" y="6494693"/>
            <a:ext cx="914400" cy="304800"/>
          </a:xfrm>
          <a:prstGeom prst="rect">
            <a:avLst/>
          </a:prstGeom>
        </p:spPr>
      </p:pic>
      <p:sp>
        <p:nvSpPr>
          <p:cNvPr id="90" name="框架 25">
            <a:extLst>
              <a:ext uri="{FF2B5EF4-FFF2-40B4-BE49-F238E27FC236}">
                <a16:creationId xmlns:a16="http://schemas.microsoft.com/office/drawing/2014/main" id="{5C7D3884-FDD1-7090-84F6-91CB6A70E4D6}"/>
              </a:ext>
            </a:extLst>
          </p:cNvPr>
          <p:cNvSpPr/>
          <p:nvPr/>
        </p:nvSpPr>
        <p:spPr>
          <a:xfrm>
            <a:off x="967085" y="6532736"/>
            <a:ext cx="770349" cy="207889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91" name="框架 27">
            <a:extLst>
              <a:ext uri="{FF2B5EF4-FFF2-40B4-BE49-F238E27FC236}">
                <a16:creationId xmlns:a16="http://schemas.microsoft.com/office/drawing/2014/main" id="{E2889AE8-9C6E-41C9-FF6C-C0D4B7D2152A}"/>
              </a:ext>
            </a:extLst>
          </p:cNvPr>
          <p:cNvSpPr/>
          <p:nvPr/>
        </p:nvSpPr>
        <p:spPr>
          <a:xfrm>
            <a:off x="947561" y="6099754"/>
            <a:ext cx="770349" cy="207889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92" name="框架 28">
            <a:extLst>
              <a:ext uri="{FF2B5EF4-FFF2-40B4-BE49-F238E27FC236}">
                <a16:creationId xmlns:a16="http://schemas.microsoft.com/office/drawing/2014/main" id="{C7664C66-C8EF-A621-D2B3-37A3D0387E9E}"/>
              </a:ext>
            </a:extLst>
          </p:cNvPr>
          <p:cNvSpPr/>
          <p:nvPr/>
        </p:nvSpPr>
        <p:spPr>
          <a:xfrm>
            <a:off x="956594" y="6983010"/>
            <a:ext cx="770349" cy="207889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93" name="文本框 92">
            <a:extLst>
              <a:ext uri="{FF2B5EF4-FFF2-40B4-BE49-F238E27FC236}">
                <a16:creationId xmlns:a16="http://schemas.microsoft.com/office/drawing/2014/main" id="{0A7BAAB1-8184-D13A-C151-B5C1D14D7B2A}"/>
              </a:ext>
            </a:extLst>
          </p:cNvPr>
          <p:cNvSpPr txBox="1"/>
          <p:nvPr/>
        </p:nvSpPr>
        <p:spPr>
          <a:xfrm>
            <a:off x="598766" y="6111127"/>
            <a:ext cx="38664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00" dirty="0">
                <a:latin typeface="Arial" panose="020B0604020202020204" pitchFamily="34" charset="0"/>
                <a:cs typeface="Arial" panose="020B0604020202020204" pitchFamily="34" charset="0"/>
              </a:rPr>
              <a:t>NRF2</a:t>
            </a:r>
            <a:endParaRPr kumimoji="1" lang="zh-CN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文本框 93">
            <a:extLst>
              <a:ext uri="{FF2B5EF4-FFF2-40B4-BE49-F238E27FC236}">
                <a16:creationId xmlns:a16="http://schemas.microsoft.com/office/drawing/2014/main" id="{65D6F176-5975-85DC-1A31-53A35C1D3104}"/>
              </a:ext>
            </a:extLst>
          </p:cNvPr>
          <p:cNvSpPr txBox="1"/>
          <p:nvPr/>
        </p:nvSpPr>
        <p:spPr>
          <a:xfrm>
            <a:off x="601809" y="6573437"/>
            <a:ext cx="39466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00" dirty="0">
                <a:latin typeface="Arial" panose="020B0604020202020204" pitchFamily="34" charset="0"/>
                <a:cs typeface="Arial" panose="020B0604020202020204" pitchFamily="34" charset="0"/>
              </a:rPr>
              <a:t>G6PD</a:t>
            </a:r>
            <a:endParaRPr kumimoji="1" lang="zh-CN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文本框 94">
            <a:extLst>
              <a:ext uri="{FF2B5EF4-FFF2-40B4-BE49-F238E27FC236}">
                <a16:creationId xmlns:a16="http://schemas.microsoft.com/office/drawing/2014/main" id="{42AEE557-4B2A-797C-6249-0864028423DB}"/>
              </a:ext>
            </a:extLst>
          </p:cNvPr>
          <p:cNvSpPr txBox="1"/>
          <p:nvPr/>
        </p:nvSpPr>
        <p:spPr>
          <a:xfrm>
            <a:off x="554925" y="6949053"/>
            <a:ext cx="45557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700" dirty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kumimoji="1" lang="zh-CN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6" name="组 39">
            <a:extLst>
              <a:ext uri="{FF2B5EF4-FFF2-40B4-BE49-F238E27FC236}">
                <a16:creationId xmlns:a16="http://schemas.microsoft.com/office/drawing/2014/main" id="{0F346320-840A-3EEA-B1C9-BB9D0AF849BE}"/>
              </a:ext>
            </a:extLst>
          </p:cNvPr>
          <p:cNvGrpSpPr/>
          <p:nvPr/>
        </p:nvGrpSpPr>
        <p:grpSpPr>
          <a:xfrm>
            <a:off x="1714795" y="5777508"/>
            <a:ext cx="1594291" cy="1371600"/>
            <a:chOff x="2669091" y="3100325"/>
            <a:chExt cx="1594291" cy="1371600"/>
          </a:xfrm>
        </p:grpSpPr>
        <p:sp>
          <p:nvSpPr>
            <p:cNvPr id="97" name="矩形 96">
              <a:extLst>
                <a:ext uri="{FF2B5EF4-FFF2-40B4-BE49-F238E27FC236}">
                  <a16:creationId xmlns:a16="http://schemas.microsoft.com/office/drawing/2014/main" id="{90D52FCE-A733-1688-012D-FCF7E8B4BFDC}"/>
                </a:ext>
              </a:extLst>
            </p:cNvPr>
            <p:cNvSpPr/>
            <p:nvPr/>
          </p:nvSpPr>
          <p:spPr>
            <a:xfrm>
              <a:off x="2719344" y="3303154"/>
              <a:ext cx="589589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75 -</a:t>
              </a:r>
              <a:endParaRPr lang="ru-RU" altLang="zh-CN" dirty="0"/>
            </a:p>
          </p:txBody>
        </p:sp>
        <p:grpSp>
          <p:nvGrpSpPr>
            <p:cNvPr id="98" name="组 38">
              <a:extLst>
                <a:ext uri="{FF2B5EF4-FFF2-40B4-BE49-F238E27FC236}">
                  <a16:creationId xmlns:a16="http://schemas.microsoft.com/office/drawing/2014/main" id="{DFA07CFD-5F81-9E3F-4FC3-1552DC55B6D0}"/>
                </a:ext>
              </a:extLst>
            </p:cNvPr>
            <p:cNvGrpSpPr/>
            <p:nvPr/>
          </p:nvGrpSpPr>
          <p:grpSpPr>
            <a:xfrm>
              <a:off x="2669091" y="3100325"/>
              <a:ext cx="1594291" cy="1371600"/>
              <a:chOff x="2669091" y="3100325"/>
              <a:chExt cx="1594291" cy="1371600"/>
            </a:xfrm>
          </p:grpSpPr>
          <p:pic>
            <p:nvPicPr>
              <p:cNvPr id="99" name="图片 98">
                <a:extLst>
                  <a:ext uri="{FF2B5EF4-FFF2-40B4-BE49-F238E27FC236}">
                    <a16:creationId xmlns:a16="http://schemas.microsoft.com/office/drawing/2014/main" id="{F5651F59-EF3A-B864-FCBD-E970AD247C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044182" y="3100325"/>
                <a:ext cx="1219200" cy="1371600"/>
              </a:xfrm>
              <a:prstGeom prst="rect">
                <a:avLst/>
              </a:prstGeom>
            </p:spPr>
          </p:pic>
          <p:sp>
            <p:nvSpPr>
              <p:cNvPr id="100" name="矩形 99">
                <a:extLst>
                  <a:ext uri="{FF2B5EF4-FFF2-40B4-BE49-F238E27FC236}">
                    <a16:creationId xmlns:a16="http://schemas.microsoft.com/office/drawing/2014/main" id="{00ADF846-E428-8998-B456-F08181C1E520}"/>
                  </a:ext>
                </a:extLst>
              </p:cNvPr>
              <p:cNvSpPr/>
              <p:nvPr/>
            </p:nvSpPr>
            <p:spPr>
              <a:xfrm>
                <a:off x="2719344" y="3589216"/>
                <a:ext cx="647571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800" dirty="0">
                    <a:solidFill>
                      <a:srgbClr val="000000"/>
                    </a:solidFill>
                    <a:effectLst/>
                    <a:latin typeface="Arial" charset="0"/>
                  </a:rPr>
                  <a:t>4</a:t>
                </a:r>
                <a:r>
                  <a:rPr lang="ru-RU" altLang="zh-CN" sz="800" dirty="0">
                    <a:solidFill>
                      <a:srgbClr val="000000"/>
                    </a:solidFill>
                    <a:effectLst/>
                    <a:latin typeface="Arial" charset="0"/>
                  </a:rPr>
                  <a:t>5</a:t>
                </a:r>
                <a:r>
                  <a:rPr lang="zh-CN" altLang="en-US" sz="800" dirty="0">
                    <a:solidFill>
                      <a:srgbClr val="000000"/>
                    </a:solidFill>
                    <a:effectLst/>
                    <a:latin typeface="Arial" charset="0"/>
                  </a:rPr>
                  <a:t> </a:t>
                </a:r>
                <a:r>
                  <a:rPr lang="en-US" altLang="zh-CN" sz="800" dirty="0">
                    <a:solidFill>
                      <a:srgbClr val="000000"/>
                    </a:solidFill>
                    <a:effectLst/>
                    <a:latin typeface="Arial" charset="0"/>
                  </a:rPr>
                  <a:t>-</a:t>
                </a:r>
                <a:endParaRPr lang="ru-RU" altLang="zh-CN" dirty="0"/>
              </a:p>
            </p:txBody>
          </p:sp>
          <p:sp>
            <p:nvSpPr>
              <p:cNvPr id="101" name="矩形 100">
                <a:extLst>
                  <a:ext uri="{FF2B5EF4-FFF2-40B4-BE49-F238E27FC236}">
                    <a16:creationId xmlns:a16="http://schemas.microsoft.com/office/drawing/2014/main" id="{B0F770C2-2DAF-121F-221A-726CF19118B4}"/>
                  </a:ext>
                </a:extLst>
              </p:cNvPr>
              <p:cNvSpPr/>
              <p:nvPr/>
            </p:nvSpPr>
            <p:spPr>
              <a:xfrm>
                <a:off x="2719344" y="3827066"/>
                <a:ext cx="647571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800" dirty="0">
                    <a:solidFill>
                      <a:srgbClr val="000000"/>
                    </a:solidFill>
                    <a:effectLst/>
                    <a:latin typeface="Arial" charset="0"/>
                  </a:rPr>
                  <a:t>35 -</a:t>
                </a:r>
                <a:endParaRPr lang="ru-RU" altLang="zh-CN" dirty="0"/>
              </a:p>
            </p:txBody>
          </p:sp>
          <p:sp>
            <p:nvSpPr>
              <p:cNvPr id="102" name="矩形 101">
                <a:extLst>
                  <a:ext uri="{FF2B5EF4-FFF2-40B4-BE49-F238E27FC236}">
                    <a16:creationId xmlns:a16="http://schemas.microsoft.com/office/drawing/2014/main" id="{65B1E3C4-B978-3DD8-E451-11C355C5883F}"/>
                  </a:ext>
                </a:extLst>
              </p:cNvPr>
              <p:cNvSpPr/>
              <p:nvPr/>
            </p:nvSpPr>
            <p:spPr>
              <a:xfrm>
                <a:off x="2719344" y="3413406"/>
                <a:ext cx="647571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800" dirty="0">
                    <a:solidFill>
                      <a:srgbClr val="000000"/>
                    </a:solidFill>
                    <a:effectLst/>
                    <a:latin typeface="Arial" charset="0"/>
                  </a:rPr>
                  <a:t>60 -</a:t>
                </a:r>
                <a:endParaRPr lang="ru-RU" altLang="zh-CN" dirty="0"/>
              </a:p>
            </p:txBody>
          </p:sp>
          <p:sp>
            <p:nvSpPr>
              <p:cNvPr id="103" name="矩形 102">
                <a:extLst>
                  <a:ext uri="{FF2B5EF4-FFF2-40B4-BE49-F238E27FC236}">
                    <a16:creationId xmlns:a16="http://schemas.microsoft.com/office/drawing/2014/main" id="{4ECF7B21-35F1-92A4-16F5-47508FF4867D}"/>
                  </a:ext>
                </a:extLst>
              </p:cNvPr>
              <p:cNvSpPr/>
              <p:nvPr/>
            </p:nvSpPr>
            <p:spPr>
              <a:xfrm>
                <a:off x="2669091" y="3176983"/>
                <a:ext cx="647571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800" dirty="0">
                    <a:solidFill>
                      <a:srgbClr val="000000"/>
                    </a:solidFill>
                    <a:effectLst/>
                    <a:latin typeface="Arial" charset="0"/>
                  </a:rPr>
                  <a:t>100 -</a:t>
                </a:r>
                <a:endParaRPr lang="ru-RU" altLang="zh-CN" dirty="0"/>
              </a:p>
            </p:txBody>
          </p:sp>
        </p:grpSp>
      </p:grpSp>
      <p:pic>
        <p:nvPicPr>
          <p:cNvPr id="104" name="图片 103">
            <a:extLst>
              <a:ext uri="{FF2B5EF4-FFF2-40B4-BE49-F238E27FC236}">
                <a16:creationId xmlns:a16="http://schemas.microsoft.com/office/drawing/2014/main" id="{22F678AF-9ADD-24B4-AF18-F27BD2D8BA7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669220" y="6137500"/>
            <a:ext cx="914400" cy="457200"/>
          </a:xfrm>
          <a:prstGeom prst="rect">
            <a:avLst/>
          </a:prstGeom>
        </p:spPr>
      </p:pic>
      <p:pic>
        <p:nvPicPr>
          <p:cNvPr id="105" name="图片 104">
            <a:extLst>
              <a:ext uri="{FF2B5EF4-FFF2-40B4-BE49-F238E27FC236}">
                <a16:creationId xmlns:a16="http://schemas.microsoft.com/office/drawing/2014/main" id="{7AC573A6-3734-F3AF-A811-1FC443567FC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69220" y="6903537"/>
            <a:ext cx="914400" cy="457200"/>
          </a:xfrm>
          <a:prstGeom prst="rect">
            <a:avLst/>
          </a:prstGeom>
        </p:spPr>
      </p:pic>
      <p:pic>
        <p:nvPicPr>
          <p:cNvPr id="106" name="图片 105">
            <a:extLst>
              <a:ext uri="{FF2B5EF4-FFF2-40B4-BE49-F238E27FC236}">
                <a16:creationId xmlns:a16="http://schemas.microsoft.com/office/drawing/2014/main" id="{A1C0D706-41E9-EC51-9278-7799D15DB5F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669220" y="6596831"/>
            <a:ext cx="914400" cy="304800"/>
          </a:xfrm>
          <a:prstGeom prst="rect">
            <a:avLst/>
          </a:prstGeom>
        </p:spPr>
      </p:pic>
      <p:sp>
        <p:nvSpPr>
          <p:cNvPr id="107" name="框架 49">
            <a:extLst>
              <a:ext uri="{FF2B5EF4-FFF2-40B4-BE49-F238E27FC236}">
                <a16:creationId xmlns:a16="http://schemas.microsoft.com/office/drawing/2014/main" id="{73169C32-9720-BB60-8D27-987C2D8567B2}"/>
              </a:ext>
            </a:extLst>
          </p:cNvPr>
          <p:cNvSpPr/>
          <p:nvPr/>
        </p:nvSpPr>
        <p:spPr>
          <a:xfrm>
            <a:off x="3739286" y="6603577"/>
            <a:ext cx="770349" cy="207889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 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08" name="框架 50">
            <a:extLst>
              <a:ext uri="{FF2B5EF4-FFF2-40B4-BE49-F238E27FC236}">
                <a16:creationId xmlns:a16="http://schemas.microsoft.com/office/drawing/2014/main" id="{0697DF82-6C0D-3338-97F4-EFB043D17216}"/>
              </a:ext>
            </a:extLst>
          </p:cNvPr>
          <p:cNvSpPr/>
          <p:nvPr/>
        </p:nvSpPr>
        <p:spPr>
          <a:xfrm>
            <a:off x="3745756" y="6351999"/>
            <a:ext cx="770349" cy="207889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09" name="框架 51">
            <a:extLst>
              <a:ext uri="{FF2B5EF4-FFF2-40B4-BE49-F238E27FC236}">
                <a16:creationId xmlns:a16="http://schemas.microsoft.com/office/drawing/2014/main" id="{DC2CE028-D1CA-6946-B46C-D27907A61A90}"/>
              </a:ext>
            </a:extLst>
          </p:cNvPr>
          <p:cNvSpPr/>
          <p:nvPr/>
        </p:nvSpPr>
        <p:spPr>
          <a:xfrm>
            <a:off x="3739286" y="6918023"/>
            <a:ext cx="770349" cy="207889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10" name="文本框 109">
            <a:extLst>
              <a:ext uri="{FF2B5EF4-FFF2-40B4-BE49-F238E27FC236}">
                <a16:creationId xmlns:a16="http://schemas.microsoft.com/office/drawing/2014/main" id="{7609B360-C1A3-5E70-BF04-BBA9FA313226}"/>
              </a:ext>
            </a:extLst>
          </p:cNvPr>
          <p:cNvSpPr txBox="1"/>
          <p:nvPr/>
        </p:nvSpPr>
        <p:spPr>
          <a:xfrm>
            <a:off x="3400076" y="6348732"/>
            <a:ext cx="38664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00" dirty="0">
                <a:latin typeface="Arial" panose="020B0604020202020204" pitchFamily="34" charset="0"/>
                <a:cs typeface="Arial" panose="020B0604020202020204" pitchFamily="34" charset="0"/>
              </a:rPr>
              <a:t>NRF2</a:t>
            </a:r>
            <a:endParaRPr kumimoji="1" lang="zh-CN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文本框 110">
            <a:extLst>
              <a:ext uri="{FF2B5EF4-FFF2-40B4-BE49-F238E27FC236}">
                <a16:creationId xmlns:a16="http://schemas.microsoft.com/office/drawing/2014/main" id="{9BBC2046-2C0C-B32C-391D-2C18393CD043}"/>
              </a:ext>
            </a:extLst>
          </p:cNvPr>
          <p:cNvSpPr txBox="1"/>
          <p:nvPr/>
        </p:nvSpPr>
        <p:spPr>
          <a:xfrm>
            <a:off x="3396648" y="6624494"/>
            <a:ext cx="39466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00">
                <a:latin typeface="Arial" panose="020B0604020202020204" pitchFamily="34" charset="0"/>
                <a:cs typeface="Arial" panose="020B0604020202020204" pitchFamily="34" charset="0"/>
              </a:rPr>
              <a:t>G6PD</a:t>
            </a:r>
            <a:endParaRPr kumimoji="1" lang="zh-CN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文本框 111">
            <a:extLst>
              <a:ext uri="{FF2B5EF4-FFF2-40B4-BE49-F238E27FC236}">
                <a16:creationId xmlns:a16="http://schemas.microsoft.com/office/drawing/2014/main" id="{96AB4314-E07B-C95B-164D-0C2BC2ABF8C5}"/>
              </a:ext>
            </a:extLst>
          </p:cNvPr>
          <p:cNvSpPr txBox="1"/>
          <p:nvPr/>
        </p:nvSpPr>
        <p:spPr>
          <a:xfrm>
            <a:off x="3349765" y="6907145"/>
            <a:ext cx="45557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700" dirty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kumimoji="1" lang="zh-CN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3" name="图片 112">
            <a:extLst>
              <a:ext uri="{FF2B5EF4-FFF2-40B4-BE49-F238E27FC236}">
                <a16:creationId xmlns:a16="http://schemas.microsoft.com/office/drawing/2014/main" id="{072E1610-4835-DEFA-85F2-1E4F356EB88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943885" y="6043096"/>
            <a:ext cx="1066800" cy="1524000"/>
          </a:xfrm>
          <a:prstGeom prst="rect">
            <a:avLst/>
          </a:prstGeom>
        </p:spPr>
      </p:pic>
      <p:sp>
        <p:nvSpPr>
          <p:cNvPr id="114" name="矩形 113">
            <a:extLst>
              <a:ext uri="{FF2B5EF4-FFF2-40B4-BE49-F238E27FC236}">
                <a16:creationId xmlns:a16="http://schemas.microsoft.com/office/drawing/2014/main" id="{1401279D-EEDA-98DC-D872-36A19344A91E}"/>
              </a:ext>
            </a:extLst>
          </p:cNvPr>
          <p:cNvSpPr/>
          <p:nvPr/>
        </p:nvSpPr>
        <p:spPr>
          <a:xfrm>
            <a:off x="4623394" y="6513471"/>
            <a:ext cx="54134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75 -</a:t>
            </a:r>
            <a:endParaRPr lang="ru-RU" altLang="zh-CN" dirty="0"/>
          </a:p>
        </p:txBody>
      </p:sp>
      <p:sp>
        <p:nvSpPr>
          <p:cNvPr id="115" name="矩形 114">
            <a:extLst>
              <a:ext uri="{FF2B5EF4-FFF2-40B4-BE49-F238E27FC236}">
                <a16:creationId xmlns:a16="http://schemas.microsoft.com/office/drawing/2014/main" id="{0A00412D-D36F-AD54-56F6-4929146138CC}"/>
              </a:ext>
            </a:extLst>
          </p:cNvPr>
          <p:cNvSpPr/>
          <p:nvPr/>
        </p:nvSpPr>
        <p:spPr>
          <a:xfrm>
            <a:off x="4627983" y="6884829"/>
            <a:ext cx="54134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4</a:t>
            </a:r>
            <a:r>
              <a:rPr lang="ru-RU" altLang="zh-CN" sz="800" dirty="0">
                <a:solidFill>
                  <a:srgbClr val="000000"/>
                </a:solidFill>
                <a:effectLst/>
                <a:latin typeface="Arial" charset="0"/>
              </a:rPr>
              <a:t>5</a:t>
            </a:r>
            <a:r>
              <a:rPr lang="zh-CN" altLang="en-US" sz="800" dirty="0">
                <a:solidFill>
                  <a:srgbClr val="000000"/>
                </a:solidFill>
                <a:effectLst/>
                <a:latin typeface="Arial" charset="0"/>
              </a:rPr>
              <a:t> </a:t>
            </a:r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-</a:t>
            </a:r>
            <a:endParaRPr lang="ru-RU" altLang="zh-CN" dirty="0"/>
          </a:p>
        </p:txBody>
      </p:sp>
      <p:sp>
        <p:nvSpPr>
          <p:cNvPr id="116" name="矩形 115">
            <a:extLst>
              <a:ext uri="{FF2B5EF4-FFF2-40B4-BE49-F238E27FC236}">
                <a16:creationId xmlns:a16="http://schemas.microsoft.com/office/drawing/2014/main" id="{587309A0-E0B2-D361-E519-C3FF7E790937}"/>
              </a:ext>
            </a:extLst>
          </p:cNvPr>
          <p:cNvSpPr/>
          <p:nvPr/>
        </p:nvSpPr>
        <p:spPr>
          <a:xfrm>
            <a:off x="4627983" y="7122679"/>
            <a:ext cx="54134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35 -</a:t>
            </a:r>
            <a:endParaRPr lang="ru-RU" altLang="zh-CN" dirty="0"/>
          </a:p>
        </p:txBody>
      </p:sp>
      <p:sp>
        <p:nvSpPr>
          <p:cNvPr id="117" name="矩形 116">
            <a:extLst>
              <a:ext uri="{FF2B5EF4-FFF2-40B4-BE49-F238E27FC236}">
                <a16:creationId xmlns:a16="http://schemas.microsoft.com/office/drawing/2014/main" id="{3887583D-526C-9693-12B0-69A46D45BA72}"/>
              </a:ext>
            </a:extLst>
          </p:cNvPr>
          <p:cNvSpPr/>
          <p:nvPr/>
        </p:nvSpPr>
        <p:spPr>
          <a:xfrm>
            <a:off x="4627983" y="6709019"/>
            <a:ext cx="54134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60 -</a:t>
            </a:r>
            <a:endParaRPr lang="ru-RU" altLang="zh-CN" dirty="0"/>
          </a:p>
        </p:txBody>
      </p:sp>
      <p:sp>
        <p:nvSpPr>
          <p:cNvPr id="118" name="矩形 117">
            <a:extLst>
              <a:ext uri="{FF2B5EF4-FFF2-40B4-BE49-F238E27FC236}">
                <a16:creationId xmlns:a16="http://schemas.microsoft.com/office/drawing/2014/main" id="{362BA052-2A40-4EAB-E6E5-8E567110DE85}"/>
              </a:ext>
            </a:extLst>
          </p:cNvPr>
          <p:cNvSpPr/>
          <p:nvPr/>
        </p:nvSpPr>
        <p:spPr>
          <a:xfrm>
            <a:off x="4577842" y="6400244"/>
            <a:ext cx="54134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100 -</a:t>
            </a:r>
            <a:endParaRPr lang="ru-RU" altLang="zh-CN" dirty="0"/>
          </a:p>
        </p:txBody>
      </p:sp>
      <p:pic>
        <p:nvPicPr>
          <p:cNvPr id="119" name="图片 118">
            <a:extLst>
              <a:ext uri="{FF2B5EF4-FFF2-40B4-BE49-F238E27FC236}">
                <a16:creationId xmlns:a16="http://schemas.microsoft.com/office/drawing/2014/main" id="{16ABB4D4-DE70-2FB7-7B45-120ABB7BA83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671902" y="7588142"/>
            <a:ext cx="914400" cy="304800"/>
          </a:xfrm>
          <a:prstGeom prst="rect">
            <a:avLst/>
          </a:prstGeom>
        </p:spPr>
      </p:pic>
      <p:pic>
        <p:nvPicPr>
          <p:cNvPr id="120" name="图片 119">
            <a:extLst>
              <a:ext uri="{FF2B5EF4-FFF2-40B4-BE49-F238E27FC236}">
                <a16:creationId xmlns:a16="http://schemas.microsoft.com/office/drawing/2014/main" id="{3C6FFC26-3D57-8747-57CB-AE53C08D3A40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000902" y="7501345"/>
            <a:ext cx="1066800" cy="762000"/>
          </a:xfrm>
          <a:prstGeom prst="rect">
            <a:avLst/>
          </a:prstGeom>
        </p:spPr>
      </p:pic>
      <p:pic>
        <p:nvPicPr>
          <p:cNvPr id="121" name="图片 120">
            <a:extLst>
              <a:ext uri="{FF2B5EF4-FFF2-40B4-BE49-F238E27FC236}">
                <a16:creationId xmlns:a16="http://schemas.microsoft.com/office/drawing/2014/main" id="{92FCE9D8-15CF-FE34-6A52-5138774C91F0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676960" y="7944401"/>
            <a:ext cx="914400" cy="457200"/>
          </a:xfrm>
          <a:prstGeom prst="rect">
            <a:avLst/>
          </a:prstGeom>
        </p:spPr>
      </p:pic>
      <p:sp>
        <p:nvSpPr>
          <p:cNvPr id="122" name="框架 77">
            <a:extLst>
              <a:ext uri="{FF2B5EF4-FFF2-40B4-BE49-F238E27FC236}">
                <a16:creationId xmlns:a16="http://schemas.microsoft.com/office/drawing/2014/main" id="{9003B65C-85E9-EAB2-6776-7878D70A8846}"/>
              </a:ext>
            </a:extLst>
          </p:cNvPr>
          <p:cNvSpPr/>
          <p:nvPr/>
        </p:nvSpPr>
        <p:spPr>
          <a:xfrm>
            <a:off x="3739286" y="7598638"/>
            <a:ext cx="770349" cy="207889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23" name="文本框 122">
            <a:extLst>
              <a:ext uri="{FF2B5EF4-FFF2-40B4-BE49-F238E27FC236}">
                <a16:creationId xmlns:a16="http://schemas.microsoft.com/office/drawing/2014/main" id="{32AB85E3-DBB0-82EF-2299-6509D4283AF0}"/>
              </a:ext>
            </a:extLst>
          </p:cNvPr>
          <p:cNvSpPr txBox="1"/>
          <p:nvPr/>
        </p:nvSpPr>
        <p:spPr>
          <a:xfrm>
            <a:off x="3396648" y="7619555"/>
            <a:ext cx="35137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00" dirty="0">
                <a:latin typeface="Arial" panose="020B0604020202020204" pitchFamily="34" charset="0"/>
                <a:cs typeface="Arial" panose="020B0604020202020204" pitchFamily="34" charset="0"/>
              </a:rPr>
              <a:t>PGD</a:t>
            </a:r>
            <a:endParaRPr kumimoji="1" lang="zh-CN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文本框 123">
            <a:extLst>
              <a:ext uri="{FF2B5EF4-FFF2-40B4-BE49-F238E27FC236}">
                <a16:creationId xmlns:a16="http://schemas.microsoft.com/office/drawing/2014/main" id="{ECB65C78-B5B4-2EF5-777E-2941AD813C14}"/>
              </a:ext>
            </a:extLst>
          </p:cNvPr>
          <p:cNvSpPr txBox="1"/>
          <p:nvPr/>
        </p:nvSpPr>
        <p:spPr>
          <a:xfrm>
            <a:off x="3349765" y="7939643"/>
            <a:ext cx="45557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700" dirty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kumimoji="1" lang="zh-CN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91AC48BB-8EC0-4EE0-471E-9C1FAB109365}"/>
              </a:ext>
            </a:extLst>
          </p:cNvPr>
          <p:cNvPicPr>
            <a:picLocks noChangeAspect="1"/>
          </p:cNvPicPr>
          <p:nvPr/>
        </p:nvPicPr>
        <p:blipFill rotWithShape="1">
          <a:blip r:embed="rId21"/>
          <a:srcRect l="48816" t="-3522" r="632" b="-3524"/>
          <a:stretch/>
        </p:blipFill>
        <p:spPr>
          <a:xfrm>
            <a:off x="879871" y="7362218"/>
            <a:ext cx="924493" cy="652555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73557C17-6ABA-0392-44C7-89D694AEB9FB}"/>
              </a:ext>
            </a:extLst>
          </p:cNvPr>
          <p:cNvPicPr>
            <a:picLocks noChangeAspect="1"/>
          </p:cNvPicPr>
          <p:nvPr/>
        </p:nvPicPr>
        <p:blipFill rotWithShape="1">
          <a:blip r:embed="rId22"/>
          <a:srcRect l="49243" t="-1238" r="757" b="21"/>
          <a:stretch/>
        </p:blipFill>
        <p:spPr>
          <a:xfrm>
            <a:off x="893031" y="8073448"/>
            <a:ext cx="914400" cy="617018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9F4D2BFE-8E80-43CA-2778-5FBCAA507CFA}"/>
              </a:ext>
            </a:extLst>
          </p:cNvPr>
          <p:cNvPicPr>
            <a:picLocks noChangeAspect="1"/>
          </p:cNvPicPr>
          <p:nvPr/>
        </p:nvPicPr>
        <p:blipFill rotWithShape="1">
          <a:blip r:embed="rId23"/>
          <a:srcRect l="46570" t="11680" r="2547" b="14161"/>
          <a:stretch/>
        </p:blipFill>
        <p:spPr>
          <a:xfrm>
            <a:off x="2157563" y="7568587"/>
            <a:ext cx="1085638" cy="791133"/>
          </a:xfrm>
          <a:prstGeom prst="rect">
            <a:avLst/>
          </a:prstGeom>
        </p:spPr>
      </p:pic>
      <p:sp>
        <p:nvSpPr>
          <p:cNvPr id="128" name="框架 201">
            <a:extLst>
              <a:ext uri="{FF2B5EF4-FFF2-40B4-BE49-F238E27FC236}">
                <a16:creationId xmlns:a16="http://schemas.microsoft.com/office/drawing/2014/main" id="{5D83C603-6F5D-5C50-39DB-0B5584FE6EFA}"/>
              </a:ext>
            </a:extLst>
          </p:cNvPr>
          <p:cNvSpPr/>
          <p:nvPr/>
        </p:nvSpPr>
        <p:spPr>
          <a:xfrm>
            <a:off x="931148" y="7591642"/>
            <a:ext cx="792000" cy="235064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29" name="文本框 128">
            <a:extLst>
              <a:ext uri="{FF2B5EF4-FFF2-40B4-BE49-F238E27FC236}">
                <a16:creationId xmlns:a16="http://schemas.microsoft.com/office/drawing/2014/main" id="{D0E1F024-4879-C78A-6F7A-F236C1C57572}"/>
              </a:ext>
            </a:extLst>
          </p:cNvPr>
          <p:cNvSpPr txBox="1"/>
          <p:nvPr/>
        </p:nvSpPr>
        <p:spPr>
          <a:xfrm>
            <a:off x="618328" y="7608344"/>
            <a:ext cx="37863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700" dirty="0">
                <a:latin typeface="Arial" panose="020B0604020202020204" pitchFamily="34" charset="0"/>
                <a:cs typeface="Arial" panose="020B0604020202020204" pitchFamily="34" charset="0"/>
              </a:rPr>
              <a:t>PGD</a:t>
            </a:r>
            <a:endParaRPr kumimoji="1" lang="zh-CN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文本框 129">
            <a:extLst>
              <a:ext uri="{FF2B5EF4-FFF2-40B4-BE49-F238E27FC236}">
                <a16:creationId xmlns:a16="http://schemas.microsoft.com/office/drawing/2014/main" id="{6C573FBD-E580-EEAA-83E4-CBBC4A82187A}"/>
              </a:ext>
            </a:extLst>
          </p:cNvPr>
          <p:cNvSpPr txBox="1"/>
          <p:nvPr/>
        </p:nvSpPr>
        <p:spPr>
          <a:xfrm>
            <a:off x="573880" y="8294509"/>
            <a:ext cx="45557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700" dirty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kumimoji="1" lang="zh-CN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1" name="组 205">
            <a:extLst>
              <a:ext uri="{FF2B5EF4-FFF2-40B4-BE49-F238E27FC236}">
                <a16:creationId xmlns:a16="http://schemas.microsoft.com/office/drawing/2014/main" id="{3531ADC1-57FC-E0C1-D32A-0F1E3FE1DD66}"/>
              </a:ext>
            </a:extLst>
          </p:cNvPr>
          <p:cNvGrpSpPr/>
          <p:nvPr/>
        </p:nvGrpSpPr>
        <p:grpSpPr>
          <a:xfrm>
            <a:off x="1864111" y="7660971"/>
            <a:ext cx="425228" cy="621619"/>
            <a:chOff x="2099832" y="1892922"/>
            <a:chExt cx="425228" cy="621619"/>
          </a:xfrm>
        </p:grpSpPr>
        <p:sp>
          <p:nvSpPr>
            <p:cNvPr id="132" name="矩形 131">
              <a:extLst>
                <a:ext uri="{FF2B5EF4-FFF2-40B4-BE49-F238E27FC236}">
                  <a16:creationId xmlns:a16="http://schemas.microsoft.com/office/drawing/2014/main" id="{92D13110-3043-B97A-1D05-E74DF4082325}"/>
                </a:ext>
              </a:extLst>
            </p:cNvPr>
            <p:cNvSpPr/>
            <p:nvPr/>
          </p:nvSpPr>
          <p:spPr>
            <a:xfrm>
              <a:off x="2099832" y="2109580"/>
              <a:ext cx="42522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4</a:t>
              </a:r>
              <a:r>
                <a:rPr lang="ru-RU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5</a:t>
              </a:r>
              <a:r>
                <a:rPr lang="zh-CN" altLang="en-US" sz="800" dirty="0">
                  <a:solidFill>
                    <a:srgbClr val="000000"/>
                  </a:solidFill>
                  <a:effectLst/>
                  <a:latin typeface="Arial" charset="0"/>
                </a:rPr>
                <a:t> </a:t>
              </a:r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-</a:t>
              </a:r>
              <a:endParaRPr lang="ru-RU" altLang="zh-CN" dirty="0"/>
            </a:p>
          </p:txBody>
        </p:sp>
        <p:sp>
          <p:nvSpPr>
            <p:cNvPr id="133" name="矩形 132">
              <a:extLst>
                <a:ext uri="{FF2B5EF4-FFF2-40B4-BE49-F238E27FC236}">
                  <a16:creationId xmlns:a16="http://schemas.microsoft.com/office/drawing/2014/main" id="{EE4BEFF3-665E-FB6B-21C9-BC46BA7FD9B4}"/>
                </a:ext>
              </a:extLst>
            </p:cNvPr>
            <p:cNvSpPr/>
            <p:nvPr/>
          </p:nvSpPr>
          <p:spPr>
            <a:xfrm>
              <a:off x="2099832" y="2299097"/>
              <a:ext cx="42522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35 -</a:t>
              </a:r>
              <a:endParaRPr lang="ru-RU" altLang="zh-CN" dirty="0"/>
            </a:p>
          </p:txBody>
        </p:sp>
        <p:sp>
          <p:nvSpPr>
            <p:cNvPr id="134" name="矩形 133">
              <a:extLst>
                <a:ext uri="{FF2B5EF4-FFF2-40B4-BE49-F238E27FC236}">
                  <a16:creationId xmlns:a16="http://schemas.microsoft.com/office/drawing/2014/main" id="{FD02C23D-1B3F-428F-AC24-F1BCBE0DB27E}"/>
                </a:ext>
              </a:extLst>
            </p:cNvPr>
            <p:cNvSpPr/>
            <p:nvPr/>
          </p:nvSpPr>
          <p:spPr>
            <a:xfrm>
              <a:off x="2099832" y="1892922"/>
              <a:ext cx="42522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60 -</a:t>
              </a:r>
              <a:endParaRPr lang="ru-RU" altLang="zh-CN" dirty="0"/>
            </a:p>
          </p:txBody>
        </p:sp>
      </p:grpSp>
      <p:sp>
        <p:nvSpPr>
          <p:cNvPr id="4" name="矩形 3">
            <a:extLst>
              <a:ext uri="{FF2B5EF4-FFF2-40B4-BE49-F238E27FC236}">
                <a16:creationId xmlns:a16="http://schemas.microsoft.com/office/drawing/2014/main" id="{28C4998E-E78A-1CAF-BFC4-DC5050D1BF7D}"/>
              </a:ext>
            </a:extLst>
          </p:cNvPr>
          <p:cNvSpPr/>
          <p:nvPr/>
        </p:nvSpPr>
        <p:spPr>
          <a:xfrm>
            <a:off x="348741" y="1011660"/>
            <a:ext cx="192392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latin typeface="Arial" charset="0"/>
                <a:ea typeface="Arial" charset="0"/>
                <a:cs typeface="Arial" charset="0"/>
              </a:rPr>
              <a:t>Supplementary Figure2 B</a:t>
            </a:r>
            <a:endParaRPr lang="zh-CN" altLang="en-US" sz="12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0" name="文本框 99">
            <a:extLst>
              <a:ext uri="{FF2B5EF4-FFF2-40B4-BE49-F238E27FC236}">
                <a16:creationId xmlns:a16="http://schemas.microsoft.com/office/drawing/2014/main" id="{655B7F1E-AF29-529D-7FE9-FA88F1906B44}"/>
              </a:ext>
            </a:extLst>
          </p:cNvPr>
          <p:cNvSpPr txBox="1"/>
          <p:nvPr/>
        </p:nvSpPr>
        <p:spPr>
          <a:xfrm>
            <a:off x="1304351" y="2200908"/>
            <a:ext cx="411447" cy="28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-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51" name="文本框 100">
            <a:extLst>
              <a:ext uri="{FF2B5EF4-FFF2-40B4-BE49-F238E27FC236}">
                <a16:creationId xmlns:a16="http://schemas.microsoft.com/office/drawing/2014/main" id="{AA933D92-7862-D753-3B6E-2B189287B9AA}"/>
              </a:ext>
            </a:extLst>
          </p:cNvPr>
          <p:cNvSpPr txBox="1"/>
          <p:nvPr/>
        </p:nvSpPr>
        <p:spPr>
          <a:xfrm>
            <a:off x="772350" y="2044943"/>
            <a:ext cx="767017" cy="28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Lenti-V</a:t>
            </a:r>
            <a:r>
              <a:rPr lang="en-US" sz="800" kern="1200" baseline="-250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2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cxnSp>
        <p:nvCxnSpPr>
          <p:cNvPr id="52" name="直线连接符 13">
            <a:extLst>
              <a:ext uri="{FF2B5EF4-FFF2-40B4-BE49-F238E27FC236}">
                <a16:creationId xmlns:a16="http://schemas.microsoft.com/office/drawing/2014/main" id="{B32CBD1A-A902-25AC-C9C1-54E56DC1922A}"/>
              </a:ext>
            </a:extLst>
          </p:cNvPr>
          <p:cNvCxnSpPr>
            <a:cxnSpLocks/>
          </p:cNvCxnSpPr>
          <p:nvPr/>
        </p:nvCxnSpPr>
        <p:spPr>
          <a:xfrm>
            <a:off x="907647" y="2247873"/>
            <a:ext cx="42197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文本框 102">
            <a:extLst>
              <a:ext uri="{FF2B5EF4-FFF2-40B4-BE49-F238E27FC236}">
                <a16:creationId xmlns:a16="http://schemas.microsoft.com/office/drawing/2014/main" id="{EA52FC18-3F82-6B5C-4ED2-8BB0F2A02A7D}"/>
              </a:ext>
            </a:extLst>
          </p:cNvPr>
          <p:cNvSpPr txBox="1"/>
          <p:nvPr/>
        </p:nvSpPr>
        <p:spPr>
          <a:xfrm>
            <a:off x="950472" y="1867872"/>
            <a:ext cx="892736" cy="28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MGC-803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cxnSp>
        <p:nvCxnSpPr>
          <p:cNvPr id="135" name="直线连接符 60">
            <a:extLst>
              <a:ext uri="{FF2B5EF4-FFF2-40B4-BE49-F238E27FC236}">
                <a16:creationId xmlns:a16="http://schemas.microsoft.com/office/drawing/2014/main" id="{E898729D-41FE-C84D-74B0-BE58DED482AB}"/>
              </a:ext>
            </a:extLst>
          </p:cNvPr>
          <p:cNvCxnSpPr>
            <a:cxnSpLocks/>
          </p:cNvCxnSpPr>
          <p:nvPr/>
        </p:nvCxnSpPr>
        <p:spPr>
          <a:xfrm>
            <a:off x="891456" y="2064423"/>
            <a:ext cx="88232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6" name="文本框 104">
            <a:extLst>
              <a:ext uri="{FF2B5EF4-FFF2-40B4-BE49-F238E27FC236}">
                <a16:creationId xmlns:a16="http://schemas.microsoft.com/office/drawing/2014/main" id="{DD3696C1-0B54-7338-42A7-E826F99E4406}"/>
              </a:ext>
            </a:extLst>
          </p:cNvPr>
          <p:cNvSpPr txBox="1"/>
          <p:nvPr/>
        </p:nvSpPr>
        <p:spPr>
          <a:xfrm>
            <a:off x="1118072" y="2214347"/>
            <a:ext cx="400652" cy="28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+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137" name="文本框 105">
            <a:extLst>
              <a:ext uri="{FF2B5EF4-FFF2-40B4-BE49-F238E27FC236}">
                <a16:creationId xmlns:a16="http://schemas.microsoft.com/office/drawing/2014/main" id="{2DDA6C02-96E3-E9FA-1B48-46FCEB76D3D1}"/>
              </a:ext>
            </a:extLst>
          </p:cNvPr>
          <p:cNvSpPr txBox="1"/>
          <p:nvPr/>
        </p:nvSpPr>
        <p:spPr>
          <a:xfrm>
            <a:off x="942052" y="2201395"/>
            <a:ext cx="400652" cy="28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-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138" name="文本框 109">
            <a:extLst>
              <a:ext uri="{FF2B5EF4-FFF2-40B4-BE49-F238E27FC236}">
                <a16:creationId xmlns:a16="http://schemas.microsoft.com/office/drawing/2014/main" id="{851AB8A4-07EA-BAC6-6ECD-382D77AEBD28}"/>
              </a:ext>
            </a:extLst>
          </p:cNvPr>
          <p:cNvSpPr txBox="1"/>
          <p:nvPr/>
        </p:nvSpPr>
        <p:spPr>
          <a:xfrm>
            <a:off x="1493835" y="2217024"/>
            <a:ext cx="373349" cy="28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+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cxnSp>
        <p:nvCxnSpPr>
          <p:cNvPr id="139" name="直线连接符 13">
            <a:extLst>
              <a:ext uri="{FF2B5EF4-FFF2-40B4-BE49-F238E27FC236}">
                <a16:creationId xmlns:a16="http://schemas.microsoft.com/office/drawing/2014/main" id="{7DD90547-FAF5-DE93-814F-3C7E682B8295}"/>
              </a:ext>
            </a:extLst>
          </p:cNvPr>
          <p:cNvCxnSpPr>
            <a:cxnSpLocks/>
          </p:cNvCxnSpPr>
          <p:nvPr/>
        </p:nvCxnSpPr>
        <p:spPr>
          <a:xfrm>
            <a:off x="1360513" y="2247873"/>
            <a:ext cx="42197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0" name="文本框 111">
            <a:extLst>
              <a:ext uri="{FF2B5EF4-FFF2-40B4-BE49-F238E27FC236}">
                <a16:creationId xmlns:a16="http://schemas.microsoft.com/office/drawing/2014/main" id="{70EE39E2-80EF-A00E-547B-8AA237910C63}"/>
              </a:ext>
            </a:extLst>
          </p:cNvPr>
          <p:cNvSpPr txBox="1"/>
          <p:nvPr/>
        </p:nvSpPr>
        <p:spPr>
          <a:xfrm>
            <a:off x="291345" y="2208467"/>
            <a:ext cx="956231" cy="28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H</a:t>
            </a:r>
            <a:r>
              <a:rPr lang="en-US" sz="800" kern="1200" baseline="-250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2</a:t>
            </a:r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O</a:t>
            </a:r>
            <a:r>
              <a:rPr lang="en-US" sz="800" kern="1200" baseline="-250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2</a:t>
            </a:r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 (1mM)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141" name="文本框 112">
            <a:extLst>
              <a:ext uri="{FF2B5EF4-FFF2-40B4-BE49-F238E27FC236}">
                <a16:creationId xmlns:a16="http://schemas.microsoft.com/office/drawing/2014/main" id="{D14B484C-D4FD-17E9-8234-60D6B4009C2E}"/>
              </a:ext>
            </a:extLst>
          </p:cNvPr>
          <p:cNvSpPr txBox="1"/>
          <p:nvPr/>
        </p:nvSpPr>
        <p:spPr>
          <a:xfrm>
            <a:off x="1286747" y="2047622"/>
            <a:ext cx="762572" cy="28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NRF2-sg</a:t>
            </a:r>
            <a:endParaRPr lang="zh-CN" sz="1050" kern="1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142" name="文本框 73">
            <a:extLst>
              <a:ext uri="{FF2B5EF4-FFF2-40B4-BE49-F238E27FC236}">
                <a16:creationId xmlns:a16="http://schemas.microsoft.com/office/drawing/2014/main" id="{1880AFB4-5091-6031-CE54-C4A970906D17}"/>
              </a:ext>
            </a:extLst>
          </p:cNvPr>
          <p:cNvSpPr txBox="1"/>
          <p:nvPr/>
        </p:nvSpPr>
        <p:spPr>
          <a:xfrm>
            <a:off x="4167652" y="1851931"/>
            <a:ext cx="766384" cy="28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AGS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143" name="文本框 75">
            <a:extLst>
              <a:ext uri="{FF2B5EF4-FFF2-40B4-BE49-F238E27FC236}">
                <a16:creationId xmlns:a16="http://schemas.microsoft.com/office/drawing/2014/main" id="{DD7127EC-D3E8-D126-558D-E7C4856056BB}"/>
              </a:ext>
            </a:extLst>
          </p:cNvPr>
          <p:cNvSpPr txBox="1"/>
          <p:nvPr/>
        </p:nvSpPr>
        <p:spPr>
          <a:xfrm>
            <a:off x="4190043" y="2203983"/>
            <a:ext cx="400652" cy="28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+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144" name="文本框 76">
            <a:extLst>
              <a:ext uri="{FF2B5EF4-FFF2-40B4-BE49-F238E27FC236}">
                <a16:creationId xmlns:a16="http://schemas.microsoft.com/office/drawing/2014/main" id="{DB197ABB-4C9D-9AC5-E95D-FD7D7154BBBC}"/>
              </a:ext>
            </a:extLst>
          </p:cNvPr>
          <p:cNvSpPr txBox="1"/>
          <p:nvPr/>
        </p:nvSpPr>
        <p:spPr>
          <a:xfrm>
            <a:off x="3849273" y="2028421"/>
            <a:ext cx="767018" cy="28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Lenti-V</a:t>
            </a:r>
            <a:r>
              <a:rPr lang="en-US" sz="800" kern="1200" baseline="-250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2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145" name="文本框 77">
            <a:extLst>
              <a:ext uri="{FF2B5EF4-FFF2-40B4-BE49-F238E27FC236}">
                <a16:creationId xmlns:a16="http://schemas.microsoft.com/office/drawing/2014/main" id="{A37F1DDA-982E-0CC2-012F-5788A9E943AD}"/>
              </a:ext>
            </a:extLst>
          </p:cNvPr>
          <p:cNvSpPr txBox="1"/>
          <p:nvPr/>
        </p:nvSpPr>
        <p:spPr>
          <a:xfrm>
            <a:off x="4011042" y="2192701"/>
            <a:ext cx="400652" cy="28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-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146" name="文本框 78">
            <a:extLst>
              <a:ext uri="{FF2B5EF4-FFF2-40B4-BE49-F238E27FC236}">
                <a16:creationId xmlns:a16="http://schemas.microsoft.com/office/drawing/2014/main" id="{2D0B79BF-9C15-EC60-F23B-3E3C617B9960}"/>
              </a:ext>
            </a:extLst>
          </p:cNvPr>
          <p:cNvSpPr txBox="1"/>
          <p:nvPr/>
        </p:nvSpPr>
        <p:spPr>
          <a:xfrm>
            <a:off x="4393964" y="2184574"/>
            <a:ext cx="400018" cy="28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-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147" name="文本框 79">
            <a:extLst>
              <a:ext uri="{FF2B5EF4-FFF2-40B4-BE49-F238E27FC236}">
                <a16:creationId xmlns:a16="http://schemas.microsoft.com/office/drawing/2014/main" id="{EAEFE938-53AE-ECB9-2892-098E49605BE6}"/>
              </a:ext>
            </a:extLst>
          </p:cNvPr>
          <p:cNvSpPr txBox="1"/>
          <p:nvPr/>
        </p:nvSpPr>
        <p:spPr>
          <a:xfrm>
            <a:off x="4572858" y="2199170"/>
            <a:ext cx="400652" cy="28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+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148" name="文本框 80">
            <a:extLst>
              <a:ext uri="{FF2B5EF4-FFF2-40B4-BE49-F238E27FC236}">
                <a16:creationId xmlns:a16="http://schemas.microsoft.com/office/drawing/2014/main" id="{D2052451-6F79-750C-C9FD-C9DF3680F0F0}"/>
              </a:ext>
            </a:extLst>
          </p:cNvPr>
          <p:cNvSpPr txBox="1"/>
          <p:nvPr/>
        </p:nvSpPr>
        <p:spPr>
          <a:xfrm>
            <a:off x="4363368" y="2042474"/>
            <a:ext cx="762574" cy="28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NRF2-sg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cxnSp>
        <p:nvCxnSpPr>
          <p:cNvPr id="149" name="直线连接符 60">
            <a:extLst>
              <a:ext uri="{FF2B5EF4-FFF2-40B4-BE49-F238E27FC236}">
                <a16:creationId xmlns:a16="http://schemas.microsoft.com/office/drawing/2014/main" id="{7427F481-0A3D-F845-3A1B-301F2466FBE4}"/>
              </a:ext>
            </a:extLst>
          </p:cNvPr>
          <p:cNvCxnSpPr>
            <a:cxnSpLocks/>
          </p:cNvCxnSpPr>
          <p:nvPr/>
        </p:nvCxnSpPr>
        <p:spPr>
          <a:xfrm>
            <a:off x="3973244" y="2047288"/>
            <a:ext cx="8823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0" name="直线连接符 60">
            <a:extLst>
              <a:ext uri="{FF2B5EF4-FFF2-40B4-BE49-F238E27FC236}">
                <a16:creationId xmlns:a16="http://schemas.microsoft.com/office/drawing/2014/main" id="{3A8A3724-9683-3682-23D9-D29ADB6273BD}"/>
              </a:ext>
            </a:extLst>
          </p:cNvPr>
          <p:cNvCxnSpPr>
            <a:cxnSpLocks/>
          </p:cNvCxnSpPr>
          <p:nvPr/>
        </p:nvCxnSpPr>
        <p:spPr>
          <a:xfrm>
            <a:off x="3943717" y="2235980"/>
            <a:ext cx="46833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1" name="直线连接符 60">
            <a:extLst>
              <a:ext uri="{FF2B5EF4-FFF2-40B4-BE49-F238E27FC236}">
                <a16:creationId xmlns:a16="http://schemas.microsoft.com/office/drawing/2014/main" id="{CE28AD84-C5F5-66B4-4A62-B325D3AB81E4}"/>
              </a:ext>
            </a:extLst>
          </p:cNvPr>
          <p:cNvCxnSpPr>
            <a:cxnSpLocks/>
          </p:cNvCxnSpPr>
          <p:nvPr/>
        </p:nvCxnSpPr>
        <p:spPr>
          <a:xfrm>
            <a:off x="4449409" y="2235980"/>
            <a:ext cx="46833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2" name="文本框 90">
            <a:extLst>
              <a:ext uri="{FF2B5EF4-FFF2-40B4-BE49-F238E27FC236}">
                <a16:creationId xmlns:a16="http://schemas.microsoft.com/office/drawing/2014/main" id="{A15731A6-BC28-CD3D-3F60-3C02D89836E7}"/>
              </a:ext>
            </a:extLst>
          </p:cNvPr>
          <p:cNvSpPr txBox="1"/>
          <p:nvPr/>
        </p:nvSpPr>
        <p:spPr>
          <a:xfrm>
            <a:off x="3369621" y="2211260"/>
            <a:ext cx="956233" cy="28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H</a:t>
            </a:r>
            <a:r>
              <a:rPr lang="en-US" sz="800" kern="1200" baseline="-250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2</a:t>
            </a:r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O</a:t>
            </a:r>
            <a:r>
              <a:rPr lang="en-US" sz="800" kern="1200" baseline="-250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2 </a:t>
            </a:r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(1mM)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191" name="矩形 190">
            <a:extLst>
              <a:ext uri="{FF2B5EF4-FFF2-40B4-BE49-F238E27FC236}">
                <a16:creationId xmlns:a16="http://schemas.microsoft.com/office/drawing/2014/main" id="{38FCA456-BDA8-E142-8F78-DA98CB07B4CA}"/>
              </a:ext>
            </a:extLst>
          </p:cNvPr>
          <p:cNvSpPr/>
          <p:nvPr/>
        </p:nvSpPr>
        <p:spPr>
          <a:xfrm>
            <a:off x="465443" y="5059786"/>
            <a:ext cx="196720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latin typeface="Arial" charset="0"/>
                <a:ea typeface="Arial" charset="0"/>
                <a:cs typeface="Arial" charset="0"/>
              </a:rPr>
              <a:t>Supplementary Figure 5 E</a:t>
            </a:r>
            <a:endParaRPr lang="zh-CN" altLang="en-US" sz="12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3" name="矩形 192">
            <a:extLst>
              <a:ext uri="{FF2B5EF4-FFF2-40B4-BE49-F238E27FC236}">
                <a16:creationId xmlns:a16="http://schemas.microsoft.com/office/drawing/2014/main" id="{A53BC38B-D234-540C-A966-4B7D1C5E52BE}"/>
              </a:ext>
            </a:extLst>
          </p:cNvPr>
          <p:cNvSpPr/>
          <p:nvPr/>
        </p:nvSpPr>
        <p:spPr>
          <a:xfrm>
            <a:off x="4595139" y="7808248"/>
            <a:ext cx="54134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4</a:t>
            </a:r>
            <a:r>
              <a:rPr lang="ru-RU" altLang="zh-CN" sz="800" dirty="0">
                <a:solidFill>
                  <a:srgbClr val="000000"/>
                </a:solidFill>
                <a:effectLst/>
                <a:latin typeface="Arial" charset="0"/>
              </a:rPr>
              <a:t>5</a:t>
            </a:r>
            <a:r>
              <a:rPr lang="zh-CN" altLang="en-US" sz="800" dirty="0">
                <a:solidFill>
                  <a:srgbClr val="000000"/>
                </a:solidFill>
                <a:effectLst/>
                <a:latin typeface="Arial" charset="0"/>
              </a:rPr>
              <a:t> </a:t>
            </a:r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-</a:t>
            </a:r>
            <a:endParaRPr lang="ru-RU" altLang="zh-CN" dirty="0"/>
          </a:p>
        </p:txBody>
      </p:sp>
      <p:sp>
        <p:nvSpPr>
          <p:cNvPr id="194" name="矩形 193">
            <a:extLst>
              <a:ext uri="{FF2B5EF4-FFF2-40B4-BE49-F238E27FC236}">
                <a16:creationId xmlns:a16="http://schemas.microsoft.com/office/drawing/2014/main" id="{21A31A3E-7A09-2CDF-3819-94106A2880A7}"/>
              </a:ext>
            </a:extLst>
          </p:cNvPr>
          <p:cNvSpPr/>
          <p:nvPr/>
        </p:nvSpPr>
        <p:spPr>
          <a:xfrm>
            <a:off x="4595139" y="8046098"/>
            <a:ext cx="54134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35 -</a:t>
            </a:r>
            <a:endParaRPr lang="ru-RU" altLang="zh-CN" dirty="0"/>
          </a:p>
        </p:txBody>
      </p:sp>
      <p:sp>
        <p:nvSpPr>
          <p:cNvPr id="195" name="矩形 194">
            <a:extLst>
              <a:ext uri="{FF2B5EF4-FFF2-40B4-BE49-F238E27FC236}">
                <a16:creationId xmlns:a16="http://schemas.microsoft.com/office/drawing/2014/main" id="{FAAFCECC-00A2-DBA4-9A1F-F3E737DB8FED}"/>
              </a:ext>
            </a:extLst>
          </p:cNvPr>
          <p:cNvSpPr/>
          <p:nvPr/>
        </p:nvSpPr>
        <p:spPr>
          <a:xfrm>
            <a:off x="4595139" y="7632438"/>
            <a:ext cx="54134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60 -</a:t>
            </a:r>
            <a:endParaRPr lang="ru-RU" altLang="zh-CN" dirty="0"/>
          </a:p>
        </p:txBody>
      </p:sp>
      <p:sp>
        <p:nvSpPr>
          <p:cNvPr id="197" name="文本框 10">
            <a:extLst>
              <a:ext uri="{FF2B5EF4-FFF2-40B4-BE49-F238E27FC236}">
                <a16:creationId xmlns:a16="http://schemas.microsoft.com/office/drawing/2014/main" id="{3364469F-662D-6CA0-7E75-598260F4D9B2}"/>
              </a:ext>
            </a:extLst>
          </p:cNvPr>
          <p:cNvSpPr txBox="1"/>
          <p:nvPr/>
        </p:nvSpPr>
        <p:spPr>
          <a:xfrm>
            <a:off x="3917415" y="5500442"/>
            <a:ext cx="765749" cy="289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等线" panose="02010600030101010101" pitchFamily="2" charset="-122"/>
              </a:rPr>
              <a:t>AGS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198" name="文本框 40">
            <a:extLst>
              <a:ext uri="{FF2B5EF4-FFF2-40B4-BE49-F238E27FC236}">
                <a16:creationId xmlns:a16="http://schemas.microsoft.com/office/drawing/2014/main" id="{65F7D709-693B-9331-737B-118AE269789C}"/>
              </a:ext>
            </a:extLst>
          </p:cNvPr>
          <p:cNvSpPr txBox="1"/>
          <p:nvPr/>
        </p:nvSpPr>
        <p:spPr>
          <a:xfrm>
            <a:off x="3588589" y="5712573"/>
            <a:ext cx="767019" cy="289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等线" panose="02010600030101010101" pitchFamily="2" charset="-122"/>
              </a:rPr>
              <a:t>Lenti-V</a:t>
            </a:r>
            <a:r>
              <a:rPr lang="en-US" sz="800" kern="1200" baseline="-250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等线" panose="02010600030101010101" pitchFamily="2" charset="-122"/>
              </a:rPr>
              <a:t>2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cxnSp>
        <p:nvCxnSpPr>
          <p:cNvPr id="199" name="直线连接符 60">
            <a:extLst>
              <a:ext uri="{FF2B5EF4-FFF2-40B4-BE49-F238E27FC236}">
                <a16:creationId xmlns:a16="http://schemas.microsoft.com/office/drawing/2014/main" id="{7184A226-3F71-34C6-2E00-A807575E5D63}"/>
              </a:ext>
            </a:extLst>
          </p:cNvPr>
          <p:cNvCxnSpPr>
            <a:cxnSpLocks/>
          </p:cNvCxnSpPr>
          <p:nvPr/>
        </p:nvCxnSpPr>
        <p:spPr>
          <a:xfrm>
            <a:off x="3643471" y="5702156"/>
            <a:ext cx="8816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0" name="文本框 42">
            <a:extLst>
              <a:ext uri="{FF2B5EF4-FFF2-40B4-BE49-F238E27FC236}">
                <a16:creationId xmlns:a16="http://schemas.microsoft.com/office/drawing/2014/main" id="{EDE74145-D0BA-E032-861A-A13728AED197}"/>
              </a:ext>
            </a:extLst>
          </p:cNvPr>
          <p:cNvSpPr txBox="1"/>
          <p:nvPr/>
        </p:nvSpPr>
        <p:spPr>
          <a:xfrm>
            <a:off x="3698919" y="5928201"/>
            <a:ext cx="400018" cy="289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等线" panose="02010600030101010101" pitchFamily="2" charset="-122"/>
              </a:rPr>
              <a:t>12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201" name="文本框 43">
            <a:extLst>
              <a:ext uri="{FF2B5EF4-FFF2-40B4-BE49-F238E27FC236}">
                <a16:creationId xmlns:a16="http://schemas.microsoft.com/office/drawing/2014/main" id="{88FA2242-E01F-21F4-F698-4A8555722647}"/>
              </a:ext>
            </a:extLst>
          </p:cNvPr>
          <p:cNvSpPr txBox="1"/>
          <p:nvPr/>
        </p:nvSpPr>
        <p:spPr>
          <a:xfrm>
            <a:off x="4252014" y="5928201"/>
            <a:ext cx="400018" cy="289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等线" panose="02010600030101010101" pitchFamily="2" charset="-122"/>
              </a:rPr>
              <a:t>2.5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202" name="文本框 44">
            <a:extLst>
              <a:ext uri="{FF2B5EF4-FFF2-40B4-BE49-F238E27FC236}">
                <a16:creationId xmlns:a16="http://schemas.microsoft.com/office/drawing/2014/main" id="{DAF1A64B-FDD5-0B6F-6BAD-924CD8529EE1}"/>
              </a:ext>
            </a:extLst>
          </p:cNvPr>
          <p:cNvSpPr txBox="1"/>
          <p:nvPr/>
        </p:nvSpPr>
        <p:spPr>
          <a:xfrm>
            <a:off x="4091294" y="5705345"/>
            <a:ext cx="761940" cy="289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等线" panose="02010600030101010101" pitchFamily="2" charset="-122"/>
              </a:rPr>
              <a:t>NRF2-sg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203" name="文本框 48">
            <a:extLst>
              <a:ext uri="{FF2B5EF4-FFF2-40B4-BE49-F238E27FC236}">
                <a16:creationId xmlns:a16="http://schemas.microsoft.com/office/drawing/2014/main" id="{0B7B7A2A-5543-2608-2240-52749AA42326}"/>
              </a:ext>
            </a:extLst>
          </p:cNvPr>
          <p:cNvSpPr txBox="1"/>
          <p:nvPr/>
        </p:nvSpPr>
        <p:spPr>
          <a:xfrm>
            <a:off x="3876432" y="5928201"/>
            <a:ext cx="400018" cy="289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等线" panose="02010600030101010101" pitchFamily="2" charset="-122"/>
              </a:rPr>
              <a:t>2.5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204" name="文本框 87">
            <a:extLst>
              <a:ext uri="{FF2B5EF4-FFF2-40B4-BE49-F238E27FC236}">
                <a16:creationId xmlns:a16="http://schemas.microsoft.com/office/drawing/2014/main" id="{BF144C9A-FB55-489C-A397-90E95BF0861D}"/>
              </a:ext>
            </a:extLst>
          </p:cNvPr>
          <p:cNvSpPr txBox="1"/>
          <p:nvPr/>
        </p:nvSpPr>
        <p:spPr>
          <a:xfrm>
            <a:off x="4070015" y="5928201"/>
            <a:ext cx="400018" cy="289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等线" panose="02010600030101010101" pitchFamily="2" charset="-122"/>
              </a:rPr>
              <a:t>12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cxnSp>
        <p:nvCxnSpPr>
          <p:cNvPr id="205" name="直线连接符 60">
            <a:extLst>
              <a:ext uri="{FF2B5EF4-FFF2-40B4-BE49-F238E27FC236}">
                <a16:creationId xmlns:a16="http://schemas.microsoft.com/office/drawing/2014/main" id="{D486FD43-7871-9466-4EB0-86DABC87A181}"/>
              </a:ext>
            </a:extLst>
          </p:cNvPr>
          <p:cNvCxnSpPr>
            <a:cxnSpLocks/>
          </p:cNvCxnSpPr>
          <p:nvPr/>
        </p:nvCxnSpPr>
        <p:spPr>
          <a:xfrm>
            <a:off x="3694421" y="5934716"/>
            <a:ext cx="3959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6" name="直线连接符 60">
            <a:extLst>
              <a:ext uri="{FF2B5EF4-FFF2-40B4-BE49-F238E27FC236}">
                <a16:creationId xmlns:a16="http://schemas.microsoft.com/office/drawing/2014/main" id="{47C4F58D-A8B2-480A-F632-B887B7710569}"/>
              </a:ext>
            </a:extLst>
          </p:cNvPr>
          <p:cNvCxnSpPr>
            <a:cxnSpLocks/>
          </p:cNvCxnSpPr>
          <p:nvPr/>
        </p:nvCxnSpPr>
        <p:spPr>
          <a:xfrm>
            <a:off x="4156458" y="5932854"/>
            <a:ext cx="3959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8" name="文本框 8">
            <a:extLst>
              <a:ext uri="{FF2B5EF4-FFF2-40B4-BE49-F238E27FC236}">
                <a16:creationId xmlns:a16="http://schemas.microsoft.com/office/drawing/2014/main" id="{BC3CFC39-F7B6-7535-AD9D-C83F4A8F9BA4}"/>
              </a:ext>
            </a:extLst>
          </p:cNvPr>
          <p:cNvSpPr txBox="1"/>
          <p:nvPr/>
        </p:nvSpPr>
        <p:spPr>
          <a:xfrm>
            <a:off x="1025182" y="5456125"/>
            <a:ext cx="854642" cy="289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等线" panose="02010600030101010101" pitchFamily="2" charset="-122"/>
              </a:rPr>
              <a:t>MGC-803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209" name="文本框 16">
            <a:extLst>
              <a:ext uri="{FF2B5EF4-FFF2-40B4-BE49-F238E27FC236}">
                <a16:creationId xmlns:a16="http://schemas.microsoft.com/office/drawing/2014/main" id="{69E16F38-8E0D-CCBF-0A9F-AEFD04ED5929}"/>
              </a:ext>
            </a:extLst>
          </p:cNvPr>
          <p:cNvSpPr txBox="1"/>
          <p:nvPr/>
        </p:nvSpPr>
        <p:spPr>
          <a:xfrm>
            <a:off x="769797" y="5645179"/>
            <a:ext cx="865436" cy="289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等线" panose="02010600030101010101" pitchFamily="2" charset="-122"/>
              </a:rPr>
              <a:t>Lenti-V</a:t>
            </a:r>
            <a:r>
              <a:rPr lang="en-US" sz="800" kern="1200" baseline="-250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等线" panose="02010600030101010101" pitchFamily="2" charset="-122"/>
              </a:rPr>
              <a:t>2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cxnSp>
        <p:nvCxnSpPr>
          <p:cNvPr id="210" name="直线连接符 60">
            <a:extLst>
              <a:ext uri="{FF2B5EF4-FFF2-40B4-BE49-F238E27FC236}">
                <a16:creationId xmlns:a16="http://schemas.microsoft.com/office/drawing/2014/main" id="{929495DE-C62C-CAD0-AB42-84677C8442F5}"/>
              </a:ext>
            </a:extLst>
          </p:cNvPr>
          <p:cNvCxnSpPr>
            <a:cxnSpLocks/>
          </p:cNvCxnSpPr>
          <p:nvPr/>
        </p:nvCxnSpPr>
        <p:spPr>
          <a:xfrm>
            <a:off x="916028" y="5651508"/>
            <a:ext cx="8816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1" name="文本框 18">
            <a:extLst>
              <a:ext uri="{FF2B5EF4-FFF2-40B4-BE49-F238E27FC236}">
                <a16:creationId xmlns:a16="http://schemas.microsoft.com/office/drawing/2014/main" id="{CCF83CD5-C5BB-C1A1-CF19-86D8455CF917}"/>
              </a:ext>
            </a:extLst>
          </p:cNvPr>
          <p:cNvSpPr txBox="1"/>
          <p:nvPr/>
        </p:nvSpPr>
        <p:spPr>
          <a:xfrm>
            <a:off x="426428" y="5866640"/>
            <a:ext cx="733367" cy="289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等线" panose="02010600030101010101" pitchFamily="2" charset="-122"/>
              </a:rPr>
              <a:t>Glc (mM)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212" name="文本框 20">
            <a:extLst>
              <a:ext uri="{FF2B5EF4-FFF2-40B4-BE49-F238E27FC236}">
                <a16:creationId xmlns:a16="http://schemas.microsoft.com/office/drawing/2014/main" id="{E6423746-951C-1644-2485-9A063E68749C}"/>
              </a:ext>
            </a:extLst>
          </p:cNvPr>
          <p:cNvSpPr txBox="1"/>
          <p:nvPr/>
        </p:nvSpPr>
        <p:spPr>
          <a:xfrm>
            <a:off x="914274" y="5869049"/>
            <a:ext cx="400018" cy="289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等线" panose="02010600030101010101" pitchFamily="2" charset="-122"/>
              </a:rPr>
              <a:t>25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213" name="文本框 21">
            <a:extLst>
              <a:ext uri="{FF2B5EF4-FFF2-40B4-BE49-F238E27FC236}">
                <a16:creationId xmlns:a16="http://schemas.microsoft.com/office/drawing/2014/main" id="{FAED1C8B-D8B5-8E24-A581-B8F8B9910135}"/>
              </a:ext>
            </a:extLst>
          </p:cNvPr>
          <p:cNvSpPr txBox="1"/>
          <p:nvPr/>
        </p:nvSpPr>
        <p:spPr>
          <a:xfrm>
            <a:off x="1308038" y="5869049"/>
            <a:ext cx="400018" cy="289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等线" panose="02010600030101010101" pitchFamily="2" charset="-122"/>
              </a:rPr>
              <a:t>25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214" name="文本框 26">
            <a:extLst>
              <a:ext uri="{FF2B5EF4-FFF2-40B4-BE49-F238E27FC236}">
                <a16:creationId xmlns:a16="http://schemas.microsoft.com/office/drawing/2014/main" id="{B0C78E80-F04A-EFB1-3F7C-A80653127C73}"/>
              </a:ext>
            </a:extLst>
          </p:cNvPr>
          <p:cNvSpPr txBox="1"/>
          <p:nvPr/>
        </p:nvSpPr>
        <p:spPr>
          <a:xfrm>
            <a:off x="1492415" y="5869049"/>
            <a:ext cx="400653" cy="289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等线" panose="02010600030101010101" pitchFamily="2" charset="-122"/>
              </a:rPr>
              <a:t>2.5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215" name="文本框 28">
            <a:extLst>
              <a:ext uri="{FF2B5EF4-FFF2-40B4-BE49-F238E27FC236}">
                <a16:creationId xmlns:a16="http://schemas.microsoft.com/office/drawing/2014/main" id="{44CD8AA7-FF08-DF9B-31B0-FCBE1CA26D47}"/>
              </a:ext>
            </a:extLst>
          </p:cNvPr>
          <p:cNvSpPr txBox="1"/>
          <p:nvPr/>
        </p:nvSpPr>
        <p:spPr>
          <a:xfrm>
            <a:off x="1256657" y="5654698"/>
            <a:ext cx="761940" cy="289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等线" panose="02010600030101010101" pitchFamily="2" charset="-122"/>
              </a:rPr>
              <a:t>NRF2-sg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216" name="文本框 32">
            <a:extLst>
              <a:ext uri="{FF2B5EF4-FFF2-40B4-BE49-F238E27FC236}">
                <a16:creationId xmlns:a16="http://schemas.microsoft.com/office/drawing/2014/main" id="{4688CA7D-C5A3-3A17-79E6-80F4BC081DEE}"/>
              </a:ext>
            </a:extLst>
          </p:cNvPr>
          <p:cNvSpPr txBox="1"/>
          <p:nvPr/>
        </p:nvSpPr>
        <p:spPr>
          <a:xfrm>
            <a:off x="1086979" y="5869049"/>
            <a:ext cx="400018" cy="289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等线" panose="02010600030101010101" pitchFamily="2" charset="-122"/>
              </a:rPr>
              <a:t>2.5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cxnSp>
        <p:nvCxnSpPr>
          <p:cNvPr id="217" name="直线连接符 60">
            <a:extLst>
              <a:ext uri="{FF2B5EF4-FFF2-40B4-BE49-F238E27FC236}">
                <a16:creationId xmlns:a16="http://schemas.microsoft.com/office/drawing/2014/main" id="{2317EF62-A215-6956-498F-40F0DB18D2EB}"/>
              </a:ext>
            </a:extLst>
          </p:cNvPr>
          <p:cNvCxnSpPr>
            <a:cxnSpLocks/>
          </p:cNvCxnSpPr>
          <p:nvPr/>
        </p:nvCxnSpPr>
        <p:spPr>
          <a:xfrm>
            <a:off x="930470" y="5880130"/>
            <a:ext cx="3959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8" name="直线连接符 60">
            <a:extLst>
              <a:ext uri="{FF2B5EF4-FFF2-40B4-BE49-F238E27FC236}">
                <a16:creationId xmlns:a16="http://schemas.microsoft.com/office/drawing/2014/main" id="{C477641D-FF67-914A-8EB2-6D5D267DD884}"/>
              </a:ext>
            </a:extLst>
          </p:cNvPr>
          <p:cNvCxnSpPr>
            <a:cxnSpLocks/>
          </p:cNvCxnSpPr>
          <p:nvPr/>
        </p:nvCxnSpPr>
        <p:spPr>
          <a:xfrm>
            <a:off x="1405032" y="5884529"/>
            <a:ext cx="3959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5644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图片 8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869" y="2050280"/>
            <a:ext cx="1828800" cy="304800"/>
          </a:xfrm>
          <a:prstGeom prst="rect">
            <a:avLst/>
          </a:prstGeom>
        </p:spPr>
      </p:pic>
      <p:pic>
        <p:nvPicPr>
          <p:cNvPr id="87" name="图片 8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7869" y="2639024"/>
            <a:ext cx="1828800" cy="304800"/>
          </a:xfrm>
          <a:prstGeom prst="rect">
            <a:avLst/>
          </a:prstGeom>
        </p:spPr>
      </p:pic>
      <p:pic>
        <p:nvPicPr>
          <p:cNvPr id="88" name="图片 8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7869" y="2337749"/>
            <a:ext cx="1828800" cy="304800"/>
          </a:xfrm>
          <a:prstGeom prst="rect">
            <a:avLst/>
          </a:prstGeom>
        </p:spPr>
      </p:pic>
      <p:pic>
        <p:nvPicPr>
          <p:cNvPr id="89" name="图片 8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664" y="3146839"/>
            <a:ext cx="2133600" cy="1219200"/>
          </a:xfrm>
          <a:prstGeom prst="rect">
            <a:avLst/>
          </a:prstGeom>
        </p:spPr>
      </p:pic>
      <p:sp>
        <p:nvSpPr>
          <p:cNvPr id="90" name="框架 89">
            <a:extLst>
              <a:ext uri="{FF2B5EF4-FFF2-40B4-BE49-F238E27FC236}">
                <a16:creationId xmlns:a16="http://schemas.microsoft.com/office/drawing/2014/main" id="{978EDC8E-3BA9-AB42-A661-03D0317869C4}"/>
              </a:ext>
            </a:extLst>
          </p:cNvPr>
          <p:cNvSpPr/>
          <p:nvPr/>
        </p:nvSpPr>
        <p:spPr>
          <a:xfrm>
            <a:off x="1193555" y="2083336"/>
            <a:ext cx="1620000" cy="207889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91" name="框架 90">
            <a:extLst>
              <a:ext uri="{FF2B5EF4-FFF2-40B4-BE49-F238E27FC236}">
                <a16:creationId xmlns:a16="http://schemas.microsoft.com/office/drawing/2014/main" id="{978EDC8E-3BA9-AB42-A661-03D0317869C4}"/>
              </a:ext>
            </a:extLst>
          </p:cNvPr>
          <p:cNvSpPr/>
          <p:nvPr/>
        </p:nvSpPr>
        <p:spPr>
          <a:xfrm>
            <a:off x="1206464" y="2361384"/>
            <a:ext cx="1620000" cy="207889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92" name="框架 91">
            <a:extLst>
              <a:ext uri="{FF2B5EF4-FFF2-40B4-BE49-F238E27FC236}">
                <a16:creationId xmlns:a16="http://schemas.microsoft.com/office/drawing/2014/main" id="{978EDC8E-3BA9-AB42-A661-03D0317869C4}"/>
              </a:ext>
            </a:extLst>
          </p:cNvPr>
          <p:cNvSpPr/>
          <p:nvPr/>
        </p:nvSpPr>
        <p:spPr>
          <a:xfrm>
            <a:off x="1206464" y="2645328"/>
            <a:ext cx="1620000" cy="207889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93" name="文本框 92">
            <a:extLst>
              <a:ext uri="{FF2B5EF4-FFF2-40B4-BE49-F238E27FC236}">
                <a16:creationId xmlns:a16="http://schemas.microsoft.com/office/drawing/2014/main" id="{6C678440-53F0-0C4C-95C4-AA01854E8772}"/>
              </a:ext>
            </a:extLst>
          </p:cNvPr>
          <p:cNvSpPr txBox="1"/>
          <p:nvPr/>
        </p:nvSpPr>
        <p:spPr>
          <a:xfrm>
            <a:off x="816902" y="2068802"/>
            <a:ext cx="45557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00" dirty="0">
                <a:latin typeface="Arial" panose="020B0604020202020204" pitchFamily="34" charset="0"/>
                <a:cs typeface="Arial" panose="020B0604020202020204" pitchFamily="34" charset="0"/>
              </a:rPr>
              <a:t>CARM1</a:t>
            </a:r>
            <a:endParaRPr kumimoji="1" lang="zh-CN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文本框 93">
            <a:extLst>
              <a:ext uri="{FF2B5EF4-FFF2-40B4-BE49-F238E27FC236}">
                <a16:creationId xmlns:a16="http://schemas.microsoft.com/office/drawing/2014/main" id="{5C66D653-8AA2-074C-955A-15F816010FB3}"/>
              </a:ext>
            </a:extLst>
          </p:cNvPr>
          <p:cNvSpPr txBox="1"/>
          <p:nvPr/>
        </p:nvSpPr>
        <p:spPr>
          <a:xfrm>
            <a:off x="790384" y="2373429"/>
            <a:ext cx="45878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0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  <a:endParaRPr kumimoji="1" lang="zh-CN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文本框 94">
            <a:extLst>
              <a:ext uri="{FF2B5EF4-FFF2-40B4-BE49-F238E27FC236}">
                <a16:creationId xmlns:a16="http://schemas.microsoft.com/office/drawing/2014/main" id="{6FD0EA9C-ACE9-F944-8E0F-116B1AFFF278}"/>
              </a:ext>
            </a:extLst>
          </p:cNvPr>
          <p:cNvSpPr txBox="1"/>
          <p:nvPr/>
        </p:nvSpPr>
        <p:spPr>
          <a:xfrm>
            <a:off x="945702" y="2616320"/>
            <a:ext cx="29848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700">
                <a:latin typeface="Arial" panose="020B0604020202020204" pitchFamily="34" charset="0"/>
                <a:cs typeface="Arial" panose="020B0604020202020204" pitchFamily="34" charset="0"/>
              </a:rPr>
              <a:t>H3</a:t>
            </a:r>
            <a:endParaRPr kumimoji="1" lang="zh-CN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768972" y="3060308"/>
            <a:ext cx="3429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75 -</a:t>
            </a:r>
            <a:endParaRPr lang="ru-RU" altLang="zh-CN" dirty="0"/>
          </a:p>
        </p:txBody>
      </p:sp>
      <p:sp>
        <p:nvSpPr>
          <p:cNvPr id="97" name="矩形 96"/>
          <p:cNvSpPr/>
          <p:nvPr/>
        </p:nvSpPr>
        <p:spPr>
          <a:xfrm>
            <a:off x="759383" y="3382930"/>
            <a:ext cx="3429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4</a:t>
            </a:r>
            <a:r>
              <a:rPr lang="ru-RU" altLang="zh-CN" sz="800" dirty="0">
                <a:solidFill>
                  <a:srgbClr val="000000"/>
                </a:solidFill>
                <a:effectLst/>
                <a:latin typeface="Arial" charset="0"/>
              </a:rPr>
              <a:t>5</a:t>
            </a:r>
            <a:r>
              <a:rPr lang="zh-CN" altLang="en-US" sz="800" dirty="0">
                <a:solidFill>
                  <a:srgbClr val="000000"/>
                </a:solidFill>
                <a:effectLst/>
                <a:latin typeface="Arial" charset="0"/>
              </a:rPr>
              <a:t> </a:t>
            </a:r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-</a:t>
            </a:r>
            <a:endParaRPr lang="ru-RU" altLang="zh-CN" dirty="0"/>
          </a:p>
        </p:txBody>
      </p:sp>
      <p:sp>
        <p:nvSpPr>
          <p:cNvPr id="98" name="矩形 97"/>
          <p:cNvSpPr/>
          <p:nvPr/>
        </p:nvSpPr>
        <p:spPr>
          <a:xfrm>
            <a:off x="790384" y="3574385"/>
            <a:ext cx="3429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35 -</a:t>
            </a:r>
            <a:endParaRPr lang="ru-RU" altLang="zh-CN" dirty="0"/>
          </a:p>
        </p:txBody>
      </p:sp>
      <p:sp>
        <p:nvSpPr>
          <p:cNvPr id="99" name="矩形 98"/>
          <p:cNvSpPr/>
          <p:nvPr/>
        </p:nvSpPr>
        <p:spPr>
          <a:xfrm>
            <a:off x="778567" y="3196288"/>
            <a:ext cx="3429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60 -</a:t>
            </a:r>
            <a:endParaRPr lang="ru-RU" altLang="zh-CN" dirty="0"/>
          </a:p>
        </p:txBody>
      </p:sp>
      <p:sp>
        <p:nvSpPr>
          <p:cNvPr id="100" name="矩形 99"/>
          <p:cNvSpPr/>
          <p:nvPr/>
        </p:nvSpPr>
        <p:spPr>
          <a:xfrm>
            <a:off x="778567" y="3855600"/>
            <a:ext cx="3429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25 -</a:t>
            </a:r>
            <a:endParaRPr lang="ru-RU" altLang="zh-CN" dirty="0"/>
          </a:p>
        </p:txBody>
      </p:sp>
      <p:sp>
        <p:nvSpPr>
          <p:cNvPr id="101" name="矩形 100"/>
          <p:cNvSpPr/>
          <p:nvPr/>
        </p:nvSpPr>
        <p:spPr>
          <a:xfrm>
            <a:off x="768972" y="4193281"/>
            <a:ext cx="3429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15 -</a:t>
            </a:r>
            <a:endParaRPr lang="ru-RU" altLang="zh-CN" dirty="0"/>
          </a:p>
        </p:txBody>
      </p:sp>
      <p:pic>
        <p:nvPicPr>
          <p:cNvPr id="103" name="图片 10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1398" y="5997316"/>
            <a:ext cx="1219200" cy="609600"/>
          </a:xfrm>
          <a:prstGeom prst="rect">
            <a:avLst/>
          </a:prstGeom>
        </p:spPr>
      </p:pic>
      <p:pic>
        <p:nvPicPr>
          <p:cNvPr id="105" name="图片 10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81398" y="6606916"/>
            <a:ext cx="1219200" cy="304800"/>
          </a:xfrm>
          <a:prstGeom prst="rect">
            <a:avLst/>
          </a:prstGeom>
        </p:spPr>
      </p:pic>
      <p:sp>
        <p:nvSpPr>
          <p:cNvPr id="106" name="框架 105">
            <a:extLst>
              <a:ext uri="{FF2B5EF4-FFF2-40B4-BE49-F238E27FC236}">
                <a16:creationId xmlns:a16="http://schemas.microsoft.com/office/drawing/2014/main" id="{978EDC8E-3BA9-AB42-A661-03D0317869C4}"/>
              </a:ext>
            </a:extLst>
          </p:cNvPr>
          <p:cNvSpPr/>
          <p:nvPr/>
        </p:nvSpPr>
        <p:spPr>
          <a:xfrm>
            <a:off x="1760998" y="6108836"/>
            <a:ext cx="1260000" cy="207889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07" name="框架 106">
            <a:extLst>
              <a:ext uri="{FF2B5EF4-FFF2-40B4-BE49-F238E27FC236}">
                <a16:creationId xmlns:a16="http://schemas.microsoft.com/office/drawing/2014/main" id="{978EDC8E-3BA9-AB42-A661-03D0317869C4}"/>
              </a:ext>
            </a:extLst>
          </p:cNvPr>
          <p:cNvSpPr/>
          <p:nvPr/>
        </p:nvSpPr>
        <p:spPr>
          <a:xfrm>
            <a:off x="1752658" y="6625780"/>
            <a:ext cx="1260000" cy="207889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08" name="文本框 107">
            <a:extLst>
              <a:ext uri="{FF2B5EF4-FFF2-40B4-BE49-F238E27FC236}">
                <a16:creationId xmlns:a16="http://schemas.microsoft.com/office/drawing/2014/main" id="{AD67280D-ABF3-A346-A58C-4ED0590C0DE2}"/>
              </a:ext>
            </a:extLst>
          </p:cNvPr>
          <p:cNvSpPr txBox="1"/>
          <p:nvPr/>
        </p:nvSpPr>
        <p:spPr>
          <a:xfrm>
            <a:off x="1387029" y="6114174"/>
            <a:ext cx="45557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00" dirty="0">
                <a:latin typeface="Arial" panose="020B0604020202020204" pitchFamily="34" charset="0"/>
                <a:cs typeface="Arial" panose="020B0604020202020204" pitchFamily="34" charset="0"/>
              </a:rPr>
              <a:t>CARM1</a:t>
            </a:r>
            <a:endParaRPr kumimoji="1" lang="zh-CN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文本框 108">
            <a:extLst>
              <a:ext uri="{FF2B5EF4-FFF2-40B4-BE49-F238E27FC236}">
                <a16:creationId xmlns:a16="http://schemas.microsoft.com/office/drawing/2014/main" id="{FA620BA6-6F87-2041-80CF-0EEBBBA20FDD}"/>
              </a:ext>
            </a:extLst>
          </p:cNvPr>
          <p:cNvSpPr txBox="1"/>
          <p:nvPr/>
        </p:nvSpPr>
        <p:spPr>
          <a:xfrm>
            <a:off x="1377982" y="6618408"/>
            <a:ext cx="45557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700" dirty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kumimoji="1" lang="zh-CN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0" name="图片 10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63127" y="7047247"/>
            <a:ext cx="1219200" cy="304800"/>
          </a:xfrm>
          <a:prstGeom prst="rect">
            <a:avLst/>
          </a:prstGeom>
        </p:spPr>
      </p:pic>
      <p:sp>
        <p:nvSpPr>
          <p:cNvPr id="113" name="框架 112">
            <a:extLst>
              <a:ext uri="{FF2B5EF4-FFF2-40B4-BE49-F238E27FC236}">
                <a16:creationId xmlns:a16="http://schemas.microsoft.com/office/drawing/2014/main" id="{978EDC8E-3BA9-AB42-A661-03D0317869C4}"/>
              </a:ext>
            </a:extLst>
          </p:cNvPr>
          <p:cNvSpPr/>
          <p:nvPr/>
        </p:nvSpPr>
        <p:spPr>
          <a:xfrm>
            <a:off x="1744441" y="7094529"/>
            <a:ext cx="1260000" cy="207889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14" name="文本框 113">
            <a:extLst>
              <a:ext uri="{FF2B5EF4-FFF2-40B4-BE49-F238E27FC236}">
                <a16:creationId xmlns:a16="http://schemas.microsoft.com/office/drawing/2014/main" id="{AD67280D-ABF3-A346-A58C-4ED0590C0DE2}"/>
              </a:ext>
            </a:extLst>
          </p:cNvPr>
          <p:cNvSpPr txBox="1"/>
          <p:nvPr/>
        </p:nvSpPr>
        <p:spPr>
          <a:xfrm>
            <a:off x="1425488" y="7107822"/>
            <a:ext cx="39466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00">
                <a:latin typeface="Arial" panose="020B0604020202020204" pitchFamily="34" charset="0"/>
                <a:cs typeface="Arial" panose="020B0604020202020204" pitchFamily="34" charset="0"/>
              </a:rPr>
              <a:t>G6PD</a:t>
            </a:r>
            <a:endParaRPr kumimoji="1" lang="zh-CN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3" name="组 152"/>
          <p:cNvGrpSpPr/>
          <p:nvPr/>
        </p:nvGrpSpPr>
        <p:grpSpPr>
          <a:xfrm>
            <a:off x="3264174" y="5884018"/>
            <a:ext cx="1843111" cy="1545780"/>
            <a:chOff x="2018535" y="7958598"/>
            <a:chExt cx="1843111" cy="1545780"/>
          </a:xfrm>
        </p:grpSpPr>
        <p:pic>
          <p:nvPicPr>
            <p:cNvPr id="104" name="图片 103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337646" y="7958598"/>
              <a:ext cx="1524000" cy="1066800"/>
            </a:xfrm>
            <a:prstGeom prst="rect">
              <a:avLst/>
            </a:prstGeom>
          </p:spPr>
        </p:pic>
        <p:pic>
          <p:nvPicPr>
            <p:cNvPr id="112" name="图片 111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37646" y="9047178"/>
              <a:ext cx="1524000" cy="457200"/>
            </a:xfrm>
            <a:prstGeom prst="rect">
              <a:avLst/>
            </a:prstGeom>
          </p:spPr>
        </p:pic>
        <p:sp>
          <p:nvSpPr>
            <p:cNvPr id="115" name="矩形 114"/>
            <p:cNvSpPr/>
            <p:nvPr/>
          </p:nvSpPr>
          <p:spPr>
            <a:xfrm>
              <a:off x="2025698" y="8378108"/>
              <a:ext cx="731265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4</a:t>
              </a:r>
              <a:r>
                <a:rPr lang="ru-RU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5</a:t>
              </a:r>
              <a:r>
                <a:rPr lang="zh-CN" altLang="en-US" sz="800" dirty="0">
                  <a:solidFill>
                    <a:srgbClr val="000000"/>
                  </a:solidFill>
                  <a:effectLst/>
                  <a:latin typeface="Arial" charset="0"/>
                </a:rPr>
                <a:t> </a:t>
              </a:r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-</a:t>
              </a:r>
              <a:endParaRPr lang="ru-RU" altLang="zh-CN" dirty="0"/>
            </a:p>
          </p:txBody>
        </p:sp>
        <p:sp>
          <p:nvSpPr>
            <p:cNvPr id="116" name="矩形 115"/>
            <p:cNvSpPr/>
            <p:nvPr/>
          </p:nvSpPr>
          <p:spPr>
            <a:xfrm>
              <a:off x="2018535" y="8647227"/>
              <a:ext cx="731265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35 -</a:t>
              </a:r>
              <a:endParaRPr lang="ru-RU" altLang="zh-CN" dirty="0"/>
            </a:p>
          </p:txBody>
        </p:sp>
        <p:sp>
          <p:nvSpPr>
            <p:cNvPr id="117" name="矩形 116"/>
            <p:cNvSpPr/>
            <p:nvPr/>
          </p:nvSpPr>
          <p:spPr>
            <a:xfrm>
              <a:off x="2025698" y="8126029"/>
              <a:ext cx="731265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60 -</a:t>
              </a:r>
              <a:endParaRPr lang="ru-RU" altLang="zh-CN" dirty="0"/>
            </a:p>
          </p:txBody>
        </p:sp>
        <p:sp>
          <p:nvSpPr>
            <p:cNvPr id="118" name="矩形 117"/>
            <p:cNvSpPr/>
            <p:nvPr/>
          </p:nvSpPr>
          <p:spPr>
            <a:xfrm>
              <a:off x="2018535" y="9129244"/>
              <a:ext cx="731265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00" dirty="0">
                  <a:solidFill>
                    <a:srgbClr val="000000"/>
                  </a:solidFill>
                  <a:effectLst/>
                  <a:latin typeface="Arial" charset="0"/>
                </a:rPr>
                <a:t>60 -</a:t>
              </a:r>
              <a:endParaRPr lang="ru-RU" altLang="zh-CN" dirty="0"/>
            </a:p>
          </p:txBody>
        </p:sp>
      </p:grpSp>
      <p:pic>
        <p:nvPicPr>
          <p:cNvPr id="120" name="图片 11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12868" y="2315766"/>
            <a:ext cx="1524000" cy="304800"/>
          </a:xfrm>
          <a:prstGeom prst="rect">
            <a:avLst/>
          </a:prstGeom>
        </p:spPr>
      </p:pic>
      <p:pic>
        <p:nvPicPr>
          <p:cNvPr id="121" name="图片 12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12868" y="2009601"/>
            <a:ext cx="1524000" cy="304800"/>
          </a:xfrm>
          <a:prstGeom prst="rect">
            <a:avLst/>
          </a:prstGeom>
        </p:spPr>
      </p:pic>
      <p:pic>
        <p:nvPicPr>
          <p:cNvPr id="122" name="图片 12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12868" y="2628636"/>
            <a:ext cx="1524000" cy="304800"/>
          </a:xfrm>
          <a:prstGeom prst="rect">
            <a:avLst/>
          </a:prstGeom>
        </p:spPr>
      </p:pic>
      <p:sp>
        <p:nvSpPr>
          <p:cNvPr id="123" name="框架 122">
            <a:extLst>
              <a:ext uri="{FF2B5EF4-FFF2-40B4-BE49-F238E27FC236}">
                <a16:creationId xmlns:a16="http://schemas.microsoft.com/office/drawing/2014/main" id="{978EDC8E-3BA9-AB42-A661-03D0317869C4}"/>
              </a:ext>
            </a:extLst>
          </p:cNvPr>
          <p:cNvSpPr/>
          <p:nvPr/>
        </p:nvSpPr>
        <p:spPr>
          <a:xfrm>
            <a:off x="3752807" y="2092546"/>
            <a:ext cx="1620000" cy="207889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24" name="框架 123">
            <a:extLst>
              <a:ext uri="{FF2B5EF4-FFF2-40B4-BE49-F238E27FC236}">
                <a16:creationId xmlns:a16="http://schemas.microsoft.com/office/drawing/2014/main" id="{978EDC8E-3BA9-AB42-A661-03D0317869C4}"/>
              </a:ext>
            </a:extLst>
          </p:cNvPr>
          <p:cNvSpPr/>
          <p:nvPr/>
        </p:nvSpPr>
        <p:spPr>
          <a:xfrm>
            <a:off x="3765716" y="2370594"/>
            <a:ext cx="1620000" cy="207889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25" name="框架 124">
            <a:extLst>
              <a:ext uri="{FF2B5EF4-FFF2-40B4-BE49-F238E27FC236}">
                <a16:creationId xmlns:a16="http://schemas.microsoft.com/office/drawing/2014/main" id="{978EDC8E-3BA9-AB42-A661-03D0317869C4}"/>
              </a:ext>
            </a:extLst>
          </p:cNvPr>
          <p:cNvSpPr/>
          <p:nvPr/>
        </p:nvSpPr>
        <p:spPr>
          <a:xfrm>
            <a:off x="3765716" y="2654538"/>
            <a:ext cx="1620000" cy="207889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26" name="文本框 125">
            <a:extLst>
              <a:ext uri="{FF2B5EF4-FFF2-40B4-BE49-F238E27FC236}">
                <a16:creationId xmlns:a16="http://schemas.microsoft.com/office/drawing/2014/main" id="{6C678440-53F0-0C4C-95C4-AA01854E8772}"/>
              </a:ext>
            </a:extLst>
          </p:cNvPr>
          <p:cNvSpPr txBox="1"/>
          <p:nvPr/>
        </p:nvSpPr>
        <p:spPr>
          <a:xfrm>
            <a:off x="3376154" y="2078012"/>
            <a:ext cx="45557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00" dirty="0">
                <a:latin typeface="Arial" panose="020B0604020202020204" pitchFamily="34" charset="0"/>
                <a:cs typeface="Arial" panose="020B0604020202020204" pitchFamily="34" charset="0"/>
              </a:rPr>
              <a:t>CARM1</a:t>
            </a:r>
            <a:endParaRPr kumimoji="1" lang="zh-CN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文本框 126">
            <a:extLst>
              <a:ext uri="{FF2B5EF4-FFF2-40B4-BE49-F238E27FC236}">
                <a16:creationId xmlns:a16="http://schemas.microsoft.com/office/drawing/2014/main" id="{5C66D653-8AA2-074C-955A-15F816010FB3}"/>
              </a:ext>
            </a:extLst>
          </p:cNvPr>
          <p:cNvSpPr txBox="1"/>
          <p:nvPr/>
        </p:nvSpPr>
        <p:spPr>
          <a:xfrm>
            <a:off x="3349636" y="2382639"/>
            <a:ext cx="45878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0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  <a:endParaRPr kumimoji="1" lang="zh-CN" alt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文本框 127">
            <a:extLst>
              <a:ext uri="{FF2B5EF4-FFF2-40B4-BE49-F238E27FC236}">
                <a16:creationId xmlns:a16="http://schemas.microsoft.com/office/drawing/2014/main" id="{6FD0EA9C-ACE9-F944-8E0F-116B1AFFF278}"/>
              </a:ext>
            </a:extLst>
          </p:cNvPr>
          <p:cNvSpPr txBox="1"/>
          <p:nvPr/>
        </p:nvSpPr>
        <p:spPr>
          <a:xfrm>
            <a:off x="3504954" y="2625530"/>
            <a:ext cx="29848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700">
                <a:latin typeface="Arial" panose="020B0604020202020204" pitchFamily="34" charset="0"/>
                <a:cs typeface="Arial" panose="020B0604020202020204" pitchFamily="34" charset="0"/>
              </a:rPr>
              <a:t>H3</a:t>
            </a:r>
            <a:endParaRPr kumimoji="1" lang="zh-CN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9" name="图片 12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46261" y="3135704"/>
            <a:ext cx="2133600" cy="1219200"/>
          </a:xfrm>
          <a:prstGeom prst="rect">
            <a:avLst/>
          </a:prstGeom>
        </p:spPr>
      </p:pic>
      <p:sp>
        <p:nvSpPr>
          <p:cNvPr id="136" name="矩形 135"/>
          <p:cNvSpPr/>
          <p:nvPr/>
        </p:nvSpPr>
        <p:spPr>
          <a:xfrm>
            <a:off x="3148210" y="3076602"/>
            <a:ext cx="54293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75 -</a:t>
            </a:r>
            <a:endParaRPr lang="ru-RU" altLang="zh-CN" dirty="0"/>
          </a:p>
        </p:txBody>
      </p:sp>
      <p:sp>
        <p:nvSpPr>
          <p:cNvPr id="137" name="矩形 136"/>
          <p:cNvSpPr/>
          <p:nvPr/>
        </p:nvSpPr>
        <p:spPr>
          <a:xfrm>
            <a:off x="3138621" y="3399224"/>
            <a:ext cx="54293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4</a:t>
            </a:r>
            <a:r>
              <a:rPr lang="ru-RU" altLang="zh-CN" sz="800" dirty="0">
                <a:solidFill>
                  <a:srgbClr val="000000"/>
                </a:solidFill>
                <a:effectLst/>
                <a:latin typeface="Arial" charset="0"/>
              </a:rPr>
              <a:t>5</a:t>
            </a:r>
            <a:r>
              <a:rPr lang="zh-CN" altLang="en-US" sz="800" dirty="0">
                <a:solidFill>
                  <a:srgbClr val="000000"/>
                </a:solidFill>
                <a:effectLst/>
                <a:latin typeface="Arial" charset="0"/>
              </a:rPr>
              <a:t> </a:t>
            </a:r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-</a:t>
            </a:r>
            <a:endParaRPr lang="ru-RU" altLang="zh-CN" dirty="0"/>
          </a:p>
        </p:txBody>
      </p:sp>
      <p:sp>
        <p:nvSpPr>
          <p:cNvPr id="138" name="矩形 137"/>
          <p:cNvSpPr/>
          <p:nvPr/>
        </p:nvSpPr>
        <p:spPr>
          <a:xfrm>
            <a:off x="3157805" y="3532352"/>
            <a:ext cx="54293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35 -</a:t>
            </a:r>
            <a:endParaRPr lang="ru-RU" altLang="zh-CN" dirty="0"/>
          </a:p>
        </p:txBody>
      </p:sp>
      <p:sp>
        <p:nvSpPr>
          <p:cNvPr id="139" name="矩形 138"/>
          <p:cNvSpPr/>
          <p:nvPr/>
        </p:nvSpPr>
        <p:spPr>
          <a:xfrm>
            <a:off x="3157805" y="3212582"/>
            <a:ext cx="54293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60 -</a:t>
            </a:r>
            <a:endParaRPr lang="ru-RU" altLang="zh-CN" dirty="0"/>
          </a:p>
        </p:txBody>
      </p:sp>
      <p:sp>
        <p:nvSpPr>
          <p:cNvPr id="140" name="矩形 139"/>
          <p:cNvSpPr/>
          <p:nvPr/>
        </p:nvSpPr>
        <p:spPr>
          <a:xfrm>
            <a:off x="3157805" y="3759318"/>
            <a:ext cx="54293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25 -</a:t>
            </a:r>
            <a:endParaRPr lang="ru-RU" altLang="zh-CN" dirty="0"/>
          </a:p>
        </p:txBody>
      </p:sp>
      <p:sp>
        <p:nvSpPr>
          <p:cNvPr id="141" name="矩形 140"/>
          <p:cNvSpPr/>
          <p:nvPr/>
        </p:nvSpPr>
        <p:spPr>
          <a:xfrm>
            <a:off x="3148210" y="4010302"/>
            <a:ext cx="54293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15 -</a:t>
            </a:r>
            <a:endParaRPr lang="ru-RU" altLang="zh-CN" dirty="0"/>
          </a:p>
        </p:txBody>
      </p:sp>
      <p:pic>
        <p:nvPicPr>
          <p:cNvPr id="150" name="图片 14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751087" y="7672135"/>
            <a:ext cx="1219200" cy="457200"/>
          </a:xfrm>
          <a:prstGeom prst="rect">
            <a:avLst/>
          </a:prstGeom>
        </p:spPr>
      </p:pic>
      <p:pic>
        <p:nvPicPr>
          <p:cNvPr id="151" name="图片 15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18609" y="7511864"/>
            <a:ext cx="1524000" cy="609600"/>
          </a:xfrm>
          <a:prstGeom prst="rect">
            <a:avLst/>
          </a:prstGeom>
        </p:spPr>
      </p:pic>
      <p:sp>
        <p:nvSpPr>
          <p:cNvPr id="152" name="框架 151">
            <a:extLst>
              <a:ext uri="{FF2B5EF4-FFF2-40B4-BE49-F238E27FC236}">
                <a16:creationId xmlns:a16="http://schemas.microsoft.com/office/drawing/2014/main" id="{978EDC8E-3BA9-AB42-A661-03D0317869C4}"/>
              </a:ext>
            </a:extLst>
          </p:cNvPr>
          <p:cNvSpPr/>
          <p:nvPr/>
        </p:nvSpPr>
        <p:spPr>
          <a:xfrm>
            <a:off x="1730687" y="7796747"/>
            <a:ext cx="1260000" cy="207889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54" name="文本框 153">
            <a:extLst>
              <a:ext uri="{FF2B5EF4-FFF2-40B4-BE49-F238E27FC236}">
                <a16:creationId xmlns:a16="http://schemas.microsoft.com/office/drawing/2014/main" id="{1B5ADF36-7F1C-794F-9CC5-13EF1DFCD432}"/>
              </a:ext>
            </a:extLst>
          </p:cNvPr>
          <p:cNvSpPr txBox="1"/>
          <p:nvPr/>
        </p:nvSpPr>
        <p:spPr>
          <a:xfrm>
            <a:off x="1509795" y="7799662"/>
            <a:ext cx="29848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700" dirty="0">
                <a:latin typeface="Arial" panose="020B0604020202020204" pitchFamily="34" charset="0"/>
                <a:cs typeface="Arial" panose="020B0604020202020204" pitchFamily="34" charset="0"/>
              </a:rPr>
              <a:t>H3</a:t>
            </a:r>
            <a:endParaRPr kumimoji="1" lang="zh-CN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5" name="图片 15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808275" y="8383301"/>
            <a:ext cx="1219200" cy="457200"/>
          </a:xfrm>
          <a:prstGeom prst="rect">
            <a:avLst/>
          </a:prstGeom>
        </p:spPr>
      </p:pic>
      <p:sp>
        <p:nvSpPr>
          <p:cNvPr id="156" name="文本框 155">
            <a:extLst>
              <a:ext uri="{FF2B5EF4-FFF2-40B4-BE49-F238E27FC236}">
                <a16:creationId xmlns:a16="http://schemas.microsoft.com/office/drawing/2014/main" id="{1B5ADF36-7F1C-794F-9CC5-13EF1DFCD432}"/>
              </a:ext>
            </a:extLst>
          </p:cNvPr>
          <p:cNvSpPr txBox="1"/>
          <p:nvPr/>
        </p:nvSpPr>
        <p:spPr>
          <a:xfrm>
            <a:off x="1290315" y="8515384"/>
            <a:ext cx="58702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700" dirty="0">
                <a:latin typeface="Arial" panose="020B0604020202020204" pitchFamily="34" charset="0"/>
                <a:cs typeface="Arial" panose="020B0604020202020204" pitchFamily="34" charset="0"/>
              </a:rPr>
              <a:t>H3R17me</a:t>
            </a:r>
            <a:endParaRPr kumimoji="1" lang="zh-CN" alt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7" name="图片 15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631813" y="8307522"/>
            <a:ext cx="1524000" cy="609600"/>
          </a:xfrm>
          <a:prstGeom prst="rect">
            <a:avLst/>
          </a:prstGeom>
        </p:spPr>
      </p:pic>
      <p:sp>
        <p:nvSpPr>
          <p:cNvPr id="158" name="矩形 157"/>
          <p:cNvSpPr/>
          <p:nvPr/>
        </p:nvSpPr>
        <p:spPr>
          <a:xfrm>
            <a:off x="3400246" y="8369014"/>
            <a:ext cx="45535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25 -</a:t>
            </a:r>
            <a:endParaRPr lang="ru-RU" altLang="zh-CN" dirty="0"/>
          </a:p>
        </p:txBody>
      </p:sp>
      <p:sp>
        <p:nvSpPr>
          <p:cNvPr id="159" name="矩形 158"/>
          <p:cNvSpPr/>
          <p:nvPr/>
        </p:nvSpPr>
        <p:spPr>
          <a:xfrm>
            <a:off x="3390651" y="8619998"/>
            <a:ext cx="45535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15 -</a:t>
            </a:r>
            <a:endParaRPr lang="ru-RU" altLang="zh-CN" dirty="0"/>
          </a:p>
        </p:txBody>
      </p:sp>
      <p:sp>
        <p:nvSpPr>
          <p:cNvPr id="160" name="矩形 159"/>
          <p:cNvSpPr/>
          <p:nvPr/>
        </p:nvSpPr>
        <p:spPr>
          <a:xfrm>
            <a:off x="3373110" y="7525694"/>
            <a:ext cx="45535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25 -</a:t>
            </a:r>
            <a:endParaRPr lang="ru-RU" altLang="zh-CN" dirty="0"/>
          </a:p>
        </p:txBody>
      </p:sp>
      <p:sp>
        <p:nvSpPr>
          <p:cNvPr id="161" name="矩形 160"/>
          <p:cNvSpPr/>
          <p:nvPr/>
        </p:nvSpPr>
        <p:spPr>
          <a:xfrm>
            <a:off x="3363515" y="7776678"/>
            <a:ext cx="45535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>
                <a:solidFill>
                  <a:srgbClr val="000000"/>
                </a:solidFill>
                <a:effectLst/>
                <a:latin typeface="Arial" charset="0"/>
              </a:rPr>
              <a:t>15 -</a:t>
            </a:r>
            <a:endParaRPr lang="ru-RU" altLang="zh-CN" dirty="0"/>
          </a:p>
        </p:txBody>
      </p:sp>
      <p:sp>
        <p:nvSpPr>
          <p:cNvPr id="162" name="框架 161">
            <a:extLst>
              <a:ext uri="{FF2B5EF4-FFF2-40B4-BE49-F238E27FC236}">
                <a16:creationId xmlns:a16="http://schemas.microsoft.com/office/drawing/2014/main" id="{978EDC8E-3BA9-AB42-A661-03D0317869C4}"/>
              </a:ext>
            </a:extLst>
          </p:cNvPr>
          <p:cNvSpPr/>
          <p:nvPr/>
        </p:nvSpPr>
        <p:spPr>
          <a:xfrm>
            <a:off x="1779302" y="8512183"/>
            <a:ext cx="1260000" cy="207889"/>
          </a:xfrm>
          <a:prstGeom prst="frame">
            <a:avLst>
              <a:gd name="adj1" fmla="val 0"/>
            </a:avLst>
          </a:prstGeom>
          <a:ln w="31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0414D891-52F8-0B61-8558-4469BF2BD9E1}"/>
              </a:ext>
            </a:extLst>
          </p:cNvPr>
          <p:cNvSpPr/>
          <p:nvPr/>
        </p:nvSpPr>
        <p:spPr>
          <a:xfrm>
            <a:off x="270162" y="459115"/>
            <a:ext cx="192392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latin typeface="Arial" charset="0"/>
                <a:ea typeface="Arial" charset="0"/>
                <a:cs typeface="Arial" charset="0"/>
              </a:rPr>
              <a:t>Supplementary Figure 7A</a:t>
            </a:r>
            <a:endParaRPr lang="zh-CN" altLang="en-US" sz="12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4" name="文本框 42">
            <a:extLst>
              <a:ext uri="{FF2B5EF4-FFF2-40B4-BE49-F238E27FC236}">
                <a16:creationId xmlns:a16="http://schemas.microsoft.com/office/drawing/2014/main" id="{C2899E7D-BE75-FB7D-E44E-1D7387508627}"/>
              </a:ext>
            </a:extLst>
          </p:cNvPr>
          <p:cNvSpPr txBox="1"/>
          <p:nvPr/>
        </p:nvSpPr>
        <p:spPr>
          <a:xfrm>
            <a:off x="1378777" y="1651545"/>
            <a:ext cx="997565" cy="289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CARM1-sg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65" name="文本框 43">
            <a:extLst>
              <a:ext uri="{FF2B5EF4-FFF2-40B4-BE49-F238E27FC236}">
                <a16:creationId xmlns:a16="http://schemas.microsoft.com/office/drawing/2014/main" id="{DFA5932C-E35D-B0D8-0501-46EC9F419E8A}"/>
              </a:ext>
            </a:extLst>
          </p:cNvPr>
          <p:cNvSpPr txBox="1"/>
          <p:nvPr/>
        </p:nvSpPr>
        <p:spPr>
          <a:xfrm>
            <a:off x="976717" y="1654152"/>
            <a:ext cx="766430" cy="289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Lenti-V</a:t>
            </a:r>
            <a:r>
              <a:rPr lang="en-US" sz="800" kern="1200" baseline="-250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2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66" name="文本框 44">
            <a:extLst>
              <a:ext uri="{FF2B5EF4-FFF2-40B4-BE49-F238E27FC236}">
                <a16:creationId xmlns:a16="http://schemas.microsoft.com/office/drawing/2014/main" id="{2D9FC9E0-587E-8310-5193-B7B3FF114EFB}"/>
              </a:ext>
            </a:extLst>
          </p:cNvPr>
          <p:cNvSpPr txBox="1"/>
          <p:nvPr/>
        </p:nvSpPr>
        <p:spPr>
          <a:xfrm>
            <a:off x="521030" y="1874658"/>
            <a:ext cx="734045" cy="289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Glc (mM)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67" name="文本框 45">
            <a:extLst>
              <a:ext uri="{FF2B5EF4-FFF2-40B4-BE49-F238E27FC236}">
                <a16:creationId xmlns:a16="http://schemas.microsoft.com/office/drawing/2014/main" id="{A17494B6-A9D8-57CE-6799-5F395C513F02}"/>
              </a:ext>
            </a:extLst>
          </p:cNvPr>
          <p:cNvSpPr txBox="1"/>
          <p:nvPr/>
        </p:nvSpPr>
        <p:spPr>
          <a:xfrm>
            <a:off x="1095839" y="1872051"/>
            <a:ext cx="400042" cy="289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25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68" name="文本框 46">
            <a:extLst>
              <a:ext uri="{FF2B5EF4-FFF2-40B4-BE49-F238E27FC236}">
                <a16:creationId xmlns:a16="http://schemas.microsoft.com/office/drawing/2014/main" id="{2FB3E493-F04E-3AFA-B985-0646D144C8EB}"/>
              </a:ext>
            </a:extLst>
          </p:cNvPr>
          <p:cNvSpPr txBox="1"/>
          <p:nvPr/>
        </p:nvSpPr>
        <p:spPr>
          <a:xfrm>
            <a:off x="1675576" y="1867204"/>
            <a:ext cx="400042" cy="289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2.5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69" name="文本框 47">
            <a:extLst>
              <a:ext uri="{FF2B5EF4-FFF2-40B4-BE49-F238E27FC236}">
                <a16:creationId xmlns:a16="http://schemas.microsoft.com/office/drawing/2014/main" id="{91C67CB5-B6BA-F672-9EFC-D36BF5FC5B72}"/>
              </a:ext>
            </a:extLst>
          </p:cNvPr>
          <p:cNvSpPr txBox="1"/>
          <p:nvPr/>
        </p:nvSpPr>
        <p:spPr>
          <a:xfrm>
            <a:off x="1494204" y="1874658"/>
            <a:ext cx="400042" cy="289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25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70" name="文本框 48">
            <a:extLst>
              <a:ext uri="{FF2B5EF4-FFF2-40B4-BE49-F238E27FC236}">
                <a16:creationId xmlns:a16="http://schemas.microsoft.com/office/drawing/2014/main" id="{E0C7D024-CF29-606B-0FCC-571122FC07CF}"/>
              </a:ext>
            </a:extLst>
          </p:cNvPr>
          <p:cNvSpPr txBox="1"/>
          <p:nvPr/>
        </p:nvSpPr>
        <p:spPr>
          <a:xfrm>
            <a:off x="1280893" y="1874658"/>
            <a:ext cx="400042" cy="289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2.5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cxnSp>
        <p:nvCxnSpPr>
          <p:cNvPr id="71" name="直线连接符 60">
            <a:extLst>
              <a:ext uri="{FF2B5EF4-FFF2-40B4-BE49-F238E27FC236}">
                <a16:creationId xmlns:a16="http://schemas.microsoft.com/office/drawing/2014/main" id="{2F1528EA-844C-768C-0254-20E5FD46B54C}"/>
              </a:ext>
            </a:extLst>
          </p:cNvPr>
          <p:cNvCxnSpPr>
            <a:cxnSpLocks/>
          </p:cNvCxnSpPr>
          <p:nvPr/>
        </p:nvCxnSpPr>
        <p:spPr>
          <a:xfrm>
            <a:off x="1104241" y="1864875"/>
            <a:ext cx="39837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直线连接符 60">
            <a:extLst>
              <a:ext uri="{FF2B5EF4-FFF2-40B4-BE49-F238E27FC236}">
                <a16:creationId xmlns:a16="http://schemas.microsoft.com/office/drawing/2014/main" id="{8969104C-4AFD-AA6D-E9E2-E10D9DC0C1B0}"/>
              </a:ext>
            </a:extLst>
          </p:cNvPr>
          <p:cNvCxnSpPr>
            <a:cxnSpLocks/>
          </p:cNvCxnSpPr>
          <p:nvPr/>
        </p:nvCxnSpPr>
        <p:spPr>
          <a:xfrm>
            <a:off x="1550248" y="1867300"/>
            <a:ext cx="39837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直线连接符 60">
            <a:extLst>
              <a:ext uri="{FF2B5EF4-FFF2-40B4-BE49-F238E27FC236}">
                <a16:creationId xmlns:a16="http://schemas.microsoft.com/office/drawing/2014/main" id="{BB14EE3E-7E99-33BE-0A3A-2E0C6A6485DE}"/>
              </a:ext>
            </a:extLst>
          </p:cNvPr>
          <p:cNvCxnSpPr>
            <a:cxnSpLocks/>
          </p:cNvCxnSpPr>
          <p:nvPr/>
        </p:nvCxnSpPr>
        <p:spPr>
          <a:xfrm>
            <a:off x="2025576" y="1872148"/>
            <a:ext cx="39837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直线连接符 60">
            <a:extLst>
              <a:ext uri="{FF2B5EF4-FFF2-40B4-BE49-F238E27FC236}">
                <a16:creationId xmlns:a16="http://schemas.microsoft.com/office/drawing/2014/main" id="{79332E63-1A80-162F-B049-CA3D2A95070A}"/>
              </a:ext>
            </a:extLst>
          </p:cNvPr>
          <p:cNvCxnSpPr>
            <a:cxnSpLocks/>
          </p:cNvCxnSpPr>
          <p:nvPr/>
        </p:nvCxnSpPr>
        <p:spPr>
          <a:xfrm>
            <a:off x="2471583" y="1874573"/>
            <a:ext cx="39837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5" name="文本框 53">
            <a:extLst>
              <a:ext uri="{FF2B5EF4-FFF2-40B4-BE49-F238E27FC236}">
                <a16:creationId xmlns:a16="http://schemas.microsoft.com/office/drawing/2014/main" id="{1F02B315-86D0-7F24-5F05-20F5879A797E}"/>
              </a:ext>
            </a:extLst>
          </p:cNvPr>
          <p:cNvSpPr txBox="1"/>
          <p:nvPr/>
        </p:nvSpPr>
        <p:spPr>
          <a:xfrm>
            <a:off x="2347229" y="1654118"/>
            <a:ext cx="997565" cy="289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CARM1-sg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76" name="文本框 54">
            <a:extLst>
              <a:ext uri="{FF2B5EF4-FFF2-40B4-BE49-F238E27FC236}">
                <a16:creationId xmlns:a16="http://schemas.microsoft.com/office/drawing/2014/main" id="{685F8CEA-511F-FB72-88D8-DA74CE8D457B}"/>
              </a:ext>
            </a:extLst>
          </p:cNvPr>
          <p:cNvSpPr txBox="1"/>
          <p:nvPr/>
        </p:nvSpPr>
        <p:spPr>
          <a:xfrm>
            <a:off x="1938986" y="1661068"/>
            <a:ext cx="767065" cy="289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Lenti-V</a:t>
            </a:r>
            <a:r>
              <a:rPr lang="en-US" sz="800" kern="1200" baseline="-250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2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77" name="文本框 55">
            <a:extLst>
              <a:ext uri="{FF2B5EF4-FFF2-40B4-BE49-F238E27FC236}">
                <a16:creationId xmlns:a16="http://schemas.microsoft.com/office/drawing/2014/main" id="{1AE77DAB-261D-DF02-A063-2B990981566B}"/>
              </a:ext>
            </a:extLst>
          </p:cNvPr>
          <p:cNvSpPr txBox="1"/>
          <p:nvPr/>
        </p:nvSpPr>
        <p:spPr>
          <a:xfrm>
            <a:off x="1944907" y="1870392"/>
            <a:ext cx="400677" cy="289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25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78" name="文本框 56">
            <a:extLst>
              <a:ext uri="{FF2B5EF4-FFF2-40B4-BE49-F238E27FC236}">
                <a16:creationId xmlns:a16="http://schemas.microsoft.com/office/drawing/2014/main" id="{D5619A6B-50F4-76CD-C95C-4F3352696A00}"/>
              </a:ext>
            </a:extLst>
          </p:cNvPr>
          <p:cNvSpPr txBox="1"/>
          <p:nvPr/>
        </p:nvSpPr>
        <p:spPr>
          <a:xfrm>
            <a:off x="2524643" y="1865545"/>
            <a:ext cx="400677" cy="289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2.5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79" name="文本框 57">
            <a:extLst>
              <a:ext uri="{FF2B5EF4-FFF2-40B4-BE49-F238E27FC236}">
                <a16:creationId xmlns:a16="http://schemas.microsoft.com/office/drawing/2014/main" id="{7C7572C2-85D7-D956-B4D3-6F89777D5810}"/>
              </a:ext>
            </a:extLst>
          </p:cNvPr>
          <p:cNvSpPr txBox="1"/>
          <p:nvPr/>
        </p:nvSpPr>
        <p:spPr>
          <a:xfrm>
            <a:off x="2343272" y="1872999"/>
            <a:ext cx="400042" cy="289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25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80" name="文本框 58">
            <a:extLst>
              <a:ext uri="{FF2B5EF4-FFF2-40B4-BE49-F238E27FC236}">
                <a16:creationId xmlns:a16="http://schemas.microsoft.com/office/drawing/2014/main" id="{BF1F6787-3DFC-17D4-42D8-AC981D05495C}"/>
              </a:ext>
            </a:extLst>
          </p:cNvPr>
          <p:cNvSpPr txBox="1"/>
          <p:nvPr/>
        </p:nvSpPr>
        <p:spPr>
          <a:xfrm>
            <a:off x="2129961" y="1872999"/>
            <a:ext cx="400042" cy="289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2.5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cxnSp>
        <p:nvCxnSpPr>
          <p:cNvPr id="81" name="直线连接符 60">
            <a:extLst>
              <a:ext uri="{FF2B5EF4-FFF2-40B4-BE49-F238E27FC236}">
                <a16:creationId xmlns:a16="http://schemas.microsoft.com/office/drawing/2014/main" id="{786146CC-7919-79EF-A5EC-A1F4CA67168A}"/>
              </a:ext>
            </a:extLst>
          </p:cNvPr>
          <p:cNvCxnSpPr>
            <a:cxnSpLocks/>
          </p:cNvCxnSpPr>
          <p:nvPr/>
        </p:nvCxnSpPr>
        <p:spPr>
          <a:xfrm>
            <a:off x="1117880" y="1670662"/>
            <a:ext cx="90769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2" name="直线连接符 63">
            <a:extLst>
              <a:ext uri="{FF2B5EF4-FFF2-40B4-BE49-F238E27FC236}">
                <a16:creationId xmlns:a16="http://schemas.microsoft.com/office/drawing/2014/main" id="{BA3842B2-58D8-7E8D-B72F-D9B9DFCAC2EB}"/>
              </a:ext>
            </a:extLst>
          </p:cNvPr>
          <p:cNvCxnSpPr>
            <a:cxnSpLocks/>
          </p:cNvCxnSpPr>
          <p:nvPr/>
        </p:nvCxnSpPr>
        <p:spPr>
          <a:xfrm>
            <a:off x="2036037" y="1670662"/>
            <a:ext cx="90769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3" name="文本框 61">
            <a:extLst>
              <a:ext uri="{FF2B5EF4-FFF2-40B4-BE49-F238E27FC236}">
                <a16:creationId xmlns:a16="http://schemas.microsoft.com/office/drawing/2014/main" id="{DC524B7D-A03E-AACA-0DD7-9EFAE9629AB3}"/>
              </a:ext>
            </a:extLst>
          </p:cNvPr>
          <p:cNvSpPr txBox="1"/>
          <p:nvPr/>
        </p:nvSpPr>
        <p:spPr>
          <a:xfrm>
            <a:off x="1297299" y="1463630"/>
            <a:ext cx="766430" cy="289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Nucleus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84" name="文本框 62">
            <a:extLst>
              <a:ext uri="{FF2B5EF4-FFF2-40B4-BE49-F238E27FC236}">
                <a16:creationId xmlns:a16="http://schemas.microsoft.com/office/drawing/2014/main" id="{91FD5152-296B-71A6-5041-95C3B1A54AE9}"/>
              </a:ext>
            </a:extLst>
          </p:cNvPr>
          <p:cNvSpPr txBox="1"/>
          <p:nvPr/>
        </p:nvSpPr>
        <p:spPr>
          <a:xfrm>
            <a:off x="2108681" y="1464447"/>
            <a:ext cx="767065" cy="289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Cytoplasm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cxnSp>
        <p:nvCxnSpPr>
          <p:cNvPr id="111" name="直线连接符 60">
            <a:extLst>
              <a:ext uri="{FF2B5EF4-FFF2-40B4-BE49-F238E27FC236}">
                <a16:creationId xmlns:a16="http://schemas.microsoft.com/office/drawing/2014/main" id="{E23E3A32-C312-36E5-8B45-523709ED0DF6}"/>
              </a:ext>
            </a:extLst>
          </p:cNvPr>
          <p:cNvCxnSpPr>
            <a:cxnSpLocks/>
          </p:cNvCxnSpPr>
          <p:nvPr/>
        </p:nvCxnSpPr>
        <p:spPr>
          <a:xfrm flipV="1">
            <a:off x="1127606" y="1490710"/>
            <a:ext cx="1814805" cy="38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0" name="文本框 65">
            <a:extLst>
              <a:ext uri="{FF2B5EF4-FFF2-40B4-BE49-F238E27FC236}">
                <a16:creationId xmlns:a16="http://schemas.microsoft.com/office/drawing/2014/main" id="{2896BE97-7501-388D-D643-020B6F2284EA}"/>
              </a:ext>
            </a:extLst>
          </p:cNvPr>
          <p:cNvSpPr txBox="1"/>
          <p:nvPr/>
        </p:nvSpPr>
        <p:spPr>
          <a:xfrm>
            <a:off x="1602403" y="1295687"/>
            <a:ext cx="767065" cy="289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MGC-803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131" name="文本框 13">
            <a:extLst>
              <a:ext uri="{FF2B5EF4-FFF2-40B4-BE49-F238E27FC236}">
                <a16:creationId xmlns:a16="http://schemas.microsoft.com/office/drawing/2014/main" id="{83289818-BDEC-7E41-F883-03BBFEAECD86}"/>
              </a:ext>
            </a:extLst>
          </p:cNvPr>
          <p:cNvSpPr txBox="1"/>
          <p:nvPr/>
        </p:nvSpPr>
        <p:spPr>
          <a:xfrm>
            <a:off x="4538193" y="1803817"/>
            <a:ext cx="400042" cy="289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12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132" name="文本框 14">
            <a:extLst>
              <a:ext uri="{FF2B5EF4-FFF2-40B4-BE49-F238E27FC236}">
                <a16:creationId xmlns:a16="http://schemas.microsoft.com/office/drawing/2014/main" id="{C699955D-D7CE-A239-1FC5-26394807C86E}"/>
              </a:ext>
            </a:extLst>
          </p:cNvPr>
          <p:cNvSpPr txBox="1"/>
          <p:nvPr/>
        </p:nvSpPr>
        <p:spPr>
          <a:xfrm>
            <a:off x="5117929" y="1807356"/>
            <a:ext cx="400042" cy="289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2.5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133" name="文本框 15">
            <a:extLst>
              <a:ext uri="{FF2B5EF4-FFF2-40B4-BE49-F238E27FC236}">
                <a16:creationId xmlns:a16="http://schemas.microsoft.com/office/drawing/2014/main" id="{596BCE2E-F28A-13D4-18AE-9FFFD555396A}"/>
              </a:ext>
            </a:extLst>
          </p:cNvPr>
          <p:cNvSpPr txBox="1"/>
          <p:nvPr/>
        </p:nvSpPr>
        <p:spPr>
          <a:xfrm>
            <a:off x="4936558" y="1806424"/>
            <a:ext cx="400042" cy="289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12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134" name="文本框 16">
            <a:extLst>
              <a:ext uri="{FF2B5EF4-FFF2-40B4-BE49-F238E27FC236}">
                <a16:creationId xmlns:a16="http://schemas.microsoft.com/office/drawing/2014/main" id="{B019D22C-8FB7-3953-65B0-1BFFB8D84B8B}"/>
              </a:ext>
            </a:extLst>
          </p:cNvPr>
          <p:cNvSpPr txBox="1"/>
          <p:nvPr/>
        </p:nvSpPr>
        <p:spPr>
          <a:xfrm>
            <a:off x="4723246" y="1806424"/>
            <a:ext cx="400042" cy="289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2.5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135" name="文本框 17">
            <a:extLst>
              <a:ext uri="{FF2B5EF4-FFF2-40B4-BE49-F238E27FC236}">
                <a16:creationId xmlns:a16="http://schemas.microsoft.com/office/drawing/2014/main" id="{F4541FE4-3D96-2B9C-02CC-60AEF762DCE4}"/>
              </a:ext>
            </a:extLst>
          </p:cNvPr>
          <p:cNvSpPr txBox="1"/>
          <p:nvPr/>
        </p:nvSpPr>
        <p:spPr>
          <a:xfrm>
            <a:off x="3757469" y="1799806"/>
            <a:ext cx="400042" cy="289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12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142" name="文本框 18">
            <a:extLst>
              <a:ext uri="{FF2B5EF4-FFF2-40B4-BE49-F238E27FC236}">
                <a16:creationId xmlns:a16="http://schemas.microsoft.com/office/drawing/2014/main" id="{6A38186F-9F64-85E5-08FD-9C3167B78631}"/>
              </a:ext>
            </a:extLst>
          </p:cNvPr>
          <p:cNvSpPr txBox="1"/>
          <p:nvPr/>
        </p:nvSpPr>
        <p:spPr>
          <a:xfrm>
            <a:off x="4337205" y="1803343"/>
            <a:ext cx="400042" cy="289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2.5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143" name="文本框 19">
            <a:extLst>
              <a:ext uri="{FF2B5EF4-FFF2-40B4-BE49-F238E27FC236}">
                <a16:creationId xmlns:a16="http://schemas.microsoft.com/office/drawing/2014/main" id="{479791F1-B2AB-D0D7-14D0-B54E055A1C67}"/>
              </a:ext>
            </a:extLst>
          </p:cNvPr>
          <p:cNvSpPr txBox="1"/>
          <p:nvPr/>
        </p:nvSpPr>
        <p:spPr>
          <a:xfrm>
            <a:off x="4155834" y="1802411"/>
            <a:ext cx="400042" cy="289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12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144" name="文本框 20">
            <a:extLst>
              <a:ext uri="{FF2B5EF4-FFF2-40B4-BE49-F238E27FC236}">
                <a16:creationId xmlns:a16="http://schemas.microsoft.com/office/drawing/2014/main" id="{5F341DAC-E8A0-5033-44A8-F2CEC6141F7C}"/>
              </a:ext>
            </a:extLst>
          </p:cNvPr>
          <p:cNvSpPr txBox="1"/>
          <p:nvPr/>
        </p:nvSpPr>
        <p:spPr>
          <a:xfrm>
            <a:off x="3942523" y="1802411"/>
            <a:ext cx="400042" cy="289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2.5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145" name="文本框 21">
            <a:extLst>
              <a:ext uri="{FF2B5EF4-FFF2-40B4-BE49-F238E27FC236}">
                <a16:creationId xmlns:a16="http://schemas.microsoft.com/office/drawing/2014/main" id="{2837C55B-ADF0-F2D8-6D05-C59DAB2B3A40}"/>
              </a:ext>
            </a:extLst>
          </p:cNvPr>
          <p:cNvSpPr txBox="1"/>
          <p:nvPr/>
        </p:nvSpPr>
        <p:spPr>
          <a:xfrm>
            <a:off x="3966819" y="1613705"/>
            <a:ext cx="997565" cy="289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CARM1-sg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146" name="文本框 22">
            <a:extLst>
              <a:ext uri="{FF2B5EF4-FFF2-40B4-BE49-F238E27FC236}">
                <a16:creationId xmlns:a16="http://schemas.microsoft.com/office/drawing/2014/main" id="{EFCC010A-2300-D664-214A-5FD6630399EE}"/>
              </a:ext>
            </a:extLst>
          </p:cNvPr>
          <p:cNvSpPr txBox="1"/>
          <p:nvPr/>
        </p:nvSpPr>
        <p:spPr>
          <a:xfrm>
            <a:off x="3564759" y="1622661"/>
            <a:ext cx="767065" cy="289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Lenti-V</a:t>
            </a:r>
            <a:r>
              <a:rPr lang="en-US" sz="800" kern="1200" baseline="-250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2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cxnSp>
        <p:nvCxnSpPr>
          <p:cNvPr id="147" name="直线连接符 60">
            <a:extLst>
              <a:ext uri="{FF2B5EF4-FFF2-40B4-BE49-F238E27FC236}">
                <a16:creationId xmlns:a16="http://schemas.microsoft.com/office/drawing/2014/main" id="{505428E2-A703-DB56-5811-E5269C4853D6}"/>
              </a:ext>
            </a:extLst>
          </p:cNvPr>
          <p:cNvCxnSpPr>
            <a:cxnSpLocks/>
          </p:cNvCxnSpPr>
          <p:nvPr/>
        </p:nvCxnSpPr>
        <p:spPr>
          <a:xfrm>
            <a:off x="3692333" y="1833390"/>
            <a:ext cx="39837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8" name="直线连接符 60">
            <a:extLst>
              <a:ext uri="{FF2B5EF4-FFF2-40B4-BE49-F238E27FC236}">
                <a16:creationId xmlns:a16="http://schemas.microsoft.com/office/drawing/2014/main" id="{9F5EE419-FACD-14B3-3A53-086A9D53271E}"/>
              </a:ext>
            </a:extLst>
          </p:cNvPr>
          <p:cNvCxnSpPr>
            <a:cxnSpLocks/>
          </p:cNvCxnSpPr>
          <p:nvPr/>
        </p:nvCxnSpPr>
        <p:spPr>
          <a:xfrm>
            <a:off x="4138340" y="1835815"/>
            <a:ext cx="39837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直线连接符 60">
            <a:extLst>
              <a:ext uri="{FF2B5EF4-FFF2-40B4-BE49-F238E27FC236}">
                <a16:creationId xmlns:a16="http://schemas.microsoft.com/office/drawing/2014/main" id="{FB8B6808-4A8B-3060-4AD1-6286720BE6EF}"/>
              </a:ext>
            </a:extLst>
          </p:cNvPr>
          <p:cNvCxnSpPr>
            <a:cxnSpLocks/>
          </p:cNvCxnSpPr>
          <p:nvPr/>
        </p:nvCxnSpPr>
        <p:spPr>
          <a:xfrm>
            <a:off x="4613668" y="1840663"/>
            <a:ext cx="39837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3" name="直线连接符 60">
            <a:extLst>
              <a:ext uri="{FF2B5EF4-FFF2-40B4-BE49-F238E27FC236}">
                <a16:creationId xmlns:a16="http://schemas.microsoft.com/office/drawing/2014/main" id="{C9936BD3-6D04-B615-7290-0F418183F935}"/>
              </a:ext>
            </a:extLst>
          </p:cNvPr>
          <p:cNvCxnSpPr>
            <a:cxnSpLocks/>
          </p:cNvCxnSpPr>
          <p:nvPr/>
        </p:nvCxnSpPr>
        <p:spPr>
          <a:xfrm>
            <a:off x="5059675" y="1843088"/>
            <a:ext cx="39837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4" name="文本框 27">
            <a:extLst>
              <a:ext uri="{FF2B5EF4-FFF2-40B4-BE49-F238E27FC236}">
                <a16:creationId xmlns:a16="http://schemas.microsoft.com/office/drawing/2014/main" id="{EC00F05D-7B9B-0EC6-708F-39875F8924E4}"/>
              </a:ext>
            </a:extLst>
          </p:cNvPr>
          <p:cNvSpPr txBox="1"/>
          <p:nvPr/>
        </p:nvSpPr>
        <p:spPr>
          <a:xfrm>
            <a:off x="4935271" y="1616277"/>
            <a:ext cx="996930" cy="289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CARM1-sg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165" name="文本框 28">
            <a:extLst>
              <a:ext uri="{FF2B5EF4-FFF2-40B4-BE49-F238E27FC236}">
                <a16:creationId xmlns:a16="http://schemas.microsoft.com/office/drawing/2014/main" id="{80BEE3BC-63CA-C391-591A-E29DFBFD7FA3}"/>
              </a:ext>
            </a:extLst>
          </p:cNvPr>
          <p:cNvSpPr txBox="1"/>
          <p:nvPr/>
        </p:nvSpPr>
        <p:spPr>
          <a:xfrm>
            <a:off x="4527028" y="1623228"/>
            <a:ext cx="766430" cy="289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Lenti-V</a:t>
            </a:r>
            <a:r>
              <a:rPr lang="en-US" sz="800" kern="1200" baseline="-250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2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cxnSp>
        <p:nvCxnSpPr>
          <p:cNvPr id="166" name="直线连接符 60">
            <a:extLst>
              <a:ext uri="{FF2B5EF4-FFF2-40B4-BE49-F238E27FC236}">
                <a16:creationId xmlns:a16="http://schemas.microsoft.com/office/drawing/2014/main" id="{7B76CD7F-FA64-B942-B40F-3AD86B55B3FE}"/>
              </a:ext>
            </a:extLst>
          </p:cNvPr>
          <p:cNvCxnSpPr>
            <a:cxnSpLocks/>
          </p:cNvCxnSpPr>
          <p:nvPr/>
        </p:nvCxnSpPr>
        <p:spPr>
          <a:xfrm>
            <a:off x="3648390" y="1639177"/>
            <a:ext cx="90769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直线连接符 60">
            <a:extLst>
              <a:ext uri="{FF2B5EF4-FFF2-40B4-BE49-F238E27FC236}">
                <a16:creationId xmlns:a16="http://schemas.microsoft.com/office/drawing/2014/main" id="{55AD7941-52A8-819F-7603-1A91D732F1E2}"/>
              </a:ext>
            </a:extLst>
          </p:cNvPr>
          <p:cNvCxnSpPr>
            <a:cxnSpLocks/>
          </p:cNvCxnSpPr>
          <p:nvPr/>
        </p:nvCxnSpPr>
        <p:spPr>
          <a:xfrm>
            <a:off x="4566548" y="1639177"/>
            <a:ext cx="90769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8" name="文本框 31">
            <a:extLst>
              <a:ext uri="{FF2B5EF4-FFF2-40B4-BE49-F238E27FC236}">
                <a16:creationId xmlns:a16="http://schemas.microsoft.com/office/drawing/2014/main" id="{87B57D82-84B0-DA6C-313C-A3F613F61C69}"/>
              </a:ext>
            </a:extLst>
          </p:cNvPr>
          <p:cNvSpPr txBox="1"/>
          <p:nvPr/>
        </p:nvSpPr>
        <p:spPr>
          <a:xfrm>
            <a:off x="3142103" y="1816902"/>
            <a:ext cx="734045" cy="289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Glc (mM)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169" name="文本框 32">
            <a:extLst>
              <a:ext uri="{FF2B5EF4-FFF2-40B4-BE49-F238E27FC236}">
                <a16:creationId xmlns:a16="http://schemas.microsoft.com/office/drawing/2014/main" id="{BC722BBC-99D2-5455-2C32-9F16F99A6F2C}"/>
              </a:ext>
            </a:extLst>
          </p:cNvPr>
          <p:cNvSpPr txBox="1"/>
          <p:nvPr/>
        </p:nvSpPr>
        <p:spPr>
          <a:xfrm>
            <a:off x="3841758" y="1439777"/>
            <a:ext cx="766430" cy="289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Nucleus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170" name="文本框 33">
            <a:extLst>
              <a:ext uri="{FF2B5EF4-FFF2-40B4-BE49-F238E27FC236}">
                <a16:creationId xmlns:a16="http://schemas.microsoft.com/office/drawing/2014/main" id="{C487A63A-8D63-421A-D948-FF6A263281B4}"/>
              </a:ext>
            </a:extLst>
          </p:cNvPr>
          <p:cNvSpPr txBox="1"/>
          <p:nvPr/>
        </p:nvSpPr>
        <p:spPr>
          <a:xfrm>
            <a:off x="4653140" y="1440594"/>
            <a:ext cx="767065" cy="289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Cytoplasm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cxnSp>
        <p:nvCxnSpPr>
          <p:cNvPr id="171" name="直线连接符 60">
            <a:extLst>
              <a:ext uri="{FF2B5EF4-FFF2-40B4-BE49-F238E27FC236}">
                <a16:creationId xmlns:a16="http://schemas.microsoft.com/office/drawing/2014/main" id="{3D57F75B-B549-956F-0301-62217FB9AB50}"/>
              </a:ext>
            </a:extLst>
          </p:cNvPr>
          <p:cNvCxnSpPr>
            <a:cxnSpLocks/>
          </p:cNvCxnSpPr>
          <p:nvPr/>
        </p:nvCxnSpPr>
        <p:spPr>
          <a:xfrm flipV="1">
            <a:off x="3692333" y="1422077"/>
            <a:ext cx="1814805" cy="38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2" name="文本框 35">
            <a:extLst>
              <a:ext uri="{FF2B5EF4-FFF2-40B4-BE49-F238E27FC236}">
                <a16:creationId xmlns:a16="http://schemas.microsoft.com/office/drawing/2014/main" id="{A330E63B-E398-309C-56DD-61CC67022BF8}"/>
              </a:ext>
            </a:extLst>
          </p:cNvPr>
          <p:cNvSpPr txBox="1"/>
          <p:nvPr/>
        </p:nvSpPr>
        <p:spPr>
          <a:xfrm>
            <a:off x="4342693" y="1233567"/>
            <a:ext cx="767065" cy="289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AGS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173" name="矩形 172">
            <a:extLst>
              <a:ext uri="{FF2B5EF4-FFF2-40B4-BE49-F238E27FC236}">
                <a16:creationId xmlns:a16="http://schemas.microsoft.com/office/drawing/2014/main" id="{AF32798A-1BC4-2D90-5D8C-AD1B110BF242}"/>
              </a:ext>
            </a:extLst>
          </p:cNvPr>
          <p:cNvSpPr/>
          <p:nvPr/>
        </p:nvSpPr>
        <p:spPr>
          <a:xfrm>
            <a:off x="263167" y="5085071"/>
            <a:ext cx="192392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latin typeface="Arial" charset="0"/>
                <a:ea typeface="Arial" charset="0"/>
                <a:cs typeface="Arial" charset="0"/>
              </a:rPr>
              <a:t>Supplementary Figure 8B</a:t>
            </a:r>
            <a:endParaRPr lang="zh-CN" altLang="en-US" sz="1200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197" name="直线连接符 60">
            <a:extLst>
              <a:ext uri="{FF2B5EF4-FFF2-40B4-BE49-F238E27FC236}">
                <a16:creationId xmlns:a16="http://schemas.microsoft.com/office/drawing/2014/main" id="{04EE2D75-92FE-5AAF-C849-89D95C3E0223}"/>
              </a:ext>
            </a:extLst>
          </p:cNvPr>
          <p:cNvCxnSpPr>
            <a:cxnSpLocks/>
          </p:cNvCxnSpPr>
          <p:nvPr/>
        </p:nvCxnSpPr>
        <p:spPr>
          <a:xfrm>
            <a:off x="1897682" y="5880739"/>
            <a:ext cx="57991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8" name="直线连接符 60">
            <a:extLst>
              <a:ext uri="{FF2B5EF4-FFF2-40B4-BE49-F238E27FC236}">
                <a16:creationId xmlns:a16="http://schemas.microsoft.com/office/drawing/2014/main" id="{360DD5D0-FA78-CE4A-1056-6EDA426CE6C9}"/>
              </a:ext>
            </a:extLst>
          </p:cNvPr>
          <p:cNvCxnSpPr>
            <a:cxnSpLocks/>
          </p:cNvCxnSpPr>
          <p:nvPr/>
        </p:nvCxnSpPr>
        <p:spPr>
          <a:xfrm>
            <a:off x="2493787" y="5878704"/>
            <a:ext cx="57991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9" name="文本框 31">
            <a:extLst>
              <a:ext uri="{FF2B5EF4-FFF2-40B4-BE49-F238E27FC236}">
                <a16:creationId xmlns:a16="http://schemas.microsoft.com/office/drawing/2014/main" id="{FF59A260-CE52-39BB-2C0F-C4025F7A33D4}"/>
              </a:ext>
            </a:extLst>
          </p:cNvPr>
          <p:cNvSpPr txBox="1"/>
          <p:nvPr/>
        </p:nvSpPr>
        <p:spPr>
          <a:xfrm>
            <a:off x="1847933" y="5660228"/>
            <a:ext cx="794966" cy="289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Lenti-V</a:t>
            </a:r>
            <a:r>
              <a:rPr lang="en-US" sz="800" kern="1200" baseline="-250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2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200" name="文本框 32">
            <a:extLst>
              <a:ext uri="{FF2B5EF4-FFF2-40B4-BE49-F238E27FC236}">
                <a16:creationId xmlns:a16="http://schemas.microsoft.com/office/drawing/2014/main" id="{DFE0C9E5-E8EF-7913-59B8-E008A22B25A5}"/>
              </a:ext>
            </a:extLst>
          </p:cNvPr>
          <p:cNvSpPr txBox="1"/>
          <p:nvPr/>
        </p:nvSpPr>
        <p:spPr>
          <a:xfrm>
            <a:off x="2352788" y="5661225"/>
            <a:ext cx="902274" cy="289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CARM1-sg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201" name="文本框 34">
            <a:extLst>
              <a:ext uri="{FF2B5EF4-FFF2-40B4-BE49-F238E27FC236}">
                <a16:creationId xmlns:a16="http://schemas.microsoft.com/office/drawing/2014/main" id="{6C03B4AF-A5B2-6209-A2AF-E4E75C08A891}"/>
              </a:ext>
            </a:extLst>
          </p:cNvPr>
          <p:cNvSpPr txBox="1"/>
          <p:nvPr/>
        </p:nvSpPr>
        <p:spPr>
          <a:xfrm>
            <a:off x="1882838" y="5860527"/>
            <a:ext cx="866082" cy="289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1   2   3</a:t>
            </a:r>
            <a:endParaRPr lang="zh-CN" sz="1050" kern="1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202" name="文本框 35">
            <a:extLst>
              <a:ext uri="{FF2B5EF4-FFF2-40B4-BE49-F238E27FC236}">
                <a16:creationId xmlns:a16="http://schemas.microsoft.com/office/drawing/2014/main" id="{B2CB9889-A951-67F2-40CA-9B38C8F46B8E}"/>
              </a:ext>
            </a:extLst>
          </p:cNvPr>
          <p:cNvSpPr txBox="1"/>
          <p:nvPr/>
        </p:nvSpPr>
        <p:spPr>
          <a:xfrm>
            <a:off x="2462136" y="5860527"/>
            <a:ext cx="1321346" cy="289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1   2  3</a:t>
            </a:r>
            <a:endParaRPr lang="zh-CN" sz="1050" kern="10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209" name="文本框 33">
            <a:extLst>
              <a:ext uri="{FF2B5EF4-FFF2-40B4-BE49-F238E27FC236}">
                <a16:creationId xmlns:a16="http://schemas.microsoft.com/office/drawing/2014/main" id="{9C760A03-6AAF-5553-7CD5-82F0DFDABF68}"/>
              </a:ext>
            </a:extLst>
          </p:cNvPr>
          <p:cNvSpPr txBox="1"/>
          <p:nvPr/>
        </p:nvSpPr>
        <p:spPr>
          <a:xfrm>
            <a:off x="1468441" y="5701703"/>
            <a:ext cx="695913" cy="289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kern="12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等线" panose="02010600030101010101" pitchFamily="2" charset="-122"/>
                <a:cs typeface="等线" panose="02010600030101010101" pitchFamily="2" charset="-122"/>
              </a:rPr>
              <a:t>Mouse NO.</a:t>
            </a:r>
            <a:endParaRPr lang="zh-CN" sz="1050" kern="1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080612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2127</TotalTime>
  <Words>926</Words>
  <Application>Microsoft Office PowerPoint</Application>
  <PresentationFormat>自定义</PresentationFormat>
  <Paragraphs>574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4" baseType="lpstr">
      <vt:lpstr>等线</vt:lpstr>
      <vt:lpstr>等线</vt:lpstr>
      <vt:lpstr>Arial</vt:lpstr>
      <vt:lpstr>Calibri</vt:lpstr>
      <vt:lpstr>Calibri Light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. .</cp:lastModifiedBy>
  <cp:revision>83</cp:revision>
  <dcterms:created xsi:type="dcterms:W3CDTF">2023-12-25T04:58:50Z</dcterms:created>
  <dcterms:modified xsi:type="dcterms:W3CDTF">2024-09-02T09:18:14Z</dcterms:modified>
</cp:coreProperties>
</file>