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373" r:id="rId2"/>
  </p:sldIdLst>
  <p:sldSz cx="6858000" cy="9906000" type="A4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nisa Jansova" initials="DJ" lastIdx="9" clrIdx="0">
    <p:extLst>
      <p:ext uri="{19B8F6BF-5375-455C-9EA6-DF929625EA0E}">
        <p15:presenceInfo xmlns:p15="http://schemas.microsoft.com/office/powerpoint/2012/main" userId="S-1-5-21-3131933878-3085778887-74996984-127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005A"/>
    <a:srgbClr val="000000"/>
    <a:srgbClr val="548235"/>
    <a:srgbClr val="C500E1"/>
    <a:srgbClr val="AFABAB"/>
    <a:srgbClr val="5B9BD5"/>
    <a:srgbClr val="00FE00"/>
    <a:srgbClr val="0000CC"/>
    <a:srgbClr val="0000BA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6720" autoAdjust="0"/>
  </p:normalViewPr>
  <p:slideViewPr>
    <p:cSldViewPr snapToGrid="0">
      <p:cViewPr varScale="1">
        <p:scale>
          <a:sx n="88" d="100"/>
          <a:sy n="88" d="100"/>
        </p:scale>
        <p:origin x="2844" y="108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4B2260-476A-4925-923B-1B5A08D90668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866650-2D1A-4EFA-A6FD-9296E3C1D0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962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866650-2D1A-4EFA-A6FD-9296E3C1D0D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7258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499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6" indent="0" algn="ctr">
              <a:buNone/>
              <a:defRPr sz="1499"/>
            </a:lvl2pPr>
            <a:lvl3pPr marL="685771" indent="0" algn="ctr">
              <a:buNone/>
              <a:defRPr sz="1351"/>
            </a:lvl3pPr>
            <a:lvl4pPr marL="1028657" indent="0" algn="ctr">
              <a:buNone/>
              <a:defRPr sz="1200"/>
            </a:lvl4pPr>
            <a:lvl5pPr marL="1371543" indent="0" algn="ctr">
              <a:buNone/>
              <a:defRPr sz="1200"/>
            </a:lvl5pPr>
            <a:lvl6pPr marL="1714428" indent="0" algn="ctr">
              <a:buNone/>
              <a:defRPr sz="1200"/>
            </a:lvl6pPr>
            <a:lvl7pPr marL="2057314" indent="0" algn="ctr">
              <a:buNone/>
              <a:defRPr sz="1200"/>
            </a:lvl7pPr>
            <a:lvl8pPr marL="2400200" indent="0" algn="ctr">
              <a:buNone/>
              <a:defRPr sz="1200"/>
            </a:lvl8pPr>
            <a:lvl9pPr marL="2743085" indent="0" algn="ctr">
              <a:buNone/>
              <a:defRPr sz="12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2348-B8D8-4CB5-B64D-197BD6590370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5EC5-F68C-4662-A893-D2DBC6D86C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1929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2348-B8D8-4CB5-B64D-197BD6590370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5EC5-F68C-4662-A893-D2DBC6D86C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157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2348-B8D8-4CB5-B64D-197BD6590370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5EC5-F68C-4662-A893-D2DBC6D86C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9508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2348-B8D8-4CB5-B64D-197BD6590370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5EC5-F68C-4662-A893-D2DBC6D86C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6618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469625"/>
            <a:ext cx="5915025" cy="4120620"/>
          </a:xfrm>
        </p:spPr>
        <p:txBody>
          <a:bodyPr anchor="b"/>
          <a:lstStyle>
            <a:lvl1pPr>
              <a:defRPr sz="4499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86" indent="0">
              <a:buNone/>
              <a:defRPr sz="1499">
                <a:solidFill>
                  <a:schemeClr val="tx1">
                    <a:tint val="75000"/>
                  </a:schemeClr>
                </a:solidFill>
              </a:defRPr>
            </a:lvl2pPr>
            <a:lvl3pPr marL="68577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6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8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2348-B8D8-4CB5-B64D-197BD6590370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5EC5-F68C-4662-A893-D2DBC6D86C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826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2348-B8D8-4CB5-B64D-197BD6590370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5EC5-F68C-4662-A893-D2DBC6D86C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780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527406"/>
            <a:ext cx="5915025" cy="1914702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428348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499" b="1"/>
            </a:lvl2pPr>
            <a:lvl3pPr marL="685771" indent="0">
              <a:buNone/>
              <a:defRPr sz="1351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8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200" indent="0">
              <a:buNone/>
              <a:defRPr sz="1200" b="1"/>
            </a:lvl8pPr>
            <a:lvl9pPr marL="2743085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618443"/>
            <a:ext cx="2901255" cy="532218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8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499" b="1"/>
            </a:lvl2pPr>
            <a:lvl3pPr marL="685771" indent="0">
              <a:buNone/>
              <a:defRPr sz="1351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8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200" indent="0">
              <a:buNone/>
              <a:defRPr sz="1200" b="1"/>
            </a:lvl8pPr>
            <a:lvl9pPr marL="2743085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3"/>
            <a:ext cx="2915543" cy="532218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2348-B8D8-4CB5-B64D-197BD6590370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5EC5-F68C-4662-A893-D2DBC6D86C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6170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2348-B8D8-4CB5-B64D-197BD6590370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5EC5-F68C-4662-A893-D2DBC6D86C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7796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2348-B8D8-4CB5-B64D-197BD6590370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5EC5-F68C-4662-A893-D2DBC6D86C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035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4"/>
            <a:ext cx="3471863" cy="7039681"/>
          </a:xfrm>
        </p:spPr>
        <p:txBody>
          <a:bodyPr/>
          <a:lstStyle>
            <a:lvl1pPr>
              <a:defRPr sz="2401"/>
            </a:lvl1pPr>
            <a:lvl2pPr>
              <a:defRPr sz="2100"/>
            </a:lvl2pPr>
            <a:lvl3pPr>
              <a:defRPr sz="1800"/>
            </a:lvl3pPr>
            <a:lvl4pPr>
              <a:defRPr sz="1499"/>
            </a:lvl4pPr>
            <a:lvl5pPr>
              <a:defRPr sz="1499"/>
            </a:lvl5pPr>
            <a:lvl6pPr>
              <a:defRPr sz="1499"/>
            </a:lvl6pPr>
            <a:lvl7pPr>
              <a:defRPr sz="1499"/>
            </a:lvl7pPr>
            <a:lvl8pPr>
              <a:defRPr sz="1499"/>
            </a:lvl8pPr>
            <a:lvl9pPr>
              <a:defRPr sz="1499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050"/>
            </a:lvl2pPr>
            <a:lvl3pPr marL="685771" indent="0">
              <a:buNone/>
              <a:defRPr sz="900"/>
            </a:lvl3pPr>
            <a:lvl4pPr marL="1028657" indent="0">
              <a:buNone/>
              <a:defRPr sz="750"/>
            </a:lvl4pPr>
            <a:lvl5pPr marL="1371543" indent="0">
              <a:buNone/>
              <a:defRPr sz="750"/>
            </a:lvl5pPr>
            <a:lvl6pPr marL="1714428" indent="0">
              <a:buNone/>
              <a:defRPr sz="750"/>
            </a:lvl6pPr>
            <a:lvl7pPr marL="2057314" indent="0">
              <a:buNone/>
              <a:defRPr sz="750"/>
            </a:lvl7pPr>
            <a:lvl8pPr marL="2400200" indent="0">
              <a:buNone/>
              <a:defRPr sz="750"/>
            </a:lvl8pPr>
            <a:lvl9pPr marL="2743085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2348-B8D8-4CB5-B64D-197BD6590370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5EC5-F68C-4662-A893-D2DBC6D86C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2460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4"/>
            <a:ext cx="3471863" cy="7039681"/>
          </a:xfrm>
        </p:spPr>
        <p:txBody>
          <a:bodyPr anchor="t"/>
          <a:lstStyle>
            <a:lvl1pPr marL="0" indent="0">
              <a:buNone/>
              <a:defRPr sz="2401"/>
            </a:lvl1pPr>
            <a:lvl2pPr marL="342886" indent="0">
              <a:buNone/>
              <a:defRPr sz="2100"/>
            </a:lvl2pPr>
            <a:lvl3pPr marL="685771" indent="0">
              <a:buNone/>
              <a:defRPr sz="1800"/>
            </a:lvl3pPr>
            <a:lvl4pPr marL="1028657" indent="0">
              <a:buNone/>
              <a:defRPr sz="1499"/>
            </a:lvl4pPr>
            <a:lvl5pPr marL="1371543" indent="0">
              <a:buNone/>
              <a:defRPr sz="1499"/>
            </a:lvl5pPr>
            <a:lvl6pPr marL="1714428" indent="0">
              <a:buNone/>
              <a:defRPr sz="1499"/>
            </a:lvl6pPr>
            <a:lvl7pPr marL="2057314" indent="0">
              <a:buNone/>
              <a:defRPr sz="1499"/>
            </a:lvl7pPr>
            <a:lvl8pPr marL="2400200" indent="0">
              <a:buNone/>
              <a:defRPr sz="1499"/>
            </a:lvl8pPr>
            <a:lvl9pPr marL="2743085" indent="0">
              <a:buNone/>
              <a:defRPr sz="1499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050"/>
            </a:lvl2pPr>
            <a:lvl3pPr marL="685771" indent="0">
              <a:buNone/>
              <a:defRPr sz="900"/>
            </a:lvl3pPr>
            <a:lvl4pPr marL="1028657" indent="0">
              <a:buNone/>
              <a:defRPr sz="750"/>
            </a:lvl4pPr>
            <a:lvl5pPr marL="1371543" indent="0">
              <a:buNone/>
              <a:defRPr sz="750"/>
            </a:lvl5pPr>
            <a:lvl6pPr marL="1714428" indent="0">
              <a:buNone/>
              <a:defRPr sz="750"/>
            </a:lvl6pPr>
            <a:lvl7pPr marL="2057314" indent="0">
              <a:buNone/>
              <a:defRPr sz="750"/>
            </a:lvl7pPr>
            <a:lvl8pPr marL="2400200" indent="0">
              <a:buNone/>
              <a:defRPr sz="750"/>
            </a:lvl8pPr>
            <a:lvl9pPr marL="2743085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2348-B8D8-4CB5-B64D-197BD6590370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35EC5-F68C-4662-A893-D2DBC6D86C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0461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12348-B8D8-4CB5-B64D-197BD6590370}" type="datetimeFigureOut">
              <a:rPr lang="cs-CZ" smtClean="0"/>
              <a:t>05.03.2025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918139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35EC5-F68C-4662-A893-D2DBC6D86C2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1551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771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3" indent="-171443" algn="l" defTabSz="685771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9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14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200100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2986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871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57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43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28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71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57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43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28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14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00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085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1804057"/>
              </p:ext>
            </p:extLst>
          </p:nvPr>
        </p:nvGraphicFramePr>
        <p:xfrm>
          <a:off x="248902" y="768002"/>
          <a:ext cx="6297561" cy="6739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3168">
                  <a:extLst>
                    <a:ext uri="{9D8B030D-6E8A-4147-A177-3AD203B41FA5}">
                      <a16:colId xmlns:a16="http://schemas.microsoft.com/office/drawing/2014/main" val="1047573644"/>
                    </a:ext>
                  </a:extLst>
                </a:gridCol>
                <a:gridCol w="1123982">
                  <a:extLst>
                    <a:ext uri="{9D8B030D-6E8A-4147-A177-3AD203B41FA5}">
                      <a16:colId xmlns:a16="http://schemas.microsoft.com/office/drawing/2014/main" val="1372206943"/>
                    </a:ext>
                  </a:extLst>
                </a:gridCol>
                <a:gridCol w="1289892">
                  <a:extLst>
                    <a:ext uri="{9D8B030D-6E8A-4147-A177-3AD203B41FA5}">
                      <a16:colId xmlns:a16="http://schemas.microsoft.com/office/drawing/2014/main" val="4272394988"/>
                    </a:ext>
                  </a:extLst>
                </a:gridCol>
                <a:gridCol w="1256223">
                  <a:extLst>
                    <a:ext uri="{9D8B030D-6E8A-4147-A177-3AD203B41FA5}">
                      <a16:colId xmlns:a16="http://schemas.microsoft.com/office/drawing/2014/main" val="3758459270"/>
                    </a:ext>
                  </a:extLst>
                </a:gridCol>
                <a:gridCol w="1324296">
                  <a:extLst>
                    <a:ext uri="{9D8B030D-6E8A-4147-A177-3AD203B41FA5}">
                      <a16:colId xmlns:a16="http://schemas.microsoft.com/office/drawing/2014/main" val="589583790"/>
                    </a:ext>
                  </a:extLst>
                </a:gridCol>
              </a:tblGrid>
              <a:tr h="82491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Gene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Identifier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POF/</a:t>
                      </a:r>
                      <a:r>
                        <a:rPr lang="cs-CZ" sz="1400" b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control</a:t>
                      </a:r>
                      <a:r>
                        <a:rPr lang="cs-CZ" sz="14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expression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References</a:t>
                      </a:r>
                      <a:r>
                        <a:rPr lang="cs-CZ" sz="14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cs-CZ" sz="1400" b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for</a:t>
                      </a:r>
                      <a:r>
                        <a:rPr lang="cs-CZ" sz="14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cs-CZ" sz="1400" b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human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b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References</a:t>
                      </a:r>
                      <a:r>
                        <a:rPr lang="cs-CZ" sz="14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cs-CZ" sz="1400" b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for</a:t>
                      </a:r>
                      <a:r>
                        <a:rPr lang="cs-CZ" sz="14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cs-CZ" sz="1400" b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mouse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365503"/>
                  </a:ext>
                </a:extLst>
              </a:tr>
              <a:tr h="591449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CDK12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1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ENSG00000167258</a:t>
                      </a:r>
                      <a:endParaRPr lang="cs-CZ" sz="11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 err="1" smtClean="0">
                          <a:effectLst/>
                        </a:rPr>
                        <a:t>Downregulated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[</a:t>
                      </a:r>
                      <a:r>
                        <a:rPr lang="cs-CZ" sz="1400" u="none" strike="noStrike" dirty="0" smtClean="0">
                          <a:effectLst/>
                        </a:rPr>
                        <a:t>6</a:t>
                      </a:r>
                      <a:r>
                        <a:rPr lang="en-US" sz="1400" u="none" strike="noStrike" dirty="0" smtClean="0">
                          <a:effectLst/>
                        </a:rPr>
                        <a:t>0</a:t>
                      </a:r>
                      <a:r>
                        <a:rPr lang="cs-CZ" sz="1400" u="none" strike="noStrike" dirty="0" smtClean="0">
                          <a:effectLst/>
                        </a:rPr>
                        <a:t>]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 err="1">
                          <a:effectLst/>
                        </a:rPr>
                        <a:t>this</a:t>
                      </a:r>
                      <a:r>
                        <a:rPr lang="cs-CZ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smtClean="0">
                          <a:effectLst/>
                        </a:rPr>
                        <a:t>s</a:t>
                      </a:r>
                      <a:r>
                        <a:rPr lang="cs-CZ" sz="1400" u="none" strike="noStrike" dirty="0" smtClean="0">
                          <a:effectLst/>
                        </a:rPr>
                        <a:t>tudy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3584074"/>
                  </a:ext>
                </a:extLst>
              </a:tr>
              <a:tr h="591449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CCNK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1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ENSG00000090061</a:t>
                      </a:r>
                      <a:endParaRPr lang="cs-CZ" sz="11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 err="1" smtClean="0">
                          <a:effectLst/>
                        </a:rPr>
                        <a:t>Upregulated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[</a:t>
                      </a:r>
                      <a:r>
                        <a:rPr lang="cs-CZ" sz="1400" u="none" strike="noStrike" dirty="0" smtClean="0">
                          <a:effectLst/>
                        </a:rPr>
                        <a:t>6</a:t>
                      </a:r>
                      <a:r>
                        <a:rPr lang="en-US" sz="1400" u="none" strike="noStrike" dirty="0" smtClean="0">
                          <a:effectLst/>
                        </a:rPr>
                        <a:t>1</a:t>
                      </a:r>
                      <a:r>
                        <a:rPr lang="cs-CZ" sz="1400" u="none" strike="noStrike" dirty="0" smtClean="0">
                          <a:effectLst/>
                        </a:rPr>
                        <a:t>]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this study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6235223"/>
                  </a:ext>
                </a:extLst>
              </a:tr>
              <a:tr h="591449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EIF4EBP1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1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ENSG00000187840</a:t>
                      </a:r>
                      <a:endParaRPr lang="cs-CZ" sz="11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 err="1" smtClean="0">
                          <a:effectLst/>
                        </a:rPr>
                        <a:t>Upregulated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[</a:t>
                      </a:r>
                      <a:r>
                        <a:rPr lang="cs-CZ" sz="1400" u="none" strike="noStrike" dirty="0" smtClean="0">
                          <a:effectLst/>
                        </a:rPr>
                        <a:t>6</a:t>
                      </a:r>
                      <a:r>
                        <a:rPr lang="en-US" sz="1400" u="none" strike="noStrike" dirty="0" smtClean="0">
                          <a:effectLst/>
                        </a:rPr>
                        <a:t>0</a:t>
                      </a:r>
                      <a:r>
                        <a:rPr lang="cs-CZ" sz="1400" u="none" strike="noStrike" dirty="0" smtClean="0">
                          <a:effectLst/>
                        </a:rPr>
                        <a:t>]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 err="1">
                          <a:effectLst/>
                        </a:rPr>
                        <a:t>this</a:t>
                      </a:r>
                      <a:r>
                        <a:rPr lang="cs-CZ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smtClean="0">
                          <a:effectLst/>
                        </a:rPr>
                        <a:t>s</a:t>
                      </a:r>
                      <a:r>
                        <a:rPr lang="cs-CZ" sz="1400" u="none" strike="noStrike" dirty="0" smtClean="0">
                          <a:effectLst/>
                        </a:rPr>
                        <a:t>tudy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1528715"/>
                  </a:ext>
                </a:extLst>
              </a:tr>
              <a:tr h="591449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EEF2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1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ENSG00000167658</a:t>
                      </a:r>
                      <a:endParaRPr lang="cs-CZ" sz="11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 err="1" smtClean="0">
                          <a:effectLst/>
                        </a:rPr>
                        <a:t>Downregulated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[</a:t>
                      </a:r>
                      <a:r>
                        <a:rPr lang="cs-CZ" sz="1400" u="none" strike="noStrike" dirty="0" smtClean="0">
                          <a:effectLst/>
                        </a:rPr>
                        <a:t>6</a:t>
                      </a:r>
                      <a:r>
                        <a:rPr lang="en-US" sz="1400" u="none" strike="noStrike" dirty="0" smtClean="0">
                          <a:effectLst/>
                        </a:rPr>
                        <a:t>1</a:t>
                      </a:r>
                      <a:r>
                        <a:rPr lang="cs-CZ" sz="1400" u="none" strike="noStrike" dirty="0" smtClean="0">
                          <a:effectLst/>
                        </a:rPr>
                        <a:t>]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 err="1">
                          <a:effectLst/>
                        </a:rPr>
                        <a:t>this</a:t>
                      </a:r>
                      <a:r>
                        <a:rPr lang="cs-CZ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smtClean="0">
                          <a:effectLst/>
                        </a:rPr>
                        <a:t>s</a:t>
                      </a:r>
                      <a:r>
                        <a:rPr lang="cs-CZ" sz="1400" u="none" strike="noStrike" dirty="0" smtClean="0">
                          <a:effectLst/>
                        </a:rPr>
                        <a:t>tudy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8020452"/>
                  </a:ext>
                </a:extLst>
              </a:tr>
              <a:tr h="591449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EIF4G1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1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ENSG00000114867</a:t>
                      </a:r>
                      <a:endParaRPr lang="cs-CZ" sz="11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 err="1" smtClean="0">
                          <a:effectLst/>
                        </a:rPr>
                        <a:t>Downregulated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[</a:t>
                      </a:r>
                      <a:r>
                        <a:rPr lang="cs-CZ" sz="1400" u="none" strike="noStrike" dirty="0" smtClean="0">
                          <a:effectLst/>
                        </a:rPr>
                        <a:t>6</a:t>
                      </a:r>
                      <a:r>
                        <a:rPr lang="en-US" sz="1400" u="none" strike="noStrike" dirty="0" smtClean="0">
                          <a:effectLst/>
                        </a:rPr>
                        <a:t>1</a:t>
                      </a:r>
                      <a:r>
                        <a:rPr lang="cs-CZ" sz="1400" u="none" strike="noStrike" dirty="0" smtClean="0">
                          <a:effectLst/>
                        </a:rPr>
                        <a:t>]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this study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4727413"/>
                  </a:ext>
                </a:extLst>
              </a:tr>
              <a:tr h="591449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FIGLA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1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ENSG00000183733</a:t>
                      </a:r>
                      <a:endParaRPr lang="cs-CZ" sz="11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 err="1" smtClean="0">
                          <a:effectLst/>
                        </a:rPr>
                        <a:t>Downregulated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[</a:t>
                      </a:r>
                      <a:r>
                        <a:rPr lang="cs-CZ" sz="1400" u="none" strike="noStrike" dirty="0" smtClean="0">
                          <a:effectLst/>
                        </a:rPr>
                        <a:t>5</a:t>
                      </a:r>
                      <a:r>
                        <a:rPr lang="en-US" sz="1400" u="none" strike="noStrike" dirty="0" smtClean="0">
                          <a:effectLst/>
                        </a:rPr>
                        <a:t>3</a:t>
                      </a:r>
                      <a:r>
                        <a:rPr lang="cs-CZ" sz="1400" u="none" strike="noStrike" dirty="0" smtClean="0">
                          <a:effectLst/>
                        </a:rPr>
                        <a:t>]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this study, </a:t>
                      </a:r>
                      <a:r>
                        <a:rPr lang="cs-CZ" sz="1400" u="none" strike="noStrike" dirty="0" smtClean="0">
                          <a:effectLst/>
                        </a:rPr>
                        <a:t>[</a:t>
                      </a:r>
                      <a:r>
                        <a:rPr lang="en-US" sz="1400" u="none" strike="noStrike" dirty="0" smtClean="0">
                          <a:effectLst/>
                        </a:rPr>
                        <a:t>5</a:t>
                      </a:r>
                      <a:r>
                        <a:rPr lang="cs-CZ" sz="1400" u="none" strike="noStrike" dirty="0" smtClean="0">
                          <a:effectLst/>
                        </a:rPr>
                        <a:t>2</a:t>
                      </a:r>
                      <a:r>
                        <a:rPr lang="cs-CZ" sz="1400" u="none" strike="noStrike" dirty="0">
                          <a:effectLst/>
                        </a:rPr>
                        <a:t>]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2790337"/>
                  </a:ext>
                </a:extLst>
              </a:tr>
              <a:tr h="591449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AIRE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1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ENSG00000160224</a:t>
                      </a:r>
                      <a:endParaRPr lang="cs-CZ" sz="11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 err="1" smtClean="0">
                          <a:effectLst/>
                        </a:rPr>
                        <a:t>Downregulated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[</a:t>
                      </a:r>
                      <a:r>
                        <a:rPr lang="cs-CZ" sz="1400" u="none" strike="noStrike" dirty="0" smtClean="0">
                          <a:effectLst/>
                        </a:rPr>
                        <a:t>5</a:t>
                      </a:r>
                      <a:r>
                        <a:rPr lang="en-US" sz="1400" u="none" strike="noStrike" dirty="0" smtClean="0">
                          <a:effectLst/>
                        </a:rPr>
                        <a:t>3</a:t>
                      </a:r>
                      <a:r>
                        <a:rPr lang="cs-CZ" sz="1400" u="none" strike="noStrike" dirty="0" smtClean="0">
                          <a:effectLst/>
                        </a:rPr>
                        <a:t>]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this study, </a:t>
                      </a:r>
                      <a:r>
                        <a:rPr lang="cs-CZ" sz="1400" u="none" strike="noStrike" dirty="0" smtClean="0">
                          <a:effectLst/>
                        </a:rPr>
                        <a:t>[</a:t>
                      </a:r>
                      <a:r>
                        <a:rPr lang="en-US" sz="1400" u="none" strike="noStrike" dirty="0" smtClean="0">
                          <a:effectLst/>
                        </a:rPr>
                        <a:t>56</a:t>
                      </a:r>
                      <a:r>
                        <a:rPr lang="cs-CZ" sz="1400" u="none" strike="noStrike" dirty="0" smtClean="0">
                          <a:effectLst/>
                        </a:rPr>
                        <a:t>]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5886600"/>
                  </a:ext>
                </a:extLst>
              </a:tr>
              <a:tr h="591449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GDF9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1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ENSG00000164404</a:t>
                      </a:r>
                      <a:endParaRPr lang="cs-CZ" sz="11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 err="1" smtClean="0">
                          <a:effectLst/>
                        </a:rPr>
                        <a:t>Downregulated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[</a:t>
                      </a:r>
                      <a:r>
                        <a:rPr lang="cs-CZ" sz="1400" u="none" strike="noStrike" dirty="0" smtClean="0">
                          <a:effectLst/>
                        </a:rPr>
                        <a:t>5</a:t>
                      </a:r>
                      <a:r>
                        <a:rPr lang="en-US" sz="1400" u="none" strike="noStrike" dirty="0" smtClean="0">
                          <a:effectLst/>
                        </a:rPr>
                        <a:t>3</a:t>
                      </a:r>
                      <a:r>
                        <a:rPr lang="cs-CZ" sz="1400" u="none" strike="noStrike" dirty="0" smtClean="0">
                          <a:effectLst/>
                        </a:rPr>
                        <a:t>], </a:t>
                      </a:r>
                      <a:r>
                        <a:rPr lang="cs-CZ" sz="1400" u="none" strike="noStrike" dirty="0">
                          <a:effectLst/>
                        </a:rPr>
                        <a:t>[</a:t>
                      </a:r>
                      <a:r>
                        <a:rPr lang="cs-CZ" sz="1400" u="none" strike="noStrike" dirty="0" smtClean="0">
                          <a:effectLst/>
                        </a:rPr>
                        <a:t>2</a:t>
                      </a:r>
                      <a:r>
                        <a:rPr lang="en-US" sz="1400" u="none" strike="noStrike" dirty="0" smtClean="0">
                          <a:effectLst/>
                        </a:rPr>
                        <a:t>3</a:t>
                      </a:r>
                      <a:r>
                        <a:rPr lang="cs-CZ" sz="1400" u="none" strike="noStrike" dirty="0" smtClean="0">
                          <a:effectLst/>
                        </a:rPr>
                        <a:t>]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this study, </a:t>
                      </a:r>
                      <a:r>
                        <a:rPr lang="cs-CZ" sz="1400" u="none" strike="noStrike" dirty="0" smtClean="0">
                          <a:effectLst/>
                        </a:rPr>
                        <a:t>[</a:t>
                      </a:r>
                      <a:r>
                        <a:rPr lang="en-US" sz="1400" u="none" strike="noStrike" dirty="0" smtClean="0">
                          <a:effectLst/>
                        </a:rPr>
                        <a:t>68</a:t>
                      </a:r>
                      <a:r>
                        <a:rPr lang="cs-CZ" sz="1400" u="none" strike="noStrike" dirty="0" smtClean="0">
                          <a:effectLst/>
                        </a:rPr>
                        <a:t>]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967567"/>
                  </a:ext>
                </a:extLst>
              </a:tr>
              <a:tr h="591449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RPS26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1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ENSG00000197728</a:t>
                      </a:r>
                      <a:endParaRPr lang="cs-CZ" sz="11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 err="1" smtClean="0">
                          <a:effectLst/>
                        </a:rPr>
                        <a:t>Downregulated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[</a:t>
                      </a:r>
                      <a:r>
                        <a:rPr lang="cs-CZ" sz="1400" u="none" strike="noStrike" dirty="0" smtClean="0">
                          <a:effectLst/>
                        </a:rPr>
                        <a:t>5</a:t>
                      </a:r>
                      <a:r>
                        <a:rPr lang="en-US" sz="1400" u="none" strike="noStrike" dirty="0" smtClean="0">
                          <a:effectLst/>
                        </a:rPr>
                        <a:t>3</a:t>
                      </a:r>
                      <a:r>
                        <a:rPr lang="cs-CZ" sz="1400" u="none" strike="noStrike" dirty="0" smtClean="0">
                          <a:effectLst/>
                        </a:rPr>
                        <a:t>]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this study, [</a:t>
                      </a:r>
                      <a:r>
                        <a:rPr lang="cs-CZ" sz="1400" u="none" strike="noStrike" dirty="0" smtClean="0">
                          <a:effectLst/>
                        </a:rPr>
                        <a:t>2</a:t>
                      </a:r>
                      <a:r>
                        <a:rPr lang="en-US" sz="1400" u="none" strike="noStrike" dirty="0" smtClean="0">
                          <a:effectLst/>
                        </a:rPr>
                        <a:t>4</a:t>
                      </a:r>
                      <a:r>
                        <a:rPr lang="cs-CZ" sz="1400" u="none" strike="noStrike" dirty="0" smtClean="0">
                          <a:effectLst/>
                        </a:rPr>
                        <a:t>]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3075968"/>
                  </a:ext>
                </a:extLst>
              </a:tr>
              <a:tr h="591449"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 smtClean="0">
                          <a:effectLst/>
                        </a:rPr>
                        <a:t>FMRP1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1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ENSG00000102081</a:t>
                      </a:r>
                      <a:endParaRPr lang="cs-CZ" sz="11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 err="1" smtClean="0">
                          <a:effectLst/>
                        </a:rPr>
                        <a:t>Downregulated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[</a:t>
                      </a:r>
                      <a:r>
                        <a:rPr lang="cs-CZ" sz="1400" u="none" strike="noStrike" dirty="0" smtClean="0">
                          <a:effectLst/>
                        </a:rPr>
                        <a:t>5</a:t>
                      </a:r>
                      <a:r>
                        <a:rPr lang="en-US" sz="1400" u="none" strike="noStrike" dirty="0" smtClean="0">
                          <a:effectLst/>
                        </a:rPr>
                        <a:t>3</a:t>
                      </a:r>
                      <a:r>
                        <a:rPr lang="cs-CZ" sz="1400" u="none" strike="noStrike" dirty="0" smtClean="0">
                          <a:effectLst/>
                        </a:rPr>
                        <a:t>]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400" u="none" strike="noStrike" dirty="0">
                          <a:effectLst/>
                        </a:rPr>
                        <a:t>this study, </a:t>
                      </a:r>
                      <a:r>
                        <a:rPr lang="cs-CZ" sz="1400" u="none" strike="noStrike" dirty="0" smtClean="0">
                          <a:effectLst/>
                        </a:rPr>
                        <a:t>[</a:t>
                      </a:r>
                      <a:r>
                        <a:rPr lang="en-US" sz="1400" u="none" strike="noStrike" dirty="0" smtClean="0">
                          <a:effectLst/>
                        </a:rPr>
                        <a:t>55</a:t>
                      </a:r>
                      <a:r>
                        <a:rPr lang="cs-CZ" sz="1400" u="none" strike="noStrike" dirty="0" smtClean="0">
                          <a:effectLst/>
                        </a:rPr>
                        <a:t>]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57" marR="7257" marT="7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5426380"/>
                  </a:ext>
                </a:extLst>
              </a:tr>
            </a:tbl>
          </a:graphicData>
        </a:graphic>
      </p:graphicFrame>
      <p:sp>
        <p:nvSpPr>
          <p:cNvPr id="2" name="TextovéPole 1"/>
          <p:cNvSpPr txBox="1"/>
          <p:nvPr/>
        </p:nvSpPr>
        <p:spPr>
          <a:xfrm>
            <a:off x="152399" y="7820910"/>
            <a:ext cx="6671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Supplementary </a:t>
            </a:r>
            <a:r>
              <a:rPr lang="cs-CZ" sz="1200" b="1" dirty="0" smtClean="0"/>
              <a:t>Table </a:t>
            </a:r>
            <a:r>
              <a:rPr lang="en-US" sz="1200" b="1" dirty="0" smtClean="0"/>
              <a:t>1:</a:t>
            </a:r>
            <a:r>
              <a:rPr lang="en-GB" sz="1200" b="1" dirty="0" smtClean="0"/>
              <a:t> </a:t>
            </a:r>
            <a:r>
              <a:rPr lang="en-GB" sz="1200" b="1" dirty="0"/>
              <a:t>List of POF-associated genes identified in </a:t>
            </a:r>
            <a:r>
              <a:rPr lang="en-GB" sz="1200" b="1" dirty="0" smtClean="0"/>
              <a:t>human </a:t>
            </a:r>
            <a:r>
              <a:rPr lang="en-GB" sz="1200" b="1" dirty="0"/>
              <a:t>and </a:t>
            </a:r>
            <a:r>
              <a:rPr lang="en-GB" sz="1200" b="1" dirty="0" smtClean="0"/>
              <a:t>mouse </a:t>
            </a:r>
            <a:r>
              <a:rPr lang="en-GB" sz="1200" b="1" dirty="0"/>
              <a:t>with their link to CDK12</a:t>
            </a:r>
            <a:r>
              <a:rPr lang="en-GB" sz="1200" b="1" dirty="0" smtClean="0"/>
              <a:t>. </a:t>
            </a:r>
            <a:r>
              <a:rPr lang="en-GB" sz="1200" dirty="0" smtClean="0"/>
              <a:t>Table </a:t>
            </a:r>
            <a:r>
              <a:rPr lang="en-GB" sz="1200" dirty="0"/>
              <a:t>of recent RNA-</a:t>
            </a:r>
            <a:r>
              <a:rPr lang="en-GB" sz="1200" dirty="0" err="1"/>
              <a:t>Seq</a:t>
            </a:r>
            <a:r>
              <a:rPr lang="en-GB" sz="1200" dirty="0"/>
              <a:t> studies conducted in humans related to the POF phenotype. </a:t>
            </a:r>
          </a:p>
        </p:txBody>
      </p:sp>
    </p:spTree>
    <p:extLst>
      <p:ext uri="{BB962C8B-B14F-4D97-AF65-F5344CB8AC3E}">
        <p14:creationId xmlns:p14="http://schemas.microsoft.com/office/powerpoint/2010/main" val="31143522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505603</TotalTime>
  <Words>165</Words>
  <Application>Microsoft Office PowerPoint</Application>
  <PresentationFormat>A4 (210 × 297 mm)</PresentationFormat>
  <Paragraphs>57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CDK12</dc:title>
  <dc:creator>Denisa Jansova</dc:creator>
  <cp:lastModifiedBy>Andrej Susor</cp:lastModifiedBy>
  <cp:revision>3406</cp:revision>
  <cp:lastPrinted>2025-01-20T07:33:19Z</cp:lastPrinted>
  <dcterms:created xsi:type="dcterms:W3CDTF">2019-10-07T13:18:56Z</dcterms:created>
  <dcterms:modified xsi:type="dcterms:W3CDTF">2025-03-05T09:40:26Z</dcterms:modified>
</cp:coreProperties>
</file>