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363" r:id="rId2"/>
  </p:sldIdLst>
  <p:sldSz cx="6858000" cy="9906000" type="A4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isa Jansova" initials="DJ" lastIdx="9" clrIdx="0">
    <p:extLst>
      <p:ext uri="{19B8F6BF-5375-455C-9EA6-DF929625EA0E}">
        <p15:presenceInfo xmlns:p15="http://schemas.microsoft.com/office/powerpoint/2012/main" userId="S-1-5-21-3131933878-3085778887-74996984-12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005A"/>
    <a:srgbClr val="000000"/>
    <a:srgbClr val="548235"/>
    <a:srgbClr val="C500E1"/>
    <a:srgbClr val="AFABAB"/>
    <a:srgbClr val="5B9BD5"/>
    <a:srgbClr val="00FE00"/>
    <a:srgbClr val="0000CC"/>
    <a:srgbClr val="0000BA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6720" autoAdjust="0"/>
  </p:normalViewPr>
  <p:slideViewPr>
    <p:cSldViewPr snapToGrid="0">
      <p:cViewPr varScale="1">
        <p:scale>
          <a:sx n="88" d="100"/>
          <a:sy n="88" d="100"/>
        </p:scale>
        <p:origin x="2844" y="144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B2260-476A-4925-923B-1B5A08D90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866650-2D1A-4EFA-A6FD-9296E3C1D0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962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499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499"/>
            </a:lvl2pPr>
            <a:lvl3pPr marL="685771" indent="0" algn="ctr">
              <a:buNone/>
              <a:defRPr sz="1351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200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192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157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50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6618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499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86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2pPr>
            <a:lvl3pPr marL="68577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26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80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6"/>
            <a:ext cx="5915025" cy="191470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499" b="1"/>
            </a:lvl2pPr>
            <a:lvl3pPr marL="685771" indent="0">
              <a:buNone/>
              <a:defRPr sz="1351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499" b="1"/>
            </a:lvl2pPr>
            <a:lvl3pPr marL="685771" indent="0">
              <a:buNone/>
              <a:defRPr sz="1351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17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796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35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1"/>
            </a:lvl1pPr>
            <a:lvl2pPr>
              <a:defRPr sz="2100"/>
            </a:lvl2pPr>
            <a:lvl3pPr>
              <a:defRPr sz="1800"/>
            </a:lvl3pPr>
            <a:lvl4pPr>
              <a:defRPr sz="1499"/>
            </a:lvl4pPr>
            <a:lvl5pPr>
              <a:defRPr sz="14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2460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886" indent="0">
              <a:buNone/>
              <a:defRPr sz="2100"/>
            </a:lvl2pPr>
            <a:lvl3pPr marL="685771" indent="0">
              <a:buNone/>
              <a:defRPr sz="1800"/>
            </a:lvl3pPr>
            <a:lvl4pPr marL="1028657" indent="0">
              <a:buNone/>
              <a:defRPr sz="1499"/>
            </a:lvl4pPr>
            <a:lvl5pPr marL="1371543" indent="0">
              <a:buNone/>
              <a:defRPr sz="1499"/>
            </a:lvl5pPr>
            <a:lvl6pPr marL="1714428" indent="0">
              <a:buNone/>
              <a:defRPr sz="1499"/>
            </a:lvl6pPr>
            <a:lvl7pPr marL="2057314" indent="0">
              <a:buNone/>
              <a:defRPr sz="1499"/>
            </a:lvl7pPr>
            <a:lvl8pPr marL="2400200" indent="0">
              <a:buNone/>
              <a:defRPr sz="1499"/>
            </a:lvl8pPr>
            <a:lvl9pPr marL="2743085" indent="0">
              <a:buNone/>
              <a:defRPr sz="1499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46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551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862510"/>
              </p:ext>
            </p:extLst>
          </p:nvPr>
        </p:nvGraphicFramePr>
        <p:xfrm>
          <a:off x="601186" y="290572"/>
          <a:ext cx="5783287" cy="9464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4503">
                  <a:extLst>
                    <a:ext uri="{9D8B030D-6E8A-4147-A177-3AD203B41FA5}">
                      <a16:colId xmlns:a16="http://schemas.microsoft.com/office/drawing/2014/main" val="2245500024"/>
                    </a:ext>
                  </a:extLst>
                </a:gridCol>
                <a:gridCol w="1054503">
                  <a:extLst>
                    <a:ext uri="{9D8B030D-6E8A-4147-A177-3AD203B41FA5}">
                      <a16:colId xmlns:a16="http://schemas.microsoft.com/office/drawing/2014/main" val="3154168428"/>
                    </a:ext>
                  </a:extLst>
                </a:gridCol>
                <a:gridCol w="1054503">
                  <a:extLst>
                    <a:ext uri="{9D8B030D-6E8A-4147-A177-3AD203B41FA5}">
                      <a16:colId xmlns:a16="http://schemas.microsoft.com/office/drawing/2014/main" val="1431584584"/>
                    </a:ext>
                  </a:extLst>
                </a:gridCol>
                <a:gridCol w="286605">
                  <a:extLst>
                    <a:ext uri="{9D8B030D-6E8A-4147-A177-3AD203B41FA5}">
                      <a16:colId xmlns:a16="http://schemas.microsoft.com/office/drawing/2014/main" val="2873097883"/>
                    </a:ext>
                  </a:extLst>
                </a:gridCol>
                <a:gridCol w="1278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4503">
                  <a:extLst>
                    <a:ext uri="{9D8B030D-6E8A-4147-A177-3AD203B41FA5}">
                      <a16:colId xmlns:a16="http://schemas.microsoft.com/office/drawing/2014/main" val="2703209422"/>
                    </a:ext>
                  </a:extLst>
                </a:gridCol>
              </a:tblGrid>
              <a:tr h="298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b="1" u="none" strike="noStrike" noProof="0" dirty="0" smtClean="0">
                          <a:effectLst/>
                        </a:rPr>
                        <a:t>Gene</a:t>
                      </a:r>
                      <a:r>
                        <a:rPr lang="en-GB" sz="1100" b="1" u="none" strike="noStrike" baseline="0" noProof="0" dirty="0" smtClean="0">
                          <a:effectLst/>
                        </a:rPr>
                        <a:t> Symbol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b="1" u="none" strike="noStrike" noProof="0" dirty="0" smtClean="0">
                          <a:effectLst/>
                        </a:rPr>
                        <a:t>Forward 5´-3´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b="1" u="none" strike="noStrike" noProof="0" dirty="0" smtClean="0">
                          <a:effectLst/>
                        </a:rPr>
                        <a:t>Reverse 5´-3´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68577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GenBank Accession</a:t>
                      </a:r>
                      <a:r>
                        <a:rPr lang="en-GB" sz="1100" b="1" u="none" strike="noStrike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</a:t>
                      </a:r>
                      <a:endParaRPr lang="en-GB" sz="1100" b="1" u="none" strike="noStrike" kern="1200" noProof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b="1" u="none" strike="noStrike" noProof="0" dirty="0" smtClean="0">
                          <a:effectLst/>
                        </a:rPr>
                        <a:t>Product Size (bp)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4246982"/>
                  </a:ext>
                </a:extLst>
              </a:tr>
              <a:tr h="298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4e-bp1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CATCATTGCGTCCTACGGCT 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GTGTCGGAACTCACCTGTGG 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NM_007918.3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8490104"/>
                  </a:ext>
                </a:extLst>
              </a:tr>
              <a:tr h="298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Aire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AGGTGGGGATGGAATGCTAC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AAAACTCTCCCCCAACCTGA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NM_009646.2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232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342218"/>
                  </a:ext>
                </a:extLst>
              </a:tr>
              <a:tr h="298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Cdk12 (exon3)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AACAGAGGACTCGCCACTTG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GGAGAATCTGGAGGCGATGG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NM_001109626.1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82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167024"/>
                  </a:ext>
                </a:extLst>
              </a:tr>
              <a:tr h="298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Cdk13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GCACCTGGTGAAAAACAGACA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TGTTTGGACTGTTGGGCCTT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NM_001081058.2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182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993171"/>
                  </a:ext>
                </a:extLst>
              </a:tr>
              <a:tr h="44615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Cnot7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GCAGGATCTGACTCACTGCTTA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GTCATGACTGCTTGCTGGCT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NM_011135.5</a:t>
                      </a:r>
                      <a:b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181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5433785"/>
                  </a:ext>
                </a:extLst>
              </a:tr>
              <a:tr h="298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Eef2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TTGACGTCAGCGGTCTCTTC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ACATGTTCCGGATGTTGGCT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NM_007907.3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162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466877"/>
                  </a:ext>
                </a:extLst>
              </a:tr>
              <a:tr h="44615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eIF4G1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GAGAACATCCAGCCTGGGG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TATGGGGCAATCCTTCTGGC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NM_145941.4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145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1345585"/>
                  </a:ext>
                </a:extLst>
              </a:tr>
              <a:tr h="44615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Figla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AGCGAAGGTCTCAGAGAAACA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CAGCTGGTAGGTTGGGTAGC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NM_012013.2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117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03927"/>
                  </a:ext>
                </a:extLst>
              </a:tr>
              <a:tr h="446155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Fmrp1</a:t>
                      </a: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GTGGTTAGCTAAAGTGAGGAT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CAGGTTTGTTGGGATTAACAGATC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NM_008031.4 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123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8511121"/>
                  </a:ext>
                </a:extLst>
              </a:tr>
              <a:tr h="298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Gapdh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TGGAGAAACCTGCCAAGTATG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GGTCCTCAGTGTAGCCCAAG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NM_001289726.2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93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257022"/>
                  </a:ext>
                </a:extLst>
              </a:tr>
              <a:tr h="298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Gdf9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AGTGAAGTCAGTCTTCCACAC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TGCCATGACTTGGGAGAACT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NM_008110.2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121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210932"/>
                  </a:ext>
                </a:extLst>
              </a:tr>
              <a:tr h="298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Hprt1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TCCTTCTTGGGTATGGAATCCT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GTCTTTACGGATGTCAACGTCAC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NM_013556.2 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100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6981732"/>
                  </a:ext>
                </a:extLst>
              </a:tr>
              <a:tr h="298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Pol2a</a:t>
                      </a: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GGACATTCTTTGCCGCTTGG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CACTGTGCTCTGGGGGTTAG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NM_001291068.1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91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635998"/>
                  </a:ext>
                </a:extLst>
              </a:tr>
              <a:tr h="298444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i="1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Rps26</a:t>
                      </a:r>
                      <a:endParaRPr lang="en-GB" sz="1100" i="1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GAACACCCCCACCACGATTC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CGGCCTCTTTACATGGGCTT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NM_013765.2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73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5592230"/>
                  </a:ext>
                </a:extLst>
              </a:tr>
              <a:tr h="150733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n-GB" sz="1100" b="1" u="none" strike="noStrike" noProof="0" dirty="0" smtClean="0">
                          <a:effectLst/>
                        </a:rPr>
                        <a:t>Antibodies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0744765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u="none" strike="noStrike" noProof="0" dirty="0" smtClean="0">
                          <a:effectLst/>
                        </a:rPr>
                        <a:t>Name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b="1" u="none" strike="noStrike" noProof="0" dirty="0" smtClean="0">
                          <a:effectLst/>
                        </a:rPr>
                        <a:t>Company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b="1" u="none" strike="noStrike" noProof="0" dirty="0" smtClean="0">
                          <a:effectLst/>
                        </a:rPr>
                        <a:t>Cat.</a:t>
                      </a:r>
                      <a:r>
                        <a:rPr lang="en-GB" sz="1100" b="1" u="none" strike="noStrike" baseline="0" noProof="0" dirty="0" smtClean="0">
                          <a:effectLst/>
                        </a:rPr>
                        <a:t> </a:t>
                      </a:r>
                      <a:r>
                        <a:rPr lang="en-GB" sz="11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213824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4E-BP1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Cell Sign. Tech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CS9644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650941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CCNK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Abnova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H8812-M01A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48952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CDK12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Millipore Merck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ABE1861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526380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CDK13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Sigma Aldrich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HPA05924</a:t>
                      </a:r>
                      <a:r>
                        <a:rPr lang="cs-CZ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823812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CNOT7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Sigma Aldrich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WH0029883M1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069763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EEF2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Cell Sign. Tech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2332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059776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EIF4G1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Cell Sign. Tech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8701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821152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GAPDH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Cell Sign. Tech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97166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750088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GDF9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Invitrogen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PA5-96198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828067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POLII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Cell Sign. Tech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2629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825207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POLII (S2)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Millipore Merck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MABE953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218745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RPS26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Invitrogen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PA5-90218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492480"/>
                  </a:ext>
                </a:extLst>
              </a:tr>
              <a:tr h="1496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Ac-TUB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Cell Sign. Tech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cs-CZ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5335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348010"/>
                  </a:ext>
                </a:extLst>
              </a:tr>
              <a:tr h="150733">
                <a:tc gridSpan="6">
                  <a:txBody>
                    <a:bodyPr/>
                    <a:lstStyle/>
                    <a:p>
                      <a:pPr algn="ctr" rtl="0" fontAlgn="b"/>
                      <a:r>
                        <a:rPr lang="en-GB" sz="1100" b="1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PAT Assay </a:t>
                      </a:r>
                      <a:endParaRPr lang="en-GB" sz="1100" b="1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244410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b="1" u="none" strike="noStrike" noProof="0" dirty="0" smtClean="0">
                          <a:effectLst/>
                        </a:rPr>
                        <a:t>Name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GB" sz="1100" b="1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Sequence</a:t>
                      </a:r>
                      <a:endParaRPr lang="en-GB" sz="1100" b="1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889175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PAT 4E-BP1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CCTCATACCAGGCAGACACT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793957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PAT CNOT7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solidFill>
                            <a:schemeClr val="tx1"/>
                          </a:solidFill>
                          <a:effectLst/>
                        </a:rPr>
                        <a:t>GACCAGAGCATGTGTTGGAAGATTTTG</a:t>
                      </a: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082355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Anchor primer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noProof="0" dirty="0" smtClean="0">
                          <a:effectLst/>
                        </a:rPr>
                        <a:t>GCGAGCTCCGCTTTTTTTTTTTT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123876"/>
                  </a:ext>
                </a:extLst>
              </a:tr>
              <a:tr h="162519">
                <a:tc gridSpan="6">
                  <a:txBody>
                    <a:bodyPr/>
                    <a:lstStyle/>
                    <a:p>
                      <a:pPr algn="ctr" rtl="0" fontAlgn="b"/>
                      <a:r>
                        <a:rPr lang="en-GB" sz="1100" b="1" u="none" strike="noStrike" noProof="0" dirty="0" smtClean="0">
                          <a:effectLst/>
                        </a:rPr>
                        <a:t>RNA FISH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229457"/>
                  </a:ext>
                </a:extLst>
              </a:tr>
              <a:tr h="162519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b="1" u="none" strike="noStrike" noProof="0" dirty="0" smtClean="0">
                          <a:effectLst/>
                        </a:rPr>
                        <a:t>Name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en-GB" sz="1100" b="1" u="none" strike="noStrike" noProof="0" dirty="0" smtClean="0">
                          <a:effectLst/>
                        </a:rPr>
                        <a:t>Sequence</a:t>
                      </a:r>
                      <a:endParaRPr lang="en-GB" sz="11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677281"/>
                  </a:ext>
                </a:extLst>
              </a:tr>
              <a:tr h="150733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1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Poly(A) probe</a:t>
                      </a:r>
                      <a:endParaRPr lang="en-GB" sz="11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GB" sz="1100" u="none" strike="noStrike" noProof="0" dirty="0" smtClean="0">
                          <a:effectLst/>
                        </a:rPr>
                        <a:t>NTTTTTTTTTTTTTTTTTTTT</a:t>
                      </a: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29" marR="3429" marT="34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69328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0" y="-17205"/>
            <a:ext cx="63162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Supplementary </a:t>
            </a:r>
            <a:r>
              <a:rPr lang="cs-CZ" sz="1400" b="1" dirty="0" smtClean="0"/>
              <a:t>Table </a:t>
            </a:r>
            <a:r>
              <a:rPr lang="en-US" sz="1400" b="1" smtClean="0"/>
              <a:t>2: </a:t>
            </a:r>
            <a:r>
              <a:rPr lang="en-US" sz="1400" dirty="0" smtClean="0"/>
              <a:t>List of primers, antibodies and sequences used in the study.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9185291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505603</TotalTime>
  <Words>202</Words>
  <Application>Microsoft Office PowerPoint</Application>
  <PresentationFormat>A4 (210 × 297 mm)</PresentationFormat>
  <Paragraphs>133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CDK12</dc:title>
  <dc:creator>Denisa Jansova</dc:creator>
  <cp:lastModifiedBy>Andrej Susor</cp:lastModifiedBy>
  <cp:revision>3406</cp:revision>
  <cp:lastPrinted>2025-01-20T07:33:19Z</cp:lastPrinted>
  <dcterms:created xsi:type="dcterms:W3CDTF">2019-10-07T13:18:56Z</dcterms:created>
  <dcterms:modified xsi:type="dcterms:W3CDTF">2025-03-05T09:43:14Z</dcterms:modified>
</cp:coreProperties>
</file>