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sldIdLst>
    <p:sldId id="287" r:id="rId2"/>
    <p:sldId id="261" r:id="rId3"/>
    <p:sldId id="283" r:id="rId4"/>
    <p:sldId id="282" r:id="rId5"/>
    <p:sldId id="266" r:id="rId6"/>
    <p:sldId id="286" r:id="rId7"/>
    <p:sldId id="279" r:id="rId8"/>
    <p:sldId id="288" r:id="rId9"/>
    <p:sldId id="289" r:id="rId10"/>
    <p:sldId id="259" r:id="rId11"/>
    <p:sldId id="262" r:id="rId12"/>
    <p:sldId id="263" r:id="rId13"/>
    <p:sldId id="267" r:id="rId14"/>
    <p:sldId id="290" r:id="rId15"/>
  </p:sldIdLst>
  <p:sldSz cx="7559675" cy="1069181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CF043AB-7717-3AFE-2484-CA4D370668D2}" name="Didem Karakas Zeybek" initials="DZ" userId="S::Didem.Zeybek@lic.acibadem.edu.tr::ff087ca2-cca4-4f8d-a7f7-ceb82ecf592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F64389-6994-4859-8DB5-42525E57C50E}" v="6" dt="2024-05-16T00:21:48.5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570" autoAdjust="0"/>
    <p:restoredTop sz="95964"/>
  </p:normalViewPr>
  <p:slideViewPr>
    <p:cSldViewPr snapToGrid="0">
      <p:cViewPr>
        <p:scale>
          <a:sx n="122" d="100"/>
          <a:sy n="122" d="100"/>
        </p:scale>
        <p:origin x="1624" y="-1792"/>
      </p:cViewPr>
      <p:guideLst>
        <p:guide orient="horz" pos="3367"/>
        <p:guide pos="2381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zpolat, Bulent" userId="a734db9f-89f7-42fd-a662-a7c930a4d69d" providerId="ADAL" clId="{41616D06-29D8-4F23-AD38-D9A5DE1C10EC}"/>
    <pc:docChg chg="modSld">
      <pc:chgData name="Ozpolat, Bulent" userId="a734db9f-89f7-42fd-a662-a7c930a4d69d" providerId="ADAL" clId="{41616D06-29D8-4F23-AD38-D9A5DE1C10EC}" dt="2024-01-19T00:32:04.917" v="11" actId="1076"/>
      <pc:docMkLst>
        <pc:docMk/>
      </pc:docMkLst>
      <pc:sldChg chg="addSp modSp mod">
        <pc:chgData name="Ozpolat, Bulent" userId="a734db9f-89f7-42fd-a662-a7c930a4d69d" providerId="ADAL" clId="{41616D06-29D8-4F23-AD38-D9A5DE1C10EC}" dt="2024-01-19T00:32:04.917" v="11" actId="1076"/>
        <pc:sldMkLst>
          <pc:docMk/>
          <pc:sldMk cId="2187486551" sldId="283"/>
        </pc:sldMkLst>
        <pc:spChg chg="mod">
          <ac:chgData name="Ozpolat, Bulent" userId="a734db9f-89f7-42fd-a662-a7c930a4d69d" providerId="ADAL" clId="{41616D06-29D8-4F23-AD38-D9A5DE1C10EC}" dt="2024-01-18T23:42:54.892" v="7" actId="1076"/>
          <ac:spMkLst>
            <pc:docMk/>
            <pc:sldMk cId="2187486551" sldId="283"/>
            <ac:spMk id="8" creationId="{1D54DDAA-5113-493A-9C2B-291E2DB6E793}"/>
          </ac:spMkLst>
        </pc:spChg>
        <pc:spChg chg="add mod">
          <ac:chgData name="Ozpolat, Bulent" userId="a734db9f-89f7-42fd-a662-a7c930a4d69d" providerId="ADAL" clId="{41616D06-29D8-4F23-AD38-D9A5DE1C10EC}" dt="2024-01-18T23:42:57.925" v="9" actId="20577"/>
          <ac:spMkLst>
            <pc:docMk/>
            <pc:sldMk cId="2187486551" sldId="283"/>
            <ac:spMk id="11" creationId="{1EAB2B60-02ED-AE65-C46D-35C84B7D3073}"/>
          </ac:spMkLst>
        </pc:spChg>
        <pc:grpChg chg="mod">
          <ac:chgData name="Ozpolat, Bulent" userId="a734db9f-89f7-42fd-a662-a7c930a4d69d" providerId="ADAL" clId="{41616D06-29D8-4F23-AD38-D9A5DE1C10EC}" dt="2024-01-18T23:42:54.892" v="7" actId="1076"/>
          <ac:grpSpMkLst>
            <pc:docMk/>
            <pc:sldMk cId="2187486551" sldId="283"/>
            <ac:grpSpMk id="16" creationId="{967B32B0-E954-1655-EC85-E8873069F2E7}"/>
          </ac:grpSpMkLst>
        </pc:grpChg>
        <pc:picChg chg="mod">
          <ac:chgData name="Ozpolat, Bulent" userId="a734db9f-89f7-42fd-a662-a7c930a4d69d" providerId="ADAL" clId="{41616D06-29D8-4F23-AD38-D9A5DE1C10EC}" dt="2024-01-18T23:42:54.892" v="7" actId="1076"/>
          <ac:picMkLst>
            <pc:docMk/>
            <pc:sldMk cId="2187486551" sldId="283"/>
            <ac:picMk id="7" creationId="{F2C80CC2-4A81-4492-9654-C7129DFBDAFD}"/>
          </ac:picMkLst>
        </pc:picChg>
        <pc:picChg chg="add mod">
          <ac:chgData name="Ozpolat, Bulent" userId="a734db9f-89f7-42fd-a662-a7c930a4d69d" providerId="ADAL" clId="{41616D06-29D8-4F23-AD38-D9A5DE1C10EC}" dt="2024-01-19T00:32:04.917" v="11" actId="1076"/>
          <ac:picMkLst>
            <pc:docMk/>
            <pc:sldMk cId="2187486551" sldId="283"/>
            <ac:picMk id="10" creationId="{F74E2205-F9C4-980D-CF5D-B9DDB62525A0}"/>
          </ac:picMkLst>
        </pc:picChg>
      </pc:sldChg>
    </pc:docChg>
  </pc:docChgLst>
  <pc:docChgLst>
    <pc:chgData name="Ozpolat, Bulent" userId="a734db9f-89f7-42fd-a662-a7c930a4d69d" providerId="ADAL" clId="{95F64389-6994-4859-8DB5-42525E57C50E}"/>
    <pc:docChg chg="undo custSel modSld">
      <pc:chgData name="Ozpolat, Bulent" userId="a734db9f-89f7-42fd-a662-a7c930a4d69d" providerId="ADAL" clId="{95F64389-6994-4859-8DB5-42525E57C50E}" dt="2024-05-16T03:35:35.056" v="174" actId="1076"/>
      <pc:docMkLst>
        <pc:docMk/>
      </pc:docMkLst>
      <pc:sldChg chg="addSp delSp modSp mod">
        <pc:chgData name="Ozpolat, Bulent" userId="a734db9f-89f7-42fd-a662-a7c930a4d69d" providerId="ADAL" clId="{95F64389-6994-4859-8DB5-42525E57C50E}" dt="2024-05-16T03:35:35.056" v="174" actId="1076"/>
        <pc:sldMkLst>
          <pc:docMk/>
          <pc:sldMk cId="1314668905" sldId="279"/>
        </pc:sldMkLst>
        <pc:spChg chg="add mod">
          <ac:chgData name="Ozpolat, Bulent" userId="a734db9f-89f7-42fd-a662-a7c930a4d69d" providerId="ADAL" clId="{95F64389-6994-4859-8DB5-42525E57C50E}" dt="2024-05-16T00:21:45.099" v="169" actId="1076"/>
          <ac:spMkLst>
            <pc:docMk/>
            <pc:sldMk cId="1314668905" sldId="279"/>
            <ac:spMk id="3" creationId="{B38F6DB7-B036-450A-B316-B31F517737B3}"/>
          </ac:spMkLst>
        </pc:spChg>
        <pc:spChg chg="mod">
          <ac:chgData name="Ozpolat, Bulent" userId="a734db9f-89f7-42fd-a662-a7c930a4d69d" providerId="ADAL" clId="{95F64389-6994-4859-8DB5-42525E57C50E}" dt="2024-05-16T00:21:18.376" v="163"/>
          <ac:spMkLst>
            <pc:docMk/>
            <pc:sldMk cId="1314668905" sldId="279"/>
            <ac:spMk id="4" creationId="{7FED579B-EEAB-4D6F-8478-FA81FD38FD4A}"/>
          </ac:spMkLst>
        </pc:spChg>
        <pc:spChg chg="mod">
          <ac:chgData name="Ozpolat, Bulent" userId="a734db9f-89f7-42fd-a662-a7c930a4d69d" providerId="ADAL" clId="{95F64389-6994-4859-8DB5-42525E57C50E}" dt="2024-05-16T00:21:18.376" v="163"/>
          <ac:spMkLst>
            <pc:docMk/>
            <pc:sldMk cId="1314668905" sldId="279"/>
            <ac:spMk id="5" creationId="{C6870EB0-3D92-4DCE-9A7E-DA1C009FB1B9}"/>
          </ac:spMkLst>
        </pc:spChg>
        <pc:spChg chg="add mod">
          <ac:chgData name="Ozpolat, Bulent" userId="a734db9f-89f7-42fd-a662-a7c930a4d69d" providerId="ADAL" clId="{95F64389-6994-4859-8DB5-42525E57C50E}" dt="2024-05-16T00:21:54.384" v="173" actId="20577"/>
          <ac:spMkLst>
            <pc:docMk/>
            <pc:sldMk cId="1314668905" sldId="279"/>
            <ac:spMk id="6" creationId="{2EBBDB76-8ABB-859D-58BF-45324A041903}"/>
          </ac:spMkLst>
        </pc:spChg>
        <pc:spChg chg="del">
          <ac:chgData name="Ozpolat, Bulent" userId="a734db9f-89f7-42fd-a662-a7c930a4d69d" providerId="ADAL" clId="{95F64389-6994-4859-8DB5-42525E57C50E}" dt="2024-05-16T00:13:04.787" v="157" actId="21"/>
          <ac:spMkLst>
            <pc:docMk/>
            <pc:sldMk cId="1314668905" sldId="279"/>
            <ac:spMk id="32" creationId="{8F8FEE8A-7F14-DF1F-1574-48D896172F77}"/>
          </ac:spMkLst>
        </pc:spChg>
        <pc:spChg chg="del">
          <ac:chgData name="Ozpolat, Bulent" userId="a734db9f-89f7-42fd-a662-a7c930a4d69d" providerId="ADAL" clId="{95F64389-6994-4859-8DB5-42525E57C50E}" dt="2024-05-16T00:13:04.787" v="157" actId="21"/>
          <ac:spMkLst>
            <pc:docMk/>
            <pc:sldMk cId="1314668905" sldId="279"/>
            <ac:spMk id="53" creationId="{316998EE-0FDC-CA1A-3110-2DDD6519E1A2}"/>
          </ac:spMkLst>
        </pc:spChg>
        <pc:spChg chg="del">
          <ac:chgData name="Ozpolat, Bulent" userId="a734db9f-89f7-42fd-a662-a7c930a4d69d" providerId="ADAL" clId="{95F64389-6994-4859-8DB5-42525E57C50E}" dt="2024-05-16T00:13:04.787" v="157" actId="21"/>
          <ac:spMkLst>
            <pc:docMk/>
            <pc:sldMk cId="1314668905" sldId="279"/>
            <ac:spMk id="55" creationId="{B38F6DB7-B036-450A-B316-B31F517737B3}"/>
          </ac:spMkLst>
        </pc:spChg>
        <pc:spChg chg="del">
          <ac:chgData name="Ozpolat, Bulent" userId="a734db9f-89f7-42fd-a662-a7c930a4d69d" providerId="ADAL" clId="{95F64389-6994-4859-8DB5-42525E57C50E}" dt="2024-05-16T00:13:04.787" v="157" actId="21"/>
          <ac:spMkLst>
            <pc:docMk/>
            <pc:sldMk cId="1314668905" sldId="279"/>
            <ac:spMk id="79" creationId="{5F75CB82-E03D-D8A6-5619-F40E27BC30E5}"/>
          </ac:spMkLst>
        </pc:spChg>
        <pc:spChg chg="add mod">
          <ac:chgData name="Ozpolat, Bulent" userId="a734db9f-89f7-42fd-a662-a7c930a4d69d" providerId="ADAL" clId="{95F64389-6994-4859-8DB5-42525E57C50E}" dt="2024-05-16T00:17:17.326" v="162" actId="1076"/>
          <ac:spMkLst>
            <pc:docMk/>
            <pc:sldMk cId="1314668905" sldId="279"/>
            <ac:spMk id="137" creationId="{DB22439F-BF5D-C8F0-DB80-9D0FC801C60F}"/>
          </ac:spMkLst>
        </pc:spChg>
        <pc:spChg chg="mod">
          <ac:chgData name="Ozpolat, Bulent" userId="a734db9f-89f7-42fd-a662-a7c930a4d69d" providerId="ADAL" clId="{95F64389-6994-4859-8DB5-42525E57C50E}" dt="2024-05-16T00:21:18.376" v="163"/>
          <ac:spMkLst>
            <pc:docMk/>
            <pc:sldMk cId="1314668905" sldId="279"/>
            <ac:spMk id="160" creationId="{4212346D-9122-4CFB-9BE3-FF0883D57B38}"/>
          </ac:spMkLst>
        </pc:spChg>
        <pc:spChg chg="mod">
          <ac:chgData name="Ozpolat, Bulent" userId="a734db9f-89f7-42fd-a662-a7c930a4d69d" providerId="ADAL" clId="{95F64389-6994-4859-8DB5-42525E57C50E}" dt="2024-05-16T03:35:35.056" v="174" actId="1076"/>
          <ac:spMkLst>
            <pc:docMk/>
            <pc:sldMk cId="1314668905" sldId="279"/>
            <ac:spMk id="181" creationId="{E08565F3-7900-4C17-A53C-6CA779C10BBF}"/>
          </ac:spMkLst>
        </pc:spChg>
        <pc:spChg chg="mod">
          <ac:chgData name="Ozpolat, Bulent" userId="a734db9f-89f7-42fd-a662-a7c930a4d69d" providerId="ADAL" clId="{95F64389-6994-4859-8DB5-42525E57C50E}" dt="2024-05-16T00:17:01.452" v="158"/>
          <ac:spMkLst>
            <pc:docMk/>
            <pc:sldMk cId="1314668905" sldId="279"/>
            <ac:spMk id="185" creationId="{5CA949F5-B306-DDAF-A9C0-E0DC73BB1143}"/>
          </ac:spMkLst>
        </pc:spChg>
        <pc:spChg chg="mod">
          <ac:chgData name="Ozpolat, Bulent" userId="a734db9f-89f7-42fd-a662-a7c930a4d69d" providerId="ADAL" clId="{95F64389-6994-4859-8DB5-42525E57C50E}" dt="2024-05-16T00:17:01.452" v="158"/>
          <ac:spMkLst>
            <pc:docMk/>
            <pc:sldMk cId="1314668905" sldId="279"/>
            <ac:spMk id="186" creationId="{41588A28-99CE-E41C-DF91-6E7F29D51E2F}"/>
          </ac:spMkLst>
        </pc:spChg>
        <pc:spChg chg="mod">
          <ac:chgData name="Ozpolat, Bulent" userId="a734db9f-89f7-42fd-a662-a7c930a4d69d" providerId="ADAL" clId="{95F64389-6994-4859-8DB5-42525E57C50E}" dt="2024-05-16T00:17:01.452" v="158"/>
          <ac:spMkLst>
            <pc:docMk/>
            <pc:sldMk cId="1314668905" sldId="279"/>
            <ac:spMk id="187" creationId="{8FC3C501-044E-80DA-5D0D-35B5865C5A46}"/>
          </ac:spMkLst>
        </pc:spChg>
        <pc:spChg chg="mod">
          <ac:chgData name="Ozpolat, Bulent" userId="a734db9f-89f7-42fd-a662-a7c930a4d69d" providerId="ADAL" clId="{95F64389-6994-4859-8DB5-42525E57C50E}" dt="2024-05-16T00:17:01.452" v="158"/>
          <ac:spMkLst>
            <pc:docMk/>
            <pc:sldMk cId="1314668905" sldId="279"/>
            <ac:spMk id="188" creationId="{37D4C013-702E-DC01-22A9-1E0ECE684948}"/>
          </ac:spMkLst>
        </pc:spChg>
        <pc:spChg chg="mod">
          <ac:chgData name="Ozpolat, Bulent" userId="a734db9f-89f7-42fd-a662-a7c930a4d69d" providerId="ADAL" clId="{95F64389-6994-4859-8DB5-42525E57C50E}" dt="2024-05-16T00:17:01.452" v="158"/>
          <ac:spMkLst>
            <pc:docMk/>
            <pc:sldMk cId="1314668905" sldId="279"/>
            <ac:spMk id="189" creationId="{6516C866-9371-E668-F2AD-C15E3C8329A3}"/>
          </ac:spMkLst>
        </pc:spChg>
        <pc:spChg chg="mod">
          <ac:chgData name="Ozpolat, Bulent" userId="a734db9f-89f7-42fd-a662-a7c930a4d69d" providerId="ADAL" clId="{95F64389-6994-4859-8DB5-42525E57C50E}" dt="2024-05-16T00:17:01.452" v="158"/>
          <ac:spMkLst>
            <pc:docMk/>
            <pc:sldMk cId="1314668905" sldId="279"/>
            <ac:spMk id="190" creationId="{4C888D4B-4CD9-5721-B3F0-CB6D04BFE1D0}"/>
          </ac:spMkLst>
        </pc:spChg>
        <pc:spChg chg="mod">
          <ac:chgData name="Ozpolat, Bulent" userId="a734db9f-89f7-42fd-a662-a7c930a4d69d" providerId="ADAL" clId="{95F64389-6994-4859-8DB5-42525E57C50E}" dt="2024-05-16T00:17:01.452" v="158"/>
          <ac:spMkLst>
            <pc:docMk/>
            <pc:sldMk cId="1314668905" sldId="279"/>
            <ac:spMk id="191" creationId="{FB927E3E-939A-4534-D225-CA4789BED612}"/>
          </ac:spMkLst>
        </pc:spChg>
        <pc:spChg chg="mod">
          <ac:chgData name="Ozpolat, Bulent" userId="a734db9f-89f7-42fd-a662-a7c930a4d69d" providerId="ADAL" clId="{95F64389-6994-4859-8DB5-42525E57C50E}" dt="2024-05-16T00:17:01.452" v="158"/>
          <ac:spMkLst>
            <pc:docMk/>
            <pc:sldMk cId="1314668905" sldId="279"/>
            <ac:spMk id="192" creationId="{2ACB887F-13DB-D91C-AB9A-05C7A9270177}"/>
          </ac:spMkLst>
        </pc:spChg>
        <pc:spChg chg="mod">
          <ac:chgData name="Ozpolat, Bulent" userId="a734db9f-89f7-42fd-a662-a7c930a4d69d" providerId="ADAL" clId="{95F64389-6994-4859-8DB5-42525E57C50E}" dt="2024-05-16T00:17:01.452" v="158"/>
          <ac:spMkLst>
            <pc:docMk/>
            <pc:sldMk cId="1314668905" sldId="279"/>
            <ac:spMk id="193" creationId="{3B796E12-59B2-B8E0-C20F-C06A32A7BBAF}"/>
          </ac:spMkLst>
        </pc:spChg>
        <pc:spChg chg="mod">
          <ac:chgData name="Ozpolat, Bulent" userId="a734db9f-89f7-42fd-a662-a7c930a4d69d" providerId="ADAL" clId="{95F64389-6994-4859-8DB5-42525E57C50E}" dt="2024-05-16T00:17:01.452" v="158"/>
          <ac:spMkLst>
            <pc:docMk/>
            <pc:sldMk cId="1314668905" sldId="279"/>
            <ac:spMk id="208" creationId="{FE8DF155-7019-64BA-472B-F918ED3447ED}"/>
          </ac:spMkLst>
        </pc:spChg>
        <pc:spChg chg="mod">
          <ac:chgData name="Ozpolat, Bulent" userId="a734db9f-89f7-42fd-a662-a7c930a4d69d" providerId="ADAL" clId="{95F64389-6994-4859-8DB5-42525E57C50E}" dt="2024-05-16T00:17:01.452" v="158"/>
          <ac:spMkLst>
            <pc:docMk/>
            <pc:sldMk cId="1314668905" sldId="279"/>
            <ac:spMk id="209" creationId="{219569F6-9F14-9BF5-470D-B75F60B5F3AC}"/>
          </ac:spMkLst>
        </pc:spChg>
        <pc:spChg chg="mod">
          <ac:chgData name="Ozpolat, Bulent" userId="a734db9f-89f7-42fd-a662-a7c930a4d69d" providerId="ADAL" clId="{95F64389-6994-4859-8DB5-42525E57C50E}" dt="2024-05-16T00:17:01.452" v="158"/>
          <ac:spMkLst>
            <pc:docMk/>
            <pc:sldMk cId="1314668905" sldId="279"/>
            <ac:spMk id="210" creationId="{D535A47F-526C-A616-04F7-34836D32A70A}"/>
          </ac:spMkLst>
        </pc:spChg>
        <pc:spChg chg="mod">
          <ac:chgData name="Ozpolat, Bulent" userId="a734db9f-89f7-42fd-a662-a7c930a4d69d" providerId="ADAL" clId="{95F64389-6994-4859-8DB5-42525E57C50E}" dt="2024-05-16T00:17:01.452" v="158"/>
          <ac:spMkLst>
            <pc:docMk/>
            <pc:sldMk cId="1314668905" sldId="279"/>
            <ac:spMk id="211" creationId="{EDA40F59-FD72-561C-1220-A3D3BA2015D0}"/>
          </ac:spMkLst>
        </pc:spChg>
        <pc:spChg chg="mod">
          <ac:chgData name="Ozpolat, Bulent" userId="a734db9f-89f7-42fd-a662-a7c930a4d69d" providerId="ADAL" clId="{95F64389-6994-4859-8DB5-42525E57C50E}" dt="2024-05-16T00:17:01.452" v="158"/>
          <ac:spMkLst>
            <pc:docMk/>
            <pc:sldMk cId="1314668905" sldId="279"/>
            <ac:spMk id="212" creationId="{68C896DB-2F39-E1F0-E523-DA4481A9A4CE}"/>
          </ac:spMkLst>
        </pc:spChg>
        <pc:spChg chg="mod">
          <ac:chgData name="Ozpolat, Bulent" userId="a734db9f-89f7-42fd-a662-a7c930a4d69d" providerId="ADAL" clId="{95F64389-6994-4859-8DB5-42525E57C50E}" dt="2024-05-16T00:17:01.452" v="158"/>
          <ac:spMkLst>
            <pc:docMk/>
            <pc:sldMk cId="1314668905" sldId="279"/>
            <ac:spMk id="214" creationId="{DC6A0BE5-EF6D-A414-F9DF-C9E36AEA6DE4}"/>
          </ac:spMkLst>
        </pc:spChg>
        <pc:spChg chg="mod">
          <ac:chgData name="Ozpolat, Bulent" userId="a734db9f-89f7-42fd-a662-a7c930a4d69d" providerId="ADAL" clId="{95F64389-6994-4859-8DB5-42525E57C50E}" dt="2024-05-16T00:17:01.452" v="158"/>
          <ac:spMkLst>
            <pc:docMk/>
            <pc:sldMk cId="1314668905" sldId="279"/>
            <ac:spMk id="215" creationId="{7AEDBC48-9B33-4553-F3B9-D26AA4A8E60C}"/>
          </ac:spMkLst>
        </pc:spChg>
        <pc:spChg chg="mod">
          <ac:chgData name="Ozpolat, Bulent" userId="a734db9f-89f7-42fd-a662-a7c930a4d69d" providerId="ADAL" clId="{95F64389-6994-4859-8DB5-42525E57C50E}" dt="2024-05-16T00:17:01.452" v="158"/>
          <ac:spMkLst>
            <pc:docMk/>
            <pc:sldMk cId="1314668905" sldId="279"/>
            <ac:spMk id="216" creationId="{332FC2D4-DDCB-FB85-AD55-BE6AF4208B28}"/>
          </ac:spMkLst>
        </pc:spChg>
        <pc:spChg chg="mod">
          <ac:chgData name="Ozpolat, Bulent" userId="a734db9f-89f7-42fd-a662-a7c930a4d69d" providerId="ADAL" clId="{95F64389-6994-4859-8DB5-42525E57C50E}" dt="2024-05-16T00:17:01.452" v="158"/>
          <ac:spMkLst>
            <pc:docMk/>
            <pc:sldMk cId="1314668905" sldId="279"/>
            <ac:spMk id="217" creationId="{B22E9E09-00C5-4B69-EA61-6D571D2BB504}"/>
          </ac:spMkLst>
        </pc:spChg>
        <pc:spChg chg="mod">
          <ac:chgData name="Ozpolat, Bulent" userId="a734db9f-89f7-42fd-a662-a7c930a4d69d" providerId="ADAL" clId="{95F64389-6994-4859-8DB5-42525E57C50E}" dt="2024-05-16T00:17:01.452" v="158"/>
          <ac:spMkLst>
            <pc:docMk/>
            <pc:sldMk cId="1314668905" sldId="279"/>
            <ac:spMk id="219" creationId="{591515A1-0777-84A4-3151-A465556F3A64}"/>
          </ac:spMkLst>
        </pc:spChg>
        <pc:spChg chg="mod">
          <ac:chgData name="Ozpolat, Bulent" userId="a734db9f-89f7-42fd-a662-a7c930a4d69d" providerId="ADAL" clId="{95F64389-6994-4859-8DB5-42525E57C50E}" dt="2024-05-16T00:17:01.452" v="158"/>
          <ac:spMkLst>
            <pc:docMk/>
            <pc:sldMk cId="1314668905" sldId="279"/>
            <ac:spMk id="220" creationId="{BF1BEC2B-D483-C3A9-35B8-DC37FF5BD0DD}"/>
          </ac:spMkLst>
        </pc:spChg>
        <pc:spChg chg="mod">
          <ac:chgData name="Ozpolat, Bulent" userId="a734db9f-89f7-42fd-a662-a7c930a4d69d" providerId="ADAL" clId="{95F64389-6994-4859-8DB5-42525E57C50E}" dt="2024-05-16T00:17:01.452" v="158"/>
          <ac:spMkLst>
            <pc:docMk/>
            <pc:sldMk cId="1314668905" sldId="279"/>
            <ac:spMk id="221" creationId="{F6ADA185-A8A2-ABAF-326F-558D5D36C306}"/>
          </ac:spMkLst>
        </pc:spChg>
        <pc:spChg chg="mod">
          <ac:chgData name="Ozpolat, Bulent" userId="a734db9f-89f7-42fd-a662-a7c930a4d69d" providerId="ADAL" clId="{95F64389-6994-4859-8DB5-42525E57C50E}" dt="2024-05-16T00:17:01.452" v="158"/>
          <ac:spMkLst>
            <pc:docMk/>
            <pc:sldMk cId="1314668905" sldId="279"/>
            <ac:spMk id="222" creationId="{976E3504-82A7-F426-4752-5C5391464A6D}"/>
          </ac:spMkLst>
        </pc:spChg>
        <pc:spChg chg="mod">
          <ac:chgData name="Ozpolat, Bulent" userId="a734db9f-89f7-42fd-a662-a7c930a4d69d" providerId="ADAL" clId="{95F64389-6994-4859-8DB5-42525E57C50E}" dt="2024-05-16T00:17:01.452" v="158"/>
          <ac:spMkLst>
            <pc:docMk/>
            <pc:sldMk cId="1314668905" sldId="279"/>
            <ac:spMk id="223" creationId="{FE3A0B76-E783-0676-F74B-0FD4640AECB3}"/>
          </ac:spMkLst>
        </pc:spChg>
        <pc:spChg chg="mod">
          <ac:chgData name="Ozpolat, Bulent" userId="a734db9f-89f7-42fd-a662-a7c930a4d69d" providerId="ADAL" clId="{95F64389-6994-4859-8DB5-42525E57C50E}" dt="2024-05-16T00:21:18.376" v="163"/>
          <ac:spMkLst>
            <pc:docMk/>
            <pc:sldMk cId="1314668905" sldId="279"/>
            <ac:spMk id="1103" creationId="{102EBFDE-DD1B-4512-95FF-C13031FF4178}"/>
          </ac:spMkLst>
        </pc:spChg>
        <pc:grpChg chg="add mod">
          <ac:chgData name="Ozpolat, Bulent" userId="a734db9f-89f7-42fd-a662-a7c930a4d69d" providerId="ADAL" clId="{95F64389-6994-4859-8DB5-42525E57C50E}" dt="2024-05-16T00:21:45.099" v="169" actId="1076"/>
          <ac:grpSpMkLst>
            <pc:docMk/>
            <pc:sldMk cId="1314668905" sldId="279"/>
            <ac:grpSpMk id="13" creationId="{2E2C2F08-4D25-AAF8-018E-2D47A738B2E2}"/>
          </ac:grpSpMkLst>
        </pc:grpChg>
        <pc:grpChg chg="mod">
          <ac:chgData name="Ozpolat, Bulent" userId="a734db9f-89f7-42fd-a662-a7c930a4d69d" providerId="ADAL" clId="{95F64389-6994-4859-8DB5-42525E57C50E}" dt="2024-05-16T00:21:18.376" v="163"/>
          <ac:grpSpMkLst>
            <pc:docMk/>
            <pc:sldMk cId="1314668905" sldId="279"/>
            <ac:grpSpMk id="14" creationId="{664E954D-3893-4AF6-B8C1-0327D129097B}"/>
          </ac:grpSpMkLst>
        </pc:grpChg>
        <pc:grpChg chg="del">
          <ac:chgData name="Ozpolat, Bulent" userId="a734db9f-89f7-42fd-a662-a7c930a4d69d" providerId="ADAL" clId="{95F64389-6994-4859-8DB5-42525E57C50E}" dt="2024-05-16T00:13:04.787" v="157" actId="21"/>
          <ac:grpSpMkLst>
            <pc:docMk/>
            <pc:sldMk cId="1314668905" sldId="279"/>
            <ac:grpSpMk id="59" creationId="{2E2C2F08-4D25-AAF8-018E-2D47A738B2E2}"/>
          </ac:grpSpMkLst>
        </pc:grpChg>
        <pc:grpChg chg="del">
          <ac:chgData name="Ozpolat, Bulent" userId="a734db9f-89f7-42fd-a662-a7c930a4d69d" providerId="ADAL" clId="{95F64389-6994-4859-8DB5-42525E57C50E}" dt="2024-05-16T00:13:04.787" v="157" actId="21"/>
          <ac:grpSpMkLst>
            <pc:docMk/>
            <pc:sldMk cId="1314668905" sldId="279"/>
            <ac:grpSpMk id="86" creationId="{02EB11B6-BEE1-3CCA-7D95-9680CF9450FE}"/>
          </ac:grpSpMkLst>
        </pc:grpChg>
        <pc:grpChg chg="add mod">
          <ac:chgData name="Ozpolat, Bulent" userId="a734db9f-89f7-42fd-a662-a7c930a4d69d" providerId="ADAL" clId="{95F64389-6994-4859-8DB5-42525E57C50E}" dt="2024-05-16T00:21:39.582" v="168" actId="1076"/>
          <ac:grpSpMkLst>
            <pc:docMk/>
            <pc:sldMk cId="1314668905" sldId="279"/>
            <ac:grpSpMk id="177" creationId="{0098A8CE-87BB-2330-31E0-1A51CB759867}"/>
          </ac:grpSpMkLst>
        </pc:grpChg>
        <pc:grpChg chg="mod">
          <ac:chgData name="Ozpolat, Bulent" userId="a734db9f-89f7-42fd-a662-a7c930a4d69d" providerId="ADAL" clId="{95F64389-6994-4859-8DB5-42525E57C50E}" dt="2024-05-16T00:17:01.452" v="158"/>
          <ac:grpSpMkLst>
            <pc:docMk/>
            <pc:sldMk cId="1314668905" sldId="279"/>
            <ac:grpSpMk id="180" creationId="{ACB025FF-5A35-3B3F-B44C-1635A82B8984}"/>
          </ac:grpSpMkLst>
        </pc:grpChg>
        <pc:picChg chg="mod">
          <ac:chgData name="Ozpolat, Bulent" userId="a734db9f-89f7-42fd-a662-a7c930a4d69d" providerId="ADAL" clId="{95F64389-6994-4859-8DB5-42525E57C50E}" dt="2024-05-16T00:21:18.376" v="163"/>
          <ac:picMkLst>
            <pc:docMk/>
            <pc:sldMk cId="1314668905" sldId="279"/>
            <ac:picMk id="161" creationId="{BE8E3CD8-9413-40E1-8930-451327F14713}"/>
          </ac:picMkLst>
        </pc:picChg>
        <pc:picChg chg="mod">
          <ac:chgData name="Ozpolat, Bulent" userId="a734db9f-89f7-42fd-a662-a7c930a4d69d" providerId="ADAL" clId="{95F64389-6994-4859-8DB5-42525E57C50E}" dt="2024-05-16T00:17:01.452" v="158"/>
          <ac:picMkLst>
            <pc:docMk/>
            <pc:sldMk cId="1314668905" sldId="279"/>
            <ac:picMk id="194" creationId="{E847A2CD-98D9-874A-2268-F1384B0F4675}"/>
          </ac:picMkLst>
        </pc:picChg>
        <pc:picChg chg="mod">
          <ac:chgData name="Ozpolat, Bulent" userId="a734db9f-89f7-42fd-a662-a7c930a4d69d" providerId="ADAL" clId="{95F64389-6994-4859-8DB5-42525E57C50E}" dt="2024-05-16T00:17:01.452" v="158"/>
          <ac:picMkLst>
            <pc:docMk/>
            <pc:sldMk cId="1314668905" sldId="279"/>
            <ac:picMk id="196" creationId="{0605ED8D-F5C0-821F-2EE1-DCB92FD29372}"/>
          </ac:picMkLst>
        </pc:picChg>
        <pc:picChg chg="mod">
          <ac:chgData name="Ozpolat, Bulent" userId="a734db9f-89f7-42fd-a662-a7c930a4d69d" providerId="ADAL" clId="{95F64389-6994-4859-8DB5-42525E57C50E}" dt="2024-05-16T00:17:01.452" v="158"/>
          <ac:picMkLst>
            <pc:docMk/>
            <pc:sldMk cId="1314668905" sldId="279"/>
            <ac:picMk id="213" creationId="{1FB0F467-CCE0-5F21-6437-7F89441D3662}"/>
          </ac:picMkLst>
        </pc:picChg>
        <pc:picChg chg="mod">
          <ac:chgData name="Ozpolat, Bulent" userId="a734db9f-89f7-42fd-a662-a7c930a4d69d" providerId="ADAL" clId="{95F64389-6994-4859-8DB5-42525E57C50E}" dt="2024-05-16T00:17:01.452" v="158"/>
          <ac:picMkLst>
            <pc:docMk/>
            <pc:sldMk cId="1314668905" sldId="279"/>
            <ac:picMk id="218" creationId="{EF4512F5-241E-4A6F-EEE0-2D01218D24F5}"/>
          </ac:picMkLst>
        </pc:picChg>
        <pc:picChg chg="mod">
          <ac:chgData name="Ozpolat, Bulent" userId="a734db9f-89f7-42fd-a662-a7c930a4d69d" providerId="ADAL" clId="{95F64389-6994-4859-8DB5-42525E57C50E}" dt="2024-05-16T00:21:18.376" v="163"/>
          <ac:picMkLst>
            <pc:docMk/>
            <pc:sldMk cId="1314668905" sldId="279"/>
            <ac:picMk id="1074" creationId="{2B36F2BB-79A4-EA4F-AD58-163B797504D6}"/>
          </ac:picMkLst>
        </pc:picChg>
        <pc:picChg chg="mod">
          <ac:chgData name="Ozpolat, Bulent" userId="a734db9f-89f7-42fd-a662-a7c930a4d69d" providerId="ADAL" clId="{95F64389-6994-4859-8DB5-42525E57C50E}" dt="2024-05-16T00:21:18.376" v="163"/>
          <ac:picMkLst>
            <pc:docMk/>
            <pc:sldMk cId="1314668905" sldId="279"/>
            <ac:picMk id="1078" creationId="{2D1B0C92-6123-6DF1-6CD3-3DB5E9BA7B67}"/>
          </ac:picMkLst>
        </pc:picChg>
        <pc:cxnChg chg="del">
          <ac:chgData name="Ozpolat, Bulent" userId="a734db9f-89f7-42fd-a662-a7c930a4d69d" providerId="ADAL" clId="{95F64389-6994-4859-8DB5-42525E57C50E}" dt="2024-05-16T00:13:04.787" v="157" actId="21"/>
          <ac:cxnSpMkLst>
            <pc:docMk/>
            <pc:sldMk cId="1314668905" sldId="279"/>
            <ac:cxnSpMk id="33" creationId="{7E3EBEFB-1D21-E331-E22E-2554F04EB0EC}"/>
          </ac:cxnSpMkLst>
        </pc:cxnChg>
        <pc:cxnChg chg="mod">
          <ac:chgData name="Ozpolat, Bulent" userId="a734db9f-89f7-42fd-a662-a7c930a4d69d" providerId="ADAL" clId="{95F64389-6994-4859-8DB5-42525E57C50E}" dt="2024-05-16T00:17:01.452" v="158"/>
          <ac:cxnSpMkLst>
            <pc:docMk/>
            <pc:sldMk cId="1314668905" sldId="279"/>
            <ac:cxnSpMk id="182" creationId="{95954CDC-C513-C88F-3B32-F48562C59483}"/>
          </ac:cxnSpMkLst>
        </pc:cxnChg>
        <pc:cxnChg chg="mod">
          <ac:chgData name="Ozpolat, Bulent" userId="a734db9f-89f7-42fd-a662-a7c930a4d69d" providerId="ADAL" clId="{95F64389-6994-4859-8DB5-42525E57C50E}" dt="2024-05-16T00:17:01.452" v="158"/>
          <ac:cxnSpMkLst>
            <pc:docMk/>
            <pc:sldMk cId="1314668905" sldId="279"/>
            <ac:cxnSpMk id="224" creationId="{C2C8D2C6-D3D9-83A0-803E-39C8E78B3B5A}"/>
          </ac:cxnSpMkLst>
        </pc:cxnChg>
      </pc:sldChg>
      <pc:sldChg chg="addSp delSp modSp mod">
        <pc:chgData name="Ozpolat, Bulent" userId="a734db9f-89f7-42fd-a662-a7c930a4d69d" providerId="ADAL" clId="{95F64389-6994-4859-8DB5-42525E57C50E}" dt="2024-05-14T22:14:46.727" v="156" actId="1076"/>
        <pc:sldMkLst>
          <pc:docMk/>
          <pc:sldMk cId="385502800" sldId="286"/>
        </pc:sldMkLst>
        <pc:spChg chg="mod">
          <ac:chgData name="Ozpolat, Bulent" userId="a734db9f-89f7-42fd-a662-a7c930a4d69d" providerId="ADAL" clId="{95F64389-6994-4859-8DB5-42525E57C50E}" dt="2024-05-14T22:14:02.110" v="117" actId="1076"/>
          <ac:spMkLst>
            <pc:docMk/>
            <pc:sldMk cId="385502800" sldId="286"/>
            <ac:spMk id="4" creationId="{13A602C0-DC20-586D-D25F-230FAAAB5EE0}"/>
          </ac:spMkLst>
        </pc:spChg>
        <pc:spChg chg="mod">
          <ac:chgData name="Ozpolat, Bulent" userId="a734db9f-89f7-42fd-a662-a7c930a4d69d" providerId="ADAL" clId="{95F64389-6994-4859-8DB5-42525E57C50E}" dt="2024-05-14T22:14:02.110" v="117" actId="1076"/>
          <ac:spMkLst>
            <pc:docMk/>
            <pc:sldMk cId="385502800" sldId="286"/>
            <ac:spMk id="6" creationId="{EA65E9A5-0B35-5BA1-C059-013B78BCC8D7}"/>
          </ac:spMkLst>
        </pc:spChg>
        <pc:spChg chg="mod">
          <ac:chgData name="Ozpolat, Bulent" userId="a734db9f-89f7-42fd-a662-a7c930a4d69d" providerId="ADAL" clId="{95F64389-6994-4859-8DB5-42525E57C50E}" dt="2024-05-14T22:14:02.110" v="117" actId="1076"/>
          <ac:spMkLst>
            <pc:docMk/>
            <pc:sldMk cId="385502800" sldId="286"/>
            <ac:spMk id="7" creationId="{AB816FCE-ED91-F2AE-9DCC-AC6765FCF36E}"/>
          </ac:spMkLst>
        </pc:spChg>
        <pc:spChg chg="mod">
          <ac:chgData name="Ozpolat, Bulent" userId="a734db9f-89f7-42fd-a662-a7c930a4d69d" providerId="ADAL" clId="{95F64389-6994-4859-8DB5-42525E57C50E}" dt="2024-05-14T22:14:02.110" v="117" actId="1076"/>
          <ac:spMkLst>
            <pc:docMk/>
            <pc:sldMk cId="385502800" sldId="286"/>
            <ac:spMk id="8" creationId="{60D1A2E6-B2C8-3AA1-7C19-E7100168EC0A}"/>
          </ac:spMkLst>
        </pc:spChg>
        <pc:spChg chg="mod">
          <ac:chgData name="Ozpolat, Bulent" userId="a734db9f-89f7-42fd-a662-a7c930a4d69d" providerId="ADAL" clId="{95F64389-6994-4859-8DB5-42525E57C50E}" dt="2024-05-14T22:14:02.110" v="117" actId="1076"/>
          <ac:spMkLst>
            <pc:docMk/>
            <pc:sldMk cId="385502800" sldId="286"/>
            <ac:spMk id="28" creationId="{06E46F13-EE52-75DE-52B1-F910D23DACEE}"/>
          </ac:spMkLst>
        </pc:spChg>
        <pc:spChg chg="mod">
          <ac:chgData name="Ozpolat, Bulent" userId="a734db9f-89f7-42fd-a662-a7c930a4d69d" providerId="ADAL" clId="{95F64389-6994-4859-8DB5-42525E57C50E}" dt="2024-05-14T22:14:02.110" v="117" actId="1076"/>
          <ac:spMkLst>
            <pc:docMk/>
            <pc:sldMk cId="385502800" sldId="286"/>
            <ac:spMk id="29" creationId="{79CF63D1-CDE9-9FC7-A4E6-ACA8633B4168}"/>
          </ac:spMkLst>
        </pc:spChg>
        <pc:spChg chg="add mod">
          <ac:chgData name="Ozpolat, Bulent" userId="a734db9f-89f7-42fd-a662-a7c930a4d69d" providerId="ADAL" clId="{95F64389-6994-4859-8DB5-42525E57C50E}" dt="2024-05-14T22:14:02.110" v="117" actId="1076"/>
          <ac:spMkLst>
            <pc:docMk/>
            <pc:sldMk cId="385502800" sldId="286"/>
            <ac:spMk id="30" creationId="{968027F4-7AB0-3B42-A4CD-FACFD4DFC366}"/>
          </ac:spMkLst>
        </pc:spChg>
        <pc:spChg chg="add del mod">
          <ac:chgData name="Ozpolat, Bulent" userId="a734db9f-89f7-42fd-a662-a7c930a4d69d" providerId="ADAL" clId="{95F64389-6994-4859-8DB5-42525E57C50E}" dt="2024-05-14T22:14:02.110" v="117" actId="1076"/>
          <ac:spMkLst>
            <pc:docMk/>
            <pc:sldMk cId="385502800" sldId="286"/>
            <ac:spMk id="31" creationId="{B8354D21-6AD3-64EE-4A46-CA0AE01FC2C5}"/>
          </ac:spMkLst>
        </pc:spChg>
        <pc:spChg chg="mod">
          <ac:chgData name="Ozpolat, Bulent" userId="a734db9f-89f7-42fd-a662-a7c930a4d69d" providerId="ADAL" clId="{95F64389-6994-4859-8DB5-42525E57C50E}" dt="2024-05-14T22:14:02.110" v="117" actId="1076"/>
          <ac:spMkLst>
            <pc:docMk/>
            <pc:sldMk cId="385502800" sldId="286"/>
            <ac:spMk id="32" creationId="{8027AA40-243A-A946-7C33-70C16C30DC16}"/>
          </ac:spMkLst>
        </pc:spChg>
        <pc:spChg chg="add del mod">
          <ac:chgData name="Ozpolat, Bulent" userId="a734db9f-89f7-42fd-a662-a7c930a4d69d" providerId="ADAL" clId="{95F64389-6994-4859-8DB5-42525E57C50E}" dt="2024-05-14T22:14:02.110" v="117" actId="1076"/>
          <ac:spMkLst>
            <pc:docMk/>
            <pc:sldMk cId="385502800" sldId="286"/>
            <ac:spMk id="34" creationId="{9D7A26F9-2234-0838-2831-F0D4582AA241}"/>
          </ac:spMkLst>
        </pc:spChg>
        <pc:spChg chg="add mod">
          <ac:chgData name="Ozpolat, Bulent" userId="a734db9f-89f7-42fd-a662-a7c930a4d69d" providerId="ADAL" clId="{95F64389-6994-4859-8DB5-42525E57C50E}" dt="2024-05-14T22:14:20.343" v="131" actId="20577"/>
          <ac:spMkLst>
            <pc:docMk/>
            <pc:sldMk cId="385502800" sldId="286"/>
            <ac:spMk id="36" creationId="{FDBF40E9-BF3A-B747-EE09-3E4996CC3913}"/>
          </ac:spMkLst>
        </pc:spChg>
        <pc:spChg chg="add mod">
          <ac:chgData name="Ozpolat, Bulent" userId="a734db9f-89f7-42fd-a662-a7c930a4d69d" providerId="ADAL" clId="{95F64389-6994-4859-8DB5-42525E57C50E}" dt="2024-05-14T22:14:31.580" v="141" actId="1076"/>
          <ac:spMkLst>
            <pc:docMk/>
            <pc:sldMk cId="385502800" sldId="286"/>
            <ac:spMk id="37" creationId="{F3A892B9-7CBC-C595-8F93-ADB27A304903}"/>
          </ac:spMkLst>
        </pc:spChg>
        <pc:spChg chg="add mod">
          <ac:chgData name="Ozpolat, Bulent" userId="a734db9f-89f7-42fd-a662-a7c930a4d69d" providerId="ADAL" clId="{95F64389-6994-4859-8DB5-42525E57C50E}" dt="2024-05-14T22:14:46.727" v="156" actId="1076"/>
          <ac:spMkLst>
            <pc:docMk/>
            <pc:sldMk cId="385502800" sldId="286"/>
            <ac:spMk id="38" creationId="{43B7BD27-4C1C-C378-4534-DA461E511B4F}"/>
          </ac:spMkLst>
        </pc:spChg>
        <pc:grpChg chg="add del mod">
          <ac:chgData name="Ozpolat, Bulent" userId="a734db9f-89f7-42fd-a662-a7c930a4d69d" providerId="ADAL" clId="{95F64389-6994-4859-8DB5-42525E57C50E}" dt="2024-05-14T22:14:02.110" v="117" actId="1076"/>
          <ac:grpSpMkLst>
            <pc:docMk/>
            <pc:sldMk cId="385502800" sldId="286"/>
            <ac:grpSpMk id="13" creationId="{F930FEE8-6E29-D24F-FB86-A580B6AE7ECD}"/>
          </ac:grpSpMkLst>
        </pc:grpChg>
        <pc:picChg chg="mod">
          <ac:chgData name="Ozpolat, Bulent" userId="a734db9f-89f7-42fd-a662-a7c930a4d69d" providerId="ADAL" clId="{95F64389-6994-4859-8DB5-42525E57C50E}" dt="2024-05-14T22:14:02.110" v="117" actId="1076"/>
          <ac:picMkLst>
            <pc:docMk/>
            <pc:sldMk cId="385502800" sldId="286"/>
            <ac:picMk id="2" creationId="{DAB328AD-9AC4-BDEF-A94D-40A518AA3397}"/>
          </ac:picMkLst>
        </pc:picChg>
        <pc:picChg chg="mod">
          <ac:chgData name="Ozpolat, Bulent" userId="a734db9f-89f7-42fd-a662-a7c930a4d69d" providerId="ADAL" clId="{95F64389-6994-4859-8DB5-42525E57C50E}" dt="2024-05-14T22:14:02.110" v="117" actId="1076"/>
          <ac:picMkLst>
            <pc:docMk/>
            <pc:sldMk cId="385502800" sldId="286"/>
            <ac:picMk id="5" creationId="{B208F77B-B389-EE84-1205-F76A83CF98D3}"/>
          </ac:picMkLst>
        </pc:picChg>
        <pc:picChg chg="mod">
          <ac:chgData name="Ozpolat, Bulent" userId="a734db9f-89f7-42fd-a662-a7c930a4d69d" providerId="ADAL" clId="{95F64389-6994-4859-8DB5-42525E57C50E}" dt="2024-05-14T22:14:02.110" v="117" actId="1076"/>
          <ac:picMkLst>
            <pc:docMk/>
            <pc:sldMk cId="385502800" sldId="286"/>
            <ac:picMk id="9" creationId="{34A46364-FB16-E13A-3753-50A21F90476A}"/>
          </ac:picMkLst>
        </pc:picChg>
        <pc:picChg chg="mod">
          <ac:chgData name="Ozpolat, Bulent" userId="a734db9f-89f7-42fd-a662-a7c930a4d69d" providerId="ADAL" clId="{95F64389-6994-4859-8DB5-42525E57C50E}" dt="2024-05-14T22:14:02.110" v="117" actId="1076"/>
          <ac:picMkLst>
            <pc:docMk/>
            <pc:sldMk cId="385502800" sldId="286"/>
            <ac:picMk id="10" creationId="{2F2AC21E-5202-B54C-BB36-3CD27EB68FE7}"/>
          </ac:picMkLst>
        </pc:picChg>
        <pc:picChg chg="mod">
          <ac:chgData name="Ozpolat, Bulent" userId="a734db9f-89f7-42fd-a662-a7c930a4d69d" providerId="ADAL" clId="{95F64389-6994-4859-8DB5-42525E57C50E}" dt="2024-05-14T22:14:02.110" v="117" actId="1076"/>
          <ac:picMkLst>
            <pc:docMk/>
            <pc:sldMk cId="385502800" sldId="286"/>
            <ac:picMk id="11" creationId="{58BBDAA6-2252-D862-AD7B-DF3042C0D69C}"/>
          </ac:picMkLst>
        </pc:picChg>
        <pc:cxnChg chg="mod">
          <ac:chgData name="Ozpolat, Bulent" userId="a734db9f-89f7-42fd-a662-a7c930a4d69d" providerId="ADAL" clId="{95F64389-6994-4859-8DB5-42525E57C50E}" dt="2024-05-14T22:14:02.110" v="117" actId="1076"/>
          <ac:cxnSpMkLst>
            <pc:docMk/>
            <pc:sldMk cId="385502800" sldId="286"/>
            <ac:cxnSpMk id="12" creationId="{98E8A742-56A8-22BC-26F0-6F4BA8024B35}"/>
          </ac:cxnSpMkLst>
        </pc:cxnChg>
        <pc:cxnChg chg="add del mod">
          <ac:chgData name="Ozpolat, Bulent" userId="a734db9f-89f7-42fd-a662-a7c930a4d69d" providerId="ADAL" clId="{95F64389-6994-4859-8DB5-42525E57C50E}" dt="2024-05-14T22:14:02.110" v="117" actId="1076"/>
          <ac:cxnSpMkLst>
            <pc:docMk/>
            <pc:sldMk cId="385502800" sldId="286"/>
            <ac:cxnSpMk id="27" creationId="{E4508B8C-5E8B-D33B-497F-0B2DE80E0146}"/>
          </ac:cxnSpMkLst>
        </pc:cxnChg>
        <pc:cxnChg chg="mod">
          <ac:chgData name="Ozpolat, Bulent" userId="a734db9f-89f7-42fd-a662-a7c930a4d69d" providerId="ADAL" clId="{95F64389-6994-4859-8DB5-42525E57C50E}" dt="2024-05-14T22:14:02.110" v="117" actId="1076"/>
          <ac:cxnSpMkLst>
            <pc:docMk/>
            <pc:sldMk cId="385502800" sldId="286"/>
            <ac:cxnSpMk id="33" creationId="{6B03594B-7E75-812F-D943-4D6C4A9DE4C1}"/>
          </ac:cxnSpMkLst>
        </pc:cxnChg>
        <pc:cxnChg chg="add del mod">
          <ac:chgData name="Ozpolat, Bulent" userId="a734db9f-89f7-42fd-a662-a7c930a4d69d" providerId="ADAL" clId="{95F64389-6994-4859-8DB5-42525E57C50E}" dt="2024-05-14T22:14:02.110" v="117" actId="1076"/>
          <ac:cxnSpMkLst>
            <pc:docMk/>
            <pc:sldMk cId="385502800" sldId="286"/>
            <ac:cxnSpMk id="35" creationId="{2752B3F4-1321-78EE-DB76-29E0130D7AA1}"/>
          </ac:cxnSpMkLst>
        </pc:cxnChg>
      </pc:sldChg>
      <pc:sldChg chg="addSp delSp mod">
        <pc:chgData name="Ozpolat, Bulent" userId="a734db9f-89f7-42fd-a662-a7c930a4d69d" providerId="ADAL" clId="{95F64389-6994-4859-8DB5-42525E57C50E}" dt="2024-05-14T22:07:44.257" v="1" actId="21"/>
        <pc:sldMkLst>
          <pc:docMk/>
          <pc:sldMk cId="566675802" sldId="287"/>
        </pc:sldMkLst>
        <pc:grpChg chg="add del">
          <ac:chgData name="Ozpolat, Bulent" userId="a734db9f-89f7-42fd-a662-a7c930a4d69d" providerId="ADAL" clId="{95F64389-6994-4859-8DB5-42525E57C50E}" dt="2024-05-14T22:07:44.257" v="1" actId="21"/>
          <ac:grpSpMkLst>
            <pc:docMk/>
            <pc:sldMk cId="566675802" sldId="287"/>
            <ac:grpSpMk id="14" creationId="{D3FD6C73-DBB7-8FF7-FCE2-D24A7A6B618E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99F48D-E611-419F-A49F-65F6E1A01C49}" type="datetimeFigureOut">
              <a:rPr lang="tr-TR" smtClean="0"/>
              <a:pPr/>
              <a:t>15.04.2025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41425"/>
            <a:ext cx="23653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51E1CC-D0F4-4B13-AB97-A05210CEA8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1489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A, b, c </a:t>
            </a:r>
            <a:r>
              <a:rPr lang="tr-TR" dirty="0" err="1"/>
              <a:t>refer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significant</a:t>
            </a:r>
            <a:r>
              <a:rPr lang="tr-TR" dirty="0"/>
              <a:t> </a:t>
            </a:r>
            <a:r>
              <a:rPr lang="tr-TR" dirty="0" err="1"/>
              <a:t>difference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indicated</a:t>
            </a:r>
            <a:r>
              <a:rPr lang="tr-TR" dirty="0"/>
              <a:t> </a:t>
            </a:r>
            <a:r>
              <a:rPr lang="tr-TR" dirty="0" err="1"/>
              <a:t>groups</a:t>
            </a:r>
            <a:r>
              <a:rPr lang="tr-TR" dirty="0"/>
              <a:t> (p&lt;0.05)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4E195-0324-489D-AEB7-DD62F6F96EB7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239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2084388" y="1347788"/>
            <a:ext cx="2570162" cy="363696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645288-D9B9-4804-AC0C-6DEFE4BD870D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3682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51E1CC-D0F4-4B13-AB97-A05210CEA8E6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65037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51E1CC-D0F4-4B13-AB97-A05210CEA8E6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063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BE12-378A-6C46-BBE4-15EA71AB457E}" type="datetime1">
              <a:rPr lang="tr-TR" smtClean="0"/>
              <a:t>15.04.2025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9C2BF-4574-496E-96AB-53F7EF9292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9195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5F881-93EC-494B-B298-3FD063AA3E0D}" type="datetime1">
              <a:rPr lang="tr-TR" smtClean="0"/>
              <a:t>15.04.2025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9C2BF-4574-496E-96AB-53F7EF9292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2101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1048B-3F1A-1349-8004-A4416B6205FA}" type="datetime1">
              <a:rPr lang="tr-TR" smtClean="0"/>
              <a:t>15.04.2025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9C2BF-4574-496E-96AB-53F7EF9292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13038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C58516-B903-044F-8EB8-E7CE7DD29B6E}" type="datetime1">
              <a:rPr lang="tr-TR" smtClean="0"/>
              <a:t>15.04.2025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99001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B8BD-F82D-F648-90AE-A52889C44FA5}" type="datetime1">
              <a:rPr lang="tr-TR" smtClean="0"/>
              <a:t>15.04.2025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9C2BF-4574-496E-96AB-53F7EF9292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9871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E4CD7-8073-8245-A007-DC7420A28A06}" type="datetime1">
              <a:rPr lang="tr-TR" smtClean="0"/>
              <a:t>15.04.2025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9C2BF-4574-496E-96AB-53F7EF9292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4224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2DB07-3A22-3D44-8E2E-83A9A8F5F3A8}" type="datetime1">
              <a:rPr lang="tr-TR" smtClean="0"/>
              <a:t>15.04.2025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9C2BF-4574-496E-96AB-53F7EF9292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7087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E7C7-7030-6349-A7E9-D1DB85A074C9}" type="datetime1">
              <a:rPr lang="tr-TR" smtClean="0"/>
              <a:t>15.04.2025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9C2BF-4574-496E-96AB-53F7EF9292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6294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7320D-57F6-8047-B547-FC0D51940999}" type="datetime1">
              <a:rPr lang="tr-TR" smtClean="0"/>
              <a:t>15.04.2025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9C2BF-4574-496E-96AB-53F7EF9292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1278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33DA1-5A39-AC45-8251-E35DCEBD8AB2}" type="datetime1">
              <a:rPr lang="tr-TR" smtClean="0"/>
              <a:t>15.04.2025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9C2BF-4574-496E-96AB-53F7EF9292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5693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A775-793C-D84B-98B4-370D13B162E4}" type="datetime1">
              <a:rPr lang="tr-TR" smtClean="0"/>
              <a:t>15.04.2025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9C2BF-4574-496E-96AB-53F7EF9292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3907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8937A-5735-FD44-83BC-F5DE7B658830}" type="datetime1">
              <a:rPr lang="tr-TR" smtClean="0"/>
              <a:t>15.04.2025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9C2BF-4574-496E-96AB-53F7EF9292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2888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C1E9D-8747-2D43-87AE-7F681B3E7BDA}" type="datetime1">
              <a:rPr lang="tr-TR" smtClean="0"/>
              <a:t>15.04.2025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09C2BF-4574-496E-96AB-53F7EF9292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5339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hf hdr="0" ftr="0" dt="0"/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microsoft.com/office/2007/relationships/hdphoto" Target="../media/hdphoto6.wdp"/><Relationship Id="rId18" Type="http://schemas.openxmlformats.org/officeDocument/2006/relationships/image" Target="../media/image9.png"/><Relationship Id="rId26" Type="http://schemas.openxmlformats.org/officeDocument/2006/relationships/image" Target="../media/image14.png"/><Relationship Id="rId39" Type="http://schemas.microsoft.com/office/2007/relationships/hdphoto" Target="../media/hdphoto18.wdp"/><Relationship Id="rId21" Type="http://schemas.openxmlformats.org/officeDocument/2006/relationships/image" Target="../media/image11.tif"/><Relationship Id="rId34" Type="http://schemas.openxmlformats.org/officeDocument/2006/relationships/image" Target="../media/image18.png"/><Relationship Id="rId42" Type="http://schemas.openxmlformats.org/officeDocument/2006/relationships/image" Target="../media/image23.png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9" Type="http://schemas.microsoft.com/office/2007/relationships/hdphoto" Target="../media/hdphoto13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24" Type="http://schemas.openxmlformats.org/officeDocument/2006/relationships/image" Target="../media/image13.png"/><Relationship Id="rId32" Type="http://schemas.openxmlformats.org/officeDocument/2006/relationships/image" Target="../media/image17.png"/><Relationship Id="rId37" Type="http://schemas.microsoft.com/office/2007/relationships/hdphoto" Target="../media/hdphoto17.wdp"/><Relationship Id="rId40" Type="http://schemas.openxmlformats.org/officeDocument/2006/relationships/image" Target="../media/image21.tiff"/><Relationship Id="rId45" Type="http://schemas.microsoft.com/office/2007/relationships/hdphoto" Target="../media/hdphoto20.wdp"/><Relationship Id="rId5" Type="http://schemas.microsoft.com/office/2007/relationships/hdphoto" Target="../media/hdphoto2.wdp"/><Relationship Id="rId15" Type="http://schemas.microsoft.com/office/2007/relationships/hdphoto" Target="../media/hdphoto7.wdp"/><Relationship Id="rId23" Type="http://schemas.microsoft.com/office/2007/relationships/hdphoto" Target="../media/hdphoto10.wdp"/><Relationship Id="rId28" Type="http://schemas.openxmlformats.org/officeDocument/2006/relationships/image" Target="../media/image15.png"/><Relationship Id="rId36" Type="http://schemas.openxmlformats.org/officeDocument/2006/relationships/image" Target="../media/image19.png"/><Relationship Id="rId10" Type="http://schemas.openxmlformats.org/officeDocument/2006/relationships/image" Target="../media/image5.png"/><Relationship Id="rId19" Type="http://schemas.microsoft.com/office/2007/relationships/hdphoto" Target="../media/hdphoto9.wdp"/><Relationship Id="rId31" Type="http://schemas.microsoft.com/office/2007/relationships/hdphoto" Target="../media/hdphoto14.wdp"/><Relationship Id="rId44" Type="http://schemas.openxmlformats.org/officeDocument/2006/relationships/image" Target="../media/image24.png"/><Relationship Id="rId4" Type="http://schemas.openxmlformats.org/officeDocument/2006/relationships/image" Target="../media/image2.png"/><Relationship Id="rId9" Type="http://schemas.microsoft.com/office/2007/relationships/hdphoto" Target="../media/hdphoto4.wdp"/><Relationship Id="rId14" Type="http://schemas.openxmlformats.org/officeDocument/2006/relationships/image" Target="../media/image7.png"/><Relationship Id="rId22" Type="http://schemas.openxmlformats.org/officeDocument/2006/relationships/image" Target="../media/image12.png"/><Relationship Id="rId27" Type="http://schemas.microsoft.com/office/2007/relationships/hdphoto" Target="../media/hdphoto12.wdp"/><Relationship Id="rId30" Type="http://schemas.openxmlformats.org/officeDocument/2006/relationships/image" Target="../media/image16.png"/><Relationship Id="rId35" Type="http://schemas.microsoft.com/office/2007/relationships/hdphoto" Target="../media/hdphoto16.wdp"/><Relationship Id="rId43" Type="http://schemas.microsoft.com/office/2007/relationships/hdphoto" Target="../media/hdphoto19.wdp"/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12" Type="http://schemas.openxmlformats.org/officeDocument/2006/relationships/image" Target="../media/image6.png"/><Relationship Id="rId17" Type="http://schemas.microsoft.com/office/2007/relationships/hdphoto" Target="../media/hdphoto8.wdp"/><Relationship Id="rId25" Type="http://schemas.microsoft.com/office/2007/relationships/hdphoto" Target="../media/hdphoto11.wdp"/><Relationship Id="rId33" Type="http://schemas.microsoft.com/office/2007/relationships/hdphoto" Target="../media/hdphoto15.wdp"/><Relationship Id="rId38" Type="http://schemas.openxmlformats.org/officeDocument/2006/relationships/image" Target="../media/image20.png"/><Relationship Id="rId20" Type="http://schemas.openxmlformats.org/officeDocument/2006/relationships/image" Target="../media/image10.tif"/><Relationship Id="rId41" Type="http://schemas.openxmlformats.org/officeDocument/2006/relationships/image" Target="../media/image22.tif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8.png"/><Relationship Id="rId18" Type="http://schemas.openxmlformats.org/officeDocument/2006/relationships/image" Target="../media/image93.emf"/><Relationship Id="rId3" Type="http://schemas.openxmlformats.org/officeDocument/2006/relationships/image" Target="../media/image79.jpg"/><Relationship Id="rId7" Type="http://schemas.openxmlformats.org/officeDocument/2006/relationships/image" Target="../media/image83.png"/><Relationship Id="rId12" Type="http://schemas.microsoft.com/office/2007/relationships/hdphoto" Target="../media/hdphoto35.wdp"/><Relationship Id="rId17" Type="http://schemas.openxmlformats.org/officeDocument/2006/relationships/image" Target="../media/image92.emf"/><Relationship Id="rId2" Type="http://schemas.openxmlformats.org/officeDocument/2006/relationships/image" Target="../media/image78.jpg"/><Relationship Id="rId16" Type="http://schemas.openxmlformats.org/officeDocument/2006/relationships/image" Target="../media/image91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jpg"/><Relationship Id="rId15" Type="http://schemas.openxmlformats.org/officeDocument/2006/relationships/image" Target="../media/image90.emf"/><Relationship Id="rId10" Type="http://schemas.openxmlformats.org/officeDocument/2006/relationships/image" Target="../media/image86.png"/><Relationship Id="rId19" Type="http://schemas.openxmlformats.org/officeDocument/2006/relationships/image" Target="../media/image94.emf"/><Relationship Id="rId4" Type="http://schemas.openxmlformats.org/officeDocument/2006/relationships/image" Target="../media/image80.png"/><Relationship Id="rId9" Type="http://schemas.openxmlformats.org/officeDocument/2006/relationships/image" Target="../media/image85.png"/><Relationship Id="rId14" Type="http://schemas.openxmlformats.org/officeDocument/2006/relationships/image" Target="../media/image89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5.png"/><Relationship Id="rId3" Type="http://schemas.openxmlformats.org/officeDocument/2006/relationships/image" Target="../media/image96.emf"/><Relationship Id="rId7" Type="http://schemas.openxmlformats.org/officeDocument/2006/relationships/image" Target="../media/image92.emf"/><Relationship Id="rId12" Type="http://schemas.openxmlformats.org/officeDocument/2006/relationships/image" Target="../media/image104.png"/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9.emf"/><Relationship Id="rId11" Type="http://schemas.openxmlformats.org/officeDocument/2006/relationships/image" Target="../media/image103.png"/><Relationship Id="rId5" Type="http://schemas.openxmlformats.org/officeDocument/2006/relationships/image" Target="../media/image98.emf"/><Relationship Id="rId10" Type="http://schemas.openxmlformats.org/officeDocument/2006/relationships/image" Target="../media/image102.png"/><Relationship Id="rId4" Type="http://schemas.openxmlformats.org/officeDocument/2006/relationships/image" Target="../media/image97.emf"/><Relationship Id="rId9" Type="http://schemas.openxmlformats.org/officeDocument/2006/relationships/image" Target="../media/image10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17.emf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12" Type="http://schemas.openxmlformats.org/officeDocument/2006/relationships/image" Target="../media/image116.emf"/><Relationship Id="rId17" Type="http://schemas.openxmlformats.org/officeDocument/2006/relationships/image" Target="../media/image121.emf"/><Relationship Id="rId2" Type="http://schemas.openxmlformats.org/officeDocument/2006/relationships/image" Target="../media/image106.png"/><Relationship Id="rId16" Type="http://schemas.openxmlformats.org/officeDocument/2006/relationships/image" Target="../media/image120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0.png"/><Relationship Id="rId11" Type="http://schemas.openxmlformats.org/officeDocument/2006/relationships/image" Target="../media/image115.emf"/><Relationship Id="rId5" Type="http://schemas.openxmlformats.org/officeDocument/2006/relationships/image" Target="../media/image109.png"/><Relationship Id="rId15" Type="http://schemas.openxmlformats.org/officeDocument/2006/relationships/image" Target="../media/image119.emf"/><Relationship Id="rId10" Type="http://schemas.openxmlformats.org/officeDocument/2006/relationships/image" Target="../media/image114.emf"/><Relationship Id="rId4" Type="http://schemas.openxmlformats.org/officeDocument/2006/relationships/image" Target="../media/image108.png"/><Relationship Id="rId9" Type="http://schemas.openxmlformats.org/officeDocument/2006/relationships/image" Target="../media/image113.png"/><Relationship Id="rId14" Type="http://schemas.openxmlformats.org/officeDocument/2006/relationships/image" Target="../media/image118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37.emf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12" Type="http://schemas.openxmlformats.org/officeDocument/2006/relationships/image" Target="../media/image36.emf"/><Relationship Id="rId17" Type="http://schemas.openxmlformats.org/officeDocument/2006/relationships/image" Target="../media/image43.emf"/><Relationship Id="rId2" Type="http://schemas.openxmlformats.org/officeDocument/2006/relationships/image" Target="../media/image122.png"/><Relationship Id="rId16" Type="http://schemas.openxmlformats.org/officeDocument/2006/relationships/image" Target="../media/image42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6.png"/><Relationship Id="rId11" Type="http://schemas.openxmlformats.org/officeDocument/2006/relationships/image" Target="../media/image38.emf"/><Relationship Id="rId5" Type="http://schemas.openxmlformats.org/officeDocument/2006/relationships/image" Target="../media/image125.tif"/><Relationship Id="rId15" Type="http://schemas.openxmlformats.org/officeDocument/2006/relationships/image" Target="../media/image41.emf"/><Relationship Id="rId10" Type="http://schemas.openxmlformats.org/officeDocument/2006/relationships/image" Target="../media/image39.emf"/><Relationship Id="rId4" Type="http://schemas.openxmlformats.org/officeDocument/2006/relationships/image" Target="../media/image124.tif"/><Relationship Id="rId9" Type="http://schemas.openxmlformats.org/officeDocument/2006/relationships/image" Target="../media/image129.png"/><Relationship Id="rId14" Type="http://schemas.openxmlformats.org/officeDocument/2006/relationships/image" Target="../media/image40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emf"/><Relationship Id="rId3" Type="http://schemas.microsoft.com/office/2007/relationships/hdphoto" Target="../media/hdphoto36.wdp"/><Relationship Id="rId7" Type="http://schemas.openxmlformats.org/officeDocument/2006/relationships/image" Target="../media/image69.emf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3.emf"/><Relationship Id="rId5" Type="http://schemas.openxmlformats.org/officeDocument/2006/relationships/image" Target="../media/image132.png"/><Relationship Id="rId4" Type="http://schemas.openxmlformats.org/officeDocument/2006/relationships/image" Target="../media/image131.png"/><Relationship Id="rId9" Type="http://schemas.openxmlformats.org/officeDocument/2006/relationships/image" Target="../media/image13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21.wdp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2.wdp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emf"/><Relationship Id="rId18" Type="http://schemas.openxmlformats.org/officeDocument/2006/relationships/image" Target="../media/image43.emf"/><Relationship Id="rId26" Type="http://schemas.microsoft.com/office/2007/relationships/hdphoto" Target="../media/hdphoto28.wdp"/><Relationship Id="rId3" Type="http://schemas.microsoft.com/office/2007/relationships/hdphoto" Target="../media/hdphoto23.wdp"/><Relationship Id="rId21" Type="http://schemas.openxmlformats.org/officeDocument/2006/relationships/image" Target="../media/image46.tiff"/><Relationship Id="rId7" Type="http://schemas.microsoft.com/office/2007/relationships/hdphoto" Target="../media/hdphoto25.wdp"/><Relationship Id="rId12" Type="http://schemas.openxmlformats.org/officeDocument/2006/relationships/image" Target="../media/image37.emf"/><Relationship Id="rId17" Type="http://schemas.openxmlformats.org/officeDocument/2006/relationships/image" Target="../media/image42.emf"/><Relationship Id="rId25" Type="http://schemas.openxmlformats.org/officeDocument/2006/relationships/image" Target="../media/image49.png"/><Relationship Id="rId2" Type="http://schemas.openxmlformats.org/officeDocument/2006/relationships/image" Target="../media/image31.png"/><Relationship Id="rId16" Type="http://schemas.openxmlformats.org/officeDocument/2006/relationships/image" Target="../media/image41.emf"/><Relationship Id="rId20" Type="http://schemas.openxmlformats.org/officeDocument/2006/relationships/image" Target="../media/image45.tiff"/><Relationship Id="rId29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6.emf"/><Relationship Id="rId24" Type="http://schemas.microsoft.com/office/2007/relationships/hdphoto" Target="../media/hdphoto27.wdp"/><Relationship Id="rId5" Type="http://schemas.microsoft.com/office/2007/relationships/hdphoto" Target="../media/hdphoto24.wdp"/><Relationship Id="rId15" Type="http://schemas.openxmlformats.org/officeDocument/2006/relationships/image" Target="../media/image40.emf"/><Relationship Id="rId23" Type="http://schemas.openxmlformats.org/officeDocument/2006/relationships/image" Target="../media/image48.png"/><Relationship Id="rId28" Type="http://schemas.microsoft.com/office/2007/relationships/hdphoto" Target="../media/hdphoto29.wdp"/><Relationship Id="rId10" Type="http://schemas.openxmlformats.org/officeDocument/2006/relationships/image" Target="../media/image35.tiff"/><Relationship Id="rId19" Type="http://schemas.openxmlformats.org/officeDocument/2006/relationships/image" Target="../media/image44.tiff"/><Relationship Id="rId31" Type="http://schemas.openxmlformats.org/officeDocument/2006/relationships/image" Target="../media/image52.jpeg"/><Relationship Id="rId4" Type="http://schemas.openxmlformats.org/officeDocument/2006/relationships/image" Target="../media/image32.png"/><Relationship Id="rId9" Type="http://schemas.microsoft.com/office/2007/relationships/hdphoto" Target="../media/hdphoto26.wdp"/><Relationship Id="rId14" Type="http://schemas.openxmlformats.org/officeDocument/2006/relationships/image" Target="../media/image39.emf"/><Relationship Id="rId22" Type="http://schemas.openxmlformats.org/officeDocument/2006/relationships/image" Target="../media/image47.tiff"/><Relationship Id="rId27" Type="http://schemas.openxmlformats.org/officeDocument/2006/relationships/image" Target="../media/image50.png"/><Relationship Id="rId30" Type="http://schemas.microsoft.com/office/2007/relationships/hdphoto" Target="../media/hdphoto30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tif"/><Relationship Id="rId7" Type="http://schemas.openxmlformats.org/officeDocument/2006/relationships/image" Target="../media/image6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tif"/><Relationship Id="rId5" Type="http://schemas.openxmlformats.org/officeDocument/2006/relationships/image" Target="../media/image58.tif"/><Relationship Id="rId4" Type="http://schemas.openxmlformats.org/officeDocument/2006/relationships/image" Target="../media/image57.tif"/><Relationship Id="rId9" Type="http://schemas.openxmlformats.org/officeDocument/2006/relationships/image" Target="../media/image62.tif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2.wdp"/><Relationship Id="rId13" Type="http://schemas.openxmlformats.org/officeDocument/2006/relationships/image" Target="../media/image69.emf"/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12" Type="http://schemas.microsoft.com/office/2007/relationships/hdphoto" Target="../media/hdphoto34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11" Type="http://schemas.openxmlformats.org/officeDocument/2006/relationships/image" Target="../media/image68.png"/><Relationship Id="rId5" Type="http://schemas.openxmlformats.org/officeDocument/2006/relationships/image" Target="../media/image64.png"/><Relationship Id="rId10" Type="http://schemas.microsoft.com/office/2007/relationships/hdphoto" Target="../media/hdphoto33.wdp"/><Relationship Id="rId4" Type="http://schemas.microsoft.com/office/2007/relationships/hdphoto" Target="../media/hdphoto31.wdp"/><Relationship Id="rId9" Type="http://schemas.openxmlformats.org/officeDocument/2006/relationships/image" Target="../media/image6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emf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378B40-7992-C134-625F-6CBCC299E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9C2BF-4574-496E-96AB-53F7EF929291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5FBE19-23E1-A592-F34B-12A14FB51FFB}"/>
              </a:ext>
            </a:extLst>
          </p:cNvPr>
          <p:cNvSpPr txBox="1"/>
          <p:nvPr/>
        </p:nvSpPr>
        <p:spPr>
          <a:xfrm>
            <a:off x="390559" y="7799848"/>
            <a:ext cx="6778556" cy="10776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Figure S1.</a:t>
            </a:r>
            <a:r>
              <a:rPr lang="tr-TR" sz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1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eEF2K </a:t>
            </a:r>
            <a:r>
              <a:rPr lang="tr-TR" sz="11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expression</a:t>
            </a:r>
            <a:r>
              <a:rPr lang="tr-TR" sz="11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is </a:t>
            </a:r>
            <a:r>
              <a:rPr lang="tr-TR" sz="11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related</a:t>
            </a:r>
            <a:r>
              <a:rPr lang="tr-TR" sz="11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1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</a:t>
            </a:r>
            <a:r>
              <a:rPr lang="tr-TR" sz="11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1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migration</a:t>
            </a:r>
            <a:r>
              <a:rPr lang="tr-TR" sz="11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1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abilities</a:t>
            </a:r>
            <a:r>
              <a:rPr lang="tr-TR" sz="11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of </a:t>
            </a:r>
            <a:r>
              <a:rPr lang="tr-TR" sz="11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pancreatic</a:t>
            </a:r>
            <a:r>
              <a:rPr lang="tr-TR" sz="11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1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cancer</a:t>
            </a:r>
            <a:r>
              <a:rPr lang="tr-TR" sz="11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1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cells</a:t>
            </a:r>
            <a:r>
              <a:rPr lang="tr-TR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Knockdown</a:t>
            </a:r>
            <a:r>
              <a:rPr lang="tr-TR" sz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of eEF2K </a:t>
            </a:r>
            <a:r>
              <a:rPr lang="tr-TR" sz="1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by</a:t>
            </a:r>
            <a:r>
              <a:rPr lang="tr-TR" sz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siRNA</a:t>
            </a:r>
            <a:r>
              <a:rPr lang="tr-TR" sz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reduces</a:t>
            </a:r>
            <a:r>
              <a:rPr lang="tr-TR" sz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migration</a:t>
            </a:r>
            <a:r>
              <a:rPr lang="tr-TR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capabilities</a:t>
            </a:r>
            <a:r>
              <a:rPr lang="tr-TR" sz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of </a:t>
            </a:r>
            <a:r>
              <a:rPr lang="tr-TR" sz="11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(A) </a:t>
            </a:r>
            <a:r>
              <a:rPr lang="tr-TR" sz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PANC-1 </a:t>
            </a:r>
            <a:r>
              <a:rPr lang="tr-TR" sz="1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</a:t>
            </a:r>
            <a:r>
              <a:rPr lang="tr-TR" sz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1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(B)</a:t>
            </a:r>
            <a:r>
              <a:rPr lang="tr-TR" sz="11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MiaPaCa-2 </a:t>
            </a:r>
            <a:r>
              <a:rPr lang="tr-TR" sz="1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cells</a:t>
            </a:r>
            <a:r>
              <a:rPr lang="tr-TR" sz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(*p&lt;0.05, **p&lt;0.01, </a:t>
            </a:r>
            <a:r>
              <a:rPr lang="tr-TR" sz="1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</a:t>
            </a:r>
            <a:r>
              <a:rPr lang="tr-TR" sz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****p&lt;0.0001). Bar </a:t>
            </a:r>
            <a:r>
              <a:rPr lang="tr-TR" sz="1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graphs</a:t>
            </a:r>
            <a:r>
              <a:rPr lang="tr-TR" sz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represent</a:t>
            </a:r>
            <a:r>
              <a:rPr lang="tr-TR" sz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</a:t>
            </a:r>
            <a:r>
              <a:rPr lang="tr-TR" sz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mean</a:t>
            </a:r>
            <a:r>
              <a:rPr lang="tr-TR" sz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of </a:t>
            </a:r>
            <a:r>
              <a:rPr lang="tr-TR" sz="1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three</a:t>
            </a:r>
            <a:r>
              <a:rPr lang="tr-TR" sz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independent</a:t>
            </a:r>
            <a:r>
              <a:rPr lang="tr-TR" sz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experiments</a:t>
            </a:r>
            <a:r>
              <a:rPr lang="tr-TR" sz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en-TR" sz="110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(C) </a:t>
            </a:r>
            <a:r>
              <a:rPr lang="en-US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Overexpression of eEF2K induced migration of PANC-1 cells. </a:t>
            </a:r>
            <a:r>
              <a:rPr lang="en-US" sz="11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*p&lt;0.05. </a:t>
            </a:r>
            <a:r>
              <a:rPr lang="en-US" sz="1100" dirty="0" err="1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Lenti-Cnt</a:t>
            </a:r>
            <a:r>
              <a:rPr lang="en-US" sz="11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v.; </a:t>
            </a:r>
            <a:r>
              <a:rPr lang="en-US" sz="1100" dirty="0" err="1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lenti</a:t>
            </a:r>
            <a:r>
              <a:rPr lang="en-US" sz="11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-Control vector.</a:t>
            </a:r>
            <a:endParaRPr lang="en-T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A35B565E-EEE1-331F-C90D-E6E37A85DB69}"/>
              </a:ext>
            </a:extLst>
          </p:cNvPr>
          <p:cNvSpPr txBox="1"/>
          <p:nvPr/>
        </p:nvSpPr>
        <p:spPr>
          <a:xfrm>
            <a:off x="5067665" y="5853278"/>
            <a:ext cx="299690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200" dirty="0"/>
              <a:t> 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A6A9A146-CE30-794E-4F15-5EB88EA463FA}"/>
              </a:ext>
            </a:extLst>
          </p:cNvPr>
          <p:cNvGrpSpPr/>
          <p:nvPr/>
        </p:nvGrpSpPr>
        <p:grpSpPr>
          <a:xfrm>
            <a:off x="4276200" y="1678104"/>
            <a:ext cx="3019697" cy="2702837"/>
            <a:chOff x="4083942" y="6652935"/>
            <a:chExt cx="3218333" cy="2398846"/>
          </a:xfrm>
        </p:grpSpPr>
        <p:pic>
          <p:nvPicPr>
            <p:cNvPr id="90" name="Resim 31">
              <a:extLst>
                <a:ext uri="{FF2B5EF4-FFF2-40B4-BE49-F238E27FC236}">
                  <a16:creationId xmlns:a16="http://schemas.microsoft.com/office/drawing/2014/main" id="{30111C1E-A363-1AFB-A589-B783C5A4259B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12000" contrast="31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083942" y="7594646"/>
              <a:ext cx="1026000" cy="716400"/>
            </a:xfrm>
            <a:prstGeom prst="rect">
              <a:avLst/>
            </a:prstGeom>
          </p:spPr>
        </p:pic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15C428D3-3B2E-4A3B-9C24-BE7EAC7BA641}"/>
                </a:ext>
              </a:extLst>
            </p:cNvPr>
            <p:cNvGrpSpPr/>
            <p:nvPr/>
          </p:nvGrpSpPr>
          <p:grpSpPr>
            <a:xfrm>
              <a:off x="4083942" y="6652935"/>
              <a:ext cx="3218333" cy="2398846"/>
              <a:chOff x="4083942" y="6652935"/>
              <a:chExt cx="3218333" cy="2398846"/>
            </a:xfrm>
          </p:grpSpPr>
          <p:pic>
            <p:nvPicPr>
              <p:cNvPr id="92" name="Resim 69">
                <a:extLst>
                  <a:ext uri="{FF2B5EF4-FFF2-40B4-BE49-F238E27FC236}">
                    <a16:creationId xmlns:a16="http://schemas.microsoft.com/office/drawing/2014/main" id="{70E72DFB-AA0E-EBEB-F6BA-4A80517343EB}"/>
                  </a:ext>
                </a:extLst>
              </p:cNvPr>
              <p:cNvPicPr>
                <a:picLocks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10000" contrast="23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188802" y="8332828"/>
                <a:ext cx="1026000" cy="716400"/>
              </a:xfrm>
              <a:prstGeom prst="rect">
                <a:avLst/>
              </a:prstGeom>
            </p:spPr>
          </p:pic>
          <p:pic>
            <p:nvPicPr>
              <p:cNvPr id="93" name="Resim 66">
                <a:extLst>
                  <a:ext uri="{FF2B5EF4-FFF2-40B4-BE49-F238E27FC236}">
                    <a16:creationId xmlns:a16="http://schemas.microsoft.com/office/drawing/2014/main" id="{A4218DFD-91B7-8C9A-CDF0-2B64161AF972}"/>
                  </a:ext>
                </a:extLst>
              </p:cNvPr>
              <p:cNvPicPr>
                <a:picLocks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-12000" contrast="34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136171" y="8332828"/>
                <a:ext cx="1026000" cy="716400"/>
              </a:xfrm>
              <a:prstGeom prst="rect">
                <a:avLst/>
              </a:prstGeom>
            </p:spPr>
          </p:pic>
          <p:pic>
            <p:nvPicPr>
              <p:cNvPr id="94" name="Resim 53">
                <a:extLst>
                  <a:ext uri="{FF2B5EF4-FFF2-40B4-BE49-F238E27FC236}">
                    <a16:creationId xmlns:a16="http://schemas.microsoft.com/office/drawing/2014/main" id="{40B9343E-CE86-CD09-CE28-D757A0AA9D9E}"/>
                  </a:ext>
                </a:extLst>
              </p:cNvPr>
              <p:cNvPicPr>
                <a:picLocks/>
              </p:cNvPicPr>
              <p:nvPr/>
            </p:nvPicPr>
            <p:blipFill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rightnessContrast bright="-12000" contrast="33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083942" y="8332828"/>
                <a:ext cx="1026000" cy="716400"/>
              </a:xfrm>
              <a:prstGeom prst="rect">
                <a:avLst/>
              </a:prstGeom>
            </p:spPr>
          </p:pic>
          <p:pic>
            <p:nvPicPr>
              <p:cNvPr id="95" name="Resim 38">
                <a:extLst>
                  <a:ext uri="{FF2B5EF4-FFF2-40B4-BE49-F238E27FC236}">
                    <a16:creationId xmlns:a16="http://schemas.microsoft.com/office/drawing/2014/main" id="{FE52F192-A5C8-297D-E799-35312F9370D2}"/>
                  </a:ext>
                </a:extLst>
              </p:cNvPr>
              <p:cNvPicPr>
                <a:picLocks/>
              </p:cNvPicPr>
              <p:nvPr/>
            </p:nvPicPr>
            <p:blipFill>
              <a:blip r:embed="rId10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rightnessContrast bright="-7000" contrast="36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188801" y="7594646"/>
                <a:ext cx="1026000" cy="716400"/>
              </a:xfrm>
              <a:prstGeom prst="rect">
                <a:avLst/>
              </a:prstGeom>
            </p:spPr>
          </p:pic>
          <p:pic>
            <p:nvPicPr>
              <p:cNvPr id="96" name="Resim 33">
                <a:extLst>
                  <a:ext uri="{FF2B5EF4-FFF2-40B4-BE49-F238E27FC236}">
                    <a16:creationId xmlns:a16="http://schemas.microsoft.com/office/drawing/2014/main" id="{D2F3DE41-8647-E806-29C7-1C1911D9E2A1}"/>
                  </a:ext>
                </a:extLst>
              </p:cNvPr>
              <p:cNvPicPr>
                <a:picLocks/>
              </p:cNvPicPr>
              <p:nvPr/>
            </p:nvPicPr>
            <p:blipFill>
              <a:blip r:embed="rId12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rightnessContrast bright="-14000" contrast="36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136171" y="7594646"/>
                <a:ext cx="1026000" cy="716400"/>
              </a:xfrm>
              <a:prstGeom prst="rect">
                <a:avLst/>
              </a:prstGeom>
            </p:spPr>
          </p:pic>
          <p:pic>
            <p:nvPicPr>
              <p:cNvPr id="97" name="Resim 25">
                <a:extLst>
                  <a:ext uri="{FF2B5EF4-FFF2-40B4-BE49-F238E27FC236}">
                    <a16:creationId xmlns:a16="http://schemas.microsoft.com/office/drawing/2014/main" id="{2E90A9A7-9380-A5E5-D4E7-42AA90A013E7}"/>
                  </a:ext>
                </a:extLst>
              </p:cNvPr>
              <p:cNvPicPr>
                <a:picLocks/>
              </p:cNvPicPr>
              <p:nvPr/>
            </p:nvPicPr>
            <p:blipFill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rightnessContrast bright="-23000" contrast="36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188802" y="6855505"/>
                <a:ext cx="1026000" cy="716400"/>
              </a:xfrm>
              <a:prstGeom prst="rect">
                <a:avLst/>
              </a:prstGeom>
            </p:spPr>
          </p:pic>
          <p:pic>
            <p:nvPicPr>
              <p:cNvPr id="98" name="Resim 22">
                <a:extLst>
                  <a:ext uri="{FF2B5EF4-FFF2-40B4-BE49-F238E27FC236}">
                    <a16:creationId xmlns:a16="http://schemas.microsoft.com/office/drawing/2014/main" id="{2B9C96A4-AF23-7F96-B083-62EF03AA2AB3}"/>
                  </a:ext>
                </a:extLst>
              </p:cNvPr>
              <p:cNvPicPr>
                <a:picLocks/>
              </p:cNvPicPr>
              <p:nvPr/>
            </p:nvPicPr>
            <p:blipFill>
              <a:blip r:embed="rId16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brightnessContrast bright="-20000" contrast="29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136171" y="6855505"/>
                <a:ext cx="1026000" cy="716400"/>
              </a:xfrm>
              <a:prstGeom prst="rect">
                <a:avLst/>
              </a:prstGeom>
            </p:spPr>
          </p:pic>
          <p:pic>
            <p:nvPicPr>
              <p:cNvPr id="99" name="Resim 5">
                <a:extLst>
                  <a:ext uri="{FF2B5EF4-FFF2-40B4-BE49-F238E27FC236}">
                    <a16:creationId xmlns:a16="http://schemas.microsoft.com/office/drawing/2014/main" id="{037C6846-56FF-C961-BF40-23268FE8F4BA}"/>
                  </a:ext>
                </a:extLst>
              </p:cNvPr>
              <p:cNvPicPr>
                <a:picLocks/>
              </p:cNvPicPr>
              <p:nvPr/>
            </p:nvPicPr>
            <p:blipFill>
              <a:blip r:embed="rId18">
                <a:extLst>
                  <a:ext uri="{BEBA8EAE-BF5A-486C-A8C5-ECC9F3942E4B}">
                    <a14:imgProps xmlns:a14="http://schemas.microsoft.com/office/drawing/2010/main">
                      <a14:imgLayer r:embed="rId19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083942" y="6855505"/>
                <a:ext cx="1026000" cy="716400"/>
              </a:xfrm>
              <a:prstGeom prst="rect">
                <a:avLst/>
              </a:prstGeom>
            </p:spPr>
          </p:pic>
          <p:cxnSp>
            <p:nvCxnSpPr>
              <p:cNvPr id="100" name="Düz Bağlayıcı 34">
                <a:extLst>
                  <a:ext uri="{FF2B5EF4-FFF2-40B4-BE49-F238E27FC236}">
                    <a16:creationId xmlns:a16="http://schemas.microsoft.com/office/drawing/2014/main" id="{66B08AEF-3D7D-D970-1338-379E2ABD4F2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389803" y="6867140"/>
                <a:ext cx="1" cy="711783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Düz Bağlayıcı 35">
                <a:extLst>
                  <a:ext uri="{FF2B5EF4-FFF2-40B4-BE49-F238E27FC236}">
                    <a16:creationId xmlns:a16="http://schemas.microsoft.com/office/drawing/2014/main" id="{9AF0051F-BF22-38EF-4407-27BDC83FEB4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856302" y="6867140"/>
                <a:ext cx="1" cy="711783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Düz Bağlayıcı 34">
                <a:extLst>
                  <a:ext uri="{FF2B5EF4-FFF2-40B4-BE49-F238E27FC236}">
                    <a16:creationId xmlns:a16="http://schemas.microsoft.com/office/drawing/2014/main" id="{62FC5226-A0BE-B04E-3C27-F6B5ECFA137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388066" y="7600210"/>
                <a:ext cx="1" cy="711783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Düz Bağlayıcı 35">
                <a:extLst>
                  <a:ext uri="{FF2B5EF4-FFF2-40B4-BE49-F238E27FC236}">
                    <a16:creationId xmlns:a16="http://schemas.microsoft.com/office/drawing/2014/main" id="{A31923F5-0B81-77BC-6022-C875828F332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854564" y="7600210"/>
                <a:ext cx="1" cy="711783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Düz Bağlayıcı 34">
                <a:extLst>
                  <a:ext uri="{FF2B5EF4-FFF2-40B4-BE49-F238E27FC236}">
                    <a16:creationId xmlns:a16="http://schemas.microsoft.com/office/drawing/2014/main" id="{07F7877A-68EE-0D00-470A-9F74255A6D6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388066" y="8326769"/>
                <a:ext cx="1" cy="711783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Düz Bağlayıcı 35">
                <a:extLst>
                  <a:ext uri="{FF2B5EF4-FFF2-40B4-BE49-F238E27FC236}">
                    <a16:creationId xmlns:a16="http://schemas.microsoft.com/office/drawing/2014/main" id="{09799C1A-25E1-4314-6749-E6E74F95599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854564" y="8326769"/>
                <a:ext cx="1" cy="711783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Düz Bağlayıcı 34">
                <a:extLst>
                  <a:ext uri="{FF2B5EF4-FFF2-40B4-BE49-F238E27FC236}">
                    <a16:creationId xmlns:a16="http://schemas.microsoft.com/office/drawing/2014/main" id="{8C88A671-D722-346C-BAA4-361F41C78EA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430345" y="6866061"/>
                <a:ext cx="1" cy="711783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Düz Bağlayıcı 35">
                <a:extLst>
                  <a:ext uri="{FF2B5EF4-FFF2-40B4-BE49-F238E27FC236}">
                    <a16:creationId xmlns:a16="http://schemas.microsoft.com/office/drawing/2014/main" id="{F9CBAB60-FABA-A1BA-5E19-D698311727D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871443" y="6866061"/>
                <a:ext cx="1" cy="711783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Düz Bağlayıcı 34">
                <a:extLst>
                  <a:ext uri="{FF2B5EF4-FFF2-40B4-BE49-F238E27FC236}">
                    <a16:creationId xmlns:a16="http://schemas.microsoft.com/office/drawing/2014/main" id="{E81F449F-FDCB-2D1B-A890-238ECE11594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432530" y="7593783"/>
                <a:ext cx="1" cy="711783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Düz Bağlayıcı 35">
                <a:extLst>
                  <a:ext uri="{FF2B5EF4-FFF2-40B4-BE49-F238E27FC236}">
                    <a16:creationId xmlns:a16="http://schemas.microsoft.com/office/drawing/2014/main" id="{3B67FBA8-A14E-5597-5A14-F77C0DA036D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873628" y="7593783"/>
                <a:ext cx="1" cy="711783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Düz Bağlayıcı 34">
                <a:extLst>
                  <a:ext uri="{FF2B5EF4-FFF2-40B4-BE49-F238E27FC236}">
                    <a16:creationId xmlns:a16="http://schemas.microsoft.com/office/drawing/2014/main" id="{97915215-9B6D-AB32-6DCC-58F8F21DC25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431415" y="8321505"/>
                <a:ext cx="1" cy="711783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Düz Bağlayıcı 35">
                <a:extLst>
                  <a:ext uri="{FF2B5EF4-FFF2-40B4-BE49-F238E27FC236}">
                    <a16:creationId xmlns:a16="http://schemas.microsoft.com/office/drawing/2014/main" id="{1D9EDCF1-366C-804B-6462-AF986FD7228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872513" y="8321505"/>
                <a:ext cx="1" cy="711783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Düz Bağlayıcı 34">
                <a:extLst>
                  <a:ext uri="{FF2B5EF4-FFF2-40B4-BE49-F238E27FC236}">
                    <a16:creationId xmlns:a16="http://schemas.microsoft.com/office/drawing/2014/main" id="{7C6E1B97-C05E-322F-9215-2864865DEE5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489182" y="6863079"/>
                <a:ext cx="1" cy="711783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Düz Bağlayıcı 35">
                <a:extLst>
                  <a:ext uri="{FF2B5EF4-FFF2-40B4-BE49-F238E27FC236}">
                    <a16:creationId xmlns:a16="http://schemas.microsoft.com/office/drawing/2014/main" id="{50864107-31C0-F41E-CC8C-D4F1B021707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8748" y="6863079"/>
                <a:ext cx="1" cy="711783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Düz Bağlayıcı 34">
                <a:extLst>
                  <a:ext uri="{FF2B5EF4-FFF2-40B4-BE49-F238E27FC236}">
                    <a16:creationId xmlns:a16="http://schemas.microsoft.com/office/drawing/2014/main" id="{65A6DBBD-586F-3A3D-1840-46EEDA43675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487151" y="7608677"/>
                <a:ext cx="1" cy="711783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Düz Bağlayıcı 35">
                <a:extLst>
                  <a:ext uri="{FF2B5EF4-FFF2-40B4-BE49-F238E27FC236}">
                    <a16:creationId xmlns:a16="http://schemas.microsoft.com/office/drawing/2014/main" id="{FC3BCBA9-ABA5-50F4-EF4C-128F465593E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6715" y="7608677"/>
                <a:ext cx="1" cy="711783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Düz Bağlayıcı 34">
                <a:extLst>
                  <a:ext uri="{FF2B5EF4-FFF2-40B4-BE49-F238E27FC236}">
                    <a16:creationId xmlns:a16="http://schemas.microsoft.com/office/drawing/2014/main" id="{2D6C8C94-DABB-B2DF-DA08-FBE0628ABB1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486100" y="8339998"/>
                <a:ext cx="1" cy="711783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Düz Bağlayıcı 35">
                <a:extLst>
                  <a:ext uri="{FF2B5EF4-FFF2-40B4-BE49-F238E27FC236}">
                    <a16:creationId xmlns:a16="http://schemas.microsoft.com/office/drawing/2014/main" id="{69BCA967-21F0-A5A9-D534-303094E91B2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5665" y="8339998"/>
                <a:ext cx="1" cy="711783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8" name="Metin kutusu 52">
                <a:extLst>
                  <a:ext uri="{FF2B5EF4-FFF2-40B4-BE49-F238E27FC236}">
                    <a16:creationId xmlns:a16="http://schemas.microsoft.com/office/drawing/2014/main" id="{86FEEF0D-84F9-59C8-D9F8-C29320E8494C}"/>
                  </a:ext>
                </a:extLst>
              </p:cNvPr>
              <p:cNvSpPr txBox="1"/>
              <p:nvPr/>
            </p:nvSpPr>
            <p:spPr>
              <a:xfrm>
                <a:off x="4429648" y="6665698"/>
                <a:ext cx="398409" cy="2321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sz="105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NT</a:t>
                </a:r>
              </a:p>
            </p:txBody>
          </p:sp>
          <p:sp>
            <p:nvSpPr>
              <p:cNvPr id="119" name="Metin kutusu 53">
                <a:extLst>
                  <a:ext uri="{FF2B5EF4-FFF2-40B4-BE49-F238E27FC236}">
                    <a16:creationId xmlns:a16="http://schemas.microsoft.com/office/drawing/2014/main" id="{683EC8EA-C7AE-AEAC-F47D-016451A8C9A3}"/>
                  </a:ext>
                </a:extLst>
              </p:cNvPr>
              <p:cNvSpPr txBox="1"/>
              <p:nvPr/>
            </p:nvSpPr>
            <p:spPr>
              <a:xfrm>
                <a:off x="5175820" y="6652935"/>
                <a:ext cx="941695" cy="2321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sz="105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Cnt</a:t>
                </a:r>
                <a:r>
                  <a:rPr lang="tr-TR" sz="105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105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siRNA</a:t>
                </a:r>
                <a:endParaRPr lang="tr-TR" sz="105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Metin kutusu 54">
                <a:extLst>
                  <a:ext uri="{FF2B5EF4-FFF2-40B4-BE49-F238E27FC236}">
                    <a16:creationId xmlns:a16="http://schemas.microsoft.com/office/drawing/2014/main" id="{B61EA4C6-4EF0-2EC3-1052-C31B0FF43A91}"/>
                  </a:ext>
                </a:extLst>
              </p:cNvPr>
              <p:cNvSpPr txBox="1"/>
              <p:nvPr/>
            </p:nvSpPr>
            <p:spPr>
              <a:xfrm>
                <a:off x="6141897" y="6665698"/>
                <a:ext cx="1160378" cy="2321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tr-TR" sz="105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eEF2K </a:t>
                </a:r>
                <a:r>
                  <a:rPr lang="tr-TR" sz="105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siRNA</a:t>
                </a:r>
                <a:endParaRPr lang="tr-TR" sz="105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21" name="Metin kutusu 168">
            <a:extLst>
              <a:ext uri="{FF2B5EF4-FFF2-40B4-BE49-F238E27FC236}">
                <a16:creationId xmlns:a16="http://schemas.microsoft.com/office/drawing/2014/main" id="{12F4A46E-6CB3-825B-E433-ABA37D180DDF}"/>
              </a:ext>
            </a:extLst>
          </p:cNvPr>
          <p:cNvSpPr txBox="1"/>
          <p:nvPr/>
        </p:nvSpPr>
        <p:spPr>
          <a:xfrm>
            <a:off x="3871670" y="1402647"/>
            <a:ext cx="530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56"/>
            <a:r>
              <a:rPr lang="tr-TR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122" name="Metin kutusu 15">
            <a:extLst>
              <a:ext uri="{FF2B5EF4-FFF2-40B4-BE49-F238E27FC236}">
                <a16:creationId xmlns:a16="http://schemas.microsoft.com/office/drawing/2014/main" id="{EE38F59F-88EC-1CA4-09F8-C11AFF252342}"/>
              </a:ext>
            </a:extLst>
          </p:cNvPr>
          <p:cNvSpPr txBox="1"/>
          <p:nvPr/>
        </p:nvSpPr>
        <p:spPr>
          <a:xfrm rot="16200000">
            <a:off x="4008542" y="2199272"/>
            <a:ext cx="34977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56"/>
            <a:r>
              <a:rPr lang="tr-TR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0h</a:t>
            </a:r>
          </a:p>
        </p:txBody>
      </p:sp>
      <p:sp>
        <p:nvSpPr>
          <p:cNvPr id="123" name="Metin kutusu 16">
            <a:extLst>
              <a:ext uri="{FF2B5EF4-FFF2-40B4-BE49-F238E27FC236}">
                <a16:creationId xmlns:a16="http://schemas.microsoft.com/office/drawing/2014/main" id="{8C1E56FB-98F4-4A27-5C3F-21AF8A7FD73A}"/>
              </a:ext>
            </a:extLst>
          </p:cNvPr>
          <p:cNvSpPr txBox="1"/>
          <p:nvPr/>
        </p:nvSpPr>
        <p:spPr>
          <a:xfrm rot="16200000">
            <a:off x="3969269" y="3021645"/>
            <a:ext cx="4283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56"/>
            <a:r>
              <a:rPr lang="tr-TR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24h</a:t>
            </a:r>
          </a:p>
        </p:txBody>
      </p:sp>
      <p:sp>
        <p:nvSpPr>
          <p:cNvPr id="124" name="Metin kutusu 17">
            <a:extLst>
              <a:ext uri="{FF2B5EF4-FFF2-40B4-BE49-F238E27FC236}">
                <a16:creationId xmlns:a16="http://schemas.microsoft.com/office/drawing/2014/main" id="{BF632AE7-33D4-1D4C-75B0-FFA1FEAEFE3A}"/>
              </a:ext>
            </a:extLst>
          </p:cNvPr>
          <p:cNvSpPr txBox="1"/>
          <p:nvPr/>
        </p:nvSpPr>
        <p:spPr>
          <a:xfrm rot="16200000">
            <a:off x="3969269" y="3832135"/>
            <a:ext cx="4283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56"/>
            <a:r>
              <a:rPr lang="tr-TR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48h</a:t>
            </a:r>
          </a:p>
        </p:txBody>
      </p:sp>
      <p:pic>
        <p:nvPicPr>
          <p:cNvPr id="125" name="Picture 124" descr="A black and grey rectangles&#10;&#10;Description automatically generated">
            <a:extLst>
              <a:ext uri="{FF2B5EF4-FFF2-40B4-BE49-F238E27FC236}">
                <a16:creationId xmlns:a16="http://schemas.microsoft.com/office/drawing/2014/main" id="{8C8F2499-E3B7-B88D-CB13-C4188482FA5C}"/>
              </a:ext>
            </a:extLst>
          </p:cNvPr>
          <p:cNvPicPr>
            <a:picLocks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429" y="4419948"/>
            <a:ext cx="1188000" cy="1260000"/>
          </a:xfrm>
          <a:prstGeom prst="rect">
            <a:avLst/>
          </a:prstGeom>
        </p:spPr>
      </p:pic>
      <p:pic>
        <p:nvPicPr>
          <p:cNvPr id="126" name="Picture 125" descr="A screenshot of a video game&#10;&#10;Description automatically generated">
            <a:extLst>
              <a:ext uri="{FF2B5EF4-FFF2-40B4-BE49-F238E27FC236}">
                <a16:creationId xmlns:a16="http://schemas.microsoft.com/office/drawing/2014/main" id="{4561A54D-D734-52D4-2DBC-26A73B267EB0}"/>
              </a:ext>
            </a:extLst>
          </p:cNvPr>
          <p:cNvPicPr>
            <a:picLocks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607" y="4362073"/>
            <a:ext cx="1188000" cy="1260000"/>
          </a:xfrm>
          <a:prstGeom prst="rect">
            <a:avLst/>
          </a:prstGeom>
        </p:spPr>
      </p:pic>
      <p:cxnSp>
        <p:nvCxnSpPr>
          <p:cNvPr id="127" name="Straight Connector 63">
            <a:extLst>
              <a:ext uri="{FF2B5EF4-FFF2-40B4-BE49-F238E27FC236}">
                <a16:creationId xmlns:a16="http://schemas.microsoft.com/office/drawing/2014/main" id="{6360FBE5-2A84-51AB-7B3F-3EBD28FD90B4}"/>
              </a:ext>
            </a:extLst>
          </p:cNvPr>
          <p:cNvCxnSpPr>
            <a:cxnSpLocks/>
          </p:cNvCxnSpPr>
          <p:nvPr/>
        </p:nvCxnSpPr>
        <p:spPr>
          <a:xfrm>
            <a:off x="4301543" y="1666916"/>
            <a:ext cx="2880000" cy="0"/>
          </a:xfrm>
          <a:prstGeom prst="line">
            <a:avLst/>
          </a:prstGeom>
          <a:ln w="952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Metin kutusu 22">
            <a:extLst>
              <a:ext uri="{FF2B5EF4-FFF2-40B4-BE49-F238E27FC236}">
                <a16:creationId xmlns:a16="http://schemas.microsoft.com/office/drawing/2014/main" id="{9B277BB8-459E-A6A3-41A2-81DE816C9BE9}"/>
              </a:ext>
            </a:extLst>
          </p:cNvPr>
          <p:cNvSpPr txBox="1"/>
          <p:nvPr/>
        </p:nvSpPr>
        <p:spPr>
          <a:xfrm>
            <a:off x="5259307" y="1411730"/>
            <a:ext cx="9605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itchFamily="34" charset="0"/>
                <a:cs typeface="Arial" pitchFamily="34" charset="0"/>
              </a:rPr>
              <a:t>MiaPaCa-2</a:t>
            </a:r>
            <a:endParaRPr lang="tr-TR" sz="12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AF67550A-E49D-13A5-3625-BE9B617014DE}"/>
              </a:ext>
            </a:extLst>
          </p:cNvPr>
          <p:cNvGrpSpPr/>
          <p:nvPr/>
        </p:nvGrpSpPr>
        <p:grpSpPr>
          <a:xfrm>
            <a:off x="324238" y="1438225"/>
            <a:ext cx="3356927" cy="4106691"/>
            <a:chOff x="3552117" y="4059967"/>
            <a:chExt cx="3356927" cy="4106691"/>
          </a:xfrm>
        </p:grpSpPr>
        <p:sp>
          <p:nvSpPr>
            <p:cNvPr id="130" name="Metin kutusu 168">
              <a:extLst>
                <a:ext uri="{FF2B5EF4-FFF2-40B4-BE49-F238E27FC236}">
                  <a16:creationId xmlns:a16="http://schemas.microsoft.com/office/drawing/2014/main" id="{F01EB834-9715-4A92-3936-51BF3AA69D63}"/>
                </a:ext>
              </a:extLst>
            </p:cNvPr>
            <p:cNvSpPr txBox="1"/>
            <p:nvPr/>
          </p:nvSpPr>
          <p:spPr>
            <a:xfrm>
              <a:off x="3552117" y="4059967"/>
              <a:ext cx="5309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56"/>
              <a:r>
                <a:rPr lang="tr-TR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grpSp>
          <p:nvGrpSpPr>
            <p:cNvPr id="131" name="Grup 2">
              <a:extLst>
                <a:ext uri="{FF2B5EF4-FFF2-40B4-BE49-F238E27FC236}">
                  <a16:creationId xmlns:a16="http://schemas.microsoft.com/office/drawing/2014/main" id="{616E05EB-7844-4748-A5EB-D00C63F2EA82}"/>
                </a:ext>
              </a:extLst>
            </p:cNvPr>
            <p:cNvGrpSpPr/>
            <p:nvPr/>
          </p:nvGrpSpPr>
          <p:grpSpPr>
            <a:xfrm>
              <a:off x="3684547" y="4352954"/>
              <a:ext cx="3224497" cy="2660251"/>
              <a:chOff x="1825326" y="-35001"/>
              <a:chExt cx="7533114" cy="6681547"/>
            </a:xfrm>
          </p:grpSpPr>
          <p:pic>
            <p:nvPicPr>
              <p:cNvPr id="153" name="Resim 3">
                <a:extLst>
                  <a:ext uri="{FF2B5EF4-FFF2-40B4-BE49-F238E27FC236}">
                    <a16:creationId xmlns:a16="http://schemas.microsoft.com/office/drawing/2014/main" id="{00F11EBD-6956-31FF-0B04-F622312BFA4F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22" cstate="hqprint">
                <a:extLst>
                  <a:ext uri="{BEBA8EAE-BF5A-486C-A8C5-ECC9F3942E4B}">
                    <a14:imgProps xmlns:a14="http://schemas.microsoft.com/office/drawing/2010/main">
                      <a14:imgLayer r:embed="rId23">
                        <a14:imgEffect>
                          <a14:sharpenSoften amount="50000"/>
                        </a14:imgEffect>
                        <a14:imgEffect>
                          <a14:saturation sat="0"/>
                        </a14:imgEffect>
                        <a14:imgEffect>
                          <a14:brightnessContrast bright="8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17622" y="482852"/>
                <a:ext cx="2232000" cy="2015999"/>
              </a:xfrm>
              <a:prstGeom prst="rect">
                <a:avLst/>
              </a:prstGeom>
            </p:spPr>
          </p:pic>
          <p:pic>
            <p:nvPicPr>
              <p:cNvPr id="154" name="Resim 4">
                <a:extLst>
                  <a:ext uri="{FF2B5EF4-FFF2-40B4-BE49-F238E27FC236}">
                    <a16:creationId xmlns:a16="http://schemas.microsoft.com/office/drawing/2014/main" id="{2468C423-1F2C-7B49-A9F4-83A8C8D9B0EB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24" cstate="hqprint">
                <a:extLst>
                  <a:ext uri="{BEBA8EAE-BF5A-486C-A8C5-ECC9F3942E4B}">
                    <a14:imgProps xmlns:a14="http://schemas.microsoft.com/office/drawing/2010/main">
                      <a14:imgLayer r:embed="rId25">
                        <a14:imgEffect>
                          <a14:sharpenSoften amount="50000"/>
                        </a14:imgEffect>
                        <a14:imgEffect>
                          <a14:saturation sat="0"/>
                        </a14:imgEffect>
                        <a14:imgEffect>
                          <a14:brightnessContrast bright="8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30626" y="482852"/>
                <a:ext cx="2232000" cy="2015999"/>
              </a:xfrm>
              <a:prstGeom prst="rect">
                <a:avLst/>
              </a:prstGeom>
            </p:spPr>
          </p:pic>
          <p:pic>
            <p:nvPicPr>
              <p:cNvPr id="155" name="Resim 5">
                <a:extLst>
                  <a:ext uri="{FF2B5EF4-FFF2-40B4-BE49-F238E27FC236}">
                    <a16:creationId xmlns:a16="http://schemas.microsoft.com/office/drawing/2014/main" id="{71D1AD8E-BC99-478D-93FB-61FDF768E8E5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26" cstate="hqprint">
                <a:extLst>
                  <a:ext uri="{BEBA8EAE-BF5A-486C-A8C5-ECC9F3942E4B}">
                    <a14:imgProps xmlns:a14="http://schemas.microsoft.com/office/drawing/2010/main">
                      <a14:imgLayer r:embed="rId27">
                        <a14:imgEffect>
                          <a14:sharpenSoften amount="50000"/>
                        </a14:imgEffect>
                        <a14:imgEffect>
                          <a14:saturation sat="0"/>
                        </a14:imgEffect>
                        <a14:imgEffect>
                          <a14:brightnessContrast bright="8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36116" y="482852"/>
                <a:ext cx="2232002" cy="2016331"/>
              </a:xfrm>
              <a:prstGeom prst="rect">
                <a:avLst/>
              </a:prstGeom>
            </p:spPr>
          </p:pic>
          <p:pic>
            <p:nvPicPr>
              <p:cNvPr id="156" name="Resim 6">
                <a:extLst>
                  <a:ext uri="{FF2B5EF4-FFF2-40B4-BE49-F238E27FC236}">
                    <a16:creationId xmlns:a16="http://schemas.microsoft.com/office/drawing/2014/main" id="{5B4C471B-8333-A892-F40D-0895E1E11AAC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28" cstate="hqprint">
                <a:extLst>
                  <a:ext uri="{BEBA8EAE-BF5A-486C-A8C5-ECC9F3942E4B}">
                    <a14:imgProps xmlns:a14="http://schemas.microsoft.com/office/drawing/2010/main">
                      <a14:imgLayer r:embed="rId29">
                        <a14:imgEffect>
                          <a14:sharpenSoften amount="25000"/>
                        </a14:imgEffect>
                        <a14:imgEffect>
                          <a14:saturation sat="0"/>
                        </a14:imgEffect>
                        <a14:imgEffect>
                          <a14:brightnessContrast bright="14000" contrast="38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17623" y="2559457"/>
                <a:ext cx="2232000" cy="2015510"/>
              </a:xfrm>
              <a:prstGeom prst="rect">
                <a:avLst/>
              </a:prstGeom>
            </p:spPr>
          </p:pic>
          <p:pic>
            <p:nvPicPr>
              <p:cNvPr id="157" name="Resim 7">
                <a:extLst>
                  <a:ext uri="{FF2B5EF4-FFF2-40B4-BE49-F238E27FC236}">
                    <a16:creationId xmlns:a16="http://schemas.microsoft.com/office/drawing/2014/main" id="{D8D237C7-81B2-1931-CF58-BBB32F633226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30" cstate="hqprint">
                <a:extLst>
                  <a:ext uri="{BEBA8EAE-BF5A-486C-A8C5-ECC9F3942E4B}">
                    <a14:imgProps xmlns:a14="http://schemas.microsoft.com/office/drawing/2010/main">
                      <a14:imgLayer r:embed="rId31">
                        <a14:imgEffect>
                          <a14:sharpenSoften amount="25000"/>
                        </a14:imgEffect>
                        <a14:imgEffect>
                          <a14:saturation sat="0"/>
                        </a14:imgEffect>
                        <a14:imgEffect>
                          <a14:brightnessContrast bright="-12000" contrast="17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17622" y="4639425"/>
                <a:ext cx="2232000" cy="1999413"/>
              </a:xfrm>
              <a:prstGeom prst="rect">
                <a:avLst/>
              </a:prstGeom>
            </p:spPr>
          </p:pic>
          <p:pic>
            <p:nvPicPr>
              <p:cNvPr id="158" name="Resim 8">
                <a:extLst>
                  <a:ext uri="{FF2B5EF4-FFF2-40B4-BE49-F238E27FC236}">
                    <a16:creationId xmlns:a16="http://schemas.microsoft.com/office/drawing/2014/main" id="{8F7BC7E5-4A6C-2A04-2436-EB4219F5F990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32" cstate="hqprint">
                <a:extLst>
                  <a:ext uri="{BEBA8EAE-BF5A-486C-A8C5-ECC9F3942E4B}">
                    <a14:imgProps xmlns:a14="http://schemas.microsoft.com/office/drawing/2010/main">
                      <a14:imgLayer r:embed="rId33">
                        <a14:imgEffect>
                          <a14:sharpenSoften amount="50000"/>
                        </a14:imgEffect>
                        <a14:imgEffect>
                          <a14:saturation sat="0"/>
                        </a14:imgEffect>
                        <a14:imgEffect>
                          <a14:brightnessContrast bright="8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30626" y="2559457"/>
                <a:ext cx="2232000" cy="2015999"/>
              </a:xfrm>
              <a:prstGeom prst="rect">
                <a:avLst/>
              </a:prstGeom>
            </p:spPr>
          </p:pic>
          <p:pic>
            <p:nvPicPr>
              <p:cNvPr id="159" name="Resim 9">
                <a:extLst>
                  <a:ext uri="{FF2B5EF4-FFF2-40B4-BE49-F238E27FC236}">
                    <a16:creationId xmlns:a16="http://schemas.microsoft.com/office/drawing/2014/main" id="{74DF78A1-A2C1-9DF5-D728-B1A6ED365EDA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34" cstate="hqprint">
                <a:extLst>
                  <a:ext uri="{BEBA8EAE-BF5A-486C-A8C5-ECC9F3942E4B}">
                    <a14:imgProps xmlns:a14="http://schemas.microsoft.com/office/drawing/2010/main">
                      <a14:imgLayer r:embed="rId35">
                        <a14:imgEffect>
                          <a14:sharpenSoften amount="25000"/>
                        </a14:imgEffect>
                        <a14:imgEffect>
                          <a14:saturation sat="0"/>
                        </a14:imgEffect>
                        <a14:imgEffect>
                          <a14:brightnessContrast bright="-16000" contrast="24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30626" y="4639425"/>
                <a:ext cx="2232000" cy="1994485"/>
              </a:xfrm>
              <a:prstGeom prst="rect">
                <a:avLst/>
              </a:prstGeom>
            </p:spPr>
          </p:pic>
          <p:pic>
            <p:nvPicPr>
              <p:cNvPr id="160" name="Resim 10">
                <a:extLst>
                  <a:ext uri="{FF2B5EF4-FFF2-40B4-BE49-F238E27FC236}">
                    <a16:creationId xmlns:a16="http://schemas.microsoft.com/office/drawing/2014/main" id="{A7DA3930-52C9-09FE-D7C7-697FBDBBC231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36" cstate="hqprint">
                <a:extLst>
                  <a:ext uri="{BEBA8EAE-BF5A-486C-A8C5-ECC9F3942E4B}">
                    <a14:imgProps xmlns:a14="http://schemas.microsoft.com/office/drawing/2010/main">
                      <a14:imgLayer r:embed="rId37">
                        <a14:imgEffect>
                          <a14:sharpenSoften amount="50000"/>
                        </a14:imgEffect>
                        <a14:imgEffect>
                          <a14:saturation sat="0"/>
                        </a14:imgEffect>
                        <a14:imgEffect>
                          <a14:brightnessContrast bright="8000" contrast="24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36116" y="2559457"/>
                <a:ext cx="2232000" cy="2015999"/>
              </a:xfrm>
              <a:prstGeom prst="rect">
                <a:avLst/>
              </a:prstGeom>
            </p:spPr>
          </p:pic>
          <p:pic>
            <p:nvPicPr>
              <p:cNvPr id="161" name="Resim 11">
                <a:extLst>
                  <a:ext uri="{FF2B5EF4-FFF2-40B4-BE49-F238E27FC236}">
                    <a16:creationId xmlns:a16="http://schemas.microsoft.com/office/drawing/2014/main" id="{3FDB9346-DC51-452F-9F2D-82102C778CA2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38" cstate="hqprint">
                <a:extLst>
                  <a:ext uri="{BEBA8EAE-BF5A-486C-A8C5-ECC9F3942E4B}">
                    <a14:imgProps xmlns:a14="http://schemas.microsoft.com/office/drawing/2010/main">
                      <a14:imgLayer r:embed="rId39">
                        <a14:imgEffect>
                          <a14:sharpenSoften amount="50000"/>
                        </a14:imgEffect>
                        <a14:imgEffect>
                          <a14:saturation sat="0"/>
                        </a14:imgEffect>
                        <a14:imgEffect>
                          <a14:brightnessContrast bright="-16000" contrast="1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36116" y="4639425"/>
                <a:ext cx="2232000" cy="2007121"/>
              </a:xfrm>
              <a:prstGeom prst="rect">
                <a:avLst/>
              </a:prstGeom>
            </p:spPr>
          </p:pic>
          <p:sp>
            <p:nvSpPr>
              <p:cNvPr id="162" name="Metin kutusu 12">
                <a:extLst>
                  <a:ext uri="{FF2B5EF4-FFF2-40B4-BE49-F238E27FC236}">
                    <a16:creationId xmlns:a16="http://schemas.microsoft.com/office/drawing/2014/main" id="{46589C71-F8D8-4DA5-E0B7-62723F690E92}"/>
                  </a:ext>
                </a:extLst>
              </p:cNvPr>
              <p:cNvSpPr txBox="1"/>
              <p:nvPr/>
            </p:nvSpPr>
            <p:spPr>
              <a:xfrm>
                <a:off x="3074198" y="-35001"/>
                <a:ext cx="873323" cy="6570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457156"/>
                <a:r>
                  <a:rPr lang="tr-TR" sz="105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NT</a:t>
                </a:r>
              </a:p>
            </p:txBody>
          </p:sp>
          <p:sp>
            <p:nvSpPr>
              <p:cNvPr id="163" name="Metin kutusu 13">
                <a:extLst>
                  <a:ext uri="{FF2B5EF4-FFF2-40B4-BE49-F238E27FC236}">
                    <a16:creationId xmlns:a16="http://schemas.microsoft.com/office/drawing/2014/main" id="{11E2C04D-E44C-29F1-BBD6-C3FB082335D0}"/>
                  </a:ext>
                </a:extLst>
              </p:cNvPr>
              <p:cNvSpPr txBox="1"/>
              <p:nvPr/>
            </p:nvSpPr>
            <p:spPr>
              <a:xfrm>
                <a:off x="4760024" y="-35001"/>
                <a:ext cx="2064220" cy="6570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457156"/>
                <a:r>
                  <a:rPr lang="tr-TR" sz="105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Cnt siRNA</a:t>
                </a:r>
              </a:p>
            </p:txBody>
          </p:sp>
          <p:sp>
            <p:nvSpPr>
              <p:cNvPr id="164" name="Metin kutusu 14">
                <a:extLst>
                  <a:ext uri="{FF2B5EF4-FFF2-40B4-BE49-F238E27FC236}">
                    <a16:creationId xmlns:a16="http://schemas.microsoft.com/office/drawing/2014/main" id="{6AB747EE-6A56-9796-3FEA-917003461F27}"/>
                  </a:ext>
                </a:extLst>
              </p:cNvPr>
              <p:cNvSpPr txBox="1"/>
              <p:nvPr/>
            </p:nvSpPr>
            <p:spPr>
              <a:xfrm>
                <a:off x="6814862" y="-35001"/>
                <a:ext cx="2543578" cy="6570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457156"/>
                <a:r>
                  <a:rPr lang="tr-TR" sz="105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eEF2K siRNA</a:t>
                </a:r>
              </a:p>
            </p:txBody>
          </p:sp>
          <p:sp>
            <p:nvSpPr>
              <p:cNvPr id="165" name="Metin kutusu 15">
                <a:extLst>
                  <a:ext uri="{FF2B5EF4-FFF2-40B4-BE49-F238E27FC236}">
                    <a16:creationId xmlns:a16="http://schemas.microsoft.com/office/drawing/2014/main" id="{4C542DD9-908B-87CB-12EF-F62D3F5915CB}"/>
                  </a:ext>
                </a:extLst>
              </p:cNvPr>
              <p:cNvSpPr txBox="1"/>
              <p:nvPr/>
            </p:nvSpPr>
            <p:spPr>
              <a:xfrm rot="16200000">
                <a:off x="1691662" y="1182832"/>
                <a:ext cx="878505" cy="6111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457156"/>
                <a:r>
                  <a:rPr lang="tr-TR" sz="11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0h</a:t>
                </a:r>
              </a:p>
            </p:txBody>
          </p:sp>
          <p:sp>
            <p:nvSpPr>
              <p:cNvPr id="166" name="Metin kutusu 16">
                <a:extLst>
                  <a:ext uri="{FF2B5EF4-FFF2-40B4-BE49-F238E27FC236}">
                    <a16:creationId xmlns:a16="http://schemas.microsoft.com/office/drawing/2014/main" id="{97930703-E416-F48E-47C3-0A87EE462214}"/>
                  </a:ext>
                </a:extLst>
              </p:cNvPr>
              <p:cNvSpPr txBox="1"/>
              <p:nvPr/>
            </p:nvSpPr>
            <p:spPr>
              <a:xfrm rot="16200000">
                <a:off x="1593023" y="3247833"/>
                <a:ext cx="1075783" cy="6111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457156"/>
                <a:r>
                  <a:rPr lang="tr-TR" sz="11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24h</a:t>
                </a:r>
              </a:p>
            </p:txBody>
          </p:sp>
          <p:sp>
            <p:nvSpPr>
              <p:cNvPr id="167" name="Metin kutusu 17">
                <a:extLst>
                  <a:ext uri="{FF2B5EF4-FFF2-40B4-BE49-F238E27FC236}">
                    <a16:creationId xmlns:a16="http://schemas.microsoft.com/office/drawing/2014/main" id="{2C6A1119-C6DC-B481-2B1D-7E6D0EABEEB6}"/>
                  </a:ext>
                </a:extLst>
              </p:cNvPr>
              <p:cNvSpPr txBox="1"/>
              <p:nvPr/>
            </p:nvSpPr>
            <p:spPr>
              <a:xfrm rot="16200000">
                <a:off x="1593023" y="5283152"/>
                <a:ext cx="1075783" cy="6111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457156"/>
                <a:r>
                  <a:rPr lang="tr-TR" sz="11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48h</a:t>
                </a:r>
              </a:p>
            </p:txBody>
          </p:sp>
        </p:grpSp>
        <p:pic>
          <p:nvPicPr>
            <p:cNvPr id="132" name="Picture 131" descr="Logo, icon&#10;&#10;Description automatically generated">
              <a:extLst>
                <a:ext uri="{FF2B5EF4-FFF2-40B4-BE49-F238E27FC236}">
                  <a16:creationId xmlns:a16="http://schemas.microsoft.com/office/drawing/2014/main" id="{6A33A778-E517-35DD-340B-2EE51548AD2C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5637" y="7014658"/>
              <a:ext cx="1152000" cy="1152000"/>
            </a:xfrm>
            <a:prstGeom prst="rect">
              <a:avLst/>
            </a:prstGeom>
          </p:spPr>
        </p:pic>
        <p:pic>
          <p:nvPicPr>
            <p:cNvPr id="133" name="Picture 132" descr="Logo&#10;&#10;Description automatically generated">
              <a:extLst>
                <a:ext uri="{FF2B5EF4-FFF2-40B4-BE49-F238E27FC236}">
                  <a16:creationId xmlns:a16="http://schemas.microsoft.com/office/drawing/2014/main" id="{21191FE3-DBD5-9EF8-F2E7-F9F27C0C01F6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31308" y="7014658"/>
              <a:ext cx="1152000" cy="1152000"/>
            </a:xfrm>
            <a:prstGeom prst="rect">
              <a:avLst/>
            </a:prstGeom>
          </p:spPr>
        </p:pic>
        <p:cxnSp>
          <p:nvCxnSpPr>
            <p:cNvPr id="134" name="Düz Bağlayıcı 34">
              <a:extLst>
                <a:ext uri="{FF2B5EF4-FFF2-40B4-BE49-F238E27FC236}">
                  <a16:creationId xmlns:a16="http://schemas.microsoft.com/office/drawing/2014/main" id="{0A353139-F189-C487-8B8D-9BAC21CBC51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83508" y="4572153"/>
              <a:ext cx="1" cy="801983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Düz Bağlayıcı 34">
              <a:extLst>
                <a:ext uri="{FF2B5EF4-FFF2-40B4-BE49-F238E27FC236}">
                  <a16:creationId xmlns:a16="http://schemas.microsoft.com/office/drawing/2014/main" id="{8073C2CE-D51C-5927-B01D-09391C27F99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13283" y="4572153"/>
              <a:ext cx="1" cy="801983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Düz Bağlayıcı 34">
              <a:extLst>
                <a:ext uri="{FF2B5EF4-FFF2-40B4-BE49-F238E27FC236}">
                  <a16:creationId xmlns:a16="http://schemas.microsoft.com/office/drawing/2014/main" id="{8E2FA8B6-26A0-CE92-F609-F67F173F1E0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86974" y="5393932"/>
              <a:ext cx="1" cy="801983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Düz Bağlayıcı 34">
              <a:extLst>
                <a:ext uri="{FF2B5EF4-FFF2-40B4-BE49-F238E27FC236}">
                  <a16:creationId xmlns:a16="http://schemas.microsoft.com/office/drawing/2014/main" id="{36A55B6F-C592-CEA2-D12C-8E12D11497E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16749" y="5393932"/>
              <a:ext cx="1" cy="801983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Düz Bağlayıcı 34">
              <a:extLst>
                <a:ext uri="{FF2B5EF4-FFF2-40B4-BE49-F238E27FC236}">
                  <a16:creationId xmlns:a16="http://schemas.microsoft.com/office/drawing/2014/main" id="{EE16C73A-BBB1-4234-FD37-1079A305F55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81428" y="6217117"/>
              <a:ext cx="1" cy="801983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Düz Bağlayıcı 34">
              <a:extLst>
                <a:ext uri="{FF2B5EF4-FFF2-40B4-BE49-F238E27FC236}">
                  <a16:creationId xmlns:a16="http://schemas.microsoft.com/office/drawing/2014/main" id="{B74F1555-C15A-DE31-3BD0-FA566BCF228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11203" y="6217117"/>
              <a:ext cx="1" cy="801983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Düz Bağlayıcı 34">
              <a:extLst>
                <a:ext uri="{FF2B5EF4-FFF2-40B4-BE49-F238E27FC236}">
                  <a16:creationId xmlns:a16="http://schemas.microsoft.com/office/drawing/2014/main" id="{1D00CC4E-ACC1-F789-7B8D-B8B713BD08C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08632" y="4567334"/>
              <a:ext cx="1" cy="801983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Düz Bağlayıcı 34">
              <a:extLst>
                <a:ext uri="{FF2B5EF4-FFF2-40B4-BE49-F238E27FC236}">
                  <a16:creationId xmlns:a16="http://schemas.microsoft.com/office/drawing/2014/main" id="{00271AB0-1064-D7BD-D2AF-ECB2838A61A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28575" y="4567334"/>
              <a:ext cx="1" cy="801983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Düz Bağlayıcı 34">
              <a:extLst>
                <a:ext uri="{FF2B5EF4-FFF2-40B4-BE49-F238E27FC236}">
                  <a16:creationId xmlns:a16="http://schemas.microsoft.com/office/drawing/2014/main" id="{B7E19711-7D97-806A-62C8-FBC5448E491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08632" y="5393932"/>
              <a:ext cx="1" cy="801983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Düz Bağlayıcı 34">
              <a:extLst>
                <a:ext uri="{FF2B5EF4-FFF2-40B4-BE49-F238E27FC236}">
                  <a16:creationId xmlns:a16="http://schemas.microsoft.com/office/drawing/2014/main" id="{3BB96D1D-E08D-B9E9-0B3B-ED21C8FB368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28575" y="5393932"/>
              <a:ext cx="1" cy="801983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Düz Bağlayıcı 34">
              <a:extLst>
                <a:ext uri="{FF2B5EF4-FFF2-40B4-BE49-F238E27FC236}">
                  <a16:creationId xmlns:a16="http://schemas.microsoft.com/office/drawing/2014/main" id="{31281E3C-2067-2A8C-F2E6-87E2A9147A1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08632" y="6211107"/>
              <a:ext cx="1" cy="801983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Düz Bağlayıcı 34">
              <a:extLst>
                <a:ext uri="{FF2B5EF4-FFF2-40B4-BE49-F238E27FC236}">
                  <a16:creationId xmlns:a16="http://schemas.microsoft.com/office/drawing/2014/main" id="{C6146CF9-C26E-96E8-728A-63D7903919C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28575" y="6211107"/>
              <a:ext cx="1" cy="801983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Düz Bağlayıcı 34">
              <a:extLst>
                <a:ext uri="{FF2B5EF4-FFF2-40B4-BE49-F238E27FC236}">
                  <a16:creationId xmlns:a16="http://schemas.microsoft.com/office/drawing/2014/main" id="{F807CB84-E233-A6A5-6254-47E1AB256F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93898" y="4567334"/>
              <a:ext cx="1" cy="801983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Düz Bağlayıcı 34">
              <a:extLst>
                <a:ext uri="{FF2B5EF4-FFF2-40B4-BE49-F238E27FC236}">
                  <a16:creationId xmlns:a16="http://schemas.microsoft.com/office/drawing/2014/main" id="{754558C6-2BBD-36F7-8CC6-9A688C22AC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23673" y="4567334"/>
              <a:ext cx="1" cy="801983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Düz Bağlayıcı 34">
              <a:extLst>
                <a:ext uri="{FF2B5EF4-FFF2-40B4-BE49-F238E27FC236}">
                  <a16:creationId xmlns:a16="http://schemas.microsoft.com/office/drawing/2014/main" id="{1D04AA4C-5588-F222-1DD1-A0ECC6BB42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92082" y="5389601"/>
              <a:ext cx="1" cy="801983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Düz Bağlayıcı 34">
              <a:extLst>
                <a:ext uri="{FF2B5EF4-FFF2-40B4-BE49-F238E27FC236}">
                  <a16:creationId xmlns:a16="http://schemas.microsoft.com/office/drawing/2014/main" id="{AF6D3B25-BAEA-8348-8E34-DB2FF2D3109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21857" y="5389601"/>
              <a:ext cx="1" cy="801983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Düz Bağlayıcı 34">
              <a:extLst>
                <a:ext uri="{FF2B5EF4-FFF2-40B4-BE49-F238E27FC236}">
                  <a16:creationId xmlns:a16="http://schemas.microsoft.com/office/drawing/2014/main" id="{5CCD1190-E59A-824D-EA2E-41AE38C07C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95652" y="6215756"/>
              <a:ext cx="1" cy="801983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Düz Bağlayıcı 34">
              <a:extLst>
                <a:ext uri="{FF2B5EF4-FFF2-40B4-BE49-F238E27FC236}">
                  <a16:creationId xmlns:a16="http://schemas.microsoft.com/office/drawing/2014/main" id="{D53EAAC1-F091-DF45-BC44-2B533F3E78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25427" y="6215756"/>
              <a:ext cx="1" cy="801983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Metin kutusu 22">
              <a:extLst>
                <a:ext uri="{FF2B5EF4-FFF2-40B4-BE49-F238E27FC236}">
                  <a16:creationId xmlns:a16="http://schemas.microsoft.com/office/drawing/2014/main" id="{025809C9-D342-F184-1E4D-A19734A2A1FB}"/>
                </a:ext>
              </a:extLst>
            </p:cNvPr>
            <p:cNvSpPr txBox="1"/>
            <p:nvPr/>
          </p:nvSpPr>
          <p:spPr>
            <a:xfrm>
              <a:off x="5067898" y="4079867"/>
              <a:ext cx="74392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Arial" pitchFamily="34" charset="0"/>
                  <a:cs typeface="Arial" pitchFamily="34" charset="0"/>
                </a:rPr>
                <a:t>PANC-1</a:t>
              </a:r>
              <a:endParaRPr lang="tr-TR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168" name="Straight Connector 63">
            <a:extLst>
              <a:ext uri="{FF2B5EF4-FFF2-40B4-BE49-F238E27FC236}">
                <a16:creationId xmlns:a16="http://schemas.microsoft.com/office/drawing/2014/main" id="{85FF4B1B-0396-9095-9171-766EBB11451A}"/>
              </a:ext>
            </a:extLst>
          </p:cNvPr>
          <p:cNvCxnSpPr>
            <a:cxnSpLocks/>
          </p:cNvCxnSpPr>
          <p:nvPr/>
        </p:nvCxnSpPr>
        <p:spPr>
          <a:xfrm>
            <a:off x="714631" y="1696585"/>
            <a:ext cx="2880000" cy="0"/>
          </a:xfrm>
          <a:prstGeom prst="line">
            <a:avLst/>
          </a:prstGeom>
          <a:ln w="952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EB22659D-019F-F7DD-5CD1-A738DC2FF62A}"/>
              </a:ext>
            </a:extLst>
          </p:cNvPr>
          <p:cNvGrpSpPr/>
          <p:nvPr/>
        </p:nvGrpSpPr>
        <p:grpSpPr>
          <a:xfrm>
            <a:off x="478783" y="5601433"/>
            <a:ext cx="4118538" cy="1881943"/>
            <a:chOff x="4212099" y="777667"/>
            <a:chExt cx="4778820" cy="21098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BB06738-FA54-1DC2-0C0A-7B685333E88C}"/>
                </a:ext>
              </a:extLst>
            </p:cNvPr>
            <p:cNvPicPr>
              <a:picLocks noChangeArrowheads="1"/>
            </p:cNvPicPr>
            <p:nvPr/>
          </p:nvPicPr>
          <p:blipFill rotWithShape="1">
            <a:blip r:embed="rId42" cstate="print">
              <a:extLst>
                <a:ext uri="{BEBA8EAE-BF5A-486C-A8C5-ECC9F3942E4B}">
                  <a14:imgProps xmlns:a14="http://schemas.microsoft.com/office/drawing/2010/main">
                    <a14:imgLayer r:embed="rId43">
                      <a14:imgEffect>
                        <a14:sharpenSoften amount="36000"/>
                      </a14:imgEffect>
                    </a14:imgLayer>
                  </a14:imgProps>
                </a:ext>
              </a:extLst>
            </a:blip>
            <a:srcRect l="6595" t="16285" r="50772" b="15517"/>
            <a:stretch/>
          </p:blipFill>
          <p:spPr bwMode="auto">
            <a:xfrm>
              <a:off x="4598230" y="1196848"/>
              <a:ext cx="2548062" cy="16287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Metin kutusu 72">
              <a:extLst>
                <a:ext uri="{FF2B5EF4-FFF2-40B4-BE49-F238E27FC236}">
                  <a16:creationId xmlns:a16="http://schemas.microsoft.com/office/drawing/2014/main" id="{BF950BA9-6047-DFB6-8A88-9C20AC4D3625}"/>
                </a:ext>
              </a:extLst>
            </p:cNvPr>
            <p:cNvSpPr txBox="1"/>
            <p:nvPr/>
          </p:nvSpPr>
          <p:spPr>
            <a:xfrm rot="16200000">
              <a:off x="4210240" y="1488979"/>
              <a:ext cx="456820" cy="321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156"/>
              <a:r>
                <a:rPr lang="tr-TR" sz="12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0h</a:t>
              </a:r>
            </a:p>
          </p:txBody>
        </p:sp>
        <p:sp>
          <p:nvSpPr>
            <p:cNvPr id="7" name="Metin kutusu 76">
              <a:extLst>
                <a:ext uri="{FF2B5EF4-FFF2-40B4-BE49-F238E27FC236}">
                  <a16:creationId xmlns:a16="http://schemas.microsoft.com/office/drawing/2014/main" id="{7CF3D750-9CAF-4823-BFD5-D30795F33524}"/>
                </a:ext>
              </a:extLst>
            </p:cNvPr>
            <p:cNvSpPr txBox="1"/>
            <p:nvPr/>
          </p:nvSpPr>
          <p:spPr>
            <a:xfrm rot="16200000">
              <a:off x="4240848" y="2186812"/>
              <a:ext cx="503545" cy="321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156"/>
              <a:r>
                <a:rPr lang="tr-TR" sz="12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24h</a:t>
              </a:r>
            </a:p>
          </p:txBody>
        </p:sp>
        <p:sp>
          <p:nvSpPr>
            <p:cNvPr id="8" name="Metin kutusu 78">
              <a:extLst>
                <a:ext uri="{FF2B5EF4-FFF2-40B4-BE49-F238E27FC236}">
                  <a16:creationId xmlns:a16="http://schemas.microsoft.com/office/drawing/2014/main" id="{DBBB69A9-7E9D-49B9-5E2D-9F116A116043}"/>
                </a:ext>
              </a:extLst>
            </p:cNvPr>
            <p:cNvSpPr txBox="1"/>
            <p:nvPr/>
          </p:nvSpPr>
          <p:spPr>
            <a:xfrm>
              <a:off x="4686433" y="918521"/>
              <a:ext cx="1184967" cy="3105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457156"/>
              <a:r>
                <a:rPr lang="en-US" sz="12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Lenti</a:t>
              </a:r>
              <a:r>
                <a:rPr lang="en-US" sz="12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-</a:t>
              </a:r>
              <a:r>
                <a:rPr lang="tr-TR" sz="12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Cnt</a:t>
              </a:r>
              <a:r>
                <a:rPr lang="tr-TR" sz="12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v.</a:t>
              </a:r>
              <a:endParaRPr lang="tr-TR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Metin kutusu 80">
              <a:extLst>
                <a:ext uri="{FF2B5EF4-FFF2-40B4-BE49-F238E27FC236}">
                  <a16:creationId xmlns:a16="http://schemas.microsoft.com/office/drawing/2014/main" id="{00133257-25F0-F10E-B7C1-C5BC94D339B5}"/>
                </a:ext>
              </a:extLst>
            </p:cNvPr>
            <p:cNvSpPr txBox="1"/>
            <p:nvPr/>
          </p:nvSpPr>
          <p:spPr>
            <a:xfrm>
              <a:off x="5808261" y="918521"/>
              <a:ext cx="1441646" cy="3105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457156"/>
              <a:r>
                <a:rPr lang="en-US" sz="12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Lenti</a:t>
              </a:r>
              <a:r>
                <a:rPr lang="en-US" sz="12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-</a:t>
              </a:r>
              <a:r>
                <a:rPr lang="tr-TR" sz="12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eEF2K </a:t>
              </a:r>
              <a:r>
                <a:rPr lang="en-US" sz="12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v.</a:t>
              </a:r>
              <a:endParaRPr lang="tr-TR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FAF7A21-867C-657A-E5AB-CEDA1E468F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4">
              <a:extLst>
                <a:ext uri="{BEBA8EAE-BF5A-486C-A8C5-ECC9F3942E4B}">
                  <a14:imgProps xmlns:a14="http://schemas.microsoft.com/office/drawing/2010/main">
                    <a14:imgLayer r:embed="rId4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b="10410"/>
            <a:stretch/>
          </p:blipFill>
          <p:spPr>
            <a:xfrm>
              <a:off x="7199778" y="1230025"/>
              <a:ext cx="1731436" cy="1391915"/>
            </a:xfrm>
            <a:prstGeom prst="rect">
              <a:avLst/>
            </a:prstGeom>
          </p:spPr>
        </p:pic>
        <p:sp>
          <p:nvSpPr>
            <p:cNvPr id="11" name="Metin kutusu 82">
              <a:extLst>
                <a:ext uri="{FF2B5EF4-FFF2-40B4-BE49-F238E27FC236}">
                  <a16:creationId xmlns:a16="http://schemas.microsoft.com/office/drawing/2014/main" id="{32736B8C-6FD5-B7D8-C616-9D1E2EDD8DE5}"/>
                </a:ext>
              </a:extLst>
            </p:cNvPr>
            <p:cNvSpPr txBox="1"/>
            <p:nvPr/>
          </p:nvSpPr>
          <p:spPr>
            <a:xfrm flipH="1">
              <a:off x="4212099" y="777667"/>
              <a:ext cx="688623" cy="414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itchFamily="34" charset="0"/>
                  <a:cs typeface="Arial" pitchFamily="34" charset="0"/>
                </a:rPr>
                <a:t>C</a:t>
              </a:r>
              <a:endParaRPr lang="tr-TR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BEF6FFD-70B8-F629-D37B-DFBC5533B428}"/>
                </a:ext>
              </a:extLst>
            </p:cNvPr>
            <p:cNvSpPr txBox="1"/>
            <p:nvPr/>
          </p:nvSpPr>
          <p:spPr>
            <a:xfrm>
              <a:off x="7652307" y="2602808"/>
              <a:ext cx="768550" cy="2846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1050" b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Control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16E018F-0C1D-3295-22AE-F04EB4D905D7}"/>
                </a:ext>
              </a:extLst>
            </p:cNvPr>
            <p:cNvSpPr txBox="1"/>
            <p:nvPr/>
          </p:nvSpPr>
          <p:spPr>
            <a:xfrm>
              <a:off x="8289328" y="2602493"/>
              <a:ext cx="701591" cy="2846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eEF2K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66758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892A5CE8-1CA0-E7DD-E022-B80B433F3B78}"/>
              </a:ext>
            </a:extLst>
          </p:cNvPr>
          <p:cNvSpPr txBox="1"/>
          <p:nvPr/>
        </p:nvSpPr>
        <p:spPr>
          <a:xfrm>
            <a:off x="92873" y="35611"/>
            <a:ext cx="1143646" cy="391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943" b="1" dirty="0">
                <a:solidFill>
                  <a:srgbClr val="C00000"/>
                </a:solidFill>
              </a:rPr>
              <a:t>Figure 3B</a:t>
            </a:r>
          </a:p>
        </p:txBody>
      </p:sp>
      <p:pic>
        <p:nvPicPr>
          <p:cNvPr id="2" name="Picture 1" descr="A close-up of a slide&#10;&#10;Description automatically generated">
            <a:extLst>
              <a:ext uri="{FF2B5EF4-FFF2-40B4-BE49-F238E27FC236}">
                <a16:creationId xmlns:a16="http://schemas.microsoft.com/office/drawing/2014/main" id="{C7682B9F-89AF-1800-2D70-90FC88680A0D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l="24223" t="21608" r="18961" b="24570"/>
          <a:stretch/>
        </p:blipFill>
        <p:spPr>
          <a:xfrm>
            <a:off x="473520" y="5928577"/>
            <a:ext cx="1865077" cy="1476519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6" name="Picture 5" descr="A close-up of a white rectangular object&#10;&#10;Description automatically generated">
            <a:extLst>
              <a:ext uri="{FF2B5EF4-FFF2-40B4-BE49-F238E27FC236}">
                <a16:creationId xmlns:a16="http://schemas.microsoft.com/office/drawing/2014/main" id="{5B7A46AA-6D54-2CB1-75A9-E6EC90D2B81E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l="24512" t="25803" r="22692" b="24653"/>
          <a:stretch/>
        </p:blipFill>
        <p:spPr>
          <a:xfrm>
            <a:off x="3189032" y="5924973"/>
            <a:ext cx="1865077" cy="1476519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80980BF-B95B-ABD9-44CC-322DF1F6FFD3}"/>
              </a:ext>
            </a:extLst>
          </p:cNvPr>
          <p:cNvSpPr txBox="1"/>
          <p:nvPr/>
        </p:nvSpPr>
        <p:spPr>
          <a:xfrm>
            <a:off x="977490" y="5631715"/>
            <a:ext cx="913007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p-Src</a:t>
            </a:r>
            <a:r>
              <a:rPr lang="en-TR" sz="1295" b="1" baseline="30000" dirty="0"/>
              <a:t>(Tyr416)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07F47A-A765-2A83-22D8-CF96433C3F61}"/>
              </a:ext>
            </a:extLst>
          </p:cNvPr>
          <p:cNvSpPr txBox="1"/>
          <p:nvPr/>
        </p:nvSpPr>
        <p:spPr>
          <a:xfrm>
            <a:off x="3894859" y="5631715"/>
            <a:ext cx="389081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Src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2E4BBC8-26F3-2ECA-F159-2E644608EFAF}"/>
              </a:ext>
            </a:extLst>
          </p:cNvPr>
          <p:cNvPicPr>
            <a:picLocks/>
          </p:cNvPicPr>
          <p:nvPr/>
        </p:nvPicPr>
        <p:blipFill rotWithShape="1">
          <a:blip r:embed="rId4"/>
          <a:srcRect l="16184" t="26318" r="36670" b="23425"/>
          <a:stretch/>
        </p:blipFill>
        <p:spPr>
          <a:xfrm>
            <a:off x="473520" y="7847330"/>
            <a:ext cx="1865077" cy="1476519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CB43719-93EC-65B8-4F43-9140A991C457}"/>
              </a:ext>
            </a:extLst>
          </p:cNvPr>
          <p:cNvSpPr txBox="1"/>
          <p:nvPr/>
        </p:nvSpPr>
        <p:spPr>
          <a:xfrm>
            <a:off x="1151295" y="7548357"/>
            <a:ext cx="514885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95" b="1" dirty="0" err="1"/>
              <a:t>Snail</a:t>
            </a:r>
            <a:endParaRPr lang="en-TR" sz="1295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0F3661-7021-8E25-B2B0-C7491120E649}"/>
              </a:ext>
            </a:extLst>
          </p:cNvPr>
          <p:cNvSpPr txBox="1"/>
          <p:nvPr/>
        </p:nvSpPr>
        <p:spPr>
          <a:xfrm>
            <a:off x="3761019" y="7548357"/>
            <a:ext cx="665567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95" b="1" dirty="0"/>
              <a:t>β</a:t>
            </a:r>
            <a:r>
              <a:rPr lang="tr-TR" sz="1295" b="1" dirty="0"/>
              <a:t>-</a:t>
            </a:r>
            <a:r>
              <a:rPr lang="tr-TR" sz="1295" b="1" dirty="0" err="1"/>
              <a:t>actin</a:t>
            </a:r>
            <a:endParaRPr lang="en-TR" sz="1295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7F3C3D-D431-15A3-721D-300B7FDE2B73}"/>
              </a:ext>
            </a:extLst>
          </p:cNvPr>
          <p:cNvSpPr txBox="1"/>
          <p:nvPr/>
        </p:nvSpPr>
        <p:spPr>
          <a:xfrm>
            <a:off x="163338" y="5234629"/>
            <a:ext cx="1188274" cy="4246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2159" b="1" dirty="0">
                <a:solidFill>
                  <a:srgbClr val="C00000"/>
                </a:solidFill>
              </a:rPr>
              <a:t>Figure 3J</a:t>
            </a:r>
          </a:p>
        </p:txBody>
      </p:sp>
      <p:pic>
        <p:nvPicPr>
          <p:cNvPr id="17" name="Picture 16" descr="A white plastic container with black lines&#10;&#10;Description automatically generated">
            <a:extLst>
              <a:ext uri="{FF2B5EF4-FFF2-40B4-BE49-F238E27FC236}">
                <a16:creationId xmlns:a16="http://schemas.microsoft.com/office/drawing/2014/main" id="{346B6940-CD2E-DB41-7061-F6A5027E7095}"/>
              </a:ext>
            </a:extLst>
          </p:cNvPr>
          <p:cNvPicPr>
            <a:picLocks/>
          </p:cNvPicPr>
          <p:nvPr/>
        </p:nvPicPr>
        <p:blipFill rotWithShape="1">
          <a:blip r:embed="rId5"/>
          <a:srcRect l="26542" t="20662" r="21633" b="25562"/>
          <a:stretch/>
        </p:blipFill>
        <p:spPr>
          <a:xfrm>
            <a:off x="3157779" y="7841310"/>
            <a:ext cx="1865077" cy="1476519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0E33391-FBCD-471D-3705-1E6C90C4977E}"/>
              </a:ext>
            </a:extLst>
          </p:cNvPr>
          <p:cNvSpPr/>
          <p:nvPr/>
        </p:nvSpPr>
        <p:spPr>
          <a:xfrm>
            <a:off x="880423" y="6518485"/>
            <a:ext cx="621692" cy="15542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47D576C-A0D9-880D-2E72-91A6872E10E0}"/>
              </a:ext>
            </a:extLst>
          </p:cNvPr>
          <p:cNvSpPr/>
          <p:nvPr/>
        </p:nvSpPr>
        <p:spPr>
          <a:xfrm>
            <a:off x="3529692" y="6501694"/>
            <a:ext cx="699404" cy="15542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B588AA3-9208-1A95-F40B-440294904ADC}"/>
              </a:ext>
            </a:extLst>
          </p:cNvPr>
          <p:cNvSpPr/>
          <p:nvPr/>
        </p:nvSpPr>
        <p:spPr>
          <a:xfrm>
            <a:off x="1031024" y="8487389"/>
            <a:ext cx="738260" cy="15542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11C0C73-08E8-4AFB-0EA4-A3C2101393F7}"/>
              </a:ext>
            </a:extLst>
          </p:cNvPr>
          <p:cNvSpPr/>
          <p:nvPr/>
        </p:nvSpPr>
        <p:spPr>
          <a:xfrm>
            <a:off x="3360976" y="8564577"/>
            <a:ext cx="621692" cy="15542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9A5E88F-2CEC-538D-7A7B-3C7454BD1F51}"/>
              </a:ext>
            </a:extLst>
          </p:cNvPr>
          <p:cNvGrpSpPr/>
          <p:nvPr/>
        </p:nvGrpSpPr>
        <p:grpSpPr>
          <a:xfrm>
            <a:off x="435690" y="638550"/>
            <a:ext cx="2141620" cy="330617"/>
            <a:chOff x="452431" y="1028561"/>
            <a:chExt cx="1984218" cy="306318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74DDCD12-2F85-C8A3-253B-F8D1F9D44ED3}"/>
                </a:ext>
              </a:extLst>
            </p:cNvPr>
            <p:cNvSpPr/>
            <p:nvPr/>
          </p:nvSpPr>
          <p:spPr>
            <a:xfrm>
              <a:off x="452431" y="1028561"/>
              <a:ext cx="1301035" cy="306318"/>
            </a:xfrm>
            <a:prstGeom prst="rect">
              <a:avLst/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943" dirty="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01A2838-CC89-88C5-AEBF-673C08D7B509}"/>
                </a:ext>
              </a:extLst>
            </p:cNvPr>
            <p:cNvSpPr txBox="1"/>
            <p:nvPr/>
          </p:nvSpPr>
          <p:spPr>
            <a:xfrm>
              <a:off x="1768017" y="1058609"/>
              <a:ext cx="668632" cy="2394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1079" dirty="0"/>
                <a:t>70-80kDa</a:t>
              </a:r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3EE15203-9E4E-D8CC-C7A3-C3F1F531C77D}"/>
                </a:ext>
              </a:extLst>
            </p:cNvPr>
            <p:cNvCxnSpPr>
              <a:cxnSpLocks/>
            </p:cNvCxnSpPr>
            <p:nvPr/>
          </p:nvCxnSpPr>
          <p:spPr>
            <a:xfrm>
              <a:off x="1596875" y="1186809"/>
              <a:ext cx="2210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58C90E66-3B86-DAD4-8868-0BDDB936DC3D}"/>
              </a:ext>
            </a:extLst>
          </p:cNvPr>
          <p:cNvSpPr txBox="1"/>
          <p:nvPr/>
        </p:nvSpPr>
        <p:spPr>
          <a:xfrm>
            <a:off x="871451" y="388324"/>
            <a:ext cx="546945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CD68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51F0D87-F8FE-EAA9-FA7E-71D420748380}"/>
              </a:ext>
            </a:extLst>
          </p:cNvPr>
          <p:cNvGrpSpPr/>
          <p:nvPr/>
        </p:nvGrpSpPr>
        <p:grpSpPr>
          <a:xfrm>
            <a:off x="2597578" y="638550"/>
            <a:ext cx="2271458" cy="334121"/>
            <a:chOff x="452431" y="1028561"/>
            <a:chExt cx="2104514" cy="309565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E8D51113-2317-953D-7ABC-A0696271984F}"/>
                </a:ext>
              </a:extLst>
            </p:cNvPr>
            <p:cNvSpPr/>
            <p:nvPr/>
          </p:nvSpPr>
          <p:spPr>
            <a:xfrm>
              <a:off x="452431" y="1028561"/>
              <a:ext cx="1301035" cy="306318"/>
            </a:xfrm>
            <a:prstGeom prst="rect">
              <a:avLst/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943" dirty="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FB013B7-7359-28E6-1435-FBD884B951F9}"/>
                </a:ext>
              </a:extLst>
            </p:cNvPr>
            <p:cNvSpPr txBox="1"/>
            <p:nvPr/>
          </p:nvSpPr>
          <p:spPr>
            <a:xfrm>
              <a:off x="1727912" y="1098714"/>
              <a:ext cx="829033" cy="2394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1079" dirty="0"/>
                <a:t>160-170 kDa</a:t>
              </a:r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822D45E8-C717-D466-D371-0727FD621139}"/>
                </a:ext>
              </a:extLst>
            </p:cNvPr>
            <p:cNvCxnSpPr>
              <a:cxnSpLocks/>
            </p:cNvCxnSpPr>
            <p:nvPr/>
          </p:nvCxnSpPr>
          <p:spPr>
            <a:xfrm>
              <a:off x="1580833" y="1218893"/>
              <a:ext cx="2210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A133A4A6-AF9A-49BB-866F-9FB6BD7BEE80}"/>
              </a:ext>
            </a:extLst>
          </p:cNvPr>
          <p:cNvSpPr txBox="1"/>
          <p:nvPr/>
        </p:nvSpPr>
        <p:spPr>
          <a:xfrm>
            <a:off x="2978873" y="388324"/>
            <a:ext cx="631904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CD163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61545B9F-8DFE-6945-052C-495DCE6F5F48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2814001" y="761936"/>
            <a:ext cx="971394" cy="155423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78836E6B-9B21-FA58-0CC5-4AEDF2ECBFC2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634527" y="721184"/>
            <a:ext cx="971394" cy="155423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49B97D9A-ECB3-1087-BBA7-83550C855A95}"/>
              </a:ext>
            </a:extLst>
          </p:cNvPr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5051936" y="722935"/>
            <a:ext cx="971394" cy="155423"/>
          </a:xfrm>
          <a:prstGeom prst="rect">
            <a:avLst/>
          </a:prstGeom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BBB7AF5B-8F3A-A0DA-05D9-A0D909073F1A}"/>
              </a:ext>
            </a:extLst>
          </p:cNvPr>
          <p:cNvGrpSpPr/>
          <p:nvPr/>
        </p:nvGrpSpPr>
        <p:grpSpPr>
          <a:xfrm>
            <a:off x="4842781" y="638550"/>
            <a:ext cx="2025566" cy="330617"/>
            <a:chOff x="452431" y="1028561"/>
            <a:chExt cx="1876694" cy="306318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3A040E49-B756-2151-03E7-327AF2B804C4}"/>
                </a:ext>
              </a:extLst>
            </p:cNvPr>
            <p:cNvSpPr/>
            <p:nvPr/>
          </p:nvSpPr>
          <p:spPr>
            <a:xfrm>
              <a:off x="452431" y="1028561"/>
              <a:ext cx="1301035" cy="306318"/>
            </a:xfrm>
            <a:prstGeom prst="rect">
              <a:avLst/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943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9C299A0-A1AA-B654-0F3F-BFE7C6999134}"/>
                </a:ext>
              </a:extLst>
            </p:cNvPr>
            <p:cNvSpPr txBox="1"/>
            <p:nvPr/>
          </p:nvSpPr>
          <p:spPr>
            <a:xfrm>
              <a:off x="1800101" y="1058609"/>
              <a:ext cx="529024" cy="2394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1079" dirty="0"/>
                <a:t>38 kDa</a:t>
              </a: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37D9473C-A831-B147-0B36-609657B26992}"/>
                </a:ext>
              </a:extLst>
            </p:cNvPr>
            <p:cNvCxnSpPr>
              <a:cxnSpLocks/>
            </p:cNvCxnSpPr>
            <p:nvPr/>
          </p:nvCxnSpPr>
          <p:spPr>
            <a:xfrm>
              <a:off x="1636980" y="1186809"/>
              <a:ext cx="2210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CDD41431-FEAB-D691-D531-CBAC8C454010}"/>
              </a:ext>
            </a:extLst>
          </p:cNvPr>
          <p:cNvSpPr txBox="1"/>
          <p:nvPr/>
        </p:nvSpPr>
        <p:spPr>
          <a:xfrm>
            <a:off x="5197606" y="380096"/>
            <a:ext cx="688009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GAPDH</a:t>
            </a:r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D89A152D-92C3-D8C0-D9BA-285D4AD9805D}"/>
              </a:ext>
            </a:extLst>
          </p:cNvPr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579617" y="1517553"/>
            <a:ext cx="971394" cy="155423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6916E86B-BE64-B23C-A194-B4922647E1B2}"/>
              </a:ext>
            </a:extLst>
          </p:cNvPr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2887575" y="1531946"/>
            <a:ext cx="971394" cy="155423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925F9EE0-5DBB-22A1-7629-1DC2F6BD3798}"/>
              </a:ext>
            </a:extLst>
          </p:cNvPr>
          <p:cNvGrpSpPr/>
          <p:nvPr/>
        </p:nvGrpSpPr>
        <p:grpSpPr>
          <a:xfrm>
            <a:off x="435690" y="1441546"/>
            <a:ext cx="2314744" cy="330617"/>
            <a:chOff x="452431" y="1028561"/>
            <a:chExt cx="2144618" cy="306318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236545B1-516C-0966-1E77-BA1932B4FE84}"/>
                </a:ext>
              </a:extLst>
            </p:cNvPr>
            <p:cNvSpPr/>
            <p:nvPr/>
          </p:nvSpPr>
          <p:spPr>
            <a:xfrm>
              <a:off x="452431" y="1028561"/>
              <a:ext cx="1301035" cy="306318"/>
            </a:xfrm>
            <a:prstGeom prst="rect">
              <a:avLst/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943" dirty="0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6D265AEC-5C7D-E5A9-3C48-613F4A209D4B}"/>
                </a:ext>
              </a:extLst>
            </p:cNvPr>
            <p:cNvSpPr txBox="1"/>
            <p:nvPr/>
          </p:nvSpPr>
          <p:spPr>
            <a:xfrm>
              <a:off x="1768017" y="1058609"/>
              <a:ext cx="829032" cy="2394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1079" dirty="0"/>
                <a:t>190-250 kDa</a:t>
              </a:r>
            </a:p>
          </p:txBody>
        </p: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58411399-7FA9-34EF-A8E3-ABD2E3AAA6A6}"/>
                </a:ext>
              </a:extLst>
            </p:cNvPr>
            <p:cNvCxnSpPr>
              <a:cxnSpLocks/>
            </p:cNvCxnSpPr>
            <p:nvPr/>
          </p:nvCxnSpPr>
          <p:spPr>
            <a:xfrm>
              <a:off x="1596875" y="1186809"/>
              <a:ext cx="2210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88FF70A9-479F-0021-4299-B255C3C2605F}"/>
              </a:ext>
            </a:extLst>
          </p:cNvPr>
          <p:cNvSpPr txBox="1"/>
          <p:nvPr/>
        </p:nvSpPr>
        <p:spPr>
          <a:xfrm>
            <a:off x="847827" y="1175924"/>
            <a:ext cx="631904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CD206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50062923-663A-6E42-B58C-A85E738E2965}"/>
              </a:ext>
            </a:extLst>
          </p:cNvPr>
          <p:cNvGrpSpPr/>
          <p:nvPr/>
        </p:nvGrpSpPr>
        <p:grpSpPr>
          <a:xfrm>
            <a:off x="2706774" y="1430692"/>
            <a:ext cx="1973623" cy="330617"/>
            <a:chOff x="452431" y="1028561"/>
            <a:chExt cx="1828568" cy="306318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D0499B26-4790-516C-C2E9-E025FF80E167}"/>
                </a:ext>
              </a:extLst>
            </p:cNvPr>
            <p:cNvSpPr/>
            <p:nvPr/>
          </p:nvSpPr>
          <p:spPr>
            <a:xfrm>
              <a:off x="452431" y="1028561"/>
              <a:ext cx="1301035" cy="306318"/>
            </a:xfrm>
            <a:prstGeom prst="rect">
              <a:avLst/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943" dirty="0"/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93F5F05D-360C-E060-D2F0-177686B9BC89}"/>
                </a:ext>
              </a:extLst>
            </p:cNvPr>
            <p:cNvSpPr txBox="1"/>
            <p:nvPr/>
          </p:nvSpPr>
          <p:spPr>
            <a:xfrm>
              <a:off x="1751975" y="1090693"/>
              <a:ext cx="529024" cy="2394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1079" dirty="0"/>
                <a:t>38 kDa</a:t>
              </a:r>
            </a:p>
          </p:txBody>
        </p: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C9E83E36-7ED9-70CB-4C7C-1FB25D8FCB48}"/>
                </a:ext>
              </a:extLst>
            </p:cNvPr>
            <p:cNvCxnSpPr>
              <a:cxnSpLocks/>
            </p:cNvCxnSpPr>
            <p:nvPr/>
          </p:nvCxnSpPr>
          <p:spPr>
            <a:xfrm>
              <a:off x="1580833" y="1218893"/>
              <a:ext cx="2210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FD02A3F1-2AB3-4342-152E-0E6EA9DFF932}"/>
              </a:ext>
            </a:extLst>
          </p:cNvPr>
          <p:cNvSpPr txBox="1"/>
          <p:nvPr/>
        </p:nvSpPr>
        <p:spPr>
          <a:xfrm>
            <a:off x="3082119" y="1175924"/>
            <a:ext cx="688009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GAPDH</a:t>
            </a:r>
          </a:p>
        </p:txBody>
      </p:sp>
      <p:pic>
        <p:nvPicPr>
          <p:cNvPr id="79" name="Picture 35">
            <a:extLst>
              <a:ext uri="{FF2B5EF4-FFF2-40B4-BE49-F238E27FC236}">
                <a16:creationId xmlns:a16="http://schemas.microsoft.com/office/drawing/2014/main" id="{9CF0745F-4224-0889-9441-9CEDD589196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-50000"/>
                    </a14:imgEffect>
                    <a14:imgEffect>
                      <a14:saturation sat="272000"/>
                    </a14:imgEffect>
                    <a14:imgEffect>
                      <a14:brightnessContrast bright="8000" contrast="13000"/>
                    </a14:imgEffect>
                  </a14:imgLayer>
                </a14:imgProps>
              </a:ext>
            </a:extLst>
          </a:blip>
          <a:srcRect l="1459" t="61463" r="27461" b="29556"/>
          <a:stretch/>
        </p:blipFill>
        <p:spPr>
          <a:xfrm>
            <a:off x="547182" y="2722030"/>
            <a:ext cx="1165673" cy="155423"/>
          </a:xfrm>
          <a:prstGeom prst="rect">
            <a:avLst/>
          </a:prstGeom>
          <a:ln w="9525">
            <a:noFill/>
          </a:ln>
        </p:spPr>
      </p:pic>
      <p:pic>
        <p:nvPicPr>
          <p:cNvPr id="80" name="Picture 35">
            <a:extLst>
              <a:ext uri="{FF2B5EF4-FFF2-40B4-BE49-F238E27FC236}">
                <a16:creationId xmlns:a16="http://schemas.microsoft.com/office/drawing/2014/main" id="{EF6A7A43-7711-81E7-B2D3-25B38E08E09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3"/>
          <a:srcRect l="1414" t="80905" r="27506" b="8868"/>
          <a:stretch/>
        </p:blipFill>
        <p:spPr>
          <a:xfrm>
            <a:off x="2800957" y="2714155"/>
            <a:ext cx="1165673" cy="155423"/>
          </a:xfrm>
          <a:prstGeom prst="rect">
            <a:avLst/>
          </a:prstGeom>
          <a:ln w="9525">
            <a:noFill/>
          </a:ln>
        </p:spPr>
      </p:pic>
      <p:pic>
        <p:nvPicPr>
          <p:cNvPr id="81" name="Picture 62">
            <a:extLst>
              <a:ext uri="{FF2B5EF4-FFF2-40B4-BE49-F238E27FC236}">
                <a16:creationId xmlns:a16="http://schemas.microsoft.com/office/drawing/2014/main" id="{46F90041-49B5-C942-5BE0-297904DC0A9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/>
          <a:srcRect t="25467" b="7506"/>
          <a:stretch/>
        </p:blipFill>
        <p:spPr>
          <a:xfrm>
            <a:off x="544128" y="3415441"/>
            <a:ext cx="1165673" cy="155423"/>
          </a:xfrm>
          <a:prstGeom prst="rect">
            <a:avLst/>
          </a:prstGeom>
          <a:ln>
            <a:noFill/>
          </a:ln>
        </p:spPr>
      </p:pic>
      <p:pic>
        <p:nvPicPr>
          <p:cNvPr id="82" name="Picture 7">
            <a:extLst>
              <a:ext uri="{FF2B5EF4-FFF2-40B4-BE49-F238E27FC236}">
                <a16:creationId xmlns:a16="http://schemas.microsoft.com/office/drawing/2014/main" id="{1BFD35C4-412F-072D-2B41-D0A0E4E0CE20}"/>
              </a:ext>
            </a:extLst>
          </p:cNvPr>
          <p:cNvPicPr preferRelativeResize="0">
            <a:picLocks/>
          </p:cNvPicPr>
          <p:nvPr/>
        </p:nvPicPr>
        <p:blipFill>
          <a:blip r:embed="rId15"/>
          <a:stretch>
            <a:fillRect/>
          </a:stretch>
        </p:blipFill>
        <p:spPr>
          <a:xfrm>
            <a:off x="2838027" y="3426340"/>
            <a:ext cx="1165673" cy="155423"/>
          </a:xfrm>
          <a:prstGeom prst="rect">
            <a:avLst/>
          </a:prstGeom>
          <a:ln>
            <a:noFill/>
          </a:ln>
        </p:spPr>
      </p:pic>
      <p:pic>
        <p:nvPicPr>
          <p:cNvPr id="83" name="Picture 11">
            <a:extLst>
              <a:ext uri="{FF2B5EF4-FFF2-40B4-BE49-F238E27FC236}">
                <a16:creationId xmlns:a16="http://schemas.microsoft.com/office/drawing/2014/main" id="{1F7A3A0C-7C4C-2475-81A0-FA6B7DD41E4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/>
          <a:srcRect t="11678" b="20905"/>
          <a:stretch/>
        </p:blipFill>
        <p:spPr>
          <a:xfrm>
            <a:off x="605965" y="4653521"/>
            <a:ext cx="1080000" cy="144000"/>
          </a:xfrm>
          <a:prstGeom prst="rect">
            <a:avLst/>
          </a:prstGeom>
          <a:ln w="9525">
            <a:noFill/>
          </a:ln>
          <a:effectLst/>
        </p:spPr>
      </p:pic>
      <p:pic>
        <p:nvPicPr>
          <p:cNvPr id="84" name="Picture 53">
            <a:extLst>
              <a:ext uri="{FF2B5EF4-FFF2-40B4-BE49-F238E27FC236}">
                <a16:creationId xmlns:a16="http://schemas.microsoft.com/office/drawing/2014/main" id="{094A09D4-E74E-C411-FD04-3A13F25ADF3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7"/>
          <a:srcRect t="7194" b="16512"/>
          <a:stretch/>
        </p:blipFill>
        <p:spPr>
          <a:xfrm>
            <a:off x="3213384" y="4638921"/>
            <a:ext cx="1080000" cy="144000"/>
          </a:xfrm>
          <a:prstGeom prst="rect">
            <a:avLst/>
          </a:prstGeom>
          <a:ln w="9525">
            <a:noFill/>
          </a:ln>
        </p:spPr>
      </p:pic>
      <p:sp>
        <p:nvSpPr>
          <p:cNvPr id="85" name="TextBox 84">
            <a:extLst>
              <a:ext uri="{FF2B5EF4-FFF2-40B4-BE49-F238E27FC236}">
                <a16:creationId xmlns:a16="http://schemas.microsoft.com/office/drawing/2014/main" id="{6284DD78-0F9C-BB3D-9AF5-AB3CA5701D1D}"/>
              </a:ext>
            </a:extLst>
          </p:cNvPr>
          <p:cNvSpPr txBox="1"/>
          <p:nvPr/>
        </p:nvSpPr>
        <p:spPr>
          <a:xfrm>
            <a:off x="105191" y="2008067"/>
            <a:ext cx="1126014" cy="391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943" b="1" dirty="0">
                <a:solidFill>
                  <a:srgbClr val="C00000"/>
                </a:solidFill>
              </a:rPr>
              <a:t>Figure 3E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5A09B88B-D119-7DB9-7BC6-CFBF59FF3EC3}"/>
              </a:ext>
            </a:extLst>
          </p:cNvPr>
          <p:cNvGrpSpPr/>
          <p:nvPr/>
        </p:nvGrpSpPr>
        <p:grpSpPr>
          <a:xfrm>
            <a:off x="444641" y="2626178"/>
            <a:ext cx="2061469" cy="330617"/>
            <a:chOff x="452431" y="1028561"/>
            <a:chExt cx="1909958" cy="306318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92AFEB36-64F0-842F-7117-969D414A7493}"/>
                </a:ext>
              </a:extLst>
            </p:cNvPr>
            <p:cNvSpPr/>
            <p:nvPr/>
          </p:nvSpPr>
          <p:spPr>
            <a:xfrm>
              <a:off x="452431" y="1028561"/>
              <a:ext cx="1301035" cy="306318"/>
            </a:xfrm>
            <a:prstGeom prst="rect">
              <a:avLst/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943" dirty="0"/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E427E35E-4434-80DA-8F7F-2FF887A511CF}"/>
                </a:ext>
              </a:extLst>
            </p:cNvPr>
            <p:cNvSpPr txBox="1"/>
            <p:nvPr/>
          </p:nvSpPr>
          <p:spPr>
            <a:xfrm>
              <a:off x="1768017" y="1058609"/>
              <a:ext cx="594372" cy="2394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1079" dirty="0"/>
                <a:t>105 kDa</a:t>
              </a:r>
            </a:p>
          </p:txBody>
        </p: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7C0C089E-8764-3BA2-DE4A-29540D0D64A9}"/>
                </a:ext>
              </a:extLst>
            </p:cNvPr>
            <p:cNvCxnSpPr>
              <a:cxnSpLocks/>
            </p:cNvCxnSpPr>
            <p:nvPr/>
          </p:nvCxnSpPr>
          <p:spPr>
            <a:xfrm>
              <a:off x="1607717" y="1186809"/>
              <a:ext cx="2210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A86CE648-A607-F666-1BDF-D9B0B142FD88}"/>
              </a:ext>
            </a:extLst>
          </p:cNvPr>
          <p:cNvSpPr txBox="1"/>
          <p:nvPr/>
        </p:nvSpPr>
        <p:spPr>
          <a:xfrm>
            <a:off x="856484" y="2372006"/>
            <a:ext cx="603050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eEF2K</a:t>
            </a:r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74081627-A8FD-C296-F964-8B5CAECE8073}"/>
              </a:ext>
            </a:extLst>
          </p:cNvPr>
          <p:cNvGrpSpPr/>
          <p:nvPr/>
        </p:nvGrpSpPr>
        <p:grpSpPr>
          <a:xfrm>
            <a:off x="2715635" y="2631671"/>
            <a:ext cx="2015157" cy="330617"/>
            <a:chOff x="452431" y="1028561"/>
            <a:chExt cx="1867050" cy="306318"/>
          </a:xfrm>
        </p:grpSpPr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792F3A7E-165F-B7D9-A156-51C0484A585E}"/>
                </a:ext>
              </a:extLst>
            </p:cNvPr>
            <p:cNvSpPr/>
            <p:nvPr/>
          </p:nvSpPr>
          <p:spPr>
            <a:xfrm>
              <a:off x="452431" y="1028561"/>
              <a:ext cx="1301035" cy="306318"/>
            </a:xfrm>
            <a:prstGeom prst="rect">
              <a:avLst/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943" dirty="0"/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A6DA570F-72F7-3538-79CC-1EBD4DB0FD4A}"/>
                </a:ext>
              </a:extLst>
            </p:cNvPr>
            <p:cNvSpPr txBox="1"/>
            <p:nvPr/>
          </p:nvSpPr>
          <p:spPr>
            <a:xfrm>
              <a:off x="1790457" y="1058609"/>
              <a:ext cx="529024" cy="2394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1079" dirty="0"/>
                <a:t>38 kDa</a:t>
              </a: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6DE8465E-1863-A209-C933-0AA108167C15}"/>
                </a:ext>
              </a:extLst>
            </p:cNvPr>
            <p:cNvCxnSpPr>
              <a:cxnSpLocks/>
            </p:cNvCxnSpPr>
            <p:nvPr/>
          </p:nvCxnSpPr>
          <p:spPr>
            <a:xfrm>
              <a:off x="1619315" y="1175589"/>
              <a:ext cx="2210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6922500E-25C1-D2A7-612C-0D3A737772D1}"/>
              </a:ext>
            </a:extLst>
          </p:cNvPr>
          <p:cNvSpPr txBox="1"/>
          <p:nvPr/>
        </p:nvSpPr>
        <p:spPr>
          <a:xfrm>
            <a:off x="3093581" y="2390306"/>
            <a:ext cx="688009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GAPDH</a:t>
            </a: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5FBE234F-09FD-40A4-0795-4E59566D77CE}"/>
              </a:ext>
            </a:extLst>
          </p:cNvPr>
          <p:cNvGrpSpPr/>
          <p:nvPr/>
        </p:nvGrpSpPr>
        <p:grpSpPr>
          <a:xfrm>
            <a:off x="451186" y="3333721"/>
            <a:ext cx="2073579" cy="330617"/>
            <a:chOff x="452431" y="1028561"/>
            <a:chExt cx="1921178" cy="306318"/>
          </a:xfrm>
        </p:grpSpPr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16E1AFA8-8704-6D52-707E-619C37D836DB}"/>
                </a:ext>
              </a:extLst>
            </p:cNvPr>
            <p:cNvSpPr/>
            <p:nvPr/>
          </p:nvSpPr>
          <p:spPr>
            <a:xfrm>
              <a:off x="452431" y="1028561"/>
              <a:ext cx="1301035" cy="306318"/>
            </a:xfrm>
            <a:prstGeom prst="rect">
              <a:avLst/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943" dirty="0"/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715A283-12C4-896E-F1E7-E72CF6319039}"/>
                </a:ext>
              </a:extLst>
            </p:cNvPr>
            <p:cNvSpPr txBox="1"/>
            <p:nvPr/>
          </p:nvSpPr>
          <p:spPr>
            <a:xfrm>
              <a:off x="1779237" y="1064219"/>
              <a:ext cx="594372" cy="2394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1079" dirty="0"/>
                <a:t>105 kDa</a:t>
              </a:r>
            </a:p>
          </p:txBody>
        </p: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D65F01DF-188D-95F7-32DB-6BB7C84E7121}"/>
                </a:ext>
              </a:extLst>
            </p:cNvPr>
            <p:cNvCxnSpPr>
              <a:cxnSpLocks/>
            </p:cNvCxnSpPr>
            <p:nvPr/>
          </p:nvCxnSpPr>
          <p:spPr>
            <a:xfrm>
              <a:off x="1618937" y="1186809"/>
              <a:ext cx="2210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BA164634-3918-55B0-ADE0-70FDAE27AC2E}"/>
              </a:ext>
            </a:extLst>
          </p:cNvPr>
          <p:cNvSpPr txBox="1"/>
          <p:nvPr/>
        </p:nvSpPr>
        <p:spPr>
          <a:xfrm>
            <a:off x="854057" y="3083361"/>
            <a:ext cx="603050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eEF2K</a:t>
            </a: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0085FD4F-8BAD-8995-3833-8D16A3F18EE7}"/>
              </a:ext>
            </a:extLst>
          </p:cNvPr>
          <p:cNvGrpSpPr/>
          <p:nvPr/>
        </p:nvGrpSpPr>
        <p:grpSpPr>
          <a:xfrm>
            <a:off x="2715636" y="3333721"/>
            <a:ext cx="2015157" cy="330617"/>
            <a:chOff x="452431" y="1028561"/>
            <a:chExt cx="1867050" cy="306318"/>
          </a:xfrm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DB1DE0E1-9371-D796-C63D-35D895B85AF0}"/>
                </a:ext>
              </a:extLst>
            </p:cNvPr>
            <p:cNvSpPr/>
            <p:nvPr/>
          </p:nvSpPr>
          <p:spPr>
            <a:xfrm>
              <a:off x="452431" y="1028561"/>
              <a:ext cx="1301035" cy="306318"/>
            </a:xfrm>
            <a:prstGeom prst="rect">
              <a:avLst/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943" dirty="0"/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D21AF45E-7D6F-040F-99EE-8C3332B6CC07}"/>
                </a:ext>
              </a:extLst>
            </p:cNvPr>
            <p:cNvSpPr txBox="1"/>
            <p:nvPr/>
          </p:nvSpPr>
          <p:spPr>
            <a:xfrm>
              <a:off x="1790457" y="1058609"/>
              <a:ext cx="529024" cy="2394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1079" dirty="0"/>
                <a:t>38 kDa</a:t>
              </a:r>
            </a:p>
          </p:txBody>
        </p: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5A5D553A-A92E-56DB-F59E-BA3A7ED1C6F4}"/>
                </a:ext>
              </a:extLst>
            </p:cNvPr>
            <p:cNvCxnSpPr>
              <a:cxnSpLocks/>
            </p:cNvCxnSpPr>
            <p:nvPr/>
          </p:nvCxnSpPr>
          <p:spPr>
            <a:xfrm>
              <a:off x="1624925" y="1186809"/>
              <a:ext cx="2210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5" name="TextBox 104">
            <a:extLst>
              <a:ext uri="{FF2B5EF4-FFF2-40B4-BE49-F238E27FC236}">
                <a16:creationId xmlns:a16="http://schemas.microsoft.com/office/drawing/2014/main" id="{738DB903-A145-69BB-218C-4496E6879F96}"/>
              </a:ext>
            </a:extLst>
          </p:cNvPr>
          <p:cNvSpPr txBox="1"/>
          <p:nvPr/>
        </p:nvSpPr>
        <p:spPr>
          <a:xfrm>
            <a:off x="3109582" y="3101329"/>
            <a:ext cx="688009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GAPDH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E04D6580-F52A-6800-6893-02483F7795BA}"/>
              </a:ext>
            </a:extLst>
          </p:cNvPr>
          <p:cNvSpPr txBox="1"/>
          <p:nvPr/>
        </p:nvSpPr>
        <p:spPr>
          <a:xfrm>
            <a:off x="121363" y="3961972"/>
            <a:ext cx="1117998" cy="391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943" b="1" dirty="0">
                <a:solidFill>
                  <a:srgbClr val="C00000"/>
                </a:solidFill>
              </a:rPr>
              <a:t>Figure 3F</a:t>
            </a: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14C7B08A-F23C-1982-8E29-B69FE6A6A0EF}"/>
              </a:ext>
            </a:extLst>
          </p:cNvPr>
          <p:cNvGrpSpPr/>
          <p:nvPr/>
        </p:nvGrpSpPr>
        <p:grpSpPr>
          <a:xfrm>
            <a:off x="473520" y="4566454"/>
            <a:ext cx="2070442" cy="330617"/>
            <a:chOff x="452431" y="1028561"/>
            <a:chExt cx="1918271" cy="306318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378E7CF6-E1AC-64C1-E6E7-29029FFEDF00}"/>
                </a:ext>
              </a:extLst>
            </p:cNvPr>
            <p:cNvSpPr/>
            <p:nvPr/>
          </p:nvSpPr>
          <p:spPr>
            <a:xfrm>
              <a:off x="452431" y="1028561"/>
              <a:ext cx="1301035" cy="306318"/>
            </a:xfrm>
            <a:prstGeom prst="rect">
              <a:avLst/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943" dirty="0"/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8FF9476E-3E2D-BBA0-556F-B6C307FA19A2}"/>
                </a:ext>
              </a:extLst>
            </p:cNvPr>
            <p:cNvSpPr txBox="1"/>
            <p:nvPr/>
          </p:nvSpPr>
          <p:spPr>
            <a:xfrm>
              <a:off x="1776330" y="1058609"/>
              <a:ext cx="594372" cy="2394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1079" dirty="0"/>
                <a:t>105 kDa</a:t>
              </a:r>
            </a:p>
          </p:txBody>
        </p: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AB6062DD-9A1D-CAD0-E2C2-9D0A2228AE95}"/>
                </a:ext>
              </a:extLst>
            </p:cNvPr>
            <p:cNvCxnSpPr>
              <a:cxnSpLocks/>
            </p:cNvCxnSpPr>
            <p:nvPr/>
          </p:nvCxnSpPr>
          <p:spPr>
            <a:xfrm>
              <a:off x="1616030" y="1178496"/>
              <a:ext cx="2210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53105D56-BF94-C9C2-EACE-167E5293B19A}"/>
              </a:ext>
            </a:extLst>
          </p:cNvPr>
          <p:cNvGrpSpPr/>
          <p:nvPr/>
        </p:nvGrpSpPr>
        <p:grpSpPr>
          <a:xfrm>
            <a:off x="3052060" y="4566454"/>
            <a:ext cx="2015157" cy="330617"/>
            <a:chOff x="452431" y="1028561"/>
            <a:chExt cx="1867050" cy="306318"/>
          </a:xfrm>
        </p:grpSpPr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CFD2BE67-BF92-38B0-B210-65DB1C920EBA}"/>
                </a:ext>
              </a:extLst>
            </p:cNvPr>
            <p:cNvSpPr/>
            <p:nvPr/>
          </p:nvSpPr>
          <p:spPr>
            <a:xfrm>
              <a:off x="452431" y="1028561"/>
              <a:ext cx="1301035" cy="306318"/>
            </a:xfrm>
            <a:prstGeom prst="rect">
              <a:avLst/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943" dirty="0"/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44FA62C2-29EA-F991-D85B-C3E803AA2C49}"/>
                </a:ext>
              </a:extLst>
            </p:cNvPr>
            <p:cNvSpPr txBox="1"/>
            <p:nvPr/>
          </p:nvSpPr>
          <p:spPr>
            <a:xfrm>
              <a:off x="1790457" y="1058609"/>
              <a:ext cx="529024" cy="2394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1079" dirty="0"/>
                <a:t>38 kDa</a:t>
              </a:r>
            </a:p>
          </p:txBody>
        </p: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E4A15E8-C720-7342-D794-B6AFCB1FF85F}"/>
                </a:ext>
              </a:extLst>
            </p:cNvPr>
            <p:cNvCxnSpPr>
              <a:cxnSpLocks/>
            </p:cNvCxnSpPr>
            <p:nvPr/>
          </p:nvCxnSpPr>
          <p:spPr>
            <a:xfrm>
              <a:off x="1619315" y="1183902"/>
              <a:ext cx="2210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AC6FA2C7-9974-4E5A-B76F-3B97DBD26258}"/>
              </a:ext>
            </a:extLst>
          </p:cNvPr>
          <p:cNvSpPr txBox="1"/>
          <p:nvPr/>
        </p:nvSpPr>
        <p:spPr>
          <a:xfrm>
            <a:off x="880423" y="4333022"/>
            <a:ext cx="603050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eEF2K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B6EF4F6F-FC2E-2E73-A948-DB7FDE26DEB1}"/>
              </a:ext>
            </a:extLst>
          </p:cNvPr>
          <p:cNvSpPr txBox="1"/>
          <p:nvPr/>
        </p:nvSpPr>
        <p:spPr>
          <a:xfrm>
            <a:off x="3391302" y="4310778"/>
            <a:ext cx="688009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GAPDH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C334AC98-4F5C-3EFF-65F4-7C28763F1898}"/>
              </a:ext>
            </a:extLst>
          </p:cNvPr>
          <p:cNvSpPr txBox="1"/>
          <p:nvPr/>
        </p:nvSpPr>
        <p:spPr>
          <a:xfrm>
            <a:off x="1726509" y="6468987"/>
            <a:ext cx="570990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60 kDa</a:t>
            </a:r>
          </a:p>
        </p:txBody>
      </p: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0831144E-70A3-2DC5-ECAE-0BCA0C57F6E9}"/>
              </a:ext>
            </a:extLst>
          </p:cNvPr>
          <p:cNvCxnSpPr>
            <a:cxnSpLocks/>
          </p:cNvCxnSpPr>
          <p:nvPr/>
        </p:nvCxnSpPr>
        <p:spPr>
          <a:xfrm>
            <a:off x="1553494" y="6598385"/>
            <a:ext cx="23856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0" name="TextBox 119">
            <a:extLst>
              <a:ext uri="{FF2B5EF4-FFF2-40B4-BE49-F238E27FC236}">
                <a16:creationId xmlns:a16="http://schemas.microsoft.com/office/drawing/2014/main" id="{682DEA56-85FA-206F-0177-440589AA879B}"/>
              </a:ext>
            </a:extLst>
          </p:cNvPr>
          <p:cNvSpPr txBox="1"/>
          <p:nvPr/>
        </p:nvSpPr>
        <p:spPr>
          <a:xfrm>
            <a:off x="4471810" y="6443149"/>
            <a:ext cx="570990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60 kDa</a:t>
            </a:r>
          </a:p>
        </p:txBody>
      </p: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FF14EB7A-5DCA-AC5A-5ADD-0416B5F0118C}"/>
              </a:ext>
            </a:extLst>
          </p:cNvPr>
          <p:cNvCxnSpPr>
            <a:cxnSpLocks/>
          </p:cNvCxnSpPr>
          <p:nvPr/>
        </p:nvCxnSpPr>
        <p:spPr>
          <a:xfrm>
            <a:off x="4298794" y="6572547"/>
            <a:ext cx="23856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92AC055F-7851-8874-A6AE-59C7777D0ED2}"/>
              </a:ext>
            </a:extLst>
          </p:cNvPr>
          <p:cNvSpPr txBox="1"/>
          <p:nvPr/>
        </p:nvSpPr>
        <p:spPr>
          <a:xfrm>
            <a:off x="4185866" y="8509935"/>
            <a:ext cx="570990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45 kDa</a:t>
            </a:r>
          </a:p>
        </p:txBody>
      </p: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190D622D-7610-2C1D-FFC1-31096C37F692}"/>
              </a:ext>
            </a:extLst>
          </p:cNvPr>
          <p:cNvCxnSpPr>
            <a:cxnSpLocks/>
          </p:cNvCxnSpPr>
          <p:nvPr/>
        </p:nvCxnSpPr>
        <p:spPr>
          <a:xfrm>
            <a:off x="4012850" y="8639332"/>
            <a:ext cx="23856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CDBE6D8B-C820-2053-B588-046037B4CEDA}"/>
              </a:ext>
            </a:extLst>
          </p:cNvPr>
          <p:cNvSpPr txBox="1"/>
          <p:nvPr/>
        </p:nvSpPr>
        <p:spPr>
          <a:xfrm>
            <a:off x="2009067" y="8418920"/>
            <a:ext cx="570990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29 kDa</a:t>
            </a:r>
          </a:p>
        </p:txBody>
      </p: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8F74F8DF-5B5A-F3D4-DE4D-55E4BDCB9FF9}"/>
              </a:ext>
            </a:extLst>
          </p:cNvPr>
          <p:cNvCxnSpPr>
            <a:cxnSpLocks/>
          </p:cNvCxnSpPr>
          <p:nvPr/>
        </p:nvCxnSpPr>
        <p:spPr>
          <a:xfrm>
            <a:off x="1836052" y="8548317"/>
            <a:ext cx="23856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13">
            <a:extLst>
              <a:ext uri="{FF2B5EF4-FFF2-40B4-BE49-F238E27FC236}">
                <a16:creationId xmlns:a16="http://schemas.microsoft.com/office/drawing/2014/main" id="{660A21B6-FC88-4588-7AC5-C133E57F33F9}"/>
              </a:ext>
            </a:extLst>
          </p:cNvPr>
          <p:cNvSpPr txBox="1"/>
          <p:nvPr/>
        </p:nvSpPr>
        <p:spPr>
          <a:xfrm>
            <a:off x="163338" y="9515268"/>
            <a:ext cx="1252394" cy="4246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2159" b="1">
                <a:solidFill>
                  <a:srgbClr val="C00000"/>
                </a:solidFill>
              </a:rPr>
              <a:t>Figure </a:t>
            </a:r>
            <a:r>
              <a:rPr lang="tr-TR" sz="2159" b="1" dirty="0">
                <a:solidFill>
                  <a:srgbClr val="C00000"/>
                </a:solidFill>
              </a:rPr>
              <a:t>4B</a:t>
            </a:r>
            <a:endParaRPr lang="en-TR" sz="2159" b="1" dirty="0">
              <a:solidFill>
                <a:srgbClr val="C00000"/>
              </a:solidFill>
            </a:endParaRPr>
          </a:p>
        </p:txBody>
      </p:sp>
      <p:pic>
        <p:nvPicPr>
          <p:cNvPr id="5" name="Picture 17">
            <a:extLst>
              <a:ext uri="{FF2B5EF4-FFF2-40B4-BE49-F238E27FC236}">
                <a16:creationId xmlns:a16="http://schemas.microsoft.com/office/drawing/2014/main" id="{1D4795C3-BDB4-85B8-1559-E6D278860EB8}"/>
              </a:ext>
            </a:extLst>
          </p:cNvPr>
          <p:cNvPicPr preferRelativeResize="0">
            <a:picLocks/>
          </p:cNvPicPr>
          <p:nvPr/>
        </p:nvPicPr>
        <p:blipFill>
          <a:blip r:embed="rId18"/>
          <a:stretch>
            <a:fillRect/>
          </a:stretch>
        </p:blipFill>
        <p:spPr>
          <a:xfrm>
            <a:off x="1009248" y="10220292"/>
            <a:ext cx="1170000" cy="154800"/>
          </a:xfrm>
          <a:prstGeom prst="rect">
            <a:avLst/>
          </a:prstGeom>
        </p:spPr>
      </p:pic>
      <p:pic>
        <p:nvPicPr>
          <p:cNvPr id="24" name="Picture 37">
            <a:extLst>
              <a:ext uri="{FF2B5EF4-FFF2-40B4-BE49-F238E27FC236}">
                <a16:creationId xmlns:a16="http://schemas.microsoft.com/office/drawing/2014/main" id="{FE77B6D5-F2A4-BD5D-6B30-D86D8AFC7F00}"/>
              </a:ext>
            </a:extLst>
          </p:cNvPr>
          <p:cNvPicPr>
            <a:picLocks/>
          </p:cNvPicPr>
          <p:nvPr/>
        </p:nvPicPr>
        <p:blipFill>
          <a:blip r:embed="rId19"/>
          <a:stretch>
            <a:fillRect/>
          </a:stretch>
        </p:blipFill>
        <p:spPr>
          <a:xfrm>
            <a:off x="3373417" y="10231184"/>
            <a:ext cx="1170000" cy="154800"/>
          </a:xfrm>
          <a:prstGeom prst="rect">
            <a:avLst/>
          </a:prstGeom>
        </p:spPr>
      </p:pic>
      <p:grpSp>
        <p:nvGrpSpPr>
          <p:cNvPr id="26" name="Group 107">
            <a:extLst>
              <a:ext uri="{FF2B5EF4-FFF2-40B4-BE49-F238E27FC236}">
                <a16:creationId xmlns:a16="http://schemas.microsoft.com/office/drawing/2014/main" id="{829FA9E1-7CE5-6F80-2862-E26B6C47AE99}"/>
              </a:ext>
            </a:extLst>
          </p:cNvPr>
          <p:cNvGrpSpPr/>
          <p:nvPr/>
        </p:nvGrpSpPr>
        <p:grpSpPr>
          <a:xfrm>
            <a:off x="957243" y="10133799"/>
            <a:ext cx="2070442" cy="330617"/>
            <a:chOff x="452431" y="1028561"/>
            <a:chExt cx="1918271" cy="306318"/>
          </a:xfrm>
        </p:grpSpPr>
        <p:sp>
          <p:nvSpPr>
            <p:cNvPr id="27" name="Rectangle 108">
              <a:extLst>
                <a:ext uri="{FF2B5EF4-FFF2-40B4-BE49-F238E27FC236}">
                  <a16:creationId xmlns:a16="http://schemas.microsoft.com/office/drawing/2014/main" id="{AE45E9FA-EE79-07D7-80E1-52E22988BC80}"/>
                </a:ext>
              </a:extLst>
            </p:cNvPr>
            <p:cNvSpPr/>
            <p:nvPr/>
          </p:nvSpPr>
          <p:spPr>
            <a:xfrm>
              <a:off x="452431" y="1028561"/>
              <a:ext cx="1301035" cy="306318"/>
            </a:xfrm>
            <a:prstGeom prst="rect">
              <a:avLst/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943" dirty="0"/>
            </a:p>
          </p:txBody>
        </p:sp>
        <p:sp>
          <p:nvSpPr>
            <p:cNvPr id="28" name="TextBox 109">
              <a:extLst>
                <a:ext uri="{FF2B5EF4-FFF2-40B4-BE49-F238E27FC236}">
                  <a16:creationId xmlns:a16="http://schemas.microsoft.com/office/drawing/2014/main" id="{22C1D3FD-007F-DFEA-3D1A-AE5DE2D616D3}"/>
                </a:ext>
              </a:extLst>
            </p:cNvPr>
            <p:cNvSpPr txBox="1"/>
            <p:nvPr/>
          </p:nvSpPr>
          <p:spPr>
            <a:xfrm>
              <a:off x="1776330" y="1058609"/>
              <a:ext cx="594372" cy="2394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1079" dirty="0"/>
                <a:t>105 kDa</a:t>
              </a:r>
            </a:p>
          </p:txBody>
        </p:sp>
        <p:cxnSp>
          <p:nvCxnSpPr>
            <p:cNvPr id="29" name="Straight Connector 110">
              <a:extLst>
                <a:ext uri="{FF2B5EF4-FFF2-40B4-BE49-F238E27FC236}">
                  <a16:creationId xmlns:a16="http://schemas.microsoft.com/office/drawing/2014/main" id="{5041262A-9171-AF37-F2D3-AD8492281807}"/>
                </a:ext>
              </a:extLst>
            </p:cNvPr>
            <p:cNvCxnSpPr>
              <a:cxnSpLocks/>
            </p:cNvCxnSpPr>
            <p:nvPr/>
          </p:nvCxnSpPr>
          <p:spPr>
            <a:xfrm>
              <a:off x="1616030" y="1178496"/>
              <a:ext cx="2210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0" name="TextBox 115">
            <a:extLst>
              <a:ext uri="{FF2B5EF4-FFF2-40B4-BE49-F238E27FC236}">
                <a16:creationId xmlns:a16="http://schemas.microsoft.com/office/drawing/2014/main" id="{262926EA-4CB1-B672-B53B-4022A5ADDF5C}"/>
              </a:ext>
            </a:extLst>
          </p:cNvPr>
          <p:cNvSpPr txBox="1"/>
          <p:nvPr/>
        </p:nvSpPr>
        <p:spPr>
          <a:xfrm>
            <a:off x="1390047" y="9878903"/>
            <a:ext cx="603050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eEF2K</a:t>
            </a:r>
          </a:p>
        </p:txBody>
      </p:sp>
      <p:grpSp>
        <p:nvGrpSpPr>
          <p:cNvPr id="31" name="Group 111">
            <a:extLst>
              <a:ext uri="{FF2B5EF4-FFF2-40B4-BE49-F238E27FC236}">
                <a16:creationId xmlns:a16="http://schemas.microsoft.com/office/drawing/2014/main" id="{24A18DF0-EFE8-A940-A10A-F274B622F21F}"/>
              </a:ext>
            </a:extLst>
          </p:cNvPr>
          <p:cNvGrpSpPr/>
          <p:nvPr/>
        </p:nvGrpSpPr>
        <p:grpSpPr>
          <a:xfrm>
            <a:off x="3303930" y="10133799"/>
            <a:ext cx="2015157" cy="330617"/>
            <a:chOff x="452431" y="1028561"/>
            <a:chExt cx="1867050" cy="306318"/>
          </a:xfrm>
        </p:grpSpPr>
        <p:sp>
          <p:nvSpPr>
            <p:cNvPr id="32" name="Rectangle 112">
              <a:extLst>
                <a:ext uri="{FF2B5EF4-FFF2-40B4-BE49-F238E27FC236}">
                  <a16:creationId xmlns:a16="http://schemas.microsoft.com/office/drawing/2014/main" id="{C93674A8-7F52-FE7C-D618-0C995AC6BE7D}"/>
                </a:ext>
              </a:extLst>
            </p:cNvPr>
            <p:cNvSpPr/>
            <p:nvPr/>
          </p:nvSpPr>
          <p:spPr>
            <a:xfrm>
              <a:off x="452431" y="1028561"/>
              <a:ext cx="1301035" cy="306318"/>
            </a:xfrm>
            <a:prstGeom prst="rect">
              <a:avLst/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943" dirty="0"/>
            </a:p>
          </p:txBody>
        </p:sp>
        <p:sp>
          <p:nvSpPr>
            <p:cNvPr id="34" name="TextBox 113">
              <a:extLst>
                <a:ext uri="{FF2B5EF4-FFF2-40B4-BE49-F238E27FC236}">
                  <a16:creationId xmlns:a16="http://schemas.microsoft.com/office/drawing/2014/main" id="{C542CA10-BA6B-36B9-724C-67134F17CF4F}"/>
                </a:ext>
              </a:extLst>
            </p:cNvPr>
            <p:cNvSpPr txBox="1"/>
            <p:nvPr/>
          </p:nvSpPr>
          <p:spPr>
            <a:xfrm>
              <a:off x="1790457" y="1058609"/>
              <a:ext cx="529024" cy="2394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1079" dirty="0"/>
                <a:t>38 kDa</a:t>
              </a:r>
            </a:p>
          </p:txBody>
        </p:sp>
        <p:cxnSp>
          <p:nvCxnSpPr>
            <p:cNvPr id="35" name="Straight Connector 114">
              <a:extLst>
                <a:ext uri="{FF2B5EF4-FFF2-40B4-BE49-F238E27FC236}">
                  <a16:creationId xmlns:a16="http://schemas.microsoft.com/office/drawing/2014/main" id="{04EF3084-87D6-76BD-3A9C-8620F5DD2A0A}"/>
                </a:ext>
              </a:extLst>
            </p:cNvPr>
            <p:cNvCxnSpPr>
              <a:cxnSpLocks/>
            </p:cNvCxnSpPr>
            <p:nvPr/>
          </p:nvCxnSpPr>
          <p:spPr>
            <a:xfrm>
              <a:off x="1619315" y="1183902"/>
              <a:ext cx="2210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6" name="TextBox 116">
            <a:extLst>
              <a:ext uri="{FF2B5EF4-FFF2-40B4-BE49-F238E27FC236}">
                <a16:creationId xmlns:a16="http://schemas.microsoft.com/office/drawing/2014/main" id="{298908CF-0076-D305-F581-87778AEB2015}"/>
              </a:ext>
            </a:extLst>
          </p:cNvPr>
          <p:cNvSpPr txBox="1"/>
          <p:nvPr/>
        </p:nvSpPr>
        <p:spPr>
          <a:xfrm>
            <a:off x="3643172" y="9878123"/>
            <a:ext cx="688009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GAPDH</a:t>
            </a:r>
          </a:p>
        </p:txBody>
      </p:sp>
      <p:sp>
        <p:nvSpPr>
          <p:cNvPr id="37" name="Rectangle 17">
            <a:extLst>
              <a:ext uri="{FF2B5EF4-FFF2-40B4-BE49-F238E27FC236}">
                <a16:creationId xmlns:a16="http://schemas.microsoft.com/office/drawing/2014/main" id="{167F06EA-AF20-1BEC-EDA8-AE18B9AE7293}"/>
              </a:ext>
            </a:extLst>
          </p:cNvPr>
          <p:cNvSpPr/>
          <p:nvPr/>
        </p:nvSpPr>
        <p:spPr>
          <a:xfrm>
            <a:off x="1579072" y="10220292"/>
            <a:ext cx="621692" cy="15542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38" name="Rectangle 17">
            <a:extLst>
              <a:ext uri="{FF2B5EF4-FFF2-40B4-BE49-F238E27FC236}">
                <a16:creationId xmlns:a16="http://schemas.microsoft.com/office/drawing/2014/main" id="{3D0C4133-54E2-8270-72B4-D16C97F99DD7}"/>
              </a:ext>
            </a:extLst>
          </p:cNvPr>
          <p:cNvSpPr/>
          <p:nvPr/>
        </p:nvSpPr>
        <p:spPr>
          <a:xfrm>
            <a:off x="1055190" y="10225777"/>
            <a:ext cx="216000" cy="15542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39" name="Rectangle 17">
            <a:extLst>
              <a:ext uri="{FF2B5EF4-FFF2-40B4-BE49-F238E27FC236}">
                <a16:creationId xmlns:a16="http://schemas.microsoft.com/office/drawing/2014/main" id="{F2921A22-B6AD-7D03-568E-393812DCA121}"/>
              </a:ext>
            </a:extLst>
          </p:cNvPr>
          <p:cNvSpPr/>
          <p:nvPr/>
        </p:nvSpPr>
        <p:spPr>
          <a:xfrm>
            <a:off x="3941687" y="10221803"/>
            <a:ext cx="621692" cy="15542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40" name="Rectangle 17">
            <a:extLst>
              <a:ext uri="{FF2B5EF4-FFF2-40B4-BE49-F238E27FC236}">
                <a16:creationId xmlns:a16="http://schemas.microsoft.com/office/drawing/2014/main" id="{82B24FA0-7304-475E-D572-495EFD572FC3}"/>
              </a:ext>
            </a:extLst>
          </p:cNvPr>
          <p:cNvSpPr/>
          <p:nvPr/>
        </p:nvSpPr>
        <p:spPr>
          <a:xfrm>
            <a:off x="3402130" y="10227288"/>
            <a:ext cx="270000" cy="15542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</p:spTree>
    <p:extLst>
      <p:ext uri="{BB962C8B-B14F-4D97-AF65-F5344CB8AC3E}">
        <p14:creationId xmlns:p14="http://schemas.microsoft.com/office/powerpoint/2010/main" val="2660719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A936A998-5148-3617-A795-82914433577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/>
          <a:srcRect t="1" r="10054" b="13047"/>
          <a:stretch/>
        </p:blipFill>
        <p:spPr>
          <a:xfrm>
            <a:off x="441386" y="732035"/>
            <a:ext cx="756000" cy="180000"/>
          </a:xfrm>
          <a:prstGeom prst="rect">
            <a:avLst/>
          </a:prstGeom>
          <a:ln w="9525">
            <a:noFill/>
          </a:ln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90462CDD-487F-2EDD-8CE9-6750F8055FC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/>
          <a:srcRect t="15002"/>
          <a:stretch/>
        </p:blipFill>
        <p:spPr>
          <a:xfrm>
            <a:off x="2274717" y="759667"/>
            <a:ext cx="756000" cy="180000"/>
          </a:xfrm>
          <a:prstGeom prst="rect">
            <a:avLst/>
          </a:prstGeom>
          <a:ln>
            <a:noFill/>
          </a:ln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D63CF8B0-A7C5-DD32-9300-EA153783C0DA}"/>
              </a:ext>
            </a:extLst>
          </p:cNvPr>
          <p:cNvSpPr txBox="1"/>
          <p:nvPr/>
        </p:nvSpPr>
        <p:spPr>
          <a:xfrm>
            <a:off x="365485" y="452752"/>
            <a:ext cx="928917" cy="258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079" b="1" dirty="0">
                <a:latin typeface="Arial" pitchFamily="34" charset="0"/>
                <a:cs typeface="Arial" pitchFamily="34" charset="0"/>
              </a:rPr>
              <a:t>eEF2K</a:t>
            </a:r>
            <a:endParaRPr lang="en-US" sz="1079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E6CEB466-075A-EEC3-C446-8C1F57E821A9}"/>
              </a:ext>
            </a:extLst>
          </p:cNvPr>
          <p:cNvSpPr txBox="1"/>
          <p:nvPr/>
        </p:nvSpPr>
        <p:spPr>
          <a:xfrm>
            <a:off x="2248938" y="452752"/>
            <a:ext cx="873240" cy="258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079" b="1" dirty="0">
                <a:latin typeface="Arial" pitchFamily="34" charset="0"/>
                <a:cs typeface="Arial" pitchFamily="34" charset="0"/>
              </a:rPr>
              <a:t>MCP-1</a:t>
            </a:r>
            <a:endParaRPr lang="en-US" sz="1079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2">
            <a:extLst>
              <a:ext uri="{FF2B5EF4-FFF2-40B4-BE49-F238E27FC236}">
                <a16:creationId xmlns:a16="http://schemas.microsoft.com/office/drawing/2014/main" id="{C00375AC-DD74-11B2-DD80-5A4BB58B860F}"/>
              </a:ext>
            </a:extLst>
          </p:cNvPr>
          <p:cNvSpPr txBox="1"/>
          <p:nvPr/>
        </p:nvSpPr>
        <p:spPr>
          <a:xfrm>
            <a:off x="5784325" y="452752"/>
            <a:ext cx="1002952" cy="258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079" b="1" dirty="0">
                <a:latin typeface="Arial" pitchFamily="34" charset="0"/>
                <a:cs typeface="Arial" pitchFamily="34" charset="0"/>
              </a:rPr>
              <a:t>GAPDH</a:t>
            </a:r>
            <a:endParaRPr lang="en-US" sz="1079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7">
            <a:extLst>
              <a:ext uri="{FF2B5EF4-FFF2-40B4-BE49-F238E27FC236}">
                <a16:creationId xmlns:a16="http://schemas.microsoft.com/office/drawing/2014/main" id="{BDF2CCDB-4ECE-2E69-CC8E-CCAC6D332A71}"/>
              </a:ext>
            </a:extLst>
          </p:cNvPr>
          <p:cNvSpPr txBox="1"/>
          <p:nvPr/>
        </p:nvSpPr>
        <p:spPr>
          <a:xfrm>
            <a:off x="4250513" y="452752"/>
            <a:ext cx="749989" cy="258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079" b="1" dirty="0">
                <a:latin typeface="Arial" pitchFamily="34" charset="0"/>
                <a:cs typeface="Arial" pitchFamily="34" charset="0"/>
              </a:rPr>
              <a:t>Gas6</a:t>
            </a:r>
            <a:endParaRPr lang="en-US" sz="1079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22">
            <a:extLst>
              <a:ext uri="{FF2B5EF4-FFF2-40B4-BE49-F238E27FC236}">
                <a16:creationId xmlns:a16="http://schemas.microsoft.com/office/drawing/2014/main" id="{8E51B3DE-B789-2243-DEF4-077F94AE3E73}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919899" y="752731"/>
            <a:ext cx="756000" cy="180000"/>
          </a:xfrm>
          <a:prstGeom prst="rect">
            <a:avLst/>
          </a:prstGeom>
          <a:ln>
            <a:noFill/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B23B693-EF57-C4CB-D3DB-AD134F03C6B5}"/>
              </a:ext>
            </a:extLst>
          </p:cNvPr>
          <p:cNvSpPr txBox="1"/>
          <p:nvPr/>
        </p:nvSpPr>
        <p:spPr>
          <a:xfrm>
            <a:off x="92874" y="35611"/>
            <a:ext cx="1154868" cy="391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943" b="1" dirty="0">
                <a:solidFill>
                  <a:srgbClr val="C00000"/>
                </a:solidFill>
              </a:rPr>
              <a:t>Figure 5A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440AE4D-B3D9-65A3-D808-927B02BB8C5A}"/>
              </a:ext>
            </a:extLst>
          </p:cNvPr>
          <p:cNvGrpSpPr/>
          <p:nvPr/>
        </p:nvGrpSpPr>
        <p:grpSpPr>
          <a:xfrm>
            <a:off x="256389" y="689361"/>
            <a:ext cx="1804843" cy="310846"/>
            <a:chOff x="452431" y="1028561"/>
            <a:chExt cx="1672193" cy="288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B7231EE-07FF-A7B8-475A-69AD0920CA80}"/>
                </a:ext>
              </a:extLst>
            </p:cNvPr>
            <p:cNvSpPr/>
            <p:nvPr/>
          </p:nvSpPr>
          <p:spPr>
            <a:xfrm>
              <a:off x="452431" y="1028561"/>
              <a:ext cx="1080000" cy="288000"/>
            </a:xfrm>
            <a:prstGeom prst="rect">
              <a:avLst/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943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3FFCD8A-994B-0613-D1E6-BCB612825B3C}"/>
                </a:ext>
              </a:extLst>
            </p:cNvPr>
            <p:cNvSpPr txBox="1"/>
            <p:nvPr/>
          </p:nvSpPr>
          <p:spPr>
            <a:xfrm>
              <a:off x="1530252" y="1058608"/>
              <a:ext cx="594372" cy="2394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1079" dirty="0"/>
                <a:t>105 kDa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877C6D0-60A2-6306-5FC2-6750553A516B}"/>
                </a:ext>
              </a:extLst>
            </p:cNvPr>
            <p:cNvCxnSpPr>
              <a:cxnSpLocks/>
            </p:cNvCxnSpPr>
            <p:nvPr/>
          </p:nvCxnSpPr>
          <p:spPr>
            <a:xfrm>
              <a:off x="1384174" y="1181719"/>
              <a:ext cx="2210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C0B8506-A4D0-A04D-8987-B71D35F24243}"/>
              </a:ext>
            </a:extLst>
          </p:cNvPr>
          <p:cNvGrpSpPr/>
          <p:nvPr/>
        </p:nvGrpSpPr>
        <p:grpSpPr>
          <a:xfrm>
            <a:off x="2060013" y="689361"/>
            <a:ext cx="1725412" cy="310846"/>
            <a:chOff x="452431" y="1028561"/>
            <a:chExt cx="1598600" cy="28800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094C6B1-7569-1523-9F3A-A5D794E5892F}"/>
                </a:ext>
              </a:extLst>
            </p:cNvPr>
            <p:cNvSpPr/>
            <p:nvPr/>
          </p:nvSpPr>
          <p:spPr>
            <a:xfrm>
              <a:off x="452431" y="1028561"/>
              <a:ext cx="1080000" cy="288000"/>
            </a:xfrm>
            <a:prstGeom prst="rect">
              <a:avLst/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943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084F7C9-4477-CC8C-E1B5-188395A3C8ED}"/>
                </a:ext>
              </a:extLst>
            </p:cNvPr>
            <p:cNvSpPr txBox="1"/>
            <p:nvPr/>
          </p:nvSpPr>
          <p:spPr>
            <a:xfrm>
              <a:off x="1522007" y="1058608"/>
              <a:ext cx="529024" cy="2394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1079" dirty="0"/>
                <a:t>15 kDa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55024F2-79BF-3F67-F351-B58BD68AA087}"/>
                </a:ext>
              </a:extLst>
            </p:cNvPr>
            <p:cNvCxnSpPr>
              <a:cxnSpLocks/>
            </p:cNvCxnSpPr>
            <p:nvPr/>
          </p:nvCxnSpPr>
          <p:spPr>
            <a:xfrm>
              <a:off x="1359290" y="1181719"/>
              <a:ext cx="2210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0AEFBE5-B23F-3D86-3429-8FAD1AC9FB6D}"/>
              </a:ext>
            </a:extLst>
          </p:cNvPr>
          <p:cNvGrpSpPr/>
          <p:nvPr/>
        </p:nvGrpSpPr>
        <p:grpSpPr>
          <a:xfrm>
            <a:off x="4007134" y="689361"/>
            <a:ext cx="1735281" cy="310846"/>
            <a:chOff x="452431" y="1028561"/>
            <a:chExt cx="1607744" cy="28800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22A9D4-EC8F-0D66-AFD3-5AA4E64A38FA}"/>
                </a:ext>
              </a:extLst>
            </p:cNvPr>
            <p:cNvSpPr/>
            <p:nvPr/>
          </p:nvSpPr>
          <p:spPr>
            <a:xfrm>
              <a:off x="452431" y="1028561"/>
              <a:ext cx="1080000" cy="288000"/>
            </a:xfrm>
            <a:prstGeom prst="rect">
              <a:avLst/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943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89D5355-8AEA-A62F-D749-668C2B5AAE80}"/>
                </a:ext>
              </a:extLst>
            </p:cNvPr>
            <p:cNvSpPr txBox="1"/>
            <p:nvPr/>
          </p:nvSpPr>
          <p:spPr>
            <a:xfrm>
              <a:off x="1531151" y="1058608"/>
              <a:ext cx="529024" cy="2394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1079" dirty="0"/>
                <a:t>78 kDa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D20DCDB8-0D85-0655-FC65-9C67652131AB}"/>
                </a:ext>
              </a:extLst>
            </p:cNvPr>
            <p:cNvCxnSpPr>
              <a:cxnSpLocks/>
            </p:cNvCxnSpPr>
            <p:nvPr/>
          </p:nvCxnSpPr>
          <p:spPr>
            <a:xfrm>
              <a:off x="1377578" y="1181719"/>
              <a:ext cx="2210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1" name="Picture 16">
            <a:extLst>
              <a:ext uri="{FF2B5EF4-FFF2-40B4-BE49-F238E27FC236}">
                <a16:creationId xmlns:a16="http://schemas.microsoft.com/office/drawing/2014/main" id="{7BC6CCFD-5130-D862-5BD0-67B93A924FB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5"/>
          <a:srcRect t="14198" b="15886"/>
          <a:stretch/>
        </p:blipFill>
        <p:spPr>
          <a:xfrm>
            <a:off x="4196998" y="757529"/>
            <a:ext cx="756000" cy="180000"/>
          </a:xfrm>
          <a:prstGeom prst="rect">
            <a:avLst/>
          </a:prstGeom>
          <a:ln>
            <a:noFill/>
          </a:ln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115A7218-193D-4E11-94DC-2B5020EDF7A0}"/>
              </a:ext>
            </a:extLst>
          </p:cNvPr>
          <p:cNvGrpSpPr/>
          <p:nvPr/>
        </p:nvGrpSpPr>
        <p:grpSpPr>
          <a:xfrm>
            <a:off x="5719663" y="689361"/>
            <a:ext cx="1774759" cy="310846"/>
            <a:chOff x="452431" y="1028561"/>
            <a:chExt cx="1644320" cy="288000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CCEF539-87A3-54F3-0E96-0983A5566542}"/>
                </a:ext>
              </a:extLst>
            </p:cNvPr>
            <p:cNvSpPr/>
            <p:nvPr/>
          </p:nvSpPr>
          <p:spPr>
            <a:xfrm>
              <a:off x="452431" y="1028561"/>
              <a:ext cx="1080000" cy="288000"/>
            </a:xfrm>
            <a:prstGeom prst="rect">
              <a:avLst/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943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8BBE722-4AD0-56A9-01C6-74413DF20D1F}"/>
                </a:ext>
              </a:extLst>
            </p:cNvPr>
            <p:cNvSpPr txBox="1"/>
            <p:nvPr/>
          </p:nvSpPr>
          <p:spPr>
            <a:xfrm>
              <a:off x="1567727" y="1058608"/>
              <a:ext cx="529024" cy="2394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1079" dirty="0"/>
                <a:t>38 kDa</a:t>
              </a: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0E2459A-A7A5-2380-6F9B-EA238746E8D5}"/>
                </a:ext>
              </a:extLst>
            </p:cNvPr>
            <p:cNvCxnSpPr>
              <a:cxnSpLocks/>
            </p:cNvCxnSpPr>
            <p:nvPr/>
          </p:nvCxnSpPr>
          <p:spPr>
            <a:xfrm>
              <a:off x="1368434" y="1181719"/>
              <a:ext cx="2210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79B9F827-A754-600B-A63D-62E84A1BB774}"/>
              </a:ext>
            </a:extLst>
          </p:cNvPr>
          <p:cNvSpPr txBox="1"/>
          <p:nvPr/>
        </p:nvSpPr>
        <p:spPr>
          <a:xfrm>
            <a:off x="92874" y="1324944"/>
            <a:ext cx="1135632" cy="391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943" b="1" dirty="0">
                <a:solidFill>
                  <a:srgbClr val="C00000"/>
                </a:solidFill>
              </a:rPr>
              <a:t>Figure 5C</a:t>
            </a:r>
          </a:p>
        </p:txBody>
      </p:sp>
      <p:pic>
        <p:nvPicPr>
          <p:cNvPr id="38" name="Picture 14">
            <a:extLst>
              <a:ext uri="{FF2B5EF4-FFF2-40B4-BE49-F238E27FC236}">
                <a16:creationId xmlns:a16="http://schemas.microsoft.com/office/drawing/2014/main" id="{2AA972FE-288A-5F55-EBE0-2B8734E36F4F}"/>
              </a:ext>
            </a:extLst>
          </p:cNvPr>
          <p:cNvPicPr preferRelativeResize="0"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395092" y="2035244"/>
            <a:ext cx="1152000" cy="180000"/>
          </a:xfrm>
          <a:prstGeom prst="rect">
            <a:avLst/>
          </a:prstGeom>
          <a:ln>
            <a:noFill/>
          </a:ln>
        </p:spPr>
      </p:pic>
      <p:pic>
        <p:nvPicPr>
          <p:cNvPr id="39" name="Picture 53">
            <a:extLst>
              <a:ext uri="{FF2B5EF4-FFF2-40B4-BE49-F238E27FC236}">
                <a16:creationId xmlns:a16="http://schemas.microsoft.com/office/drawing/2014/main" id="{25B91899-0DDD-72D1-2EBB-927693AEC180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2933899" y="2042462"/>
            <a:ext cx="1152000" cy="180000"/>
          </a:xfrm>
          <a:prstGeom prst="rect">
            <a:avLst/>
          </a:prstGeom>
          <a:ln>
            <a:noFill/>
          </a:ln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D3F39F56-F04D-9809-6195-BBE11D955007}"/>
              </a:ext>
            </a:extLst>
          </p:cNvPr>
          <p:cNvGrpSpPr/>
          <p:nvPr/>
        </p:nvGrpSpPr>
        <p:grpSpPr>
          <a:xfrm>
            <a:off x="292857" y="1926443"/>
            <a:ext cx="2114732" cy="388558"/>
            <a:chOff x="452431" y="1028561"/>
            <a:chExt cx="1554973" cy="28800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1537E5A-BE3C-D5E5-08CE-0EFB23E9A6C3}"/>
                </a:ext>
              </a:extLst>
            </p:cNvPr>
            <p:cNvSpPr/>
            <p:nvPr/>
          </p:nvSpPr>
          <p:spPr>
            <a:xfrm>
              <a:off x="452431" y="1028561"/>
              <a:ext cx="1080000" cy="288000"/>
            </a:xfrm>
            <a:prstGeom prst="rect">
              <a:avLst/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943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035E2C3-DC47-655C-BE24-C6E50687A573}"/>
                </a:ext>
              </a:extLst>
            </p:cNvPr>
            <p:cNvSpPr txBox="1"/>
            <p:nvPr/>
          </p:nvSpPr>
          <p:spPr>
            <a:xfrm>
              <a:off x="1587552" y="1079498"/>
              <a:ext cx="419852" cy="1915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1079" dirty="0"/>
                <a:t>15 kDa</a:t>
              </a:r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BDC1B634-449A-AA09-B834-61535646E41E}"/>
                </a:ext>
              </a:extLst>
            </p:cNvPr>
            <p:cNvCxnSpPr>
              <a:cxnSpLocks/>
            </p:cNvCxnSpPr>
            <p:nvPr/>
          </p:nvCxnSpPr>
          <p:spPr>
            <a:xfrm>
              <a:off x="1405945" y="1174404"/>
              <a:ext cx="2210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4" name="TextBox 10">
            <a:extLst>
              <a:ext uri="{FF2B5EF4-FFF2-40B4-BE49-F238E27FC236}">
                <a16:creationId xmlns:a16="http://schemas.microsoft.com/office/drawing/2014/main" id="{3CDB3FE7-8341-A24C-E3CD-D1D2C923D613}"/>
              </a:ext>
            </a:extLst>
          </p:cNvPr>
          <p:cNvSpPr txBox="1"/>
          <p:nvPr/>
        </p:nvSpPr>
        <p:spPr>
          <a:xfrm>
            <a:off x="642860" y="1692133"/>
            <a:ext cx="873240" cy="258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079" b="1" dirty="0">
                <a:latin typeface="Arial" pitchFamily="34" charset="0"/>
                <a:cs typeface="Arial" pitchFamily="34" charset="0"/>
              </a:rPr>
              <a:t>MCP-1</a:t>
            </a:r>
            <a:endParaRPr lang="en-US" sz="1079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044D9CB-10C2-A1F8-757C-98DBB299D3C7}"/>
              </a:ext>
            </a:extLst>
          </p:cNvPr>
          <p:cNvGrpSpPr/>
          <p:nvPr/>
        </p:nvGrpSpPr>
        <p:grpSpPr>
          <a:xfrm>
            <a:off x="2803393" y="1932966"/>
            <a:ext cx="2124601" cy="388558"/>
            <a:chOff x="452431" y="1028561"/>
            <a:chExt cx="1562230" cy="288000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A8A49C69-12D3-78FD-C15B-9112D5B08286}"/>
                </a:ext>
              </a:extLst>
            </p:cNvPr>
            <p:cNvSpPr/>
            <p:nvPr/>
          </p:nvSpPr>
          <p:spPr>
            <a:xfrm>
              <a:off x="452431" y="1028561"/>
              <a:ext cx="1080000" cy="288000"/>
            </a:xfrm>
            <a:prstGeom prst="rect">
              <a:avLst/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943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81964E5-93FC-DF5C-5E4E-62FBA9EEFEB4}"/>
                </a:ext>
              </a:extLst>
            </p:cNvPr>
            <p:cNvSpPr txBox="1"/>
            <p:nvPr/>
          </p:nvSpPr>
          <p:spPr>
            <a:xfrm>
              <a:off x="1594809" y="1086813"/>
              <a:ext cx="419852" cy="1915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1079" dirty="0"/>
                <a:t>38 kDa</a:t>
              </a:r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6994DA58-F5E0-A561-8DFA-C077A97FA8F6}"/>
                </a:ext>
              </a:extLst>
            </p:cNvPr>
            <p:cNvCxnSpPr>
              <a:cxnSpLocks/>
            </p:cNvCxnSpPr>
            <p:nvPr/>
          </p:nvCxnSpPr>
          <p:spPr>
            <a:xfrm>
              <a:off x="1427716" y="1181719"/>
              <a:ext cx="2210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0" name="TextBox 12">
            <a:extLst>
              <a:ext uri="{FF2B5EF4-FFF2-40B4-BE49-F238E27FC236}">
                <a16:creationId xmlns:a16="http://schemas.microsoft.com/office/drawing/2014/main" id="{0167A9AE-3817-E9F9-C5F4-8128082464B2}"/>
              </a:ext>
            </a:extLst>
          </p:cNvPr>
          <p:cNvSpPr txBox="1"/>
          <p:nvPr/>
        </p:nvSpPr>
        <p:spPr>
          <a:xfrm>
            <a:off x="3077490" y="1692133"/>
            <a:ext cx="1002952" cy="258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079" b="1" dirty="0">
                <a:latin typeface="Arial" pitchFamily="34" charset="0"/>
                <a:cs typeface="Arial" pitchFamily="34" charset="0"/>
              </a:rPr>
              <a:t>GAPDH</a:t>
            </a:r>
            <a:endParaRPr lang="en-US" sz="1079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6" name="Resim 118">
            <a:extLst>
              <a:ext uri="{FF2B5EF4-FFF2-40B4-BE49-F238E27FC236}">
                <a16:creationId xmlns:a16="http://schemas.microsoft.com/office/drawing/2014/main" id="{B88DC31F-AF47-799A-3782-55BB0587CC6E}"/>
              </a:ext>
            </a:extLst>
          </p:cNvPr>
          <p:cNvPicPr>
            <a:picLocks/>
          </p:cNvPicPr>
          <p:nvPr/>
        </p:nvPicPr>
        <p:blipFill rotWithShape="1">
          <a:blip r:embed="rId8"/>
          <a:srcRect b="53988"/>
          <a:stretch/>
        </p:blipFill>
        <p:spPr>
          <a:xfrm>
            <a:off x="395092" y="3402250"/>
            <a:ext cx="1152000" cy="180000"/>
          </a:xfrm>
          <a:prstGeom prst="rect">
            <a:avLst/>
          </a:prstGeom>
          <a:ln>
            <a:noFill/>
          </a:ln>
        </p:spPr>
      </p:pic>
      <p:pic>
        <p:nvPicPr>
          <p:cNvPr id="97" name="Resim 119">
            <a:extLst>
              <a:ext uri="{FF2B5EF4-FFF2-40B4-BE49-F238E27FC236}">
                <a16:creationId xmlns:a16="http://schemas.microsoft.com/office/drawing/2014/main" id="{685F5F07-EAB9-3A36-674A-7075789CB7BF}"/>
              </a:ext>
            </a:extLst>
          </p:cNvPr>
          <p:cNvPicPr>
            <a:picLocks/>
          </p:cNvPicPr>
          <p:nvPr/>
        </p:nvPicPr>
        <p:blipFill rotWithShape="1">
          <a:blip r:embed="rId8"/>
          <a:srcRect t="62856" b="8799"/>
          <a:stretch/>
        </p:blipFill>
        <p:spPr>
          <a:xfrm>
            <a:off x="2915351" y="3412760"/>
            <a:ext cx="1152000" cy="180000"/>
          </a:xfrm>
          <a:prstGeom prst="rect">
            <a:avLst/>
          </a:prstGeom>
          <a:ln>
            <a:noFill/>
          </a:ln>
        </p:spPr>
      </p:pic>
      <p:sp>
        <p:nvSpPr>
          <p:cNvPr id="98" name="TextBox 97">
            <a:extLst>
              <a:ext uri="{FF2B5EF4-FFF2-40B4-BE49-F238E27FC236}">
                <a16:creationId xmlns:a16="http://schemas.microsoft.com/office/drawing/2014/main" id="{F96D34E1-37EB-76DF-0EF2-8A2F24504AA9}"/>
              </a:ext>
            </a:extLst>
          </p:cNvPr>
          <p:cNvSpPr txBox="1"/>
          <p:nvPr/>
        </p:nvSpPr>
        <p:spPr>
          <a:xfrm>
            <a:off x="102389" y="2597225"/>
            <a:ext cx="1161280" cy="391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943" b="1" dirty="0">
                <a:solidFill>
                  <a:srgbClr val="C00000"/>
                </a:solidFill>
              </a:rPr>
              <a:t>Figure 5D</a:t>
            </a:r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A946720B-97DF-71D7-27F0-0D69C76FB45D}"/>
              </a:ext>
            </a:extLst>
          </p:cNvPr>
          <p:cNvGrpSpPr/>
          <p:nvPr/>
        </p:nvGrpSpPr>
        <p:grpSpPr>
          <a:xfrm>
            <a:off x="290302" y="3309957"/>
            <a:ext cx="2205003" cy="388558"/>
            <a:chOff x="452431" y="1028561"/>
            <a:chExt cx="1621349" cy="288000"/>
          </a:xfrm>
        </p:grpSpPr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717DCE4F-3297-2E22-B01C-F9D1975B7FA7}"/>
                </a:ext>
              </a:extLst>
            </p:cNvPr>
            <p:cNvSpPr/>
            <p:nvPr/>
          </p:nvSpPr>
          <p:spPr>
            <a:xfrm>
              <a:off x="452431" y="1028561"/>
              <a:ext cx="1080000" cy="288000"/>
            </a:xfrm>
            <a:prstGeom prst="rect">
              <a:avLst/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943" dirty="0"/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9147BF4C-F83A-015C-AD2A-CCD22BBAD25F}"/>
                </a:ext>
              </a:extLst>
            </p:cNvPr>
            <p:cNvSpPr txBox="1"/>
            <p:nvPr/>
          </p:nvSpPr>
          <p:spPr>
            <a:xfrm>
              <a:off x="1602066" y="1079498"/>
              <a:ext cx="471714" cy="1915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1079" dirty="0"/>
                <a:t>105 kDa</a:t>
              </a:r>
            </a:p>
          </p:txBody>
        </p: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037D8C61-0D49-7231-0EF8-B88844D3F049}"/>
                </a:ext>
              </a:extLst>
            </p:cNvPr>
            <p:cNvCxnSpPr>
              <a:cxnSpLocks/>
            </p:cNvCxnSpPr>
            <p:nvPr/>
          </p:nvCxnSpPr>
          <p:spPr>
            <a:xfrm>
              <a:off x="1420459" y="1174404"/>
              <a:ext cx="2210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4" name="TextBox 10">
            <a:extLst>
              <a:ext uri="{FF2B5EF4-FFF2-40B4-BE49-F238E27FC236}">
                <a16:creationId xmlns:a16="http://schemas.microsoft.com/office/drawing/2014/main" id="{8BEDD2A8-FF61-1DF3-EBBF-E16D601ADB56}"/>
              </a:ext>
            </a:extLst>
          </p:cNvPr>
          <p:cNvSpPr txBox="1"/>
          <p:nvPr/>
        </p:nvSpPr>
        <p:spPr>
          <a:xfrm>
            <a:off x="640305" y="3075648"/>
            <a:ext cx="873240" cy="258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079" b="1" dirty="0">
                <a:latin typeface="Arial" pitchFamily="34" charset="0"/>
                <a:cs typeface="Arial" pitchFamily="34" charset="0"/>
              </a:rPr>
              <a:t>eEF2K</a:t>
            </a:r>
            <a:endParaRPr lang="en-US" sz="1079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80963597-A3D8-4085-2C1D-4782D134D0BB}"/>
              </a:ext>
            </a:extLst>
          </p:cNvPr>
          <p:cNvGrpSpPr/>
          <p:nvPr/>
        </p:nvGrpSpPr>
        <p:grpSpPr>
          <a:xfrm>
            <a:off x="2800838" y="3316481"/>
            <a:ext cx="2124601" cy="388558"/>
            <a:chOff x="452431" y="1028561"/>
            <a:chExt cx="1562230" cy="288000"/>
          </a:xfrm>
        </p:grpSpPr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255BFE6F-2282-2AA1-D6EF-8EBF5A8BA529}"/>
                </a:ext>
              </a:extLst>
            </p:cNvPr>
            <p:cNvSpPr/>
            <p:nvPr/>
          </p:nvSpPr>
          <p:spPr>
            <a:xfrm>
              <a:off x="452431" y="1028561"/>
              <a:ext cx="1080000" cy="288000"/>
            </a:xfrm>
            <a:prstGeom prst="rect">
              <a:avLst/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943" dirty="0"/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78C275AA-3A84-5F2A-786F-D24653CC14B5}"/>
                </a:ext>
              </a:extLst>
            </p:cNvPr>
            <p:cNvSpPr txBox="1"/>
            <p:nvPr/>
          </p:nvSpPr>
          <p:spPr>
            <a:xfrm>
              <a:off x="1594809" y="1086813"/>
              <a:ext cx="419852" cy="1915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1079" dirty="0"/>
                <a:t>38 kDa</a:t>
              </a:r>
            </a:p>
          </p:txBody>
        </p: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19A4B019-5E10-40FA-CCC8-289414A8E7CD}"/>
                </a:ext>
              </a:extLst>
            </p:cNvPr>
            <p:cNvCxnSpPr>
              <a:cxnSpLocks/>
            </p:cNvCxnSpPr>
            <p:nvPr/>
          </p:nvCxnSpPr>
          <p:spPr>
            <a:xfrm>
              <a:off x="1427716" y="1181719"/>
              <a:ext cx="2210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9" name="TextBox 12">
            <a:extLst>
              <a:ext uri="{FF2B5EF4-FFF2-40B4-BE49-F238E27FC236}">
                <a16:creationId xmlns:a16="http://schemas.microsoft.com/office/drawing/2014/main" id="{E252459E-6354-1345-E901-8DD8E7897B15}"/>
              </a:ext>
            </a:extLst>
          </p:cNvPr>
          <p:cNvSpPr txBox="1"/>
          <p:nvPr/>
        </p:nvSpPr>
        <p:spPr>
          <a:xfrm>
            <a:off x="3055196" y="3075648"/>
            <a:ext cx="1002952" cy="258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079" b="1" dirty="0">
                <a:latin typeface="Arial" pitchFamily="34" charset="0"/>
                <a:cs typeface="Arial" pitchFamily="34" charset="0"/>
              </a:rPr>
              <a:t>GAPDH</a:t>
            </a:r>
            <a:endParaRPr lang="en-US" sz="1079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1CE1AD43-5972-8A17-EFB3-732C15D0FDB9}"/>
              </a:ext>
            </a:extLst>
          </p:cNvPr>
          <p:cNvSpPr txBox="1"/>
          <p:nvPr/>
        </p:nvSpPr>
        <p:spPr>
          <a:xfrm>
            <a:off x="135551" y="4016536"/>
            <a:ext cx="1126014" cy="391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943" b="1" dirty="0">
                <a:solidFill>
                  <a:srgbClr val="C00000"/>
                </a:solidFill>
              </a:rPr>
              <a:t>Figure 5E</a:t>
            </a:r>
          </a:p>
        </p:txBody>
      </p:sp>
      <p:pic>
        <p:nvPicPr>
          <p:cNvPr id="111" name="Picture 110">
            <a:extLst>
              <a:ext uri="{FF2B5EF4-FFF2-40B4-BE49-F238E27FC236}">
                <a16:creationId xmlns:a16="http://schemas.microsoft.com/office/drawing/2014/main" id="{B8DFD658-F922-601B-0A01-ED4C0AA09298}"/>
              </a:ext>
            </a:extLst>
          </p:cNvPr>
          <p:cNvPicPr>
            <a:picLocks/>
          </p:cNvPicPr>
          <p:nvPr/>
        </p:nvPicPr>
        <p:blipFill rotWithShape="1">
          <a:blip r:embed="rId9"/>
          <a:srcRect l="25841" t="31958" r="23790" b="22792"/>
          <a:stretch/>
        </p:blipFill>
        <p:spPr>
          <a:xfrm>
            <a:off x="343448" y="4596871"/>
            <a:ext cx="1865077" cy="1476519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A7021C55-83D6-238E-39AC-BA5AD4EB16EB}"/>
              </a:ext>
            </a:extLst>
          </p:cNvPr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2815070" y="4596871"/>
            <a:ext cx="1865077" cy="1476519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0FE52143-433A-5C03-D75E-031BCB380452}"/>
              </a:ext>
            </a:extLst>
          </p:cNvPr>
          <p:cNvPicPr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5204258" y="4596871"/>
            <a:ext cx="1865077" cy="1476519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560A02EC-747B-B244-8008-90A4C747F298}"/>
              </a:ext>
            </a:extLst>
          </p:cNvPr>
          <p:cNvPicPr>
            <a:picLocks/>
          </p:cNvPicPr>
          <p:nvPr/>
        </p:nvPicPr>
        <p:blipFill>
          <a:blip r:embed="rId12"/>
          <a:stretch>
            <a:fillRect/>
          </a:stretch>
        </p:blipFill>
        <p:spPr>
          <a:xfrm>
            <a:off x="460814" y="6592018"/>
            <a:ext cx="1865077" cy="1476519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F925BB18-B7D2-6CA2-D807-3068063BF002}"/>
              </a:ext>
            </a:extLst>
          </p:cNvPr>
          <p:cNvPicPr>
            <a:picLocks/>
          </p:cNvPicPr>
          <p:nvPr/>
        </p:nvPicPr>
        <p:blipFill>
          <a:blip r:embed="rId13"/>
          <a:stretch>
            <a:fillRect/>
          </a:stretch>
        </p:blipFill>
        <p:spPr>
          <a:xfrm>
            <a:off x="3038810" y="6592018"/>
            <a:ext cx="1865077" cy="1476519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116" name="TextBox 115">
            <a:extLst>
              <a:ext uri="{FF2B5EF4-FFF2-40B4-BE49-F238E27FC236}">
                <a16:creationId xmlns:a16="http://schemas.microsoft.com/office/drawing/2014/main" id="{22C8B8DF-67B3-44D7-6284-65578107DCCB}"/>
              </a:ext>
            </a:extLst>
          </p:cNvPr>
          <p:cNvSpPr txBox="1"/>
          <p:nvPr/>
        </p:nvSpPr>
        <p:spPr>
          <a:xfrm>
            <a:off x="976098" y="4340071"/>
            <a:ext cx="603050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eEF2K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EFD06A76-8D16-D08E-D3D5-AF8F13ED507C}"/>
              </a:ext>
            </a:extLst>
          </p:cNvPr>
          <p:cNvSpPr txBox="1"/>
          <p:nvPr/>
        </p:nvSpPr>
        <p:spPr>
          <a:xfrm>
            <a:off x="3311900" y="4340071"/>
            <a:ext cx="963469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95" b="1" dirty="0"/>
              <a:t>p</a:t>
            </a:r>
            <a:r>
              <a:rPr lang="en-TR" sz="1295" b="1" dirty="0"/>
              <a:t>-Axl </a:t>
            </a:r>
            <a:r>
              <a:rPr lang="en-TR" sz="1295" b="1" baseline="30000" dirty="0"/>
              <a:t>(Tyr702)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7D3F360B-BD89-94B7-1E0B-502DF1D19A34}"/>
              </a:ext>
            </a:extLst>
          </p:cNvPr>
          <p:cNvSpPr txBox="1"/>
          <p:nvPr/>
        </p:nvSpPr>
        <p:spPr>
          <a:xfrm>
            <a:off x="5638924" y="4340071"/>
            <a:ext cx="949875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95" b="1" dirty="0"/>
              <a:t>p</a:t>
            </a:r>
            <a:r>
              <a:rPr lang="en-TR" sz="1295" b="1" dirty="0"/>
              <a:t>-Src </a:t>
            </a:r>
            <a:r>
              <a:rPr lang="en-TR" sz="1295" b="1" baseline="30000" dirty="0"/>
              <a:t>(Tyr416)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D40F0615-FB84-6F93-1913-81C4641F4846}"/>
              </a:ext>
            </a:extLst>
          </p:cNvPr>
          <p:cNvSpPr txBox="1"/>
          <p:nvPr/>
        </p:nvSpPr>
        <p:spPr>
          <a:xfrm>
            <a:off x="1104422" y="6344097"/>
            <a:ext cx="544508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VEGF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FAF5B262-8FD2-8B98-C990-B240544A44FF}"/>
              </a:ext>
            </a:extLst>
          </p:cNvPr>
          <p:cNvSpPr txBox="1"/>
          <p:nvPr/>
        </p:nvSpPr>
        <p:spPr>
          <a:xfrm>
            <a:off x="3631014" y="6344097"/>
            <a:ext cx="665567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β-actin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9A180504-3D23-D583-0910-DD9B64280693}"/>
              </a:ext>
            </a:extLst>
          </p:cNvPr>
          <p:cNvSpPr/>
          <p:nvPr/>
        </p:nvSpPr>
        <p:spPr>
          <a:xfrm>
            <a:off x="1335017" y="4994375"/>
            <a:ext cx="310882" cy="12148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F8F44B24-C3F9-839F-B4D9-B47BB9C2EB90}"/>
              </a:ext>
            </a:extLst>
          </p:cNvPr>
          <p:cNvSpPr/>
          <p:nvPr/>
        </p:nvSpPr>
        <p:spPr>
          <a:xfrm>
            <a:off x="3703135" y="4956333"/>
            <a:ext cx="349702" cy="15542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AD803D00-BC11-E746-8331-DEE17FF5F54D}"/>
              </a:ext>
            </a:extLst>
          </p:cNvPr>
          <p:cNvSpPr/>
          <p:nvPr/>
        </p:nvSpPr>
        <p:spPr>
          <a:xfrm>
            <a:off x="5988837" y="5222610"/>
            <a:ext cx="334160" cy="13988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4F8C16DC-F98C-A66E-8A62-DF50C356853C}"/>
              </a:ext>
            </a:extLst>
          </p:cNvPr>
          <p:cNvSpPr/>
          <p:nvPr/>
        </p:nvSpPr>
        <p:spPr>
          <a:xfrm>
            <a:off x="1327596" y="7339306"/>
            <a:ext cx="310882" cy="12148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9D9361C8-6300-FCB7-EB4C-D488EB9010B8}"/>
              </a:ext>
            </a:extLst>
          </p:cNvPr>
          <p:cNvSpPr/>
          <p:nvPr/>
        </p:nvSpPr>
        <p:spPr>
          <a:xfrm>
            <a:off x="4007134" y="7330278"/>
            <a:ext cx="310882" cy="12148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C851A7AA-2BCB-CED1-59DD-5DE1A5D5D5E6}"/>
              </a:ext>
            </a:extLst>
          </p:cNvPr>
          <p:cNvSpPr txBox="1"/>
          <p:nvPr/>
        </p:nvSpPr>
        <p:spPr>
          <a:xfrm>
            <a:off x="2199312" y="4896062"/>
            <a:ext cx="641522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105 kDa</a:t>
            </a:r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708AF39F-DA45-9A5D-2168-189A2898AB14}"/>
              </a:ext>
            </a:extLst>
          </p:cNvPr>
          <p:cNvCxnSpPr>
            <a:cxnSpLocks/>
          </p:cNvCxnSpPr>
          <p:nvPr/>
        </p:nvCxnSpPr>
        <p:spPr>
          <a:xfrm>
            <a:off x="1956545" y="5024106"/>
            <a:ext cx="3006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AEA2869F-C907-90B4-80BD-EAE0E702307A}"/>
              </a:ext>
            </a:extLst>
          </p:cNvPr>
          <p:cNvSpPr txBox="1"/>
          <p:nvPr/>
        </p:nvSpPr>
        <p:spPr>
          <a:xfrm>
            <a:off x="4609158" y="4846003"/>
            <a:ext cx="641522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138 kDa</a:t>
            </a:r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11F6B240-E998-72B0-8307-E6163E6FE66F}"/>
              </a:ext>
            </a:extLst>
          </p:cNvPr>
          <p:cNvCxnSpPr>
            <a:cxnSpLocks/>
          </p:cNvCxnSpPr>
          <p:nvPr/>
        </p:nvCxnSpPr>
        <p:spPr>
          <a:xfrm>
            <a:off x="4377543" y="4974047"/>
            <a:ext cx="3006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0" name="TextBox 129">
            <a:extLst>
              <a:ext uri="{FF2B5EF4-FFF2-40B4-BE49-F238E27FC236}">
                <a16:creationId xmlns:a16="http://schemas.microsoft.com/office/drawing/2014/main" id="{757D6E64-2EE3-7A5A-65AB-860AA058F5DA}"/>
              </a:ext>
            </a:extLst>
          </p:cNvPr>
          <p:cNvSpPr txBox="1"/>
          <p:nvPr/>
        </p:nvSpPr>
        <p:spPr>
          <a:xfrm>
            <a:off x="7019760" y="5111756"/>
            <a:ext cx="570990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60 kDa</a:t>
            </a:r>
          </a:p>
        </p:txBody>
      </p: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A24DA021-F66B-F812-C830-887089C9236F}"/>
              </a:ext>
            </a:extLst>
          </p:cNvPr>
          <p:cNvCxnSpPr>
            <a:cxnSpLocks/>
          </p:cNvCxnSpPr>
          <p:nvPr/>
        </p:nvCxnSpPr>
        <p:spPr>
          <a:xfrm>
            <a:off x="6810446" y="5239800"/>
            <a:ext cx="3006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2" name="TextBox 131">
            <a:extLst>
              <a:ext uri="{FF2B5EF4-FFF2-40B4-BE49-F238E27FC236}">
                <a16:creationId xmlns:a16="http://schemas.microsoft.com/office/drawing/2014/main" id="{170F2D2F-D921-EF22-D000-D208021A2EA8}"/>
              </a:ext>
            </a:extLst>
          </p:cNvPr>
          <p:cNvSpPr txBox="1"/>
          <p:nvPr/>
        </p:nvSpPr>
        <p:spPr>
          <a:xfrm>
            <a:off x="2189438" y="7237840"/>
            <a:ext cx="753732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16-26 kDa</a:t>
            </a:r>
          </a:p>
        </p:txBody>
      </p: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624E7180-EB8C-DD23-DD33-0211F810D5DF}"/>
              </a:ext>
            </a:extLst>
          </p:cNvPr>
          <p:cNvCxnSpPr>
            <a:cxnSpLocks/>
          </p:cNvCxnSpPr>
          <p:nvPr/>
        </p:nvCxnSpPr>
        <p:spPr>
          <a:xfrm>
            <a:off x="1980124" y="7365884"/>
            <a:ext cx="3006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4" name="TextBox 133">
            <a:extLst>
              <a:ext uri="{FF2B5EF4-FFF2-40B4-BE49-F238E27FC236}">
                <a16:creationId xmlns:a16="http://schemas.microsoft.com/office/drawing/2014/main" id="{A8AFF26A-ADB7-0182-02CA-D1BCF1EE89F2}"/>
              </a:ext>
            </a:extLst>
          </p:cNvPr>
          <p:cNvSpPr txBox="1"/>
          <p:nvPr/>
        </p:nvSpPr>
        <p:spPr>
          <a:xfrm>
            <a:off x="4901856" y="7246329"/>
            <a:ext cx="570990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45 kDa</a:t>
            </a:r>
          </a:p>
        </p:txBody>
      </p: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F2930992-CCFE-2A11-1E4F-DEDF28525FB3}"/>
              </a:ext>
            </a:extLst>
          </p:cNvPr>
          <p:cNvCxnSpPr>
            <a:cxnSpLocks/>
          </p:cNvCxnSpPr>
          <p:nvPr/>
        </p:nvCxnSpPr>
        <p:spPr>
          <a:xfrm>
            <a:off x="4692542" y="7374373"/>
            <a:ext cx="3006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0975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Rectangle 142">
            <a:extLst>
              <a:ext uri="{FF2B5EF4-FFF2-40B4-BE49-F238E27FC236}">
                <a16:creationId xmlns:a16="http://schemas.microsoft.com/office/drawing/2014/main" id="{AA529D47-EE4F-FE2F-4975-68265529BCF3}"/>
              </a:ext>
            </a:extLst>
          </p:cNvPr>
          <p:cNvSpPr/>
          <p:nvPr/>
        </p:nvSpPr>
        <p:spPr>
          <a:xfrm>
            <a:off x="5696232" y="7628770"/>
            <a:ext cx="1321096" cy="349702"/>
          </a:xfrm>
          <a:prstGeom prst="rect">
            <a:avLst/>
          </a:prstGeom>
          <a:solidFill>
            <a:srgbClr val="FBFBFD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1B98DC84-4934-3665-37ED-BA128410A53F}"/>
              </a:ext>
            </a:extLst>
          </p:cNvPr>
          <p:cNvSpPr/>
          <p:nvPr/>
        </p:nvSpPr>
        <p:spPr>
          <a:xfrm>
            <a:off x="3837713" y="7628770"/>
            <a:ext cx="1321096" cy="349702"/>
          </a:xfrm>
          <a:prstGeom prst="rect">
            <a:avLst/>
          </a:prstGeom>
          <a:solidFill>
            <a:srgbClr val="FBFBFD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7CAFD5EE-D25F-1565-B42D-9E3F33C1E4D0}"/>
              </a:ext>
            </a:extLst>
          </p:cNvPr>
          <p:cNvSpPr/>
          <p:nvPr/>
        </p:nvSpPr>
        <p:spPr>
          <a:xfrm>
            <a:off x="2004930" y="7656556"/>
            <a:ext cx="1321096" cy="349702"/>
          </a:xfrm>
          <a:prstGeom prst="rect">
            <a:avLst/>
          </a:prstGeom>
          <a:solidFill>
            <a:srgbClr val="FBFBFD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1402730F-8A26-0D2B-B60B-4E64B0EFEFD8}"/>
              </a:ext>
            </a:extLst>
          </p:cNvPr>
          <p:cNvSpPr/>
          <p:nvPr/>
        </p:nvSpPr>
        <p:spPr>
          <a:xfrm>
            <a:off x="120293" y="7656556"/>
            <a:ext cx="1321096" cy="349702"/>
          </a:xfrm>
          <a:prstGeom prst="rect">
            <a:avLst/>
          </a:prstGeom>
          <a:solidFill>
            <a:srgbClr val="FBFBFD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631FA4C5-CB76-2553-6425-AEC40D7655DC}"/>
              </a:ext>
            </a:extLst>
          </p:cNvPr>
          <p:cNvSpPr/>
          <p:nvPr/>
        </p:nvSpPr>
        <p:spPr>
          <a:xfrm>
            <a:off x="5682902" y="6899888"/>
            <a:ext cx="1321096" cy="349702"/>
          </a:xfrm>
          <a:prstGeom prst="rect">
            <a:avLst/>
          </a:prstGeom>
          <a:solidFill>
            <a:srgbClr val="FBFBFD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40CD56D4-EDD6-EFED-ECBB-ED5A93378906}"/>
              </a:ext>
            </a:extLst>
          </p:cNvPr>
          <p:cNvSpPr/>
          <p:nvPr/>
        </p:nvSpPr>
        <p:spPr>
          <a:xfrm>
            <a:off x="3850733" y="6899888"/>
            <a:ext cx="1321096" cy="349702"/>
          </a:xfrm>
          <a:prstGeom prst="rect">
            <a:avLst/>
          </a:prstGeom>
          <a:solidFill>
            <a:srgbClr val="FBFBFD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F3949222-C3C8-CE08-0C22-D18DE98BC6B9}"/>
              </a:ext>
            </a:extLst>
          </p:cNvPr>
          <p:cNvSpPr/>
          <p:nvPr/>
        </p:nvSpPr>
        <p:spPr>
          <a:xfrm>
            <a:off x="2016094" y="6899888"/>
            <a:ext cx="1321096" cy="349702"/>
          </a:xfrm>
          <a:prstGeom prst="rect">
            <a:avLst/>
          </a:prstGeom>
          <a:solidFill>
            <a:srgbClr val="FBFBFD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7379FE40-D260-A9D2-F3C8-850D2127EF44}"/>
              </a:ext>
            </a:extLst>
          </p:cNvPr>
          <p:cNvSpPr/>
          <p:nvPr/>
        </p:nvSpPr>
        <p:spPr>
          <a:xfrm>
            <a:off x="120293" y="6899888"/>
            <a:ext cx="1321096" cy="349702"/>
          </a:xfrm>
          <a:prstGeom prst="rect">
            <a:avLst/>
          </a:prstGeom>
          <a:solidFill>
            <a:srgbClr val="FBFBFD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8CDB779-682D-802F-DF2C-5B06809C42EA}"/>
              </a:ext>
            </a:extLst>
          </p:cNvPr>
          <p:cNvSpPr/>
          <p:nvPr/>
        </p:nvSpPr>
        <p:spPr>
          <a:xfrm>
            <a:off x="3845510" y="5432048"/>
            <a:ext cx="1476519" cy="388558"/>
          </a:xfrm>
          <a:prstGeom prst="rect">
            <a:avLst/>
          </a:prstGeom>
          <a:solidFill>
            <a:srgbClr val="FBFBFD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3FB1E1D-3E15-D040-218A-5BCDE7A82AA4}"/>
              </a:ext>
            </a:extLst>
          </p:cNvPr>
          <p:cNvSpPr/>
          <p:nvPr/>
        </p:nvSpPr>
        <p:spPr>
          <a:xfrm>
            <a:off x="850351" y="5409944"/>
            <a:ext cx="1476519" cy="388558"/>
          </a:xfrm>
          <a:prstGeom prst="rect">
            <a:avLst/>
          </a:prstGeom>
          <a:solidFill>
            <a:srgbClr val="FBFBFD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F27E628-F8B8-40E6-6328-833A82FA2C43}"/>
              </a:ext>
            </a:extLst>
          </p:cNvPr>
          <p:cNvSpPr/>
          <p:nvPr/>
        </p:nvSpPr>
        <p:spPr>
          <a:xfrm>
            <a:off x="3822128" y="4482649"/>
            <a:ext cx="1476519" cy="388558"/>
          </a:xfrm>
          <a:prstGeom prst="rect">
            <a:avLst/>
          </a:prstGeom>
          <a:solidFill>
            <a:srgbClr val="FBFBFD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0B62A94-5BC2-198C-694B-A8B3EC1F50F0}"/>
              </a:ext>
            </a:extLst>
          </p:cNvPr>
          <p:cNvSpPr/>
          <p:nvPr/>
        </p:nvSpPr>
        <p:spPr>
          <a:xfrm>
            <a:off x="847375" y="4484852"/>
            <a:ext cx="1476519" cy="388558"/>
          </a:xfrm>
          <a:prstGeom prst="rect">
            <a:avLst/>
          </a:prstGeom>
          <a:solidFill>
            <a:srgbClr val="FBFBFD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4CB481-5C2F-B351-2B3A-30EEF7ADC31E}"/>
              </a:ext>
            </a:extLst>
          </p:cNvPr>
          <p:cNvSpPr txBox="1"/>
          <p:nvPr/>
        </p:nvSpPr>
        <p:spPr>
          <a:xfrm>
            <a:off x="134140" y="15606"/>
            <a:ext cx="1117998" cy="391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943" b="1" dirty="0">
                <a:solidFill>
                  <a:srgbClr val="C00000"/>
                </a:solidFill>
              </a:rPr>
              <a:t>Figure 5F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6C5D6B8-AF53-D1D5-C9A2-A5149BEE9073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660907" y="560381"/>
            <a:ext cx="1865077" cy="1476519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812246-2323-28FA-2FB1-77CEA2689D3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849754" y="566431"/>
            <a:ext cx="1865077" cy="1476519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2E6B167-44E0-1D6C-A2BD-5256A789590B}"/>
              </a:ext>
            </a:extLst>
          </p:cNvPr>
          <p:cNvSpPr/>
          <p:nvPr/>
        </p:nvSpPr>
        <p:spPr>
          <a:xfrm>
            <a:off x="1150719" y="1053806"/>
            <a:ext cx="466269" cy="15542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3E2865-0BA7-21D0-1606-8BB6F35FBF37}"/>
              </a:ext>
            </a:extLst>
          </p:cNvPr>
          <p:cNvSpPr txBox="1"/>
          <p:nvPr/>
        </p:nvSpPr>
        <p:spPr>
          <a:xfrm>
            <a:off x="1444579" y="313585"/>
            <a:ext cx="603050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eEF2K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EE006B-9681-C488-4874-0B2B3FB09435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852396" y="2469632"/>
            <a:ext cx="1865077" cy="1476519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B7B652C-9E12-4F28-BDC2-D0C1CB31F6DD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768050" y="2469632"/>
            <a:ext cx="1865077" cy="1476519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B16ED26-DCC7-57ED-08D7-51F099A1A38F}"/>
              </a:ext>
            </a:extLst>
          </p:cNvPr>
          <p:cNvSpPr/>
          <p:nvPr/>
        </p:nvSpPr>
        <p:spPr>
          <a:xfrm>
            <a:off x="4020759" y="892333"/>
            <a:ext cx="466269" cy="15542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75CDB1-2BB3-9B2F-64A0-82E8B8D9E84B}"/>
              </a:ext>
            </a:extLst>
          </p:cNvPr>
          <p:cNvSpPr txBox="1"/>
          <p:nvPr/>
        </p:nvSpPr>
        <p:spPr>
          <a:xfrm>
            <a:off x="1484428" y="2216786"/>
            <a:ext cx="507639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95" b="1" dirty="0"/>
              <a:t>t</a:t>
            </a:r>
            <a:r>
              <a:rPr lang="en-TR" sz="1295" b="1" dirty="0"/>
              <a:t>-Axl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FDFE29E-6735-325C-6ABC-D5BF8483796E}"/>
              </a:ext>
            </a:extLst>
          </p:cNvPr>
          <p:cNvSpPr/>
          <p:nvPr/>
        </p:nvSpPr>
        <p:spPr>
          <a:xfrm>
            <a:off x="1154288" y="2852543"/>
            <a:ext cx="466269" cy="15542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909911F-5FD8-1F94-B5FF-4E76CB55F971}"/>
              </a:ext>
            </a:extLst>
          </p:cNvPr>
          <p:cNvSpPr txBox="1"/>
          <p:nvPr/>
        </p:nvSpPr>
        <p:spPr>
          <a:xfrm>
            <a:off x="4329137" y="2198314"/>
            <a:ext cx="665567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β-actin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110C7B2-3A0E-AE60-2F14-1369C32500D5}"/>
              </a:ext>
            </a:extLst>
          </p:cNvPr>
          <p:cNvSpPr txBox="1"/>
          <p:nvPr/>
        </p:nvSpPr>
        <p:spPr>
          <a:xfrm>
            <a:off x="5663832" y="3094753"/>
            <a:ext cx="570990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45 kDa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01E5267-782D-AFCF-BFED-9A8247644783}"/>
              </a:ext>
            </a:extLst>
          </p:cNvPr>
          <p:cNvCxnSpPr>
            <a:cxnSpLocks/>
          </p:cNvCxnSpPr>
          <p:nvPr/>
        </p:nvCxnSpPr>
        <p:spPr>
          <a:xfrm>
            <a:off x="5420833" y="3227630"/>
            <a:ext cx="3006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74AFAB4-F542-C834-AA3C-4F739F31BDD7}"/>
              </a:ext>
            </a:extLst>
          </p:cNvPr>
          <p:cNvSpPr txBox="1"/>
          <p:nvPr/>
        </p:nvSpPr>
        <p:spPr>
          <a:xfrm>
            <a:off x="2710069" y="982954"/>
            <a:ext cx="641522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105 kDa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95727F5-B614-912A-EE5C-9DDCD7DC15D3}"/>
              </a:ext>
            </a:extLst>
          </p:cNvPr>
          <p:cNvCxnSpPr>
            <a:cxnSpLocks/>
          </p:cNvCxnSpPr>
          <p:nvPr/>
        </p:nvCxnSpPr>
        <p:spPr>
          <a:xfrm>
            <a:off x="2482835" y="1105961"/>
            <a:ext cx="3006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F9C21932-E427-4E0A-D032-9F376E9B8C47}"/>
              </a:ext>
            </a:extLst>
          </p:cNvPr>
          <p:cNvSpPr txBox="1"/>
          <p:nvPr/>
        </p:nvSpPr>
        <p:spPr>
          <a:xfrm>
            <a:off x="4186841" y="307536"/>
            <a:ext cx="963469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95" b="1" dirty="0"/>
              <a:t>p</a:t>
            </a:r>
            <a:r>
              <a:rPr lang="en-TR" sz="1295" b="1" dirty="0"/>
              <a:t>-Axl </a:t>
            </a:r>
            <a:r>
              <a:rPr lang="en-TR" sz="1295" b="1" baseline="30000" dirty="0"/>
              <a:t>(Tyr702)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F253519-E3AE-F5BC-DB0C-FF7C537B80EE}"/>
              </a:ext>
            </a:extLst>
          </p:cNvPr>
          <p:cNvSpPr txBox="1"/>
          <p:nvPr/>
        </p:nvSpPr>
        <p:spPr>
          <a:xfrm>
            <a:off x="5518319" y="874726"/>
            <a:ext cx="641522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138 kDa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D8005C7-9CDE-C148-F4FA-3F8B524500D7}"/>
              </a:ext>
            </a:extLst>
          </p:cNvPr>
          <p:cNvCxnSpPr>
            <a:cxnSpLocks/>
          </p:cNvCxnSpPr>
          <p:nvPr/>
        </p:nvCxnSpPr>
        <p:spPr>
          <a:xfrm>
            <a:off x="5291085" y="1017473"/>
            <a:ext cx="3006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233FBEEC-584D-E37B-654F-112D93944E93}"/>
              </a:ext>
            </a:extLst>
          </p:cNvPr>
          <p:cNvSpPr txBox="1"/>
          <p:nvPr/>
        </p:nvSpPr>
        <p:spPr>
          <a:xfrm>
            <a:off x="2690585" y="2852543"/>
            <a:ext cx="641522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138 kDa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673EB8D-048D-869D-98C1-6DB7B3498A58}"/>
              </a:ext>
            </a:extLst>
          </p:cNvPr>
          <p:cNvCxnSpPr>
            <a:cxnSpLocks/>
          </p:cNvCxnSpPr>
          <p:nvPr/>
        </p:nvCxnSpPr>
        <p:spPr>
          <a:xfrm>
            <a:off x="2483090" y="2995290"/>
            <a:ext cx="3006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Picture 35">
            <a:extLst>
              <a:ext uri="{FF2B5EF4-FFF2-40B4-BE49-F238E27FC236}">
                <a16:creationId xmlns:a16="http://schemas.microsoft.com/office/drawing/2014/main" id="{374A6B6D-9DB0-6EDB-C165-AF70D715584A}"/>
              </a:ext>
            </a:extLst>
          </p:cNvPr>
          <p:cNvPicPr>
            <a:picLocks/>
          </p:cNvPicPr>
          <p:nvPr/>
        </p:nvPicPr>
        <p:blipFill rotWithShape="1">
          <a:blip r:embed="rId6"/>
          <a:srcRect r="-1071" b="2640"/>
          <a:stretch/>
        </p:blipFill>
        <p:spPr>
          <a:xfrm>
            <a:off x="1230198" y="4620177"/>
            <a:ext cx="777115" cy="155423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072664C6-A95F-C5B5-D01B-9E38DE072D73}"/>
              </a:ext>
            </a:extLst>
          </p:cNvPr>
          <p:cNvSpPr/>
          <p:nvPr/>
        </p:nvSpPr>
        <p:spPr>
          <a:xfrm>
            <a:off x="4040498" y="3094753"/>
            <a:ext cx="466269" cy="15542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16DE7A3-0EE9-23F0-4EC7-9EF84AA84E54}"/>
              </a:ext>
            </a:extLst>
          </p:cNvPr>
          <p:cNvSpPr/>
          <p:nvPr/>
        </p:nvSpPr>
        <p:spPr>
          <a:xfrm>
            <a:off x="1221482" y="4614470"/>
            <a:ext cx="582837" cy="15542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2F6AED7-DC7A-D1E5-FFD3-47150BE91B81}"/>
              </a:ext>
            </a:extLst>
          </p:cNvPr>
          <p:cNvSpPr txBox="1"/>
          <p:nvPr/>
        </p:nvSpPr>
        <p:spPr>
          <a:xfrm>
            <a:off x="1351234" y="4240755"/>
            <a:ext cx="514885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Snail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BCCA10F-4250-B3D4-E800-B88270BB167D}"/>
              </a:ext>
            </a:extLst>
          </p:cNvPr>
          <p:cNvSpPr txBox="1"/>
          <p:nvPr/>
        </p:nvSpPr>
        <p:spPr>
          <a:xfrm>
            <a:off x="2414146" y="4570189"/>
            <a:ext cx="570990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29 kDa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DCACAED-FAF7-9883-4A72-1878A97F5267}"/>
              </a:ext>
            </a:extLst>
          </p:cNvPr>
          <p:cNvCxnSpPr>
            <a:cxnSpLocks/>
          </p:cNvCxnSpPr>
          <p:nvPr/>
        </p:nvCxnSpPr>
        <p:spPr>
          <a:xfrm>
            <a:off x="2142362" y="4696182"/>
            <a:ext cx="3006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A795E0DC-C7C4-C900-6B5E-801CBB22DDB7}"/>
              </a:ext>
            </a:extLst>
          </p:cNvPr>
          <p:cNvSpPr txBox="1"/>
          <p:nvPr/>
        </p:nvSpPr>
        <p:spPr>
          <a:xfrm>
            <a:off x="4217996" y="4227204"/>
            <a:ext cx="665567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95" b="1" dirty="0"/>
              <a:t>β</a:t>
            </a:r>
            <a:r>
              <a:rPr lang="en-US" sz="1295" b="1" dirty="0"/>
              <a:t>-a</a:t>
            </a:r>
            <a:r>
              <a:rPr lang="en-TR" sz="1295" b="1" dirty="0"/>
              <a:t>ctin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D2A4832-6BFD-75E9-4CF6-4E1CCB54172F}"/>
              </a:ext>
            </a:extLst>
          </p:cNvPr>
          <p:cNvSpPr txBox="1"/>
          <p:nvPr/>
        </p:nvSpPr>
        <p:spPr>
          <a:xfrm>
            <a:off x="5406596" y="4570189"/>
            <a:ext cx="570990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45 kDa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E4D473A-8C72-246A-9624-23C8172BEF6F}"/>
              </a:ext>
            </a:extLst>
          </p:cNvPr>
          <p:cNvCxnSpPr>
            <a:cxnSpLocks/>
          </p:cNvCxnSpPr>
          <p:nvPr/>
        </p:nvCxnSpPr>
        <p:spPr>
          <a:xfrm>
            <a:off x="5148346" y="4696182"/>
            <a:ext cx="3006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8" name="Picture 47">
            <a:extLst>
              <a:ext uri="{FF2B5EF4-FFF2-40B4-BE49-F238E27FC236}">
                <a16:creationId xmlns:a16="http://schemas.microsoft.com/office/drawing/2014/main" id="{6CECD0A3-2473-D18F-4936-3689A3A38561}"/>
              </a:ext>
            </a:extLst>
          </p:cNvPr>
          <p:cNvPicPr>
            <a:picLocks/>
          </p:cNvPicPr>
          <p:nvPr/>
        </p:nvPicPr>
        <p:blipFill rotWithShape="1">
          <a:blip r:embed="rId7"/>
          <a:stretch/>
        </p:blipFill>
        <p:spPr>
          <a:xfrm>
            <a:off x="1281094" y="5560199"/>
            <a:ext cx="777115" cy="155423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D5D50B00-39AC-75D7-0AF4-A58195B842E0}"/>
              </a:ext>
            </a:extLst>
          </p:cNvPr>
          <p:cNvPicPr>
            <a:picLocks/>
          </p:cNvPicPr>
          <p:nvPr/>
        </p:nvPicPr>
        <p:blipFill rotWithShape="1">
          <a:blip r:embed="rId8"/>
          <a:stretch/>
        </p:blipFill>
        <p:spPr>
          <a:xfrm>
            <a:off x="4252686" y="5546094"/>
            <a:ext cx="777115" cy="155423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6CCADAF3-364E-9BBA-7B8C-1CD86D98127A}"/>
              </a:ext>
            </a:extLst>
          </p:cNvPr>
          <p:cNvSpPr txBox="1"/>
          <p:nvPr/>
        </p:nvSpPr>
        <p:spPr>
          <a:xfrm>
            <a:off x="1254135" y="5167076"/>
            <a:ext cx="649537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MMP2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30142F0-32FD-7636-1A58-A10B55E00A1B}"/>
              </a:ext>
            </a:extLst>
          </p:cNvPr>
          <p:cNvSpPr txBox="1"/>
          <p:nvPr/>
        </p:nvSpPr>
        <p:spPr>
          <a:xfrm>
            <a:off x="2339752" y="5505035"/>
            <a:ext cx="779381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64, 72 kDa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77AD21F-D049-58FF-ADEC-431E6DABCECE}"/>
              </a:ext>
            </a:extLst>
          </p:cNvPr>
          <p:cNvSpPr txBox="1"/>
          <p:nvPr/>
        </p:nvSpPr>
        <p:spPr>
          <a:xfrm>
            <a:off x="4231508" y="5178328"/>
            <a:ext cx="688009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GAPDH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F7829DA-C875-6FA3-3E7C-531AFBFE18D3}"/>
              </a:ext>
            </a:extLst>
          </p:cNvPr>
          <p:cNvSpPr txBox="1"/>
          <p:nvPr/>
        </p:nvSpPr>
        <p:spPr>
          <a:xfrm>
            <a:off x="5345870" y="5514984"/>
            <a:ext cx="570990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38 kDa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FBA56808-71EC-F4C5-8092-3370B7A17687}"/>
              </a:ext>
            </a:extLst>
          </p:cNvPr>
          <p:cNvCxnSpPr>
            <a:cxnSpLocks/>
          </p:cNvCxnSpPr>
          <p:nvPr/>
        </p:nvCxnSpPr>
        <p:spPr>
          <a:xfrm>
            <a:off x="2112880" y="5628041"/>
            <a:ext cx="3006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E0FD8684-0A79-B37C-F906-5517A205186B}"/>
              </a:ext>
            </a:extLst>
          </p:cNvPr>
          <p:cNvSpPr/>
          <p:nvPr/>
        </p:nvSpPr>
        <p:spPr>
          <a:xfrm>
            <a:off x="1256972" y="5560199"/>
            <a:ext cx="582837" cy="15542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733ABC2D-53CD-1F90-5171-BC49DD687C76}"/>
              </a:ext>
            </a:extLst>
          </p:cNvPr>
          <p:cNvSpPr/>
          <p:nvPr/>
        </p:nvSpPr>
        <p:spPr>
          <a:xfrm>
            <a:off x="4251846" y="5549332"/>
            <a:ext cx="582837" cy="15542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AF4A002E-1D57-26C4-58B7-A76BAFB30A74}"/>
              </a:ext>
            </a:extLst>
          </p:cNvPr>
          <p:cNvPicPr>
            <a:picLocks/>
          </p:cNvPicPr>
          <p:nvPr/>
        </p:nvPicPr>
        <p:blipFill rotWithShape="1">
          <a:blip r:embed="rId9"/>
          <a:stretch/>
        </p:blipFill>
        <p:spPr>
          <a:xfrm>
            <a:off x="4244558" y="4630252"/>
            <a:ext cx="777115" cy="155423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5599AB06-E8F6-7E5B-28A8-CACE7DD7A622}"/>
              </a:ext>
            </a:extLst>
          </p:cNvPr>
          <p:cNvSpPr/>
          <p:nvPr/>
        </p:nvSpPr>
        <p:spPr>
          <a:xfrm>
            <a:off x="4244268" y="4611550"/>
            <a:ext cx="582837" cy="15542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A33A7E6F-DE88-0580-F61A-E59B45C373D6}"/>
              </a:ext>
            </a:extLst>
          </p:cNvPr>
          <p:cNvCxnSpPr>
            <a:cxnSpLocks/>
          </p:cNvCxnSpPr>
          <p:nvPr/>
        </p:nvCxnSpPr>
        <p:spPr>
          <a:xfrm>
            <a:off x="5088411" y="5637910"/>
            <a:ext cx="3006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42C5B91-1DF3-6F12-12A4-448B9335FDC9}"/>
              </a:ext>
            </a:extLst>
          </p:cNvPr>
          <p:cNvGrpSpPr/>
          <p:nvPr/>
        </p:nvGrpSpPr>
        <p:grpSpPr>
          <a:xfrm>
            <a:off x="279661" y="6642865"/>
            <a:ext cx="1010250" cy="521208"/>
            <a:chOff x="381495" y="3686544"/>
            <a:chExt cx="1170000" cy="565214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E8AC504-462F-9DBF-2C7F-5FB448094BED}"/>
                </a:ext>
              </a:extLst>
            </p:cNvPr>
            <p:cNvSpPr txBox="1"/>
            <p:nvPr/>
          </p:nvSpPr>
          <p:spPr>
            <a:xfrm>
              <a:off x="629022" y="3686544"/>
              <a:ext cx="698410" cy="3162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95" b="1" dirty="0">
                  <a:cs typeface="Arial" panose="020B0604020202020204" pitchFamily="34" charset="0"/>
                </a:rPr>
                <a:t>eEF2K</a:t>
              </a:r>
              <a:endParaRPr lang="en-US" sz="1295" b="1" dirty="0">
                <a:cs typeface="Arial" panose="020B0604020202020204" pitchFamily="34" charset="0"/>
              </a:endParaRP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6AF64582-B802-6F4B-4F34-B6700BAD6447}"/>
                </a:ext>
              </a:extLst>
            </p:cNvPr>
            <p:cNvGrpSpPr/>
            <p:nvPr/>
          </p:nvGrpSpPr>
          <p:grpSpPr>
            <a:xfrm>
              <a:off x="381495" y="4080227"/>
              <a:ext cx="1170000" cy="171531"/>
              <a:chOff x="868995" y="6894464"/>
              <a:chExt cx="1297907" cy="215999"/>
            </a:xfrm>
          </p:grpSpPr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DDAFC3C8-8F07-0F77-5EDD-69E751294180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10"/>
              <a:srcRect t="-4021"/>
              <a:stretch/>
            </p:blipFill>
            <p:spPr>
              <a:xfrm>
                <a:off x="868995" y="6894464"/>
                <a:ext cx="1297907" cy="215999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2955043B-677F-0227-0690-72CFF1D987F8}"/>
                  </a:ext>
                </a:extLst>
              </p:cNvPr>
              <p:cNvSpPr/>
              <p:nvPr/>
            </p:nvSpPr>
            <p:spPr>
              <a:xfrm>
                <a:off x="868995" y="6909499"/>
                <a:ext cx="798712" cy="179999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TR" sz="1943"/>
              </a:p>
            </p:txBody>
          </p:sp>
        </p:grp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DFB3E589-A95D-0D33-05C7-3CC9570D28C1}"/>
              </a:ext>
            </a:extLst>
          </p:cNvPr>
          <p:cNvGrpSpPr/>
          <p:nvPr/>
        </p:nvGrpSpPr>
        <p:grpSpPr>
          <a:xfrm>
            <a:off x="2113091" y="7758091"/>
            <a:ext cx="1010250" cy="161608"/>
            <a:chOff x="4578460" y="6414936"/>
            <a:chExt cx="1297908" cy="218924"/>
          </a:xfrm>
        </p:grpSpPr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C2376754-81F4-0589-1EB4-ED33FE5C11D4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578460" y="6434128"/>
              <a:ext cx="1297908" cy="179999"/>
            </a:xfrm>
            <a:prstGeom prst="rect">
              <a:avLst/>
            </a:prstGeom>
            <a:ln>
              <a:noFill/>
            </a:ln>
          </p:spPr>
        </p:pic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F1626B2-4C24-DBAA-0633-AA85C82BBE90}"/>
                </a:ext>
              </a:extLst>
            </p:cNvPr>
            <p:cNvSpPr/>
            <p:nvPr/>
          </p:nvSpPr>
          <p:spPr>
            <a:xfrm>
              <a:off x="4578460" y="6414936"/>
              <a:ext cx="748793" cy="21892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943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9C2160D-F511-A828-D1DD-7D6FB694E8D7}"/>
              </a:ext>
            </a:extLst>
          </p:cNvPr>
          <p:cNvGrpSpPr/>
          <p:nvPr/>
        </p:nvGrpSpPr>
        <p:grpSpPr>
          <a:xfrm>
            <a:off x="5818024" y="6638208"/>
            <a:ext cx="1106413" cy="525847"/>
            <a:chOff x="5315784" y="3665977"/>
            <a:chExt cx="1281367" cy="570247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EB784FD2-E186-68A6-C989-E318EEDE1163}"/>
                </a:ext>
              </a:extLst>
            </p:cNvPr>
            <p:cNvGrpSpPr/>
            <p:nvPr/>
          </p:nvGrpSpPr>
          <p:grpSpPr>
            <a:xfrm>
              <a:off x="5315784" y="4047538"/>
              <a:ext cx="1169998" cy="188686"/>
              <a:chOff x="562955" y="7652584"/>
              <a:chExt cx="1297907" cy="237600"/>
            </a:xfrm>
          </p:grpSpPr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42AA972F-E281-B1FD-DEE4-F206B6559851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10800000">
                <a:off x="562955" y="7652584"/>
                <a:ext cx="1297907" cy="23760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5A244E1A-CDC5-BDEC-BB71-8E6D7F150972}"/>
                  </a:ext>
                </a:extLst>
              </p:cNvPr>
              <p:cNvSpPr/>
              <p:nvPr/>
            </p:nvSpPr>
            <p:spPr>
              <a:xfrm>
                <a:off x="607331" y="7670498"/>
                <a:ext cx="748794" cy="180001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TR" sz="1943"/>
              </a:p>
            </p:txBody>
          </p:sp>
        </p:grp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98C472C7-79E1-BD07-3715-79CE5BD97F2E}"/>
                </a:ext>
              </a:extLst>
            </p:cNvPr>
            <p:cNvSpPr txBox="1"/>
            <p:nvPr/>
          </p:nvSpPr>
          <p:spPr>
            <a:xfrm>
              <a:off x="5524031" y="3665977"/>
              <a:ext cx="1073120" cy="3162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95" b="1" dirty="0"/>
                <a:t>p</a:t>
              </a:r>
              <a:r>
                <a:rPr lang="en-TR" sz="1295" b="1" dirty="0"/>
                <a:t>-Axl</a:t>
              </a:r>
              <a:r>
                <a:rPr lang="en-TR" sz="1295" b="1" baseline="30000" dirty="0"/>
                <a:t>(Tyr702)</a:t>
              </a: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655B5027-1979-8B5F-1B0F-301020A783A6}"/>
              </a:ext>
            </a:extLst>
          </p:cNvPr>
          <p:cNvGrpSpPr/>
          <p:nvPr/>
        </p:nvGrpSpPr>
        <p:grpSpPr>
          <a:xfrm>
            <a:off x="280315" y="7383236"/>
            <a:ext cx="1016142" cy="547154"/>
            <a:chOff x="247620" y="3293059"/>
            <a:chExt cx="1176818" cy="588621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3A926C52-4DD7-0279-142B-320438524E3A}"/>
                </a:ext>
              </a:extLst>
            </p:cNvPr>
            <p:cNvGrpSpPr/>
            <p:nvPr/>
          </p:nvGrpSpPr>
          <p:grpSpPr>
            <a:xfrm>
              <a:off x="247620" y="3700517"/>
              <a:ext cx="1176818" cy="181163"/>
              <a:chOff x="2011898" y="359089"/>
              <a:chExt cx="1305468" cy="228719"/>
            </a:xfrm>
          </p:grpSpPr>
          <p:pic>
            <p:nvPicPr>
              <p:cNvPr id="85" name="Picture 84">
                <a:extLst>
                  <a:ext uri="{FF2B5EF4-FFF2-40B4-BE49-F238E27FC236}">
                    <a16:creationId xmlns:a16="http://schemas.microsoft.com/office/drawing/2014/main" id="{167D2E1E-A7D8-E25E-292F-103705C6AFB2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13"/>
              <a:srcRect t="1" b="-5183"/>
              <a:stretch/>
            </p:blipFill>
            <p:spPr>
              <a:xfrm rot="10800000">
                <a:off x="2019458" y="360614"/>
                <a:ext cx="1297908" cy="227194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5E96281C-7AB0-03F7-3E21-E3B52A3B531A}"/>
                  </a:ext>
                </a:extLst>
              </p:cNvPr>
              <p:cNvSpPr/>
              <p:nvPr/>
            </p:nvSpPr>
            <p:spPr>
              <a:xfrm>
                <a:off x="2011898" y="359089"/>
                <a:ext cx="798707" cy="211093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TR" sz="1943"/>
              </a:p>
            </p:txBody>
          </p:sp>
        </p:grp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74B6E32-2C3A-1EA9-244E-CCAACCC4F438}"/>
                </a:ext>
              </a:extLst>
            </p:cNvPr>
            <p:cNvSpPr txBox="1"/>
            <p:nvPr/>
          </p:nvSpPr>
          <p:spPr>
            <a:xfrm>
              <a:off x="519086" y="3293059"/>
              <a:ext cx="587909" cy="3137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95" b="1" dirty="0"/>
                <a:t>t</a:t>
              </a:r>
              <a:r>
                <a:rPr lang="en-TR" sz="1295" b="1" dirty="0"/>
                <a:t>-Axl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726D22EF-CCED-44EE-4CC2-21E523A4F143}"/>
              </a:ext>
            </a:extLst>
          </p:cNvPr>
          <p:cNvGrpSpPr/>
          <p:nvPr/>
        </p:nvGrpSpPr>
        <p:grpSpPr>
          <a:xfrm>
            <a:off x="3960680" y="7715830"/>
            <a:ext cx="1047035" cy="167543"/>
            <a:chOff x="1541093" y="9192940"/>
            <a:chExt cx="1345164" cy="226964"/>
          </a:xfrm>
        </p:grpSpPr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D36ECA80-8D5C-DCFD-9C03-038B125207B8}"/>
                </a:ext>
              </a:extLst>
            </p:cNvPr>
            <p:cNvPicPr>
              <a:picLocks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588349" y="9203904"/>
              <a:ext cx="1297908" cy="216000"/>
            </a:xfrm>
            <a:prstGeom prst="rect">
              <a:avLst/>
            </a:prstGeom>
            <a:ln>
              <a:noFill/>
            </a:ln>
          </p:spPr>
        </p:pic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E6B3CDD0-7C35-563D-846D-008A0FCC4EBC}"/>
                </a:ext>
              </a:extLst>
            </p:cNvPr>
            <p:cNvSpPr/>
            <p:nvPr/>
          </p:nvSpPr>
          <p:spPr>
            <a:xfrm>
              <a:off x="1541093" y="9192940"/>
              <a:ext cx="848631" cy="216000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943"/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2609E2E-1820-A188-DD12-987E06E71EFD}"/>
              </a:ext>
            </a:extLst>
          </p:cNvPr>
          <p:cNvGrpSpPr/>
          <p:nvPr/>
        </p:nvGrpSpPr>
        <p:grpSpPr>
          <a:xfrm>
            <a:off x="5752758" y="7387763"/>
            <a:ext cx="1034049" cy="507779"/>
            <a:chOff x="5364892" y="3297922"/>
            <a:chExt cx="1197564" cy="546261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E6CA3FE1-8D1F-3B9B-FE1E-CCE96A047CF3}"/>
                </a:ext>
              </a:extLst>
            </p:cNvPr>
            <p:cNvSpPr txBox="1"/>
            <p:nvPr/>
          </p:nvSpPr>
          <p:spPr>
            <a:xfrm>
              <a:off x="5649214" y="3297922"/>
              <a:ext cx="770814" cy="3137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295" b="1" dirty="0">
                  <a:cs typeface="Arial" panose="020B0604020202020204" pitchFamily="34" charset="0"/>
                </a:rPr>
                <a:t>β</a:t>
              </a:r>
              <a:r>
                <a:rPr lang="tr-TR" sz="1295" b="1" dirty="0">
                  <a:cs typeface="Arial" panose="020B0604020202020204" pitchFamily="34" charset="0"/>
                </a:rPr>
                <a:t>-actin</a:t>
              </a:r>
              <a:endParaRPr lang="en-US" sz="1295" b="1" dirty="0">
                <a:cs typeface="Arial" panose="020B0604020202020204" pitchFamily="34" charset="0"/>
              </a:endParaRPr>
            </a:p>
          </p:txBody>
        </p: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6D16AE1E-700F-1688-7B98-9EB29D1EC308}"/>
                </a:ext>
              </a:extLst>
            </p:cNvPr>
            <p:cNvGrpSpPr/>
            <p:nvPr/>
          </p:nvGrpSpPr>
          <p:grpSpPr>
            <a:xfrm>
              <a:off x="5364892" y="3659574"/>
              <a:ext cx="1197564" cy="184609"/>
              <a:chOff x="4917505" y="8065168"/>
              <a:chExt cx="1328486" cy="232465"/>
            </a:xfrm>
          </p:grpSpPr>
          <p:pic>
            <p:nvPicPr>
              <p:cNvPr id="97" name="Picture 96">
                <a:extLst>
                  <a:ext uri="{FF2B5EF4-FFF2-40B4-BE49-F238E27FC236}">
                    <a16:creationId xmlns:a16="http://schemas.microsoft.com/office/drawing/2014/main" id="{E59996B6-A01E-C1AF-F1A7-663C20D507AC}"/>
                  </a:ext>
                </a:extLst>
              </p:cNvPr>
              <p:cNvPicPr>
                <a:picLocks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948081" y="8065168"/>
                <a:ext cx="1297910" cy="215999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818E1E7E-940E-B6BF-1372-0CEB0B8C548D}"/>
                  </a:ext>
                </a:extLst>
              </p:cNvPr>
              <p:cNvSpPr/>
              <p:nvPr/>
            </p:nvSpPr>
            <p:spPr>
              <a:xfrm>
                <a:off x="4917505" y="8081634"/>
                <a:ext cx="798714" cy="215999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TR" sz="1943"/>
              </a:p>
            </p:txBody>
          </p:sp>
        </p:grp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230D1D7B-08CB-EA06-489F-322A87080E5C}"/>
              </a:ext>
            </a:extLst>
          </p:cNvPr>
          <p:cNvGrpSpPr/>
          <p:nvPr/>
        </p:nvGrpSpPr>
        <p:grpSpPr>
          <a:xfrm>
            <a:off x="2146471" y="6645280"/>
            <a:ext cx="1010250" cy="518793"/>
            <a:chOff x="2142157" y="3711237"/>
            <a:chExt cx="1375200" cy="562594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10E5A91-50C0-DCEB-02C4-BC54B3C97199}"/>
                </a:ext>
              </a:extLst>
            </p:cNvPr>
            <p:cNvSpPr txBox="1"/>
            <p:nvPr/>
          </p:nvSpPr>
          <p:spPr>
            <a:xfrm>
              <a:off x="2496909" y="3711237"/>
              <a:ext cx="711796" cy="3162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95" b="1" dirty="0">
                  <a:cs typeface="Arial" panose="020B0604020202020204" pitchFamily="34" charset="0"/>
                </a:rPr>
                <a:t>Gas6</a:t>
              </a:r>
              <a:endParaRPr lang="en-US" sz="1295" b="1" dirty="0">
                <a:cs typeface="Arial" panose="020B0604020202020204" pitchFamily="34" charset="0"/>
              </a:endParaRPr>
            </a:p>
          </p:txBody>
        </p: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9D1028B0-7EBD-1BB6-9342-20DAECCDB7BA}"/>
                </a:ext>
              </a:extLst>
            </p:cNvPr>
            <p:cNvGrpSpPr/>
            <p:nvPr/>
          </p:nvGrpSpPr>
          <p:grpSpPr>
            <a:xfrm>
              <a:off x="2142157" y="4101030"/>
              <a:ext cx="1375200" cy="172801"/>
              <a:chOff x="2491388" y="772094"/>
              <a:chExt cx="1375200" cy="172801"/>
            </a:xfrm>
          </p:grpSpPr>
          <p:pic>
            <p:nvPicPr>
              <p:cNvPr id="103" name="Picture 32">
                <a:extLst>
                  <a:ext uri="{FF2B5EF4-FFF2-40B4-BE49-F238E27FC236}">
                    <a16:creationId xmlns:a16="http://schemas.microsoft.com/office/drawing/2014/main" id="{3669D239-CACC-2BB8-02BC-1245B4D955BD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16"/>
              <a:srcRect l="1" t="1" r="-1592" b="284"/>
              <a:stretch/>
            </p:blipFill>
            <p:spPr>
              <a:xfrm>
                <a:off x="2491388" y="772094"/>
                <a:ext cx="1375200" cy="172801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9215AC4E-6290-89F8-1266-82CB7AE5C366}"/>
                  </a:ext>
                </a:extLst>
              </p:cNvPr>
              <p:cNvSpPr/>
              <p:nvPr/>
            </p:nvSpPr>
            <p:spPr>
              <a:xfrm>
                <a:off x="2503631" y="784880"/>
                <a:ext cx="813600" cy="147600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TR" sz="1943"/>
              </a:p>
            </p:txBody>
          </p:sp>
        </p:grp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5EA347FC-243A-6219-3311-BB693463F230}"/>
              </a:ext>
            </a:extLst>
          </p:cNvPr>
          <p:cNvGrpSpPr/>
          <p:nvPr/>
        </p:nvGrpSpPr>
        <p:grpSpPr>
          <a:xfrm>
            <a:off x="3966874" y="6645114"/>
            <a:ext cx="1021726" cy="518946"/>
            <a:chOff x="3731487" y="3674083"/>
            <a:chExt cx="1183291" cy="562763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2EE6AE80-E0C4-6CA1-3126-64A56371E8B0}"/>
                </a:ext>
              </a:extLst>
            </p:cNvPr>
            <p:cNvSpPr txBox="1"/>
            <p:nvPr/>
          </p:nvSpPr>
          <p:spPr>
            <a:xfrm>
              <a:off x="4054496" y="3674083"/>
              <a:ext cx="740589" cy="3162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95" b="1" dirty="0">
                  <a:cs typeface="Arial" panose="020B0604020202020204" pitchFamily="34" charset="0"/>
                </a:rPr>
                <a:t>MCP-1</a:t>
              </a:r>
              <a:endParaRPr lang="en-US" sz="1295" b="1" dirty="0">
                <a:cs typeface="Arial" panose="020B0604020202020204" pitchFamily="34" charset="0"/>
              </a:endParaRPr>
            </a:p>
          </p:txBody>
        </p: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FE5126B6-595F-4E27-1DE5-794C9247EB46}"/>
                </a:ext>
              </a:extLst>
            </p:cNvPr>
            <p:cNvGrpSpPr/>
            <p:nvPr/>
          </p:nvGrpSpPr>
          <p:grpSpPr>
            <a:xfrm>
              <a:off x="3731487" y="4064046"/>
              <a:ext cx="1183291" cy="172800"/>
              <a:chOff x="4300294" y="736289"/>
              <a:chExt cx="1183291" cy="172800"/>
            </a:xfrm>
          </p:grpSpPr>
          <p:pic>
            <p:nvPicPr>
              <p:cNvPr id="109" name="Picture 108">
                <a:extLst>
                  <a:ext uri="{FF2B5EF4-FFF2-40B4-BE49-F238E27FC236}">
                    <a16:creationId xmlns:a16="http://schemas.microsoft.com/office/drawing/2014/main" id="{3AE58ECE-6A0E-99AD-5EBB-BF90ECF95042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313585" y="736289"/>
                <a:ext cx="1170000" cy="17280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CDE45321-5881-FEFE-EF8E-767F762333CA}"/>
                  </a:ext>
                </a:extLst>
              </p:cNvPr>
              <p:cNvSpPr/>
              <p:nvPr/>
            </p:nvSpPr>
            <p:spPr>
              <a:xfrm>
                <a:off x="4300294" y="759415"/>
                <a:ext cx="720000" cy="147600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TR" sz="1943"/>
              </a:p>
            </p:txBody>
          </p:sp>
        </p:grpSp>
      </p:grpSp>
      <p:sp>
        <p:nvSpPr>
          <p:cNvPr id="111" name="TextBox 110">
            <a:extLst>
              <a:ext uri="{FF2B5EF4-FFF2-40B4-BE49-F238E27FC236}">
                <a16:creationId xmlns:a16="http://schemas.microsoft.com/office/drawing/2014/main" id="{437D6C3D-F6F4-C8DA-3F73-B3F2B60C6F07}"/>
              </a:ext>
            </a:extLst>
          </p:cNvPr>
          <p:cNvSpPr txBox="1"/>
          <p:nvPr/>
        </p:nvSpPr>
        <p:spPr>
          <a:xfrm>
            <a:off x="134139" y="6140709"/>
            <a:ext cx="1162882" cy="391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943" b="1" dirty="0">
                <a:solidFill>
                  <a:srgbClr val="C00000"/>
                </a:solidFill>
              </a:rPr>
              <a:t>Figure 5G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6A972739-348A-2D77-9AAB-7986324C9B9B}"/>
              </a:ext>
            </a:extLst>
          </p:cNvPr>
          <p:cNvSpPr txBox="1"/>
          <p:nvPr/>
        </p:nvSpPr>
        <p:spPr>
          <a:xfrm>
            <a:off x="1438125" y="6956051"/>
            <a:ext cx="641522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105 kDa</a:t>
            </a:r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69502E5-3468-8B4E-0B49-F8773CB5619C}"/>
              </a:ext>
            </a:extLst>
          </p:cNvPr>
          <p:cNvCxnSpPr>
            <a:cxnSpLocks/>
          </p:cNvCxnSpPr>
          <p:nvPr/>
        </p:nvCxnSpPr>
        <p:spPr>
          <a:xfrm>
            <a:off x="1285808" y="7090092"/>
            <a:ext cx="2331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4B58860C-6B11-9D0F-D132-78EF0297040E}"/>
              </a:ext>
            </a:extLst>
          </p:cNvPr>
          <p:cNvSpPr txBox="1"/>
          <p:nvPr/>
        </p:nvSpPr>
        <p:spPr>
          <a:xfrm>
            <a:off x="3332168" y="6932872"/>
            <a:ext cx="570990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78 kDa</a:t>
            </a:r>
          </a:p>
        </p:txBody>
      </p: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DB71439C-78D3-F91E-8072-9FFAE431F5A6}"/>
              </a:ext>
            </a:extLst>
          </p:cNvPr>
          <p:cNvCxnSpPr>
            <a:cxnSpLocks/>
          </p:cNvCxnSpPr>
          <p:nvPr/>
        </p:nvCxnSpPr>
        <p:spPr>
          <a:xfrm>
            <a:off x="3187660" y="7071267"/>
            <a:ext cx="2331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F00A54B8-5B57-FC1A-4667-2279D049F993}"/>
              </a:ext>
            </a:extLst>
          </p:cNvPr>
          <p:cNvSpPr txBox="1"/>
          <p:nvPr/>
        </p:nvSpPr>
        <p:spPr>
          <a:xfrm>
            <a:off x="5171647" y="6851637"/>
            <a:ext cx="397866" cy="424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15</a:t>
            </a:r>
          </a:p>
          <a:p>
            <a:r>
              <a:rPr lang="en-TR" sz="1079" dirty="0"/>
              <a:t>kDa</a:t>
            </a:r>
          </a:p>
        </p:txBody>
      </p: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4B6F62B9-E495-90FA-8A86-A39A262517A7}"/>
              </a:ext>
            </a:extLst>
          </p:cNvPr>
          <p:cNvCxnSpPr>
            <a:cxnSpLocks/>
          </p:cNvCxnSpPr>
          <p:nvPr/>
        </p:nvCxnSpPr>
        <p:spPr>
          <a:xfrm>
            <a:off x="5004519" y="7061478"/>
            <a:ext cx="2331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5" name="TextBox 124">
            <a:extLst>
              <a:ext uri="{FF2B5EF4-FFF2-40B4-BE49-F238E27FC236}">
                <a16:creationId xmlns:a16="http://schemas.microsoft.com/office/drawing/2014/main" id="{1381C58C-9BDE-6793-0EA2-35F81D986949}"/>
              </a:ext>
            </a:extLst>
          </p:cNvPr>
          <p:cNvSpPr txBox="1"/>
          <p:nvPr/>
        </p:nvSpPr>
        <p:spPr>
          <a:xfrm>
            <a:off x="7066283" y="6851953"/>
            <a:ext cx="749093" cy="424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R" sz="1079" dirty="0"/>
              <a:t>138 </a:t>
            </a:r>
          </a:p>
          <a:p>
            <a:r>
              <a:rPr lang="en-TR" sz="1079" dirty="0"/>
              <a:t>kDa</a:t>
            </a:r>
          </a:p>
        </p:txBody>
      </p: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EB1BB636-725B-89FE-6236-5D052B42DA6E}"/>
              </a:ext>
            </a:extLst>
          </p:cNvPr>
          <p:cNvCxnSpPr>
            <a:cxnSpLocks/>
          </p:cNvCxnSpPr>
          <p:nvPr/>
        </p:nvCxnSpPr>
        <p:spPr>
          <a:xfrm>
            <a:off x="6867995" y="7059557"/>
            <a:ext cx="2331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32A7F0D4-A7BF-E6A6-84E5-CCB851D3B6D7}"/>
              </a:ext>
            </a:extLst>
          </p:cNvPr>
          <p:cNvSpPr txBox="1"/>
          <p:nvPr/>
        </p:nvSpPr>
        <p:spPr>
          <a:xfrm>
            <a:off x="1438125" y="7712719"/>
            <a:ext cx="641522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138 kDa</a:t>
            </a:r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C0BE6062-F11C-EBCA-1D35-4641FD508F0C}"/>
              </a:ext>
            </a:extLst>
          </p:cNvPr>
          <p:cNvCxnSpPr>
            <a:cxnSpLocks/>
          </p:cNvCxnSpPr>
          <p:nvPr/>
        </p:nvCxnSpPr>
        <p:spPr>
          <a:xfrm>
            <a:off x="1285808" y="7846759"/>
            <a:ext cx="2331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6" name="TextBox 135">
            <a:extLst>
              <a:ext uri="{FF2B5EF4-FFF2-40B4-BE49-F238E27FC236}">
                <a16:creationId xmlns:a16="http://schemas.microsoft.com/office/drawing/2014/main" id="{848512C7-435D-7B9E-0907-040698C9C013}"/>
              </a:ext>
            </a:extLst>
          </p:cNvPr>
          <p:cNvSpPr txBox="1"/>
          <p:nvPr/>
        </p:nvSpPr>
        <p:spPr>
          <a:xfrm>
            <a:off x="2323895" y="7382182"/>
            <a:ext cx="913007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95" b="1" dirty="0">
                <a:cs typeface="Arial" panose="020B0604020202020204" pitchFamily="34" charset="0"/>
              </a:rPr>
              <a:t>p-</a:t>
            </a:r>
            <a:r>
              <a:rPr lang="tr-TR" sz="1295" b="1" dirty="0" err="1">
                <a:cs typeface="Arial" panose="020B0604020202020204" pitchFamily="34" charset="0"/>
              </a:rPr>
              <a:t>Src</a:t>
            </a:r>
            <a:r>
              <a:rPr lang="tr-TR" sz="1295" b="1" baseline="30000" dirty="0">
                <a:cs typeface="Arial" panose="020B0604020202020204" pitchFamily="34" charset="0"/>
              </a:rPr>
              <a:t>(Tyr416)</a:t>
            </a:r>
            <a:endParaRPr lang="en-US" sz="1295" b="1" baseline="30000" dirty="0">
              <a:cs typeface="Arial" panose="020B0604020202020204" pitchFamily="34" charset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638220FD-B000-DE5F-BC83-50E1934EDE7A}"/>
              </a:ext>
            </a:extLst>
          </p:cNvPr>
          <p:cNvSpPr txBox="1"/>
          <p:nvPr/>
        </p:nvSpPr>
        <p:spPr>
          <a:xfrm>
            <a:off x="3330004" y="7688854"/>
            <a:ext cx="570990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60 kDa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844E0572-B41C-BC3C-D5A1-93D82187F5D8}"/>
              </a:ext>
            </a:extLst>
          </p:cNvPr>
          <p:cNvCxnSpPr>
            <a:cxnSpLocks/>
          </p:cNvCxnSpPr>
          <p:nvPr/>
        </p:nvCxnSpPr>
        <p:spPr>
          <a:xfrm>
            <a:off x="3159062" y="7836061"/>
            <a:ext cx="2331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0" name="TextBox 139">
            <a:extLst>
              <a:ext uri="{FF2B5EF4-FFF2-40B4-BE49-F238E27FC236}">
                <a16:creationId xmlns:a16="http://schemas.microsoft.com/office/drawing/2014/main" id="{05340D5B-AAAB-63BF-5B6A-1A1DA51E41A8}"/>
              </a:ext>
            </a:extLst>
          </p:cNvPr>
          <p:cNvSpPr txBox="1"/>
          <p:nvPr/>
        </p:nvSpPr>
        <p:spPr>
          <a:xfrm>
            <a:off x="4220457" y="7386153"/>
            <a:ext cx="494046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95" b="1" dirty="0">
                <a:cs typeface="Arial" panose="020B0604020202020204" pitchFamily="34" charset="0"/>
              </a:rPr>
              <a:t>t-</a:t>
            </a:r>
            <a:r>
              <a:rPr lang="tr-TR" sz="1295" b="1" dirty="0" err="1">
                <a:cs typeface="Arial" panose="020B0604020202020204" pitchFamily="34" charset="0"/>
              </a:rPr>
              <a:t>Src</a:t>
            </a:r>
            <a:endParaRPr lang="en-US" sz="1295" b="1" baseline="30000" dirty="0">
              <a:cs typeface="Arial" panose="020B0604020202020204" pitchFamily="34" charset="0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26048EB5-9039-75BD-9F2E-7624158F369D}"/>
              </a:ext>
            </a:extLst>
          </p:cNvPr>
          <p:cNvSpPr txBox="1"/>
          <p:nvPr/>
        </p:nvSpPr>
        <p:spPr>
          <a:xfrm>
            <a:off x="5182117" y="7651489"/>
            <a:ext cx="570990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60 kDa</a:t>
            </a:r>
          </a:p>
        </p:txBody>
      </p: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61772C69-6FC4-7049-9142-ED0804A1B2EC}"/>
              </a:ext>
            </a:extLst>
          </p:cNvPr>
          <p:cNvCxnSpPr>
            <a:cxnSpLocks/>
          </p:cNvCxnSpPr>
          <p:nvPr/>
        </p:nvCxnSpPr>
        <p:spPr>
          <a:xfrm>
            <a:off x="5037610" y="7798696"/>
            <a:ext cx="2331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4" name="TextBox 143">
            <a:extLst>
              <a:ext uri="{FF2B5EF4-FFF2-40B4-BE49-F238E27FC236}">
                <a16:creationId xmlns:a16="http://schemas.microsoft.com/office/drawing/2014/main" id="{B9364860-D820-8348-1265-28A1D20CA781}"/>
              </a:ext>
            </a:extLst>
          </p:cNvPr>
          <p:cNvSpPr txBox="1"/>
          <p:nvPr/>
        </p:nvSpPr>
        <p:spPr>
          <a:xfrm>
            <a:off x="6969608" y="7650609"/>
            <a:ext cx="570990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45 kDa</a:t>
            </a:r>
          </a:p>
        </p:txBody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CE073C3B-1B7E-430E-A2DF-DA08A93F8320}"/>
              </a:ext>
            </a:extLst>
          </p:cNvPr>
          <p:cNvCxnSpPr>
            <a:cxnSpLocks/>
          </p:cNvCxnSpPr>
          <p:nvPr/>
        </p:nvCxnSpPr>
        <p:spPr>
          <a:xfrm>
            <a:off x="6825102" y="7797816"/>
            <a:ext cx="2331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43889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33">
            <a:extLst>
              <a:ext uri="{FF2B5EF4-FFF2-40B4-BE49-F238E27FC236}">
                <a16:creationId xmlns:a16="http://schemas.microsoft.com/office/drawing/2014/main" id="{3EF6C6AC-2B1F-CE69-7A43-8272899E78FF}"/>
              </a:ext>
            </a:extLst>
          </p:cNvPr>
          <p:cNvSpPr/>
          <p:nvPr/>
        </p:nvSpPr>
        <p:spPr>
          <a:xfrm>
            <a:off x="3035838" y="6082876"/>
            <a:ext cx="1512000" cy="388558"/>
          </a:xfrm>
          <a:prstGeom prst="rect">
            <a:avLst/>
          </a:prstGeom>
          <a:solidFill>
            <a:srgbClr val="FBFBFD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A8C8219-C690-D2D6-5950-8583F88AED49}"/>
              </a:ext>
            </a:extLst>
          </p:cNvPr>
          <p:cNvSpPr/>
          <p:nvPr/>
        </p:nvSpPr>
        <p:spPr>
          <a:xfrm>
            <a:off x="5662793" y="4563965"/>
            <a:ext cx="1398808" cy="388558"/>
          </a:xfrm>
          <a:prstGeom prst="rect">
            <a:avLst/>
          </a:prstGeom>
          <a:solidFill>
            <a:srgbClr val="FBFBFD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8390894-67C7-3BDA-3F42-65C5B2E85425}"/>
              </a:ext>
            </a:extLst>
          </p:cNvPr>
          <p:cNvSpPr/>
          <p:nvPr/>
        </p:nvSpPr>
        <p:spPr>
          <a:xfrm>
            <a:off x="3806456" y="4552398"/>
            <a:ext cx="1398808" cy="388558"/>
          </a:xfrm>
          <a:prstGeom prst="rect">
            <a:avLst/>
          </a:prstGeom>
          <a:solidFill>
            <a:srgbClr val="FBFBFD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208E2B5-BC76-5A5B-070F-D9B218122523}"/>
              </a:ext>
            </a:extLst>
          </p:cNvPr>
          <p:cNvSpPr/>
          <p:nvPr/>
        </p:nvSpPr>
        <p:spPr>
          <a:xfrm>
            <a:off x="178280" y="4564201"/>
            <a:ext cx="1398808" cy="388558"/>
          </a:xfrm>
          <a:prstGeom prst="rect">
            <a:avLst/>
          </a:prstGeom>
          <a:solidFill>
            <a:srgbClr val="FBFBFD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pic>
        <p:nvPicPr>
          <p:cNvPr id="2" name="Resim 6">
            <a:extLst>
              <a:ext uri="{FF2B5EF4-FFF2-40B4-BE49-F238E27FC236}">
                <a16:creationId xmlns:a16="http://schemas.microsoft.com/office/drawing/2014/main" id="{C27F082F-E8CE-8E1D-C108-AC59B560820E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l="28129" t="27353" r="26275" b="24112"/>
          <a:stretch/>
        </p:blipFill>
        <p:spPr>
          <a:xfrm>
            <a:off x="3885486" y="776107"/>
            <a:ext cx="1865077" cy="1476519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3" name="Resim 18">
            <a:extLst>
              <a:ext uri="{FF2B5EF4-FFF2-40B4-BE49-F238E27FC236}">
                <a16:creationId xmlns:a16="http://schemas.microsoft.com/office/drawing/2014/main" id="{E347F166-3412-E2FA-4B7E-AB59EBA5105A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l="29147" t="28862" r="21667" b="24239"/>
          <a:stretch/>
        </p:blipFill>
        <p:spPr>
          <a:xfrm>
            <a:off x="525033" y="776107"/>
            <a:ext cx="1865077" cy="1476519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4" name="Resim 32">
            <a:extLst>
              <a:ext uri="{FF2B5EF4-FFF2-40B4-BE49-F238E27FC236}">
                <a16:creationId xmlns:a16="http://schemas.microsoft.com/office/drawing/2014/main" id="{27297E34-5758-AA2F-31A9-99B952879273}"/>
              </a:ext>
            </a:extLst>
          </p:cNvPr>
          <p:cNvPicPr>
            <a:picLocks/>
          </p:cNvPicPr>
          <p:nvPr/>
        </p:nvPicPr>
        <p:blipFill rotWithShape="1">
          <a:blip r:embed="rId4"/>
          <a:srcRect l="36559" t="28082" r="13337" b="28907"/>
          <a:stretch/>
        </p:blipFill>
        <p:spPr>
          <a:xfrm>
            <a:off x="3885486" y="2612728"/>
            <a:ext cx="1865077" cy="1476519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D2ED5F-A7CE-3512-BDCA-E6CDD705C54E}"/>
              </a:ext>
            </a:extLst>
          </p:cNvPr>
          <p:cNvSpPr txBox="1"/>
          <p:nvPr/>
        </p:nvSpPr>
        <p:spPr>
          <a:xfrm>
            <a:off x="4444634" y="2357619"/>
            <a:ext cx="688009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GAPDH</a:t>
            </a:r>
          </a:p>
        </p:txBody>
      </p:sp>
      <p:pic>
        <p:nvPicPr>
          <p:cNvPr id="8" name="Resim 27">
            <a:extLst>
              <a:ext uri="{FF2B5EF4-FFF2-40B4-BE49-F238E27FC236}">
                <a16:creationId xmlns:a16="http://schemas.microsoft.com/office/drawing/2014/main" id="{37718CE5-218A-3829-5403-6AC4BFAF6291}"/>
              </a:ext>
            </a:extLst>
          </p:cNvPr>
          <p:cNvPicPr>
            <a:picLocks/>
          </p:cNvPicPr>
          <p:nvPr/>
        </p:nvPicPr>
        <p:blipFill rotWithShape="1">
          <a:blip r:embed="rId5"/>
          <a:srcRect l="25228" t="30337" r="21166" b="25130"/>
          <a:stretch/>
        </p:blipFill>
        <p:spPr>
          <a:xfrm>
            <a:off x="524163" y="2614498"/>
            <a:ext cx="1865077" cy="1476519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0A6952-1117-C7AA-F76B-1C67BC6E26E4}"/>
              </a:ext>
            </a:extLst>
          </p:cNvPr>
          <p:cNvSpPr txBox="1"/>
          <p:nvPr/>
        </p:nvSpPr>
        <p:spPr>
          <a:xfrm>
            <a:off x="134139" y="15606"/>
            <a:ext cx="1161280" cy="391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943" b="1" dirty="0">
                <a:solidFill>
                  <a:srgbClr val="C00000"/>
                </a:solidFill>
              </a:rPr>
              <a:t>Figure 5H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F84FBEF-B0F9-5F7F-7CC5-33A58D37C02A}"/>
              </a:ext>
            </a:extLst>
          </p:cNvPr>
          <p:cNvSpPr/>
          <p:nvPr/>
        </p:nvSpPr>
        <p:spPr>
          <a:xfrm>
            <a:off x="868651" y="1303478"/>
            <a:ext cx="543981" cy="11656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C4C8D0-9C23-B008-B83F-0046B117951E}"/>
              </a:ext>
            </a:extLst>
          </p:cNvPr>
          <p:cNvSpPr txBox="1"/>
          <p:nvPr/>
        </p:nvSpPr>
        <p:spPr>
          <a:xfrm>
            <a:off x="1152024" y="521043"/>
            <a:ext cx="603050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eEF2K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A13DC0-D954-4AC3-515E-4DA8502A066A}"/>
              </a:ext>
            </a:extLst>
          </p:cNvPr>
          <p:cNvSpPr txBox="1"/>
          <p:nvPr/>
        </p:nvSpPr>
        <p:spPr>
          <a:xfrm>
            <a:off x="2389240" y="1253125"/>
            <a:ext cx="641522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105 kDa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909B89A-3102-BEA8-B258-06E299B67837}"/>
              </a:ext>
            </a:extLst>
          </p:cNvPr>
          <p:cNvCxnSpPr>
            <a:cxnSpLocks/>
          </p:cNvCxnSpPr>
          <p:nvPr/>
        </p:nvCxnSpPr>
        <p:spPr>
          <a:xfrm>
            <a:off x="2129759" y="1382298"/>
            <a:ext cx="3006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4BC2FC0-C9C8-4ADA-958F-416A202B56C4}"/>
              </a:ext>
            </a:extLst>
          </p:cNvPr>
          <p:cNvSpPr txBox="1"/>
          <p:nvPr/>
        </p:nvSpPr>
        <p:spPr>
          <a:xfrm>
            <a:off x="4535037" y="521043"/>
            <a:ext cx="522900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Gas6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D85BE1-643F-1D84-97F6-3BC9329BB05B}"/>
              </a:ext>
            </a:extLst>
          </p:cNvPr>
          <p:cNvSpPr txBox="1"/>
          <p:nvPr/>
        </p:nvSpPr>
        <p:spPr>
          <a:xfrm>
            <a:off x="5757185" y="1261070"/>
            <a:ext cx="570990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78 kDa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97AF25F-2DDA-EB4D-CD71-0A9A79AB0DE5}"/>
              </a:ext>
            </a:extLst>
          </p:cNvPr>
          <p:cNvCxnSpPr>
            <a:cxnSpLocks/>
          </p:cNvCxnSpPr>
          <p:nvPr/>
        </p:nvCxnSpPr>
        <p:spPr>
          <a:xfrm>
            <a:off x="5524467" y="1394596"/>
            <a:ext cx="3006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43E032BF-1119-C0FF-ABD6-57219DCC48EE}"/>
              </a:ext>
            </a:extLst>
          </p:cNvPr>
          <p:cNvSpPr/>
          <p:nvPr/>
        </p:nvSpPr>
        <p:spPr>
          <a:xfrm>
            <a:off x="4260797" y="1261070"/>
            <a:ext cx="576000" cy="23313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17E697-D328-53A5-A1C7-A35B34B6FCE6}"/>
              </a:ext>
            </a:extLst>
          </p:cNvPr>
          <p:cNvSpPr/>
          <p:nvPr/>
        </p:nvSpPr>
        <p:spPr>
          <a:xfrm>
            <a:off x="942672" y="3456381"/>
            <a:ext cx="543981" cy="215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469F19-FA19-3A56-A234-1C8969033EB9}"/>
              </a:ext>
            </a:extLst>
          </p:cNvPr>
          <p:cNvSpPr txBox="1"/>
          <p:nvPr/>
        </p:nvSpPr>
        <p:spPr>
          <a:xfrm>
            <a:off x="1140642" y="2369944"/>
            <a:ext cx="639470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MCP-1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5880F0-E829-15ED-4E20-505EC968A9EA}"/>
              </a:ext>
            </a:extLst>
          </p:cNvPr>
          <p:cNvSpPr txBox="1"/>
          <p:nvPr/>
        </p:nvSpPr>
        <p:spPr>
          <a:xfrm>
            <a:off x="2479709" y="3406029"/>
            <a:ext cx="570990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15 kDa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0F97EC2-3B24-87B5-356D-8595E8411025}"/>
              </a:ext>
            </a:extLst>
          </p:cNvPr>
          <p:cNvCxnSpPr>
            <a:cxnSpLocks/>
          </p:cNvCxnSpPr>
          <p:nvPr/>
        </p:nvCxnSpPr>
        <p:spPr>
          <a:xfrm>
            <a:off x="2187330" y="3533605"/>
            <a:ext cx="3006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EC40C15B-710A-E518-7C38-E8FFD6A5165A}"/>
              </a:ext>
            </a:extLst>
          </p:cNvPr>
          <p:cNvSpPr txBox="1"/>
          <p:nvPr/>
        </p:nvSpPr>
        <p:spPr>
          <a:xfrm>
            <a:off x="5793000" y="3415258"/>
            <a:ext cx="570990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38 kDa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2C3A812-6991-95ED-384A-19BF1E134816}"/>
              </a:ext>
            </a:extLst>
          </p:cNvPr>
          <p:cNvCxnSpPr>
            <a:cxnSpLocks/>
          </p:cNvCxnSpPr>
          <p:nvPr/>
        </p:nvCxnSpPr>
        <p:spPr>
          <a:xfrm>
            <a:off x="5500621" y="3542834"/>
            <a:ext cx="3006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8E8C5CE3-0076-C2A8-6F95-D58D8FEADD9C}"/>
              </a:ext>
            </a:extLst>
          </p:cNvPr>
          <p:cNvSpPr/>
          <p:nvPr/>
        </p:nvSpPr>
        <p:spPr>
          <a:xfrm>
            <a:off x="4170171" y="3456380"/>
            <a:ext cx="543981" cy="23313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28" name="TextBox 37">
            <a:extLst>
              <a:ext uri="{FF2B5EF4-FFF2-40B4-BE49-F238E27FC236}">
                <a16:creationId xmlns:a16="http://schemas.microsoft.com/office/drawing/2014/main" id="{211417E0-B9C9-2BB5-DFAC-B02597D3FCAB}"/>
              </a:ext>
            </a:extLst>
          </p:cNvPr>
          <p:cNvSpPr txBox="1"/>
          <p:nvPr/>
        </p:nvSpPr>
        <p:spPr>
          <a:xfrm>
            <a:off x="3773279" y="4274269"/>
            <a:ext cx="1516195" cy="291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95" b="1" dirty="0">
                <a:latin typeface="Calibri" panose="020F0502020204030204" pitchFamily="34" charset="0"/>
                <a:cs typeface="Calibri" panose="020F0502020204030204" pitchFamily="34" charset="0"/>
              </a:rPr>
              <a:t>p-</a:t>
            </a:r>
            <a:r>
              <a:rPr lang="en-US" sz="1295" b="1" dirty="0" err="1">
                <a:latin typeface="Calibri" panose="020F0502020204030204" pitchFamily="34" charset="0"/>
                <a:cs typeface="Calibri" panose="020F0502020204030204" pitchFamily="34" charset="0"/>
              </a:rPr>
              <a:t>Src</a:t>
            </a:r>
            <a:r>
              <a:rPr lang="en-US" sz="1295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95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(Tyr416)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E7904614-8185-DC42-253F-D282BDE1214C}"/>
              </a:ext>
            </a:extLst>
          </p:cNvPr>
          <p:cNvPicPr>
            <a:picLocks/>
          </p:cNvPicPr>
          <p:nvPr/>
        </p:nvPicPr>
        <p:blipFill rotWithShape="1">
          <a:blip r:embed="rId6"/>
          <a:srcRect l="4704" t="-15958"/>
          <a:stretch/>
        </p:blipFill>
        <p:spPr>
          <a:xfrm>
            <a:off x="4042673" y="4627891"/>
            <a:ext cx="932538" cy="180000"/>
          </a:xfrm>
          <a:prstGeom prst="rect">
            <a:avLst/>
          </a:prstGeom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738F3C1-780C-2806-7DFD-F71FB9707F2A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5911496" y="4655323"/>
            <a:ext cx="932538" cy="162000"/>
          </a:xfrm>
          <a:prstGeom prst="rect">
            <a:avLst/>
          </a:prstGeom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B45EC95-F385-44CD-72C0-5D39C3CC1445}"/>
              </a:ext>
            </a:extLst>
          </p:cNvPr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437891" y="4671469"/>
            <a:ext cx="932538" cy="162000"/>
          </a:xfrm>
          <a:prstGeom prst="rect">
            <a:avLst/>
          </a:prstGeom>
          <a:ln>
            <a:noFill/>
          </a:ln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A0BA57F8-527D-3ABF-4FE4-D4B198B81FCD}"/>
              </a:ext>
            </a:extLst>
          </p:cNvPr>
          <p:cNvSpPr txBox="1"/>
          <p:nvPr/>
        </p:nvSpPr>
        <p:spPr>
          <a:xfrm>
            <a:off x="1581474" y="4552685"/>
            <a:ext cx="656079" cy="424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R" sz="1079" dirty="0"/>
              <a:t>138 </a:t>
            </a:r>
          </a:p>
          <a:p>
            <a:r>
              <a:rPr lang="en-TR" sz="1079" dirty="0"/>
              <a:t>kDa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8DD7789-B6AB-0327-8DFB-F43CBED6B8D3}"/>
              </a:ext>
            </a:extLst>
          </p:cNvPr>
          <p:cNvCxnSpPr>
            <a:cxnSpLocks/>
          </p:cNvCxnSpPr>
          <p:nvPr/>
        </p:nvCxnSpPr>
        <p:spPr>
          <a:xfrm>
            <a:off x="1363608" y="4775531"/>
            <a:ext cx="3006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D5BB2B8F-01AB-CC85-A3F0-60178CFC78A7}"/>
              </a:ext>
            </a:extLst>
          </p:cNvPr>
          <p:cNvSpPr txBox="1"/>
          <p:nvPr/>
        </p:nvSpPr>
        <p:spPr>
          <a:xfrm>
            <a:off x="462305" y="4308768"/>
            <a:ext cx="1009343" cy="291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95" b="1" dirty="0"/>
              <a:t>p</a:t>
            </a:r>
            <a:r>
              <a:rPr lang="en-TR" sz="1295" b="1" dirty="0"/>
              <a:t>-Axl</a:t>
            </a:r>
            <a:r>
              <a:rPr lang="en-TR" sz="1295" b="1" baseline="30000" dirty="0"/>
              <a:t>(Tyr702)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2628235-72CA-F52F-3C3F-45AA6CCD84B3}"/>
              </a:ext>
            </a:extLst>
          </p:cNvPr>
          <p:cNvSpPr/>
          <p:nvPr/>
        </p:nvSpPr>
        <p:spPr>
          <a:xfrm>
            <a:off x="1975983" y="4564201"/>
            <a:ext cx="1398808" cy="388558"/>
          </a:xfrm>
          <a:prstGeom prst="rect">
            <a:avLst/>
          </a:prstGeom>
          <a:solidFill>
            <a:srgbClr val="FBFBFD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5AED231-40C3-E6C8-0233-F2794703F46E}"/>
              </a:ext>
            </a:extLst>
          </p:cNvPr>
          <p:cNvSpPr txBox="1"/>
          <p:nvPr/>
        </p:nvSpPr>
        <p:spPr>
          <a:xfrm>
            <a:off x="3406065" y="4509107"/>
            <a:ext cx="656079" cy="424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R" sz="1079" dirty="0"/>
              <a:t>138 </a:t>
            </a:r>
          </a:p>
          <a:p>
            <a:r>
              <a:rPr lang="en-TR" sz="1079" dirty="0"/>
              <a:t>kDa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52F59CA8-E6FD-5E74-A6C9-BD0E57AAEA34}"/>
              </a:ext>
            </a:extLst>
          </p:cNvPr>
          <p:cNvCxnSpPr>
            <a:cxnSpLocks/>
          </p:cNvCxnSpPr>
          <p:nvPr/>
        </p:nvCxnSpPr>
        <p:spPr>
          <a:xfrm>
            <a:off x="3162528" y="4746677"/>
            <a:ext cx="3006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CA8B79D8-229E-23E5-486C-023F0DCC9E02}"/>
              </a:ext>
            </a:extLst>
          </p:cNvPr>
          <p:cNvSpPr txBox="1"/>
          <p:nvPr/>
        </p:nvSpPr>
        <p:spPr>
          <a:xfrm>
            <a:off x="2435462" y="4308768"/>
            <a:ext cx="520503" cy="291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95" b="1" dirty="0"/>
              <a:t>t</a:t>
            </a:r>
            <a:r>
              <a:rPr lang="en-TR" sz="1295" b="1" dirty="0"/>
              <a:t>-Axl</a:t>
            </a:r>
            <a:endParaRPr lang="en-TR" sz="1295" b="1" baseline="30000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9948909-7726-29B0-4A33-5B94308A644A}"/>
              </a:ext>
            </a:extLst>
          </p:cNvPr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2186814" y="4649537"/>
            <a:ext cx="932538" cy="165600"/>
          </a:xfrm>
          <a:prstGeom prst="rect">
            <a:avLst/>
          </a:prstGeom>
          <a:ln>
            <a:noFill/>
          </a:ln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21EF90E9-5F98-E6A2-C7EA-9ECC626416E4}"/>
              </a:ext>
            </a:extLst>
          </p:cNvPr>
          <p:cNvSpPr txBox="1"/>
          <p:nvPr/>
        </p:nvSpPr>
        <p:spPr>
          <a:xfrm>
            <a:off x="5234645" y="4516807"/>
            <a:ext cx="656079" cy="424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R" sz="1079" dirty="0"/>
              <a:t>60 </a:t>
            </a:r>
          </a:p>
          <a:p>
            <a:r>
              <a:rPr lang="en-TR" sz="1079" dirty="0"/>
              <a:t>kDa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783C82F-6ED3-0B90-D347-DA1B70FF9B8F}"/>
              </a:ext>
            </a:extLst>
          </p:cNvPr>
          <p:cNvCxnSpPr>
            <a:cxnSpLocks/>
          </p:cNvCxnSpPr>
          <p:nvPr/>
        </p:nvCxnSpPr>
        <p:spPr>
          <a:xfrm>
            <a:off x="5002073" y="4743411"/>
            <a:ext cx="3006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B3C68602-3489-A753-D80C-75532E5D6186}"/>
              </a:ext>
            </a:extLst>
          </p:cNvPr>
          <p:cNvSpPr txBox="1"/>
          <p:nvPr/>
        </p:nvSpPr>
        <p:spPr>
          <a:xfrm>
            <a:off x="7152810" y="4527487"/>
            <a:ext cx="656079" cy="424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R" sz="1079" dirty="0"/>
              <a:t>38</a:t>
            </a:r>
          </a:p>
          <a:p>
            <a:r>
              <a:rPr lang="en-TR" sz="1079" dirty="0"/>
              <a:t>kDa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33D4EA9-5421-549E-8923-223ED644A9C8}"/>
              </a:ext>
            </a:extLst>
          </p:cNvPr>
          <p:cNvCxnSpPr>
            <a:cxnSpLocks/>
          </p:cNvCxnSpPr>
          <p:nvPr/>
        </p:nvCxnSpPr>
        <p:spPr>
          <a:xfrm>
            <a:off x="6920238" y="4754091"/>
            <a:ext cx="3006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TextBox 37">
            <a:extLst>
              <a:ext uri="{FF2B5EF4-FFF2-40B4-BE49-F238E27FC236}">
                <a16:creationId xmlns:a16="http://schemas.microsoft.com/office/drawing/2014/main" id="{3AC65FF3-9663-3E2D-330D-13A262BF0594}"/>
              </a:ext>
            </a:extLst>
          </p:cNvPr>
          <p:cNvSpPr txBox="1"/>
          <p:nvPr/>
        </p:nvSpPr>
        <p:spPr>
          <a:xfrm>
            <a:off x="5584230" y="4295243"/>
            <a:ext cx="1516195" cy="291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95" b="1" dirty="0">
                <a:latin typeface="Calibri" panose="020F0502020204030204" pitchFamily="34" charset="0"/>
                <a:cs typeface="Calibri" panose="020F0502020204030204" pitchFamily="34" charset="0"/>
              </a:rPr>
              <a:t>GAPDH</a:t>
            </a:r>
            <a:endParaRPr lang="en-US" sz="1295" b="1" baseline="30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533BAE18-288A-74DD-A2B9-5460C9C3C6B6}"/>
              </a:ext>
            </a:extLst>
          </p:cNvPr>
          <p:cNvSpPr txBox="1"/>
          <p:nvPr/>
        </p:nvSpPr>
        <p:spPr>
          <a:xfrm>
            <a:off x="53382" y="5396447"/>
            <a:ext cx="1121204" cy="391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943" b="1">
                <a:solidFill>
                  <a:srgbClr val="C00000"/>
                </a:solidFill>
              </a:rPr>
              <a:t>Figure </a:t>
            </a:r>
            <a:r>
              <a:rPr lang="tr-TR" sz="1943" b="1" dirty="0">
                <a:solidFill>
                  <a:srgbClr val="C00000"/>
                </a:solidFill>
              </a:rPr>
              <a:t>S4</a:t>
            </a:r>
            <a:endParaRPr lang="en-TR" sz="1943" b="1" dirty="0">
              <a:solidFill>
                <a:srgbClr val="C00000"/>
              </a:solidFill>
            </a:endParaRPr>
          </a:p>
        </p:txBody>
      </p:sp>
      <p:sp>
        <p:nvSpPr>
          <p:cNvPr id="27" name="TextBox 12">
            <a:extLst>
              <a:ext uri="{FF2B5EF4-FFF2-40B4-BE49-F238E27FC236}">
                <a16:creationId xmlns:a16="http://schemas.microsoft.com/office/drawing/2014/main" id="{401FC891-440E-5F80-E5EB-0C1AE4777654}"/>
              </a:ext>
            </a:extLst>
          </p:cNvPr>
          <p:cNvSpPr txBox="1"/>
          <p:nvPr/>
        </p:nvSpPr>
        <p:spPr>
          <a:xfrm>
            <a:off x="3464828" y="5860773"/>
            <a:ext cx="8413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50" b="1" dirty="0">
                <a:latin typeface="Arial" pitchFamily="34" charset="0"/>
                <a:cs typeface="Arial" pitchFamily="34" charset="0"/>
              </a:rPr>
              <a:t>GAPDH</a:t>
            </a:r>
            <a:endParaRPr lang="en-US" sz="105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6" name="Picture 6">
            <a:extLst>
              <a:ext uri="{FF2B5EF4-FFF2-40B4-BE49-F238E27FC236}">
                <a16:creationId xmlns:a16="http://schemas.microsoft.com/office/drawing/2014/main" id="{AD2C28CF-EE5B-FE27-662B-DAA5B5A9BFFF}"/>
              </a:ext>
            </a:extLst>
          </p:cNvPr>
          <p:cNvPicPr preferRelativeResize="0"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3187525" y="6196398"/>
            <a:ext cx="1224000" cy="180000"/>
          </a:xfrm>
          <a:prstGeom prst="rect">
            <a:avLst/>
          </a:prstGeom>
          <a:ln w="9525" cap="sq">
            <a:noFill/>
            <a:prstDash val="solid"/>
            <a:miter lim="800000"/>
          </a:ln>
          <a:effectLst/>
        </p:spPr>
      </p:pic>
      <p:sp>
        <p:nvSpPr>
          <p:cNvPr id="57" name="Rectangle 33">
            <a:extLst>
              <a:ext uri="{FF2B5EF4-FFF2-40B4-BE49-F238E27FC236}">
                <a16:creationId xmlns:a16="http://schemas.microsoft.com/office/drawing/2014/main" id="{AEFB385D-8698-8A28-CACA-AB0640774232}"/>
              </a:ext>
            </a:extLst>
          </p:cNvPr>
          <p:cNvSpPr/>
          <p:nvPr/>
        </p:nvSpPr>
        <p:spPr>
          <a:xfrm>
            <a:off x="452620" y="6082876"/>
            <a:ext cx="1512000" cy="388558"/>
          </a:xfrm>
          <a:prstGeom prst="rect">
            <a:avLst/>
          </a:prstGeom>
          <a:solidFill>
            <a:srgbClr val="FBFBFD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pic>
        <p:nvPicPr>
          <p:cNvPr id="55" name="Picture 1">
            <a:extLst>
              <a:ext uri="{FF2B5EF4-FFF2-40B4-BE49-F238E27FC236}">
                <a16:creationId xmlns:a16="http://schemas.microsoft.com/office/drawing/2014/main" id="{22A4992F-7430-D1E6-23EA-D88A70587EF4}"/>
              </a:ext>
            </a:extLst>
          </p:cNvPr>
          <p:cNvPicPr preferRelativeResize="0"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586988" y="6177323"/>
            <a:ext cx="1224000" cy="180000"/>
          </a:xfrm>
          <a:prstGeom prst="rect">
            <a:avLst/>
          </a:prstGeom>
          <a:ln w="9525" cap="sq">
            <a:noFill/>
            <a:prstDash val="solid"/>
            <a:miter lim="800000"/>
          </a:ln>
          <a:effectLst/>
        </p:spPr>
      </p:pic>
      <p:sp>
        <p:nvSpPr>
          <p:cNvPr id="60" name="TextBox 11">
            <a:extLst>
              <a:ext uri="{FF2B5EF4-FFF2-40B4-BE49-F238E27FC236}">
                <a16:creationId xmlns:a16="http://schemas.microsoft.com/office/drawing/2014/main" id="{69BCB998-0A62-4FB7-368F-4BBC49F1DA97}"/>
              </a:ext>
            </a:extLst>
          </p:cNvPr>
          <p:cNvSpPr txBox="1"/>
          <p:nvPr/>
        </p:nvSpPr>
        <p:spPr>
          <a:xfrm>
            <a:off x="910124" y="5830765"/>
            <a:ext cx="603050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eEF2K</a:t>
            </a:r>
          </a:p>
        </p:txBody>
      </p:sp>
      <p:sp>
        <p:nvSpPr>
          <p:cNvPr id="61" name="TextBox 12">
            <a:extLst>
              <a:ext uri="{FF2B5EF4-FFF2-40B4-BE49-F238E27FC236}">
                <a16:creationId xmlns:a16="http://schemas.microsoft.com/office/drawing/2014/main" id="{C001C31A-8763-8DBB-EBB9-6E104362E410}"/>
              </a:ext>
            </a:extLst>
          </p:cNvPr>
          <p:cNvSpPr txBox="1"/>
          <p:nvPr/>
        </p:nvSpPr>
        <p:spPr>
          <a:xfrm>
            <a:off x="2089156" y="6165223"/>
            <a:ext cx="641522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105 kDa</a:t>
            </a:r>
          </a:p>
        </p:txBody>
      </p:sp>
      <p:cxnSp>
        <p:nvCxnSpPr>
          <p:cNvPr id="62" name="Straight Connector 13">
            <a:extLst>
              <a:ext uri="{FF2B5EF4-FFF2-40B4-BE49-F238E27FC236}">
                <a16:creationId xmlns:a16="http://schemas.microsoft.com/office/drawing/2014/main" id="{E97FB4B9-719C-AECC-2FB6-C3EF44E5233A}"/>
              </a:ext>
            </a:extLst>
          </p:cNvPr>
          <p:cNvCxnSpPr>
            <a:cxnSpLocks/>
          </p:cNvCxnSpPr>
          <p:nvPr/>
        </p:nvCxnSpPr>
        <p:spPr>
          <a:xfrm>
            <a:off x="1829675" y="6294396"/>
            <a:ext cx="3006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TextBox 48">
            <a:extLst>
              <a:ext uri="{FF2B5EF4-FFF2-40B4-BE49-F238E27FC236}">
                <a16:creationId xmlns:a16="http://schemas.microsoft.com/office/drawing/2014/main" id="{E30C30CB-26DF-C296-0456-BDA19E919681}"/>
              </a:ext>
            </a:extLst>
          </p:cNvPr>
          <p:cNvSpPr txBox="1"/>
          <p:nvPr/>
        </p:nvSpPr>
        <p:spPr>
          <a:xfrm>
            <a:off x="4852428" y="6147953"/>
            <a:ext cx="648193" cy="258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R" sz="1079"/>
              <a:t>38</a:t>
            </a:r>
            <a:r>
              <a:rPr lang="tr-TR" sz="1079" dirty="0"/>
              <a:t> </a:t>
            </a:r>
            <a:r>
              <a:rPr lang="en-TR" sz="1079"/>
              <a:t>kDa</a:t>
            </a:r>
            <a:endParaRPr lang="en-TR" sz="1079" dirty="0"/>
          </a:p>
        </p:txBody>
      </p:sp>
      <p:cxnSp>
        <p:nvCxnSpPr>
          <p:cNvPr id="64" name="Straight Connector 49">
            <a:extLst>
              <a:ext uri="{FF2B5EF4-FFF2-40B4-BE49-F238E27FC236}">
                <a16:creationId xmlns:a16="http://schemas.microsoft.com/office/drawing/2014/main" id="{E1B6CBD6-3B2A-B0D7-63E1-67B37AFE4002}"/>
              </a:ext>
            </a:extLst>
          </p:cNvPr>
          <p:cNvCxnSpPr>
            <a:cxnSpLocks/>
          </p:cNvCxnSpPr>
          <p:nvPr/>
        </p:nvCxnSpPr>
        <p:spPr>
          <a:xfrm>
            <a:off x="4466953" y="6298719"/>
            <a:ext cx="38547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Rectangle 33">
            <a:extLst>
              <a:ext uri="{FF2B5EF4-FFF2-40B4-BE49-F238E27FC236}">
                <a16:creationId xmlns:a16="http://schemas.microsoft.com/office/drawing/2014/main" id="{FF40DA17-5A36-53EE-4984-0C76F5F474E9}"/>
              </a:ext>
            </a:extLst>
          </p:cNvPr>
          <p:cNvSpPr/>
          <p:nvPr/>
        </p:nvSpPr>
        <p:spPr>
          <a:xfrm>
            <a:off x="3030762" y="7231959"/>
            <a:ext cx="1512000" cy="388558"/>
          </a:xfrm>
          <a:prstGeom prst="rect">
            <a:avLst/>
          </a:prstGeom>
          <a:solidFill>
            <a:srgbClr val="FBFBFD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71" name="TextBox 12">
            <a:extLst>
              <a:ext uri="{FF2B5EF4-FFF2-40B4-BE49-F238E27FC236}">
                <a16:creationId xmlns:a16="http://schemas.microsoft.com/office/drawing/2014/main" id="{C1E94BC6-0105-029E-5413-3B557343E257}"/>
              </a:ext>
            </a:extLst>
          </p:cNvPr>
          <p:cNvSpPr txBox="1"/>
          <p:nvPr/>
        </p:nvSpPr>
        <p:spPr>
          <a:xfrm>
            <a:off x="3459752" y="7009856"/>
            <a:ext cx="8413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50" b="1" dirty="0">
                <a:latin typeface="Arial" pitchFamily="34" charset="0"/>
                <a:cs typeface="Arial" pitchFamily="34" charset="0"/>
              </a:rPr>
              <a:t>GAPDH</a:t>
            </a:r>
            <a:endParaRPr lang="en-US" sz="10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Rectangle 33">
            <a:extLst>
              <a:ext uri="{FF2B5EF4-FFF2-40B4-BE49-F238E27FC236}">
                <a16:creationId xmlns:a16="http://schemas.microsoft.com/office/drawing/2014/main" id="{052740EA-EBFE-5221-1C15-96F65455D90A}"/>
              </a:ext>
            </a:extLst>
          </p:cNvPr>
          <p:cNvSpPr/>
          <p:nvPr/>
        </p:nvSpPr>
        <p:spPr>
          <a:xfrm>
            <a:off x="447544" y="7231959"/>
            <a:ext cx="1512000" cy="388558"/>
          </a:xfrm>
          <a:prstGeom prst="rect">
            <a:avLst/>
          </a:prstGeom>
          <a:solidFill>
            <a:srgbClr val="FBFBFD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73" name="TextBox 11">
            <a:extLst>
              <a:ext uri="{FF2B5EF4-FFF2-40B4-BE49-F238E27FC236}">
                <a16:creationId xmlns:a16="http://schemas.microsoft.com/office/drawing/2014/main" id="{4879A2A1-AC2E-ACEC-0EF9-934179CA3D3E}"/>
              </a:ext>
            </a:extLst>
          </p:cNvPr>
          <p:cNvSpPr txBox="1"/>
          <p:nvPr/>
        </p:nvSpPr>
        <p:spPr>
          <a:xfrm>
            <a:off x="905048" y="6979848"/>
            <a:ext cx="603050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eEF2K</a:t>
            </a:r>
          </a:p>
        </p:txBody>
      </p:sp>
      <p:sp>
        <p:nvSpPr>
          <p:cNvPr id="74" name="TextBox 12">
            <a:extLst>
              <a:ext uri="{FF2B5EF4-FFF2-40B4-BE49-F238E27FC236}">
                <a16:creationId xmlns:a16="http://schemas.microsoft.com/office/drawing/2014/main" id="{C1C964C4-4BA1-762C-E803-7B8FB7186910}"/>
              </a:ext>
            </a:extLst>
          </p:cNvPr>
          <p:cNvSpPr txBox="1"/>
          <p:nvPr/>
        </p:nvSpPr>
        <p:spPr>
          <a:xfrm>
            <a:off x="2084080" y="7314306"/>
            <a:ext cx="641522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105 kDa</a:t>
            </a:r>
          </a:p>
        </p:txBody>
      </p:sp>
      <p:cxnSp>
        <p:nvCxnSpPr>
          <p:cNvPr id="75" name="Straight Connector 13">
            <a:extLst>
              <a:ext uri="{FF2B5EF4-FFF2-40B4-BE49-F238E27FC236}">
                <a16:creationId xmlns:a16="http://schemas.microsoft.com/office/drawing/2014/main" id="{67C2CBD3-BF98-9A90-49D9-B28434634F45}"/>
              </a:ext>
            </a:extLst>
          </p:cNvPr>
          <p:cNvCxnSpPr>
            <a:cxnSpLocks/>
          </p:cNvCxnSpPr>
          <p:nvPr/>
        </p:nvCxnSpPr>
        <p:spPr>
          <a:xfrm>
            <a:off x="1824599" y="7443479"/>
            <a:ext cx="3006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6" name="TextBox 48">
            <a:extLst>
              <a:ext uri="{FF2B5EF4-FFF2-40B4-BE49-F238E27FC236}">
                <a16:creationId xmlns:a16="http://schemas.microsoft.com/office/drawing/2014/main" id="{48EB4000-6973-0F1B-DCCE-3B8EEBE46746}"/>
              </a:ext>
            </a:extLst>
          </p:cNvPr>
          <p:cNvSpPr txBox="1"/>
          <p:nvPr/>
        </p:nvSpPr>
        <p:spPr>
          <a:xfrm>
            <a:off x="4847352" y="7297036"/>
            <a:ext cx="648193" cy="258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R" sz="1079"/>
              <a:t>38</a:t>
            </a:r>
            <a:r>
              <a:rPr lang="tr-TR" sz="1079" dirty="0"/>
              <a:t> </a:t>
            </a:r>
            <a:r>
              <a:rPr lang="en-TR" sz="1079"/>
              <a:t>kDa</a:t>
            </a:r>
            <a:endParaRPr lang="en-TR" sz="1079" dirty="0"/>
          </a:p>
        </p:txBody>
      </p:sp>
      <p:cxnSp>
        <p:nvCxnSpPr>
          <p:cNvPr id="77" name="Straight Connector 49">
            <a:extLst>
              <a:ext uri="{FF2B5EF4-FFF2-40B4-BE49-F238E27FC236}">
                <a16:creationId xmlns:a16="http://schemas.microsoft.com/office/drawing/2014/main" id="{D819AE5D-0F9A-23A9-5F8C-F7CDF57B8066}"/>
              </a:ext>
            </a:extLst>
          </p:cNvPr>
          <p:cNvCxnSpPr>
            <a:cxnSpLocks/>
          </p:cNvCxnSpPr>
          <p:nvPr/>
        </p:nvCxnSpPr>
        <p:spPr>
          <a:xfrm>
            <a:off x="4461877" y="7447802"/>
            <a:ext cx="38547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Rectangle 33">
            <a:extLst>
              <a:ext uri="{FF2B5EF4-FFF2-40B4-BE49-F238E27FC236}">
                <a16:creationId xmlns:a16="http://schemas.microsoft.com/office/drawing/2014/main" id="{3E40CB08-BEEE-FD84-2E16-F7819FB0C6C9}"/>
              </a:ext>
            </a:extLst>
          </p:cNvPr>
          <p:cNvSpPr/>
          <p:nvPr/>
        </p:nvSpPr>
        <p:spPr>
          <a:xfrm>
            <a:off x="3023037" y="8307706"/>
            <a:ext cx="1512000" cy="388558"/>
          </a:xfrm>
          <a:prstGeom prst="rect">
            <a:avLst/>
          </a:prstGeom>
          <a:solidFill>
            <a:srgbClr val="FBFBFD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79" name="TextBox 12">
            <a:extLst>
              <a:ext uri="{FF2B5EF4-FFF2-40B4-BE49-F238E27FC236}">
                <a16:creationId xmlns:a16="http://schemas.microsoft.com/office/drawing/2014/main" id="{3524A870-CCBA-D6DD-0B6D-4F7639DE5326}"/>
              </a:ext>
            </a:extLst>
          </p:cNvPr>
          <p:cNvSpPr txBox="1"/>
          <p:nvPr/>
        </p:nvSpPr>
        <p:spPr>
          <a:xfrm>
            <a:off x="3452027" y="8085603"/>
            <a:ext cx="8413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50" b="1" dirty="0">
                <a:latin typeface="Arial" pitchFamily="34" charset="0"/>
                <a:cs typeface="Arial" pitchFamily="34" charset="0"/>
              </a:rPr>
              <a:t>GAPDH</a:t>
            </a:r>
            <a:endParaRPr lang="en-US" sz="10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Rectangle 33">
            <a:extLst>
              <a:ext uri="{FF2B5EF4-FFF2-40B4-BE49-F238E27FC236}">
                <a16:creationId xmlns:a16="http://schemas.microsoft.com/office/drawing/2014/main" id="{3308612A-3782-869C-304C-1DD2AB8BE33E}"/>
              </a:ext>
            </a:extLst>
          </p:cNvPr>
          <p:cNvSpPr/>
          <p:nvPr/>
        </p:nvSpPr>
        <p:spPr>
          <a:xfrm>
            <a:off x="439819" y="8307706"/>
            <a:ext cx="1512000" cy="388558"/>
          </a:xfrm>
          <a:prstGeom prst="rect">
            <a:avLst/>
          </a:prstGeom>
          <a:solidFill>
            <a:srgbClr val="FBFBFD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81" name="TextBox 11">
            <a:extLst>
              <a:ext uri="{FF2B5EF4-FFF2-40B4-BE49-F238E27FC236}">
                <a16:creationId xmlns:a16="http://schemas.microsoft.com/office/drawing/2014/main" id="{CE93503E-2E5C-B005-BC2A-FD9D93859C95}"/>
              </a:ext>
            </a:extLst>
          </p:cNvPr>
          <p:cNvSpPr txBox="1"/>
          <p:nvPr/>
        </p:nvSpPr>
        <p:spPr>
          <a:xfrm>
            <a:off x="897323" y="8055595"/>
            <a:ext cx="603050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eEF2K</a:t>
            </a:r>
          </a:p>
        </p:txBody>
      </p:sp>
      <p:sp>
        <p:nvSpPr>
          <p:cNvPr id="82" name="TextBox 12">
            <a:extLst>
              <a:ext uri="{FF2B5EF4-FFF2-40B4-BE49-F238E27FC236}">
                <a16:creationId xmlns:a16="http://schemas.microsoft.com/office/drawing/2014/main" id="{E78FB14B-F185-93E0-925B-755C9E8ABE98}"/>
              </a:ext>
            </a:extLst>
          </p:cNvPr>
          <p:cNvSpPr txBox="1"/>
          <p:nvPr/>
        </p:nvSpPr>
        <p:spPr>
          <a:xfrm>
            <a:off x="2076355" y="8390053"/>
            <a:ext cx="641522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105 kDa</a:t>
            </a:r>
          </a:p>
        </p:txBody>
      </p:sp>
      <p:cxnSp>
        <p:nvCxnSpPr>
          <p:cNvPr id="83" name="Straight Connector 13">
            <a:extLst>
              <a:ext uri="{FF2B5EF4-FFF2-40B4-BE49-F238E27FC236}">
                <a16:creationId xmlns:a16="http://schemas.microsoft.com/office/drawing/2014/main" id="{4D56AB19-EA94-A70F-5F3F-27CF5ED6931A}"/>
              </a:ext>
            </a:extLst>
          </p:cNvPr>
          <p:cNvCxnSpPr>
            <a:cxnSpLocks/>
          </p:cNvCxnSpPr>
          <p:nvPr/>
        </p:nvCxnSpPr>
        <p:spPr>
          <a:xfrm>
            <a:off x="1816874" y="8519226"/>
            <a:ext cx="3006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4" name="TextBox 48">
            <a:extLst>
              <a:ext uri="{FF2B5EF4-FFF2-40B4-BE49-F238E27FC236}">
                <a16:creationId xmlns:a16="http://schemas.microsoft.com/office/drawing/2014/main" id="{467C08D2-0ED2-73BC-024D-3697B05C6F14}"/>
              </a:ext>
            </a:extLst>
          </p:cNvPr>
          <p:cNvSpPr txBox="1"/>
          <p:nvPr/>
        </p:nvSpPr>
        <p:spPr>
          <a:xfrm>
            <a:off x="4839627" y="8372783"/>
            <a:ext cx="648193" cy="258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R" sz="1079"/>
              <a:t>38</a:t>
            </a:r>
            <a:r>
              <a:rPr lang="tr-TR" sz="1079" dirty="0"/>
              <a:t> </a:t>
            </a:r>
            <a:r>
              <a:rPr lang="en-TR" sz="1079"/>
              <a:t>kDa</a:t>
            </a:r>
            <a:endParaRPr lang="en-TR" sz="1079" dirty="0"/>
          </a:p>
        </p:txBody>
      </p:sp>
      <p:cxnSp>
        <p:nvCxnSpPr>
          <p:cNvPr id="85" name="Straight Connector 49">
            <a:extLst>
              <a:ext uri="{FF2B5EF4-FFF2-40B4-BE49-F238E27FC236}">
                <a16:creationId xmlns:a16="http://schemas.microsoft.com/office/drawing/2014/main" id="{C713D9CC-02CC-6DF7-99C5-89A597FEECB1}"/>
              </a:ext>
            </a:extLst>
          </p:cNvPr>
          <p:cNvCxnSpPr>
            <a:cxnSpLocks/>
          </p:cNvCxnSpPr>
          <p:nvPr/>
        </p:nvCxnSpPr>
        <p:spPr>
          <a:xfrm>
            <a:off x="4454152" y="8523549"/>
            <a:ext cx="38547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6" name="Rectangle 33">
            <a:extLst>
              <a:ext uri="{FF2B5EF4-FFF2-40B4-BE49-F238E27FC236}">
                <a16:creationId xmlns:a16="http://schemas.microsoft.com/office/drawing/2014/main" id="{113C4633-561B-8B49-BEA0-54BEE5F59613}"/>
              </a:ext>
            </a:extLst>
          </p:cNvPr>
          <p:cNvSpPr/>
          <p:nvPr/>
        </p:nvSpPr>
        <p:spPr>
          <a:xfrm>
            <a:off x="3023037" y="9450982"/>
            <a:ext cx="1512000" cy="388558"/>
          </a:xfrm>
          <a:prstGeom prst="rect">
            <a:avLst/>
          </a:prstGeom>
          <a:solidFill>
            <a:srgbClr val="FBFBFD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87" name="TextBox 12">
            <a:extLst>
              <a:ext uri="{FF2B5EF4-FFF2-40B4-BE49-F238E27FC236}">
                <a16:creationId xmlns:a16="http://schemas.microsoft.com/office/drawing/2014/main" id="{939F022C-CC73-16DA-27BE-2D62A0C3AD95}"/>
              </a:ext>
            </a:extLst>
          </p:cNvPr>
          <p:cNvSpPr txBox="1"/>
          <p:nvPr/>
        </p:nvSpPr>
        <p:spPr>
          <a:xfrm>
            <a:off x="3452027" y="9228879"/>
            <a:ext cx="8413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50" b="1" dirty="0">
                <a:latin typeface="Arial" pitchFamily="34" charset="0"/>
                <a:cs typeface="Arial" pitchFamily="34" charset="0"/>
              </a:rPr>
              <a:t>GAPDH</a:t>
            </a:r>
            <a:endParaRPr lang="en-US" sz="10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Rectangle 33">
            <a:extLst>
              <a:ext uri="{FF2B5EF4-FFF2-40B4-BE49-F238E27FC236}">
                <a16:creationId xmlns:a16="http://schemas.microsoft.com/office/drawing/2014/main" id="{98AAF0CA-80DE-B6E2-FFBE-4E234C37C10B}"/>
              </a:ext>
            </a:extLst>
          </p:cNvPr>
          <p:cNvSpPr/>
          <p:nvPr/>
        </p:nvSpPr>
        <p:spPr>
          <a:xfrm>
            <a:off x="439819" y="9450982"/>
            <a:ext cx="1512000" cy="388558"/>
          </a:xfrm>
          <a:prstGeom prst="rect">
            <a:avLst/>
          </a:prstGeom>
          <a:solidFill>
            <a:srgbClr val="FBFBFD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89" name="TextBox 11">
            <a:extLst>
              <a:ext uri="{FF2B5EF4-FFF2-40B4-BE49-F238E27FC236}">
                <a16:creationId xmlns:a16="http://schemas.microsoft.com/office/drawing/2014/main" id="{34834469-B7B8-BDBF-510C-54C41421609A}"/>
              </a:ext>
            </a:extLst>
          </p:cNvPr>
          <p:cNvSpPr txBox="1"/>
          <p:nvPr/>
        </p:nvSpPr>
        <p:spPr>
          <a:xfrm>
            <a:off x="897323" y="9198871"/>
            <a:ext cx="603050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eEF2K</a:t>
            </a:r>
          </a:p>
        </p:txBody>
      </p:sp>
      <p:sp>
        <p:nvSpPr>
          <p:cNvPr id="90" name="TextBox 12">
            <a:extLst>
              <a:ext uri="{FF2B5EF4-FFF2-40B4-BE49-F238E27FC236}">
                <a16:creationId xmlns:a16="http://schemas.microsoft.com/office/drawing/2014/main" id="{18AEDC87-1182-F6FF-3CC0-AB97EA41DCD7}"/>
              </a:ext>
            </a:extLst>
          </p:cNvPr>
          <p:cNvSpPr txBox="1"/>
          <p:nvPr/>
        </p:nvSpPr>
        <p:spPr>
          <a:xfrm>
            <a:off x="2076355" y="9533329"/>
            <a:ext cx="641522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105 kDa</a:t>
            </a:r>
          </a:p>
        </p:txBody>
      </p:sp>
      <p:cxnSp>
        <p:nvCxnSpPr>
          <p:cNvPr id="91" name="Straight Connector 13">
            <a:extLst>
              <a:ext uri="{FF2B5EF4-FFF2-40B4-BE49-F238E27FC236}">
                <a16:creationId xmlns:a16="http://schemas.microsoft.com/office/drawing/2014/main" id="{2CF9B076-C431-A0FC-E911-E22BA5061B0C}"/>
              </a:ext>
            </a:extLst>
          </p:cNvPr>
          <p:cNvCxnSpPr>
            <a:cxnSpLocks/>
          </p:cNvCxnSpPr>
          <p:nvPr/>
        </p:nvCxnSpPr>
        <p:spPr>
          <a:xfrm>
            <a:off x="1816874" y="9662502"/>
            <a:ext cx="3006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2" name="TextBox 48">
            <a:extLst>
              <a:ext uri="{FF2B5EF4-FFF2-40B4-BE49-F238E27FC236}">
                <a16:creationId xmlns:a16="http://schemas.microsoft.com/office/drawing/2014/main" id="{2B879EA4-DB7B-E174-9362-9068A57ACA01}"/>
              </a:ext>
            </a:extLst>
          </p:cNvPr>
          <p:cNvSpPr txBox="1"/>
          <p:nvPr/>
        </p:nvSpPr>
        <p:spPr>
          <a:xfrm>
            <a:off x="4839627" y="9516059"/>
            <a:ext cx="648193" cy="258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R" sz="1079"/>
              <a:t>38</a:t>
            </a:r>
            <a:r>
              <a:rPr lang="tr-TR" sz="1079" dirty="0"/>
              <a:t> </a:t>
            </a:r>
            <a:r>
              <a:rPr lang="en-TR" sz="1079"/>
              <a:t>kDa</a:t>
            </a:r>
            <a:endParaRPr lang="en-TR" sz="1079" dirty="0"/>
          </a:p>
        </p:txBody>
      </p:sp>
      <p:cxnSp>
        <p:nvCxnSpPr>
          <p:cNvPr id="93" name="Straight Connector 49">
            <a:extLst>
              <a:ext uri="{FF2B5EF4-FFF2-40B4-BE49-F238E27FC236}">
                <a16:creationId xmlns:a16="http://schemas.microsoft.com/office/drawing/2014/main" id="{6C58A4FD-6EAF-EECC-047F-CF2FE22C74B6}"/>
              </a:ext>
            </a:extLst>
          </p:cNvPr>
          <p:cNvCxnSpPr>
            <a:cxnSpLocks/>
          </p:cNvCxnSpPr>
          <p:nvPr/>
        </p:nvCxnSpPr>
        <p:spPr>
          <a:xfrm>
            <a:off x="4454152" y="9666825"/>
            <a:ext cx="38547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3" name="Picture 53">
            <a:extLst>
              <a:ext uri="{FF2B5EF4-FFF2-40B4-BE49-F238E27FC236}">
                <a16:creationId xmlns:a16="http://schemas.microsoft.com/office/drawing/2014/main" id="{18CC106D-20C9-E86C-A947-29F884BB3D9E}"/>
              </a:ext>
            </a:extLst>
          </p:cNvPr>
          <p:cNvPicPr preferRelativeResize="0">
            <a:picLocks/>
          </p:cNvPicPr>
          <p:nvPr/>
        </p:nvPicPr>
        <p:blipFill>
          <a:blip r:embed="rId12"/>
          <a:stretch>
            <a:fillRect/>
          </a:stretch>
        </p:blipFill>
        <p:spPr>
          <a:xfrm>
            <a:off x="554920" y="7326168"/>
            <a:ext cx="1224000" cy="180000"/>
          </a:xfrm>
          <a:prstGeom prst="rect">
            <a:avLst/>
          </a:prstGeom>
          <a:ln>
            <a:noFill/>
          </a:ln>
        </p:spPr>
      </p:pic>
      <p:pic>
        <p:nvPicPr>
          <p:cNvPr id="104" name="Picture 74">
            <a:extLst>
              <a:ext uri="{FF2B5EF4-FFF2-40B4-BE49-F238E27FC236}">
                <a16:creationId xmlns:a16="http://schemas.microsoft.com/office/drawing/2014/main" id="{C8B12C6D-D615-09CF-E85A-0733EBD44363}"/>
              </a:ext>
            </a:extLst>
          </p:cNvPr>
          <p:cNvPicPr preferRelativeResize="0">
            <a:picLocks/>
          </p:cNvPicPr>
          <p:nvPr/>
        </p:nvPicPr>
        <p:blipFill>
          <a:blip r:embed="rId13"/>
          <a:stretch>
            <a:fillRect/>
          </a:stretch>
        </p:blipFill>
        <p:spPr>
          <a:xfrm>
            <a:off x="3184820" y="7359675"/>
            <a:ext cx="1224000" cy="180000"/>
          </a:xfrm>
          <a:prstGeom prst="rect">
            <a:avLst/>
          </a:prstGeom>
          <a:ln>
            <a:noFill/>
          </a:ln>
        </p:spPr>
      </p:pic>
      <p:pic>
        <p:nvPicPr>
          <p:cNvPr id="106" name="Picture 18">
            <a:extLst>
              <a:ext uri="{FF2B5EF4-FFF2-40B4-BE49-F238E27FC236}">
                <a16:creationId xmlns:a16="http://schemas.microsoft.com/office/drawing/2014/main" id="{1236920D-CF42-E5CC-9BE0-5EE3FF82B11E}"/>
              </a:ext>
            </a:extLst>
          </p:cNvPr>
          <p:cNvPicPr preferRelativeResize="0">
            <a:picLocks/>
          </p:cNvPicPr>
          <p:nvPr/>
        </p:nvPicPr>
        <p:blipFill>
          <a:blip r:embed="rId14"/>
          <a:stretch>
            <a:fillRect/>
          </a:stretch>
        </p:blipFill>
        <p:spPr>
          <a:xfrm>
            <a:off x="517814" y="8419324"/>
            <a:ext cx="1260000" cy="180000"/>
          </a:xfrm>
          <a:prstGeom prst="rect">
            <a:avLst/>
          </a:prstGeom>
          <a:ln w="9525" cap="sq">
            <a:noFill/>
            <a:miter lim="800000"/>
          </a:ln>
          <a:effectLst/>
        </p:spPr>
      </p:pic>
      <p:pic>
        <p:nvPicPr>
          <p:cNvPr id="107" name="Picture 70">
            <a:extLst>
              <a:ext uri="{FF2B5EF4-FFF2-40B4-BE49-F238E27FC236}">
                <a16:creationId xmlns:a16="http://schemas.microsoft.com/office/drawing/2014/main" id="{599885FD-0DB7-DFAD-B79A-80FA2196E491}"/>
              </a:ext>
            </a:extLst>
          </p:cNvPr>
          <p:cNvPicPr preferRelativeResize="0">
            <a:picLocks/>
          </p:cNvPicPr>
          <p:nvPr/>
        </p:nvPicPr>
        <p:blipFill>
          <a:blip r:embed="rId15"/>
          <a:stretch>
            <a:fillRect/>
          </a:stretch>
        </p:blipFill>
        <p:spPr>
          <a:xfrm>
            <a:off x="3167837" y="8421817"/>
            <a:ext cx="1224000" cy="144000"/>
          </a:xfrm>
          <a:prstGeom prst="rect">
            <a:avLst/>
          </a:prstGeom>
          <a:ln w="9525" cap="sq">
            <a:noFill/>
            <a:miter lim="800000"/>
          </a:ln>
          <a:effectLst/>
        </p:spPr>
      </p:pic>
      <p:pic>
        <p:nvPicPr>
          <p:cNvPr id="118" name="Picture 3">
            <a:extLst>
              <a:ext uri="{FF2B5EF4-FFF2-40B4-BE49-F238E27FC236}">
                <a16:creationId xmlns:a16="http://schemas.microsoft.com/office/drawing/2014/main" id="{62F9C34A-CFA5-C7F1-B6DF-35B3817C829E}"/>
              </a:ext>
            </a:extLst>
          </p:cNvPr>
          <p:cNvPicPr>
            <a:picLocks/>
          </p:cNvPicPr>
          <p:nvPr/>
        </p:nvPicPr>
        <p:blipFill rotWithShape="1">
          <a:blip r:embed="rId16"/>
          <a:srcRect t="20630" b="21663"/>
          <a:stretch/>
        </p:blipFill>
        <p:spPr>
          <a:xfrm>
            <a:off x="553814" y="9572248"/>
            <a:ext cx="1224000" cy="180000"/>
          </a:xfrm>
          <a:prstGeom prst="rect">
            <a:avLst/>
          </a:prstGeom>
          <a:ln w="9525" cap="sq">
            <a:noFill/>
            <a:miter lim="800000"/>
          </a:ln>
          <a:effectLst/>
        </p:spPr>
      </p:pic>
      <p:pic>
        <p:nvPicPr>
          <p:cNvPr id="119" name="Picture 9">
            <a:extLst>
              <a:ext uri="{FF2B5EF4-FFF2-40B4-BE49-F238E27FC236}">
                <a16:creationId xmlns:a16="http://schemas.microsoft.com/office/drawing/2014/main" id="{DA643071-28FC-F48F-4FE9-0D1681494C1A}"/>
              </a:ext>
            </a:extLst>
          </p:cNvPr>
          <p:cNvPicPr>
            <a:picLocks/>
          </p:cNvPicPr>
          <p:nvPr/>
        </p:nvPicPr>
        <p:blipFill>
          <a:blip r:embed="rId17"/>
          <a:stretch>
            <a:fillRect/>
          </a:stretch>
        </p:blipFill>
        <p:spPr>
          <a:xfrm>
            <a:off x="3167837" y="9579219"/>
            <a:ext cx="1224000" cy="144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0235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5C83BB02-D3C1-542C-F4C0-12A2CCCB9D4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3F8E6FDC-5B02-8CD5-ED3C-1E20B6CF2409}"/>
              </a:ext>
            </a:extLst>
          </p:cNvPr>
          <p:cNvSpPr txBox="1"/>
          <p:nvPr/>
        </p:nvSpPr>
        <p:spPr>
          <a:xfrm>
            <a:off x="134139" y="47974"/>
            <a:ext cx="1271887" cy="391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943" b="1" dirty="0">
                <a:solidFill>
                  <a:srgbClr val="C00000"/>
                </a:solidFill>
              </a:rPr>
              <a:t>Figure </a:t>
            </a:r>
            <a:r>
              <a:rPr lang="tr-TR" sz="1943" b="1" dirty="0">
                <a:solidFill>
                  <a:srgbClr val="C00000"/>
                </a:solidFill>
              </a:rPr>
              <a:t>S7A</a:t>
            </a:r>
            <a:endParaRPr lang="en-TR" sz="1943" b="1" dirty="0">
              <a:solidFill>
                <a:srgbClr val="C00000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7B70719-0425-7359-8D6B-ACBE4342FDEF}"/>
              </a:ext>
            </a:extLst>
          </p:cNvPr>
          <p:cNvGrpSpPr/>
          <p:nvPr/>
        </p:nvGrpSpPr>
        <p:grpSpPr>
          <a:xfrm>
            <a:off x="166130" y="799501"/>
            <a:ext cx="1864800" cy="1483200"/>
            <a:chOff x="473626" y="799501"/>
            <a:chExt cx="1864800" cy="1483200"/>
          </a:xfrm>
        </p:grpSpPr>
        <p:pic>
          <p:nvPicPr>
            <p:cNvPr id="8" name="Resim 7">
              <a:extLst>
                <a:ext uri="{FF2B5EF4-FFF2-40B4-BE49-F238E27FC236}">
                  <a16:creationId xmlns:a16="http://schemas.microsoft.com/office/drawing/2014/main" id="{71A70A16-140F-9782-D6A4-25FB9BA9ACC5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8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3626" y="799501"/>
              <a:ext cx="1864800" cy="1483200"/>
            </a:xfrm>
            <a:prstGeom prst="rect">
              <a:avLst/>
            </a:prstGeom>
            <a:ln w="9525">
              <a:solidFill>
                <a:schemeClr val="bg2">
                  <a:lumMod val="75000"/>
                </a:schemeClr>
              </a:solidFill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EE5B688-BF69-E99C-5148-FF3944E64641}"/>
                </a:ext>
              </a:extLst>
            </p:cNvPr>
            <p:cNvSpPr/>
            <p:nvPr/>
          </p:nvSpPr>
          <p:spPr>
            <a:xfrm>
              <a:off x="948604" y="1062636"/>
              <a:ext cx="464820" cy="137160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CAC345AB-C421-646B-E89F-889B974D1265}"/>
              </a:ext>
            </a:extLst>
          </p:cNvPr>
          <p:cNvSpPr txBox="1"/>
          <p:nvPr/>
        </p:nvSpPr>
        <p:spPr>
          <a:xfrm>
            <a:off x="134138" y="2856998"/>
            <a:ext cx="1260666" cy="391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943" b="1" dirty="0">
                <a:solidFill>
                  <a:srgbClr val="C00000"/>
                </a:solidFill>
              </a:rPr>
              <a:t>Figure </a:t>
            </a:r>
            <a:r>
              <a:rPr lang="tr-TR" sz="1943" b="1" dirty="0">
                <a:solidFill>
                  <a:srgbClr val="C00000"/>
                </a:solidFill>
              </a:rPr>
              <a:t>S7B</a:t>
            </a:r>
            <a:endParaRPr lang="en-TR" sz="1943" b="1" dirty="0">
              <a:solidFill>
                <a:srgbClr val="C0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2A253C-F81E-64D5-C711-493FF8048347}"/>
              </a:ext>
            </a:extLst>
          </p:cNvPr>
          <p:cNvSpPr txBox="1"/>
          <p:nvPr/>
        </p:nvSpPr>
        <p:spPr>
          <a:xfrm>
            <a:off x="2039969" y="1028714"/>
            <a:ext cx="641522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250 kDa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6D631A8-6047-AF3F-882E-A75C0D58E8EC}"/>
              </a:ext>
            </a:extLst>
          </p:cNvPr>
          <p:cNvCxnSpPr>
            <a:cxnSpLocks/>
          </p:cNvCxnSpPr>
          <p:nvPr/>
        </p:nvCxnSpPr>
        <p:spPr>
          <a:xfrm>
            <a:off x="1805041" y="1157916"/>
            <a:ext cx="3006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BAE9F9D1-7974-D55E-90DB-297BA8AD661C}"/>
              </a:ext>
            </a:extLst>
          </p:cNvPr>
          <p:cNvSpPr txBox="1"/>
          <p:nvPr/>
        </p:nvSpPr>
        <p:spPr>
          <a:xfrm>
            <a:off x="760768" y="542002"/>
            <a:ext cx="631904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CD206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EBF4D62-9153-053C-E013-DC541C65A9B1}"/>
              </a:ext>
            </a:extLst>
          </p:cNvPr>
          <p:cNvGrpSpPr/>
          <p:nvPr/>
        </p:nvGrpSpPr>
        <p:grpSpPr>
          <a:xfrm>
            <a:off x="2660719" y="799501"/>
            <a:ext cx="1864800" cy="1483200"/>
            <a:chOff x="3152423" y="779959"/>
            <a:chExt cx="1864800" cy="1483200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7E03FD6B-795C-FE30-E1DF-4817BBD05E06}"/>
                </a:ext>
              </a:extLst>
            </p:cNvPr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52423" y="779959"/>
              <a:ext cx="1864800" cy="1483200"/>
            </a:xfrm>
            <a:prstGeom prst="rect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330B6E4-C7C0-4F17-4E2F-6A6BA9F000D1}"/>
                </a:ext>
              </a:extLst>
            </p:cNvPr>
            <p:cNvSpPr/>
            <p:nvPr/>
          </p:nvSpPr>
          <p:spPr>
            <a:xfrm>
              <a:off x="3620003" y="1181574"/>
              <a:ext cx="464820" cy="137160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A711E241-DA62-571E-BE26-335CE24E7D2B}"/>
              </a:ext>
            </a:extLst>
          </p:cNvPr>
          <p:cNvSpPr txBox="1"/>
          <p:nvPr/>
        </p:nvSpPr>
        <p:spPr>
          <a:xfrm>
            <a:off x="4537115" y="1161799"/>
            <a:ext cx="641522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105 kDa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55CD7E7-3CF0-7838-F7AB-201556CC53E1}"/>
              </a:ext>
            </a:extLst>
          </p:cNvPr>
          <p:cNvCxnSpPr>
            <a:cxnSpLocks/>
          </p:cNvCxnSpPr>
          <p:nvPr/>
        </p:nvCxnSpPr>
        <p:spPr>
          <a:xfrm>
            <a:off x="4306943" y="1291001"/>
            <a:ext cx="3006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D40DAEB9-BC65-1570-1632-EFA1C488039C}"/>
              </a:ext>
            </a:extLst>
          </p:cNvPr>
          <p:cNvSpPr txBox="1"/>
          <p:nvPr/>
        </p:nvSpPr>
        <p:spPr>
          <a:xfrm>
            <a:off x="3269075" y="542002"/>
            <a:ext cx="603050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eEF2K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34E168E6-5731-F8BA-2EEC-278D65303BA9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148678" y="798636"/>
            <a:ext cx="1864800" cy="148320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F004788C-AD49-268C-9E81-A7E799EFFCFD}"/>
              </a:ext>
            </a:extLst>
          </p:cNvPr>
          <p:cNvSpPr txBox="1"/>
          <p:nvPr/>
        </p:nvSpPr>
        <p:spPr>
          <a:xfrm>
            <a:off x="5747185" y="525084"/>
            <a:ext cx="665567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β-actin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7D64DC4-3D84-2B7D-33B9-B1A40116006C}"/>
              </a:ext>
            </a:extLst>
          </p:cNvPr>
          <p:cNvSpPr txBox="1"/>
          <p:nvPr/>
        </p:nvSpPr>
        <p:spPr>
          <a:xfrm>
            <a:off x="7072708" y="1420203"/>
            <a:ext cx="570990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45 kDa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81FD245-335F-F203-8F4A-E8AD86132019}"/>
              </a:ext>
            </a:extLst>
          </p:cNvPr>
          <p:cNvCxnSpPr>
            <a:cxnSpLocks/>
          </p:cNvCxnSpPr>
          <p:nvPr/>
        </p:nvCxnSpPr>
        <p:spPr>
          <a:xfrm>
            <a:off x="6837801" y="1553080"/>
            <a:ext cx="3006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C135D4B3-4EA1-CA03-4F20-DBEBEF3F61D2}"/>
              </a:ext>
            </a:extLst>
          </p:cNvPr>
          <p:cNvSpPr/>
          <p:nvPr/>
        </p:nvSpPr>
        <p:spPr>
          <a:xfrm>
            <a:off x="5529296" y="1553815"/>
            <a:ext cx="464820" cy="13716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4F92E0D-7D02-0E83-0677-F66ACBCFCCAF}"/>
              </a:ext>
            </a:extLst>
          </p:cNvPr>
          <p:cNvSpPr txBox="1"/>
          <p:nvPr/>
        </p:nvSpPr>
        <p:spPr>
          <a:xfrm>
            <a:off x="492950" y="3304838"/>
            <a:ext cx="603050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eEF2K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F136BB9-BC99-6477-A52C-6522DF4C9CB7}"/>
              </a:ext>
            </a:extLst>
          </p:cNvPr>
          <p:cNvSpPr txBox="1"/>
          <p:nvPr/>
        </p:nvSpPr>
        <p:spPr>
          <a:xfrm>
            <a:off x="1558934" y="3528088"/>
            <a:ext cx="397866" cy="424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105</a:t>
            </a:r>
          </a:p>
          <a:p>
            <a:r>
              <a:rPr lang="en-TR" sz="1079" dirty="0"/>
              <a:t>kDa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E8E343A4-4C35-6573-4914-48C36ABD8876}"/>
              </a:ext>
            </a:extLst>
          </p:cNvPr>
          <p:cNvCxnSpPr>
            <a:cxnSpLocks/>
          </p:cNvCxnSpPr>
          <p:nvPr/>
        </p:nvCxnSpPr>
        <p:spPr>
          <a:xfrm>
            <a:off x="1337308" y="3725658"/>
            <a:ext cx="28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78C5AF85-66EB-D724-57CE-9113A9F38F43}"/>
              </a:ext>
            </a:extLst>
          </p:cNvPr>
          <p:cNvSpPr txBox="1"/>
          <p:nvPr/>
        </p:nvSpPr>
        <p:spPr>
          <a:xfrm>
            <a:off x="2431441" y="3304838"/>
            <a:ext cx="538930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CCR2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56CBC34-531E-2542-9283-7B2FF95E539D}"/>
              </a:ext>
            </a:extLst>
          </p:cNvPr>
          <p:cNvSpPr txBox="1"/>
          <p:nvPr/>
        </p:nvSpPr>
        <p:spPr>
          <a:xfrm>
            <a:off x="4347848" y="3304838"/>
            <a:ext cx="522900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Gas6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FE41701-67D3-7F92-76C5-A10886AF85BE}"/>
              </a:ext>
            </a:extLst>
          </p:cNvPr>
          <p:cNvSpPr txBox="1"/>
          <p:nvPr/>
        </p:nvSpPr>
        <p:spPr>
          <a:xfrm>
            <a:off x="6117967" y="3304838"/>
            <a:ext cx="688009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GAPDH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B1F4639-3619-0199-D840-1B3FD0D0FAE1}"/>
              </a:ext>
            </a:extLst>
          </p:cNvPr>
          <p:cNvSpPr txBox="1"/>
          <p:nvPr/>
        </p:nvSpPr>
        <p:spPr>
          <a:xfrm>
            <a:off x="3486747" y="3498642"/>
            <a:ext cx="397866" cy="424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42</a:t>
            </a:r>
          </a:p>
          <a:p>
            <a:r>
              <a:rPr lang="en-TR" sz="1079" dirty="0"/>
              <a:t>kDa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723D6001-3623-7A94-569D-13046552E0D0}"/>
              </a:ext>
            </a:extLst>
          </p:cNvPr>
          <p:cNvCxnSpPr>
            <a:cxnSpLocks/>
          </p:cNvCxnSpPr>
          <p:nvPr/>
        </p:nvCxnSpPr>
        <p:spPr>
          <a:xfrm>
            <a:off x="3259273" y="3725658"/>
            <a:ext cx="28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0FF7F844-094D-152F-CFA5-EE45E755053D}"/>
              </a:ext>
            </a:extLst>
          </p:cNvPr>
          <p:cNvSpPr txBox="1"/>
          <p:nvPr/>
        </p:nvSpPr>
        <p:spPr>
          <a:xfrm>
            <a:off x="7243536" y="3530879"/>
            <a:ext cx="397866" cy="424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38</a:t>
            </a:r>
          </a:p>
          <a:p>
            <a:r>
              <a:rPr lang="en-TR" sz="1079" dirty="0"/>
              <a:t>kDa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CD39E34-A0CB-3119-DDA9-56D0D0F73E7F}"/>
              </a:ext>
            </a:extLst>
          </p:cNvPr>
          <p:cNvSpPr txBox="1"/>
          <p:nvPr/>
        </p:nvSpPr>
        <p:spPr>
          <a:xfrm>
            <a:off x="5405412" y="3538374"/>
            <a:ext cx="397866" cy="424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78</a:t>
            </a:r>
          </a:p>
          <a:p>
            <a:r>
              <a:rPr lang="en-TR" sz="1079" dirty="0"/>
              <a:t>kDa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650707EC-B557-FCEE-6701-5FE46B1B9E6A}"/>
              </a:ext>
            </a:extLst>
          </p:cNvPr>
          <p:cNvCxnSpPr>
            <a:cxnSpLocks/>
          </p:cNvCxnSpPr>
          <p:nvPr/>
        </p:nvCxnSpPr>
        <p:spPr>
          <a:xfrm>
            <a:off x="7038524" y="3746935"/>
            <a:ext cx="28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5A31E918-1B3E-70AD-D278-4A31B256C5DD}"/>
              </a:ext>
            </a:extLst>
          </p:cNvPr>
          <p:cNvGrpSpPr/>
          <p:nvPr/>
        </p:nvGrpSpPr>
        <p:grpSpPr>
          <a:xfrm>
            <a:off x="139064" y="3577274"/>
            <a:ext cx="1321096" cy="349702"/>
            <a:chOff x="139064" y="3577274"/>
            <a:chExt cx="1321096" cy="349702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7FB70F7C-5250-B94E-BEED-206DFCF10A0A}"/>
                </a:ext>
              </a:extLst>
            </p:cNvPr>
            <p:cNvGrpSpPr/>
            <p:nvPr/>
          </p:nvGrpSpPr>
          <p:grpSpPr>
            <a:xfrm>
              <a:off x="139064" y="3577274"/>
              <a:ext cx="1321096" cy="349702"/>
              <a:chOff x="395443" y="3671280"/>
              <a:chExt cx="1321096" cy="349702"/>
            </a:xfrm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AF1EC263-8B5E-9023-D89A-F2F5F28FDE56}"/>
                  </a:ext>
                </a:extLst>
              </p:cNvPr>
              <p:cNvSpPr/>
              <p:nvPr/>
            </p:nvSpPr>
            <p:spPr>
              <a:xfrm>
                <a:off x="395443" y="3671280"/>
                <a:ext cx="1321096" cy="349702"/>
              </a:xfrm>
              <a:prstGeom prst="rect">
                <a:avLst/>
              </a:prstGeom>
              <a:solidFill>
                <a:srgbClr val="FBFBFD"/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TR" sz="1943"/>
              </a:p>
            </p:txBody>
          </p:sp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0B77D976-FF43-7345-FC38-371BC417E049}"/>
                  </a:ext>
                </a:extLst>
              </p:cNvPr>
              <p:cNvPicPr>
                <a:picLocks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15991" y="3756131"/>
                <a:ext cx="1080000" cy="180000"/>
              </a:xfrm>
              <a:prstGeom prst="rect">
                <a:avLst/>
              </a:prstGeom>
            </p:spPr>
          </p:pic>
        </p:grp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F6C54FD1-6D57-3E88-FE0F-D32A9C1F1CD7}"/>
                </a:ext>
              </a:extLst>
            </p:cNvPr>
            <p:cNvSpPr/>
            <p:nvPr/>
          </p:nvSpPr>
          <p:spPr>
            <a:xfrm>
              <a:off x="252214" y="3684620"/>
              <a:ext cx="853714" cy="146737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4E309CB2-166D-83E1-317B-CDA2844E1E1F}"/>
              </a:ext>
            </a:extLst>
          </p:cNvPr>
          <p:cNvGrpSpPr/>
          <p:nvPr/>
        </p:nvGrpSpPr>
        <p:grpSpPr>
          <a:xfrm>
            <a:off x="2048578" y="3577274"/>
            <a:ext cx="1321096" cy="349702"/>
            <a:chOff x="2048578" y="3577274"/>
            <a:chExt cx="1321096" cy="349702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C04DC2C4-BFB5-6050-3B17-12F3BA8DE32D}"/>
                </a:ext>
              </a:extLst>
            </p:cNvPr>
            <p:cNvGrpSpPr/>
            <p:nvPr/>
          </p:nvGrpSpPr>
          <p:grpSpPr>
            <a:xfrm>
              <a:off x="2048578" y="3577274"/>
              <a:ext cx="1321096" cy="349702"/>
              <a:chOff x="2647697" y="3671280"/>
              <a:chExt cx="1321096" cy="349702"/>
            </a:xfrm>
          </p:grpSpPr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BC16087D-91EF-58E6-6A32-1DB79F0D9593}"/>
                  </a:ext>
                </a:extLst>
              </p:cNvPr>
              <p:cNvSpPr/>
              <p:nvPr/>
            </p:nvSpPr>
            <p:spPr>
              <a:xfrm>
                <a:off x="2647697" y="3671280"/>
                <a:ext cx="1321096" cy="349702"/>
              </a:xfrm>
              <a:prstGeom prst="rect">
                <a:avLst/>
              </a:prstGeom>
              <a:solidFill>
                <a:srgbClr val="FBFBFD"/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TR" sz="1943"/>
              </a:p>
            </p:txBody>
          </p:sp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531DD671-60D7-78A8-9570-E1D9646B096F}"/>
                  </a:ext>
                </a:extLst>
              </p:cNvPr>
              <p:cNvPicPr>
                <a:picLocks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63204" y="3754618"/>
                <a:ext cx="1080000" cy="180000"/>
              </a:xfrm>
              <a:prstGeom prst="rect">
                <a:avLst/>
              </a:prstGeom>
            </p:spPr>
          </p:pic>
        </p:grp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F6189308-0D9F-6596-932F-A31B3D1F4749}"/>
                </a:ext>
              </a:extLst>
            </p:cNvPr>
            <p:cNvSpPr/>
            <p:nvPr/>
          </p:nvSpPr>
          <p:spPr>
            <a:xfrm>
              <a:off x="2138621" y="3673566"/>
              <a:ext cx="853714" cy="146737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47D1CE65-AE47-6CEC-3B3F-FA9F11449638}"/>
              </a:ext>
            </a:extLst>
          </p:cNvPr>
          <p:cNvGrpSpPr/>
          <p:nvPr/>
        </p:nvGrpSpPr>
        <p:grpSpPr>
          <a:xfrm>
            <a:off x="3962465" y="3568266"/>
            <a:ext cx="1485352" cy="349702"/>
            <a:chOff x="3962465" y="3568266"/>
            <a:chExt cx="1485352" cy="349702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6733FC74-DD5A-64F6-AB13-DAB59C86DC29}"/>
                </a:ext>
              </a:extLst>
            </p:cNvPr>
            <p:cNvGrpSpPr/>
            <p:nvPr/>
          </p:nvGrpSpPr>
          <p:grpSpPr>
            <a:xfrm>
              <a:off x="3962465" y="3568266"/>
              <a:ext cx="1321096" cy="349702"/>
              <a:chOff x="4256847" y="3652373"/>
              <a:chExt cx="1321096" cy="349702"/>
            </a:xfrm>
          </p:grpSpPr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E79C6BC4-95A2-4B1A-8ED6-1720E9DD92FF}"/>
                  </a:ext>
                </a:extLst>
              </p:cNvPr>
              <p:cNvSpPr/>
              <p:nvPr/>
            </p:nvSpPr>
            <p:spPr>
              <a:xfrm>
                <a:off x="4256847" y="3652373"/>
                <a:ext cx="1321096" cy="349702"/>
              </a:xfrm>
              <a:prstGeom prst="rect">
                <a:avLst/>
              </a:prstGeom>
              <a:solidFill>
                <a:srgbClr val="FBFBFD"/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TR" sz="1943"/>
              </a:p>
            </p:txBody>
          </p:sp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74F2CC71-6652-3800-C9F8-F8614ABA43E5}"/>
                  </a:ext>
                </a:extLst>
              </p:cNvPr>
              <p:cNvPicPr>
                <a:picLocks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377043" y="3752560"/>
                <a:ext cx="1080000" cy="180000"/>
              </a:xfrm>
              <a:prstGeom prst="rect">
                <a:avLst/>
              </a:prstGeom>
            </p:spPr>
          </p:pic>
        </p:grp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BEC9B8D3-5E49-727D-78BF-EED2D86B16AF}"/>
                </a:ext>
              </a:extLst>
            </p:cNvPr>
            <p:cNvCxnSpPr>
              <a:cxnSpLocks/>
            </p:cNvCxnSpPr>
            <p:nvPr/>
          </p:nvCxnSpPr>
          <p:spPr>
            <a:xfrm>
              <a:off x="5159817" y="3724418"/>
              <a:ext cx="288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CC0BB94F-0C4D-A38C-A484-16FB4623784B}"/>
                </a:ext>
              </a:extLst>
            </p:cNvPr>
            <p:cNvSpPr/>
            <p:nvPr/>
          </p:nvSpPr>
          <p:spPr>
            <a:xfrm>
              <a:off x="4078492" y="3689735"/>
              <a:ext cx="853714" cy="146737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579B8C0-79EF-435C-5363-B47C3FCF83BF}"/>
              </a:ext>
            </a:extLst>
          </p:cNvPr>
          <p:cNvGrpSpPr/>
          <p:nvPr/>
        </p:nvGrpSpPr>
        <p:grpSpPr>
          <a:xfrm>
            <a:off x="5831111" y="3571035"/>
            <a:ext cx="1321096" cy="349702"/>
            <a:chOff x="5831111" y="3571035"/>
            <a:chExt cx="1321096" cy="349702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0D4743D9-FF2D-38A9-E162-47E7F2337400}"/>
                </a:ext>
              </a:extLst>
            </p:cNvPr>
            <p:cNvGrpSpPr/>
            <p:nvPr/>
          </p:nvGrpSpPr>
          <p:grpSpPr>
            <a:xfrm>
              <a:off x="5831111" y="3571035"/>
              <a:ext cx="1321096" cy="349702"/>
              <a:chOff x="5853525" y="3658266"/>
              <a:chExt cx="1321096" cy="349702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50AB90A-4FE4-4A3F-4307-AA38CC6FEF3C}"/>
                  </a:ext>
                </a:extLst>
              </p:cNvPr>
              <p:cNvSpPr/>
              <p:nvPr/>
            </p:nvSpPr>
            <p:spPr>
              <a:xfrm>
                <a:off x="5853525" y="3658266"/>
                <a:ext cx="1321096" cy="349702"/>
              </a:xfrm>
              <a:prstGeom prst="rect">
                <a:avLst/>
              </a:prstGeom>
              <a:solidFill>
                <a:srgbClr val="FBFBFD"/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TR" sz="1943"/>
              </a:p>
            </p:txBody>
          </p:sp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07F96894-F9F3-3B23-4C91-6BA6BA2C4272}"/>
                  </a:ext>
                </a:extLst>
              </p:cNvPr>
              <p:cNvPicPr>
                <a:picLocks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985700" y="3743117"/>
                <a:ext cx="1080000" cy="180000"/>
              </a:xfrm>
              <a:prstGeom prst="rect">
                <a:avLst/>
              </a:prstGeom>
            </p:spPr>
          </p:pic>
        </p:grp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DF1C8279-D59E-974A-E09A-F96116196F22}"/>
                </a:ext>
              </a:extLst>
            </p:cNvPr>
            <p:cNvSpPr/>
            <p:nvPr/>
          </p:nvSpPr>
          <p:spPr>
            <a:xfrm>
              <a:off x="5958490" y="3677104"/>
              <a:ext cx="853714" cy="146737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/>
            </a:p>
          </p:txBody>
        </p:sp>
      </p:grpSp>
    </p:spTree>
    <p:extLst>
      <p:ext uri="{BB962C8B-B14F-4D97-AF65-F5344CB8AC3E}">
        <p14:creationId xmlns:p14="http://schemas.microsoft.com/office/powerpoint/2010/main" val="78198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 27">
            <a:extLst>
              <a:ext uri="{FF2B5EF4-FFF2-40B4-BE49-F238E27FC236}">
                <a16:creationId xmlns:a16="http://schemas.microsoft.com/office/drawing/2014/main" id="{9F34161F-8AFF-4E19-86B5-4C0813273BC4}"/>
              </a:ext>
            </a:extLst>
          </p:cNvPr>
          <p:cNvGrpSpPr/>
          <p:nvPr/>
        </p:nvGrpSpPr>
        <p:grpSpPr>
          <a:xfrm>
            <a:off x="4087378" y="463169"/>
            <a:ext cx="3281001" cy="2530481"/>
            <a:chOff x="1852168" y="7085503"/>
            <a:chExt cx="3334820" cy="2538544"/>
          </a:xfrm>
        </p:grpSpPr>
        <p:pic>
          <p:nvPicPr>
            <p:cNvPr id="19" name="Resim 18">
              <a:extLst>
                <a:ext uri="{FF2B5EF4-FFF2-40B4-BE49-F238E27FC236}">
                  <a16:creationId xmlns:a16="http://schemas.microsoft.com/office/drawing/2014/main" id="{43BF1FAB-5A92-4D5F-A39A-435E59BECDD7}"/>
                </a:ext>
              </a:extLst>
            </p:cNvPr>
            <p:cNvPicPr>
              <a:picLocks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97941" y="7146896"/>
              <a:ext cx="2755227" cy="2166882"/>
            </a:xfrm>
            <a:prstGeom prst="rect">
              <a:avLst/>
            </a:prstGeom>
          </p:spPr>
        </p:pic>
        <p:sp>
          <p:nvSpPr>
            <p:cNvPr id="23" name="Metin kutusu 22">
              <a:extLst>
                <a:ext uri="{FF2B5EF4-FFF2-40B4-BE49-F238E27FC236}">
                  <a16:creationId xmlns:a16="http://schemas.microsoft.com/office/drawing/2014/main" id="{FE95EC8E-4FDC-4703-AC33-834AAB7C9D1E}"/>
                </a:ext>
              </a:extLst>
            </p:cNvPr>
            <p:cNvSpPr txBox="1"/>
            <p:nvPr/>
          </p:nvSpPr>
          <p:spPr>
            <a:xfrm rot="16200000">
              <a:off x="1493680" y="8023643"/>
              <a:ext cx="982877" cy="2659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100" b="1" dirty="0">
                  <a:latin typeface="Arial" pitchFamily="34" charset="0"/>
                  <a:cs typeface="Arial" pitchFamily="34" charset="0"/>
                </a:rPr>
                <a:t>Viability (%)</a:t>
              </a:r>
            </a:p>
          </p:txBody>
        </p:sp>
        <p:sp>
          <p:nvSpPr>
            <p:cNvPr id="25" name="Metin kutusu 24">
              <a:extLst>
                <a:ext uri="{FF2B5EF4-FFF2-40B4-BE49-F238E27FC236}">
                  <a16:creationId xmlns:a16="http://schemas.microsoft.com/office/drawing/2014/main" id="{511D33F4-D40C-45BC-975F-E9330C2A4D7F}"/>
                </a:ext>
              </a:extLst>
            </p:cNvPr>
            <p:cNvSpPr txBox="1"/>
            <p:nvPr/>
          </p:nvSpPr>
          <p:spPr>
            <a:xfrm>
              <a:off x="3299937" y="7085503"/>
              <a:ext cx="1887051" cy="262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tr-TR" sz="1100" b="1" dirty="0">
                  <a:latin typeface="Arial" pitchFamily="34" charset="0"/>
                  <a:cs typeface="Arial" pitchFamily="34" charset="0"/>
                </a:rPr>
                <a:t>Gemc. + Cnt siRNA          </a:t>
              </a:r>
            </a:p>
          </p:txBody>
        </p:sp>
        <p:sp>
          <p:nvSpPr>
            <p:cNvPr id="26" name="Metin kutusu 25">
              <a:extLst>
                <a:ext uri="{FF2B5EF4-FFF2-40B4-BE49-F238E27FC236}">
                  <a16:creationId xmlns:a16="http://schemas.microsoft.com/office/drawing/2014/main" id="{911A0CFA-CB9E-4C80-8509-42814E2F1110}"/>
                </a:ext>
              </a:extLst>
            </p:cNvPr>
            <p:cNvSpPr txBox="1"/>
            <p:nvPr/>
          </p:nvSpPr>
          <p:spPr>
            <a:xfrm>
              <a:off x="3312168" y="7293197"/>
              <a:ext cx="1743673" cy="2624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tr-TR" sz="1100" b="1" dirty="0">
                  <a:latin typeface="Arial" pitchFamily="34" charset="0"/>
                  <a:cs typeface="Arial" pitchFamily="34" charset="0"/>
                </a:rPr>
                <a:t>Gemc. + eEF2K siRNA </a:t>
              </a:r>
            </a:p>
          </p:txBody>
        </p:sp>
        <p:sp>
          <p:nvSpPr>
            <p:cNvPr id="27" name="Metin kutusu 26">
              <a:extLst>
                <a:ext uri="{FF2B5EF4-FFF2-40B4-BE49-F238E27FC236}">
                  <a16:creationId xmlns:a16="http://schemas.microsoft.com/office/drawing/2014/main" id="{CA93093E-1F9E-4CCA-B579-AAECA9FB1D0B}"/>
                </a:ext>
              </a:extLst>
            </p:cNvPr>
            <p:cNvSpPr txBox="1"/>
            <p:nvPr/>
          </p:nvSpPr>
          <p:spPr>
            <a:xfrm>
              <a:off x="2868187" y="9361603"/>
              <a:ext cx="1381970" cy="262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100" b="1" dirty="0">
                  <a:latin typeface="Arial" pitchFamily="34" charset="0"/>
                  <a:cs typeface="Arial" pitchFamily="34" charset="0"/>
                </a:rPr>
                <a:t>Gemcitabine (µM)</a:t>
              </a:r>
            </a:p>
          </p:txBody>
        </p:sp>
      </p:grpSp>
      <p:sp>
        <p:nvSpPr>
          <p:cNvPr id="32" name="object 44">
            <a:extLst>
              <a:ext uri="{FF2B5EF4-FFF2-40B4-BE49-F238E27FC236}">
                <a16:creationId xmlns:a16="http://schemas.microsoft.com/office/drawing/2014/main" id="{CE117F8E-8CA8-4446-BA17-720B20EB6036}"/>
              </a:ext>
            </a:extLst>
          </p:cNvPr>
          <p:cNvSpPr txBox="1"/>
          <p:nvPr/>
        </p:nvSpPr>
        <p:spPr>
          <a:xfrm>
            <a:off x="3831312" y="464111"/>
            <a:ext cx="243874" cy="289821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lang="tr-TR" b="1" dirty="0">
                <a:latin typeface="Arial" pitchFamily="34" charset="0"/>
                <a:cs typeface="Arial" pitchFamily="34" charset="0"/>
              </a:rPr>
              <a:t>B</a:t>
            </a:r>
            <a:endParaRPr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3DA4393-6054-E0F1-15B1-F09A0014A2FF}"/>
              </a:ext>
            </a:extLst>
          </p:cNvPr>
          <p:cNvGrpSpPr/>
          <p:nvPr/>
        </p:nvGrpSpPr>
        <p:grpSpPr>
          <a:xfrm>
            <a:off x="-771270" y="463168"/>
            <a:ext cx="4135940" cy="2556592"/>
            <a:chOff x="-771270" y="414400"/>
            <a:chExt cx="4135940" cy="255659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751FA5C-ACFF-29FF-66C1-199D9EB16A7F}"/>
                </a:ext>
              </a:extLst>
            </p:cNvPr>
            <p:cNvGrpSpPr/>
            <p:nvPr/>
          </p:nvGrpSpPr>
          <p:grpSpPr>
            <a:xfrm>
              <a:off x="-165940" y="414400"/>
              <a:ext cx="3530610" cy="2556592"/>
              <a:chOff x="187628" y="1121536"/>
              <a:chExt cx="3530610" cy="2556592"/>
            </a:xfrm>
          </p:grpSpPr>
          <p:sp>
            <p:nvSpPr>
              <p:cNvPr id="36" name="Metin kutusu 35">
                <a:extLst>
                  <a:ext uri="{FF2B5EF4-FFF2-40B4-BE49-F238E27FC236}">
                    <a16:creationId xmlns:a16="http://schemas.microsoft.com/office/drawing/2014/main" id="{F37FB1A9-34FD-42D4-A280-204F8EE41CAD}"/>
                  </a:ext>
                </a:extLst>
              </p:cNvPr>
              <p:cNvSpPr txBox="1"/>
              <p:nvPr/>
            </p:nvSpPr>
            <p:spPr>
              <a:xfrm>
                <a:off x="1004040" y="3385946"/>
                <a:ext cx="614271" cy="2616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algn="r">
                  <a:spcAft>
                    <a:spcPts val="600"/>
                  </a:spcAft>
                </a:pPr>
                <a:r>
                  <a:rPr lang="tr-TR" sz="1050" b="1" dirty="0">
                    <a:latin typeface="Arial" pitchFamily="34" charset="0"/>
                    <a:cs typeface="Arial" pitchFamily="34" charset="0"/>
                  </a:rPr>
                  <a:t>Gemc.</a:t>
                </a:r>
              </a:p>
            </p:txBody>
          </p:sp>
          <p:grpSp>
            <p:nvGrpSpPr>
              <p:cNvPr id="47" name="Grup 46">
                <a:extLst>
                  <a:ext uri="{FF2B5EF4-FFF2-40B4-BE49-F238E27FC236}">
                    <a16:creationId xmlns:a16="http://schemas.microsoft.com/office/drawing/2014/main" id="{696DFADB-1C5D-4CB5-BBB2-4533C9054432}"/>
                  </a:ext>
                </a:extLst>
              </p:cNvPr>
              <p:cNvGrpSpPr/>
              <p:nvPr/>
            </p:nvGrpSpPr>
            <p:grpSpPr>
              <a:xfrm>
                <a:off x="1579763" y="2717359"/>
                <a:ext cx="2112827" cy="339681"/>
                <a:chOff x="5559300" y="2795355"/>
                <a:chExt cx="2113142" cy="339730"/>
              </a:xfrm>
            </p:grpSpPr>
            <p:sp>
              <p:nvSpPr>
                <p:cNvPr id="37" name="Metin kutusu 36">
                  <a:extLst>
                    <a:ext uri="{FF2B5EF4-FFF2-40B4-BE49-F238E27FC236}">
                      <a16:creationId xmlns:a16="http://schemas.microsoft.com/office/drawing/2014/main" id="{EDB77A6A-C528-4F21-AA67-E42B00DDD314}"/>
                    </a:ext>
                  </a:extLst>
                </p:cNvPr>
                <p:cNvSpPr txBox="1"/>
                <p:nvPr/>
              </p:nvSpPr>
              <p:spPr>
                <a:xfrm>
                  <a:off x="7418808" y="2796482"/>
                  <a:ext cx="253634" cy="33860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spcAft>
                      <a:spcPts val="600"/>
                    </a:spcAft>
                  </a:pPr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  <p:sp>
              <p:nvSpPr>
                <p:cNvPr id="4" name="Dikdörtgen 3">
                  <a:extLst>
                    <a:ext uri="{FF2B5EF4-FFF2-40B4-BE49-F238E27FC236}">
                      <a16:creationId xmlns:a16="http://schemas.microsoft.com/office/drawing/2014/main" id="{421C7E86-BC50-4977-9A3A-CB7017E12FC0}"/>
                    </a:ext>
                  </a:extLst>
                </p:cNvPr>
                <p:cNvSpPr/>
                <p:nvPr/>
              </p:nvSpPr>
              <p:spPr>
                <a:xfrm>
                  <a:off x="5559300" y="2795355"/>
                  <a:ext cx="311350" cy="33860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- </a:t>
                  </a:r>
                </a:p>
              </p:txBody>
            </p:sp>
            <p:sp>
              <p:nvSpPr>
                <p:cNvPr id="5" name="Dikdörtgen 4">
                  <a:extLst>
                    <a:ext uri="{FF2B5EF4-FFF2-40B4-BE49-F238E27FC236}">
                      <a16:creationId xmlns:a16="http://schemas.microsoft.com/office/drawing/2014/main" id="{C596127B-6CE1-425E-AA46-C4E0BA878690}"/>
                    </a:ext>
                  </a:extLst>
                </p:cNvPr>
                <p:cNvSpPr/>
                <p:nvPr/>
              </p:nvSpPr>
              <p:spPr>
                <a:xfrm>
                  <a:off x="5848218" y="2795355"/>
                  <a:ext cx="253634" cy="33860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  <p:sp>
              <p:nvSpPr>
                <p:cNvPr id="6" name="Dikdörtgen 5">
                  <a:extLst>
                    <a:ext uri="{FF2B5EF4-FFF2-40B4-BE49-F238E27FC236}">
                      <a16:creationId xmlns:a16="http://schemas.microsoft.com/office/drawing/2014/main" id="{2C8F2E0F-AB31-4CAB-B3F2-31C7E085BD31}"/>
                    </a:ext>
                  </a:extLst>
                </p:cNvPr>
                <p:cNvSpPr/>
                <p:nvPr/>
              </p:nvSpPr>
              <p:spPr>
                <a:xfrm>
                  <a:off x="6075776" y="2795355"/>
                  <a:ext cx="304937" cy="33860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+</a:t>
                  </a:r>
                </a:p>
              </p:txBody>
            </p:sp>
            <p:sp>
              <p:nvSpPr>
                <p:cNvPr id="24" name="Dikdörtgen 23">
                  <a:extLst>
                    <a:ext uri="{FF2B5EF4-FFF2-40B4-BE49-F238E27FC236}">
                      <a16:creationId xmlns:a16="http://schemas.microsoft.com/office/drawing/2014/main" id="{61AC519F-AEDA-4444-BC37-BB77B1375F22}"/>
                    </a:ext>
                  </a:extLst>
                </p:cNvPr>
                <p:cNvSpPr/>
                <p:nvPr/>
              </p:nvSpPr>
              <p:spPr>
                <a:xfrm>
                  <a:off x="6333121" y="2795355"/>
                  <a:ext cx="304937" cy="33860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+</a:t>
                  </a:r>
                </a:p>
              </p:txBody>
            </p:sp>
            <p:sp>
              <p:nvSpPr>
                <p:cNvPr id="41" name="Dikdörtgen 40">
                  <a:extLst>
                    <a:ext uri="{FF2B5EF4-FFF2-40B4-BE49-F238E27FC236}">
                      <a16:creationId xmlns:a16="http://schemas.microsoft.com/office/drawing/2014/main" id="{0F553A74-0528-422B-B7BD-2DBA8B47298A}"/>
                    </a:ext>
                  </a:extLst>
                </p:cNvPr>
                <p:cNvSpPr/>
                <p:nvPr/>
              </p:nvSpPr>
              <p:spPr>
                <a:xfrm>
                  <a:off x="6622808" y="2795355"/>
                  <a:ext cx="253634" cy="33860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  <p:sp>
              <p:nvSpPr>
                <p:cNvPr id="42" name="Dikdörtgen 41">
                  <a:extLst>
                    <a:ext uri="{FF2B5EF4-FFF2-40B4-BE49-F238E27FC236}">
                      <a16:creationId xmlns:a16="http://schemas.microsoft.com/office/drawing/2014/main" id="{134F4F53-C601-4CC2-A6F9-8180B33DD862}"/>
                    </a:ext>
                  </a:extLst>
                </p:cNvPr>
                <p:cNvSpPr/>
                <p:nvPr/>
              </p:nvSpPr>
              <p:spPr>
                <a:xfrm>
                  <a:off x="6877917" y="2795355"/>
                  <a:ext cx="253634" cy="33860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  <p:sp>
              <p:nvSpPr>
                <p:cNvPr id="43" name="Dikdörtgen 42">
                  <a:extLst>
                    <a:ext uri="{FF2B5EF4-FFF2-40B4-BE49-F238E27FC236}">
                      <a16:creationId xmlns:a16="http://schemas.microsoft.com/office/drawing/2014/main" id="{37075C79-3C2B-4F1A-9143-399991ED8FA6}"/>
                    </a:ext>
                  </a:extLst>
                </p:cNvPr>
                <p:cNvSpPr/>
                <p:nvPr/>
              </p:nvSpPr>
              <p:spPr>
                <a:xfrm>
                  <a:off x="7148164" y="2795355"/>
                  <a:ext cx="253634" cy="33860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</p:grpSp>
          <p:grpSp>
            <p:nvGrpSpPr>
              <p:cNvPr id="48" name="Grup 47">
                <a:extLst>
                  <a:ext uri="{FF2B5EF4-FFF2-40B4-BE49-F238E27FC236}">
                    <a16:creationId xmlns:a16="http://schemas.microsoft.com/office/drawing/2014/main" id="{32B5170A-ADC4-41DA-A216-3ECB03578F6F}"/>
                  </a:ext>
                </a:extLst>
              </p:cNvPr>
              <p:cNvGrpSpPr/>
              <p:nvPr/>
            </p:nvGrpSpPr>
            <p:grpSpPr>
              <a:xfrm>
                <a:off x="1579763" y="2900601"/>
                <a:ext cx="2112827" cy="369327"/>
                <a:chOff x="5559300" y="2764577"/>
                <a:chExt cx="2113142" cy="369382"/>
              </a:xfrm>
            </p:grpSpPr>
            <p:sp>
              <p:nvSpPr>
                <p:cNvPr id="49" name="Metin kutusu 48">
                  <a:extLst>
                    <a:ext uri="{FF2B5EF4-FFF2-40B4-BE49-F238E27FC236}">
                      <a16:creationId xmlns:a16="http://schemas.microsoft.com/office/drawing/2014/main" id="{493D6527-C508-4E8C-B63E-64D44FF46A25}"/>
                    </a:ext>
                  </a:extLst>
                </p:cNvPr>
                <p:cNvSpPr txBox="1"/>
                <p:nvPr/>
              </p:nvSpPr>
              <p:spPr>
                <a:xfrm>
                  <a:off x="7418808" y="2764577"/>
                  <a:ext cx="253634" cy="33860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spcAft>
                      <a:spcPts val="600"/>
                    </a:spcAft>
                  </a:pPr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  <p:sp>
              <p:nvSpPr>
                <p:cNvPr id="50" name="Dikdörtgen 49">
                  <a:extLst>
                    <a:ext uri="{FF2B5EF4-FFF2-40B4-BE49-F238E27FC236}">
                      <a16:creationId xmlns:a16="http://schemas.microsoft.com/office/drawing/2014/main" id="{3956D6FA-790C-4EE6-B09C-07381026472A}"/>
                    </a:ext>
                  </a:extLst>
                </p:cNvPr>
                <p:cNvSpPr/>
                <p:nvPr/>
              </p:nvSpPr>
              <p:spPr>
                <a:xfrm>
                  <a:off x="5559300" y="2795355"/>
                  <a:ext cx="311350" cy="33860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- </a:t>
                  </a:r>
                </a:p>
              </p:txBody>
            </p:sp>
            <p:sp>
              <p:nvSpPr>
                <p:cNvPr id="51" name="Dikdörtgen 50">
                  <a:extLst>
                    <a:ext uri="{FF2B5EF4-FFF2-40B4-BE49-F238E27FC236}">
                      <a16:creationId xmlns:a16="http://schemas.microsoft.com/office/drawing/2014/main" id="{38A8E22B-4B6A-4DBF-9E68-DD00CED5FC9B}"/>
                    </a:ext>
                  </a:extLst>
                </p:cNvPr>
                <p:cNvSpPr/>
                <p:nvPr/>
              </p:nvSpPr>
              <p:spPr>
                <a:xfrm>
                  <a:off x="5848218" y="2795355"/>
                  <a:ext cx="253634" cy="33860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  <p:sp>
              <p:nvSpPr>
                <p:cNvPr id="52" name="Dikdörtgen 51">
                  <a:extLst>
                    <a:ext uri="{FF2B5EF4-FFF2-40B4-BE49-F238E27FC236}">
                      <a16:creationId xmlns:a16="http://schemas.microsoft.com/office/drawing/2014/main" id="{C81660FD-BAB7-4EE6-A5D5-B2B3C9262897}"/>
                    </a:ext>
                  </a:extLst>
                </p:cNvPr>
                <p:cNvSpPr/>
                <p:nvPr/>
              </p:nvSpPr>
              <p:spPr>
                <a:xfrm>
                  <a:off x="6101427" y="2795355"/>
                  <a:ext cx="253634" cy="33860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  <p:sp>
              <p:nvSpPr>
                <p:cNvPr id="53" name="Dikdörtgen 52">
                  <a:extLst>
                    <a:ext uri="{FF2B5EF4-FFF2-40B4-BE49-F238E27FC236}">
                      <a16:creationId xmlns:a16="http://schemas.microsoft.com/office/drawing/2014/main" id="{D62513EB-09EB-4B7B-A71B-CA774B66C7F9}"/>
                    </a:ext>
                  </a:extLst>
                </p:cNvPr>
                <p:cNvSpPr/>
                <p:nvPr/>
              </p:nvSpPr>
              <p:spPr>
                <a:xfrm>
                  <a:off x="6358772" y="2795355"/>
                  <a:ext cx="253634" cy="33860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  <p:sp>
              <p:nvSpPr>
                <p:cNvPr id="54" name="Dikdörtgen 53">
                  <a:extLst>
                    <a:ext uri="{FF2B5EF4-FFF2-40B4-BE49-F238E27FC236}">
                      <a16:creationId xmlns:a16="http://schemas.microsoft.com/office/drawing/2014/main" id="{3D6E328F-4E56-46AA-B6F2-6D21DD756398}"/>
                    </a:ext>
                  </a:extLst>
                </p:cNvPr>
                <p:cNvSpPr/>
                <p:nvPr/>
              </p:nvSpPr>
              <p:spPr>
                <a:xfrm>
                  <a:off x="6597157" y="2795355"/>
                  <a:ext cx="304937" cy="33860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+</a:t>
                  </a:r>
                </a:p>
              </p:txBody>
            </p:sp>
            <p:sp>
              <p:nvSpPr>
                <p:cNvPr id="55" name="Dikdörtgen 54">
                  <a:extLst>
                    <a:ext uri="{FF2B5EF4-FFF2-40B4-BE49-F238E27FC236}">
                      <a16:creationId xmlns:a16="http://schemas.microsoft.com/office/drawing/2014/main" id="{BEC0F38B-9CB9-4253-8AD1-61A565C16035}"/>
                    </a:ext>
                  </a:extLst>
                </p:cNvPr>
                <p:cNvSpPr/>
                <p:nvPr/>
              </p:nvSpPr>
              <p:spPr>
                <a:xfrm>
                  <a:off x="6852267" y="2795355"/>
                  <a:ext cx="304937" cy="33860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+</a:t>
                  </a:r>
                </a:p>
              </p:txBody>
            </p:sp>
            <p:sp>
              <p:nvSpPr>
                <p:cNvPr id="56" name="Dikdörtgen 55">
                  <a:extLst>
                    <a:ext uri="{FF2B5EF4-FFF2-40B4-BE49-F238E27FC236}">
                      <a16:creationId xmlns:a16="http://schemas.microsoft.com/office/drawing/2014/main" id="{B7BD5764-FD24-4779-B962-420A82786BC0}"/>
                    </a:ext>
                  </a:extLst>
                </p:cNvPr>
                <p:cNvSpPr/>
                <p:nvPr/>
              </p:nvSpPr>
              <p:spPr>
                <a:xfrm>
                  <a:off x="7148164" y="2786646"/>
                  <a:ext cx="253634" cy="33860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</p:grpSp>
          <p:grpSp>
            <p:nvGrpSpPr>
              <p:cNvPr id="57" name="Grup 56">
                <a:extLst>
                  <a:ext uri="{FF2B5EF4-FFF2-40B4-BE49-F238E27FC236}">
                    <a16:creationId xmlns:a16="http://schemas.microsoft.com/office/drawing/2014/main" id="{16C4DC65-61DA-4704-BD6F-BA0B5B9EA8AC}"/>
                  </a:ext>
                </a:extLst>
              </p:cNvPr>
              <p:cNvGrpSpPr/>
              <p:nvPr/>
            </p:nvGrpSpPr>
            <p:grpSpPr>
              <a:xfrm>
                <a:off x="1579763" y="3117941"/>
                <a:ext cx="2138475" cy="344487"/>
                <a:chOff x="5559299" y="2789422"/>
                <a:chExt cx="2138793" cy="344538"/>
              </a:xfrm>
            </p:grpSpPr>
            <p:sp>
              <p:nvSpPr>
                <p:cNvPr id="58" name="Metin kutusu 57">
                  <a:extLst>
                    <a:ext uri="{FF2B5EF4-FFF2-40B4-BE49-F238E27FC236}">
                      <a16:creationId xmlns:a16="http://schemas.microsoft.com/office/drawing/2014/main" id="{A05E7B51-CB67-49B5-A7D3-25693367C80C}"/>
                    </a:ext>
                  </a:extLst>
                </p:cNvPr>
                <p:cNvSpPr txBox="1"/>
                <p:nvPr/>
              </p:nvSpPr>
              <p:spPr>
                <a:xfrm>
                  <a:off x="7393155" y="2789422"/>
                  <a:ext cx="304937" cy="33860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spcAft>
                      <a:spcPts val="600"/>
                    </a:spcAft>
                  </a:pPr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+</a:t>
                  </a:r>
                </a:p>
              </p:txBody>
            </p:sp>
            <p:sp>
              <p:nvSpPr>
                <p:cNvPr id="59" name="Dikdörtgen 58">
                  <a:extLst>
                    <a:ext uri="{FF2B5EF4-FFF2-40B4-BE49-F238E27FC236}">
                      <a16:creationId xmlns:a16="http://schemas.microsoft.com/office/drawing/2014/main" id="{174409C5-8C99-4352-8279-76A34BDE8F2E}"/>
                    </a:ext>
                  </a:extLst>
                </p:cNvPr>
                <p:cNvSpPr/>
                <p:nvPr/>
              </p:nvSpPr>
              <p:spPr>
                <a:xfrm>
                  <a:off x="5559299" y="2795355"/>
                  <a:ext cx="311350" cy="33860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- </a:t>
                  </a:r>
                </a:p>
              </p:txBody>
            </p:sp>
            <p:sp>
              <p:nvSpPr>
                <p:cNvPr id="60" name="Dikdörtgen 59">
                  <a:extLst>
                    <a:ext uri="{FF2B5EF4-FFF2-40B4-BE49-F238E27FC236}">
                      <a16:creationId xmlns:a16="http://schemas.microsoft.com/office/drawing/2014/main" id="{10C4179B-0E09-4708-A178-C8FE82D5ABA7}"/>
                    </a:ext>
                  </a:extLst>
                </p:cNvPr>
                <p:cNvSpPr/>
                <p:nvPr/>
              </p:nvSpPr>
              <p:spPr>
                <a:xfrm>
                  <a:off x="5848216" y="2795355"/>
                  <a:ext cx="253634" cy="33860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  <p:sp>
              <p:nvSpPr>
                <p:cNvPr id="61" name="Dikdörtgen 60">
                  <a:extLst>
                    <a:ext uri="{FF2B5EF4-FFF2-40B4-BE49-F238E27FC236}">
                      <a16:creationId xmlns:a16="http://schemas.microsoft.com/office/drawing/2014/main" id="{5126F933-9F2E-4E00-85FC-24E893B02B8A}"/>
                    </a:ext>
                  </a:extLst>
                </p:cNvPr>
                <p:cNvSpPr/>
                <p:nvPr/>
              </p:nvSpPr>
              <p:spPr>
                <a:xfrm>
                  <a:off x="6101425" y="2795355"/>
                  <a:ext cx="253634" cy="33860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  <p:sp>
              <p:nvSpPr>
                <p:cNvPr id="62" name="Dikdörtgen 61">
                  <a:extLst>
                    <a:ext uri="{FF2B5EF4-FFF2-40B4-BE49-F238E27FC236}">
                      <a16:creationId xmlns:a16="http://schemas.microsoft.com/office/drawing/2014/main" id="{134884F7-62BF-41DF-B1BB-3587891B3110}"/>
                    </a:ext>
                  </a:extLst>
                </p:cNvPr>
                <p:cNvSpPr/>
                <p:nvPr/>
              </p:nvSpPr>
              <p:spPr>
                <a:xfrm>
                  <a:off x="6358771" y="2795355"/>
                  <a:ext cx="253634" cy="33860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  <p:sp>
              <p:nvSpPr>
                <p:cNvPr id="63" name="Dikdörtgen 62">
                  <a:extLst>
                    <a:ext uri="{FF2B5EF4-FFF2-40B4-BE49-F238E27FC236}">
                      <a16:creationId xmlns:a16="http://schemas.microsoft.com/office/drawing/2014/main" id="{6FE6211B-3C80-4EBB-969D-85E7ECA868E2}"/>
                    </a:ext>
                  </a:extLst>
                </p:cNvPr>
                <p:cNvSpPr/>
                <p:nvPr/>
              </p:nvSpPr>
              <p:spPr>
                <a:xfrm>
                  <a:off x="6622807" y="2795355"/>
                  <a:ext cx="253634" cy="33860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  <p:sp>
              <p:nvSpPr>
                <p:cNvPr id="64" name="Dikdörtgen 63">
                  <a:extLst>
                    <a:ext uri="{FF2B5EF4-FFF2-40B4-BE49-F238E27FC236}">
                      <a16:creationId xmlns:a16="http://schemas.microsoft.com/office/drawing/2014/main" id="{24BCC15D-2CE0-41A6-BC1D-8BC30484969B}"/>
                    </a:ext>
                  </a:extLst>
                </p:cNvPr>
                <p:cNvSpPr/>
                <p:nvPr/>
              </p:nvSpPr>
              <p:spPr>
                <a:xfrm>
                  <a:off x="6877916" y="2795355"/>
                  <a:ext cx="253634" cy="33860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  <p:sp>
              <p:nvSpPr>
                <p:cNvPr id="65" name="Dikdörtgen 64">
                  <a:extLst>
                    <a:ext uri="{FF2B5EF4-FFF2-40B4-BE49-F238E27FC236}">
                      <a16:creationId xmlns:a16="http://schemas.microsoft.com/office/drawing/2014/main" id="{E7CDABA0-D0B7-4D1B-B69A-BB752D1A90BF}"/>
                    </a:ext>
                  </a:extLst>
                </p:cNvPr>
                <p:cNvSpPr/>
                <p:nvPr/>
              </p:nvSpPr>
              <p:spPr>
                <a:xfrm>
                  <a:off x="7122512" y="2795355"/>
                  <a:ext cx="304937" cy="33860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+</a:t>
                  </a:r>
                </a:p>
              </p:txBody>
            </p:sp>
          </p:grpSp>
          <p:grpSp>
            <p:nvGrpSpPr>
              <p:cNvPr id="66" name="Grup 65">
                <a:extLst>
                  <a:ext uri="{FF2B5EF4-FFF2-40B4-BE49-F238E27FC236}">
                    <a16:creationId xmlns:a16="http://schemas.microsoft.com/office/drawing/2014/main" id="{8ABBE464-DFF2-4A6B-87D3-90D791F41756}"/>
                  </a:ext>
                </a:extLst>
              </p:cNvPr>
              <p:cNvGrpSpPr/>
              <p:nvPr/>
            </p:nvGrpSpPr>
            <p:grpSpPr>
              <a:xfrm>
                <a:off x="1579763" y="3333641"/>
                <a:ext cx="2138475" cy="344487"/>
                <a:chOff x="5559299" y="2789422"/>
                <a:chExt cx="2138793" cy="344538"/>
              </a:xfrm>
            </p:grpSpPr>
            <p:sp>
              <p:nvSpPr>
                <p:cNvPr id="67" name="Metin kutusu 66">
                  <a:extLst>
                    <a:ext uri="{FF2B5EF4-FFF2-40B4-BE49-F238E27FC236}">
                      <a16:creationId xmlns:a16="http://schemas.microsoft.com/office/drawing/2014/main" id="{9A623B1A-1B0F-41F1-9443-24EEB9D87E93}"/>
                    </a:ext>
                  </a:extLst>
                </p:cNvPr>
                <p:cNvSpPr txBox="1"/>
                <p:nvPr/>
              </p:nvSpPr>
              <p:spPr>
                <a:xfrm>
                  <a:off x="7393155" y="2789422"/>
                  <a:ext cx="304937" cy="33860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spcAft>
                      <a:spcPts val="600"/>
                    </a:spcAft>
                  </a:pPr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+</a:t>
                  </a:r>
                </a:p>
              </p:txBody>
            </p:sp>
            <p:sp>
              <p:nvSpPr>
                <p:cNvPr id="68" name="Dikdörtgen 67">
                  <a:extLst>
                    <a:ext uri="{FF2B5EF4-FFF2-40B4-BE49-F238E27FC236}">
                      <a16:creationId xmlns:a16="http://schemas.microsoft.com/office/drawing/2014/main" id="{C947C7F4-D770-400A-A0E3-07E174CB12EA}"/>
                    </a:ext>
                  </a:extLst>
                </p:cNvPr>
                <p:cNvSpPr/>
                <p:nvPr/>
              </p:nvSpPr>
              <p:spPr>
                <a:xfrm>
                  <a:off x="5559299" y="2795355"/>
                  <a:ext cx="311350" cy="33860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- </a:t>
                  </a:r>
                </a:p>
              </p:txBody>
            </p:sp>
            <p:sp>
              <p:nvSpPr>
                <p:cNvPr id="69" name="Dikdörtgen 68">
                  <a:extLst>
                    <a:ext uri="{FF2B5EF4-FFF2-40B4-BE49-F238E27FC236}">
                      <a16:creationId xmlns:a16="http://schemas.microsoft.com/office/drawing/2014/main" id="{7D69661E-CE5A-4AA9-9436-E5F32F83FB9B}"/>
                    </a:ext>
                  </a:extLst>
                </p:cNvPr>
                <p:cNvSpPr/>
                <p:nvPr/>
              </p:nvSpPr>
              <p:spPr>
                <a:xfrm>
                  <a:off x="5822565" y="2795355"/>
                  <a:ext cx="304937" cy="33860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+</a:t>
                  </a:r>
                </a:p>
              </p:txBody>
            </p:sp>
            <p:sp>
              <p:nvSpPr>
                <p:cNvPr id="70" name="Dikdörtgen 69">
                  <a:extLst>
                    <a:ext uri="{FF2B5EF4-FFF2-40B4-BE49-F238E27FC236}">
                      <a16:creationId xmlns:a16="http://schemas.microsoft.com/office/drawing/2014/main" id="{8ABD3B5E-CBC7-4EAB-B135-5DF577D63776}"/>
                    </a:ext>
                  </a:extLst>
                </p:cNvPr>
                <p:cNvSpPr/>
                <p:nvPr/>
              </p:nvSpPr>
              <p:spPr>
                <a:xfrm>
                  <a:off x="6101425" y="2795355"/>
                  <a:ext cx="253634" cy="33860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  <p:sp>
              <p:nvSpPr>
                <p:cNvPr id="71" name="Dikdörtgen 70">
                  <a:extLst>
                    <a:ext uri="{FF2B5EF4-FFF2-40B4-BE49-F238E27FC236}">
                      <a16:creationId xmlns:a16="http://schemas.microsoft.com/office/drawing/2014/main" id="{E8A91B96-40D2-4543-8010-17237EC693C9}"/>
                    </a:ext>
                  </a:extLst>
                </p:cNvPr>
                <p:cNvSpPr/>
                <p:nvPr/>
              </p:nvSpPr>
              <p:spPr>
                <a:xfrm>
                  <a:off x="6333120" y="2795355"/>
                  <a:ext cx="304937" cy="33860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+</a:t>
                  </a:r>
                </a:p>
              </p:txBody>
            </p:sp>
            <p:sp>
              <p:nvSpPr>
                <p:cNvPr id="72" name="Dikdörtgen 71">
                  <a:extLst>
                    <a:ext uri="{FF2B5EF4-FFF2-40B4-BE49-F238E27FC236}">
                      <a16:creationId xmlns:a16="http://schemas.microsoft.com/office/drawing/2014/main" id="{B3751F8E-C975-446D-80C2-787F026662BA}"/>
                    </a:ext>
                  </a:extLst>
                </p:cNvPr>
                <p:cNvSpPr/>
                <p:nvPr/>
              </p:nvSpPr>
              <p:spPr>
                <a:xfrm>
                  <a:off x="6622807" y="2795355"/>
                  <a:ext cx="253634" cy="33860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  <p:sp>
              <p:nvSpPr>
                <p:cNvPr id="73" name="Dikdörtgen 72">
                  <a:extLst>
                    <a:ext uri="{FF2B5EF4-FFF2-40B4-BE49-F238E27FC236}">
                      <a16:creationId xmlns:a16="http://schemas.microsoft.com/office/drawing/2014/main" id="{95A9F7BB-78CC-444F-9D7F-2F5EC417EA98}"/>
                    </a:ext>
                  </a:extLst>
                </p:cNvPr>
                <p:cNvSpPr/>
                <p:nvPr/>
              </p:nvSpPr>
              <p:spPr>
                <a:xfrm>
                  <a:off x="6852265" y="2795355"/>
                  <a:ext cx="304937" cy="33860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+</a:t>
                  </a:r>
                </a:p>
              </p:txBody>
            </p:sp>
            <p:sp>
              <p:nvSpPr>
                <p:cNvPr id="74" name="Dikdörtgen 73">
                  <a:extLst>
                    <a:ext uri="{FF2B5EF4-FFF2-40B4-BE49-F238E27FC236}">
                      <a16:creationId xmlns:a16="http://schemas.microsoft.com/office/drawing/2014/main" id="{61C9006B-25A4-4989-AD67-6377BBDB66EB}"/>
                    </a:ext>
                  </a:extLst>
                </p:cNvPr>
                <p:cNvSpPr/>
                <p:nvPr/>
              </p:nvSpPr>
              <p:spPr>
                <a:xfrm>
                  <a:off x="7148162" y="2795355"/>
                  <a:ext cx="253634" cy="33860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r-TR" sz="1600" dirty="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</p:grpSp>
          <p:grpSp>
            <p:nvGrpSpPr>
              <p:cNvPr id="45" name="Grup 44">
                <a:extLst>
                  <a:ext uri="{FF2B5EF4-FFF2-40B4-BE49-F238E27FC236}">
                    <a16:creationId xmlns:a16="http://schemas.microsoft.com/office/drawing/2014/main" id="{95611A02-C356-4FE7-A11B-780144C84A24}"/>
                  </a:ext>
                </a:extLst>
              </p:cNvPr>
              <p:cNvGrpSpPr/>
              <p:nvPr/>
            </p:nvGrpSpPr>
            <p:grpSpPr>
              <a:xfrm>
                <a:off x="1053186" y="1121536"/>
                <a:ext cx="2619507" cy="1711647"/>
                <a:chOff x="4439225" y="1027862"/>
                <a:chExt cx="2619507" cy="1711647"/>
              </a:xfrm>
            </p:grpSpPr>
            <p:sp>
              <p:nvSpPr>
                <p:cNvPr id="39" name="object 3">
                  <a:extLst>
                    <a:ext uri="{FF2B5EF4-FFF2-40B4-BE49-F238E27FC236}">
                      <a16:creationId xmlns:a16="http://schemas.microsoft.com/office/drawing/2014/main" id="{939A3AC3-CB46-4294-8701-1D1CBC842056}"/>
                    </a:ext>
                  </a:extLst>
                </p:cNvPr>
                <p:cNvSpPr/>
                <p:nvPr/>
              </p:nvSpPr>
              <p:spPr>
                <a:xfrm>
                  <a:off x="4612637" y="1027862"/>
                  <a:ext cx="2446095" cy="1711647"/>
                </a:xfrm>
                <a:prstGeom prst="rect">
                  <a:avLst/>
                </a:prstGeom>
                <a:blipFill>
                  <a:blip r:embed="rId4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sharpenSoften amount="25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 l="-164755" t="-26194" r="-1" b="-92097"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" name="Metin kutusu 43">
                  <a:extLst>
                    <a:ext uri="{FF2B5EF4-FFF2-40B4-BE49-F238E27FC236}">
                      <a16:creationId xmlns:a16="http://schemas.microsoft.com/office/drawing/2014/main" id="{1B9F99E9-4F42-4A74-87CF-A2E76F6A5ED0}"/>
                    </a:ext>
                  </a:extLst>
                </p:cNvPr>
                <p:cNvSpPr txBox="1"/>
                <p:nvPr/>
              </p:nvSpPr>
              <p:spPr>
                <a:xfrm rot="16200000">
                  <a:off x="4018918" y="1879186"/>
                  <a:ext cx="1117614" cy="276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tr-TR" sz="1200" b="1" dirty="0">
                      <a:latin typeface="Arial" pitchFamily="34" charset="0"/>
                      <a:cs typeface="Arial" pitchFamily="34" charset="0"/>
                    </a:rPr>
                    <a:t>Colonies (%)</a:t>
                  </a:r>
                </a:p>
              </p:txBody>
            </p:sp>
          </p:grpSp>
          <p:sp>
            <p:nvSpPr>
              <p:cNvPr id="78" name="Metin kutusu 77">
                <a:extLst>
                  <a:ext uri="{FF2B5EF4-FFF2-40B4-BE49-F238E27FC236}">
                    <a16:creationId xmlns:a16="http://schemas.microsoft.com/office/drawing/2014/main" id="{9750F68C-9D71-41AC-9425-5B5D971D28B7}"/>
                  </a:ext>
                </a:extLst>
              </p:cNvPr>
              <p:cNvSpPr txBox="1"/>
              <p:nvPr/>
            </p:nvSpPr>
            <p:spPr>
              <a:xfrm>
                <a:off x="187628" y="2773782"/>
                <a:ext cx="1430683" cy="2616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>
                  <a:spcAft>
                    <a:spcPts val="600"/>
                  </a:spcAft>
                </a:pPr>
                <a:r>
                  <a:rPr lang="tr-TR" sz="1050" b="1" dirty="0">
                    <a:latin typeface="Arial" pitchFamily="34" charset="0"/>
                    <a:cs typeface="Arial" pitchFamily="34" charset="0"/>
                  </a:rPr>
                  <a:t>Cnt siRNA</a:t>
                </a:r>
              </a:p>
            </p:txBody>
          </p:sp>
        </p:grpSp>
        <p:sp>
          <p:nvSpPr>
            <p:cNvPr id="80" name="Metin kutusu 79">
              <a:extLst>
                <a:ext uri="{FF2B5EF4-FFF2-40B4-BE49-F238E27FC236}">
                  <a16:creationId xmlns:a16="http://schemas.microsoft.com/office/drawing/2014/main" id="{FF10A525-74EF-4FFB-9301-1449CF080891}"/>
                </a:ext>
              </a:extLst>
            </p:cNvPr>
            <p:cNvSpPr txBox="1"/>
            <p:nvPr/>
          </p:nvSpPr>
          <p:spPr>
            <a:xfrm>
              <a:off x="-771270" y="2265662"/>
              <a:ext cx="2036013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spcAft>
                  <a:spcPts val="600"/>
                </a:spcAft>
              </a:pPr>
              <a:r>
                <a:rPr lang="tr-TR" sz="1050" b="1" dirty="0">
                  <a:latin typeface="Arial" pitchFamily="34" charset="0"/>
                  <a:cs typeface="Arial" pitchFamily="34" charset="0"/>
                </a:rPr>
                <a:t>eEF2K siRNA #1</a:t>
              </a:r>
            </a:p>
          </p:txBody>
        </p:sp>
        <p:sp>
          <p:nvSpPr>
            <p:cNvPr id="82" name="Metin kutusu 81">
              <a:extLst>
                <a:ext uri="{FF2B5EF4-FFF2-40B4-BE49-F238E27FC236}">
                  <a16:creationId xmlns:a16="http://schemas.microsoft.com/office/drawing/2014/main" id="{94D05035-3DCA-421D-97DB-F46B300BF8B7}"/>
                </a:ext>
              </a:extLst>
            </p:cNvPr>
            <p:cNvSpPr txBox="1"/>
            <p:nvPr/>
          </p:nvSpPr>
          <p:spPr>
            <a:xfrm>
              <a:off x="-771270" y="2485298"/>
              <a:ext cx="2036013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spcAft>
                  <a:spcPts val="600"/>
                </a:spcAft>
              </a:pPr>
              <a:r>
                <a:rPr lang="tr-TR" sz="1050" b="1" dirty="0">
                  <a:latin typeface="Arial" pitchFamily="34" charset="0"/>
                  <a:cs typeface="Arial" pitchFamily="34" charset="0"/>
                </a:rPr>
                <a:t>eEF2K siRNA #2</a:t>
              </a:r>
            </a:p>
          </p:txBody>
        </p:sp>
      </p:grpSp>
      <p:sp>
        <p:nvSpPr>
          <p:cNvPr id="7" name="object 44">
            <a:extLst>
              <a:ext uri="{FF2B5EF4-FFF2-40B4-BE49-F238E27FC236}">
                <a16:creationId xmlns:a16="http://schemas.microsoft.com/office/drawing/2014/main" id="{EF840A57-27C6-5319-249B-5916ADF1B200}"/>
              </a:ext>
            </a:extLst>
          </p:cNvPr>
          <p:cNvSpPr txBox="1"/>
          <p:nvPr/>
        </p:nvSpPr>
        <p:spPr>
          <a:xfrm>
            <a:off x="224714" y="558499"/>
            <a:ext cx="243874" cy="289821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lang="tr-TR" b="1" dirty="0">
                <a:latin typeface="Arial" pitchFamily="34" charset="0"/>
                <a:cs typeface="Arial" pitchFamily="34" charset="0"/>
              </a:rPr>
              <a:t>A</a:t>
            </a:r>
            <a:endParaRPr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EB7F10-63B4-49FB-17E4-D103DDBA28D6}"/>
              </a:ext>
            </a:extLst>
          </p:cNvPr>
          <p:cNvSpPr txBox="1"/>
          <p:nvPr/>
        </p:nvSpPr>
        <p:spPr>
          <a:xfrm>
            <a:off x="187456" y="3050041"/>
            <a:ext cx="6852491" cy="1838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tr-T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Figure S2. Combined application of eEF2K siRNA and gemcitabine decreases the colony-forming ability and viability of PANC-1 cells. (A) </a:t>
            </a:r>
            <a:r>
              <a:rPr lang="en-US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The effects of eEF2K siRNA and gemcitabine on colony-forming ability of PANC-1 cells. The data are means ± SDs. a b, c refer to the significant differences between indicated groups. p&lt;0.05. </a:t>
            </a:r>
            <a:r>
              <a:rPr lang="en-US" sz="1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(B)</a:t>
            </a:r>
            <a:r>
              <a:rPr lang="en-US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MTS viability assay results of PANC-1 cells after the treatment with the combination of different concentration</a:t>
            </a:r>
            <a:r>
              <a:rPr lang="tr-TR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</a:t>
            </a:r>
            <a:r>
              <a:rPr lang="en-US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of gemcitabine (0-12.5 µM) and 50 </a:t>
            </a:r>
            <a:r>
              <a:rPr lang="en-US" sz="1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nM</a:t>
            </a:r>
            <a:r>
              <a:rPr lang="en-US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control or eEF2K siRNA (**p&lt;0.01, ****p&lt;0.0001).</a:t>
            </a:r>
            <a:r>
              <a:rPr lang="tr-TR" sz="11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1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Gemc</a:t>
            </a:r>
            <a:r>
              <a:rPr lang="tr-TR" sz="11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.; </a:t>
            </a:r>
            <a:r>
              <a:rPr lang="tr-TR" sz="11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gemcitabine</a:t>
            </a:r>
            <a:r>
              <a:rPr lang="tr-TR" sz="11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559AA2-FCE5-0612-E354-92902BFD989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TR" smtClean="0"/>
              <a:pPr/>
              <a:t>2</a:t>
            </a:fld>
            <a:endParaRPr lang="en-TR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CCDD7D-D096-532B-D2A1-EAD555D8749D}"/>
              </a:ext>
            </a:extLst>
          </p:cNvPr>
          <p:cNvSpPr txBox="1"/>
          <p:nvPr/>
        </p:nvSpPr>
        <p:spPr>
          <a:xfrm rot="18948768">
            <a:off x="4470185" y="2410066"/>
            <a:ext cx="447558" cy="25391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TR" sz="1050" b="1" dirty="0">
                <a:latin typeface="Arial" panose="020B0604020202020204" pitchFamily="34" charset="0"/>
                <a:cs typeface="Arial" panose="020B0604020202020204" pitchFamily="34" charset="0"/>
              </a:rPr>
              <a:t>0,20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E6EDE1-A9CC-421D-9181-501BBEF0C836}"/>
              </a:ext>
            </a:extLst>
          </p:cNvPr>
          <p:cNvSpPr txBox="1"/>
          <p:nvPr/>
        </p:nvSpPr>
        <p:spPr>
          <a:xfrm rot="18948768">
            <a:off x="4776300" y="2410066"/>
            <a:ext cx="447558" cy="25391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TR" sz="1050" b="1" dirty="0">
                <a:latin typeface="Arial" panose="020B0604020202020204" pitchFamily="34" charset="0"/>
                <a:cs typeface="Arial" panose="020B0604020202020204" pitchFamily="34" charset="0"/>
              </a:rPr>
              <a:t>0,39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6047B3-E8E9-E2AD-BC27-209809F97A25}"/>
              </a:ext>
            </a:extLst>
          </p:cNvPr>
          <p:cNvSpPr txBox="1"/>
          <p:nvPr/>
        </p:nvSpPr>
        <p:spPr>
          <a:xfrm rot="18948768">
            <a:off x="5127290" y="2410066"/>
            <a:ext cx="447558" cy="25391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TR" sz="1050" b="1" dirty="0">
                <a:latin typeface="Arial" panose="020B0604020202020204" pitchFamily="34" charset="0"/>
                <a:cs typeface="Arial" panose="020B0604020202020204" pitchFamily="34" charset="0"/>
              </a:rPr>
              <a:t>0,78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19DC83-A38F-BFB6-E783-E239A9605A14}"/>
              </a:ext>
            </a:extLst>
          </p:cNvPr>
          <p:cNvSpPr txBox="1"/>
          <p:nvPr/>
        </p:nvSpPr>
        <p:spPr>
          <a:xfrm rot="18948768">
            <a:off x="5441664" y="2410066"/>
            <a:ext cx="447558" cy="25391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TR" sz="1050" b="1" dirty="0">
                <a:latin typeface="Arial" panose="020B0604020202020204" pitchFamily="34" charset="0"/>
                <a:cs typeface="Arial" panose="020B0604020202020204" pitchFamily="34" charset="0"/>
              </a:rPr>
              <a:t>1,56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B34CD0-20C2-50E4-82A2-D6ED8911C42B}"/>
              </a:ext>
            </a:extLst>
          </p:cNvPr>
          <p:cNvSpPr txBox="1"/>
          <p:nvPr/>
        </p:nvSpPr>
        <p:spPr>
          <a:xfrm rot="18948768">
            <a:off x="5759617" y="2410066"/>
            <a:ext cx="447558" cy="25391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TR" sz="1050" b="1" dirty="0">
                <a:latin typeface="Arial" panose="020B0604020202020204" pitchFamily="34" charset="0"/>
                <a:cs typeface="Arial" panose="020B0604020202020204" pitchFamily="34" charset="0"/>
              </a:rPr>
              <a:t>3,13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9F6E30-4FAB-B8D2-9BFC-DB3EDFB966AC}"/>
              </a:ext>
            </a:extLst>
          </p:cNvPr>
          <p:cNvSpPr txBox="1"/>
          <p:nvPr/>
        </p:nvSpPr>
        <p:spPr>
          <a:xfrm rot="18948768">
            <a:off x="6072944" y="2410066"/>
            <a:ext cx="447558" cy="25391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TR" sz="1050" b="1" dirty="0">
                <a:latin typeface="Arial" panose="020B0604020202020204" pitchFamily="34" charset="0"/>
                <a:cs typeface="Arial" panose="020B0604020202020204" pitchFamily="34" charset="0"/>
              </a:rPr>
              <a:t>6,25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AC2BEBE-5256-FA60-81C7-5958FA8ABE36}"/>
              </a:ext>
            </a:extLst>
          </p:cNvPr>
          <p:cNvSpPr txBox="1"/>
          <p:nvPr/>
        </p:nvSpPr>
        <p:spPr>
          <a:xfrm rot="18948768">
            <a:off x="6421655" y="2410066"/>
            <a:ext cx="447558" cy="25391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TR" sz="1050" b="1" dirty="0">
                <a:latin typeface="Arial" panose="020B0604020202020204" pitchFamily="34" charset="0"/>
                <a:cs typeface="Arial" panose="020B0604020202020204" pitchFamily="34" charset="0"/>
              </a:rPr>
              <a:t>12,5</a:t>
            </a:r>
          </a:p>
        </p:txBody>
      </p:sp>
    </p:spTree>
    <p:extLst>
      <p:ext uri="{BB962C8B-B14F-4D97-AF65-F5344CB8AC3E}">
        <p14:creationId xmlns:p14="http://schemas.microsoft.com/office/powerpoint/2010/main" val="552314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69758A0D-DEB5-8D32-A026-1CBE84119891}"/>
              </a:ext>
            </a:extLst>
          </p:cNvPr>
          <p:cNvGrpSpPr/>
          <p:nvPr/>
        </p:nvGrpSpPr>
        <p:grpSpPr>
          <a:xfrm>
            <a:off x="737740" y="2897906"/>
            <a:ext cx="2592000" cy="2448000"/>
            <a:chOff x="3696005" y="555979"/>
            <a:chExt cx="2751637" cy="2962390"/>
          </a:xfrm>
        </p:grpSpPr>
        <p:pic>
          <p:nvPicPr>
            <p:cNvPr id="5" name="Picture 10">
              <a:extLst>
                <a:ext uri="{FF2B5EF4-FFF2-40B4-BE49-F238E27FC236}">
                  <a16:creationId xmlns:a16="http://schemas.microsoft.com/office/drawing/2014/main" id="{C40E4EA1-6CB7-41A9-BA4F-4BCB6B4C038E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005" y="555979"/>
              <a:ext cx="2751637" cy="2962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E4FCB30-1EAE-41B8-93D4-F5E9B2357790}"/>
                </a:ext>
              </a:extLst>
            </p:cNvPr>
            <p:cNvSpPr txBox="1"/>
            <p:nvPr/>
          </p:nvSpPr>
          <p:spPr>
            <a:xfrm>
              <a:off x="4212446" y="600849"/>
              <a:ext cx="1962640" cy="31658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CD204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67B32B0-E954-1655-EC85-E8873069F2E7}"/>
              </a:ext>
            </a:extLst>
          </p:cNvPr>
          <p:cNvGrpSpPr/>
          <p:nvPr/>
        </p:nvGrpSpPr>
        <p:grpSpPr>
          <a:xfrm>
            <a:off x="773740" y="236181"/>
            <a:ext cx="2520000" cy="2412000"/>
            <a:chOff x="482921" y="4141189"/>
            <a:chExt cx="2675203" cy="2417503"/>
          </a:xfrm>
        </p:grpSpPr>
        <p:pic>
          <p:nvPicPr>
            <p:cNvPr id="7" name="Picture 12">
              <a:extLst>
                <a:ext uri="{FF2B5EF4-FFF2-40B4-BE49-F238E27FC236}">
                  <a16:creationId xmlns:a16="http://schemas.microsoft.com/office/drawing/2014/main" id="{F2C80CC2-4A81-4492-9654-C7129DFBDAFD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921" y="4141189"/>
              <a:ext cx="2675203" cy="24175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D54DDAA-5113-493A-9C2B-291E2DB6E793}"/>
                </a:ext>
              </a:extLst>
            </p:cNvPr>
            <p:cNvSpPr txBox="1"/>
            <p:nvPr/>
          </p:nvSpPr>
          <p:spPr>
            <a:xfrm>
              <a:off x="1331938" y="4159295"/>
              <a:ext cx="1335634" cy="26220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CD206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860994" y="248977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C6581B5-2230-5C84-0163-5268049C6AA1}"/>
              </a:ext>
            </a:extLst>
          </p:cNvPr>
          <p:cNvGrpSpPr/>
          <p:nvPr/>
        </p:nvGrpSpPr>
        <p:grpSpPr>
          <a:xfrm>
            <a:off x="4265936" y="212844"/>
            <a:ext cx="2592000" cy="2448000"/>
            <a:chOff x="473656" y="600530"/>
            <a:chExt cx="2751637" cy="2453584"/>
          </a:xfrm>
        </p:grpSpPr>
        <p:pic>
          <p:nvPicPr>
            <p:cNvPr id="4" name="Picture 8">
              <a:extLst>
                <a:ext uri="{FF2B5EF4-FFF2-40B4-BE49-F238E27FC236}">
                  <a16:creationId xmlns:a16="http://schemas.microsoft.com/office/drawing/2014/main" id="{13A7F322-3651-4A57-BF95-46EC649E0CF3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656" y="600530"/>
              <a:ext cx="2751637" cy="24535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66CDE52-5F28-B684-15D1-4A5425602E3C}"/>
                </a:ext>
              </a:extLst>
            </p:cNvPr>
            <p:cNvSpPr txBox="1"/>
            <p:nvPr/>
          </p:nvSpPr>
          <p:spPr>
            <a:xfrm>
              <a:off x="920135" y="614155"/>
              <a:ext cx="1962640" cy="26220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CD</a:t>
              </a:r>
              <a:r>
                <a:rPr lang="tr-TR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163</a:t>
              </a:r>
              <a:endParaRPr 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298A592-A5D3-C963-59C6-4A7E5698FFB2}"/>
              </a:ext>
            </a:extLst>
          </p:cNvPr>
          <p:cNvSpPr txBox="1"/>
          <p:nvPr/>
        </p:nvSpPr>
        <p:spPr>
          <a:xfrm>
            <a:off x="309608" y="6143375"/>
            <a:ext cx="6896559" cy="1076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100" b="1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Figure</a:t>
            </a:r>
            <a:r>
              <a:rPr lang="tr-TR" sz="1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S3. </a:t>
            </a:r>
            <a:r>
              <a:rPr lang="tr-TR" sz="1100" b="1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Macrophage</a:t>
            </a:r>
            <a:r>
              <a:rPr lang="tr-TR" sz="1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b="1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markers</a:t>
            </a:r>
            <a:r>
              <a:rPr lang="tr-TR" sz="1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b="1" dirty="0" err="1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along</a:t>
            </a:r>
            <a:r>
              <a:rPr lang="tr-TR" sz="11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b="1" dirty="0" err="1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with</a:t>
            </a:r>
            <a:r>
              <a:rPr lang="tr-TR" sz="11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eEF2K </a:t>
            </a:r>
            <a:r>
              <a:rPr lang="tr-TR" sz="1100" b="1" dirty="0" err="1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expression</a:t>
            </a:r>
            <a:r>
              <a:rPr lang="tr-TR" sz="11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b="1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are</a:t>
            </a:r>
            <a:r>
              <a:rPr lang="tr-TR" sz="1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b="1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associated</a:t>
            </a:r>
            <a:r>
              <a:rPr lang="tr-TR" sz="1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b="1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with</a:t>
            </a:r>
            <a:r>
              <a:rPr lang="tr-TR" sz="1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b="1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poor</a:t>
            </a:r>
            <a:r>
              <a:rPr lang="tr-TR" sz="1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b="1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overall</a:t>
            </a:r>
            <a:r>
              <a:rPr lang="tr-TR" sz="1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b="1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survival</a:t>
            </a:r>
            <a:r>
              <a:rPr lang="tr-TR" sz="1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in PDAC </a:t>
            </a:r>
            <a:r>
              <a:rPr lang="tr-TR" sz="1100" b="1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patients</a:t>
            </a:r>
            <a:r>
              <a:rPr lang="tr-TR" sz="1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. </a:t>
            </a:r>
            <a:r>
              <a:rPr lang="tr-TR" sz="11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(A-D) </a:t>
            </a:r>
            <a:r>
              <a:rPr lang="tr-TR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Kaplan-</a:t>
            </a:r>
            <a:r>
              <a:rPr lang="tr-TR" sz="1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Meier</a:t>
            </a:r>
            <a:r>
              <a:rPr lang="tr-TR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survival</a:t>
            </a:r>
            <a:r>
              <a:rPr lang="tr-TR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analysis</a:t>
            </a:r>
            <a:r>
              <a:rPr lang="tr-TR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of </a:t>
            </a:r>
            <a:r>
              <a:rPr lang="tr-TR" sz="1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the</a:t>
            </a:r>
            <a:r>
              <a:rPr lang="tr-TR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TCGA </a:t>
            </a:r>
            <a:r>
              <a:rPr lang="tr-TR" sz="1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pancreatic</a:t>
            </a:r>
            <a:r>
              <a:rPr lang="tr-TR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cancer</a:t>
            </a:r>
            <a:r>
              <a:rPr lang="tr-TR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database</a:t>
            </a:r>
            <a:r>
              <a:rPr lang="tr-TR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showed</a:t>
            </a:r>
            <a:r>
              <a:rPr lang="tr-TR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the</a:t>
            </a:r>
            <a:r>
              <a:rPr lang="tr-TR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overall</a:t>
            </a:r>
            <a:r>
              <a:rPr lang="tr-TR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survival</a:t>
            </a:r>
            <a:r>
              <a:rPr lang="tr-TR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rates</a:t>
            </a:r>
            <a:r>
              <a:rPr lang="tr-TR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of PDAC </a:t>
            </a:r>
            <a:r>
              <a:rPr lang="tr-TR" sz="1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patients</a:t>
            </a:r>
            <a:r>
              <a:rPr lang="tr-TR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with</a:t>
            </a:r>
            <a:r>
              <a:rPr lang="tr-TR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high</a:t>
            </a:r>
            <a:r>
              <a:rPr lang="tr-TR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and</a:t>
            </a:r>
            <a:r>
              <a:rPr lang="tr-TR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low</a:t>
            </a:r>
            <a:r>
              <a:rPr lang="tr-TR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expression</a:t>
            </a:r>
            <a:r>
              <a:rPr lang="tr-TR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of eEF2K+CD68,</a:t>
            </a:r>
            <a:r>
              <a:rPr lang="tr-TR" sz="11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CD206,</a:t>
            </a:r>
            <a:r>
              <a:rPr lang="tr-TR" sz="11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CD163 </a:t>
            </a:r>
            <a:r>
              <a:rPr lang="tr-TR" sz="1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and</a:t>
            </a:r>
            <a:r>
              <a:rPr lang="tr-TR" sz="11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CD204</a:t>
            </a:r>
            <a:r>
              <a:rPr lang="tr-TR" sz="11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F86CA9-77E9-F45D-C6FF-B89BFA193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9C2BF-4574-496E-96AB-53F7EF929291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D99E72AA-D120-80AE-38FF-942A7404F8DA}"/>
              </a:ext>
            </a:extLst>
          </p:cNvPr>
          <p:cNvSpPr txBox="1"/>
          <p:nvPr/>
        </p:nvSpPr>
        <p:spPr>
          <a:xfrm>
            <a:off x="422362" y="248977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DE35017-A378-EBEA-04BB-5198A7C2DBA8}"/>
              </a:ext>
            </a:extLst>
          </p:cNvPr>
          <p:cNvSpPr txBox="1"/>
          <p:nvPr/>
        </p:nvSpPr>
        <p:spPr>
          <a:xfrm>
            <a:off x="441903" y="2745101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grpSp>
        <p:nvGrpSpPr>
          <p:cNvPr id="17" name="Grup 16">
            <a:extLst>
              <a:ext uri="{FF2B5EF4-FFF2-40B4-BE49-F238E27FC236}">
                <a16:creationId xmlns:a16="http://schemas.microsoft.com/office/drawing/2014/main" id="{1E66C0EA-088B-245D-8BD0-577662AE17AB}"/>
              </a:ext>
            </a:extLst>
          </p:cNvPr>
          <p:cNvGrpSpPr/>
          <p:nvPr/>
        </p:nvGrpSpPr>
        <p:grpSpPr>
          <a:xfrm>
            <a:off x="4259808" y="2937011"/>
            <a:ext cx="2304000" cy="2232561"/>
            <a:chOff x="3126865" y="19718"/>
            <a:chExt cx="2232000" cy="2191385"/>
          </a:xfrm>
        </p:grpSpPr>
        <p:pic>
          <p:nvPicPr>
            <p:cNvPr id="2" name="Picture 4">
              <a:extLst>
                <a:ext uri="{FF2B5EF4-FFF2-40B4-BE49-F238E27FC236}">
                  <a16:creationId xmlns:a16="http://schemas.microsoft.com/office/drawing/2014/main" id="{33FCD049-5D72-D427-0FDC-A7193E285F36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  <a14:imgEffect>
                        <a14:brightnessContrast bright="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6865" y="51103"/>
              <a:ext cx="2232000" cy="2160000"/>
            </a:xfrm>
            <a:prstGeom prst="rect">
              <a:avLst/>
            </a:prstGeom>
          </p:spPr>
        </p:pic>
        <p:sp>
          <p:nvSpPr>
            <p:cNvPr id="10" name="Metin kutusu 36">
              <a:extLst>
                <a:ext uri="{FF2B5EF4-FFF2-40B4-BE49-F238E27FC236}">
                  <a16:creationId xmlns:a16="http://schemas.microsoft.com/office/drawing/2014/main" id="{E0773A2D-B350-77D9-B7DE-4150380192BD}"/>
                </a:ext>
              </a:extLst>
            </p:cNvPr>
            <p:cNvSpPr txBox="1"/>
            <p:nvPr/>
          </p:nvSpPr>
          <p:spPr>
            <a:xfrm>
              <a:off x="3726280" y="19718"/>
              <a:ext cx="1147911" cy="42294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tr-TR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   eEF2K</a:t>
              </a:r>
              <a:r>
                <a:rPr 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tr-TR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CD68</a:t>
              </a:r>
            </a:p>
            <a:p>
              <a:r>
                <a:rPr 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tr-TR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Metin kutusu 36">
              <a:extLst>
                <a:ext uri="{FF2B5EF4-FFF2-40B4-BE49-F238E27FC236}">
                  <a16:creationId xmlns:a16="http://schemas.microsoft.com/office/drawing/2014/main" id="{AA2BDF1E-6E5C-3875-27F7-62B1825A8C27}"/>
                </a:ext>
              </a:extLst>
            </p:cNvPr>
            <p:cNvSpPr txBox="1"/>
            <p:nvPr/>
          </p:nvSpPr>
          <p:spPr>
            <a:xfrm>
              <a:off x="3861393" y="273041"/>
              <a:ext cx="978644" cy="21147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HR=2.67 (1.35-5.28)</a:t>
              </a:r>
              <a:endParaRPr lang="tr-TR" sz="800" dirty="0"/>
            </a:p>
          </p:txBody>
        </p:sp>
        <p:sp>
          <p:nvSpPr>
            <p:cNvPr id="13" name="Rectangle 7">
              <a:extLst>
                <a:ext uri="{FF2B5EF4-FFF2-40B4-BE49-F238E27FC236}">
                  <a16:creationId xmlns:a16="http://schemas.microsoft.com/office/drawing/2014/main" id="{27FD7DEE-AD67-E91B-DAEA-0CFDC969C782}"/>
                </a:ext>
              </a:extLst>
            </p:cNvPr>
            <p:cNvSpPr/>
            <p:nvPr/>
          </p:nvSpPr>
          <p:spPr>
            <a:xfrm>
              <a:off x="3534300" y="292683"/>
              <a:ext cx="1800718" cy="1344842"/>
            </a:xfrm>
            <a:prstGeom prst="rect">
              <a:avLst/>
            </a:prstGeom>
            <a:noFill/>
            <a:ln w="31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/>
            </a:p>
          </p:txBody>
        </p:sp>
        <p:sp>
          <p:nvSpPr>
            <p:cNvPr id="14" name="Metin kutusu 36">
              <a:extLst>
                <a:ext uri="{FF2B5EF4-FFF2-40B4-BE49-F238E27FC236}">
                  <a16:creationId xmlns:a16="http://schemas.microsoft.com/office/drawing/2014/main" id="{939FC7EB-EB5E-B59A-2FBC-23A3A158472E}"/>
                </a:ext>
              </a:extLst>
            </p:cNvPr>
            <p:cNvSpPr txBox="1"/>
            <p:nvPr/>
          </p:nvSpPr>
          <p:spPr>
            <a:xfrm>
              <a:off x="4743091" y="328011"/>
              <a:ext cx="550041" cy="1963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700" dirty="0"/>
                <a:t>P=0.00004</a:t>
              </a:r>
              <a:endParaRPr lang="tr-TR" sz="700" dirty="0"/>
            </a:p>
          </p:txBody>
        </p:sp>
      </p:grpSp>
      <p:sp>
        <p:nvSpPr>
          <p:cNvPr id="18" name="TextBox 11">
            <a:extLst>
              <a:ext uri="{FF2B5EF4-FFF2-40B4-BE49-F238E27FC236}">
                <a16:creationId xmlns:a16="http://schemas.microsoft.com/office/drawing/2014/main" id="{012613A5-BB5A-614F-DC67-53E9ECB860C5}"/>
              </a:ext>
            </a:extLst>
          </p:cNvPr>
          <p:cNvSpPr txBox="1"/>
          <p:nvPr/>
        </p:nvSpPr>
        <p:spPr>
          <a:xfrm>
            <a:off x="3856229" y="2745101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187486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Metin kutusu 32">
            <a:extLst>
              <a:ext uri="{FF2B5EF4-FFF2-40B4-BE49-F238E27FC236}">
                <a16:creationId xmlns:a16="http://schemas.microsoft.com/office/drawing/2014/main" id="{7D83A736-E375-FCFC-4323-370388C8D024}"/>
              </a:ext>
            </a:extLst>
          </p:cNvPr>
          <p:cNvSpPr txBox="1"/>
          <p:nvPr/>
        </p:nvSpPr>
        <p:spPr>
          <a:xfrm>
            <a:off x="125857" y="51871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latin typeface="Arial" pitchFamily="34" charset="0"/>
                <a:cs typeface="Arial" pitchFamily="34" charset="0"/>
              </a:rPr>
              <a:t>A</a:t>
            </a:r>
          </a:p>
        </p:txBody>
      </p:sp>
      <p:grpSp>
        <p:nvGrpSpPr>
          <p:cNvPr id="30" name="Grup 29">
            <a:extLst>
              <a:ext uri="{FF2B5EF4-FFF2-40B4-BE49-F238E27FC236}">
                <a16:creationId xmlns:a16="http://schemas.microsoft.com/office/drawing/2014/main" id="{E031FC72-82C1-6798-11CF-ADE26245834C}"/>
              </a:ext>
            </a:extLst>
          </p:cNvPr>
          <p:cNvGrpSpPr/>
          <p:nvPr/>
        </p:nvGrpSpPr>
        <p:grpSpPr>
          <a:xfrm>
            <a:off x="92177" y="4603816"/>
            <a:ext cx="5006237" cy="1594671"/>
            <a:chOff x="284029" y="4069539"/>
            <a:chExt cx="5006237" cy="1594671"/>
          </a:xfrm>
        </p:grpSpPr>
        <p:pic>
          <p:nvPicPr>
            <p:cNvPr id="71" name="Resim 16">
              <a:extLst>
                <a:ext uri="{FF2B5EF4-FFF2-40B4-BE49-F238E27FC236}">
                  <a16:creationId xmlns:a16="http://schemas.microsoft.com/office/drawing/2014/main" id="{0E5F704F-7CB3-ABFE-8DF4-F085D0778377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brightnessContrast bright="3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8202" y="4656210"/>
              <a:ext cx="1116000" cy="1008000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  <p:pic>
          <p:nvPicPr>
            <p:cNvPr id="72" name="Resim 17">
              <a:extLst>
                <a:ext uri="{FF2B5EF4-FFF2-40B4-BE49-F238E27FC236}">
                  <a16:creationId xmlns:a16="http://schemas.microsoft.com/office/drawing/2014/main" id="{16CC487B-8D14-80B8-6DEE-1CAFB06D36C4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brightnessContrast bright="3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6337" y="4656210"/>
              <a:ext cx="1116000" cy="1008000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  <p:pic>
          <p:nvPicPr>
            <p:cNvPr id="73" name="Resim 18">
              <a:extLst>
                <a:ext uri="{FF2B5EF4-FFF2-40B4-BE49-F238E27FC236}">
                  <a16:creationId xmlns:a16="http://schemas.microsoft.com/office/drawing/2014/main" id="{9D7275A5-C097-25D4-5CEE-FD739CD16EF1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  <a14:imgEffect>
                        <a14:brightnessContrast bright="3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3214" y="4656210"/>
              <a:ext cx="1116000" cy="1008000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  <p:pic>
          <p:nvPicPr>
            <p:cNvPr id="74" name="Resim 20">
              <a:extLst>
                <a:ext uri="{FF2B5EF4-FFF2-40B4-BE49-F238E27FC236}">
                  <a16:creationId xmlns:a16="http://schemas.microsoft.com/office/drawing/2014/main" id="{C0DF3A58-7A4B-1973-F17A-4555FB1E18AB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  <a14:imgEffect>
                        <a14:brightnessContrast bright="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417" y="4656210"/>
              <a:ext cx="1116000" cy="1008000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  <p:sp>
          <p:nvSpPr>
            <p:cNvPr id="87" name="TextBox 22">
              <a:extLst>
                <a:ext uri="{FF2B5EF4-FFF2-40B4-BE49-F238E27FC236}">
                  <a16:creationId xmlns:a16="http://schemas.microsoft.com/office/drawing/2014/main" id="{EAF43F05-E7A7-126A-E940-129D3295ACCD}"/>
                </a:ext>
              </a:extLst>
            </p:cNvPr>
            <p:cNvSpPr txBox="1"/>
            <p:nvPr/>
          </p:nvSpPr>
          <p:spPr>
            <a:xfrm>
              <a:off x="878017" y="4420838"/>
              <a:ext cx="37382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NT</a:t>
              </a:r>
              <a:endParaRPr lang="en-U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TextBox 23">
              <a:extLst>
                <a:ext uri="{FF2B5EF4-FFF2-40B4-BE49-F238E27FC236}">
                  <a16:creationId xmlns:a16="http://schemas.microsoft.com/office/drawing/2014/main" id="{F491EBEA-8E1C-8F0C-9A60-0D9C708ABDAA}"/>
                </a:ext>
              </a:extLst>
            </p:cNvPr>
            <p:cNvSpPr txBox="1"/>
            <p:nvPr/>
          </p:nvSpPr>
          <p:spPr>
            <a:xfrm>
              <a:off x="1899423" y="4420838"/>
              <a:ext cx="67518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en-U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THP-1</a:t>
              </a:r>
              <a:endParaRPr lang="tr-TR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TextBox 23">
              <a:extLst>
                <a:ext uri="{FF2B5EF4-FFF2-40B4-BE49-F238E27FC236}">
                  <a16:creationId xmlns:a16="http://schemas.microsoft.com/office/drawing/2014/main" id="{88162E9A-0E4E-3029-3E4D-96DF388BC7F4}"/>
                </a:ext>
              </a:extLst>
            </p:cNvPr>
            <p:cNvSpPr txBox="1"/>
            <p:nvPr/>
          </p:nvSpPr>
          <p:spPr>
            <a:xfrm>
              <a:off x="3037426" y="4420838"/>
              <a:ext cx="73525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+M0 </a:t>
              </a:r>
            </a:p>
          </p:txBody>
        </p:sp>
        <p:sp>
          <p:nvSpPr>
            <p:cNvPr id="90" name="TextBox 23">
              <a:extLst>
                <a:ext uri="{FF2B5EF4-FFF2-40B4-BE49-F238E27FC236}">
                  <a16:creationId xmlns:a16="http://schemas.microsoft.com/office/drawing/2014/main" id="{DEBFDE05-6661-CC00-FC4B-533D71C152A7}"/>
                </a:ext>
              </a:extLst>
            </p:cNvPr>
            <p:cNvSpPr txBox="1"/>
            <p:nvPr/>
          </p:nvSpPr>
          <p:spPr>
            <a:xfrm>
              <a:off x="4330142" y="4420838"/>
              <a:ext cx="46198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+M2</a:t>
              </a:r>
            </a:p>
          </p:txBody>
        </p:sp>
        <p:sp>
          <p:nvSpPr>
            <p:cNvPr id="91" name="Metin kutusu 14">
              <a:extLst>
                <a:ext uri="{FF2B5EF4-FFF2-40B4-BE49-F238E27FC236}">
                  <a16:creationId xmlns:a16="http://schemas.microsoft.com/office/drawing/2014/main" id="{52434D01-593C-4DB6-5C44-33494154F701}"/>
                </a:ext>
              </a:extLst>
            </p:cNvPr>
            <p:cNvSpPr txBox="1"/>
            <p:nvPr/>
          </p:nvSpPr>
          <p:spPr>
            <a:xfrm>
              <a:off x="2274397" y="4126689"/>
              <a:ext cx="121058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PSC,</a:t>
              </a:r>
              <a:r>
                <a:rPr lang="en-U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 E</a:t>
              </a:r>
              <a:r>
                <a:rPr lang="tr-TR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xosome</a:t>
              </a:r>
              <a:r>
                <a:rPr lang="en-U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endParaRPr lang="tr-TR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2" name="Straight Connector 63">
              <a:extLst>
                <a:ext uri="{FF2B5EF4-FFF2-40B4-BE49-F238E27FC236}">
                  <a16:creationId xmlns:a16="http://schemas.microsoft.com/office/drawing/2014/main" id="{A1A509A4-378A-E198-9857-790110FDA8E6}"/>
                </a:ext>
              </a:extLst>
            </p:cNvPr>
            <p:cNvCxnSpPr>
              <a:cxnSpLocks/>
            </p:cNvCxnSpPr>
            <p:nvPr/>
          </p:nvCxnSpPr>
          <p:spPr>
            <a:xfrm>
              <a:off x="610266" y="4401788"/>
              <a:ext cx="4680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Metin kutusu 32">
              <a:extLst>
                <a:ext uri="{FF2B5EF4-FFF2-40B4-BE49-F238E27FC236}">
                  <a16:creationId xmlns:a16="http://schemas.microsoft.com/office/drawing/2014/main" id="{C6BA6B98-D7FB-EC18-20DE-ED9051A9616F}"/>
                </a:ext>
              </a:extLst>
            </p:cNvPr>
            <p:cNvSpPr txBox="1"/>
            <p:nvPr/>
          </p:nvSpPr>
          <p:spPr>
            <a:xfrm>
              <a:off x="284029" y="4069539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b="1" dirty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</p:grp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263B467C-6186-8CEE-ADA3-CF9DC31A1341}"/>
              </a:ext>
            </a:extLst>
          </p:cNvPr>
          <p:cNvSpPr txBox="1"/>
          <p:nvPr/>
        </p:nvSpPr>
        <p:spPr>
          <a:xfrm>
            <a:off x="500061" y="5781496"/>
            <a:ext cx="4785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000" b="1" dirty="0">
                <a:latin typeface="Arial" pitchFamily="34" charset="0"/>
                <a:cs typeface="Arial" pitchFamily="34" charset="0"/>
              </a:rPr>
              <a:t> </a:t>
            </a:r>
            <a:endParaRPr lang="tr-T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4">
            <a:extLst>
              <a:ext uri="{FF2B5EF4-FFF2-40B4-BE49-F238E27FC236}">
                <a16:creationId xmlns:a16="http://schemas.microsoft.com/office/drawing/2014/main" id="{29DB0934-6DD3-1C52-C83D-3EABC71FEA5D}"/>
              </a:ext>
            </a:extLst>
          </p:cNvPr>
          <p:cNvSpPr txBox="1"/>
          <p:nvPr/>
        </p:nvSpPr>
        <p:spPr>
          <a:xfrm rot="18935760">
            <a:off x="5210467" y="955919"/>
            <a:ext cx="4799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b="1" dirty="0">
                <a:latin typeface="Arial" pitchFamily="34" charset="0"/>
                <a:cs typeface="Arial" pitchFamily="34" charset="0"/>
              </a:rPr>
              <a:t>NT</a:t>
            </a:r>
            <a:endParaRPr 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5">
            <a:extLst>
              <a:ext uri="{FF2B5EF4-FFF2-40B4-BE49-F238E27FC236}">
                <a16:creationId xmlns:a16="http://schemas.microsoft.com/office/drawing/2014/main" id="{DF21C70D-5B5C-C958-B70A-B056839A8891}"/>
              </a:ext>
            </a:extLst>
          </p:cNvPr>
          <p:cNvSpPr txBox="1"/>
          <p:nvPr/>
        </p:nvSpPr>
        <p:spPr>
          <a:xfrm rot="18935760">
            <a:off x="5467426" y="664210"/>
            <a:ext cx="13137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b="1" dirty="0">
                <a:latin typeface="Arial" pitchFamily="34" charset="0"/>
                <a:cs typeface="Arial" pitchFamily="34" charset="0"/>
              </a:rPr>
              <a:t>+THP-1</a:t>
            </a:r>
            <a:endParaRPr 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6">
            <a:extLst>
              <a:ext uri="{FF2B5EF4-FFF2-40B4-BE49-F238E27FC236}">
                <a16:creationId xmlns:a16="http://schemas.microsoft.com/office/drawing/2014/main" id="{6BD51AB2-FEC5-A9A1-9266-41BD973170E1}"/>
              </a:ext>
            </a:extLst>
          </p:cNvPr>
          <p:cNvSpPr txBox="1"/>
          <p:nvPr/>
        </p:nvSpPr>
        <p:spPr>
          <a:xfrm rot="18935760">
            <a:off x="5845747" y="653704"/>
            <a:ext cx="13437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b="1" dirty="0">
                <a:latin typeface="Arial" pitchFamily="34" charset="0"/>
                <a:cs typeface="Arial" pitchFamily="34" charset="0"/>
              </a:rPr>
              <a:t>+M0</a:t>
            </a:r>
            <a:endParaRPr 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7">
            <a:extLst>
              <a:ext uri="{FF2B5EF4-FFF2-40B4-BE49-F238E27FC236}">
                <a16:creationId xmlns:a16="http://schemas.microsoft.com/office/drawing/2014/main" id="{E221310C-C182-CB0A-D40C-930033AF601D}"/>
              </a:ext>
            </a:extLst>
          </p:cNvPr>
          <p:cNvSpPr txBox="1"/>
          <p:nvPr/>
        </p:nvSpPr>
        <p:spPr>
          <a:xfrm rot="18935760">
            <a:off x="6206931" y="679084"/>
            <a:ext cx="12711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b="1" dirty="0">
                <a:latin typeface="Arial" pitchFamily="34" charset="0"/>
                <a:cs typeface="Arial" pitchFamily="34" charset="0"/>
              </a:rPr>
              <a:t>+M2</a:t>
            </a:r>
            <a:endParaRPr 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65">
            <a:extLst>
              <a:ext uri="{FF2B5EF4-FFF2-40B4-BE49-F238E27FC236}">
                <a16:creationId xmlns:a16="http://schemas.microsoft.com/office/drawing/2014/main" id="{D72FE01F-C2AA-2104-1D3C-B9A4340B46C2}"/>
              </a:ext>
            </a:extLst>
          </p:cNvPr>
          <p:cNvSpPr txBox="1"/>
          <p:nvPr/>
        </p:nvSpPr>
        <p:spPr>
          <a:xfrm>
            <a:off x="6625050" y="1261453"/>
            <a:ext cx="88185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50" b="1" dirty="0">
                <a:latin typeface="Arial" pitchFamily="34" charset="0"/>
                <a:cs typeface="Arial" pitchFamily="34" charset="0"/>
              </a:rPr>
              <a:t>eEF2K</a:t>
            </a:r>
            <a:endParaRPr lang="en-US" sz="10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12">
            <a:extLst>
              <a:ext uri="{FF2B5EF4-FFF2-40B4-BE49-F238E27FC236}">
                <a16:creationId xmlns:a16="http://schemas.microsoft.com/office/drawing/2014/main" id="{FF3CB807-998B-205E-91CA-786A620CF88E}"/>
              </a:ext>
            </a:extLst>
          </p:cNvPr>
          <p:cNvSpPr txBox="1"/>
          <p:nvPr/>
        </p:nvSpPr>
        <p:spPr>
          <a:xfrm>
            <a:off x="6625050" y="1599889"/>
            <a:ext cx="8413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50" b="1" dirty="0">
                <a:latin typeface="Arial" pitchFamily="34" charset="0"/>
                <a:cs typeface="Arial" pitchFamily="34" charset="0"/>
              </a:rPr>
              <a:t>GAPDH</a:t>
            </a:r>
            <a:endParaRPr lang="en-US" sz="10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Metin kutusu 50">
            <a:extLst>
              <a:ext uri="{FF2B5EF4-FFF2-40B4-BE49-F238E27FC236}">
                <a16:creationId xmlns:a16="http://schemas.microsoft.com/office/drawing/2014/main" id="{1F86EC38-4107-6726-A8FE-047DA04DBFE8}"/>
              </a:ext>
            </a:extLst>
          </p:cNvPr>
          <p:cNvSpPr txBox="1"/>
          <p:nvPr/>
        </p:nvSpPr>
        <p:spPr>
          <a:xfrm>
            <a:off x="5311889" y="544235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b="1" dirty="0">
                <a:latin typeface="Arial" pitchFamily="34" charset="0"/>
                <a:cs typeface="Arial" pitchFamily="34" charset="0"/>
              </a:rPr>
              <a:t>PSC</a:t>
            </a:r>
            <a:r>
              <a:rPr lang="en-US" sz="1100" b="1" dirty="0">
                <a:latin typeface="Arial" pitchFamily="34" charset="0"/>
                <a:cs typeface="Arial" pitchFamily="34" charset="0"/>
              </a:rPr>
              <a:t>, </a:t>
            </a:r>
            <a:r>
              <a:rPr lang="tr-TR" sz="1100" b="1" dirty="0">
                <a:latin typeface="Arial" pitchFamily="34" charset="0"/>
                <a:cs typeface="Arial" pitchFamily="34" charset="0"/>
              </a:rPr>
              <a:t>Exosome</a:t>
            </a:r>
            <a:r>
              <a:rPr lang="en-US" sz="1100" b="1" dirty="0">
                <a:latin typeface="Arial" pitchFamily="34" charset="0"/>
                <a:cs typeface="Arial" pitchFamily="34" charset="0"/>
              </a:rPr>
              <a:t>s</a:t>
            </a:r>
            <a:endParaRPr lang="tr-TR" sz="11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4" name="Resim 53">
            <a:extLst>
              <a:ext uri="{FF2B5EF4-FFF2-40B4-BE49-F238E27FC236}">
                <a16:creationId xmlns:a16="http://schemas.microsoft.com/office/drawing/2014/main" id="{D6BFE4E8-3759-B7A5-9953-466D9BDDBDDE}"/>
              </a:ext>
            </a:extLst>
          </p:cNvPr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412" y="5016671"/>
            <a:ext cx="1548000" cy="15120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88974486-A278-BD75-5CBB-2746695B5462}"/>
              </a:ext>
            </a:extLst>
          </p:cNvPr>
          <p:cNvGrpSpPr/>
          <p:nvPr/>
        </p:nvGrpSpPr>
        <p:grpSpPr>
          <a:xfrm>
            <a:off x="2717792" y="546401"/>
            <a:ext cx="2302873" cy="1317649"/>
            <a:chOff x="365788" y="544505"/>
            <a:chExt cx="2302873" cy="1317649"/>
          </a:xfrm>
        </p:grpSpPr>
        <p:sp>
          <p:nvSpPr>
            <p:cNvPr id="103" name="Metin kutusu 102">
              <a:extLst>
                <a:ext uri="{FF2B5EF4-FFF2-40B4-BE49-F238E27FC236}">
                  <a16:creationId xmlns:a16="http://schemas.microsoft.com/office/drawing/2014/main" id="{801D8727-570D-7841-B02C-B793267F2BC4}"/>
                </a:ext>
              </a:extLst>
            </p:cNvPr>
            <p:cNvSpPr txBox="1"/>
            <p:nvPr/>
          </p:nvSpPr>
          <p:spPr>
            <a:xfrm>
              <a:off x="495211" y="544505"/>
              <a:ext cx="130516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100" b="1" dirty="0">
                  <a:latin typeface="Arial" pitchFamily="34" charset="0"/>
                  <a:cs typeface="Arial" pitchFamily="34" charset="0"/>
                </a:rPr>
                <a:t>PSC, </a:t>
              </a:r>
              <a:r>
                <a:rPr lang="tr-TR" sz="1100" b="1" dirty="0" err="1">
                  <a:latin typeface="Arial" pitchFamily="34" charset="0"/>
                  <a:cs typeface="Arial" pitchFamily="34" charset="0"/>
                </a:rPr>
                <a:t>Co-culture</a:t>
              </a:r>
              <a:endParaRPr lang="tr-TR" sz="11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5" name="TextBox 65">
              <a:extLst>
                <a:ext uri="{FF2B5EF4-FFF2-40B4-BE49-F238E27FC236}">
                  <a16:creationId xmlns:a16="http://schemas.microsoft.com/office/drawing/2014/main" id="{604D37E0-FD07-E644-A289-78A663D9F57C}"/>
                </a:ext>
              </a:extLst>
            </p:cNvPr>
            <p:cNvSpPr txBox="1"/>
            <p:nvPr/>
          </p:nvSpPr>
          <p:spPr>
            <a:xfrm>
              <a:off x="1786808" y="1285837"/>
              <a:ext cx="88185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050" b="1" dirty="0">
                  <a:latin typeface="Arial" pitchFamily="34" charset="0"/>
                  <a:cs typeface="Arial" pitchFamily="34" charset="0"/>
                </a:rPr>
                <a:t>eEF2K</a:t>
              </a:r>
              <a:endParaRPr lang="en-US" sz="105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6" name="TextBox 12">
              <a:extLst>
                <a:ext uri="{FF2B5EF4-FFF2-40B4-BE49-F238E27FC236}">
                  <a16:creationId xmlns:a16="http://schemas.microsoft.com/office/drawing/2014/main" id="{A79841FD-4941-7D4B-A986-1FE39AA51266}"/>
                </a:ext>
              </a:extLst>
            </p:cNvPr>
            <p:cNvSpPr txBox="1"/>
            <p:nvPr/>
          </p:nvSpPr>
          <p:spPr>
            <a:xfrm>
              <a:off x="1773361" y="1584026"/>
              <a:ext cx="8413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050" b="1" dirty="0">
                  <a:latin typeface="Arial" pitchFamily="34" charset="0"/>
                  <a:cs typeface="Arial" pitchFamily="34" charset="0"/>
                </a:rPr>
                <a:t>GAPDH</a:t>
              </a:r>
              <a:endParaRPr lang="en-US" sz="105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7" name="TextBox 4">
              <a:extLst>
                <a:ext uri="{FF2B5EF4-FFF2-40B4-BE49-F238E27FC236}">
                  <a16:creationId xmlns:a16="http://schemas.microsoft.com/office/drawing/2014/main" id="{3FFD8BB8-9B19-654F-82FB-0D73F4A1FFB7}"/>
                </a:ext>
              </a:extLst>
            </p:cNvPr>
            <p:cNvSpPr txBox="1"/>
            <p:nvPr/>
          </p:nvSpPr>
          <p:spPr>
            <a:xfrm rot="18935760">
              <a:off x="432670" y="987428"/>
              <a:ext cx="35618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000" b="1" dirty="0">
                  <a:latin typeface="Arial" pitchFamily="34" charset="0"/>
                  <a:cs typeface="Arial" pitchFamily="34" charset="0"/>
                </a:rPr>
                <a:t>NT</a:t>
              </a:r>
              <a:endParaRPr lang="en-US" sz="1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8" name="TextBox 5">
              <a:extLst>
                <a:ext uri="{FF2B5EF4-FFF2-40B4-BE49-F238E27FC236}">
                  <a16:creationId xmlns:a16="http://schemas.microsoft.com/office/drawing/2014/main" id="{BAB10136-8B1E-BD45-8447-1E8019ABFC52}"/>
                </a:ext>
              </a:extLst>
            </p:cNvPr>
            <p:cNvSpPr txBox="1"/>
            <p:nvPr/>
          </p:nvSpPr>
          <p:spPr>
            <a:xfrm rot="18935760">
              <a:off x="704535" y="750100"/>
              <a:ext cx="106820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000" b="1" dirty="0">
                  <a:latin typeface="Arial" pitchFamily="34" charset="0"/>
                  <a:cs typeface="Arial" pitchFamily="34" charset="0"/>
                </a:rPr>
                <a:t>+THP-1</a:t>
              </a:r>
              <a:endParaRPr lang="en-US" sz="1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9" name="TextBox 6">
              <a:extLst>
                <a:ext uri="{FF2B5EF4-FFF2-40B4-BE49-F238E27FC236}">
                  <a16:creationId xmlns:a16="http://schemas.microsoft.com/office/drawing/2014/main" id="{F691045D-007B-0441-8AE9-F26090D09BA8}"/>
                </a:ext>
              </a:extLst>
            </p:cNvPr>
            <p:cNvSpPr txBox="1"/>
            <p:nvPr/>
          </p:nvSpPr>
          <p:spPr>
            <a:xfrm rot="18935760">
              <a:off x="1108398" y="869272"/>
              <a:ext cx="7275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000" b="1" dirty="0">
                  <a:latin typeface="Arial" pitchFamily="34" charset="0"/>
                  <a:cs typeface="Arial" pitchFamily="34" charset="0"/>
                </a:rPr>
                <a:t>+M0</a:t>
              </a:r>
              <a:endParaRPr lang="en-US" sz="1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0" name="TextBox 7">
              <a:extLst>
                <a:ext uri="{FF2B5EF4-FFF2-40B4-BE49-F238E27FC236}">
                  <a16:creationId xmlns:a16="http://schemas.microsoft.com/office/drawing/2014/main" id="{6BBADF46-3269-AE4E-A881-3B1B7B42ED04}"/>
                </a:ext>
              </a:extLst>
            </p:cNvPr>
            <p:cNvSpPr txBox="1"/>
            <p:nvPr/>
          </p:nvSpPr>
          <p:spPr>
            <a:xfrm rot="18935760">
              <a:off x="1390185" y="869272"/>
              <a:ext cx="7275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000" b="1" dirty="0">
                  <a:latin typeface="Arial" pitchFamily="34" charset="0"/>
                  <a:cs typeface="Arial" pitchFamily="34" charset="0"/>
                </a:rPr>
                <a:t>+M2</a:t>
              </a:r>
              <a:endParaRPr lang="en-US" sz="1000" b="1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3" name="Grup 32">
              <a:extLst>
                <a:ext uri="{FF2B5EF4-FFF2-40B4-BE49-F238E27FC236}">
                  <a16:creationId xmlns:a16="http://schemas.microsoft.com/office/drawing/2014/main" id="{1BEA09FF-A394-1B69-097B-0758CD5697B1}"/>
                </a:ext>
              </a:extLst>
            </p:cNvPr>
            <p:cNvGrpSpPr/>
            <p:nvPr/>
          </p:nvGrpSpPr>
          <p:grpSpPr>
            <a:xfrm>
              <a:off x="365788" y="1253164"/>
              <a:ext cx="1445862" cy="608990"/>
              <a:chOff x="365788" y="1253164"/>
              <a:chExt cx="1445862" cy="608990"/>
            </a:xfrm>
          </p:grpSpPr>
          <p:pic>
            <p:nvPicPr>
              <p:cNvPr id="113" name="Picture 53">
                <a:extLst>
                  <a:ext uri="{FF2B5EF4-FFF2-40B4-BE49-F238E27FC236}">
                    <a16:creationId xmlns:a16="http://schemas.microsoft.com/office/drawing/2014/main" id="{F7B8F95A-9EB0-134E-A964-A97AAC378F7D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11">
                <a:lum bright="-2000" contrast="11000"/>
              </a:blip>
              <a:stretch>
                <a:fillRect/>
              </a:stretch>
            </p:blipFill>
            <p:spPr>
              <a:xfrm>
                <a:off x="365788" y="1253164"/>
                <a:ext cx="1440000" cy="288000"/>
              </a:xfrm>
              <a:prstGeom prst="rect">
                <a:avLst/>
              </a:prstGeom>
              <a:ln>
                <a:solidFill>
                  <a:schemeClr val="bg2">
                    <a:lumMod val="50000"/>
                  </a:schemeClr>
                </a:solidFill>
              </a:ln>
            </p:spPr>
          </p:pic>
          <p:pic>
            <p:nvPicPr>
              <p:cNvPr id="114" name="Picture 74">
                <a:extLst>
                  <a:ext uri="{FF2B5EF4-FFF2-40B4-BE49-F238E27FC236}">
                    <a16:creationId xmlns:a16="http://schemas.microsoft.com/office/drawing/2014/main" id="{006AC051-D8FB-B549-A68D-F78776DCD2B3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71650" y="1610154"/>
                <a:ext cx="1440000" cy="252000"/>
              </a:xfrm>
              <a:prstGeom prst="rect">
                <a:avLst/>
              </a:prstGeom>
              <a:ln>
                <a:solidFill>
                  <a:schemeClr val="bg2">
                    <a:lumMod val="50000"/>
                  </a:schemeClr>
                </a:solidFill>
              </a:ln>
            </p:spPr>
          </p:pic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8011D44-D48F-CBB6-11D8-A2B8253515A6}"/>
              </a:ext>
            </a:extLst>
          </p:cNvPr>
          <p:cNvGrpSpPr/>
          <p:nvPr/>
        </p:nvGrpSpPr>
        <p:grpSpPr>
          <a:xfrm>
            <a:off x="506371" y="565537"/>
            <a:ext cx="2277511" cy="1318286"/>
            <a:chOff x="2811684" y="556660"/>
            <a:chExt cx="2277511" cy="1318286"/>
          </a:xfrm>
        </p:grpSpPr>
        <p:sp>
          <p:nvSpPr>
            <p:cNvPr id="18" name="TextBox 65">
              <a:extLst>
                <a:ext uri="{FF2B5EF4-FFF2-40B4-BE49-F238E27FC236}">
                  <a16:creationId xmlns:a16="http://schemas.microsoft.com/office/drawing/2014/main" id="{9B8EF71D-FC27-0BCC-65F3-9920A5203E1F}"/>
                </a:ext>
              </a:extLst>
            </p:cNvPr>
            <p:cNvSpPr txBox="1"/>
            <p:nvPr/>
          </p:nvSpPr>
          <p:spPr>
            <a:xfrm>
              <a:off x="4207342" y="1285837"/>
              <a:ext cx="88185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050" b="1" dirty="0">
                  <a:latin typeface="Arial" pitchFamily="34" charset="0"/>
                  <a:cs typeface="Arial" pitchFamily="34" charset="0"/>
                </a:rPr>
                <a:t>eEF2K</a:t>
              </a:r>
              <a:endParaRPr lang="en-US" sz="105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2">
              <a:extLst>
                <a:ext uri="{FF2B5EF4-FFF2-40B4-BE49-F238E27FC236}">
                  <a16:creationId xmlns:a16="http://schemas.microsoft.com/office/drawing/2014/main" id="{DA782C74-C197-452A-6AF5-7A0F58ACAFFE}"/>
                </a:ext>
              </a:extLst>
            </p:cNvPr>
            <p:cNvSpPr txBox="1"/>
            <p:nvPr/>
          </p:nvSpPr>
          <p:spPr>
            <a:xfrm>
              <a:off x="4207342" y="1613336"/>
              <a:ext cx="8413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050" b="1" dirty="0">
                  <a:latin typeface="Arial" pitchFamily="34" charset="0"/>
                  <a:cs typeface="Arial" pitchFamily="34" charset="0"/>
                </a:rPr>
                <a:t>GAPDH</a:t>
              </a:r>
              <a:endParaRPr lang="en-US" sz="105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4">
              <a:extLst>
                <a:ext uri="{FF2B5EF4-FFF2-40B4-BE49-F238E27FC236}">
                  <a16:creationId xmlns:a16="http://schemas.microsoft.com/office/drawing/2014/main" id="{0C6D1835-A5B2-95B7-BA12-55E055CC81A2}"/>
                </a:ext>
              </a:extLst>
            </p:cNvPr>
            <p:cNvSpPr txBox="1"/>
            <p:nvPr/>
          </p:nvSpPr>
          <p:spPr>
            <a:xfrm rot="18935760">
              <a:off x="2831123" y="987428"/>
              <a:ext cx="35618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000" b="1" dirty="0">
                  <a:latin typeface="Arial" pitchFamily="34" charset="0"/>
                  <a:cs typeface="Arial" pitchFamily="34" charset="0"/>
                </a:rPr>
                <a:t>NT</a:t>
              </a:r>
              <a:endParaRPr lang="en-US" sz="1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5">
              <a:extLst>
                <a:ext uri="{FF2B5EF4-FFF2-40B4-BE49-F238E27FC236}">
                  <a16:creationId xmlns:a16="http://schemas.microsoft.com/office/drawing/2014/main" id="{6790326C-B89A-B332-8275-E8092EF82C58}"/>
                </a:ext>
              </a:extLst>
            </p:cNvPr>
            <p:cNvSpPr txBox="1"/>
            <p:nvPr/>
          </p:nvSpPr>
          <p:spPr>
            <a:xfrm rot="18935760">
              <a:off x="3029474" y="710836"/>
              <a:ext cx="118043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000" b="1" dirty="0">
                  <a:latin typeface="Arial" pitchFamily="34" charset="0"/>
                  <a:cs typeface="Arial" pitchFamily="34" charset="0"/>
                </a:rPr>
                <a:t>+THP-1</a:t>
              </a:r>
              <a:endParaRPr lang="en-US" sz="1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6">
              <a:extLst>
                <a:ext uri="{FF2B5EF4-FFF2-40B4-BE49-F238E27FC236}">
                  <a16:creationId xmlns:a16="http://schemas.microsoft.com/office/drawing/2014/main" id="{05FD6854-D2CD-5F07-2E88-DB6B8C6CABEB}"/>
                </a:ext>
              </a:extLst>
            </p:cNvPr>
            <p:cNvSpPr txBox="1"/>
            <p:nvPr/>
          </p:nvSpPr>
          <p:spPr>
            <a:xfrm rot="18935760">
              <a:off x="3527343" y="822143"/>
              <a:ext cx="8622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000" b="1" dirty="0">
                  <a:latin typeface="Arial" pitchFamily="34" charset="0"/>
                  <a:cs typeface="Arial" pitchFamily="34" charset="0"/>
                </a:rPr>
                <a:t>+M0</a:t>
              </a:r>
              <a:endParaRPr lang="en-US" sz="1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7">
              <a:extLst>
                <a:ext uri="{FF2B5EF4-FFF2-40B4-BE49-F238E27FC236}">
                  <a16:creationId xmlns:a16="http://schemas.microsoft.com/office/drawing/2014/main" id="{8B4047E9-5001-58ED-C95B-47431A42FE02}"/>
                </a:ext>
              </a:extLst>
            </p:cNvPr>
            <p:cNvSpPr txBox="1"/>
            <p:nvPr/>
          </p:nvSpPr>
          <p:spPr>
            <a:xfrm rot="18935760">
              <a:off x="3788029" y="735204"/>
              <a:ext cx="111078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000" b="1" dirty="0">
                  <a:latin typeface="Arial" pitchFamily="34" charset="0"/>
                  <a:cs typeface="Arial" pitchFamily="34" charset="0"/>
                </a:rPr>
                <a:t>+M2</a:t>
              </a:r>
              <a:endParaRPr lang="en-US" sz="1000" b="1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5" name="Straight Connector 63">
              <a:extLst>
                <a:ext uri="{FF2B5EF4-FFF2-40B4-BE49-F238E27FC236}">
                  <a16:creationId xmlns:a16="http://schemas.microsoft.com/office/drawing/2014/main" id="{EFE9FD06-F109-5189-B26F-F22D73D33413}"/>
                </a:ext>
              </a:extLst>
            </p:cNvPr>
            <p:cNvCxnSpPr>
              <a:cxnSpLocks/>
            </p:cNvCxnSpPr>
            <p:nvPr/>
          </p:nvCxnSpPr>
          <p:spPr>
            <a:xfrm>
              <a:off x="2878887" y="816247"/>
              <a:ext cx="1440000" cy="0"/>
            </a:xfrm>
            <a:prstGeom prst="line">
              <a:avLst/>
            </a:prstGeom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Metin kutusu 46">
              <a:extLst>
                <a:ext uri="{FF2B5EF4-FFF2-40B4-BE49-F238E27FC236}">
                  <a16:creationId xmlns:a16="http://schemas.microsoft.com/office/drawing/2014/main" id="{C6BD79EC-00FA-00B8-7A05-FFED4B00D469}"/>
                </a:ext>
              </a:extLst>
            </p:cNvPr>
            <p:cNvSpPr txBox="1"/>
            <p:nvPr/>
          </p:nvSpPr>
          <p:spPr>
            <a:xfrm>
              <a:off x="3234508" y="556660"/>
              <a:ext cx="77296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100" b="1" dirty="0">
                  <a:latin typeface="Arial" pitchFamily="34" charset="0"/>
                  <a:cs typeface="Arial" pitchFamily="34" charset="0"/>
                </a:rPr>
                <a:t>PSC</a:t>
              </a:r>
              <a:r>
                <a:rPr lang="en-US" sz="1100" b="1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tr-TR" sz="1100" b="1" dirty="0">
                  <a:latin typeface="Arial" pitchFamily="34" charset="0"/>
                  <a:cs typeface="Arial" pitchFamily="34" charset="0"/>
                </a:rPr>
                <a:t>CM</a:t>
              </a:r>
            </a:p>
          </p:txBody>
        </p:sp>
        <p:grpSp>
          <p:nvGrpSpPr>
            <p:cNvPr id="31" name="Grup 30">
              <a:extLst>
                <a:ext uri="{FF2B5EF4-FFF2-40B4-BE49-F238E27FC236}">
                  <a16:creationId xmlns:a16="http://schemas.microsoft.com/office/drawing/2014/main" id="{76B69D35-23B3-01A1-EF11-E71862309883}"/>
                </a:ext>
              </a:extLst>
            </p:cNvPr>
            <p:cNvGrpSpPr/>
            <p:nvPr/>
          </p:nvGrpSpPr>
          <p:grpSpPr>
            <a:xfrm>
              <a:off x="2811684" y="1253164"/>
              <a:ext cx="1440000" cy="619991"/>
              <a:chOff x="2811684" y="1253164"/>
              <a:chExt cx="1440000" cy="619991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28AA7759-22EC-6980-46B9-1309317254DC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13">
                <a:lum bright="-20000" contrast="25000"/>
              </a:blip>
              <a:stretch>
                <a:fillRect/>
              </a:stretch>
            </p:blipFill>
            <p:spPr>
              <a:xfrm>
                <a:off x="2811684" y="1253164"/>
                <a:ext cx="1440000" cy="288000"/>
              </a:xfrm>
              <a:prstGeom prst="rect">
                <a:avLst/>
              </a:prstGeom>
              <a:ln w="9525" cap="sq">
                <a:solidFill>
                  <a:schemeClr val="bg2">
                    <a:lumMod val="50000"/>
                  </a:schemeClr>
                </a:solidFill>
                <a:prstDash val="solid"/>
                <a:miter lim="800000"/>
              </a:ln>
              <a:effectLst/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DAB74DA9-2956-D77A-D866-DC8584F35FA1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811684" y="1621155"/>
                <a:ext cx="1440000" cy="252000"/>
              </a:xfrm>
              <a:prstGeom prst="rect">
                <a:avLst/>
              </a:prstGeom>
              <a:ln w="9525" cap="sq">
                <a:solidFill>
                  <a:schemeClr val="bg2">
                    <a:lumMod val="50000"/>
                  </a:schemeClr>
                </a:solidFill>
                <a:prstDash val="solid"/>
                <a:miter lim="800000"/>
              </a:ln>
              <a:effectLst/>
            </p:spPr>
          </p:pic>
        </p:grpSp>
      </p:grpSp>
      <p:grpSp>
        <p:nvGrpSpPr>
          <p:cNvPr id="32" name="Grup 31">
            <a:extLst>
              <a:ext uri="{FF2B5EF4-FFF2-40B4-BE49-F238E27FC236}">
                <a16:creationId xmlns:a16="http://schemas.microsoft.com/office/drawing/2014/main" id="{8B40F150-CB7D-6498-F164-6FD1E4DFF5DF}"/>
              </a:ext>
            </a:extLst>
          </p:cNvPr>
          <p:cNvGrpSpPr/>
          <p:nvPr/>
        </p:nvGrpSpPr>
        <p:grpSpPr>
          <a:xfrm>
            <a:off x="5225840" y="1253164"/>
            <a:ext cx="1440000" cy="553853"/>
            <a:chOff x="5225840" y="1253164"/>
            <a:chExt cx="1440000" cy="553853"/>
          </a:xfrm>
        </p:grpSpPr>
        <p:pic>
          <p:nvPicPr>
            <p:cNvPr id="35" name="Picture 18">
              <a:extLst>
                <a:ext uri="{FF2B5EF4-FFF2-40B4-BE49-F238E27FC236}">
                  <a16:creationId xmlns:a16="http://schemas.microsoft.com/office/drawing/2014/main" id="{65A7C519-514B-CA15-405F-ABF0BEF58C34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5">
              <a:lum bright="-20000" contrast="29000"/>
            </a:blip>
            <a:stretch>
              <a:fillRect/>
            </a:stretch>
          </p:blipFill>
          <p:spPr>
            <a:xfrm>
              <a:off x="5225840" y="1253164"/>
              <a:ext cx="1440000" cy="288000"/>
            </a:xfrm>
            <a:prstGeom prst="rect">
              <a:avLst/>
            </a:prstGeom>
            <a:ln w="9525" cap="sq">
              <a:solidFill>
                <a:schemeClr val="bg2">
                  <a:lumMod val="50000"/>
                </a:schemeClr>
              </a:solidFill>
              <a:miter lim="800000"/>
            </a:ln>
            <a:effectLst/>
          </p:spPr>
        </p:pic>
        <p:pic>
          <p:nvPicPr>
            <p:cNvPr id="36" name="Picture 70">
              <a:extLst>
                <a:ext uri="{FF2B5EF4-FFF2-40B4-BE49-F238E27FC236}">
                  <a16:creationId xmlns:a16="http://schemas.microsoft.com/office/drawing/2014/main" id="{5A1DC5B5-5230-2A63-C317-ABC55C86A99E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5225840" y="1627017"/>
              <a:ext cx="1440000" cy="180000"/>
            </a:xfrm>
            <a:prstGeom prst="rect">
              <a:avLst/>
            </a:prstGeom>
            <a:ln w="9525" cap="sq">
              <a:solidFill>
                <a:schemeClr val="bg2">
                  <a:lumMod val="50000"/>
                </a:schemeClr>
              </a:solidFill>
              <a:miter lim="800000"/>
            </a:ln>
            <a:effectLst/>
          </p:spPr>
        </p:pic>
      </p:grpSp>
      <p:sp>
        <p:nvSpPr>
          <p:cNvPr id="102" name="Metin kutusu 32">
            <a:extLst>
              <a:ext uri="{FF2B5EF4-FFF2-40B4-BE49-F238E27FC236}">
                <a16:creationId xmlns:a16="http://schemas.microsoft.com/office/drawing/2014/main" id="{5A3F9C36-6B65-1CAC-64DD-82398CCD9911}"/>
              </a:ext>
            </a:extLst>
          </p:cNvPr>
          <p:cNvSpPr txBox="1"/>
          <p:nvPr/>
        </p:nvSpPr>
        <p:spPr>
          <a:xfrm>
            <a:off x="119560" y="3211631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latin typeface="Arial" pitchFamily="34" charset="0"/>
                <a:cs typeface="Arial" pitchFamily="34" charset="0"/>
              </a:rPr>
              <a:t>B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B6F076E2-8F60-29CC-EB91-A29E2F7EE5F9}"/>
              </a:ext>
            </a:extLst>
          </p:cNvPr>
          <p:cNvGrpSpPr/>
          <p:nvPr/>
        </p:nvGrpSpPr>
        <p:grpSpPr>
          <a:xfrm>
            <a:off x="530589" y="3238486"/>
            <a:ext cx="2049182" cy="1240690"/>
            <a:chOff x="538022" y="4993356"/>
            <a:chExt cx="2049182" cy="1240690"/>
          </a:xfrm>
        </p:grpSpPr>
        <p:sp>
          <p:nvSpPr>
            <p:cNvPr id="59" name="TextBox 4">
              <a:extLst>
                <a:ext uri="{FF2B5EF4-FFF2-40B4-BE49-F238E27FC236}">
                  <a16:creationId xmlns:a16="http://schemas.microsoft.com/office/drawing/2014/main" id="{C2BC1DD9-DF6F-DBCE-2B04-4C55F7349D36}"/>
                </a:ext>
              </a:extLst>
            </p:cNvPr>
            <p:cNvSpPr txBox="1"/>
            <p:nvPr/>
          </p:nvSpPr>
          <p:spPr>
            <a:xfrm rot="18935760">
              <a:off x="538791" y="5464522"/>
              <a:ext cx="38985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NT</a:t>
              </a:r>
              <a:endParaRPr 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TextBox 5">
              <a:extLst>
                <a:ext uri="{FF2B5EF4-FFF2-40B4-BE49-F238E27FC236}">
                  <a16:creationId xmlns:a16="http://schemas.microsoft.com/office/drawing/2014/main" id="{BB190A83-5005-EDA0-A27D-875F8448B21F}"/>
                </a:ext>
              </a:extLst>
            </p:cNvPr>
            <p:cNvSpPr txBox="1"/>
            <p:nvPr/>
          </p:nvSpPr>
          <p:spPr>
            <a:xfrm rot="18935760">
              <a:off x="859967" y="5346309"/>
              <a:ext cx="7277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+THP-1</a:t>
              </a:r>
              <a:endParaRPr 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TextBox 6">
              <a:extLst>
                <a:ext uri="{FF2B5EF4-FFF2-40B4-BE49-F238E27FC236}">
                  <a16:creationId xmlns:a16="http://schemas.microsoft.com/office/drawing/2014/main" id="{CB7F47EA-F917-C989-2980-67915A59F3D3}"/>
                </a:ext>
              </a:extLst>
            </p:cNvPr>
            <p:cNvSpPr txBox="1"/>
            <p:nvPr/>
          </p:nvSpPr>
          <p:spPr>
            <a:xfrm>
              <a:off x="1939270" y="5685204"/>
              <a:ext cx="58221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eEF2K</a:t>
              </a:r>
              <a:endParaRPr 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TextBox 7">
              <a:extLst>
                <a:ext uri="{FF2B5EF4-FFF2-40B4-BE49-F238E27FC236}">
                  <a16:creationId xmlns:a16="http://schemas.microsoft.com/office/drawing/2014/main" id="{8EDA778F-4CB5-4D59-CC60-1E6BD19718EE}"/>
                </a:ext>
              </a:extLst>
            </p:cNvPr>
            <p:cNvSpPr txBox="1"/>
            <p:nvPr/>
          </p:nvSpPr>
          <p:spPr>
            <a:xfrm rot="18935760">
              <a:off x="1298697" y="5427239"/>
              <a:ext cx="49641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+M0</a:t>
              </a:r>
              <a:endParaRPr 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TextBox 8">
              <a:extLst>
                <a:ext uri="{FF2B5EF4-FFF2-40B4-BE49-F238E27FC236}">
                  <a16:creationId xmlns:a16="http://schemas.microsoft.com/office/drawing/2014/main" id="{D4DAC42E-8598-7E32-1BBB-5BF6439202CB}"/>
                </a:ext>
              </a:extLst>
            </p:cNvPr>
            <p:cNvSpPr txBox="1"/>
            <p:nvPr/>
          </p:nvSpPr>
          <p:spPr>
            <a:xfrm rot="18935760">
              <a:off x="1628443" y="5381847"/>
              <a:ext cx="62616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+M2</a:t>
              </a:r>
              <a:endParaRPr 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TextBox 10">
              <a:extLst>
                <a:ext uri="{FF2B5EF4-FFF2-40B4-BE49-F238E27FC236}">
                  <a16:creationId xmlns:a16="http://schemas.microsoft.com/office/drawing/2014/main" id="{FED124AE-0215-8D54-B889-80432492EB9E}"/>
                </a:ext>
              </a:extLst>
            </p:cNvPr>
            <p:cNvSpPr txBox="1"/>
            <p:nvPr/>
          </p:nvSpPr>
          <p:spPr>
            <a:xfrm>
              <a:off x="1939270" y="5987825"/>
              <a:ext cx="64793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  <a:endParaRPr 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5" name="Straight Connector 63">
              <a:extLst>
                <a:ext uri="{FF2B5EF4-FFF2-40B4-BE49-F238E27FC236}">
                  <a16:creationId xmlns:a16="http://schemas.microsoft.com/office/drawing/2014/main" id="{1659478F-30A2-F20C-CF75-D76EFC5D34C2}"/>
                </a:ext>
              </a:extLst>
            </p:cNvPr>
            <p:cNvCxnSpPr>
              <a:cxnSpLocks/>
            </p:cNvCxnSpPr>
            <p:nvPr/>
          </p:nvCxnSpPr>
          <p:spPr>
            <a:xfrm>
              <a:off x="558299" y="5279471"/>
              <a:ext cx="1440000" cy="0"/>
            </a:xfrm>
            <a:prstGeom prst="line">
              <a:avLst/>
            </a:prstGeom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Metin kutusu 76">
              <a:extLst>
                <a:ext uri="{FF2B5EF4-FFF2-40B4-BE49-F238E27FC236}">
                  <a16:creationId xmlns:a16="http://schemas.microsoft.com/office/drawing/2014/main" id="{0A1C2AD0-8212-25D1-D76D-836A5FFE5E1A}"/>
                </a:ext>
              </a:extLst>
            </p:cNvPr>
            <p:cNvSpPr txBox="1"/>
            <p:nvPr/>
          </p:nvSpPr>
          <p:spPr>
            <a:xfrm>
              <a:off x="555721" y="4993356"/>
              <a:ext cx="161614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050" b="1" dirty="0">
                  <a:latin typeface="Arial" pitchFamily="34" charset="0"/>
                  <a:cs typeface="Arial" pitchFamily="34" charset="0"/>
                </a:rPr>
                <a:t>MiaPaCa-2, </a:t>
              </a:r>
              <a:r>
                <a:rPr lang="tr-TR" sz="1050" b="1" dirty="0" err="1">
                  <a:latin typeface="Arial" pitchFamily="34" charset="0"/>
                  <a:cs typeface="Arial" pitchFamily="34" charset="0"/>
                </a:rPr>
                <a:t>Exosome</a:t>
              </a:r>
              <a:r>
                <a:rPr lang="en-US" sz="1050" b="1" dirty="0">
                  <a:latin typeface="Arial" pitchFamily="34" charset="0"/>
                  <a:cs typeface="Arial" pitchFamily="34" charset="0"/>
                </a:rPr>
                <a:t>s</a:t>
              </a:r>
              <a:endParaRPr lang="tr-TR" sz="1050" b="1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93" name="Grup 92">
              <a:extLst>
                <a:ext uri="{FF2B5EF4-FFF2-40B4-BE49-F238E27FC236}">
                  <a16:creationId xmlns:a16="http://schemas.microsoft.com/office/drawing/2014/main" id="{A364B501-3127-F80B-EB25-A34A81673006}"/>
                </a:ext>
              </a:extLst>
            </p:cNvPr>
            <p:cNvGrpSpPr/>
            <p:nvPr/>
          </p:nvGrpSpPr>
          <p:grpSpPr>
            <a:xfrm>
              <a:off x="538022" y="5715335"/>
              <a:ext cx="1440000" cy="516253"/>
              <a:chOff x="485835" y="7522001"/>
              <a:chExt cx="1440000" cy="516253"/>
            </a:xfrm>
          </p:grpSpPr>
          <p:pic>
            <p:nvPicPr>
              <p:cNvPr id="58" name="Picture 3">
                <a:extLst>
                  <a:ext uri="{FF2B5EF4-FFF2-40B4-BE49-F238E27FC236}">
                    <a16:creationId xmlns:a16="http://schemas.microsoft.com/office/drawing/2014/main" id="{586F0DA4-35F1-CBC9-5A6B-2C4516745B34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17"/>
              <a:srcRect t="20630" b="21663"/>
              <a:stretch/>
            </p:blipFill>
            <p:spPr>
              <a:xfrm>
                <a:off x="485835" y="7522001"/>
                <a:ext cx="1440000" cy="246868"/>
              </a:xfrm>
              <a:prstGeom prst="rect">
                <a:avLst/>
              </a:prstGeom>
              <a:ln w="9525" cap="sq">
                <a:solidFill>
                  <a:schemeClr val="bg2">
                    <a:lumMod val="50000"/>
                  </a:schemeClr>
                </a:solidFill>
                <a:miter lim="800000"/>
              </a:ln>
              <a:effectLst/>
            </p:spPr>
          </p:pic>
          <p:pic>
            <p:nvPicPr>
              <p:cNvPr id="64" name="Picture 9">
                <a:extLst>
                  <a:ext uri="{FF2B5EF4-FFF2-40B4-BE49-F238E27FC236}">
                    <a16:creationId xmlns:a16="http://schemas.microsoft.com/office/drawing/2014/main" id="{5CF4506B-6335-FCA4-DCD6-E02B7FE6E2A2}"/>
                  </a:ext>
                </a:extLst>
              </p:cNvPr>
              <p:cNvPicPr>
                <a:picLocks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85835" y="7833759"/>
                <a:ext cx="1440000" cy="204495"/>
              </a:xfrm>
              <a:prstGeom prst="rect">
                <a:avLst/>
              </a:prstGeom>
              <a:ln>
                <a:solidFill>
                  <a:schemeClr val="bg2">
                    <a:lumMod val="50000"/>
                  </a:schemeClr>
                </a:solidFill>
              </a:ln>
            </p:spPr>
          </p:pic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1B1846C-8E10-F5E9-FF49-87E5C0897F3E}"/>
              </a:ext>
            </a:extLst>
          </p:cNvPr>
          <p:cNvSpPr txBox="1"/>
          <p:nvPr/>
        </p:nvSpPr>
        <p:spPr>
          <a:xfrm>
            <a:off x="267866" y="8383195"/>
            <a:ext cx="6886860" cy="2346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Figure S4. The presence of macrophages induces eEF2K expression in PSCs and MiaPaCa-2 cells (A) </a:t>
            </a:r>
            <a:r>
              <a:rPr lang="en-US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The changes in eEF2K expression levels in PSCs either co-cultured with monocytes/macrophages or treated with conditioned media or exosomes (n=2, *p&lt;0.05). </a:t>
            </a:r>
            <a:r>
              <a:rPr lang="en-US" sz="11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(B)</a:t>
            </a:r>
            <a:r>
              <a:rPr lang="en-US" sz="11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eEF2K expression levels of MiaPaCa-2 cells after treatment with exosomes of monocytes/macrophages (n=2). </a:t>
            </a:r>
            <a:r>
              <a:rPr lang="en-US" sz="11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(C</a:t>
            </a:r>
            <a:r>
              <a:rPr lang="en-US" sz="1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)</a:t>
            </a:r>
            <a:r>
              <a:rPr lang="tr-TR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r>
              <a:rPr lang="en-US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Representative images of invasive PSCs cells and the quantified data after 48 hours</a:t>
            </a:r>
            <a:r>
              <a:rPr lang="tr-TR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of</a:t>
            </a:r>
            <a:r>
              <a:rPr lang="en-US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exosome exposure (*p&lt;0.05; ***p&lt;0.001, relative to NT). </a:t>
            </a:r>
            <a:r>
              <a:rPr lang="en-US" sz="1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(D) </a:t>
            </a:r>
            <a:r>
              <a:rPr lang="en-US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PANC-1 cells were treated with three different concentration</a:t>
            </a:r>
            <a:r>
              <a:rPr lang="tr-TR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</a:t>
            </a:r>
            <a:r>
              <a:rPr lang="en-US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of</a:t>
            </a:r>
            <a:r>
              <a:rPr lang="en-US" sz="1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MCP-1 and then the changes in the colony-forming ability were evaluated. The upper panel shows representative images of colonies, and the lower panel represents the fold changes between non-treated and treated groups. (*p&lt;0.05, **p&lt;0.01; ***p&lt;0.001, relative to 0 ng/ml MCP-1).</a:t>
            </a:r>
            <a:r>
              <a:rPr lang="en-US" sz="11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CM; conditioned media. </a:t>
            </a:r>
            <a:r>
              <a:rPr lang="tr-TR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7D4DA51-CB19-6F3A-E8C0-20ECC1DA0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9C2BF-4574-496E-96AB-53F7EF929291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53" name="Picture 52" descr="A graph of different colored bars&#10;&#10;Description automatically generated">
            <a:extLst>
              <a:ext uri="{FF2B5EF4-FFF2-40B4-BE49-F238E27FC236}">
                <a16:creationId xmlns:a16="http://schemas.microsoft.com/office/drawing/2014/main" id="{13470FA1-63FE-D174-8E56-73286A4BC1B5}"/>
              </a:ext>
            </a:extLst>
          </p:cNvPr>
          <p:cNvPicPr>
            <a:picLocks/>
          </p:cNvPicPr>
          <p:nvPr/>
        </p:nvPicPr>
        <p:blipFill>
          <a:blip r:embed="rId19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02" y="1889375"/>
            <a:ext cx="1152000" cy="1152000"/>
          </a:xfrm>
          <a:prstGeom prst="rect">
            <a:avLst/>
          </a:prstGeom>
        </p:spPr>
      </p:pic>
      <p:pic>
        <p:nvPicPr>
          <p:cNvPr id="78" name="Picture 77" descr="A graph of different colored bars&#10;&#10;Description automatically generated">
            <a:extLst>
              <a:ext uri="{FF2B5EF4-FFF2-40B4-BE49-F238E27FC236}">
                <a16:creationId xmlns:a16="http://schemas.microsoft.com/office/drawing/2014/main" id="{ADE10ED3-EA23-FB31-FE33-45B41FEDB014}"/>
              </a:ext>
            </a:extLst>
          </p:cNvPr>
          <p:cNvPicPr>
            <a:picLocks/>
          </p:cNvPicPr>
          <p:nvPr/>
        </p:nvPicPr>
        <p:blipFill>
          <a:blip r:embed="rId20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658" y="1889375"/>
            <a:ext cx="1152000" cy="1152000"/>
          </a:xfrm>
          <a:prstGeom prst="rect">
            <a:avLst/>
          </a:prstGeom>
        </p:spPr>
      </p:pic>
      <p:pic>
        <p:nvPicPr>
          <p:cNvPr id="83" name="Picture 82" descr="A graph of different colored squares&#10;&#10;Description automatically generated">
            <a:extLst>
              <a:ext uri="{FF2B5EF4-FFF2-40B4-BE49-F238E27FC236}">
                <a16:creationId xmlns:a16="http://schemas.microsoft.com/office/drawing/2014/main" id="{A2D41D7B-3020-A5B2-F001-033F67535B8D}"/>
              </a:ext>
            </a:extLst>
          </p:cNvPr>
          <p:cNvPicPr>
            <a:picLocks/>
          </p:cNvPicPr>
          <p:nvPr/>
        </p:nvPicPr>
        <p:blipFill>
          <a:blip r:embed="rId21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150" y="1889375"/>
            <a:ext cx="1152000" cy="1152000"/>
          </a:xfrm>
          <a:prstGeom prst="rect">
            <a:avLst/>
          </a:prstGeom>
        </p:spPr>
      </p:pic>
      <p:pic>
        <p:nvPicPr>
          <p:cNvPr id="95" name="Picture 94" descr="A screen shot of a graph&#10;&#10;Description automatically generated">
            <a:extLst>
              <a:ext uri="{FF2B5EF4-FFF2-40B4-BE49-F238E27FC236}">
                <a16:creationId xmlns:a16="http://schemas.microsoft.com/office/drawing/2014/main" id="{96DE75B1-3F47-E798-81A5-D55F4E93A878}"/>
              </a:ext>
            </a:extLst>
          </p:cNvPr>
          <p:cNvPicPr>
            <a:picLocks/>
          </p:cNvPicPr>
          <p:nvPr/>
        </p:nvPicPr>
        <p:blipFill>
          <a:blip r:embed="rId2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527" y="3428278"/>
            <a:ext cx="1152000" cy="1152000"/>
          </a:xfrm>
          <a:prstGeom prst="rect">
            <a:avLst/>
          </a:prstGeom>
        </p:spPr>
      </p:pic>
      <p:cxnSp>
        <p:nvCxnSpPr>
          <p:cNvPr id="55" name="Straight Connector 63">
            <a:extLst>
              <a:ext uri="{FF2B5EF4-FFF2-40B4-BE49-F238E27FC236}">
                <a16:creationId xmlns:a16="http://schemas.microsoft.com/office/drawing/2014/main" id="{71667656-0D10-1BDE-7270-12DDE7E6BD6B}"/>
              </a:ext>
            </a:extLst>
          </p:cNvPr>
          <p:cNvCxnSpPr>
            <a:cxnSpLocks/>
          </p:cNvCxnSpPr>
          <p:nvPr/>
        </p:nvCxnSpPr>
        <p:spPr>
          <a:xfrm>
            <a:off x="2712380" y="823175"/>
            <a:ext cx="1440000" cy="0"/>
          </a:xfrm>
          <a:prstGeom prst="line">
            <a:avLst/>
          </a:prstGeom>
          <a:ln w="95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63">
            <a:extLst>
              <a:ext uri="{FF2B5EF4-FFF2-40B4-BE49-F238E27FC236}">
                <a16:creationId xmlns:a16="http://schemas.microsoft.com/office/drawing/2014/main" id="{D2C52863-CEB1-CDAB-DD9D-9A6D06387470}"/>
              </a:ext>
            </a:extLst>
          </p:cNvPr>
          <p:cNvCxnSpPr>
            <a:cxnSpLocks/>
          </p:cNvCxnSpPr>
          <p:nvPr/>
        </p:nvCxnSpPr>
        <p:spPr>
          <a:xfrm>
            <a:off x="5254412" y="817079"/>
            <a:ext cx="1440000" cy="0"/>
          </a:xfrm>
          <a:prstGeom prst="line">
            <a:avLst/>
          </a:prstGeom>
          <a:ln w="95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 15">
            <a:extLst>
              <a:ext uri="{FF2B5EF4-FFF2-40B4-BE49-F238E27FC236}">
                <a16:creationId xmlns:a16="http://schemas.microsoft.com/office/drawing/2014/main" id="{DB3F0F4F-142E-6CA5-093D-5DE0AA0203EE}"/>
              </a:ext>
            </a:extLst>
          </p:cNvPr>
          <p:cNvGrpSpPr/>
          <p:nvPr/>
        </p:nvGrpSpPr>
        <p:grpSpPr>
          <a:xfrm>
            <a:off x="548098" y="6854722"/>
            <a:ext cx="3166218" cy="1217334"/>
            <a:chOff x="428625" y="990544"/>
            <a:chExt cx="3166218" cy="1217334"/>
          </a:xfrm>
        </p:grpSpPr>
        <p:pic>
          <p:nvPicPr>
            <p:cNvPr id="5" name="Resim 6">
              <a:extLst>
                <a:ext uri="{FF2B5EF4-FFF2-40B4-BE49-F238E27FC236}">
                  <a16:creationId xmlns:a16="http://schemas.microsoft.com/office/drawing/2014/main" id="{2B5C0C2A-5FC7-2072-F642-E8A14D163007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3" cstate="print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sharpenSoften amount="50000"/>
                      </a14:imgEffect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036659" y="1487878"/>
              <a:ext cx="756000" cy="720000"/>
            </a:xfrm>
            <a:prstGeom prst="ellipse">
              <a:avLst/>
            </a:prstGeom>
            <a:ln w="63500" cap="rnd">
              <a:noFill/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8" name="Resim 7">
              <a:extLst>
                <a:ext uri="{FF2B5EF4-FFF2-40B4-BE49-F238E27FC236}">
                  <a16:creationId xmlns:a16="http://schemas.microsoft.com/office/drawing/2014/main" id="{C5FD4F5A-266C-BEB7-F029-26709D418F49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5" cstate="print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sharpenSoften amount="50000"/>
                      </a14:imgEffect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28625" y="1463121"/>
              <a:ext cx="756000" cy="720000"/>
            </a:xfrm>
            <a:prstGeom prst="ellipse">
              <a:avLst/>
            </a:prstGeom>
            <a:ln w="63500" cap="rnd">
              <a:noFill/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9" name="Resim 8">
              <a:extLst>
                <a:ext uri="{FF2B5EF4-FFF2-40B4-BE49-F238E27FC236}">
                  <a16:creationId xmlns:a16="http://schemas.microsoft.com/office/drawing/2014/main" id="{C9D81760-90E4-EBC1-0AE4-4DABD69F5AE9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7" cstate="print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sharpenSoften amount="50000"/>
                      </a14:imgEffect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31543" y="1463121"/>
              <a:ext cx="756000" cy="720000"/>
            </a:xfrm>
            <a:prstGeom prst="ellipse">
              <a:avLst/>
            </a:prstGeom>
            <a:ln w="63500" cap="rnd">
              <a:noFill/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10" name="Metin kutusu 9">
              <a:extLst>
                <a:ext uri="{FF2B5EF4-FFF2-40B4-BE49-F238E27FC236}">
                  <a16:creationId xmlns:a16="http://schemas.microsoft.com/office/drawing/2014/main" id="{F37C4656-F41D-792A-4DD2-600E2113D235}"/>
                </a:ext>
              </a:extLst>
            </p:cNvPr>
            <p:cNvSpPr txBox="1"/>
            <p:nvPr/>
          </p:nvSpPr>
          <p:spPr>
            <a:xfrm>
              <a:off x="607692" y="1248166"/>
              <a:ext cx="37382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050" b="1" dirty="0">
                  <a:latin typeface="Arial" pitchFamily="34" charset="0"/>
                  <a:cs typeface="Arial" pitchFamily="34" charset="0"/>
                </a:rPr>
                <a:t>NT</a:t>
              </a:r>
            </a:p>
          </p:txBody>
        </p:sp>
        <p:sp>
          <p:nvSpPr>
            <p:cNvPr id="11" name="Metin kutusu 10">
              <a:extLst>
                <a:ext uri="{FF2B5EF4-FFF2-40B4-BE49-F238E27FC236}">
                  <a16:creationId xmlns:a16="http://schemas.microsoft.com/office/drawing/2014/main" id="{E42AFC0B-D9C0-DA5D-E921-825F04C7E634}"/>
                </a:ext>
              </a:extLst>
            </p:cNvPr>
            <p:cNvSpPr txBox="1"/>
            <p:nvPr/>
          </p:nvSpPr>
          <p:spPr>
            <a:xfrm>
              <a:off x="2236033" y="1248166"/>
              <a:ext cx="341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050" b="1" dirty="0">
                  <a:latin typeface="Arial" pitchFamily="34" charset="0"/>
                  <a:cs typeface="Arial" pitchFamily="34" charset="0"/>
                </a:rPr>
                <a:t>10</a:t>
              </a:r>
            </a:p>
          </p:txBody>
        </p:sp>
        <p:sp>
          <p:nvSpPr>
            <p:cNvPr id="12" name="Metin kutusu 11">
              <a:extLst>
                <a:ext uri="{FF2B5EF4-FFF2-40B4-BE49-F238E27FC236}">
                  <a16:creationId xmlns:a16="http://schemas.microsoft.com/office/drawing/2014/main" id="{1635D9D0-B784-D4FD-69EE-98BC1CBEE202}"/>
                </a:ext>
              </a:extLst>
            </p:cNvPr>
            <p:cNvSpPr txBox="1"/>
            <p:nvPr/>
          </p:nvSpPr>
          <p:spPr>
            <a:xfrm>
              <a:off x="1489143" y="1248166"/>
              <a:ext cx="2632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050" b="1" dirty="0"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  <p:sp>
          <p:nvSpPr>
            <p:cNvPr id="13" name="Metin kutusu 12">
              <a:extLst>
                <a:ext uri="{FF2B5EF4-FFF2-40B4-BE49-F238E27FC236}">
                  <a16:creationId xmlns:a16="http://schemas.microsoft.com/office/drawing/2014/main" id="{AC1B6ACD-D331-26D9-E334-2EAD373E51F3}"/>
                </a:ext>
              </a:extLst>
            </p:cNvPr>
            <p:cNvSpPr txBox="1"/>
            <p:nvPr/>
          </p:nvSpPr>
          <p:spPr>
            <a:xfrm>
              <a:off x="3058389" y="1248166"/>
              <a:ext cx="341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050" b="1" dirty="0">
                  <a:latin typeface="Arial" pitchFamily="34" charset="0"/>
                  <a:cs typeface="Arial" pitchFamily="34" charset="0"/>
                </a:rPr>
                <a:t>25</a:t>
              </a:r>
            </a:p>
          </p:txBody>
        </p:sp>
        <p:pic>
          <p:nvPicPr>
            <p:cNvPr id="15" name="Resim 5">
              <a:extLst>
                <a:ext uri="{FF2B5EF4-FFF2-40B4-BE49-F238E27FC236}">
                  <a16:creationId xmlns:a16="http://schemas.microsoft.com/office/drawing/2014/main" id="{78F3538C-DEC8-DF59-2810-C1C68EB03B61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9" cstate="print">
              <a:extLst>
                <a:ext uri="{BEBA8EAE-BF5A-486C-A8C5-ECC9F3942E4B}">
                  <a14:imgProps xmlns:a14="http://schemas.microsoft.com/office/drawing/2010/main">
                    <a14:imgLayer r:embed="rId30">
                      <a14:imgEffect>
                        <a14:sharpenSoften amount="50000"/>
                      </a14:imgEffect>
                      <a14:imgEffect>
                        <a14:brightnessContrast bright="17000" contrast="28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838843" y="1487878"/>
              <a:ext cx="756000" cy="720000"/>
            </a:xfrm>
            <a:prstGeom prst="ellipse">
              <a:avLst/>
            </a:prstGeom>
            <a:ln w="63500" cap="rnd">
              <a:noFill/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17" name="Metin kutusu 14">
              <a:extLst>
                <a:ext uri="{FF2B5EF4-FFF2-40B4-BE49-F238E27FC236}">
                  <a16:creationId xmlns:a16="http://schemas.microsoft.com/office/drawing/2014/main" id="{8647745F-2AD1-CD62-640A-538820DA0B0C}"/>
                </a:ext>
              </a:extLst>
            </p:cNvPr>
            <p:cNvSpPr txBox="1"/>
            <p:nvPr/>
          </p:nvSpPr>
          <p:spPr>
            <a:xfrm>
              <a:off x="1922961" y="990544"/>
              <a:ext cx="113043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100" b="1" dirty="0">
                  <a:latin typeface="Arial" pitchFamily="34" charset="0"/>
                  <a:cs typeface="Arial" pitchFamily="34" charset="0"/>
                </a:rPr>
                <a:t>MCP-1 (ng/ml)</a:t>
              </a:r>
            </a:p>
          </p:txBody>
        </p:sp>
        <p:cxnSp>
          <p:nvCxnSpPr>
            <p:cNvPr id="20" name="Düz Bağlayıcı 16">
              <a:extLst>
                <a:ext uri="{FF2B5EF4-FFF2-40B4-BE49-F238E27FC236}">
                  <a16:creationId xmlns:a16="http://schemas.microsoft.com/office/drawing/2014/main" id="{93D44F28-BFA8-E782-D863-638A089D3756}"/>
                </a:ext>
              </a:extLst>
            </p:cNvPr>
            <p:cNvCxnSpPr/>
            <p:nvPr/>
          </p:nvCxnSpPr>
          <p:spPr>
            <a:xfrm>
              <a:off x="1367410" y="1244041"/>
              <a:ext cx="20880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1" name="Metin kutusu 17">
            <a:extLst>
              <a:ext uri="{FF2B5EF4-FFF2-40B4-BE49-F238E27FC236}">
                <a16:creationId xmlns:a16="http://schemas.microsoft.com/office/drawing/2014/main" id="{AA284398-54BB-0CE3-0A73-8B85DF37068F}"/>
              </a:ext>
            </a:extLst>
          </p:cNvPr>
          <p:cNvSpPr txBox="1"/>
          <p:nvPr/>
        </p:nvSpPr>
        <p:spPr>
          <a:xfrm>
            <a:off x="153872" y="6614366"/>
            <a:ext cx="4785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>
                <a:latin typeface="Arial" pitchFamily="34" charset="0"/>
                <a:cs typeface="Arial" pitchFamily="34" charset="0"/>
              </a:rPr>
              <a:t>D 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Metin kutusu 14">
            <a:extLst>
              <a:ext uri="{FF2B5EF4-FFF2-40B4-BE49-F238E27FC236}">
                <a16:creationId xmlns:a16="http://schemas.microsoft.com/office/drawing/2014/main" id="{21BD4BFD-1EEF-F01D-D3A6-57FA44DDCECF}"/>
              </a:ext>
            </a:extLst>
          </p:cNvPr>
          <p:cNvSpPr txBox="1"/>
          <p:nvPr/>
        </p:nvSpPr>
        <p:spPr>
          <a:xfrm>
            <a:off x="1640698" y="6437437"/>
            <a:ext cx="106311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b="1" dirty="0">
                <a:latin typeface="Arial" pitchFamily="34" charset="0"/>
                <a:cs typeface="Arial" pitchFamily="34" charset="0"/>
              </a:rPr>
              <a:t>PANC-1 </a:t>
            </a:r>
            <a:r>
              <a:rPr lang="tr-TR" sz="1100" b="1" dirty="0" err="1">
                <a:latin typeface="Arial" pitchFamily="34" charset="0"/>
                <a:cs typeface="Arial" pitchFamily="34" charset="0"/>
              </a:rPr>
              <a:t>cells</a:t>
            </a:r>
            <a:endParaRPr lang="tr-TR" sz="11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8" name="Düz Bağlayıcı 16">
            <a:extLst>
              <a:ext uri="{FF2B5EF4-FFF2-40B4-BE49-F238E27FC236}">
                <a16:creationId xmlns:a16="http://schemas.microsoft.com/office/drawing/2014/main" id="{4DFFF759-735A-3DB7-6EE6-507D1BDC2BB3}"/>
              </a:ext>
            </a:extLst>
          </p:cNvPr>
          <p:cNvCxnSpPr/>
          <p:nvPr/>
        </p:nvCxnSpPr>
        <p:spPr>
          <a:xfrm>
            <a:off x="669008" y="6742729"/>
            <a:ext cx="309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CD52446-BD44-3AA5-33DF-C5867139CDF7}"/>
              </a:ext>
            </a:extLst>
          </p:cNvPr>
          <p:cNvGrpSpPr/>
          <p:nvPr/>
        </p:nvGrpSpPr>
        <p:grpSpPr>
          <a:xfrm>
            <a:off x="3763985" y="6769189"/>
            <a:ext cx="1552869" cy="1590915"/>
            <a:chOff x="1173334" y="2134505"/>
            <a:chExt cx="2033318" cy="2005585"/>
          </a:xfrm>
        </p:grpSpPr>
        <p:grpSp>
          <p:nvGrpSpPr>
            <p:cNvPr id="38" name="Grup 4">
              <a:extLst>
                <a:ext uri="{FF2B5EF4-FFF2-40B4-BE49-F238E27FC236}">
                  <a16:creationId xmlns:a16="http://schemas.microsoft.com/office/drawing/2014/main" id="{9911F4BD-E027-9EE9-94A2-389091246FF1}"/>
                </a:ext>
              </a:extLst>
            </p:cNvPr>
            <p:cNvGrpSpPr/>
            <p:nvPr/>
          </p:nvGrpSpPr>
          <p:grpSpPr>
            <a:xfrm>
              <a:off x="1173334" y="2134505"/>
              <a:ext cx="2033318" cy="2005585"/>
              <a:chOff x="3243490" y="2723714"/>
              <a:chExt cx="3209790" cy="2973763"/>
            </a:xfrm>
          </p:grpSpPr>
          <p:pic>
            <p:nvPicPr>
              <p:cNvPr id="66" name="Resim 13">
                <a:extLst>
                  <a:ext uri="{FF2B5EF4-FFF2-40B4-BE49-F238E27FC236}">
                    <a16:creationId xmlns:a16="http://schemas.microsoft.com/office/drawing/2014/main" id="{5B3A3D06-E9AD-3922-776D-97F35FE65DB4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3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754" r="1" b="21879"/>
              <a:stretch/>
            </p:blipFill>
            <p:spPr>
              <a:xfrm>
                <a:off x="4070264" y="2744152"/>
                <a:ext cx="2383016" cy="2005714"/>
              </a:xfrm>
              <a:prstGeom prst="rect">
                <a:avLst/>
              </a:prstGeom>
            </p:spPr>
          </p:pic>
          <p:sp>
            <p:nvSpPr>
              <p:cNvPr id="67" name="Metin kutusu 2">
                <a:extLst>
                  <a:ext uri="{FF2B5EF4-FFF2-40B4-BE49-F238E27FC236}">
                    <a16:creationId xmlns:a16="http://schemas.microsoft.com/office/drawing/2014/main" id="{208E927E-9010-7E74-19E6-035368648EC5}"/>
                  </a:ext>
                </a:extLst>
              </p:cNvPr>
              <p:cNvSpPr txBox="1"/>
              <p:nvPr/>
            </p:nvSpPr>
            <p:spPr>
              <a:xfrm rot="16200000">
                <a:off x="2550412" y="3416792"/>
                <a:ext cx="1863288" cy="4771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900" b="1" dirty="0">
                    <a:latin typeface="Arial" pitchFamily="34" charset="0"/>
                    <a:cs typeface="Arial" pitchFamily="34" charset="0"/>
                  </a:rPr>
                  <a:t>Fold change</a:t>
                </a:r>
              </a:p>
            </p:txBody>
          </p:sp>
          <p:sp>
            <p:nvSpPr>
              <p:cNvPr id="68" name="Metin kutusu 3">
                <a:extLst>
                  <a:ext uri="{FF2B5EF4-FFF2-40B4-BE49-F238E27FC236}">
                    <a16:creationId xmlns:a16="http://schemas.microsoft.com/office/drawing/2014/main" id="{5297E9D7-4736-AAF5-C15E-0D2270FBDFE3}"/>
                  </a:ext>
                </a:extLst>
              </p:cNvPr>
              <p:cNvSpPr txBox="1"/>
              <p:nvPr/>
            </p:nvSpPr>
            <p:spPr>
              <a:xfrm>
                <a:off x="4275405" y="5007116"/>
                <a:ext cx="1863287" cy="6903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900" b="1" dirty="0">
                    <a:latin typeface="Arial" pitchFamily="34" charset="0"/>
                    <a:cs typeface="Arial" pitchFamily="34" charset="0"/>
                  </a:rPr>
                  <a:t>MCP-1 (ng/ml)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F4F0DE5-55E2-5447-9620-D094EC146AAD}"/>
                </a:ext>
              </a:extLst>
            </p:cNvPr>
            <p:cNvSpPr txBox="1"/>
            <p:nvPr/>
          </p:nvSpPr>
          <p:spPr>
            <a:xfrm>
              <a:off x="1496783" y="3255355"/>
              <a:ext cx="317363" cy="2715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475BF36-9D71-A4C4-2E68-5870203447DC}"/>
                </a:ext>
              </a:extLst>
            </p:cNvPr>
            <p:cNvSpPr txBox="1"/>
            <p:nvPr/>
          </p:nvSpPr>
          <p:spPr>
            <a:xfrm>
              <a:off x="1223136" y="2928820"/>
              <a:ext cx="522433" cy="2715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T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0.5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E5ECF45-2B81-0080-1F16-1F36C01076B8}"/>
                </a:ext>
              </a:extLst>
            </p:cNvPr>
            <p:cNvSpPr txBox="1"/>
            <p:nvPr/>
          </p:nvSpPr>
          <p:spPr>
            <a:xfrm>
              <a:off x="1223136" y="2552010"/>
              <a:ext cx="541687" cy="2715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T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1.0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5C42DE3-E960-89DC-756B-58B79001816D}"/>
                </a:ext>
              </a:extLst>
            </p:cNvPr>
            <p:cNvSpPr txBox="1"/>
            <p:nvPr/>
          </p:nvSpPr>
          <p:spPr>
            <a:xfrm rot="19809206">
              <a:off x="1710511" y="3432061"/>
              <a:ext cx="317363" cy="2715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C0A6074-61AA-7D1E-5D36-3962A4807978}"/>
                </a:ext>
              </a:extLst>
            </p:cNvPr>
            <p:cNvSpPr txBox="1"/>
            <p:nvPr/>
          </p:nvSpPr>
          <p:spPr>
            <a:xfrm rot="19809206">
              <a:off x="2063717" y="3432061"/>
              <a:ext cx="317363" cy="2715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523A40E-FAF1-2849-C45E-5E3B5823E13C}"/>
                </a:ext>
              </a:extLst>
            </p:cNvPr>
            <p:cNvSpPr txBox="1"/>
            <p:nvPr/>
          </p:nvSpPr>
          <p:spPr>
            <a:xfrm rot="19809206">
              <a:off x="2406950" y="3448016"/>
              <a:ext cx="392926" cy="2715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D844FCB6-73FC-33AC-8074-19BC38E32EAC}"/>
                </a:ext>
              </a:extLst>
            </p:cNvPr>
            <p:cNvSpPr txBox="1"/>
            <p:nvPr/>
          </p:nvSpPr>
          <p:spPr>
            <a:xfrm rot="19809206">
              <a:off x="2769780" y="3448016"/>
              <a:ext cx="392926" cy="2715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</a:p>
          </p:txBody>
        </p:sp>
      </p:grpSp>
      <p:cxnSp>
        <p:nvCxnSpPr>
          <p:cNvPr id="69" name="Düz Bağlayıcı 68">
            <a:extLst>
              <a:ext uri="{FF2B5EF4-FFF2-40B4-BE49-F238E27FC236}">
                <a16:creationId xmlns:a16="http://schemas.microsoft.com/office/drawing/2014/main" id="{6142ED52-6B1C-60FF-C2D3-D7D461E85198}"/>
              </a:ext>
            </a:extLst>
          </p:cNvPr>
          <p:cNvCxnSpPr>
            <a:stCxn id="49" idx="3"/>
            <a:endCxn id="49" idx="3"/>
          </p:cNvCxnSpPr>
          <p:nvPr/>
        </p:nvCxnSpPr>
        <p:spPr>
          <a:xfrm>
            <a:off x="4215712" y="720809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48">
            <a:extLst>
              <a:ext uri="{FF2B5EF4-FFF2-40B4-BE49-F238E27FC236}">
                <a16:creationId xmlns:a16="http://schemas.microsoft.com/office/drawing/2014/main" id="{F2CA33F3-E9D2-9DFD-8C87-AFFF9CC449B0}"/>
              </a:ext>
            </a:extLst>
          </p:cNvPr>
          <p:cNvSpPr txBox="1"/>
          <p:nvPr/>
        </p:nvSpPr>
        <p:spPr>
          <a:xfrm>
            <a:off x="3801066" y="6812532"/>
            <a:ext cx="4136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TR" sz="800" b="1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tr-TR" sz="8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TR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6" name="Düz Bağlayıcı 95">
            <a:extLst>
              <a:ext uri="{FF2B5EF4-FFF2-40B4-BE49-F238E27FC236}">
                <a16:creationId xmlns:a16="http://schemas.microsoft.com/office/drawing/2014/main" id="{B23A32A3-A900-D41A-6D3F-C09FC982987A}"/>
              </a:ext>
            </a:extLst>
          </p:cNvPr>
          <p:cNvCxnSpPr/>
          <p:nvPr/>
        </p:nvCxnSpPr>
        <p:spPr>
          <a:xfrm>
            <a:off x="4130457" y="6921722"/>
            <a:ext cx="36000" cy="0"/>
          </a:xfrm>
          <a:prstGeom prst="line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Düz Bağlayıcı 96">
            <a:extLst>
              <a:ext uri="{FF2B5EF4-FFF2-40B4-BE49-F238E27FC236}">
                <a16:creationId xmlns:a16="http://schemas.microsoft.com/office/drawing/2014/main" id="{145ED8E9-8B3A-3341-5A48-351353AE0A8F}"/>
              </a:ext>
            </a:extLst>
          </p:cNvPr>
          <p:cNvCxnSpPr/>
          <p:nvPr/>
        </p:nvCxnSpPr>
        <p:spPr>
          <a:xfrm>
            <a:off x="4133632" y="7216997"/>
            <a:ext cx="36000" cy="0"/>
          </a:xfrm>
          <a:prstGeom prst="line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Düz Bağlayıcı 97">
            <a:extLst>
              <a:ext uri="{FF2B5EF4-FFF2-40B4-BE49-F238E27FC236}">
                <a16:creationId xmlns:a16="http://schemas.microsoft.com/office/drawing/2014/main" id="{546DAC15-E424-F5C0-56F4-D0D7B3A3CCE3}"/>
              </a:ext>
            </a:extLst>
          </p:cNvPr>
          <p:cNvCxnSpPr/>
          <p:nvPr/>
        </p:nvCxnSpPr>
        <p:spPr>
          <a:xfrm>
            <a:off x="4127282" y="7512272"/>
            <a:ext cx="36000" cy="0"/>
          </a:xfrm>
          <a:prstGeom prst="line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9747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>
            <a:extLst>
              <a:ext uri="{FF2B5EF4-FFF2-40B4-BE49-F238E27FC236}">
                <a16:creationId xmlns:a16="http://schemas.microsoft.com/office/drawing/2014/main" id="{0FF7B085-2805-41A8-9A65-4666D3961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35" y="394464"/>
            <a:ext cx="3362325" cy="2619375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C38D7B01-BFD7-4F98-836D-D6D77070FE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5929" y="375414"/>
            <a:ext cx="3400425" cy="2638425"/>
          </a:xfrm>
          <a:prstGeom prst="rect">
            <a:avLst/>
          </a:prstGeom>
        </p:spPr>
      </p:pic>
      <p:pic>
        <p:nvPicPr>
          <p:cNvPr id="15" name="Resim 14">
            <a:extLst>
              <a:ext uri="{FF2B5EF4-FFF2-40B4-BE49-F238E27FC236}">
                <a16:creationId xmlns:a16="http://schemas.microsoft.com/office/drawing/2014/main" id="{27E443A1-E9B7-4AE2-94D3-B1508BC8D0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972" y="3109536"/>
            <a:ext cx="3238500" cy="2638425"/>
          </a:xfrm>
          <a:prstGeom prst="rect">
            <a:avLst/>
          </a:prstGeom>
        </p:spPr>
      </p:pic>
      <p:sp>
        <p:nvSpPr>
          <p:cNvPr id="35" name="Metin kutusu 34">
            <a:extLst>
              <a:ext uri="{FF2B5EF4-FFF2-40B4-BE49-F238E27FC236}">
                <a16:creationId xmlns:a16="http://schemas.microsoft.com/office/drawing/2014/main" id="{8A20A0CB-F232-409C-A599-554796B228ED}"/>
              </a:ext>
            </a:extLst>
          </p:cNvPr>
          <p:cNvSpPr txBox="1"/>
          <p:nvPr/>
        </p:nvSpPr>
        <p:spPr>
          <a:xfrm>
            <a:off x="3806260" y="298767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37" name="Metin kutusu 36">
            <a:extLst>
              <a:ext uri="{FF2B5EF4-FFF2-40B4-BE49-F238E27FC236}">
                <a16:creationId xmlns:a16="http://schemas.microsoft.com/office/drawing/2014/main" id="{AFF1B162-0990-4F10-BA49-A185DFA2665C}"/>
              </a:ext>
            </a:extLst>
          </p:cNvPr>
          <p:cNvSpPr txBox="1"/>
          <p:nvPr/>
        </p:nvSpPr>
        <p:spPr>
          <a:xfrm>
            <a:off x="155209" y="2861633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46DDD463-2832-6647-EE7C-F468813F979A}"/>
              </a:ext>
            </a:extLst>
          </p:cNvPr>
          <p:cNvSpPr txBox="1"/>
          <p:nvPr/>
        </p:nvSpPr>
        <p:spPr>
          <a:xfrm>
            <a:off x="215347" y="298767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D1B229-DDBA-73F7-B737-852971BEB8A3}"/>
              </a:ext>
            </a:extLst>
          </p:cNvPr>
          <p:cNvSpPr txBox="1"/>
          <p:nvPr/>
        </p:nvSpPr>
        <p:spPr>
          <a:xfrm>
            <a:off x="330897" y="5848426"/>
            <a:ext cx="6874133" cy="1330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tr-TR" sz="1100" dirty="0">
              <a:effectLst/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Figure S5. The </a:t>
            </a:r>
            <a:r>
              <a:rPr lang="tr-TR" sz="1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size </a:t>
            </a:r>
            <a:r>
              <a:rPr lang="tr-TR" sz="1100" b="1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and</a:t>
            </a:r>
            <a:r>
              <a:rPr lang="tr-TR" sz="1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b="1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particle</a:t>
            </a:r>
            <a:r>
              <a:rPr lang="tr-TR" sz="1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b="1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analyse</a:t>
            </a:r>
            <a:r>
              <a:rPr lang="en-US" sz="1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</a:t>
            </a:r>
            <a:r>
              <a:rPr lang="en-US" sz="11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of exosomes.</a:t>
            </a:r>
            <a:r>
              <a:rPr lang="en-US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Exosomes were isolated from cell culture media of THP-1 cells, M0- and M2-type macrophages. Particle size distributions and concentration of isolated exosomes were analyzed by </a:t>
            </a:r>
            <a:r>
              <a:rPr lang="en-US" sz="1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NanoSight</a:t>
            </a:r>
            <a:r>
              <a:rPr lang="en-US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NS300. Representative NTA of exosomes isolated from</a:t>
            </a:r>
            <a:r>
              <a:rPr lang="en-US" sz="1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(A) </a:t>
            </a:r>
            <a:r>
              <a:rPr lang="en-US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THP-1 monocytes, </a:t>
            </a:r>
            <a:r>
              <a:rPr lang="en-US" sz="1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(B) </a:t>
            </a:r>
            <a:r>
              <a:rPr lang="en-US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M0 macrophages, and</a:t>
            </a:r>
            <a:r>
              <a:rPr lang="en-US" sz="1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(C) </a:t>
            </a:r>
            <a:r>
              <a:rPr lang="en-US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M2 macrophages. NTA; nanoparticle tracking analysis.</a:t>
            </a:r>
            <a:r>
              <a:rPr lang="tr-TR" sz="11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1100" dirty="0">
              <a:effectLst/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71AAA8-F363-33E6-7F1D-C26CCE675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9C2BF-4574-496E-96AB-53F7EF929291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6191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3A602C0-DC20-586D-D25F-230FAAAB5EE0}"/>
              </a:ext>
            </a:extLst>
          </p:cNvPr>
          <p:cNvSpPr txBox="1"/>
          <p:nvPr/>
        </p:nvSpPr>
        <p:spPr>
          <a:xfrm>
            <a:off x="390715" y="6330305"/>
            <a:ext cx="6798564" cy="8236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100" b="1" dirty="0" err="1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Figure</a:t>
            </a:r>
            <a:r>
              <a:rPr lang="tr-TR" sz="11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S6. AXL </a:t>
            </a:r>
            <a:r>
              <a:rPr lang="tr-TR" sz="1100" b="1" dirty="0" err="1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silencing</a:t>
            </a:r>
            <a:r>
              <a:rPr lang="tr-TR" sz="11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b="1" dirty="0" err="1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decreases</a:t>
            </a:r>
            <a:r>
              <a:rPr lang="tr-TR" sz="11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 </a:t>
            </a:r>
            <a:r>
              <a:rPr lang="tr-TR" sz="1100" b="1" dirty="0" err="1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colony</a:t>
            </a:r>
            <a:r>
              <a:rPr lang="tr-TR" sz="11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b="1" dirty="0" err="1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formation</a:t>
            </a:r>
            <a:r>
              <a:rPr lang="tr-TR" sz="11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tr-TR" sz="1100" b="1" dirty="0" err="1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migration</a:t>
            </a:r>
            <a:r>
              <a:rPr lang="tr-TR" sz="11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tr-TR" sz="1100" b="1" dirty="0" err="1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and</a:t>
            </a:r>
            <a:r>
              <a:rPr lang="tr-TR" sz="11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b="1" dirty="0" err="1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invasion</a:t>
            </a:r>
            <a:r>
              <a:rPr lang="tr-TR" sz="11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in MiaPaCa-2 cells. </a:t>
            </a:r>
            <a:r>
              <a:rPr lang="tr-TR" sz="1100" dirty="0" err="1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The</a:t>
            </a:r>
            <a:r>
              <a:rPr lang="tr-TR" sz="11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changes in </a:t>
            </a:r>
            <a:r>
              <a:rPr lang="tr-TR" sz="11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(A) </a:t>
            </a:r>
            <a:r>
              <a:rPr lang="tr-TR" sz="1100" dirty="0" err="1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colony</a:t>
            </a:r>
            <a:r>
              <a:rPr lang="tr-TR" sz="11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dirty="0" err="1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formation</a:t>
            </a:r>
            <a:r>
              <a:rPr lang="tr-TR" sz="11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tr-TR" sz="11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(B) </a:t>
            </a:r>
            <a:r>
              <a:rPr lang="tr-TR" sz="1100" dirty="0" err="1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migration</a:t>
            </a:r>
            <a:r>
              <a:rPr lang="tr-TR" sz="11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tr-TR" sz="1100" dirty="0" err="1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and</a:t>
            </a:r>
            <a:r>
              <a:rPr lang="tr-TR" sz="11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sz="11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(C) </a:t>
            </a:r>
            <a:r>
              <a:rPr lang="tr-TR" sz="1100" dirty="0" err="1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invasion</a:t>
            </a:r>
            <a:r>
              <a:rPr lang="tr-TR" sz="11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abilities of MiaPaCa-2 cells following AXL siRNA treatment. 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8B076F-5E19-E678-A8C5-D011E670C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9020" y="10104279"/>
            <a:ext cx="1700927" cy="569240"/>
          </a:xfrm>
        </p:spPr>
        <p:txBody>
          <a:bodyPr/>
          <a:lstStyle/>
          <a:p>
            <a:fld id="{E109C2BF-4574-496E-96AB-53F7EF929291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7" name="Metin kutusu 16">
            <a:extLst>
              <a:ext uri="{FF2B5EF4-FFF2-40B4-BE49-F238E27FC236}">
                <a16:creationId xmlns:a16="http://schemas.microsoft.com/office/drawing/2014/main" id="{AB816FCE-ED91-F2AE-9DCC-AC6765FCF36E}"/>
              </a:ext>
            </a:extLst>
          </p:cNvPr>
          <p:cNvSpPr txBox="1"/>
          <p:nvPr/>
        </p:nvSpPr>
        <p:spPr>
          <a:xfrm>
            <a:off x="4991522" y="3404781"/>
            <a:ext cx="8194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Cnt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siRNA</a:t>
            </a:r>
          </a:p>
        </p:txBody>
      </p:sp>
      <p:sp>
        <p:nvSpPr>
          <p:cNvPr id="8" name="Metin kutusu 17">
            <a:extLst>
              <a:ext uri="{FF2B5EF4-FFF2-40B4-BE49-F238E27FC236}">
                <a16:creationId xmlns:a16="http://schemas.microsoft.com/office/drawing/2014/main" id="{60D1A2E6-B2C8-3AA1-7C19-E7100168EC0A}"/>
              </a:ext>
            </a:extLst>
          </p:cNvPr>
          <p:cNvSpPr txBox="1"/>
          <p:nvPr/>
        </p:nvSpPr>
        <p:spPr>
          <a:xfrm>
            <a:off x="6148041" y="3404781"/>
            <a:ext cx="8611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AXL siRNA</a:t>
            </a:r>
          </a:p>
        </p:txBody>
      </p:sp>
      <p:pic>
        <p:nvPicPr>
          <p:cNvPr id="9" name="Resim 20">
            <a:extLst>
              <a:ext uri="{FF2B5EF4-FFF2-40B4-BE49-F238E27FC236}">
                <a16:creationId xmlns:a16="http://schemas.microsoft.com/office/drawing/2014/main" id="{34A46364-FB16-E13A-3753-50A21F90476A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783930" y="3644717"/>
            <a:ext cx="1188000" cy="1044000"/>
          </a:xfrm>
          <a:prstGeom prst="rect">
            <a:avLst/>
          </a:prstGeom>
          <a:ln w="6350">
            <a:solidFill>
              <a:schemeClr val="bg2">
                <a:lumMod val="10000"/>
              </a:schemeClr>
            </a:solidFill>
          </a:ln>
        </p:spPr>
      </p:pic>
      <p:pic>
        <p:nvPicPr>
          <p:cNvPr id="11" name="Resim 26">
            <a:extLst>
              <a:ext uri="{FF2B5EF4-FFF2-40B4-BE49-F238E27FC236}">
                <a16:creationId xmlns:a16="http://schemas.microsoft.com/office/drawing/2014/main" id="{58BBDAA6-2252-D862-AD7B-DF3042C0D69C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007687" y="3644717"/>
            <a:ext cx="1188000" cy="1044000"/>
          </a:xfrm>
          <a:prstGeom prst="rect">
            <a:avLst/>
          </a:prstGeom>
          <a:ln w="6350">
            <a:solidFill>
              <a:schemeClr val="bg2">
                <a:lumMod val="10000"/>
              </a:schemeClr>
            </a:solidFill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06E46F13-EE52-75DE-52B1-F910D23DACEE}"/>
              </a:ext>
            </a:extLst>
          </p:cNvPr>
          <p:cNvSpPr txBox="1"/>
          <p:nvPr/>
        </p:nvSpPr>
        <p:spPr>
          <a:xfrm>
            <a:off x="316712" y="3108395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9CF63D1-CDE9-9FC7-A4E6-ACA8633B4168}"/>
              </a:ext>
            </a:extLst>
          </p:cNvPr>
          <p:cNvSpPr txBox="1"/>
          <p:nvPr/>
        </p:nvSpPr>
        <p:spPr>
          <a:xfrm>
            <a:off x="4247336" y="310275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5" name="Picture 4" descr="A black and grey rectangles&#10;&#10;Description automatically generated">
            <a:extLst>
              <a:ext uri="{FF2B5EF4-FFF2-40B4-BE49-F238E27FC236}">
                <a16:creationId xmlns:a16="http://schemas.microsoft.com/office/drawing/2014/main" id="{B208F77B-B389-EE84-1205-F76A83CF98D3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760" y="3552975"/>
            <a:ext cx="1728000" cy="2088000"/>
          </a:xfrm>
          <a:prstGeom prst="rect">
            <a:avLst/>
          </a:prstGeom>
        </p:spPr>
      </p:pic>
      <p:pic>
        <p:nvPicPr>
          <p:cNvPr id="10" name="Picture 9" descr="A black and grey rectangles&#10;&#10;Description automatically generated">
            <a:extLst>
              <a:ext uri="{FF2B5EF4-FFF2-40B4-BE49-F238E27FC236}">
                <a16:creationId xmlns:a16="http://schemas.microsoft.com/office/drawing/2014/main" id="{2F2AC21E-5202-B54C-BB36-3CD27EB68FE7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46" y="3475140"/>
            <a:ext cx="1692000" cy="208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65E9A5-0B35-5BA1-C059-013B78BCC8D7}"/>
              </a:ext>
            </a:extLst>
          </p:cNvPr>
          <p:cNvSpPr txBox="1"/>
          <p:nvPr/>
        </p:nvSpPr>
        <p:spPr>
          <a:xfrm>
            <a:off x="1588595" y="3228761"/>
            <a:ext cx="12490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100" b="1" dirty="0">
                <a:latin typeface="Arial" panose="020B0604020202020204" pitchFamily="34" charset="0"/>
                <a:cs typeface="Arial" panose="020B0604020202020204" pitchFamily="34" charset="0"/>
              </a:rPr>
              <a:t>MiaPaCa-2 cells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8E8A742-56A8-22BC-26F0-6F4BA8024B35}"/>
              </a:ext>
            </a:extLst>
          </p:cNvPr>
          <p:cNvCxnSpPr/>
          <p:nvPr/>
        </p:nvCxnSpPr>
        <p:spPr>
          <a:xfrm>
            <a:off x="835540" y="3472086"/>
            <a:ext cx="2736000" cy="0"/>
          </a:xfrm>
          <a:prstGeom prst="line">
            <a:avLst/>
          </a:prstGeom>
          <a:ln w="9525"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8027AA40-243A-A946-7C33-70C16C30DC16}"/>
              </a:ext>
            </a:extLst>
          </p:cNvPr>
          <p:cNvSpPr txBox="1"/>
          <p:nvPr/>
        </p:nvSpPr>
        <p:spPr>
          <a:xfrm>
            <a:off x="5340587" y="3088740"/>
            <a:ext cx="12490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100" b="1" dirty="0">
                <a:latin typeface="Arial" panose="020B0604020202020204" pitchFamily="34" charset="0"/>
                <a:cs typeface="Arial" panose="020B0604020202020204" pitchFamily="34" charset="0"/>
              </a:rPr>
              <a:t>MiaPaCa-2 cells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B03594B-7E75-812F-D943-4D6C4A9DE4C1}"/>
              </a:ext>
            </a:extLst>
          </p:cNvPr>
          <p:cNvCxnSpPr/>
          <p:nvPr/>
        </p:nvCxnSpPr>
        <p:spPr>
          <a:xfrm>
            <a:off x="4794923" y="3360344"/>
            <a:ext cx="2340000" cy="0"/>
          </a:xfrm>
          <a:prstGeom prst="line">
            <a:avLst/>
          </a:prstGeom>
          <a:ln w="9525"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2" name="Picture 41">
            <a:extLst>
              <a:ext uri="{FF2B5EF4-FFF2-40B4-BE49-F238E27FC236}">
                <a16:creationId xmlns:a16="http://schemas.microsoft.com/office/drawing/2014/main" id="{54E164A5-F8DB-9DFA-131B-525073EC9705}"/>
              </a:ext>
            </a:extLst>
          </p:cNvPr>
          <p:cNvPicPr>
            <a:picLocks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51" t="19235" r="34481" b="48730"/>
          <a:stretch/>
        </p:blipFill>
        <p:spPr>
          <a:xfrm rot="10800000">
            <a:off x="662756" y="1478294"/>
            <a:ext cx="1080000" cy="1080000"/>
          </a:xfrm>
          <a:prstGeom prst="ellipse">
            <a:avLst/>
          </a:prstGeom>
          <a:ln w="127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2C3EE01C-21D1-77E6-4027-68611A8C8981}"/>
              </a:ext>
            </a:extLst>
          </p:cNvPr>
          <p:cNvPicPr>
            <a:picLocks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6" t="18985" r="59636" b="48980"/>
          <a:stretch/>
        </p:blipFill>
        <p:spPr>
          <a:xfrm rot="10800000">
            <a:off x="1852188" y="1478294"/>
            <a:ext cx="1080000" cy="1080000"/>
          </a:xfrm>
          <a:prstGeom prst="ellipse">
            <a:avLst/>
          </a:prstGeom>
          <a:ln w="127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E14482CC-E55B-C335-364F-0B862E8C3DC4}"/>
              </a:ext>
            </a:extLst>
          </p:cNvPr>
          <p:cNvSpPr txBox="1"/>
          <p:nvPr/>
        </p:nvSpPr>
        <p:spPr>
          <a:xfrm>
            <a:off x="1227657" y="872826"/>
            <a:ext cx="12490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100" b="1" dirty="0">
                <a:latin typeface="Arial" panose="020B0604020202020204" pitchFamily="34" charset="0"/>
                <a:cs typeface="Arial" panose="020B0604020202020204" pitchFamily="34" charset="0"/>
              </a:rPr>
              <a:t>MiaPaCa-2 cells</a:t>
            </a:r>
          </a:p>
        </p:txBody>
      </p:sp>
      <p:sp>
        <p:nvSpPr>
          <p:cNvPr id="48" name="Metin kutusu 16">
            <a:extLst>
              <a:ext uri="{FF2B5EF4-FFF2-40B4-BE49-F238E27FC236}">
                <a16:creationId xmlns:a16="http://schemas.microsoft.com/office/drawing/2014/main" id="{54589FAC-6166-2350-A23F-315C67B07346}"/>
              </a:ext>
            </a:extLst>
          </p:cNvPr>
          <p:cNvSpPr txBox="1"/>
          <p:nvPr/>
        </p:nvSpPr>
        <p:spPr>
          <a:xfrm>
            <a:off x="828147" y="1239441"/>
            <a:ext cx="8194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Cnt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siRNA</a:t>
            </a:r>
          </a:p>
        </p:txBody>
      </p:sp>
      <p:sp>
        <p:nvSpPr>
          <p:cNvPr id="49" name="Metin kutusu 17">
            <a:extLst>
              <a:ext uri="{FF2B5EF4-FFF2-40B4-BE49-F238E27FC236}">
                <a16:creationId xmlns:a16="http://schemas.microsoft.com/office/drawing/2014/main" id="{21A9FACD-CEB5-670A-C02D-EBAF81BFE363}"/>
              </a:ext>
            </a:extLst>
          </p:cNvPr>
          <p:cNvSpPr txBox="1"/>
          <p:nvPr/>
        </p:nvSpPr>
        <p:spPr>
          <a:xfrm>
            <a:off x="1964346" y="1239441"/>
            <a:ext cx="8611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AXL siRNA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E79A4AC8-9A7A-6DFA-E243-87D83BE08614}"/>
              </a:ext>
            </a:extLst>
          </p:cNvPr>
          <p:cNvCxnSpPr/>
          <p:nvPr/>
        </p:nvCxnSpPr>
        <p:spPr>
          <a:xfrm>
            <a:off x="804268" y="1164524"/>
            <a:ext cx="2016000" cy="0"/>
          </a:xfrm>
          <a:prstGeom prst="line">
            <a:avLst/>
          </a:prstGeom>
          <a:ln w="9525"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916BE548-2AE2-745F-192B-27AFCA9C8AB2}"/>
              </a:ext>
            </a:extLst>
          </p:cNvPr>
          <p:cNvSpPr txBox="1"/>
          <p:nvPr/>
        </p:nvSpPr>
        <p:spPr>
          <a:xfrm>
            <a:off x="319782" y="957336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grpSp>
        <p:nvGrpSpPr>
          <p:cNvPr id="15" name="Grup 14">
            <a:extLst>
              <a:ext uri="{FF2B5EF4-FFF2-40B4-BE49-F238E27FC236}">
                <a16:creationId xmlns:a16="http://schemas.microsoft.com/office/drawing/2014/main" id="{324F8E2B-A83C-D1E4-71B9-28A1F2E0A64A}"/>
              </a:ext>
            </a:extLst>
          </p:cNvPr>
          <p:cNvGrpSpPr/>
          <p:nvPr/>
        </p:nvGrpSpPr>
        <p:grpSpPr>
          <a:xfrm>
            <a:off x="3214660" y="737546"/>
            <a:ext cx="1440000" cy="2062022"/>
            <a:chOff x="3214660" y="737546"/>
            <a:chExt cx="1440000" cy="206202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56A18B1-6D51-F144-3452-1EDBB1948DFD}"/>
                </a:ext>
              </a:extLst>
            </p:cNvPr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214660" y="755529"/>
              <a:ext cx="1440000" cy="2044039"/>
            </a:xfrm>
            <a:prstGeom prst="rect">
              <a:avLst/>
            </a:prstGeom>
          </p:spPr>
        </p:pic>
        <p:sp>
          <p:nvSpPr>
            <p:cNvPr id="14" name="Metin kutusu 13">
              <a:extLst>
                <a:ext uri="{FF2B5EF4-FFF2-40B4-BE49-F238E27FC236}">
                  <a16:creationId xmlns:a16="http://schemas.microsoft.com/office/drawing/2014/main" id="{0AFB5A5A-10F7-C26F-68F2-4479FD68C764}"/>
                </a:ext>
              </a:extLst>
            </p:cNvPr>
            <p:cNvSpPr txBox="1"/>
            <p:nvPr/>
          </p:nvSpPr>
          <p:spPr>
            <a:xfrm rot="16200000">
              <a:off x="2414088" y="1580085"/>
              <a:ext cx="1915909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tr-TR" sz="9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Colony</a:t>
              </a:r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tr-TR" sz="9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formation</a:t>
              </a:r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tr-TR" sz="9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efficiency</a:t>
              </a:r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(%)</a:t>
              </a:r>
            </a:p>
          </p:txBody>
        </p:sp>
      </p:grpSp>
      <p:grpSp>
        <p:nvGrpSpPr>
          <p:cNvPr id="17" name="Grup 16">
            <a:extLst>
              <a:ext uri="{FF2B5EF4-FFF2-40B4-BE49-F238E27FC236}">
                <a16:creationId xmlns:a16="http://schemas.microsoft.com/office/drawing/2014/main" id="{E8BFDFDD-230E-DC70-3948-5BA8F7E8F38B}"/>
              </a:ext>
            </a:extLst>
          </p:cNvPr>
          <p:cNvGrpSpPr/>
          <p:nvPr/>
        </p:nvGrpSpPr>
        <p:grpSpPr>
          <a:xfrm>
            <a:off x="5287687" y="4736634"/>
            <a:ext cx="1440000" cy="1440000"/>
            <a:chOff x="5287687" y="4736634"/>
            <a:chExt cx="1440000" cy="1440000"/>
          </a:xfrm>
        </p:grpSpPr>
        <p:pic>
          <p:nvPicPr>
            <p:cNvPr id="2" name="Picture 1" descr="A black and grey rectangles&#10;&#10;Description automatically generated">
              <a:extLst>
                <a:ext uri="{FF2B5EF4-FFF2-40B4-BE49-F238E27FC236}">
                  <a16:creationId xmlns:a16="http://schemas.microsoft.com/office/drawing/2014/main" id="{DAB328AD-9AC4-BDEF-A94D-40A518AA3397}"/>
                </a:ext>
              </a:extLst>
            </p:cNvPr>
            <p:cNvPicPr>
              <a:picLocks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7687" y="4736634"/>
              <a:ext cx="1440000" cy="1440000"/>
            </a:xfrm>
            <a:prstGeom prst="rect">
              <a:avLst/>
            </a:prstGeom>
          </p:spPr>
        </p:pic>
        <p:sp>
          <p:nvSpPr>
            <p:cNvPr id="16" name="Metin kutusu 15">
              <a:extLst>
                <a:ext uri="{FF2B5EF4-FFF2-40B4-BE49-F238E27FC236}">
                  <a16:creationId xmlns:a16="http://schemas.microsoft.com/office/drawing/2014/main" id="{F889956E-07FC-5A51-CEC9-E99484DC2EEE}"/>
                </a:ext>
              </a:extLst>
            </p:cNvPr>
            <p:cNvSpPr txBox="1"/>
            <p:nvPr/>
          </p:nvSpPr>
          <p:spPr>
            <a:xfrm rot="16200000">
              <a:off x="4970933" y="5162344"/>
              <a:ext cx="864339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tr-TR" sz="9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Invasion</a:t>
              </a:r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(%)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5502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A80AC8CE-C44D-9618-246C-53BDFAAC6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9C2BF-4574-496E-96AB-53F7EF929291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DB22439F-BF5D-C8F0-DB80-9D0FC801C60F}"/>
              </a:ext>
            </a:extLst>
          </p:cNvPr>
          <p:cNvSpPr txBox="1"/>
          <p:nvPr/>
        </p:nvSpPr>
        <p:spPr>
          <a:xfrm>
            <a:off x="590995" y="4183687"/>
            <a:ext cx="6448952" cy="16880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tr-TR" sz="1100" dirty="0"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Figure S7. MCP-1 treatment stimulates macrophage polarization towards pro-tumorigenic M2-type. (A) </a:t>
            </a:r>
            <a:r>
              <a:rPr lang="en-US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The effect of MCP-1 application on the polarization of macrophages and eEF2K expression was evaluated by the increased CD206 and eEF2K levels, respectively. </a:t>
            </a:r>
            <a:r>
              <a:rPr lang="en-US" sz="1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(B)</a:t>
            </a:r>
            <a:r>
              <a:rPr lang="en-US" sz="1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The effect of eEF2K knockdown on CCR2 (receptor of MCP-1) and Gas6 protein expression in M2-macrophages was evaluated by measured by Western blot.  β-actin and GAPDH were used as loading control. </a:t>
            </a:r>
          </a:p>
        </p:txBody>
      </p: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0098A8CE-87BB-2330-31E0-1A51CB759867}"/>
              </a:ext>
            </a:extLst>
          </p:cNvPr>
          <p:cNvGrpSpPr/>
          <p:nvPr/>
        </p:nvGrpSpPr>
        <p:grpSpPr>
          <a:xfrm>
            <a:off x="3488056" y="1074850"/>
            <a:ext cx="3107681" cy="2407718"/>
            <a:chOff x="318587" y="4433853"/>
            <a:chExt cx="3107681" cy="2407718"/>
          </a:xfrm>
        </p:grpSpPr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ACB025FF-5A35-3B3F-B44C-1635A82B8984}"/>
                </a:ext>
              </a:extLst>
            </p:cNvPr>
            <p:cNvGrpSpPr/>
            <p:nvPr/>
          </p:nvGrpSpPr>
          <p:grpSpPr>
            <a:xfrm>
              <a:off x="318587" y="4433853"/>
              <a:ext cx="3107681" cy="2407718"/>
              <a:chOff x="432038" y="6021321"/>
              <a:chExt cx="3107681" cy="2407718"/>
            </a:xfrm>
          </p:grpSpPr>
          <p:sp>
            <p:nvSpPr>
              <p:cNvPr id="186" name="TextBox 5">
                <a:extLst>
                  <a:ext uri="{FF2B5EF4-FFF2-40B4-BE49-F238E27FC236}">
                    <a16:creationId xmlns:a16="http://schemas.microsoft.com/office/drawing/2014/main" id="{41588A28-99CE-E41C-DF91-6E7F29D51E2F}"/>
                  </a:ext>
                </a:extLst>
              </p:cNvPr>
              <p:cNvSpPr txBox="1"/>
              <p:nvPr/>
            </p:nvSpPr>
            <p:spPr>
              <a:xfrm>
                <a:off x="2610482" y="6965147"/>
                <a:ext cx="58221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dirty="0">
                    <a:latin typeface="Arial" pitchFamily="34" charset="0"/>
                    <a:cs typeface="Arial" pitchFamily="34" charset="0"/>
                  </a:rPr>
                  <a:t>eEF2K</a:t>
                </a:r>
              </a:p>
            </p:txBody>
          </p:sp>
          <p:sp>
            <p:nvSpPr>
              <p:cNvPr id="187" name="TextBox 12">
                <a:extLst>
                  <a:ext uri="{FF2B5EF4-FFF2-40B4-BE49-F238E27FC236}">
                    <a16:creationId xmlns:a16="http://schemas.microsoft.com/office/drawing/2014/main" id="{8FC3C501-044E-80DA-5D0D-35B5865C5A46}"/>
                  </a:ext>
                </a:extLst>
              </p:cNvPr>
              <p:cNvSpPr txBox="1"/>
              <p:nvPr/>
            </p:nvSpPr>
            <p:spPr>
              <a:xfrm>
                <a:off x="2610482" y="8182818"/>
                <a:ext cx="92923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000" b="1" dirty="0">
                    <a:latin typeface="Arial" pitchFamily="34" charset="0"/>
                    <a:cs typeface="Arial" pitchFamily="34" charset="0"/>
                  </a:rPr>
                  <a:t>GAPDH</a:t>
                </a:r>
                <a:endParaRPr lang="en-US" sz="10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8" name="TextBox 7">
                <a:extLst>
                  <a:ext uri="{FF2B5EF4-FFF2-40B4-BE49-F238E27FC236}">
                    <a16:creationId xmlns:a16="http://schemas.microsoft.com/office/drawing/2014/main" id="{37D4C013-702E-DC01-22A9-1E0ECE684948}"/>
                  </a:ext>
                </a:extLst>
              </p:cNvPr>
              <p:cNvSpPr txBox="1"/>
              <p:nvPr/>
            </p:nvSpPr>
            <p:spPr>
              <a:xfrm rot="18923301">
                <a:off x="921244" y="6646108"/>
                <a:ext cx="627004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dirty="0">
                    <a:latin typeface="Arial" pitchFamily="34" charset="0"/>
                    <a:cs typeface="Arial" pitchFamily="34" charset="0"/>
                  </a:rPr>
                  <a:t>NT</a:t>
                </a:r>
              </a:p>
            </p:txBody>
          </p:sp>
          <p:sp>
            <p:nvSpPr>
              <p:cNvPr id="189" name="TextBox 7">
                <a:extLst>
                  <a:ext uri="{FF2B5EF4-FFF2-40B4-BE49-F238E27FC236}">
                    <a16:creationId xmlns:a16="http://schemas.microsoft.com/office/drawing/2014/main" id="{6516C866-9371-E668-F2AD-C15E3C8329A3}"/>
                  </a:ext>
                </a:extLst>
              </p:cNvPr>
              <p:cNvSpPr txBox="1"/>
              <p:nvPr/>
            </p:nvSpPr>
            <p:spPr>
              <a:xfrm rot="18923301">
                <a:off x="1337828" y="6635531"/>
                <a:ext cx="627004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dirty="0" err="1">
                    <a:latin typeface="Arial" pitchFamily="34" charset="0"/>
                    <a:cs typeface="Arial" pitchFamily="34" charset="0"/>
                  </a:rPr>
                  <a:t>Cnt</a:t>
                </a:r>
                <a:endParaRPr lang="en-US" sz="10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0" name="TextBox 7">
                <a:extLst>
                  <a:ext uri="{FF2B5EF4-FFF2-40B4-BE49-F238E27FC236}">
                    <a16:creationId xmlns:a16="http://schemas.microsoft.com/office/drawing/2014/main" id="{4C888D4B-4CD9-5721-B3F0-CB6D04BFE1D0}"/>
                  </a:ext>
                </a:extLst>
              </p:cNvPr>
              <p:cNvSpPr txBox="1"/>
              <p:nvPr/>
            </p:nvSpPr>
            <p:spPr>
              <a:xfrm rot="18923301">
                <a:off x="1762572" y="6649324"/>
                <a:ext cx="627004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dirty="0">
                    <a:latin typeface="Arial" pitchFamily="34" charset="0"/>
                    <a:cs typeface="Arial" pitchFamily="34" charset="0"/>
                  </a:rPr>
                  <a:t>eEF2K</a:t>
                </a:r>
              </a:p>
            </p:txBody>
          </p:sp>
          <p:sp>
            <p:nvSpPr>
              <p:cNvPr id="191" name="TextBox 7">
                <a:extLst>
                  <a:ext uri="{FF2B5EF4-FFF2-40B4-BE49-F238E27FC236}">
                    <a16:creationId xmlns:a16="http://schemas.microsoft.com/office/drawing/2014/main" id="{FB927E3E-939A-4534-D225-CA4789BED612}"/>
                  </a:ext>
                </a:extLst>
              </p:cNvPr>
              <p:cNvSpPr txBox="1"/>
              <p:nvPr/>
            </p:nvSpPr>
            <p:spPr>
              <a:xfrm rot="18923301">
                <a:off x="2224894" y="6634031"/>
                <a:ext cx="627004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dirty="0">
                    <a:latin typeface="Arial" pitchFamily="34" charset="0"/>
                    <a:cs typeface="Arial" pitchFamily="34" charset="0"/>
                  </a:rPr>
                  <a:t>AXL</a:t>
                </a:r>
              </a:p>
            </p:txBody>
          </p:sp>
          <p:sp>
            <p:nvSpPr>
              <p:cNvPr id="192" name="TextBox 191">
                <a:extLst>
                  <a:ext uri="{FF2B5EF4-FFF2-40B4-BE49-F238E27FC236}">
                    <a16:creationId xmlns:a16="http://schemas.microsoft.com/office/drawing/2014/main" id="{2ACB887F-13DB-D91C-AB9A-05C7A9270177}"/>
                  </a:ext>
                </a:extLst>
              </p:cNvPr>
              <p:cNvSpPr txBox="1"/>
              <p:nvPr/>
            </p:nvSpPr>
            <p:spPr>
              <a:xfrm>
                <a:off x="1291607" y="6092001"/>
                <a:ext cx="1083951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TAM-M2 cells</a:t>
                </a:r>
              </a:p>
            </p:txBody>
          </p:sp>
          <p:sp>
            <p:nvSpPr>
              <p:cNvPr id="193" name="Metin kutusu 32">
                <a:extLst>
                  <a:ext uri="{FF2B5EF4-FFF2-40B4-BE49-F238E27FC236}">
                    <a16:creationId xmlns:a16="http://schemas.microsoft.com/office/drawing/2014/main" id="{3B796E12-59B2-B8E0-C20F-C06A32A7BBAF}"/>
                  </a:ext>
                </a:extLst>
              </p:cNvPr>
              <p:cNvSpPr txBox="1"/>
              <p:nvPr/>
            </p:nvSpPr>
            <p:spPr>
              <a:xfrm>
                <a:off x="432038" y="6021321"/>
                <a:ext cx="47850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tr-TR" b="1" dirty="0">
                    <a:latin typeface="Arial" pitchFamily="34" charset="0"/>
                    <a:cs typeface="Arial" pitchFamily="34" charset="0"/>
                  </a:rPr>
                  <a:t>B</a:t>
                </a:r>
              </a:p>
            </p:txBody>
          </p:sp>
          <p:pic>
            <p:nvPicPr>
              <p:cNvPr id="194" name="Picture 44">
                <a:extLst>
                  <a:ext uri="{FF2B5EF4-FFF2-40B4-BE49-F238E27FC236}">
                    <a16:creationId xmlns:a16="http://schemas.microsoft.com/office/drawing/2014/main" id="{E847A2CD-98D9-874A-2268-F1384B0F4675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contrast="20000"/>
                        </a14:imgEffect>
                      </a14:imgLayer>
                    </a14:imgProps>
                  </a:ext>
                </a:extLst>
              </a:blip>
              <a:srcRect t="28750"/>
              <a:stretch/>
            </p:blipFill>
            <p:spPr>
              <a:xfrm>
                <a:off x="921732" y="6983917"/>
                <a:ext cx="1728000" cy="230849"/>
              </a:xfrm>
              <a:prstGeom prst="rect">
                <a:avLst/>
              </a:prstGeom>
              <a:ln>
                <a:solidFill>
                  <a:schemeClr val="bg2">
                    <a:lumMod val="50000"/>
                  </a:schemeClr>
                </a:solidFill>
              </a:ln>
            </p:spPr>
          </p:pic>
          <p:pic>
            <p:nvPicPr>
              <p:cNvPr id="196" name="Picture 46">
                <a:extLst>
                  <a:ext uri="{FF2B5EF4-FFF2-40B4-BE49-F238E27FC236}">
                    <a16:creationId xmlns:a16="http://schemas.microsoft.com/office/drawing/2014/main" id="{0605ED8D-F5C0-821F-2EE1-DCB92FD29372}"/>
                  </a:ext>
                </a:extLst>
              </p:cNvPr>
              <p:cNvPicPr>
                <a:picLocks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21732" y="8140166"/>
                <a:ext cx="1728000" cy="288000"/>
              </a:xfrm>
              <a:prstGeom prst="rect">
                <a:avLst/>
              </a:prstGeom>
              <a:ln>
                <a:solidFill>
                  <a:schemeClr val="bg2">
                    <a:lumMod val="50000"/>
                  </a:schemeClr>
                </a:solidFill>
              </a:ln>
            </p:spPr>
          </p:pic>
          <p:sp>
            <p:nvSpPr>
              <p:cNvPr id="208" name="Metin kutusu 35">
                <a:extLst>
                  <a:ext uri="{FF2B5EF4-FFF2-40B4-BE49-F238E27FC236}">
                    <a16:creationId xmlns:a16="http://schemas.microsoft.com/office/drawing/2014/main" id="{FE8DF155-7019-64BA-472B-F918ED3447ED}"/>
                  </a:ext>
                </a:extLst>
              </p:cNvPr>
              <p:cNvSpPr txBox="1"/>
              <p:nvPr/>
            </p:nvSpPr>
            <p:spPr>
              <a:xfrm>
                <a:off x="989958" y="7165699"/>
                <a:ext cx="24237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09" name="Metin kutusu 36">
                <a:extLst>
                  <a:ext uri="{FF2B5EF4-FFF2-40B4-BE49-F238E27FC236}">
                    <a16:creationId xmlns:a16="http://schemas.microsoft.com/office/drawing/2014/main" id="{219569F6-9F14-9BF5-470D-B75F60B5F3AC}"/>
                  </a:ext>
                </a:extLst>
              </p:cNvPr>
              <p:cNvSpPr txBox="1"/>
              <p:nvPr/>
            </p:nvSpPr>
            <p:spPr>
              <a:xfrm>
                <a:off x="1329606" y="7165699"/>
                <a:ext cx="38664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0,95</a:t>
                </a:r>
              </a:p>
            </p:txBody>
          </p:sp>
          <p:sp>
            <p:nvSpPr>
              <p:cNvPr id="210" name="Metin kutusu 38">
                <a:extLst>
                  <a:ext uri="{FF2B5EF4-FFF2-40B4-BE49-F238E27FC236}">
                    <a16:creationId xmlns:a16="http://schemas.microsoft.com/office/drawing/2014/main" id="{D535A47F-526C-A616-04F7-34836D32A70A}"/>
                  </a:ext>
                </a:extLst>
              </p:cNvPr>
              <p:cNvSpPr txBox="1"/>
              <p:nvPr/>
            </p:nvSpPr>
            <p:spPr>
              <a:xfrm>
                <a:off x="1772439" y="7165699"/>
                <a:ext cx="38664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0,12</a:t>
                </a:r>
              </a:p>
            </p:txBody>
          </p:sp>
          <p:sp>
            <p:nvSpPr>
              <p:cNvPr id="211" name="Metin kutusu 39">
                <a:extLst>
                  <a:ext uri="{FF2B5EF4-FFF2-40B4-BE49-F238E27FC236}">
                    <a16:creationId xmlns:a16="http://schemas.microsoft.com/office/drawing/2014/main" id="{EDA40F59-FD72-561C-1220-A3D3BA2015D0}"/>
                  </a:ext>
                </a:extLst>
              </p:cNvPr>
              <p:cNvSpPr txBox="1"/>
              <p:nvPr/>
            </p:nvSpPr>
            <p:spPr>
              <a:xfrm>
                <a:off x="2221308" y="7165699"/>
                <a:ext cx="38664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1,14</a:t>
                </a:r>
              </a:p>
            </p:txBody>
          </p:sp>
          <p:sp>
            <p:nvSpPr>
              <p:cNvPr id="212" name="TextBox 17">
                <a:extLst>
                  <a:ext uri="{FF2B5EF4-FFF2-40B4-BE49-F238E27FC236}">
                    <a16:creationId xmlns:a16="http://schemas.microsoft.com/office/drawing/2014/main" id="{68C896DB-2F39-E1F0-E523-DA4481A9A4CE}"/>
                  </a:ext>
                </a:extLst>
              </p:cNvPr>
              <p:cNvSpPr txBox="1"/>
              <p:nvPr/>
            </p:nvSpPr>
            <p:spPr>
              <a:xfrm>
                <a:off x="2610482" y="7726760"/>
                <a:ext cx="69486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000" b="1" dirty="0">
                    <a:latin typeface="Arial" pitchFamily="34" charset="0"/>
                    <a:cs typeface="Arial" pitchFamily="34" charset="0"/>
                  </a:rPr>
                  <a:t>Gas6</a:t>
                </a:r>
                <a:endParaRPr lang="en-US" sz="1000" b="1" dirty="0"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213" name="Picture 45">
                <a:extLst>
                  <a:ext uri="{FF2B5EF4-FFF2-40B4-BE49-F238E27FC236}">
                    <a16:creationId xmlns:a16="http://schemas.microsoft.com/office/drawing/2014/main" id="{1FB0F467-CCE0-5F21-6437-7F89441D3662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6"/>
              <a:srcRect t="12109"/>
              <a:stretch/>
            </p:blipFill>
            <p:spPr>
              <a:xfrm>
                <a:off x="921732" y="7741782"/>
                <a:ext cx="1728000" cy="252000"/>
              </a:xfrm>
              <a:prstGeom prst="rect">
                <a:avLst/>
              </a:prstGeom>
              <a:ln>
                <a:solidFill>
                  <a:schemeClr val="bg2">
                    <a:lumMod val="50000"/>
                  </a:schemeClr>
                </a:solidFill>
              </a:ln>
            </p:spPr>
          </p:pic>
          <p:sp>
            <p:nvSpPr>
              <p:cNvPr id="214" name="Metin kutusu 40">
                <a:extLst>
                  <a:ext uri="{FF2B5EF4-FFF2-40B4-BE49-F238E27FC236}">
                    <a16:creationId xmlns:a16="http://schemas.microsoft.com/office/drawing/2014/main" id="{DC6A0BE5-EF6D-A414-F9DF-C9E36AEA6DE4}"/>
                  </a:ext>
                </a:extLst>
              </p:cNvPr>
              <p:cNvSpPr txBox="1"/>
              <p:nvPr/>
            </p:nvSpPr>
            <p:spPr>
              <a:xfrm>
                <a:off x="989958" y="7948149"/>
                <a:ext cx="24237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15" name="Metin kutusu 41">
                <a:extLst>
                  <a:ext uri="{FF2B5EF4-FFF2-40B4-BE49-F238E27FC236}">
                    <a16:creationId xmlns:a16="http://schemas.microsoft.com/office/drawing/2014/main" id="{7AEDBC48-9B33-4553-F3B9-D26AA4A8E60C}"/>
                  </a:ext>
                </a:extLst>
              </p:cNvPr>
              <p:cNvSpPr txBox="1"/>
              <p:nvPr/>
            </p:nvSpPr>
            <p:spPr>
              <a:xfrm>
                <a:off x="1329606" y="7948149"/>
                <a:ext cx="38664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0,72</a:t>
                </a:r>
              </a:p>
            </p:txBody>
          </p:sp>
          <p:sp>
            <p:nvSpPr>
              <p:cNvPr id="216" name="Metin kutusu 42">
                <a:extLst>
                  <a:ext uri="{FF2B5EF4-FFF2-40B4-BE49-F238E27FC236}">
                    <a16:creationId xmlns:a16="http://schemas.microsoft.com/office/drawing/2014/main" id="{332FC2D4-DDCB-FB85-AD55-BE6AF4208B28}"/>
                  </a:ext>
                </a:extLst>
              </p:cNvPr>
              <p:cNvSpPr txBox="1"/>
              <p:nvPr/>
            </p:nvSpPr>
            <p:spPr>
              <a:xfrm>
                <a:off x="1772439" y="7948149"/>
                <a:ext cx="38664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0,33</a:t>
                </a:r>
              </a:p>
            </p:txBody>
          </p:sp>
          <p:sp>
            <p:nvSpPr>
              <p:cNvPr id="217" name="Metin kutusu 43">
                <a:extLst>
                  <a:ext uri="{FF2B5EF4-FFF2-40B4-BE49-F238E27FC236}">
                    <a16:creationId xmlns:a16="http://schemas.microsoft.com/office/drawing/2014/main" id="{B22E9E09-00C5-4B69-EA61-6D571D2BB504}"/>
                  </a:ext>
                </a:extLst>
              </p:cNvPr>
              <p:cNvSpPr txBox="1"/>
              <p:nvPr/>
            </p:nvSpPr>
            <p:spPr>
              <a:xfrm>
                <a:off x="2221308" y="7948149"/>
                <a:ext cx="38664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1,60</a:t>
                </a:r>
              </a:p>
            </p:txBody>
          </p:sp>
          <p:sp>
            <p:nvSpPr>
              <p:cNvPr id="219" name="Metin kutusu 59">
                <a:extLst>
                  <a:ext uri="{FF2B5EF4-FFF2-40B4-BE49-F238E27FC236}">
                    <a16:creationId xmlns:a16="http://schemas.microsoft.com/office/drawing/2014/main" id="{591515A1-0777-84A4-3151-A465556F3A64}"/>
                  </a:ext>
                </a:extLst>
              </p:cNvPr>
              <p:cNvSpPr txBox="1"/>
              <p:nvPr/>
            </p:nvSpPr>
            <p:spPr>
              <a:xfrm>
                <a:off x="989958" y="7557163"/>
                <a:ext cx="24237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20" name="Metin kutusu 60">
                <a:extLst>
                  <a:ext uri="{FF2B5EF4-FFF2-40B4-BE49-F238E27FC236}">
                    <a16:creationId xmlns:a16="http://schemas.microsoft.com/office/drawing/2014/main" id="{BF1BEC2B-D483-C3A9-35B8-DC37FF5BD0DD}"/>
                  </a:ext>
                </a:extLst>
              </p:cNvPr>
              <p:cNvSpPr txBox="1"/>
              <p:nvPr/>
            </p:nvSpPr>
            <p:spPr>
              <a:xfrm>
                <a:off x="1329606" y="7557163"/>
                <a:ext cx="38664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0,96</a:t>
                </a:r>
              </a:p>
            </p:txBody>
          </p:sp>
          <p:sp>
            <p:nvSpPr>
              <p:cNvPr id="221" name="Metin kutusu 61">
                <a:extLst>
                  <a:ext uri="{FF2B5EF4-FFF2-40B4-BE49-F238E27FC236}">
                    <a16:creationId xmlns:a16="http://schemas.microsoft.com/office/drawing/2014/main" id="{F6ADA185-A8A2-ABAF-326F-558D5D36C306}"/>
                  </a:ext>
                </a:extLst>
              </p:cNvPr>
              <p:cNvSpPr txBox="1"/>
              <p:nvPr/>
            </p:nvSpPr>
            <p:spPr>
              <a:xfrm>
                <a:off x="1772439" y="7557163"/>
                <a:ext cx="38664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0,32</a:t>
                </a:r>
              </a:p>
            </p:txBody>
          </p:sp>
          <p:sp>
            <p:nvSpPr>
              <p:cNvPr id="222" name="Metin kutusu 62">
                <a:extLst>
                  <a:ext uri="{FF2B5EF4-FFF2-40B4-BE49-F238E27FC236}">
                    <a16:creationId xmlns:a16="http://schemas.microsoft.com/office/drawing/2014/main" id="{976E3504-82A7-F426-4752-5C5391464A6D}"/>
                  </a:ext>
                </a:extLst>
              </p:cNvPr>
              <p:cNvSpPr txBox="1"/>
              <p:nvPr/>
            </p:nvSpPr>
            <p:spPr>
              <a:xfrm>
                <a:off x="2221308" y="7557163"/>
                <a:ext cx="38664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0,79</a:t>
                </a:r>
              </a:p>
            </p:txBody>
          </p:sp>
          <p:sp>
            <p:nvSpPr>
              <p:cNvPr id="223" name="TextBox 5">
                <a:extLst>
                  <a:ext uri="{FF2B5EF4-FFF2-40B4-BE49-F238E27FC236}">
                    <a16:creationId xmlns:a16="http://schemas.microsoft.com/office/drawing/2014/main" id="{FE3A0B76-E783-0676-F74B-0FD4640AECB3}"/>
                  </a:ext>
                </a:extLst>
              </p:cNvPr>
              <p:cNvSpPr txBox="1"/>
              <p:nvPr/>
            </p:nvSpPr>
            <p:spPr>
              <a:xfrm>
                <a:off x="2610482" y="7358383"/>
                <a:ext cx="53412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dirty="0">
                    <a:latin typeface="Arial" pitchFamily="34" charset="0"/>
                    <a:cs typeface="Arial" pitchFamily="34" charset="0"/>
                  </a:rPr>
                  <a:t>CCR2</a:t>
                </a:r>
              </a:p>
            </p:txBody>
          </p:sp>
          <p:cxnSp>
            <p:nvCxnSpPr>
              <p:cNvPr id="224" name="Düz Bağlayıcı 16">
                <a:extLst>
                  <a:ext uri="{FF2B5EF4-FFF2-40B4-BE49-F238E27FC236}">
                    <a16:creationId xmlns:a16="http://schemas.microsoft.com/office/drawing/2014/main" id="{C2C8D2C6-D3D9-83A0-803E-39C8E78B3B5A}"/>
                  </a:ext>
                </a:extLst>
              </p:cNvPr>
              <p:cNvCxnSpPr/>
              <p:nvPr/>
            </p:nvCxnSpPr>
            <p:spPr>
              <a:xfrm>
                <a:off x="943201" y="6329029"/>
                <a:ext cx="16920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182" name="Düz Bağlayıcı 16">
              <a:extLst>
                <a:ext uri="{FF2B5EF4-FFF2-40B4-BE49-F238E27FC236}">
                  <a16:creationId xmlns:a16="http://schemas.microsoft.com/office/drawing/2014/main" id="{95954CDC-C513-C88F-3B32-F48562C59483}"/>
                </a:ext>
              </a:extLst>
            </p:cNvPr>
            <p:cNvCxnSpPr/>
            <p:nvPr/>
          </p:nvCxnSpPr>
          <p:spPr>
            <a:xfrm>
              <a:off x="1372312" y="5014540"/>
              <a:ext cx="11520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5CA949F5-B306-DDAF-A9C0-E0DC73BB1143}"/>
                </a:ext>
              </a:extLst>
            </p:cNvPr>
            <p:cNvSpPr txBox="1"/>
            <p:nvPr/>
          </p:nvSpPr>
          <p:spPr>
            <a:xfrm>
              <a:off x="1644518" y="4768288"/>
              <a:ext cx="68800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siRNAs</a:t>
              </a:r>
            </a:p>
          </p:txBody>
        </p:sp>
      </p:grpSp>
      <p:sp>
        <p:nvSpPr>
          <p:cNvPr id="3" name="Metin kutusu 28">
            <a:extLst>
              <a:ext uri="{FF2B5EF4-FFF2-40B4-BE49-F238E27FC236}">
                <a16:creationId xmlns:a16="http://schemas.microsoft.com/office/drawing/2014/main" id="{B38F6DB7-B036-450A-B316-B31F517737B3}"/>
              </a:ext>
            </a:extLst>
          </p:cNvPr>
          <p:cNvSpPr txBox="1"/>
          <p:nvPr/>
        </p:nvSpPr>
        <p:spPr>
          <a:xfrm>
            <a:off x="1972112" y="1603178"/>
            <a:ext cx="596638" cy="41549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050" b="1" dirty="0">
                <a:latin typeface="Arial" pitchFamily="34" charset="0"/>
                <a:cs typeface="Arial" pitchFamily="34" charset="0"/>
              </a:rPr>
              <a:t>M</a:t>
            </a:r>
            <a:r>
              <a:rPr lang="tr-TR" sz="1050" b="1" dirty="0">
                <a:latin typeface="Arial" pitchFamily="34" charset="0"/>
                <a:cs typeface="Arial" pitchFamily="34" charset="0"/>
              </a:rPr>
              <a:t>0</a:t>
            </a:r>
            <a:r>
              <a:rPr lang="en-US" sz="1050" b="1" dirty="0">
                <a:latin typeface="Arial" pitchFamily="34" charset="0"/>
                <a:cs typeface="Arial" pitchFamily="34" charset="0"/>
              </a:rPr>
              <a:t>+</a:t>
            </a:r>
          </a:p>
          <a:p>
            <a:r>
              <a:rPr lang="en-US" sz="1050" b="1" dirty="0">
                <a:latin typeface="Arial" pitchFamily="34" charset="0"/>
                <a:cs typeface="Arial" pitchFamily="34" charset="0"/>
              </a:rPr>
              <a:t>MCP1 </a:t>
            </a:r>
            <a:endParaRPr lang="tr-TR" sz="105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up 58">
            <a:extLst>
              <a:ext uri="{FF2B5EF4-FFF2-40B4-BE49-F238E27FC236}">
                <a16:creationId xmlns:a16="http://schemas.microsoft.com/office/drawing/2014/main" id="{2E2C2F08-4D25-AAF8-018E-2D47A738B2E2}"/>
              </a:ext>
            </a:extLst>
          </p:cNvPr>
          <p:cNvGrpSpPr/>
          <p:nvPr/>
        </p:nvGrpSpPr>
        <p:grpSpPr>
          <a:xfrm>
            <a:off x="1166952" y="1725321"/>
            <a:ext cx="1686398" cy="1220050"/>
            <a:chOff x="4530977" y="2014517"/>
            <a:chExt cx="2172031" cy="1249861"/>
          </a:xfrm>
        </p:grpSpPr>
        <p:grpSp>
          <p:nvGrpSpPr>
            <p:cNvPr id="14" name="Grup 25">
              <a:extLst>
                <a:ext uri="{FF2B5EF4-FFF2-40B4-BE49-F238E27FC236}">
                  <a16:creationId xmlns:a16="http://schemas.microsoft.com/office/drawing/2014/main" id="{664E954D-3893-4AF6-B8C1-0327D129097B}"/>
                </a:ext>
              </a:extLst>
            </p:cNvPr>
            <p:cNvGrpSpPr/>
            <p:nvPr/>
          </p:nvGrpSpPr>
          <p:grpSpPr>
            <a:xfrm>
              <a:off x="4549477" y="2014517"/>
              <a:ext cx="2153531" cy="1249861"/>
              <a:chOff x="674269" y="4059842"/>
              <a:chExt cx="2153531" cy="1249861"/>
            </a:xfrm>
          </p:grpSpPr>
          <p:sp>
            <p:nvSpPr>
              <p:cNvPr id="160" name="Metin kutusu 20">
                <a:extLst>
                  <a:ext uri="{FF2B5EF4-FFF2-40B4-BE49-F238E27FC236}">
                    <a16:creationId xmlns:a16="http://schemas.microsoft.com/office/drawing/2014/main" id="{4212346D-9122-4CFB-9BE3-FF0883D57B38}"/>
                  </a:ext>
                </a:extLst>
              </p:cNvPr>
              <p:cNvSpPr txBox="1"/>
              <p:nvPr/>
            </p:nvSpPr>
            <p:spPr>
              <a:xfrm>
                <a:off x="2210628" y="4317154"/>
                <a:ext cx="582210" cy="2462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tr-TR" sz="1000" b="1" dirty="0">
                    <a:latin typeface="Arial" pitchFamily="34" charset="0"/>
                    <a:cs typeface="Arial" pitchFamily="34" charset="0"/>
                  </a:rPr>
                  <a:t>CD206</a:t>
                </a:r>
              </a:p>
            </p:txBody>
          </p:sp>
          <p:pic>
            <p:nvPicPr>
              <p:cNvPr id="161" name="Resim 22">
                <a:extLst>
                  <a:ext uri="{FF2B5EF4-FFF2-40B4-BE49-F238E27FC236}">
                    <a16:creationId xmlns:a16="http://schemas.microsoft.com/office/drawing/2014/main" id="{BE8E3CD8-9413-40E1-8930-451327F14713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7000" contrast="8000"/>
                        </a14:imgEffect>
                      </a14:imgLayer>
                    </a14:imgProps>
                  </a:ext>
                </a:extLst>
              </a:blip>
              <a:srcRect t="23407" b="16622"/>
              <a:stretch/>
            </p:blipFill>
            <p:spPr>
              <a:xfrm>
                <a:off x="674269" y="5032703"/>
                <a:ext cx="1620001" cy="277000"/>
              </a:xfrm>
              <a:prstGeom prst="rect">
                <a:avLst/>
              </a:prstGeom>
              <a:ln>
                <a:solidFill>
                  <a:schemeClr val="bg2">
                    <a:lumMod val="50000"/>
                  </a:schemeClr>
                </a:solidFill>
              </a:ln>
            </p:spPr>
          </p:pic>
          <p:sp>
            <p:nvSpPr>
              <p:cNvPr id="4" name="Metin kutusu 24">
                <a:extLst>
                  <a:ext uri="{FF2B5EF4-FFF2-40B4-BE49-F238E27FC236}">
                    <a16:creationId xmlns:a16="http://schemas.microsoft.com/office/drawing/2014/main" id="{7FED579B-EEAB-4D6F-8478-FA81FD38FD4A}"/>
                  </a:ext>
                </a:extLst>
              </p:cNvPr>
              <p:cNvSpPr txBox="1"/>
              <p:nvPr/>
            </p:nvSpPr>
            <p:spPr>
              <a:xfrm>
                <a:off x="2223147" y="4951296"/>
                <a:ext cx="604653" cy="2462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l-GR" sz="1000" b="1" dirty="0">
                    <a:latin typeface="Arial" pitchFamily="34" charset="0"/>
                    <a:cs typeface="Arial" pitchFamily="34" charset="0"/>
                  </a:rPr>
                  <a:t>β</a:t>
                </a:r>
                <a:r>
                  <a:rPr lang="tr-TR" sz="1000" b="1" dirty="0">
                    <a:latin typeface="Arial" pitchFamily="34" charset="0"/>
                    <a:cs typeface="Arial" pitchFamily="34" charset="0"/>
                  </a:rPr>
                  <a:t>-</a:t>
                </a:r>
                <a:r>
                  <a:rPr lang="tr-TR" sz="1000" b="1" dirty="0" err="1">
                    <a:latin typeface="Arial" pitchFamily="34" charset="0"/>
                    <a:cs typeface="Arial" pitchFamily="34" charset="0"/>
                  </a:rPr>
                  <a:t>actin</a:t>
                </a:r>
                <a:endParaRPr lang="tr-TR" sz="10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1" name="Metin kutusu 26">
                <a:extLst>
                  <a:ext uri="{FF2B5EF4-FFF2-40B4-BE49-F238E27FC236}">
                    <a16:creationId xmlns:a16="http://schemas.microsoft.com/office/drawing/2014/main" id="{E08565F3-7900-4C17-A53C-6CA779C10BBF}"/>
                  </a:ext>
                </a:extLst>
              </p:cNvPr>
              <p:cNvSpPr txBox="1"/>
              <p:nvPr/>
            </p:nvSpPr>
            <p:spPr>
              <a:xfrm>
                <a:off x="701805" y="4059842"/>
                <a:ext cx="380232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050" b="1" dirty="0">
                    <a:latin typeface="Arial" pitchFamily="34" charset="0"/>
                    <a:cs typeface="Arial" pitchFamily="34" charset="0"/>
                  </a:rPr>
                  <a:t>M0</a:t>
                </a:r>
                <a:endParaRPr lang="tr-TR" sz="105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" name="Metin kutusu 28">
                <a:extLst>
                  <a:ext uri="{FF2B5EF4-FFF2-40B4-BE49-F238E27FC236}">
                    <a16:creationId xmlns:a16="http://schemas.microsoft.com/office/drawing/2014/main" id="{C6870EB0-3D92-4DCE-9A7E-DA1C009FB1B9}"/>
                  </a:ext>
                </a:extLst>
              </p:cNvPr>
              <p:cNvSpPr txBox="1"/>
              <p:nvPr/>
            </p:nvSpPr>
            <p:spPr>
              <a:xfrm>
                <a:off x="1201447" y="4067460"/>
                <a:ext cx="380232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050" b="1" dirty="0">
                    <a:latin typeface="Arial" pitchFamily="34" charset="0"/>
                    <a:cs typeface="Arial" pitchFamily="34" charset="0"/>
                  </a:rPr>
                  <a:t>M2</a:t>
                </a:r>
                <a:endParaRPr lang="tr-TR" sz="105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03" name="Metin kutusu 37">
                <a:extLst>
                  <a:ext uri="{FF2B5EF4-FFF2-40B4-BE49-F238E27FC236}">
                    <a16:creationId xmlns:a16="http://schemas.microsoft.com/office/drawing/2014/main" id="{102EBFDE-DD1B-4512-95FF-C13031FF4178}"/>
                  </a:ext>
                </a:extLst>
              </p:cNvPr>
              <p:cNvSpPr txBox="1"/>
              <p:nvPr/>
            </p:nvSpPr>
            <p:spPr>
              <a:xfrm>
                <a:off x="2242676" y="4639305"/>
                <a:ext cx="582210" cy="2462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tr-TR" sz="1000" b="1" dirty="0">
                    <a:latin typeface="Arial" pitchFamily="34" charset="0"/>
                    <a:cs typeface="Arial" pitchFamily="34" charset="0"/>
                  </a:rPr>
                  <a:t>eEF2K</a:t>
                </a:r>
              </a:p>
            </p:txBody>
          </p:sp>
        </p:grpSp>
        <p:pic>
          <p:nvPicPr>
            <p:cNvPr id="1074" name="Resim 21">
              <a:extLst>
                <a:ext uri="{FF2B5EF4-FFF2-40B4-BE49-F238E27FC236}">
                  <a16:creationId xmlns:a16="http://schemas.microsoft.com/office/drawing/2014/main" id="{2B36F2BB-79A4-EA4F-AD58-163B797504D6}"/>
                </a:ext>
              </a:extLst>
            </p:cNvPr>
            <p:cNvPicPr>
              <a:picLocks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rcRect t="12693" r="1757" b="21734"/>
            <a:stretch/>
          </p:blipFill>
          <p:spPr>
            <a:xfrm>
              <a:off x="4530977" y="2625703"/>
              <a:ext cx="1620000" cy="293028"/>
            </a:xfrm>
            <a:prstGeom prst="rect">
              <a:avLst/>
            </a:prstGeom>
            <a:ln w="9525" cap="sq">
              <a:solidFill>
                <a:schemeClr val="bg2">
                  <a:lumMod val="50000"/>
                </a:schemeClr>
              </a:solidFill>
              <a:miter lim="800000"/>
            </a:ln>
            <a:effectLst/>
          </p:spPr>
        </p:pic>
        <p:pic>
          <p:nvPicPr>
            <p:cNvPr id="1078" name="Resim 1">
              <a:extLst>
                <a:ext uri="{FF2B5EF4-FFF2-40B4-BE49-F238E27FC236}">
                  <a16:creationId xmlns:a16="http://schemas.microsoft.com/office/drawing/2014/main" id="{2D1B0C92-6123-6DF1-6CD3-3DB5E9BA7B67}"/>
                </a:ext>
              </a:extLst>
            </p:cNvPr>
            <p:cNvPicPr>
              <a:picLocks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harpenSoften amount="25000"/>
                      </a14:imgEffect>
                      <a14:imgEffect>
                        <a14:brightnessContrast bright="4000" contrast="-6000"/>
                      </a14:imgEffect>
                    </a14:imgLayer>
                  </a14:imgProps>
                </a:ext>
              </a:extLst>
            </a:blip>
            <a:srcRect t="39210" b="15198"/>
            <a:stretch/>
          </p:blipFill>
          <p:spPr>
            <a:xfrm>
              <a:off x="4539270" y="2288116"/>
              <a:ext cx="1620000" cy="277200"/>
            </a:xfrm>
            <a:prstGeom prst="rect">
              <a:avLst/>
            </a:prstGeom>
            <a:solidFill>
              <a:srgbClr val="000000">
                <a:shade val="95000"/>
              </a:srgbClr>
            </a:solidFill>
            <a:ln w="9525" cap="sq">
              <a:solidFill>
                <a:schemeClr val="bg2">
                  <a:lumMod val="50000"/>
                </a:schemeClr>
              </a:solidFill>
              <a:miter lim="800000"/>
            </a:ln>
            <a:effectLst/>
          </p:spPr>
        </p:pic>
      </p:grpSp>
      <p:sp>
        <p:nvSpPr>
          <p:cNvPr id="6" name="Metin kutusu 32">
            <a:extLst>
              <a:ext uri="{FF2B5EF4-FFF2-40B4-BE49-F238E27FC236}">
                <a16:creationId xmlns:a16="http://schemas.microsoft.com/office/drawing/2014/main" id="{2EBBDB76-8ABB-859D-58BF-45324A041903}"/>
              </a:ext>
            </a:extLst>
          </p:cNvPr>
          <p:cNvSpPr txBox="1"/>
          <p:nvPr/>
        </p:nvSpPr>
        <p:spPr>
          <a:xfrm>
            <a:off x="779346" y="1170758"/>
            <a:ext cx="4785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A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48C279F-2429-D592-06D8-6FBBF2BBD498}"/>
              </a:ext>
            </a:extLst>
          </p:cNvPr>
          <p:cNvPicPr>
            <a:picLocks/>
          </p:cNvPicPr>
          <p:nvPr/>
        </p:nvPicPr>
        <p:blipFill rotWithShape="1">
          <a:blip r:embed="rId13">
            <a:lum bright="-20000" contrast="40000"/>
          </a:blip>
          <a:srcRect t="6209" r="24758"/>
          <a:stretch/>
        </p:blipFill>
        <p:spPr>
          <a:xfrm>
            <a:off x="3977750" y="2405473"/>
            <a:ext cx="1728000" cy="248400"/>
          </a:xfrm>
          <a:prstGeom prst="rect">
            <a:avLst/>
          </a:prstGeom>
          <a:ln w="9525">
            <a:solidFill>
              <a:schemeClr val="bg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314668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645B32-7A0F-5EFC-6D05-A8FAFB797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9C2BF-4574-496E-96AB-53F7EF929291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458019-74E3-419E-DDC8-D609D2751A8B}"/>
              </a:ext>
            </a:extLst>
          </p:cNvPr>
          <p:cNvSpPr txBox="1"/>
          <p:nvPr/>
        </p:nvSpPr>
        <p:spPr>
          <a:xfrm>
            <a:off x="2158495" y="4699575"/>
            <a:ext cx="36728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3600" b="1" dirty="0">
                <a:latin typeface="Arial" panose="020B0604020202020204" pitchFamily="34" charset="0"/>
                <a:cs typeface="Arial" panose="020B0604020202020204" pitchFamily="34" charset="0"/>
              </a:rPr>
              <a:t>WB membranes</a:t>
            </a:r>
          </a:p>
        </p:txBody>
      </p:sp>
    </p:spTree>
    <p:extLst>
      <p:ext uri="{BB962C8B-B14F-4D97-AF65-F5344CB8AC3E}">
        <p14:creationId xmlns:p14="http://schemas.microsoft.com/office/powerpoint/2010/main" val="2134218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4BE55992-E696-83AD-7C49-DD53E79BD5EF}"/>
              </a:ext>
            </a:extLst>
          </p:cNvPr>
          <p:cNvSpPr/>
          <p:nvPr/>
        </p:nvSpPr>
        <p:spPr>
          <a:xfrm>
            <a:off x="3411108" y="5040917"/>
            <a:ext cx="1942788" cy="1554231"/>
          </a:xfrm>
          <a:prstGeom prst="rect">
            <a:avLst/>
          </a:prstGeom>
          <a:solidFill>
            <a:srgbClr val="FBFBFD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FF3F9C-240D-1AD4-1C2F-FC7C7EAAB843}"/>
              </a:ext>
            </a:extLst>
          </p:cNvPr>
          <p:cNvSpPr txBox="1"/>
          <p:nvPr/>
        </p:nvSpPr>
        <p:spPr>
          <a:xfrm>
            <a:off x="103189" y="101126"/>
            <a:ext cx="1038169" cy="3581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727" b="1" dirty="0">
                <a:solidFill>
                  <a:srgbClr val="C00000"/>
                </a:solidFill>
              </a:rPr>
              <a:t>Figure 1B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E9598A3-8A80-A581-E1E0-0EABAF558EF2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98772" y="5040917"/>
            <a:ext cx="1942788" cy="1554231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A29C4A2-AACF-BBE3-ABD8-252821D9478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/>
          <a:srcRect l="-1" t="-1" r="-233" b="-11511"/>
          <a:stretch/>
        </p:blipFill>
        <p:spPr>
          <a:xfrm>
            <a:off x="3680944" y="5839079"/>
            <a:ext cx="1403115" cy="116567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F0B54793-80C3-9FC4-81CF-952FB90FE17A}"/>
              </a:ext>
            </a:extLst>
          </p:cNvPr>
          <p:cNvGrpSpPr/>
          <p:nvPr/>
        </p:nvGrpSpPr>
        <p:grpSpPr>
          <a:xfrm>
            <a:off x="233913" y="478950"/>
            <a:ext cx="2061469" cy="610843"/>
            <a:chOff x="452431" y="768931"/>
            <a:chExt cx="1909958" cy="565948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5219B76-B021-99B1-1B6D-5B5A1188F2F2}"/>
                </a:ext>
              </a:extLst>
            </p:cNvPr>
            <p:cNvSpPr/>
            <p:nvPr/>
          </p:nvSpPr>
          <p:spPr>
            <a:xfrm>
              <a:off x="452431" y="1028561"/>
              <a:ext cx="1301035" cy="306318"/>
            </a:xfrm>
            <a:prstGeom prst="rect">
              <a:avLst/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943" dirty="0"/>
            </a:p>
          </p:txBody>
        </p:sp>
        <p:pic>
          <p:nvPicPr>
            <p:cNvPr id="33" name="Resim 69">
              <a:extLst>
                <a:ext uri="{FF2B5EF4-FFF2-40B4-BE49-F238E27FC236}">
                  <a16:creationId xmlns:a16="http://schemas.microsoft.com/office/drawing/2014/main" id="{E261791A-C201-5F9F-72D6-0849A1C96A35}"/>
                </a:ext>
              </a:extLst>
            </p:cNvPr>
            <p:cNvPicPr>
              <a:picLocks/>
            </p:cNvPicPr>
            <p:nvPr/>
          </p:nvPicPr>
          <p:blipFill rotWithShape="1">
            <a:blip r:embed="rId4"/>
            <a:srcRect t="56113" r="27174" b="20190"/>
            <a:stretch/>
          </p:blipFill>
          <p:spPr>
            <a:xfrm>
              <a:off x="556980" y="1102825"/>
              <a:ext cx="1080000" cy="18000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03BA0A2-B49C-8BED-E64A-A7D594DAAB12}"/>
                </a:ext>
              </a:extLst>
            </p:cNvPr>
            <p:cNvSpPr txBox="1"/>
            <p:nvPr/>
          </p:nvSpPr>
          <p:spPr>
            <a:xfrm>
              <a:off x="813889" y="768931"/>
              <a:ext cx="558728" cy="270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1295" b="1" dirty="0"/>
                <a:t>eEF2K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86D5E14-E06C-A455-09EB-2C60594E3CA1}"/>
                </a:ext>
              </a:extLst>
            </p:cNvPr>
            <p:cNvSpPr txBox="1"/>
            <p:nvPr/>
          </p:nvSpPr>
          <p:spPr>
            <a:xfrm>
              <a:off x="1768017" y="1058609"/>
              <a:ext cx="594372" cy="2394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1079" dirty="0"/>
                <a:t>105 kDa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759218FF-8A2E-79BE-C5FC-88E502A4B3E0}"/>
                </a:ext>
              </a:extLst>
            </p:cNvPr>
            <p:cNvSpPr/>
            <p:nvPr/>
          </p:nvSpPr>
          <p:spPr>
            <a:xfrm>
              <a:off x="574980" y="1138263"/>
              <a:ext cx="1044000" cy="90000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943"/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FC147896-572D-604F-1DF8-F69BAA70D9AB}"/>
                </a:ext>
              </a:extLst>
            </p:cNvPr>
            <p:cNvCxnSpPr>
              <a:cxnSpLocks/>
            </p:cNvCxnSpPr>
            <p:nvPr/>
          </p:nvCxnSpPr>
          <p:spPr>
            <a:xfrm>
              <a:off x="1636980" y="1186809"/>
              <a:ext cx="2210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18FBC3F0-4F48-C61C-9245-61E7E04249B5}"/>
              </a:ext>
            </a:extLst>
          </p:cNvPr>
          <p:cNvSpPr txBox="1"/>
          <p:nvPr/>
        </p:nvSpPr>
        <p:spPr>
          <a:xfrm>
            <a:off x="2818627" y="535115"/>
            <a:ext cx="665567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95" b="1" dirty="0"/>
              <a:t>β</a:t>
            </a:r>
            <a:r>
              <a:rPr lang="en-TR" sz="1295" b="1" dirty="0"/>
              <a:t>-actin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A0E0805-4710-EBF6-67CD-92C93EB98F84}"/>
              </a:ext>
            </a:extLst>
          </p:cNvPr>
          <p:cNvGrpSpPr/>
          <p:nvPr/>
        </p:nvGrpSpPr>
        <p:grpSpPr>
          <a:xfrm>
            <a:off x="2422051" y="764668"/>
            <a:ext cx="2029441" cy="330617"/>
            <a:chOff x="141329" y="1321202"/>
            <a:chExt cx="1880284" cy="306318"/>
          </a:xfrm>
        </p:grpSpPr>
        <p:pic>
          <p:nvPicPr>
            <p:cNvPr id="34" name="Resim 69">
              <a:extLst>
                <a:ext uri="{FF2B5EF4-FFF2-40B4-BE49-F238E27FC236}">
                  <a16:creationId xmlns:a16="http://schemas.microsoft.com/office/drawing/2014/main" id="{83C67B44-4E7A-2DEC-9DF1-0625261A1FD4}"/>
                </a:ext>
              </a:extLst>
            </p:cNvPr>
            <p:cNvPicPr>
              <a:picLocks/>
            </p:cNvPicPr>
            <p:nvPr/>
          </p:nvPicPr>
          <p:blipFill rotWithShape="1">
            <a:blip r:embed="rId4"/>
            <a:srcRect t="80734" r="27174" b="4176"/>
            <a:stretch/>
          </p:blipFill>
          <p:spPr>
            <a:xfrm>
              <a:off x="222680" y="1397551"/>
              <a:ext cx="1080000" cy="144000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1891291-0C9C-0D74-9B2D-4E0A3A3FA9F5}"/>
                </a:ext>
              </a:extLst>
            </p:cNvPr>
            <p:cNvSpPr/>
            <p:nvPr/>
          </p:nvSpPr>
          <p:spPr>
            <a:xfrm>
              <a:off x="141329" y="1321202"/>
              <a:ext cx="1301035" cy="306318"/>
            </a:xfrm>
            <a:prstGeom prst="rect">
              <a:avLst/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943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33483BA-13FA-C207-DB3F-D9B75B626181}"/>
                </a:ext>
              </a:extLst>
            </p:cNvPr>
            <p:cNvSpPr txBox="1"/>
            <p:nvPr/>
          </p:nvSpPr>
          <p:spPr>
            <a:xfrm>
              <a:off x="1462885" y="1347696"/>
              <a:ext cx="558728" cy="2394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TR" sz="1079" dirty="0"/>
                <a:t> 45 kDa</a:t>
              </a:r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9C9A1F8-341D-BF4C-D1EE-F778E3DCC381}"/>
                </a:ext>
              </a:extLst>
            </p:cNvPr>
            <p:cNvCxnSpPr/>
            <p:nvPr/>
          </p:nvCxnSpPr>
          <p:spPr>
            <a:xfrm>
              <a:off x="1331848" y="1481912"/>
              <a:ext cx="2210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6E6898D4-709C-1200-D389-936DC2800532}"/>
                </a:ext>
              </a:extLst>
            </p:cNvPr>
            <p:cNvSpPr/>
            <p:nvPr/>
          </p:nvSpPr>
          <p:spPr>
            <a:xfrm>
              <a:off x="240680" y="1413795"/>
              <a:ext cx="1080000" cy="90000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943"/>
            </a:p>
          </p:txBody>
        </p:sp>
      </p:grpSp>
      <p:pic>
        <p:nvPicPr>
          <p:cNvPr id="58" name="Picture 57">
            <a:extLst>
              <a:ext uri="{FF2B5EF4-FFF2-40B4-BE49-F238E27FC236}">
                <a16:creationId xmlns:a16="http://schemas.microsoft.com/office/drawing/2014/main" id="{61769361-601D-2E8B-6484-41B88BB046B6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98772" y="2404596"/>
            <a:ext cx="1942788" cy="1554231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8B5FA68B-361B-2D6A-1A0B-00FBD4BDDBA7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3510000" y="2404596"/>
            <a:ext cx="1942788" cy="1554231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321250CA-E533-745D-0956-EC9C3B04B37D}"/>
              </a:ext>
            </a:extLst>
          </p:cNvPr>
          <p:cNvSpPr txBox="1"/>
          <p:nvPr/>
        </p:nvSpPr>
        <p:spPr>
          <a:xfrm>
            <a:off x="1130998" y="2110878"/>
            <a:ext cx="603050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eEF2K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A441063-6480-CC68-21F7-1C9B27BFC57E}"/>
              </a:ext>
            </a:extLst>
          </p:cNvPr>
          <p:cNvSpPr txBox="1"/>
          <p:nvPr/>
        </p:nvSpPr>
        <p:spPr>
          <a:xfrm>
            <a:off x="4117857" y="2137545"/>
            <a:ext cx="665567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95" b="1" dirty="0"/>
              <a:t>β</a:t>
            </a:r>
            <a:r>
              <a:rPr lang="en-TR" sz="1295" b="1" dirty="0"/>
              <a:t>-actin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389B6C6-2C13-2162-B6EE-7F37CF170472}"/>
              </a:ext>
            </a:extLst>
          </p:cNvPr>
          <p:cNvSpPr txBox="1"/>
          <p:nvPr/>
        </p:nvSpPr>
        <p:spPr>
          <a:xfrm>
            <a:off x="110931" y="1688101"/>
            <a:ext cx="1054199" cy="3581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727" b="1" dirty="0">
                <a:solidFill>
                  <a:srgbClr val="C00000"/>
                </a:solidFill>
              </a:rPr>
              <a:t>Figure 1D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0647FD2-38EA-BD59-F80B-C8CC0BA36707}"/>
              </a:ext>
            </a:extLst>
          </p:cNvPr>
          <p:cNvSpPr txBox="1"/>
          <p:nvPr/>
        </p:nvSpPr>
        <p:spPr>
          <a:xfrm>
            <a:off x="2493779" y="3024665"/>
            <a:ext cx="641522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105 kDa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2A683DF6-5282-4C85-A0C6-EBDE4A730EB5}"/>
              </a:ext>
            </a:extLst>
          </p:cNvPr>
          <p:cNvCxnSpPr>
            <a:cxnSpLocks/>
          </p:cNvCxnSpPr>
          <p:nvPr/>
        </p:nvCxnSpPr>
        <p:spPr>
          <a:xfrm>
            <a:off x="2168505" y="3163034"/>
            <a:ext cx="3885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4F2197B5-A9BA-26E3-3589-F391DFF250C0}"/>
              </a:ext>
            </a:extLst>
          </p:cNvPr>
          <p:cNvSpPr txBox="1"/>
          <p:nvPr/>
        </p:nvSpPr>
        <p:spPr>
          <a:xfrm>
            <a:off x="5484891" y="3109160"/>
            <a:ext cx="570990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45 kDa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CFC05127-F6F9-F522-DBF8-90912A8EC450}"/>
              </a:ext>
            </a:extLst>
          </p:cNvPr>
          <p:cNvCxnSpPr>
            <a:cxnSpLocks/>
          </p:cNvCxnSpPr>
          <p:nvPr/>
        </p:nvCxnSpPr>
        <p:spPr>
          <a:xfrm>
            <a:off x="5159617" y="3247529"/>
            <a:ext cx="3885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7" name="Rectangle 66">
            <a:extLst>
              <a:ext uri="{FF2B5EF4-FFF2-40B4-BE49-F238E27FC236}">
                <a16:creationId xmlns:a16="http://schemas.microsoft.com/office/drawing/2014/main" id="{45C471DF-2558-F87D-C263-0C061E0435A2}"/>
              </a:ext>
            </a:extLst>
          </p:cNvPr>
          <p:cNvSpPr/>
          <p:nvPr/>
        </p:nvSpPr>
        <p:spPr>
          <a:xfrm>
            <a:off x="1027122" y="3019198"/>
            <a:ext cx="287770" cy="15542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7388A234-E228-517B-30C9-1EB994EEB6A6}"/>
              </a:ext>
            </a:extLst>
          </p:cNvPr>
          <p:cNvSpPr/>
          <p:nvPr/>
        </p:nvSpPr>
        <p:spPr>
          <a:xfrm>
            <a:off x="3954643" y="3137065"/>
            <a:ext cx="287770" cy="15542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56193AF-7C53-CB26-E87B-DF904A208A44}"/>
              </a:ext>
            </a:extLst>
          </p:cNvPr>
          <p:cNvSpPr txBox="1"/>
          <p:nvPr/>
        </p:nvSpPr>
        <p:spPr>
          <a:xfrm>
            <a:off x="102392" y="4349067"/>
            <a:ext cx="1022139" cy="3581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727" b="1" dirty="0">
                <a:solidFill>
                  <a:srgbClr val="C00000"/>
                </a:solidFill>
              </a:rPr>
              <a:t>Figure 1E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EB68E59-AA04-B56F-1568-343220C1EF39}"/>
              </a:ext>
            </a:extLst>
          </p:cNvPr>
          <p:cNvSpPr txBox="1"/>
          <p:nvPr/>
        </p:nvSpPr>
        <p:spPr>
          <a:xfrm>
            <a:off x="2472925" y="5591516"/>
            <a:ext cx="641522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105 kDa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867723C6-396F-644F-0723-04600CB1D83F}"/>
              </a:ext>
            </a:extLst>
          </p:cNvPr>
          <p:cNvCxnSpPr>
            <a:cxnSpLocks/>
          </p:cNvCxnSpPr>
          <p:nvPr/>
        </p:nvCxnSpPr>
        <p:spPr>
          <a:xfrm>
            <a:off x="2147652" y="5729885"/>
            <a:ext cx="3885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1CE3551B-FA92-326B-2B64-A77B4EBE7CA4}"/>
              </a:ext>
            </a:extLst>
          </p:cNvPr>
          <p:cNvSpPr/>
          <p:nvPr/>
        </p:nvSpPr>
        <p:spPr>
          <a:xfrm>
            <a:off x="873995" y="5626748"/>
            <a:ext cx="310846" cy="15542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D8330B0E-D232-D513-C5F8-0D746279DF4E}"/>
              </a:ext>
            </a:extLst>
          </p:cNvPr>
          <p:cNvSpPr/>
          <p:nvPr/>
        </p:nvSpPr>
        <p:spPr>
          <a:xfrm>
            <a:off x="3862806" y="5799719"/>
            <a:ext cx="349702" cy="15542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sz="1943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A3CDEC5-7BE4-AFF5-BF09-A88474DC7A6A}"/>
              </a:ext>
            </a:extLst>
          </p:cNvPr>
          <p:cNvSpPr txBox="1"/>
          <p:nvPr/>
        </p:nvSpPr>
        <p:spPr>
          <a:xfrm>
            <a:off x="5497100" y="5764486"/>
            <a:ext cx="570990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45 kDa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3B92529F-92C6-F421-66F4-4B30DECF8432}"/>
              </a:ext>
            </a:extLst>
          </p:cNvPr>
          <p:cNvCxnSpPr>
            <a:cxnSpLocks/>
          </p:cNvCxnSpPr>
          <p:nvPr/>
        </p:nvCxnSpPr>
        <p:spPr>
          <a:xfrm>
            <a:off x="5171826" y="5902856"/>
            <a:ext cx="3885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19064050-3076-BD27-4DBD-F1F334C7E8B4}"/>
              </a:ext>
            </a:extLst>
          </p:cNvPr>
          <p:cNvSpPr txBox="1"/>
          <p:nvPr/>
        </p:nvSpPr>
        <p:spPr>
          <a:xfrm>
            <a:off x="1157725" y="4738096"/>
            <a:ext cx="603050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eEF2K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58CAB03-646B-2C75-9798-A159F0096BCA}"/>
              </a:ext>
            </a:extLst>
          </p:cNvPr>
          <p:cNvSpPr txBox="1"/>
          <p:nvPr/>
        </p:nvSpPr>
        <p:spPr>
          <a:xfrm>
            <a:off x="4063185" y="4764763"/>
            <a:ext cx="665567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95" b="1" dirty="0"/>
              <a:t>β</a:t>
            </a:r>
            <a:r>
              <a:rPr lang="en-TR" sz="1295" b="1" dirty="0"/>
              <a:t>-actin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C7CE45B-4F2C-21EF-E5B2-477AA74D3620}"/>
              </a:ext>
            </a:extLst>
          </p:cNvPr>
          <p:cNvSpPr txBox="1"/>
          <p:nvPr/>
        </p:nvSpPr>
        <p:spPr>
          <a:xfrm>
            <a:off x="118955" y="7053254"/>
            <a:ext cx="1022139" cy="3581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727" b="1" dirty="0">
                <a:solidFill>
                  <a:srgbClr val="C00000"/>
                </a:solidFill>
              </a:rPr>
              <a:t>Figure 2E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546C8DF6-8F4B-2DC7-061E-EE81D046E732}"/>
              </a:ext>
            </a:extLst>
          </p:cNvPr>
          <p:cNvSpPr txBox="1"/>
          <p:nvPr/>
        </p:nvSpPr>
        <p:spPr>
          <a:xfrm>
            <a:off x="790640" y="7615281"/>
            <a:ext cx="603050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eEF2K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1DABC61-D59B-934A-638B-71205BD08A95}"/>
              </a:ext>
            </a:extLst>
          </p:cNvPr>
          <p:cNvSpPr txBox="1"/>
          <p:nvPr/>
        </p:nvSpPr>
        <p:spPr>
          <a:xfrm>
            <a:off x="3326654" y="7615281"/>
            <a:ext cx="639470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MCP-1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EE9790F-60B6-BE68-951F-90A3505364FD}"/>
              </a:ext>
            </a:extLst>
          </p:cNvPr>
          <p:cNvSpPr txBox="1"/>
          <p:nvPr/>
        </p:nvSpPr>
        <p:spPr>
          <a:xfrm>
            <a:off x="5688912" y="7615281"/>
            <a:ext cx="665567" cy="29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295" b="1" dirty="0"/>
              <a:t>β-actin</a:t>
            </a: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11617778-D37F-C25E-F494-7F6E6D5F4BD7}"/>
              </a:ext>
            </a:extLst>
          </p:cNvPr>
          <p:cNvGrpSpPr/>
          <p:nvPr/>
        </p:nvGrpSpPr>
        <p:grpSpPr>
          <a:xfrm>
            <a:off x="215671" y="7902367"/>
            <a:ext cx="1865077" cy="1476519"/>
            <a:chOff x="315328" y="7321570"/>
            <a:chExt cx="1512000" cy="1152000"/>
          </a:xfrm>
        </p:grpSpPr>
        <p:pic>
          <p:nvPicPr>
            <p:cNvPr id="82" name="Picture 81">
              <a:extLst>
                <a:ext uri="{FF2B5EF4-FFF2-40B4-BE49-F238E27FC236}">
                  <a16:creationId xmlns:a16="http://schemas.microsoft.com/office/drawing/2014/main" id="{F7D8926B-3FCD-056A-AB92-E0A1401304D8}"/>
                </a:ext>
              </a:extLst>
            </p:cNvPr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15328" y="7321570"/>
              <a:ext cx="1512000" cy="1152000"/>
            </a:xfrm>
            <a:prstGeom prst="rect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</p:pic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820BD6E7-B1A4-6714-B592-0B5BEB89D7D9}"/>
                </a:ext>
              </a:extLst>
            </p:cNvPr>
            <p:cNvSpPr/>
            <p:nvPr/>
          </p:nvSpPr>
          <p:spPr>
            <a:xfrm>
              <a:off x="804891" y="7715093"/>
              <a:ext cx="448528" cy="173248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943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B85F5440-07D4-EA6C-C180-36FBC67D0045}"/>
              </a:ext>
            </a:extLst>
          </p:cNvPr>
          <p:cNvGrpSpPr/>
          <p:nvPr/>
        </p:nvGrpSpPr>
        <p:grpSpPr>
          <a:xfrm>
            <a:off x="2720321" y="7902367"/>
            <a:ext cx="1865077" cy="1476519"/>
            <a:chOff x="2007082" y="7321570"/>
            <a:chExt cx="1512000" cy="1152000"/>
          </a:xfrm>
        </p:grpSpPr>
        <p:pic>
          <p:nvPicPr>
            <p:cNvPr id="84" name="Picture 83">
              <a:extLst>
                <a:ext uri="{FF2B5EF4-FFF2-40B4-BE49-F238E27FC236}">
                  <a16:creationId xmlns:a16="http://schemas.microsoft.com/office/drawing/2014/main" id="{50BB7651-3402-181A-C5ED-E87C8E630961}"/>
                </a:ext>
              </a:extLst>
            </p:cNvPr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007082" y="7321570"/>
              <a:ext cx="1512000" cy="1152000"/>
            </a:xfrm>
            <a:prstGeom prst="rect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</p:pic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E5A73D07-3449-FCF5-C347-E5D728DCE4E5}"/>
                </a:ext>
              </a:extLst>
            </p:cNvPr>
            <p:cNvSpPr/>
            <p:nvPr/>
          </p:nvSpPr>
          <p:spPr>
            <a:xfrm>
              <a:off x="2541933" y="7962417"/>
              <a:ext cx="432000" cy="144000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943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94FB83D6-A692-6AC1-290C-8217F5DA0FC6}"/>
              </a:ext>
            </a:extLst>
          </p:cNvPr>
          <p:cNvGrpSpPr/>
          <p:nvPr/>
        </p:nvGrpSpPr>
        <p:grpSpPr>
          <a:xfrm>
            <a:off x="5128795" y="7902367"/>
            <a:ext cx="1865077" cy="1476519"/>
            <a:chOff x="3698836" y="7336622"/>
            <a:chExt cx="1512000" cy="1152000"/>
          </a:xfrm>
        </p:grpSpPr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C55D91B1-ABE6-0F9E-2F75-1B7E836A4621}"/>
                </a:ext>
              </a:extLst>
            </p:cNvPr>
            <p:cNvPicPr>
              <a:picLocks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698836" y="7336622"/>
              <a:ext cx="1512000" cy="1152000"/>
            </a:xfrm>
            <a:prstGeom prst="rect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</p:pic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70AEC50D-0365-8898-B56F-00F81F7175FE}"/>
                </a:ext>
              </a:extLst>
            </p:cNvPr>
            <p:cNvSpPr/>
            <p:nvPr/>
          </p:nvSpPr>
          <p:spPr>
            <a:xfrm>
              <a:off x="4216396" y="7956617"/>
              <a:ext cx="432000" cy="144000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943"/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45510BBD-AD7F-882F-210A-C8FC4BD4F606}"/>
              </a:ext>
            </a:extLst>
          </p:cNvPr>
          <p:cNvSpPr txBox="1"/>
          <p:nvPr/>
        </p:nvSpPr>
        <p:spPr>
          <a:xfrm>
            <a:off x="6978496" y="8655814"/>
            <a:ext cx="570990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45 kDa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68CF764-71CE-413C-013C-953CB5E8C0FB}"/>
              </a:ext>
            </a:extLst>
          </p:cNvPr>
          <p:cNvCxnSpPr>
            <a:cxnSpLocks/>
          </p:cNvCxnSpPr>
          <p:nvPr/>
        </p:nvCxnSpPr>
        <p:spPr>
          <a:xfrm>
            <a:off x="6775320" y="8794184"/>
            <a:ext cx="27199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0011DC8A-BED1-37D9-2563-08280010FE59}"/>
              </a:ext>
            </a:extLst>
          </p:cNvPr>
          <p:cNvSpPr txBox="1"/>
          <p:nvPr/>
        </p:nvSpPr>
        <p:spPr>
          <a:xfrm>
            <a:off x="2106442" y="8363046"/>
            <a:ext cx="641522" cy="258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079" dirty="0"/>
              <a:t>105 kDa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06EAE4A9-60CB-5BC9-C6BA-F76A7DF47ADC}"/>
              </a:ext>
            </a:extLst>
          </p:cNvPr>
          <p:cNvCxnSpPr>
            <a:cxnSpLocks/>
          </p:cNvCxnSpPr>
          <p:nvPr/>
        </p:nvCxnSpPr>
        <p:spPr>
          <a:xfrm>
            <a:off x="1862567" y="8501415"/>
            <a:ext cx="31084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6CA4DE3F-5630-6CE4-0B65-7DF192ED498F}"/>
              </a:ext>
            </a:extLst>
          </p:cNvPr>
          <p:cNvSpPr txBox="1"/>
          <p:nvPr/>
        </p:nvSpPr>
        <p:spPr>
          <a:xfrm>
            <a:off x="4649673" y="8625290"/>
            <a:ext cx="601213" cy="258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R" sz="1079" dirty="0"/>
              <a:t>15 kDa</a:t>
            </a:r>
          </a:p>
        </p:txBody>
      </p: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6213615-FBDA-0370-FAC9-61C89B493F5C}"/>
              </a:ext>
            </a:extLst>
          </p:cNvPr>
          <p:cNvCxnSpPr>
            <a:cxnSpLocks/>
          </p:cNvCxnSpPr>
          <p:nvPr/>
        </p:nvCxnSpPr>
        <p:spPr>
          <a:xfrm>
            <a:off x="4415973" y="8784009"/>
            <a:ext cx="31084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079913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17187</TotalTime>
  <Words>1252</Words>
  <Application>Microsoft Macintosh PowerPoint</Application>
  <PresentationFormat>Özel</PresentationFormat>
  <Paragraphs>395</Paragraphs>
  <Slides>14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1_Office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Didem KARAKAS, ISU</dc:creator>
  <cp:lastModifiedBy>Didem Karakas Zeybek</cp:lastModifiedBy>
  <cp:revision>311</cp:revision>
  <cp:lastPrinted>2022-11-15T06:28:59Z</cp:lastPrinted>
  <dcterms:created xsi:type="dcterms:W3CDTF">2020-07-29T12:24:46Z</dcterms:created>
  <dcterms:modified xsi:type="dcterms:W3CDTF">2025-04-15T06:31:53Z</dcterms:modified>
</cp:coreProperties>
</file>