
<file path=[Content_Types].xml><?xml version="1.0" encoding="utf-8"?>
<Types xmlns="http://schemas.openxmlformats.org/package/2006/content-types">
  <Default Extension="emf" ContentType="image/x-emf"/>
  <Default Extension="jpeg" ContentType="image/jpeg"/>
  <Default Extension="jpg" ContentType="image/jpeg"/>
  <Default Extension="png" ContentType="image/png"/>
  <Default Extension="rels" ContentType="application/vnd.openxmlformats-package.relationships+xml"/>
  <Default Extension="tif" ContentType="image/tiff"/>
  <Default Extension="wdp" ContentType="image/vnd.ms-photo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 autoCompressPictures="0">
  <p:sldMasterIdLst>
    <p:sldMasterId id="2147483648" r:id="rId1"/>
  </p:sldMasterIdLst>
  <p:sldIdLst>
    <p:sldId id="256" r:id="rId2"/>
    <p:sldId id="262" r:id="rId3"/>
    <p:sldId id="258" r:id="rId4"/>
    <p:sldId id="257" r:id="rId5"/>
    <p:sldId id="272" r:id="rId6"/>
    <p:sldId id="263" r:id="rId7"/>
    <p:sldId id="259" r:id="rId8"/>
    <p:sldId id="264" r:id="rId9"/>
    <p:sldId id="265" r:id="rId10"/>
    <p:sldId id="267" r:id="rId11"/>
    <p:sldId id="260" r:id="rId12"/>
    <p:sldId id="261" r:id="rId13"/>
    <p:sldId id="266" r:id="rId14"/>
    <p:sldId id="268" r:id="rId15"/>
    <p:sldId id="269" r:id="rId16"/>
    <p:sldId id="270" r:id="rId17"/>
    <p:sldId id="271" r:id="rId18"/>
  </p:sldIdLst>
  <p:sldSz cx="12192000" cy="6858000"/>
  <p:notesSz cx="6858000" cy="9144000"/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3315"/>
    <p:restoredTop sz="94664"/>
  </p:normalViewPr>
  <p:slideViewPr>
    <p:cSldViewPr snapToGrid="0">
      <p:cViewPr varScale="1">
        <p:scale>
          <a:sx n="219" d="100"/>
          <a:sy n="219" d="100"/>
        </p:scale>
        <p:origin x="232" y="640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slide" Target="slides/slide17.xml"/><Relationship Id="rId3" Type="http://schemas.openxmlformats.org/officeDocument/2006/relationships/slide" Target="slides/slide2.xml"/><Relationship Id="rId21" Type="http://schemas.openxmlformats.org/officeDocument/2006/relationships/theme" Target="theme/theme1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0" Type="http://schemas.openxmlformats.org/officeDocument/2006/relationships/viewProps" Target="viewProps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10" Type="http://schemas.openxmlformats.org/officeDocument/2006/relationships/slide" Target="slides/slide9.xml"/><Relationship Id="rId19" Type="http://schemas.openxmlformats.org/officeDocument/2006/relationships/presProps" Target="presProps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tableStyles" Target="tableStyles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AAF5D0C6-887D-D529-848B-249F84B95A1E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1524000" y="1122363"/>
            <a:ext cx="9144000" cy="2387600"/>
          </a:xfrm>
        </p:spPr>
        <p:txBody>
          <a:bodyPr anchor="b"/>
          <a:lstStyle>
            <a:lvl1pPr algn="ctr">
              <a:defRPr sz="6000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Subtitle 2">
            <a:extLst>
              <a:ext uri="{FF2B5EF4-FFF2-40B4-BE49-F238E27FC236}">
                <a16:creationId xmlns:a16="http://schemas.microsoft.com/office/drawing/2014/main" id="{3503E645-19D6-6EE2-CC9A-E397D266B6E9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1524000" y="3602038"/>
            <a:ext cx="9144000" cy="1655762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en-US"/>
              <a:t>Click to edit Master subtitle style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F42F059A-954C-FC9D-00B9-AC2361F922C2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75E9E52-A5F0-A348-981C-24072E5E56CD}" type="datetimeFigureOut">
              <a:rPr lang="en-US" smtClean="0"/>
              <a:t>7/2/26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5F8F761C-42B9-88AC-0F03-B7F790F39D38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BE26776F-114C-6DFF-0B52-EAB40AF74291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E69F4A8-59E3-C642-AB87-A3F841AD1A7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281966850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F46735B8-11D6-FE5D-FBC9-8AB3F3A08686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BC5F3574-A75F-E180-7233-FB7611DE1101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C7F8FDDA-42E7-C8D1-4CC7-1EBF991904BB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75E9E52-A5F0-A348-981C-24072E5E56CD}" type="datetimeFigureOut">
              <a:rPr lang="en-US" smtClean="0"/>
              <a:t>7/2/26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F21B6EDA-EC25-34AC-3644-3111DC4BA8F2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5E987EF8-66A2-F6E9-08A9-3A3A2C21E60D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E69F4A8-59E3-C642-AB87-A3F841AD1A7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050893514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77A874A6-E49E-016C-2A01-133478B2502F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1850" y="1709738"/>
            <a:ext cx="10515600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B553BEE4-4E7B-66D9-24BD-329F2B7A71EF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1850" y="4589463"/>
            <a:ext cx="10515600" cy="1500187"/>
          </a:xfrm>
        </p:spPr>
        <p:txBody>
          <a:bodyPr/>
          <a:lstStyle>
            <a:lvl1pPr marL="0" indent="0">
              <a:buNone/>
              <a:defRPr sz="2400">
                <a:solidFill>
                  <a:schemeClr val="tx1">
                    <a:tint val="82000"/>
                  </a:schemeClr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82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82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82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82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82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82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82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82000"/>
                  </a:schemeClr>
                </a:solidFill>
              </a:defRPr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6C31433A-94BD-0EA4-4E79-082C59B5CCCA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75E9E52-A5F0-A348-981C-24072E5E56CD}" type="datetimeFigureOut">
              <a:rPr lang="en-US" smtClean="0"/>
              <a:t>7/2/26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EBF1B7F1-0FEB-B614-828C-939809D5A4D7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66CA2716-EE6F-771B-3F78-D35071F9DAB3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E69F4A8-59E3-C642-AB87-A3F841AD1A7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523587340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1E70551E-1C77-9408-4C6A-C2DB1546F2B3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E7970E80-2112-44A7-BE1C-3EE8F2A0BDC4}"/>
              </a:ext>
            </a:extLst>
          </p:cNvPr>
          <p:cNvSpPr>
            <a:spLocks noGrp="1"/>
          </p:cNvSpPr>
          <p:nvPr>
            <p:ph sz="half" idx="1"/>
          </p:nvPr>
        </p:nvSpPr>
        <p:spPr>
          <a:xfrm>
            <a:off x="838200" y="1825625"/>
            <a:ext cx="5181600" cy="435133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Content Placeholder 3">
            <a:extLst>
              <a:ext uri="{FF2B5EF4-FFF2-40B4-BE49-F238E27FC236}">
                <a16:creationId xmlns:a16="http://schemas.microsoft.com/office/drawing/2014/main" id="{2A27491F-0B19-9F30-BD27-2D4C6F18FD11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6172200" y="1825625"/>
            <a:ext cx="5181600" cy="435133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5" name="Date Placeholder 4">
            <a:extLst>
              <a:ext uri="{FF2B5EF4-FFF2-40B4-BE49-F238E27FC236}">
                <a16:creationId xmlns:a16="http://schemas.microsoft.com/office/drawing/2014/main" id="{2B943AF9-266E-6CA5-EFB3-3DD208EC5E54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75E9E52-A5F0-A348-981C-24072E5E56CD}" type="datetimeFigureOut">
              <a:rPr lang="en-US" smtClean="0"/>
              <a:t>7/2/26</a:t>
            </a:fld>
            <a:endParaRPr lang="en-US"/>
          </a:p>
        </p:txBody>
      </p:sp>
      <p:sp>
        <p:nvSpPr>
          <p:cNvPr id="6" name="Footer Placeholder 5">
            <a:extLst>
              <a:ext uri="{FF2B5EF4-FFF2-40B4-BE49-F238E27FC236}">
                <a16:creationId xmlns:a16="http://schemas.microsoft.com/office/drawing/2014/main" id="{EEE48CF5-2AA8-4A79-CD4F-84705CFE4F7E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B914D4D2-7C3B-27BA-26C6-9B1C1BF20819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E69F4A8-59E3-C642-AB87-A3F841AD1A7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834126445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94120929-80EE-869C-93A0-F4B3C12B796F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365125"/>
            <a:ext cx="10515600" cy="1325563"/>
          </a:xfrm>
        </p:spPr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31AB5F51-2091-EF42-57D5-F20D2A335EEC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9788" y="1681163"/>
            <a:ext cx="5157787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Content Placeholder 3">
            <a:extLst>
              <a:ext uri="{FF2B5EF4-FFF2-40B4-BE49-F238E27FC236}">
                <a16:creationId xmlns:a16="http://schemas.microsoft.com/office/drawing/2014/main" id="{09FC44F4-C75F-583F-5354-7C22F2C289CB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839788" y="2505075"/>
            <a:ext cx="5157787" cy="368458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5" name="Text Placeholder 4">
            <a:extLst>
              <a:ext uri="{FF2B5EF4-FFF2-40B4-BE49-F238E27FC236}">
                <a16:creationId xmlns:a16="http://schemas.microsoft.com/office/drawing/2014/main" id="{7D99892E-5343-7156-3AC2-BB32691D98D7}"/>
              </a:ext>
            </a:extLst>
          </p:cNvPr>
          <p:cNvSpPr>
            <a:spLocks noGrp="1"/>
          </p:cNvSpPr>
          <p:nvPr>
            <p:ph type="body" sz="quarter" idx="3"/>
          </p:nvPr>
        </p:nvSpPr>
        <p:spPr>
          <a:xfrm>
            <a:off x="6172200" y="1681163"/>
            <a:ext cx="5183188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6" name="Content Placeholder 5">
            <a:extLst>
              <a:ext uri="{FF2B5EF4-FFF2-40B4-BE49-F238E27FC236}">
                <a16:creationId xmlns:a16="http://schemas.microsoft.com/office/drawing/2014/main" id="{C7A96F79-9436-936D-DE16-205A7C8A65A1}"/>
              </a:ext>
            </a:extLst>
          </p:cNvPr>
          <p:cNvSpPr>
            <a:spLocks noGrp="1"/>
          </p:cNvSpPr>
          <p:nvPr>
            <p:ph sz="quarter" idx="4"/>
          </p:nvPr>
        </p:nvSpPr>
        <p:spPr>
          <a:xfrm>
            <a:off x="6172200" y="2505075"/>
            <a:ext cx="5183188" cy="368458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7" name="Date Placeholder 6">
            <a:extLst>
              <a:ext uri="{FF2B5EF4-FFF2-40B4-BE49-F238E27FC236}">
                <a16:creationId xmlns:a16="http://schemas.microsoft.com/office/drawing/2014/main" id="{4D6922A7-7834-A77B-1C13-4863961918DE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75E9E52-A5F0-A348-981C-24072E5E56CD}" type="datetimeFigureOut">
              <a:rPr lang="en-US" smtClean="0"/>
              <a:t>7/2/26</a:t>
            </a:fld>
            <a:endParaRPr lang="en-US"/>
          </a:p>
        </p:txBody>
      </p:sp>
      <p:sp>
        <p:nvSpPr>
          <p:cNvPr id="8" name="Footer Placeholder 7">
            <a:extLst>
              <a:ext uri="{FF2B5EF4-FFF2-40B4-BE49-F238E27FC236}">
                <a16:creationId xmlns:a16="http://schemas.microsoft.com/office/drawing/2014/main" id="{85B49805-FC7A-7494-8A0A-406678A60E77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>
            <a:extLst>
              <a:ext uri="{FF2B5EF4-FFF2-40B4-BE49-F238E27FC236}">
                <a16:creationId xmlns:a16="http://schemas.microsoft.com/office/drawing/2014/main" id="{E9730361-3B1A-1EE0-287C-F78616EBE7FE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E69F4A8-59E3-C642-AB87-A3F841AD1A7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347952949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653F4932-5D03-1909-C3BA-3F897BDBC467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Date Placeholder 2">
            <a:extLst>
              <a:ext uri="{FF2B5EF4-FFF2-40B4-BE49-F238E27FC236}">
                <a16:creationId xmlns:a16="http://schemas.microsoft.com/office/drawing/2014/main" id="{78278F89-2D06-3FC3-89C4-254F0E7A6291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75E9E52-A5F0-A348-981C-24072E5E56CD}" type="datetimeFigureOut">
              <a:rPr lang="en-US" smtClean="0"/>
              <a:t>7/2/26</a:t>
            </a:fld>
            <a:endParaRPr lang="en-US"/>
          </a:p>
        </p:txBody>
      </p:sp>
      <p:sp>
        <p:nvSpPr>
          <p:cNvPr id="4" name="Footer Placeholder 3">
            <a:extLst>
              <a:ext uri="{FF2B5EF4-FFF2-40B4-BE49-F238E27FC236}">
                <a16:creationId xmlns:a16="http://schemas.microsoft.com/office/drawing/2014/main" id="{70967071-B530-3B95-A8B2-98FD9C60B828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>
            <a:extLst>
              <a:ext uri="{FF2B5EF4-FFF2-40B4-BE49-F238E27FC236}">
                <a16:creationId xmlns:a16="http://schemas.microsoft.com/office/drawing/2014/main" id="{87353DE8-FF30-E3E7-F278-620450B793C3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E69F4A8-59E3-C642-AB87-A3F841AD1A7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899896434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>
            <a:extLst>
              <a:ext uri="{FF2B5EF4-FFF2-40B4-BE49-F238E27FC236}">
                <a16:creationId xmlns:a16="http://schemas.microsoft.com/office/drawing/2014/main" id="{4B132888-8C5C-AD25-7D9E-FDFB21D1BC0D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75E9E52-A5F0-A348-981C-24072E5E56CD}" type="datetimeFigureOut">
              <a:rPr lang="en-US" smtClean="0"/>
              <a:t>7/2/26</a:t>
            </a:fld>
            <a:endParaRPr lang="en-US"/>
          </a:p>
        </p:txBody>
      </p:sp>
      <p:sp>
        <p:nvSpPr>
          <p:cNvPr id="3" name="Footer Placeholder 2">
            <a:extLst>
              <a:ext uri="{FF2B5EF4-FFF2-40B4-BE49-F238E27FC236}">
                <a16:creationId xmlns:a16="http://schemas.microsoft.com/office/drawing/2014/main" id="{D0E02C22-7AB1-3DC0-3EB4-F349561D8E80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DBB4098D-4232-5ADB-D8CC-9BF12A713287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E69F4A8-59E3-C642-AB87-A3F841AD1A7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545561324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93A5C12E-D82D-6F4F-C714-51129E7D0CFD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A49EA579-C76D-81F2-3E4D-02BFA794C715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CE4D6F16-8C78-F427-773F-97293EB9FD13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>
            <a:extLst>
              <a:ext uri="{FF2B5EF4-FFF2-40B4-BE49-F238E27FC236}">
                <a16:creationId xmlns:a16="http://schemas.microsoft.com/office/drawing/2014/main" id="{3D3AE188-565A-26D4-3762-04601959F80C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75E9E52-A5F0-A348-981C-24072E5E56CD}" type="datetimeFigureOut">
              <a:rPr lang="en-US" smtClean="0"/>
              <a:t>7/2/26</a:t>
            </a:fld>
            <a:endParaRPr lang="en-US"/>
          </a:p>
        </p:txBody>
      </p:sp>
      <p:sp>
        <p:nvSpPr>
          <p:cNvPr id="6" name="Footer Placeholder 5">
            <a:extLst>
              <a:ext uri="{FF2B5EF4-FFF2-40B4-BE49-F238E27FC236}">
                <a16:creationId xmlns:a16="http://schemas.microsoft.com/office/drawing/2014/main" id="{4DF6D984-2089-C8B4-55E6-53EF7C8AF4E7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291870AB-C19A-F2FE-BE36-F99CB86A284A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E69F4A8-59E3-C642-AB87-A3F841AD1A7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220172107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E324D52A-C934-4FA3-AD3C-01BE0758580F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Picture Placeholder 2">
            <a:extLst>
              <a:ext uri="{FF2B5EF4-FFF2-40B4-BE49-F238E27FC236}">
                <a16:creationId xmlns:a16="http://schemas.microsoft.com/office/drawing/2014/main" id="{331520C0-2883-9651-3389-D47D1DB9E491}"/>
              </a:ext>
            </a:extLst>
          </p:cNvPr>
          <p:cNvSpPr>
            <a:spLocks noGrp="1"/>
          </p:cNvSpPr>
          <p:nvPr>
            <p:ph type="pic"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US"/>
          </a:p>
        </p:txBody>
      </p:sp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B77A1DEF-C221-C44B-A502-03BE2096B060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>
            <a:extLst>
              <a:ext uri="{FF2B5EF4-FFF2-40B4-BE49-F238E27FC236}">
                <a16:creationId xmlns:a16="http://schemas.microsoft.com/office/drawing/2014/main" id="{FA6F30E0-A390-BF84-5A30-947F81A6DE76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75E9E52-A5F0-A348-981C-24072E5E56CD}" type="datetimeFigureOut">
              <a:rPr lang="en-US" smtClean="0"/>
              <a:t>7/2/26</a:t>
            </a:fld>
            <a:endParaRPr lang="en-US"/>
          </a:p>
        </p:txBody>
      </p:sp>
      <p:sp>
        <p:nvSpPr>
          <p:cNvPr id="6" name="Footer Placeholder 5">
            <a:extLst>
              <a:ext uri="{FF2B5EF4-FFF2-40B4-BE49-F238E27FC236}">
                <a16:creationId xmlns:a16="http://schemas.microsoft.com/office/drawing/2014/main" id="{007EA149-26B2-D02F-F091-A46F3CF29739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13D3E10A-3DEA-9F7F-201B-1584122C3ACC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E69F4A8-59E3-C642-AB87-A3F841AD1A7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542343528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A535B35E-E231-7E86-5437-6D63DFF3F0E3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Vertical Text Placeholder 2">
            <a:extLst>
              <a:ext uri="{FF2B5EF4-FFF2-40B4-BE49-F238E27FC236}">
                <a16:creationId xmlns:a16="http://schemas.microsoft.com/office/drawing/2014/main" id="{B652DEE9-B851-5886-5660-CBD0854450E8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B7397719-ED1F-F326-1D2F-442C06987F55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75E9E52-A5F0-A348-981C-24072E5E56CD}" type="datetimeFigureOut">
              <a:rPr lang="en-US" smtClean="0"/>
              <a:t>7/2/26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458141C8-EC9F-1CD4-0FA6-53F0ADB2F946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F7280DB6-DD53-6480-E660-D4411AFBA8A2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E69F4A8-59E3-C642-AB87-A3F841AD1A7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312737210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>
            <a:extLst>
              <a:ext uri="{FF2B5EF4-FFF2-40B4-BE49-F238E27FC236}">
                <a16:creationId xmlns:a16="http://schemas.microsoft.com/office/drawing/2014/main" id="{C6DBF03F-74FA-F37E-FB07-C1E17E21CD40}"/>
              </a:ext>
            </a:extLst>
          </p:cNvPr>
          <p:cNvSpPr>
            <a:spLocks noGrp="1"/>
          </p:cNvSpPr>
          <p:nvPr>
            <p:ph type="title" orient="vert"/>
          </p:nvPr>
        </p:nvSpPr>
        <p:spPr>
          <a:xfrm>
            <a:off x="8724900" y="365125"/>
            <a:ext cx="2628900" cy="5811838"/>
          </a:xfrm>
        </p:spPr>
        <p:txBody>
          <a:bodyPr vert="eaVert"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Vertical Text Placeholder 2">
            <a:extLst>
              <a:ext uri="{FF2B5EF4-FFF2-40B4-BE49-F238E27FC236}">
                <a16:creationId xmlns:a16="http://schemas.microsoft.com/office/drawing/2014/main" id="{B0C18504-E9EE-1BF4-C696-7EA1009358B4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>
          <a:xfrm>
            <a:off x="838200" y="365125"/>
            <a:ext cx="7734300" cy="5811838"/>
          </a:xfrm>
        </p:spPr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5A0B0EE9-B3B4-500C-30C5-F9CFD3FB2D0D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75E9E52-A5F0-A348-981C-24072E5E56CD}" type="datetimeFigureOut">
              <a:rPr lang="en-US" smtClean="0"/>
              <a:t>7/2/26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CAA8C217-187D-1973-520C-79EBC5C95AE5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531460B0-FACE-D6E7-B94D-AABD3562505A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E69F4A8-59E3-C642-AB87-A3F841AD1A7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55253172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>
            <a:extLst>
              <a:ext uri="{FF2B5EF4-FFF2-40B4-BE49-F238E27FC236}">
                <a16:creationId xmlns:a16="http://schemas.microsoft.com/office/drawing/2014/main" id="{69DF56AD-6CC6-4D0E-C462-43B5EE39C435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1A5BB7A8-7098-5B86-6CF4-0B6EB51A5929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367E8D5A-36E1-02D6-8E02-70C0944FC13B}"/>
              </a:ext>
            </a:extLst>
          </p:cNvPr>
          <p:cNvSpPr>
            <a:spLocks noGrp="1"/>
          </p:cNvSpPr>
          <p:nvPr>
            <p:ph type="dt" sz="half" idx="2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82000"/>
                  </a:schemeClr>
                </a:solidFill>
              </a:defRPr>
            </a:lvl1pPr>
          </a:lstStyle>
          <a:p>
            <a:fld id="{775E9E52-A5F0-A348-981C-24072E5E56CD}" type="datetimeFigureOut">
              <a:rPr lang="en-US" smtClean="0"/>
              <a:t>7/2/26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10077BB7-2C4C-8BBC-5752-9186C70D28D4}"/>
              </a:ext>
            </a:extLst>
          </p:cNvPr>
          <p:cNvSpPr>
            <a:spLocks noGrp="1"/>
          </p:cNvSpPr>
          <p:nvPr>
            <p:ph type="ftr" sz="quarter" idx="3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82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83B6FE3F-19B2-9907-65C5-D9761C241918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82000"/>
                  </a:schemeClr>
                </a:solidFill>
              </a:defRPr>
            </a:lvl1pPr>
          </a:lstStyle>
          <a:p>
            <a:fld id="{CE69F4A8-59E3-C642-AB87-A3F841AD1A7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121612805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jpg"/><Relationship Id="rId2" Type="http://schemas.openxmlformats.org/officeDocument/2006/relationships/image" Target="../media/image1.jpg"/><Relationship Id="rId1" Type="http://schemas.openxmlformats.org/officeDocument/2006/relationships/slideLayout" Target="../slideLayouts/slideLayout2.xml"/><Relationship Id="rId5" Type="http://schemas.openxmlformats.org/officeDocument/2006/relationships/image" Target="../media/image4.jpg"/><Relationship Id="rId4" Type="http://schemas.openxmlformats.org/officeDocument/2006/relationships/image" Target="../media/image3.png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image" Target="../media/image6.emf"/><Relationship Id="rId2" Type="http://schemas.openxmlformats.org/officeDocument/2006/relationships/image" Target="../media/image5.tif"/><Relationship Id="rId1" Type="http://schemas.openxmlformats.org/officeDocument/2006/relationships/slideLayout" Target="../slideLayouts/slideLayout6.xml"/><Relationship Id="rId6" Type="http://schemas.openxmlformats.org/officeDocument/2006/relationships/image" Target="../media/image9.emf"/><Relationship Id="rId5" Type="http://schemas.openxmlformats.org/officeDocument/2006/relationships/image" Target="../media/image8.emf"/><Relationship Id="rId4" Type="http://schemas.openxmlformats.org/officeDocument/2006/relationships/image" Target="../media/image7.emf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image" Target="../media/image11.emf"/><Relationship Id="rId2" Type="http://schemas.openxmlformats.org/officeDocument/2006/relationships/image" Target="../media/image10.emf"/><Relationship Id="rId1" Type="http://schemas.openxmlformats.org/officeDocument/2006/relationships/slideLayout" Target="../slideLayouts/slideLayout6.xml"/><Relationship Id="rId5" Type="http://schemas.openxmlformats.org/officeDocument/2006/relationships/image" Target="../media/image13.emf"/><Relationship Id="rId4" Type="http://schemas.openxmlformats.org/officeDocument/2006/relationships/image" Target="../media/image12.emf"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image" Target="../media/image15.emf"/><Relationship Id="rId2" Type="http://schemas.openxmlformats.org/officeDocument/2006/relationships/image" Target="../media/image14.emf"/><Relationship Id="rId1" Type="http://schemas.openxmlformats.org/officeDocument/2006/relationships/slideLayout" Target="../slideLayouts/slideLayout6.xml"/></Relationships>
</file>

<file path=ppt/slides/_rels/slide6.xml.rels><?xml version="1.0" encoding="UTF-8" standalone="yes"?>
<Relationships xmlns="http://schemas.openxmlformats.org/package/2006/relationships"><Relationship Id="rId8" Type="http://schemas.openxmlformats.org/officeDocument/2006/relationships/image" Target="../media/image19.jpg"/><Relationship Id="rId3" Type="http://schemas.openxmlformats.org/officeDocument/2006/relationships/image" Target="../media/image1.jpg"/><Relationship Id="rId7" Type="http://schemas.openxmlformats.org/officeDocument/2006/relationships/image" Target="../media/image2.jpg"/><Relationship Id="rId2" Type="http://schemas.openxmlformats.org/officeDocument/2006/relationships/image" Target="../media/image16.jpg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3.png"/><Relationship Id="rId5" Type="http://schemas.openxmlformats.org/officeDocument/2006/relationships/image" Target="../media/image18.png"/><Relationship Id="rId4" Type="http://schemas.openxmlformats.org/officeDocument/2006/relationships/image" Target="../media/image17.jpg"/></Relationships>
</file>

<file path=ppt/slides/_rels/slide7.xml.rels><?xml version="1.0" encoding="UTF-8" standalone="yes"?>
<Relationships xmlns="http://schemas.openxmlformats.org/package/2006/relationships"><Relationship Id="rId3" Type="http://schemas.openxmlformats.org/officeDocument/2006/relationships/image" Target="../media/image21.emf"/><Relationship Id="rId2" Type="http://schemas.openxmlformats.org/officeDocument/2006/relationships/image" Target="../media/image20.emf"/><Relationship Id="rId1" Type="http://schemas.openxmlformats.org/officeDocument/2006/relationships/slideLayout" Target="../slideLayouts/slideLayout6.xml"/><Relationship Id="rId5" Type="http://schemas.openxmlformats.org/officeDocument/2006/relationships/image" Target="../media/image23.emf"/><Relationship Id="rId4" Type="http://schemas.openxmlformats.org/officeDocument/2006/relationships/image" Target="../media/image22.emf"/></Relationships>
</file>

<file path=ppt/slides/_rels/slide8.xml.rels><?xml version="1.0" encoding="UTF-8" standalone="yes"?>
<Relationships xmlns="http://schemas.openxmlformats.org/package/2006/relationships"><Relationship Id="rId3" Type="http://schemas.openxmlformats.org/officeDocument/2006/relationships/image" Target="../media/image25.jpg"/><Relationship Id="rId2" Type="http://schemas.openxmlformats.org/officeDocument/2006/relationships/image" Target="../media/image24.png"/><Relationship Id="rId1" Type="http://schemas.openxmlformats.org/officeDocument/2006/relationships/slideLayout" Target="../slideLayouts/slideLayout2.xml"/><Relationship Id="rId5" Type="http://schemas.openxmlformats.org/officeDocument/2006/relationships/image" Target="../media/image27.png"/><Relationship Id="rId4" Type="http://schemas.openxmlformats.org/officeDocument/2006/relationships/image" Target="../media/image26.png"/></Relationships>
</file>

<file path=ppt/slides/_rels/slide9.xml.rels><?xml version="1.0" encoding="UTF-8" standalone="yes"?>
<Relationships xmlns="http://schemas.openxmlformats.org/package/2006/relationships"><Relationship Id="rId3" Type="http://schemas.openxmlformats.org/officeDocument/2006/relationships/image" Target="../media/image29.png"/><Relationship Id="rId2" Type="http://schemas.openxmlformats.org/officeDocument/2006/relationships/image" Target="../media/image28.emf"/><Relationship Id="rId1" Type="http://schemas.openxmlformats.org/officeDocument/2006/relationships/slideLayout" Target="../slideLayouts/slideLayout2.xml"/></Relationships>
</file>

<file path=ppt/slides/_rels/slide10.xml.rels><?xml version="1.0" encoding="UTF-8" standalone="yes"?>
<Relationships xmlns="http://schemas.openxmlformats.org/package/2006/relationships"><Relationship Id="rId3" Type="http://schemas.openxmlformats.org/officeDocument/2006/relationships/image" Target="../media/image31.png"/><Relationship Id="rId7" Type="http://schemas.microsoft.com/office/2007/relationships/hdphoto" Target="../media/hdphoto1.wdp"/><Relationship Id="rId2" Type="http://schemas.openxmlformats.org/officeDocument/2006/relationships/image" Target="../media/image30.png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34.png"/><Relationship Id="rId5" Type="http://schemas.openxmlformats.org/officeDocument/2006/relationships/image" Target="../media/image33.png"/><Relationship Id="rId4" Type="http://schemas.openxmlformats.org/officeDocument/2006/relationships/image" Target="../media/image32.png"/></Relationships>
</file>

<file path=ppt/slides/_rels/slide11.xml.rels><?xml version="1.0" encoding="UTF-8" standalone="yes"?>
<Relationships xmlns="http://schemas.openxmlformats.org/package/2006/relationships"><Relationship Id="rId3" Type="http://schemas.openxmlformats.org/officeDocument/2006/relationships/image" Target="../media/image36.emf"/><Relationship Id="rId2" Type="http://schemas.openxmlformats.org/officeDocument/2006/relationships/image" Target="../media/image35.png"/><Relationship Id="rId1" Type="http://schemas.openxmlformats.org/officeDocument/2006/relationships/slideLayout" Target="../slideLayouts/slideLayout6.xml"/><Relationship Id="rId5" Type="http://schemas.openxmlformats.org/officeDocument/2006/relationships/image" Target="../media/image38.emf"/><Relationship Id="rId4" Type="http://schemas.openxmlformats.org/officeDocument/2006/relationships/image" Target="../media/image37.emf"/></Relationships>
</file>

<file path=ppt/slides/_rels/slide12.xml.rels><?xml version="1.0" encoding="UTF-8" standalone="yes"?>
<Relationships xmlns="http://schemas.openxmlformats.org/package/2006/relationships"><Relationship Id="rId3" Type="http://schemas.openxmlformats.org/officeDocument/2006/relationships/image" Target="../media/image40.emf"/><Relationship Id="rId2" Type="http://schemas.openxmlformats.org/officeDocument/2006/relationships/image" Target="../media/image39.emf"/><Relationship Id="rId1" Type="http://schemas.openxmlformats.org/officeDocument/2006/relationships/slideLayout" Target="../slideLayouts/slideLayout6.xml"/><Relationship Id="rId5" Type="http://schemas.openxmlformats.org/officeDocument/2006/relationships/image" Target="../media/image42.emf"/><Relationship Id="rId4" Type="http://schemas.openxmlformats.org/officeDocument/2006/relationships/image" Target="../media/image41.emf"/></Relationships>
</file>

<file path=ppt/slides/_rels/slide13.xml.rels><?xml version="1.0" encoding="UTF-8" standalone="yes"?>
<Relationships xmlns="http://schemas.openxmlformats.org/package/2006/relationships"><Relationship Id="rId3" Type="http://schemas.openxmlformats.org/officeDocument/2006/relationships/image" Target="../media/image44.png"/><Relationship Id="rId2" Type="http://schemas.openxmlformats.org/officeDocument/2006/relationships/image" Target="../media/image43.png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47.png"/><Relationship Id="rId5" Type="http://schemas.openxmlformats.org/officeDocument/2006/relationships/image" Target="../media/image46.png"/><Relationship Id="rId4" Type="http://schemas.openxmlformats.org/officeDocument/2006/relationships/image" Target="../media/image45.png"/></Relationships>
</file>

<file path=ppt/slides/_rels/slide14.xml.rels><?xml version="1.0" encoding="UTF-8" standalone="yes"?>
<Relationships xmlns="http://schemas.openxmlformats.org/package/2006/relationships"><Relationship Id="rId3" Type="http://schemas.microsoft.com/office/2007/relationships/hdphoto" Target="../media/hdphoto2.wdp"/><Relationship Id="rId2" Type="http://schemas.openxmlformats.org/officeDocument/2006/relationships/image" Target="../media/image48.png"/><Relationship Id="rId1" Type="http://schemas.openxmlformats.org/officeDocument/2006/relationships/slideLayout" Target="../slideLayouts/slideLayout2.xml"/><Relationship Id="rId5" Type="http://schemas.openxmlformats.org/officeDocument/2006/relationships/image" Target="../media/image50.jpg"/><Relationship Id="rId4" Type="http://schemas.openxmlformats.org/officeDocument/2006/relationships/image" Target="../media/image49.jpeg"/></Relationships>
</file>

<file path=ppt/slides/_rels/slide15.xml.rels><?xml version="1.0" encoding="UTF-8" standalone="yes"?>
<Relationships xmlns="http://schemas.openxmlformats.org/package/2006/relationships"><Relationship Id="rId3" Type="http://schemas.openxmlformats.org/officeDocument/2006/relationships/image" Target="../media/image52.jpg"/><Relationship Id="rId2" Type="http://schemas.openxmlformats.org/officeDocument/2006/relationships/image" Target="../media/image51.jpg"/><Relationship Id="rId1" Type="http://schemas.openxmlformats.org/officeDocument/2006/relationships/slideLayout" Target="../slideLayouts/slideLayout2.xml"/><Relationship Id="rId6" Type="http://schemas.microsoft.com/office/2007/relationships/hdphoto" Target="../media/hdphoto3.wdp"/><Relationship Id="rId5" Type="http://schemas.openxmlformats.org/officeDocument/2006/relationships/image" Target="../media/image54.png"/><Relationship Id="rId4" Type="http://schemas.openxmlformats.org/officeDocument/2006/relationships/image" Target="../media/image53.jpg"/></Relationships>
</file>

<file path=ppt/slides/_rels/slide16.xml.rels><?xml version="1.0" encoding="UTF-8" standalone="yes"?>
<Relationships xmlns="http://schemas.openxmlformats.org/package/2006/relationships"><Relationship Id="rId3" Type="http://schemas.openxmlformats.org/officeDocument/2006/relationships/image" Target="../media/image56.png"/><Relationship Id="rId7" Type="http://schemas.openxmlformats.org/officeDocument/2006/relationships/image" Target="../media/image59.emf"/><Relationship Id="rId2" Type="http://schemas.openxmlformats.org/officeDocument/2006/relationships/image" Target="../media/image55.tif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58.png"/><Relationship Id="rId5" Type="http://schemas.openxmlformats.org/officeDocument/2006/relationships/image" Target="../media/image57.png"/><Relationship Id="rId4" Type="http://schemas.microsoft.com/office/2007/relationships/hdphoto" Target="../media/hdphoto4.wdp"/></Relationships>
</file>

<file path=ppt/slides/_rels/slide17.xml.rels><?xml version="1.0" encoding="UTF-8" standalone="yes"?>
<Relationships xmlns="http://schemas.openxmlformats.org/package/2006/relationships"><Relationship Id="rId3" Type="http://schemas.openxmlformats.org/officeDocument/2006/relationships/image" Target="../media/image57.png"/><Relationship Id="rId2" Type="http://schemas.openxmlformats.org/officeDocument/2006/relationships/image" Target="../media/image60.emf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61.png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6DC51299-752D-E795-3784-C2FFF6B043CD}"/>
              </a:ext>
            </a:extLst>
          </p:cNvPr>
          <p:cNvSpPr>
            <a:spLocks noGrp="1"/>
          </p:cNvSpPr>
          <p:nvPr>
            <p:ph type="ctrTitle"/>
          </p:nvPr>
        </p:nvSpPr>
        <p:spPr/>
        <p:txBody>
          <a:bodyPr>
            <a:noAutofit/>
          </a:bodyPr>
          <a:lstStyle/>
          <a:p>
            <a:r>
              <a:rPr lang="en-US" sz="4400" dirty="0"/>
              <a:t>BCL-X</a:t>
            </a:r>
            <a:r>
              <a:rPr lang="en-US" sz="4400" baseline="-25000" dirty="0"/>
              <a:t>L</a:t>
            </a:r>
            <a:r>
              <a:rPr lang="en-US" sz="4400" dirty="0"/>
              <a:t> Dependence is a Subtype Agnostic Actionable Feature of Difficult-to-Treat Kidney Cancers</a:t>
            </a:r>
          </a:p>
        </p:txBody>
      </p:sp>
      <p:sp>
        <p:nvSpPr>
          <p:cNvPr id="3" name="Subtitle 2">
            <a:extLst>
              <a:ext uri="{FF2B5EF4-FFF2-40B4-BE49-F238E27FC236}">
                <a16:creationId xmlns:a16="http://schemas.microsoft.com/office/drawing/2014/main" id="{6281069B-9EFB-3FAF-E57F-4037F3B03C15}"/>
              </a:ext>
            </a:extLst>
          </p:cNvPr>
          <p:cNvSpPr>
            <a:spLocks noGrp="1"/>
          </p:cNvSpPr>
          <p:nvPr>
            <p:ph type="subTitle" idx="1"/>
          </p:nvPr>
        </p:nvSpPr>
        <p:spPr/>
        <p:txBody>
          <a:bodyPr/>
          <a:lstStyle/>
          <a:p>
            <a:r>
              <a:rPr lang="en-US" b="1" dirty="0"/>
              <a:t>Cell Death and Disease, 2026</a:t>
            </a:r>
          </a:p>
          <a:p>
            <a:endParaRPr lang="en-US" b="1" dirty="0"/>
          </a:p>
          <a:p>
            <a:r>
              <a:rPr lang="en-US" b="1" dirty="0"/>
              <a:t>Source File</a:t>
            </a:r>
          </a:p>
        </p:txBody>
      </p:sp>
    </p:spTree>
    <p:extLst>
      <p:ext uri="{BB962C8B-B14F-4D97-AF65-F5344CB8AC3E}">
        <p14:creationId xmlns:p14="http://schemas.microsoft.com/office/powerpoint/2010/main" val="1137326342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4A2E34D0-913E-22F4-D05E-9ED679D12CF2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Figure 1A</a:t>
            </a:r>
          </a:p>
        </p:txBody>
      </p:sp>
      <p:pic>
        <p:nvPicPr>
          <p:cNvPr id="9" name="Picture 8" descr="A blue paper with red writing on it&#10;&#10;AI-generated content may be incorrect.">
            <a:extLst>
              <a:ext uri="{FF2B5EF4-FFF2-40B4-BE49-F238E27FC236}">
                <a16:creationId xmlns:a16="http://schemas.microsoft.com/office/drawing/2014/main" id="{16745967-5DFF-0B05-270B-1FF83BB47DDB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40248" t="25738" r="4149" b="27595"/>
          <a:stretch>
            <a:fillRect/>
          </a:stretch>
        </p:blipFill>
        <p:spPr>
          <a:xfrm>
            <a:off x="4025112" y="1843939"/>
            <a:ext cx="2085384" cy="1325563"/>
          </a:xfrm>
          <a:prstGeom prst="rect">
            <a:avLst/>
          </a:prstGeom>
        </p:spPr>
      </p:pic>
      <p:sp>
        <p:nvSpPr>
          <p:cNvPr id="10" name="TextBox 9">
            <a:extLst>
              <a:ext uri="{FF2B5EF4-FFF2-40B4-BE49-F238E27FC236}">
                <a16:creationId xmlns:a16="http://schemas.microsoft.com/office/drawing/2014/main" id="{2E3D115A-A3CA-C6FD-8A0B-A79D3115D05E}"/>
              </a:ext>
            </a:extLst>
          </p:cNvPr>
          <p:cNvSpPr txBox="1"/>
          <p:nvPr/>
        </p:nvSpPr>
        <p:spPr>
          <a:xfrm>
            <a:off x="3481129" y="2368220"/>
            <a:ext cx="575799" cy="276999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1200" b="1" dirty="0">
                <a:solidFill>
                  <a:srgbClr val="FF0000"/>
                </a:solidFill>
                <a:cs typeface="Arial" panose="020B0604020202020204" pitchFamily="34" charset="0"/>
              </a:rPr>
              <a:t>CD44</a:t>
            </a:r>
          </a:p>
        </p:txBody>
      </p:sp>
      <p:sp>
        <p:nvSpPr>
          <p:cNvPr id="7" name="TextBox 6">
            <a:extLst>
              <a:ext uri="{FF2B5EF4-FFF2-40B4-BE49-F238E27FC236}">
                <a16:creationId xmlns:a16="http://schemas.microsoft.com/office/drawing/2014/main" id="{EF3401B8-C634-2783-63E1-6B9A1D9D7E4C}"/>
              </a:ext>
            </a:extLst>
          </p:cNvPr>
          <p:cNvSpPr txBox="1"/>
          <p:nvPr/>
        </p:nvSpPr>
        <p:spPr>
          <a:xfrm>
            <a:off x="3961748" y="1547279"/>
            <a:ext cx="1199367" cy="276999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1200" dirty="0">
                <a:latin typeface="Arial" panose="020B0604020202020204" pitchFamily="34" charset="0"/>
                <a:cs typeface="Arial" panose="020B0604020202020204" pitchFamily="34" charset="0"/>
              </a:rPr>
              <a:t>TGF</a:t>
            </a:r>
            <a:r>
              <a:rPr lang="el-GR" sz="1200" dirty="0">
                <a:latin typeface="Arial" panose="020B0604020202020204" pitchFamily="34" charset="0"/>
                <a:cs typeface="Arial" panose="020B0604020202020204" pitchFamily="34" charset="0"/>
              </a:rPr>
              <a:t>β</a:t>
            </a:r>
            <a:r>
              <a:rPr lang="en-US" sz="1200" dirty="0">
                <a:latin typeface="Arial" panose="020B0604020202020204" pitchFamily="34" charset="0"/>
                <a:cs typeface="Arial" panose="020B0604020202020204" pitchFamily="34" charset="0"/>
              </a:rPr>
              <a:t>     -     +</a:t>
            </a:r>
          </a:p>
        </p:txBody>
      </p:sp>
      <p:pic>
        <p:nvPicPr>
          <p:cNvPr id="17" name="Picture 16" descr="A blue paper with black lines and red writing&#10;&#10;AI-generated content may be incorrect.">
            <a:extLst>
              <a:ext uri="{FF2B5EF4-FFF2-40B4-BE49-F238E27FC236}">
                <a16:creationId xmlns:a16="http://schemas.microsoft.com/office/drawing/2014/main" id="{59C5387A-B2EE-4A00-7A6F-F1F071C01416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42302" t="43710" r="32916" b="18765"/>
          <a:stretch>
            <a:fillRect/>
          </a:stretch>
        </p:blipFill>
        <p:spPr>
          <a:xfrm>
            <a:off x="3961748" y="3701738"/>
            <a:ext cx="2244446" cy="1694046"/>
          </a:xfrm>
          <a:prstGeom prst="rect">
            <a:avLst/>
          </a:prstGeom>
        </p:spPr>
      </p:pic>
      <p:sp>
        <p:nvSpPr>
          <p:cNvPr id="19" name="TextBox 18">
            <a:extLst>
              <a:ext uri="{FF2B5EF4-FFF2-40B4-BE49-F238E27FC236}">
                <a16:creationId xmlns:a16="http://schemas.microsoft.com/office/drawing/2014/main" id="{0A54BA3D-39FF-51A5-C716-3376B8958942}"/>
              </a:ext>
            </a:extLst>
          </p:cNvPr>
          <p:cNvSpPr txBox="1"/>
          <p:nvPr/>
        </p:nvSpPr>
        <p:spPr>
          <a:xfrm>
            <a:off x="3218142" y="4599982"/>
            <a:ext cx="872659" cy="27699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1200" b="1" dirty="0">
                <a:solidFill>
                  <a:srgbClr val="FF0000"/>
                </a:solidFill>
                <a:cs typeface="Arial" panose="020B0604020202020204" pitchFamily="34" charset="0"/>
              </a:rPr>
              <a:t>BCL-X</a:t>
            </a:r>
            <a:r>
              <a:rPr lang="en-US" sz="1200" b="1" baseline="-25000" dirty="0">
                <a:solidFill>
                  <a:srgbClr val="FF0000"/>
                </a:solidFill>
                <a:cs typeface="Arial" panose="020B0604020202020204" pitchFamily="34" charset="0"/>
              </a:rPr>
              <a:t>L</a:t>
            </a:r>
            <a:endParaRPr lang="en-US" sz="1200" b="1" dirty="0">
              <a:solidFill>
                <a:srgbClr val="FF0000"/>
              </a:solidFill>
              <a:cs typeface="Arial" panose="020B0604020202020204" pitchFamily="34" charset="0"/>
            </a:endParaRPr>
          </a:p>
        </p:txBody>
      </p:sp>
      <p:pic>
        <p:nvPicPr>
          <p:cNvPr id="21" name="Picture 20">
            <a:extLst>
              <a:ext uri="{FF2B5EF4-FFF2-40B4-BE49-F238E27FC236}">
                <a16:creationId xmlns:a16="http://schemas.microsoft.com/office/drawing/2014/main" id="{5150DC06-6A23-0D69-77F3-2D55ADA17AC8}"/>
              </a:ext>
            </a:extLst>
          </p:cNvPr>
          <p:cNvPicPr>
            <a:picLocks noChangeAspect="1"/>
          </p:cNvPicPr>
          <p:nvPr/>
        </p:nvPicPr>
        <p:blipFill>
          <a:blip r:embed="rId4"/>
          <a:srcRect t="25160" b="5159"/>
          <a:stretch>
            <a:fillRect/>
          </a:stretch>
        </p:blipFill>
        <p:spPr>
          <a:xfrm>
            <a:off x="7234073" y="1328266"/>
            <a:ext cx="2298562" cy="2461353"/>
          </a:xfrm>
          <a:prstGeom prst="rect">
            <a:avLst/>
          </a:prstGeom>
        </p:spPr>
      </p:pic>
      <p:sp>
        <p:nvSpPr>
          <p:cNvPr id="22" name="TextBox 21">
            <a:extLst>
              <a:ext uri="{FF2B5EF4-FFF2-40B4-BE49-F238E27FC236}">
                <a16:creationId xmlns:a16="http://schemas.microsoft.com/office/drawing/2014/main" id="{C1788EE5-4830-10E6-C74E-0BDCE0EF66DB}"/>
              </a:ext>
            </a:extLst>
          </p:cNvPr>
          <p:cNvSpPr txBox="1"/>
          <p:nvPr/>
        </p:nvSpPr>
        <p:spPr>
          <a:xfrm>
            <a:off x="6687266" y="1986051"/>
            <a:ext cx="1031679" cy="27699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1200" b="1" dirty="0">
                <a:solidFill>
                  <a:srgbClr val="FF0000"/>
                </a:solidFill>
                <a:cs typeface="Arial" panose="020B0604020202020204" pitchFamily="34" charset="0"/>
              </a:rPr>
              <a:t>MCL1</a:t>
            </a:r>
          </a:p>
        </p:txBody>
      </p:sp>
      <p:pic>
        <p:nvPicPr>
          <p:cNvPr id="26" name="Picture 25" descr="A close-up of a test&#10;&#10;AI-generated content may be incorrect.">
            <a:extLst>
              <a:ext uri="{FF2B5EF4-FFF2-40B4-BE49-F238E27FC236}">
                <a16:creationId xmlns:a16="http://schemas.microsoft.com/office/drawing/2014/main" id="{3E4818D4-4624-AE0A-1D1E-4F73A9B915FC}"/>
              </a:ext>
            </a:extLst>
          </p:cNvPr>
          <p:cNvPicPr>
            <a:picLocks noChangeAspect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23326" b="25838"/>
          <a:stretch>
            <a:fillRect/>
          </a:stretch>
        </p:blipFill>
        <p:spPr>
          <a:xfrm>
            <a:off x="7424141" y="4425904"/>
            <a:ext cx="1903585" cy="1406665"/>
          </a:xfrm>
          <a:prstGeom prst="rect">
            <a:avLst/>
          </a:prstGeom>
        </p:spPr>
      </p:pic>
      <p:sp>
        <p:nvSpPr>
          <p:cNvPr id="27" name="TextBox 26">
            <a:extLst>
              <a:ext uri="{FF2B5EF4-FFF2-40B4-BE49-F238E27FC236}">
                <a16:creationId xmlns:a16="http://schemas.microsoft.com/office/drawing/2014/main" id="{EDD7BD93-1135-4230-49B7-EEAE7CCEF71C}"/>
              </a:ext>
            </a:extLst>
          </p:cNvPr>
          <p:cNvSpPr txBox="1"/>
          <p:nvPr/>
        </p:nvSpPr>
        <p:spPr>
          <a:xfrm>
            <a:off x="6716070" y="4852237"/>
            <a:ext cx="689612" cy="276999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l-GR" sz="1200" b="1" dirty="0">
                <a:solidFill>
                  <a:srgbClr val="FF0000"/>
                </a:solidFill>
                <a:cs typeface="Arial" panose="020B0604020202020204" pitchFamily="34" charset="0"/>
              </a:rPr>
              <a:t>β</a:t>
            </a:r>
            <a:r>
              <a:rPr lang="en-US" sz="1200" b="1" dirty="0">
                <a:solidFill>
                  <a:srgbClr val="FF0000"/>
                </a:solidFill>
                <a:cs typeface="Arial" panose="020B0604020202020204" pitchFamily="34" charset="0"/>
              </a:rPr>
              <a:t>-actin</a:t>
            </a:r>
          </a:p>
        </p:txBody>
      </p:sp>
      <p:sp>
        <p:nvSpPr>
          <p:cNvPr id="33" name="Rectangle 32">
            <a:extLst>
              <a:ext uri="{FF2B5EF4-FFF2-40B4-BE49-F238E27FC236}">
                <a16:creationId xmlns:a16="http://schemas.microsoft.com/office/drawing/2014/main" id="{757009EA-5B27-2D8D-D51D-EBA14D23F7A8}"/>
              </a:ext>
            </a:extLst>
          </p:cNvPr>
          <p:cNvSpPr/>
          <p:nvPr/>
        </p:nvSpPr>
        <p:spPr>
          <a:xfrm>
            <a:off x="4524854" y="2242598"/>
            <a:ext cx="644861" cy="497510"/>
          </a:xfrm>
          <a:prstGeom prst="rect">
            <a:avLst/>
          </a:prstGeom>
          <a:noFill/>
          <a:ln>
            <a:solidFill>
              <a:srgbClr val="FF0000"/>
            </a:solidFill>
            <a:prstDash val="dash"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34" name="Rectangle 33">
            <a:extLst>
              <a:ext uri="{FF2B5EF4-FFF2-40B4-BE49-F238E27FC236}">
                <a16:creationId xmlns:a16="http://schemas.microsoft.com/office/drawing/2014/main" id="{51F9172E-343E-EF04-4B99-6DC522B62AD5}"/>
              </a:ext>
            </a:extLst>
          </p:cNvPr>
          <p:cNvSpPr/>
          <p:nvPr/>
        </p:nvSpPr>
        <p:spPr>
          <a:xfrm>
            <a:off x="4374890" y="4564137"/>
            <a:ext cx="942334" cy="497510"/>
          </a:xfrm>
          <a:prstGeom prst="rect">
            <a:avLst/>
          </a:prstGeom>
          <a:noFill/>
          <a:ln>
            <a:solidFill>
              <a:srgbClr val="FF0000"/>
            </a:solidFill>
            <a:prstDash val="dash"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35" name="Rectangle 34">
            <a:extLst>
              <a:ext uri="{FF2B5EF4-FFF2-40B4-BE49-F238E27FC236}">
                <a16:creationId xmlns:a16="http://schemas.microsoft.com/office/drawing/2014/main" id="{DC59424C-FEB9-A35E-6C30-3FD0E8B40C5B}"/>
              </a:ext>
            </a:extLst>
          </p:cNvPr>
          <p:cNvSpPr/>
          <p:nvPr/>
        </p:nvSpPr>
        <p:spPr>
          <a:xfrm>
            <a:off x="7764894" y="1843939"/>
            <a:ext cx="821580" cy="497510"/>
          </a:xfrm>
          <a:prstGeom prst="rect">
            <a:avLst/>
          </a:prstGeom>
          <a:noFill/>
          <a:ln>
            <a:solidFill>
              <a:srgbClr val="FF0000"/>
            </a:solidFill>
            <a:prstDash val="dash"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36" name="Rectangle 35">
            <a:extLst>
              <a:ext uri="{FF2B5EF4-FFF2-40B4-BE49-F238E27FC236}">
                <a16:creationId xmlns:a16="http://schemas.microsoft.com/office/drawing/2014/main" id="{AFFB7A78-2BCF-EF22-CAA6-D2BE4D9A03F9}"/>
              </a:ext>
            </a:extLst>
          </p:cNvPr>
          <p:cNvSpPr/>
          <p:nvPr/>
        </p:nvSpPr>
        <p:spPr>
          <a:xfrm>
            <a:off x="7653234" y="4721267"/>
            <a:ext cx="821580" cy="497510"/>
          </a:xfrm>
          <a:prstGeom prst="rect">
            <a:avLst/>
          </a:prstGeom>
          <a:noFill/>
          <a:ln>
            <a:solidFill>
              <a:srgbClr val="FF0000"/>
            </a:solidFill>
            <a:prstDash val="dash"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75667907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4" name="Picture 13">
            <a:extLst>
              <a:ext uri="{FF2B5EF4-FFF2-40B4-BE49-F238E27FC236}">
                <a16:creationId xmlns:a16="http://schemas.microsoft.com/office/drawing/2014/main" id="{27A2213E-6B1B-83C4-84D0-4B33D266FF21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503007" y="2021043"/>
            <a:ext cx="3853336" cy="1343670"/>
          </a:xfrm>
          <a:prstGeom prst="rect">
            <a:avLst/>
          </a:prstGeom>
        </p:spPr>
      </p:pic>
      <p:pic>
        <p:nvPicPr>
          <p:cNvPr id="11" name="Picture 10">
            <a:extLst>
              <a:ext uri="{FF2B5EF4-FFF2-40B4-BE49-F238E27FC236}">
                <a16:creationId xmlns:a16="http://schemas.microsoft.com/office/drawing/2014/main" id="{576B8972-C08C-2BC3-0045-FEFF2DFE8F73}"/>
              </a:ext>
            </a:extLst>
          </p:cNvPr>
          <p:cNvPicPr>
            <a:picLocks noChangeAspect="1"/>
          </p:cNvPicPr>
          <p:nvPr/>
        </p:nvPicPr>
        <p:blipFill>
          <a:blip r:embed="rId3"/>
          <a:srcRect t="32717"/>
          <a:stretch>
            <a:fillRect/>
          </a:stretch>
        </p:blipFill>
        <p:spPr>
          <a:xfrm>
            <a:off x="648174" y="3428999"/>
            <a:ext cx="3530782" cy="2837969"/>
          </a:xfrm>
          <a:prstGeom prst="rect">
            <a:avLst/>
          </a:prstGeom>
        </p:spPr>
      </p:pic>
      <p:pic>
        <p:nvPicPr>
          <p:cNvPr id="12" name="Picture 11">
            <a:extLst>
              <a:ext uri="{FF2B5EF4-FFF2-40B4-BE49-F238E27FC236}">
                <a16:creationId xmlns:a16="http://schemas.microsoft.com/office/drawing/2014/main" id="{F4D4612B-417D-32DE-5A93-3ECF375398B1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4178956" y="2143991"/>
            <a:ext cx="4478644" cy="4265376"/>
          </a:xfrm>
          <a:prstGeom prst="rect">
            <a:avLst/>
          </a:prstGeom>
        </p:spPr>
      </p:pic>
      <p:pic>
        <p:nvPicPr>
          <p:cNvPr id="13" name="Picture 12">
            <a:extLst>
              <a:ext uri="{FF2B5EF4-FFF2-40B4-BE49-F238E27FC236}">
                <a16:creationId xmlns:a16="http://schemas.microsoft.com/office/drawing/2014/main" id="{1063AB37-E72B-6DA7-D807-A8BE8856E675}"/>
              </a:ext>
            </a:extLst>
      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8825281" y="2095169"/>
            <a:ext cx="3222728" cy="1066344"/>
          </a:xfrm>
          <a:prstGeom prst="rect">
            <a:avLst/>
          </a:prstGeom>
        </p:spPr>
      </p:pic>
      <p:sp>
        <p:nvSpPr>
          <p:cNvPr id="2" name="Title 1">
            <a:extLst>
              <a:ext uri="{FF2B5EF4-FFF2-40B4-BE49-F238E27FC236}">
                <a16:creationId xmlns:a16="http://schemas.microsoft.com/office/drawing/2014/main" id="{E89B92DD-4BE9-A169-9F6B-6CA2BC5AA49D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Figure 1D</a:t>
            </a:r>
          </a:p>
        </p:txBody>
      </p:sp>
      <p:sp>
        <p:nvSpPr>
          <p:cNvPr id="6" name="Rectangle 5">
            <a:extLst>
              <a:ext uri="{FF2B5EF4-FFF2-40B4-BE49-F238E27FC236}">
                <a16:creationId xmlns:a16="http://schemas.microsoft.com/office/drawing/2014/main" id="{A443FE24-BCB5-7027-80C1-54E5D12E7E21}"/>
              </a:ext>
            </a:extLst>
          </p:cNvPr>
          <p:cNvSpPr/>
          <p:nvPr/>
        </p:nvSpPr>
        <p:spPr>
          <a:xfrm>
            <a:off x="1552804" y="5344760"/>
            <a:ext cx="2234663" cy="598743"/>
          </a:xfrm>
          <a:prstGeom prst="rect">
            <a:avLst/>
          </a:prstGeom>
          <a:noFill/>
          <a:ln>
            <a:solidFill>
              <a:srgbClr val="FF0000"/>
            </a:solidFill>
            <a:prstDash val="dash"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7" name="TextBox 6">
            <a:extLst>
              <a:ext uri="{FF2B5EF4-FFF2-40B4-BE49-F238E27FC236}">
                <a16:creationId xmlns:a16="http://schemas.microsoft.com/office/drawing/2014/main" id="{669A8158-A0FA-D0EC-07BD-044A32D206F5}"/>
              </a:ext>
            </a:extLst>
          </p:cNvPr>
          <p:cNvSpPr txBox="1"/>
          <p:nvPr/>
        </p:nvSpPr>
        <p:spPr>
          <a:xfrm>
            <a:off x="276802" y="2042060"/>
            <a:ext cx="1523750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1200" b="1" dirty="0">
                <a:solidFill>
                  <a:srgbClr val="FF0000"/>
                </a:solidFill>
              </a:rPr>
              <a:t>Caspase 3</a:t>
            </a:r>
          </a:p>
          <a:p>
            <a:r>
              <a:rPr lang="en-US" sz="1200" b="1" dirty="0">
                <a:solidFill>
                  <a:srgbClr val="FF0000"/>
                </a:solidFill>
              </a:rPr>
              <a:t>Contrast adjusted</a:t>
            </a:r>
          </a:p>
        </p:txBody>
      </p:sp>
      <p:sp>
        <p:nvSpPr>
          <p:cNvPr id="8" name="TextBox 7">
            <a:extLst>
              <a:ext uri="{FF2B5EF4-FFF2-40B4-BE49-F238E27FC236}">
                <a16:creationId xmlns:a16="http://schemas.microsoft.com/office/drawing/2014/main" id="{64C2638C-0984-BF15-6470-43A4C4A1E075}"/>
              </a:ext>
            </a:extLst>
          </p:cNvPr>
          <p:cNvSpPr txBox="1"/>
          <p:nvPr/>
        </p:nvSpPr>
        <p:spPr>
          <a:xfrm>
            <a:off x="152067" y="3572163"/>
            <a:ext cx="1192699" cy="46166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1200" b="1" dirty="0">
                <a:solidFill>
                  <a:srgbClr val="FF0000"/>
                </a:solidFill>
              </a:rPr>
              <a:t>Caspase 3</a:t>
            </a:r>
          </a:p>
          <a:p>
            <a:r>
              <a:rPr lang="en-US" sz="1200" b="1" dirty="0">
                <a:solidFill>
                  <a:srgbClr val="FF0000"/>
                </a:solidFill>
              </a:rPr>
              <a:t>Original image</a:t>
            </a:r>
          </a:p>
        </p:txBody>
      </p:sp>
      <p:sp>
        <p:nvSpPr>
          <p:cNvPr id="9" name="Rectangle 8">
            <a:extLst>
              <a:ext uri="{FF2B5EF4-FFF2-40B4-BE49-F238E27FC236}">
                <a16:creationId xmlns:a16="http://schemas.microsoft.com/office/drawing/2014/main" id="{0FE05084-2860-F320-1A8C-467966BE4AC7}"/>
              </a:ext>
            </a:extLst>
          </p:cNvPr>
          <p:cNvSpPr/>
          <p:nvPr/>
        </p:nvSpPr>
        <p:spPr>
          <a:xfrm>
            <a:off x="1718729" y="2179565"/>
            <a:ext cx="2017938" cy="981948"/>
          </a:xfrm>
          <a:prstGeom prst="rect">
            <a:avLst/>
          </a:prstGeom>
          <a:noFill/>
          <a:ln>
            <a:solidFill>
              <a:srgbClr val="FF0000"/>
            </a:solidFill>
            <a:prstDash val="dash"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5" name="TextBox 14">
            <a:extLst>
              <a:ext uri="{FF2B5EF4-FFF2-40B4-BE49-F238E27FC236}">
                <a16:creationId xmlns:a16="http://schemas.microsoft.com/office/drawing/2014/main" id="{44E24F11-B79D-00C6-9441-104311528427}"/>
              </a:ext>
            </a:extLst>
          </p:cNvPr>
          <p:cNvSpPr txBox="1"/>
          <p:nvPr/>
        </p:nvSpPr>
        <p:spPr>
          <a:xfrm>
            <a:off x="993035" y="5154899"/>
            <a:ext cx="566181" cy="276999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1200" b="1" dirty="0">
                <a:solidFill>
                  <a:srgbClr val="FF0000"/>
                </a:solidFill>
              </a:rPr>
              <a:t>CD44</a:t>
            </a:r>
          </a:p>
        </p:txBody>
      </p:sp>
      <p:sp>
        <p:nvSpPr>
          <p:cNvPr id="16" name="Rectangle 15">
            <a:extLst>
              <a:ext uri="{FF2B5EF4-FFF2-40B4-BE49-F238E27FC236}">
                <a16:creationId xmlns:a16="http://schemas.microsoft.com/office/drawing/2014/main" id="{2D1299AF-409F-AC25-2F33-D74CBB0C1AEE}"/>
              </a:ext>
            </a:extLst>
          </p:cNvPr>
          <p:cNvSpPr/>
          <p:nvPr/>
        </p:nvSpPr>
        <p:spPr>
          <a:xfrm>
            <a:off x="5843095" y="2540000"/>
            <a:ext cx="2234663" cy="341746"/>
          </a:xfrm>
          <a:prstGeom prst="rect">
            <a:avLst/>
          </a:prstGeom>
          <a:noFill/>
          <a:ln>
            <a:solidFill>
              <a:srgbClr val="FF0000"/>
            </a:solidFill>
            <a:prstDash val="dash"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7" name="Rectangle 16">
            <a:extLst>
              <a:ext uri="{FF2B5EF4-FFF2-40B4-BE49-F238E27FC236}">
                <a16:creationId xmlns:a16="http://schemas.microsoft.com/office/drawing/2014/main" id="{69AB4F82-E7A1-939D-A467-1214B9A11BEE}"/>
              </a:ext>
            </a:extLst>
          </p:cNvPr>
          <p:cNvSpPr/>
          <p:nvPr/>
        </p:nvSpPr>
        <p:spPr>
          <a:xfrm>
            <a:off x="6000113" y="4056383"/>
            <a:ext cx="2234663" cy="598743"/>
          </a:xfrm>
          <a:prstGeom prst="rect">
            <a:avLst/>
          </a:prstGeom>
          <a:noFill/>
          <a:ln>
            <a:solidFill>
              <a:srgbClr val="FF0000"/>
            </a:solidFill>
            <a:prstDash val="dash"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8" name="Rectangle 17">
            <a:extLst>
              <a:ext uri="{FF2B5EF4-FFF2-40B4-BE49-F238E27FC236}">
                <a16:creationId xmlns:a16="http://schemas.microsoft.com/office/drawing/2014/main" id="{71398D59-C58C-C584-DF3A-6777CBEC200C}"/>
              </a:ext>
            </a:extLst>
          </p:cNvPr>
          <p:cNvSpPr/>
          <p:nvPr/>
        </p:nvSpPr>
        <p:spPr>
          <a:xfrm>
            <a:off x="5926222" y="5464929"/>
            <a:ext cx="2234663" cy="598743"/>
          </a:xfrm>
          <a:prstGeom prst="rect">
            <a:avLst/>
          </a:prstGeom>
          <a:noFill/>
          <a:ln>
            <a:solidFill>
              <a:srgbClr val="FF0000"/>
            </a:solidFill>
            <a:prstDash val="dash"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9" name="Rectangle 18">
            <a:extLst>
              <a:ext uri="{FF2B5EF4-FFF2-40B4-BE49-F238E27FC236}">
                <a16:creationId xmlns:a16="http://schemas.microsoft.com/office/drawing/2014/main" id="{EBB83991-3723-3BAC-CE5F-CEF51D7CFDD9}"/>
              </a:ext>
            </a:extLst>
          </p:cNvPr>
          <p:cNvSpPr/>
          <p:nvPr/>
        </p:nvSpPr>
        <p:spPr>
          <a:xfrm>
            <a:off x="9204407" y="2328969"/>
            <a:ext cx="2234663" cy="598743"/>
          </a:xfrm>
          <a:prstGeom prst="rect">
            <a:avLst/>
          </a:prstGeom>
          <a:noFill/>
          <a:ln>
            <a:solidFill>
              <a:srgbClr val="FF0000"/>
            </a:solidFill>
            <a:prstDash val="dash"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0" name="TextBox 19">
            <a:extLst>
              <a:ext uri="{FF2B5EF4-FFF2-40B4-BE49-F238E27FC236}">
                <a16:creationId xmlns:a16="http://schemas.microsoft.com/office/drawing/2014/main" id="{4087E551-5FBB-E40E-CE35-0FDF326F7C3B}"/>
              </a:ext>
            </a:extLst>
          </p:cNvPr>
          <p:cNvSpPr txBox="1"/>
          <p:nvPr/>
        </p:nvSpPr>
        <p:spPr>
          <a:xfrm>
            <a:off x="4492819" y="2190469"/>
            <a:ext cx="672877" cy="276999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1200" b="1" dirty="0">
                <a:solidFill>
                  <a:srgbClr val="FF0000"/>
                </a:solidFill>
              </a:rPr>
              <a:t>BCL-X</a:t>
            </a:r>
            <a:r>
              <a:rPr lang="en-US" sz="1200" b="1" baseline="-25000" dirty="0">
                <a:solidFill>
                  <a:srgbClr val="FF0000"/>
                </a:solidFill>
              </a:rPr>
              <a:t>L</a:t>
            </a:r>
          </a:p>
        </p:txBody>
      </p:sp>
      <p:sp>
        <p:nvSpPr>
          <p:cNvPr id="21" name="TextBox 20">
            <a:extLst>
              <a:ext uri="{FF2B5EF4-FFF2-40B4-BE49-F238E27FC236}">
                <a16:creationId xmlns:a16="http://schemas.microsoft.com/office/drawing/2014/main" id="{33F3D21F-35A1-4D4B-FF2A-CE460CEA4CF5}"/>
              </a:ext>
            </a:extLst>
          </p:cNvPr>
          <p:cNvSpPr txBox="1"/>
          <p:nvPr/>
        </p:nvSpPr>
        <p:spPr>
          <a:xfrm>
            <a:off x="5017520" y="3843336"/>
            <a:ext cx="580608" cy="276999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1200" b="1" dirty="0">
                <a:solidFill>
                  <a:srgbClr val="FF0000"/>
                </a:solidFill>
              </a:rPr>
              <a:t>MCL1</a:t>
            </a:r>
          </a:p>
        </p:txBody>
      </p:sp>
      <p:sp>
        <p:nvSpPr>
          <p:cNvPr id="22" name="TextBox 21">
            <a:extLst>
              <a:ext uri="{FF2B5EF4-FFF2-40B4-BE49-F238E27FC236}">
                <a16:creationId xmlns:a16="http://schemas.microsoft.com/office/drawing/2014/main" id="{78A9657B-516F-6DB0-8EA3-D1B688F6F4D6}"/>
              </a:ext>
            </a:extLst>
          </p:cNvPr>
          <p:cNvSpPr txBox="1"/>
          <p:nvPr/>
        </p:nvSpPr>
        <p:spPr>
          <a:xfrm>
            <a:off x="5145308" y="5293398"/>
            <a:ext cx="548548" cy="276999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1200" b="1" dirty="0">
                <a:solidFill>
                  <a:srgbClr val="FF0000"/>
                </a:solidFill>
              </a:rPr>
              <a:t>BCL2</a:t>
            </a:r>
          </a:p>
        </p:txBody>
      </p:sp>
      <p:sp>
        <p:nvSpPr>
          <p:cNvPr id="23" name="TextBox 22">
            <a:extLst>
              <a:ext uri="{FF2B5EF4-FFF2-40B4-BE49-F238E27FC236}">
                <a16:creationId xmlns:a16="http://schemas.microsoft.com/office/drawing/2014/main" id="{3E15ACA9-DD3B-9734-E6C4-3A375628F153}"/>
              </a:ext>
            </a:extLst>
          </p:cNvPr>
          <p:cNvSpPr txBox="1"/>
          <p:nvPr/>
        </p:nvSpPr>
        <p:spPr>
          <a:xfrm>
            <a:off x="8813889" y="2073570"/>
            <a:ext cx="761747" cy="276999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1200" b="1" dirty="0">
                <a:solidFill>
                  <a:srgbClr val="FF0000"/>
                </a:solidFill>
              </a:rPr>
              <a:t>Vinculin</a:t>
            </a:r>
          </a:p>
        </p:txBody>
      </p:sp>
      <p:pic>
        <p:nvPicPr>
          <p:cNvPr id="3" name="Picture 2">
            <a:extLst>
              <a:ext uri="{FF2B5EF4-FFF2-40B4-BE49-F238E27FC236}">
                <a16:creationId xmlns:a16="http://schemas.microsoft.com/office/drawing/2014/main" id="{22217313-01AA-A6AF-DAAC-6BF1C243D408}"/>
              </a:ext>
            </a:extLst>
      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637541" y="1506566"/>
            <a:ext cx="2970533" cy="477132"/>
          </a:xfrm>
          <a:prstGeom prst="rect">
            <a:avLst/>
          </a:prstGeom>
        </p:spPr>
      </p:pic>
      <p:sp>
        <p:nvSpPr>
          <p:cNvPr id="4" name="TextBox 3">
            <a:extLst>
              <a:ext uri="{FF2B5EF4-FFF2-40B4-BE49-F238E27FC236}">
                <a16:creationId xmlns:a16="http://schemas.microsoft.com/office/drawing/2014/main" id="{64F27C8B-55A2-C28A-00C6-8F26BAF7A0C8}"/>
              </a:ext>
            </a:extLst>
          </p:cNvPr>
          <p:cNvSpPr txBox="1"/>
          <p:nvPr/>
        </p:nvSpPr>
        <p:spPr>
          <a:xfrm>
            <a:off x="189283" y="2798322"/>
            <a:ext cx="1523750" cy="27699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1200" b="1" dirty="0">
                <a:solidFill>
                  <a:srgbClr val="FF0000"/>
                </a:solidFill>
              </a:rPr>
              <a:t>Cleaved caspase 3</a:t>
            </a:r>
          </a:p>
        </p:txBody>
      </p:sp>
      <p:sp>
        <p:nvSpPr>
          <p:cNvPr id="5" name="TextBox 4">
            <a:extLst>
              <a:ext uri="{FF2B5EF4-FFF2-40B4-BE49-F238E27FC236}">
                <a16:creationId xmlns:a16="http://schemas.microsoft.com/office/drawing/2014/main" id="{ACB3F68D-78E8-9A91-9706-0365EB4B25EF}"/>
              </a:ext>
            </a:extLst>
          </p:cNvPr>
          <p:cNvSpPr txBox="1"/>
          <p:nvPr/>
        </p:nvSpPr>
        <p:spPr>
          <a:xfrm>
            <a:off x="76325" y="4138179"/>
            <a:ext cx="1523750" cy="27699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1200" b="1" dirty="0">
                <a:solidFill>
                  <a:srgbClr val="FF0000"/>
                </a:solidFill>
              </a:rPr>
              <a:t>Cleaved caspase 3</a:t>
            </a:r>
          </a:p>
        </p:txBody>
      </p:sp>
    </p:spTree>
    <p:extLst>
      <p:ext uri="{BB962C8B-B14F-4D97-AF65-F5344CB8AC3E}">
        <p14:creationId xmlns:p14="http://schemas.microsoft.com/office/powerpoint/2010/main" val="665609288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62D7FE5E-015E-712A-E48C-81D49A09CC11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Figure 1H</a:t>
            </a:r>
          </a:p>
        </p:txBody>
      </p:sp>
      <p:pic>
        <p:nvPicPr>
          <p:cNvPr id="30" name="Picture 29">
            <a:extLst>
              <a:ext uri="{FF2B5EF4-FFF2-40B4-BE49-F238E27FC236}">
                <a16:creationId xmlns:a16="http://schemas.microsoft.com/office/drawing/2014/main" id="{F5C43739-A443-2D32-EF72-7FEB10AE5531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443943" y="2183446"/>
            <a:ext cx="4352484" cy="3565890"/>
          </a:xfrm>
          <a:prstGeom prst="rect">
            <a:avLst/>
          </a:prstGeom>
        </p:spPr>
      </p:pic>
      <p:pic>
        <p:nvPicPr>
          <p:cNvPr id="31" name="Picture 30">
            <a:extLst>
              <a:ext uri="{FF2B5EF4-FFF2-40B4-BE49-F238E27FC236}">
                <a16:creationId xmlns:a16="http://schemas.microsoft.com/office/drawing/2014/main" id="{180B86A5-F321-3218-013C-0EE0925DDF4F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5332952" y="3216588"/>
            <a:ext cx="4125246" cy="3181334"/>
          </a:xfrm>
          <a:prstGeom prst="rect">
            <a:avLst/>
          </a:prstGeom>
        </p:spPr>
      </p:pic>
      <p:pic>
        <p:nvPicPr>
          <p:cNvPr id="32" name="Picture 31">
            <a:extLst>
              <a:ext uri="{FF2B5EF4-FFF2-40B4-BE49-F238E27FC236}">
                <a16:creationId xmlns:a16="http://schemas.microsoft.com/office/drawing/2014/main" id="{31F6F7F4-92FE-5F9F-DB5C-CB8B662F9794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9640758" y="3240467"/>
            <a:ext cx="2412220" cy="2289861"/>
          </a:xfrm>
          <a:prstGeom prst="rect">
            <a:avLst/>
          </a:prstGeom>
        </p:spPr>
      </p:pic>
      <p:sp>
        <p:nvSpPr>
          <p:cNvPr id="3" name="Rectangle 2">
            <a:extLst>
              <a:ext uri="{FF2B5EF4-FFF2-40B4-BE49-F238E27FC236}">
                <a16:creationId xmlns:a16="http://schemas.microsoft.com/office/drawing/2014/main" id="{39C10E6F-68CD-9DF5-F0A7-9FF3E92D5AF0}"/>
              </a:ext>
            </a:extLst>
          </p:cNvPr>
          <p:cNvSpPr/>
          <p:nvPr/>
        </p:nvSpPr>
        <p:spPr>
          <a:xfrm>
            <a:off x="1033160" y="2329365"/>
            <a:ext cx="1284153" cy="497510"/>
          </a:xfrm>
          <a:prstGeom prst="rect">
            <a:avLst/>
          </a:prstGeom>
          <a:noFill/>
          <a:ln>
            <a:solidFill>
              <a:srgbClr val="FF0000"/>
            </a:solidFill>
            <a:prstDash val="dash"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4" name="TextBox 3">
            <a:extLst>
              <a:ext uri="{FF2B5EF4-FFF2-40B4-BE49-F238E27FC236}">
                <a16:creationId xmlns:a16="http://schemas.microsoft.com/office/drawing/2014/main" id="{434784A0-A7DB-99FB-39CE-77470C8FF525}"/>
              </a:ext>
            </a:extLst>
          </p:cNvPr>
          <p:cNvSpPr txBox="1"/>
          <p:nvPr/>
        </p:nvSpPr>
        <p:spPr>
          <a:xfrm>
            <a:off x="468263" y="2169576"/>
            <a:ext cx="450764" cy="276999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1200" b="1" dirty="0">
                <a:solidFill>
                  <a:srgbClr val="FF0000"/>
                </a:solidFill>
              </a:rPr>
              <a:t>BIM</a:t>
            </a:r>
            <a:endParaRPr lang="en-US" sz="1200" b="1" baseline="-25000" dirty="0">
              <a:solidFill>
                <a:srgbClr val="FF0000"/>
              </a:solidFill>
            </a:endParaRPr>
          </a:p>
        </p:txBody>
      </p:sp>
      <p:sp>
        <p:nvSpPr>
          <p:cNvPr id="34" name="Rectangle 33">
            <a:extLst>
              <a:ext uri="{FF2B5EF4-FFF2-40B4-BE49-F238E27FC236}">
                <a16:creationId xmlns:a16="http://schemas.microsoft.com/office/drawing/2014/main" id="{39BEB933-E651-B206-4630-C2E89E3504FC}"/>
              </a:ext>
            </a:extLst>
          </p:cNvPr>
          <p:cNvSpPr/>
          <p:nvPr/>
        </p:nvSpPr>
        <p:spPr>
          <a:xfrm>
            <a:off x="860624" y="3309144"/>
            <a:ext cx="1547026" cy="497510"/>
          </a:xfrm>
          <a:prstGeom prst="rect">
            <a:avLst/>
          </a:prstGeom>
          <a:noFill/>
          <a:ln>
            <a:solidFill>
              <a:srgbClr val="FF0000"/>
            </a:solidFill>
            <a:prstDash val="dash"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35" name="Rectangle 34">
            <a:extLst>
              <a:ext uri="{FF2B5EF4-FFF2-40B4-BE49-F238E27FC236}">
                <a16:creationId xmlns:a16="http://schemas.microsoft.com/office/drawing/2014/main" id="{825DC14A-55B9-E7DA-CB85-4A41BE080CEC}"/>
              </a:ext>
            </a:extLst>
          </p:cNvPr>
          <p:cNvSpPr/>
          <p:nvPr/>
        </p:nvSpPr>
        <p:spPr>
          <a:xfrm>
            <a:off x="3038723" y="3309144"/>
            <a:ext cx="1547026" cy="497510"/>
          </a:xfrm>
          <a:prstGeom prst="rect">
            <a:avLst/>
          </a:prstGeom>
          <a:noFill/>
          <a:ln>
            <a:solidFill>
              <a:srgbClr val="FF0000"/>
            </a:solidFill>
            <a:prstDash val="dash"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36" name="TextBox 35">
            <a:extLst>
              <a:ext uri="{FF2B5EF4-FFF2-40B4-BE49-F238E27FC236}">
                <a16:creationId xmlns:a16="http://schemas.microsoft.com/office/drawing/2014/main" id="{1D60EAB3-FEE7-3206-9674-38E172CC821A}"/>
              </a:ext>
            </a:extLst>
          </p:cNvPr>
          <p:cNvSpPr txBox="1"/>
          <p:nvPr/>
        </p:nvSpPr>
        <p:spPr>
          <a:xfrm>
            <a:off x="444525" y="3623825"/>
            <a:ext cx="1146789" cy="46166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1200" b="1" dirty="0">
                <a:solidFill>
                  <a:srgbClr val="FF0000"/>
                </a:solidFill>
              </a:rPr>
              <a:t>BID</a:t>
            </a:r>
          </a:p>
          <a:p>
            <a:r>
              <a:rPr lang="en-US" sz="1200" b="1" dirty="0">
                <a:solidFill>
                  <a:srgbClr val="FF0000"/>
                </a:solidFill>
              </a:rPr>
              <a:t>Low exposure</a:t>
            </a:r>
          </a:p>
        </p:txBody>
      </p:sp>
      <p:sp>
        <p:nvSpPr>
          <p:cNvPr id="37" name="TextBox 36">
            <a:extLst>
              <a:ext uri="{FF2B5EF4-FFF2-40B4-BE49-F238E27FC236}">
                <a16:creationId xmlns:a16="http://schemas.microsoft.com/office/drawing/2014/main" id="{E87ABC06-F4B7-A03B-3B2B-0724F9C12909}"/>
              </a:ext>
            </a:extLst>
          </p:cNvPr>
          <p:cNvSpPr txBox="1"/>
          <p:nvPr/>
        </p:nvSpPr>
        <p:spPr>
          <a:xfrm>
            <a:off x="2630997" y="3656402"/>
            <a:ext cx="1185709" cy="46166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1200" b="1" dirty="0">
                <a:solidFill>
                  <a:srgbClr val="FF0000"/>
                </a:solidFill>
              </a:rPr>
              <a:t>BID</a:t>
            </a:r>
          </a:p>
          <a:p>
            <a:r>
              <a:rPr lang="en-US" sz="1200" b="1" dirty="0">
                <a:solidFill>
                  <a:srgbClr val="FF0000"/>
                </a:solidFill>
              </a:rPr>
              <a:t>High exposure</a:t>
            </a:r>
          </a:p>
        </p:txBody>
      </p:sp>
      <p:sp>
        <p:nvSpPr>
          <p:cNvPr id="38" name="Rectangle 37">
            <a:extLst>
              <a:ext uri="{FF2B5EF4-FFF2-40B4-BE49-F238E27FC236}">
                <a16:creationId xmlns:a16="http://schemas.microsoft.com/office/drawing/2014/main" id="{23BF73FA-21C0-7CAB-329C-B28FF98C8A7F}"/>
              </a:ext>
            </a:extLst>
          </p:cNvPr>
          <p:cNvSpPr/>
          <p:nvPr/>
        </p:nvSpPr>
        <p:spPr>
          <a:xfrm>
            <a:off x="860624" y="4409319"/>
            <a:ext cx="1547026" cy="317375"/>
          </a:xfrm>
          <a:prstGeom prst="rect">
            <a:avLst/>
          </a:prstGeom>
          <a:noFill/>
          <a:ln>
            <a:solidFill>
              <a:srgbClr val="FF0000"/>
            </a:solidFill>
            <a:prstDash val="dash"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39" name="Rectangle 38">
            <a:extLst>
              <a:ext uri="{FF2B5EF4-FFF2-40B4-BE49-F238E27FC236}">
                <a16:creationId xmlns:a16="http://schemas.microsoft.com/office/drawing/2014/main" id="{9265719D-2A8D-2C43-0FA4-EAE95322F1E8}"/>
              </a:ext>
            </a:extLst>
          </p:cNvPr>
          <p:cNvSpPr/>
          <p:nvPr/>
        </p:nvSpPr>
        <p:spPr>
          <a:xfrm>
            <a:off x="770287" y="5101369"/>
            <a:ext cx="1547026" cy="538060"/>
          </a:xfrm>
          <a:prstGeom prst="rect">
            <a:avLst/>
          </a:prstGeom>
          <a:noFill/>
          <a:ln>
            <a:solidFill>
              <a:srgbClr val="FF0000"/>
            </a:solidFill>
            <a:prstDash val="dash"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40" name="Rectangle 39">
            <a:extLst>
              <a:ext uri="{FF2B5EF4-FFF2-40B4-BE49-F238E27FC236}">
                <a16:creationId xmlns:a16="http://schemas.microsoft.com/office/drawing/2014/main" id="{7A9FE5FB-EE39-985E-1742-628B3862C6A9}"/>
              </a:ext>
            </a:extLst>
          </p:cNvPr>
          <p:cNvSpPr/>
          <p:nvPr/>
        </p:nvSpPr>
        <p:spPr>
          <a:xfrm>
            <a:off x="2923874" y="5101369"/>
            <a:ext cx="1547026" cy="538060"/>
          </a:xfrm>
          <a:prstGeom prst="rect">
            <a:avLst/>
          </a:prstGeom>
          <a:noFill/>
          <a:ln>
            <a:solidFill>
              <a:srgbClr val="FF0000"/>
            </a:solidFill>
            <a:prstDash val="dash"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41" name="Rectangle 40">
            <a:extLst>
              <a:ext uri="{FF2B5EF4-FFF2-40B4-BE49-F238E27FC236}">
                <a16:creationId xmlns:a16="http://schemas.microsoft.com/office/drawing/2014/main" id="{133E3EF0-6B12-3A9A-9AA5-BC3E64676143}"/>
              </a:ext>
            </a:extLst>
          </p:cNvPr>
          <p:cNvSpPr/>
          <p:nvPr/>
        </p:nvSpPr>
        <p:spPr>
          <a:xfrm>
            <a:off x="5672909" y="3194877"/>
            <a:ext cx="1547026" cy="538060"/>
          </a:xfrm>
          <a:prstGeom prst="rect">
            <a:avLst/>
          </a:prstGeom>
          <a:noFill/>
          <a:ln>
            <a:solidFill>
              <a:srgbClr val="FF0000"/>
            </a:solidFill>
            <a:prstDash val="dash"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42" name="Rectangle 41">
            <a:extLst>
              <a:ext uri="{FF2B5EF4-FFF2-40B4-BE49-F238E27FC236}">
                <a16:creationId xmlns:a16="http://schemas.microsoft.com/office/drawing/2014/main" id="{8556305B-7315-9C01-E2A5-F3A4B79CF611}"/>
              </a:ext>
            </a:extLst>
          </p:cNvPr>
          <p:cNvSpPr/>
          <p:nvPr/>
        </p:nvSpPr>
        <p:spPr>
          <a:xfrm>
            <a:off x="7706574" y="3194877"/>
            <a:ext cx="1547026" cy="538060"/>
          </a:xfrm>
          <a:prstGeom prst="rect">
            <a:avLst/>
          </a:prstGeom>
          <a:noFill/>
          <a:ln>
            <a:solidFill>
              <a:srgbClr val="FF0000"/>
            </a:solidFill>
            <a:prstDash val="dash"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43" name="Rectangle 42">
            <a:extLst>
              <a:ext uri="{FF2B5EF4-FFF2-40B4-BE49-F238E27FC236}">
                <a16:creationId xmlns:a16="http://schemas.microsoft.com/office/drawing/2014/main" id="{A67CFA87-9BEF-BC74-5958-FF5FF84E34AD}"/>
              </a:ext>
            </a:extLst>
          </p:cNvPr>
          <p:cNvSpPr/>
          <p:nvPr/>
        </p:nvSpPr>
        <p:spPr>
          <a:xfrm>
            <a:off x="5621620" y="4077586"/>
            <a:ext cx="1547026" cy="538060"/>
          </a:xfrm>
          <a:prstGeom prst="rect">
            <a:avLst/>
          </a:prstGeom>
          <a:noFill/>
          <a:ln>
            <a:solidFill>
              <a:srgbClr val="FF0000"/>
            </a:solidFill>
            <a:prstDash val="dash"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45" name="Rectangle 44">
            <a:extLst>
              <a:ext uri="{FF2B5EF4-FFF2-40B4-BE49-F238E27FC236}">
                <a16:creationId xmlns:a16="http://schemas.microsoft.com/office/drawing/2014/main" id="{2AA70BAE-9A8D-F196-D7F9-2AF41D904D5E}"/>
              </a:ext>
            </a:extLst>
          </p:cNvPr>
          <p:cNvSpPr/>
          <p:nvPr/>
        </p:nvSpPr>
        <p:spPr>
          <a:xfrm>
            <a:off x="5812472" y="5789482"/>
            <a:ext cx="1251207" cy="538060"/>
          </a:xfrm>
          <a:prstGeom prst="rect">
            <a:avLst/>
          </a:prstGeom>
          <a:noFill/>
          <a:ln>
            <a:solidFill>
              <a:srgbClr val="FF0000"/>
            </a:solidFill>
            <a:prstDash val="dash"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46" name="Rectangle 45">
            <a:extLst>
              <a:ext uri="{FF2B5EF4-FFF2-40B4-BE49-F238E27FC236}">
                <a16:creationId xmlns:a16="http://schemas.microsoft.com/office/drawing/2014/main" id="{E8116939-9841-E048-4007-5DBC444AFBA1}"/>
              </a:ext>
            </a:extLst>
          </p:cNvPr>
          <p:cNvSpPr/>
          <p:nvPr/>
        </p:nvSpPr>
        <p:spPr>
          <a:xfrm>
            <a:off x="10407302" y="3307558"/>
            <a:ext cx="1547026" cy="538060"/>
          </a:xfrm>
          <a:prstGeom prst="rect">
            <a:avLst/>
          </a:prstGeom>
          <a:noFill/>
          <a:ln>
            <a:solidFill>
              <a:srgbClr val="FF0000"/>
            </a:solidFill>
            <a:prstDash val="dash"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47" name="Rectangle 46">
            <a:extLst>
              <a:ext uri="{FF2B5EF4-FFF2-40B4-BE49-F238E27FC236}">
                <a16:creationId xmlns:a16="http://schemas.microsoft.com/office/drawing/2014/main" id="{B079AD31-9CD7-1041-48C3-4098AA863D01}"/>
              </a:ext>
            </a:extLst>
          </p:cNvPr>
          <p:cNvSpPr/>
          <p:nvPr/>
        </p:nvSpPr>
        <p:spPr>
          <a:xfrm>
            <a:off x="10252404" y="4116367"/>
            <a:ext cx="1547026" cy="538060"/>
          </a:xfrm>
          <a:prstGeom prst="rect">
            <a:avLst/>
          </a:prstGeom>
          <a:noFill/>
          <a:ln>
            <a:solidFill>
              <a:srgbClr val="FF0000"/>
            </a:solidFill>
            <a:prstDash val="dash"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48" name="Rectangle 47">
            <a:extLst>
              <a:ext uri="{FF2B5EF4-FFF2-40B4-BE49-F238E27FC236}">
                <a16:creationId xmlns:a16="http://schemas.microsoft.com/office/drawing/2014/main" id="{E8E60674-C7CE-9CB8-AEEC-A9C2D2497024}"/>
              </a:ext>
            </a:extLst>
          </p:cNvPr>
          <p:cNvSpPr/>
          <p:nvPr/>
        </p:nvSpPr>
        <p:spPr>
          <a:xfrm>
            <a:off x="10164962" y="4883572"/>
            <a:ext cx="1547026" cy="538060"/>
          </a:xfrm>
          <a:prstGeom prst="rect">
            <a:avLst/>
          </a:prstGeom>
          <a:noFill/>
          <a:ln>
            <a:solidFill>
              <a:srgbClr val="FF0000"/>
            </a:solidFill>
            <a:prstDash val="dash"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49" name="TextBox 48">
            <a:extLst>
              <a:ext uri="{FF2B5EF4-FFF2-40B4-BE49-F238E27FC236}">
                <a16:creationId xmlns:a16="http://schemas.microsoft.com/office/drawing/2014/main" id="{E9C72D5D-1738-603D-91EF-BDB82AB60024}"/>
              </a:ext>
            </a:extLst>
          </p:cNvPr>
          <p:cNvSpPr txBox="1"/>
          <p:nvPr/>
        </p:nvSpPr>
        <p:spPr>
          <a:xfrm>
            <a:off x="2423236" y="5679664"/>
            <a:ext cx="1185709" cy="46166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1200" b="1" dirty="0">
                <a:solidFill>
                  <a:srgbClr val="FF0000"/>
                </a:solidFill>
              </a:rPr>
              <a:t>MTREX</a:t>
            </a:r>
          </a:p>
          <a:p>
            <a:r>
              <a:rPr lang="en-US" sz="1200" b="1" dirty="0">
                <a:solidFill>
                  <a:srgbClr val="FF0000"/>
                </a:solidFill>
              </a:rPr>
              <a:t>High exposure</a:t>
            </a:r>
          </a:p>
        </p:txBody>
      </p:sp>
      <p:sp>
        <p:nvSpPr>
          <p:cNvPr id="50" name="TextBox 49">
            <a:extLst>
              <a:ext uri="{FF2B5EF4-FFF2-40B4-BE49-F238E27FC236}">
                <a16:creationId xmlns:a16="http://schemas.microsoft.com/office/drawing/2014/main" id="{75110457-91EC-9EDE-6C97-E59A8D2028B1}"/>
              </a:ext>
            </a:extLst>
          </p:cNvPr>
          <p:cNvSpPr txBox="1"/>
          <p:nvPr/>
        </p:nvSpPr>
        <p:spPr>
          <a:xfrm>
            <a:off x="297390" y="5713508"/>
            <a:ext cx="1146789" cy="46166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1200" b="1" dirty="0">
                <a:solidFill>
                  <a:srgbClr val="FF0000"/>
                </a:solidFill>
              </a:rPr>
              <a:t>MTREX</a:t>
            </a:r>
          </a:p>
          <a:p>
            <a:r>
              <a:rPr lang="en-US" sz="1200" b="1" dirty="0">
                <a:solidFill>
                  <a:srgbClr val="FF0000"/>
                </a:solidFill>
              </a:rPr>
              <a:t>Low exposure</a:t>
            </a:r>
          </a:p>
        </p:txBody>
      </p:sp>
      <p:sp>
        <p:nvSpPr>
          <p:cNvPr id="51" name="TextBox 50">
            <a:extLst>
              <a:ext uri="{FF2B5EF4-FFF2-40B4-BE49-F238E27FC236}">
                <a16:creationId xmlns:a16="http://schemas.microsoft.com/office/drawing/2014/main" id="{2472005E-FF35-2371-C143-02C8E616A188}"/>
              </a:ext>
            </a:extLst>
          </p:cNvPr>
          <p:cNvSpPr txBox="1"/>
          <p:nvPr/>
        </p:nvSpPr>
        <p:spPr>
          <a:xfrm>
            <a:off x="261383" y="4124651"/>
            <a:ext cx="607859" cy="276999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1200" b="1" dirty="0">
                <a:solidFill>
                  <a:srgbClr val="FF0000"/>
                </a:solidFill>
              </a:rPr>
              <a:t>PUMA</a:t>
            </a:r>
            <a:endParaRPr lang="en-US" sz="1200" b="1" baseline="-25000" dirty="0">
              <a:solidFill>
                <a:srgbClr val="FF0000"/>
              </a:solidFill>
            </a:endParaRPr>
          </a:p>
        </p:txBody>
      </p:sp>
      <p:sp>
        <p:nvSpPr>
          <p:cNvPr id="52" name="TextBox 51">
            <a:extLst>
              <a:ext uri="{FF2B5EF4-FFF2-40B4-BE49-F238E27FC236}">
                <a16:creationId xmlns:a16="http://schemas.microsoft.com/office/drawing/2014/main" id="{4774E26A-EC54-29A6-1C2D-76F30E71AB95}"/>
              </a:ext>
            </a:extLst>
          </p:cNvPr>
          <p:cNvSpPr txBox="1"/>
          <p:nvPr/>
        </p:nvSpPr>
        <p:spPr>
          <a:xfrm>
            <a:off x="7242138" y="2733212"/>
            <a:ext cx="1185709" cy="46166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1200" b="1" dirty="0">
                <a:solidFill>
                  <a:srgbClr val="FF0000"/>
                </a:solidFill>
              </a:rPr>
              <a:t>ZFC3H1</a:t>
            </a:r>
          </a:p>
          <a:p>
            <a:r>
              <a:rPr lang="en-US" sz="1200" b="1" dirty="0">
                <a:solidFill>
                  <a:srgbClr val="FF0000"/>
                </a:solidFill>
              </a:rPr>
              <a:t>High exposure</a:t>
            </a:r>
          </a:p>
        </p:txBody>
      </p:sp>
      <p:sp>
        <p:nvSpPr>
          <p:cNvPr id="53" name="TextBox 52">
            <a:extLst>
              <a:ext uri="{FF2B5EF4-FFF2-40B4-BE49-F238E27FC236}">
                <a16:creationId xmlns:a16="http://schemas.microsoft.com/office/drawing/2014/main" id="{38CD012E-B604-3084-438B-BCFE53701870}"/>
              </a:ext>
            </a:extLst>
          </p:cNvPr>
          <p:cNvSpPr txBox="1"/>
          <p:nvPr/>
        </p:nvSpPr>
        <p:spPr>
          <a:xfrm>
            <a:off x="5292818" y="2744021"/>
            <a:ext cx="1146789" cy="46166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1200" b="1" dirty="0">
                <a:solidFill>
                  <a:srgbClr val="FF0000"/>
                </a:solidFill>
              </a:rPr>
              <a:t>ZFC3H1</a:t>
            </a:r>
          </a:p>
          <a:p>
            <a:r>
              <a:rPr lang="en-US" sz="1200" b="1" dirty="0">
                <a:solidFill>
                  <a:srgbClr val="FF0000"/>
                </a:solidFill>
              </a:rPr>
              <a:t>Low exposure</a:t>
            </a:r>
          </a:p>
        </p:txBody>
      </p:sp>
      <p:sp>
        <p:nvSpPr>
          <p:cNvPr id="54" name="TextBox 53">
            <a:extLst>
              <a:ext uri="{FF2B5EF4-FFF2-40B4-BE49-F238E27FC236}">
                <a16:creationId xmlns:a16="http://schemas.microsoft.com/office/drawing/2014/main" id="{36A6B169-7051-18C4-A07B-58C1BC49C72E}"/>
              </a:ext>
            </a:extLst>
          </p:cNvPr>
          <p:cNvSpPr txBox="1"/>
          <p:nvPr/>
        </p:nvSpPr>
        <p:spPr>
          <a:xfrm>
            <a:off x="4920253" y="4305600"/>
            <a:ext cx="672877" cy="276999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1200" b="1" dirty="0">
                <a:solidFill>
                  <a:srgbClr val="FF0000"/>
                </a:solidFill>
              </a:rPr>
              <a:t>BCL-X</a:t>
            </a:r>
            <a:r>
              <a:rPr lang="en-US" sz="1200" b="1" baseline="-25000" dirty="0">
                <a:solidFill>
                  <a:srgbClr val="FF0000"/>
                </a:solidFill>
              </a:rPr>
              <a:t>L</a:t>
            </a:r>
          </a:p>
        </p:txBody>
      </p:sp>
      <p:sp>
        <p:nvSpPr>
          <p:cNvPr id="56" name="TextBox 55">
            <a:extLst>
              <a:ext uri="{FF2B5EF4-FFF2-40B4-BE49-F238E27FC236}">
                <a16:creationId xmlns:a16="http://schemas.microsoft.com/office/drawing/2014/main" id="{11B930AA-70A8-F46A-E111-358C3848A42D}"/>
              </a:ext>
            </a:extLst>
          </p:cNvPr>
          <p:cNvSpPr txBox="1"/>
          <p:nvPr/>
        </p:nvSpPr>
        <p:spPr>
          <a:xfrm>
            <a:off x="4920253" y="5725877"/>
            <a:ext cx="912429" cy="276999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1200" b="1" dirty="0">
                <a:solidFill>
                  <a:srgbClr val="FF0000"/>
                </a:solidFill>
              </a:rPr>
              <a:t>Caspase 3</a:t>
            </a:r>
            <a:endParaRPr lang="en-US" sz="1200" b="1" baseline="-25000" dirty="0">
              <a:solidFill>
                <a:srgbClr val="FF0000"/>
              </a:solidFill>
            </a:endParaRPr>
          </a:p>
        </p:txBody>
      </p:sp>
      <p:sp>
        <p:nvSpPr>
          <p:cNvPr id="57" name="TextBox 56">
            <a:extLst>
              <a:ext uri="{FF2B5EF4-FFF2-40B4-BE49-F238E27FC236}">
                <a16:creationId xmlns:a16="http://schemas.microsoft.com/office/drawing/2014/main" id="{3FF02692-153A-F3D2-0C89-F28D06615625}"/>
              </a:ext>
            </a:extLst>
          </p:cNvPr>
          <p:cNvSpPr txBox="1"/>
          <p:nvPr/>
        </p:nvSpPr>
        <p:spPr>
          <a:xfrm>
            <a:off x="4325503" y="6037129"/>
            <a:ext cx="1516377" cy="276999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1200" b="1" dirty="0">
                <a:solidFill>
                  <a:srgbClr val="FF0000"/>
                </a:solidFill>
              </a:rPr>
              <a:t>Cleaved Caspase 3</a:t>
            </a:r>
            <a:endParaRPr lang="en-US" sz="1200" b="1" baseline="-25000" dirty="0">
              <a:solidFill>
                <a:srgbClr val="FF0000"/>
              </a:solidFill>
            </a:endParaRPr>
          </a:p>
        </p:txBody>
      </p:sp>
      <p:sp>
        <p:nvSpPr>
          <p:cNvPr id="58" name="TextBox 57">
            <a:extLst>
              <a:ext uri="{FF2B5EF4-FFF2-40B4-BE49-F238E27FC236}">
                <a16:creationId xmlns:a16="http://schemas.microsoft.com/office/drawing/2014/main" id="{B6408C40-39D4-10EF-AB59-06D3D62AF251}"/>
              </a:ext>
            </a:extLst>
          </p:cNvPr>
          <p:cNvSpPr txBox="1"/>
          <p:nvPr/>
        </p:nvSpPr>
        <p:spPr>
          <a:xfrm>
            <a:off x="9623049" y="3216587"/>
            <a:ext cx="562975" cy="276999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1200" b="1" dirty="0">
                <a:solidFill>
                  <a:srgbClr val="FF0000"/>
                </a:solidFill>
              </a:rPr>
              <a:t>BUB3</a:t>
            </a:r>
            <a:endParaRPr lang="en-US" sz="1200" b="1" baseline="-25000" dirty="0">
              <a:solidFill>
                <a:srgbClr val="FF0000"/>
              </a:solidFill>
            </a:endParaRPr>
          </a:p>
        </p:txBody>
      </p:sp>
      <p:sp>
        <p:nvSpPr>
          <p:cNvPr id="59" name="TextBox 58">
            <a:extLst>
              <a:ext uri="{FF2B5EF4-FFF2-40B4-BE49-F238E27FC236}">
                <a16:creationId xmlns:a16="http://schemas.microsoft.com/office/drawing/2014/main" id="{C20C2B79-3E96-31EE-3256-E32182563726}"/>
              </a:ext>
            </a:extLst>
          </p:cNvPr>
          <p:cNvSpPr txBox="1"/>
          <p:nvPr/>
        </p:nvSpPr>
        <p:spPr>
          <a:xfrm>
            <a:off x="8982580" y="4111239"/>
            <a:ext cx="703334" cy="276999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1200" b="1" dirty="0">
                <a:solidFill>
                  <a:srgbClr val="FF0000"/>
                </a:solidFill>
              </a:rPr>
              <a:t>GAPDH</a:t>
            </a:r>
            <a:endParaRPr lang="en-US" sz="1200" b="1" baseline="-25000" dirty="0">
              <a:solidFill>
                <a:srgbClr val="FF0000"/>
              </a:solidFill>
            </a:endParaRPr>
          </a:p>
        </p:txBody>
      </p:sp>
      <p:sp>
        <p:nvSpPr>
          <p:cNvPr id="60" name="TextBox 59">
            <a:extLst>
              <a:ext uri="{FF2B5EF4-FFF2-40B4-BE49-F238E27FC236}">
                <a16:creationId xmlns:a16="http://schemas.microsoft.com/office/drawing/2014/main" id="{9DFBD3E1-7FFE-A4F5-CA24-3459E1199E6E}"/>
              </a:ext>
            </a:extLst>
          </p:cNvPr>
          <p:cNvSpPr txBox="1"/>
          <p:nvPr/>
        </p:nvSpPr>
        <p:spPr>
          <a:xfrm>
            <a:off x="8982580" y="4903333"/>
            <a:ext cx="761747" cy="276999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1200" b="1" dirty="0">
                <a:solidFill>
                  <a:srgbClr val="FF0000"/>
                </a:solidFill>
              </a:rPr>
              <a:t>Vinculin</a:t>
            </a:r>
            <a:endParaRPr lang="en-US" sz="1200" b="1" baseline="-25000" dirty="0">
              <a:solidFill>
                <a:srgbClr val="FF0000"/>
              </a:solidFill>
            </a:endParaRPr>
          </a:p>
        </p:txBody>
      </p:sp>
      <p:pic>
        <p:nvPicPr>
          <p:cNvPr id="5" name="Picture 4">
            <a:extLst>
              <a:ext uri="{FF2B5EF4-FFF2-40B4-BE49-F238E27FC236}">
                <a16:creationId xmlns:a16="http://schemas.microsoft.com/office/drawing/2014/main" id="{FEC3B0F4-C3BF-852C-6121-4ABD0601B28D}"/>
              </a:ext>
            </a:extLst>
      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251747" y="1777583"/>
            <a:ext cx="2061862" cy="352832"/>
          </a:xfrm>
          <a:prstGeom prst="rect">
            <a:avLst/>
          </a:prstGeom>
        </p:spPr>
      </p:pic>
      <p:sp>
        <p:nvSpPr>
          <p:cNvPr id="6" name="Rectangle 5">
            <a:extLst>
              <a:ext uri="{FF2B5EF4-FFF2-40B4-BE49-F238E27FC236}">
                <a16:creationId xmlns:a16="http://schemas.microsoft.com/office/drawing/2014/main" id="{A422CB58-E233-8533-3A2F-99D5DB150095}"/>
              </a:ext>
            </a:extLst>
          </p:cNvPr>
          <p:cNvSpPr/>
          <p:nvPr/>
        </p:nvSpPr>
        <p:spPr>
          <a:xfrm>
            <a:off x="5136948" y="4839913"/>
            <a:ext cx="2865508" cy="690415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940590860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EE0BECC1-828F-BE21-70F5-C5A4589297F5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A3EB2749-D3FC-3231-C33D-585488270063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Figure 1I</a:t>
            </a:r>
          </a:p>
        </p:txBody>
      </p:sp>
      <p:pic>
        <p:nvPicPr>
          <p:cNvPr id="6" name="Picture 5">
            <a:extLst>
              <a:ext uri="{FF2B5EF4-FFF2-40B4-BE49-F238E27FC236}">
                <a16:creationId xmlns:a16="http://schemas.microsoft.com/office/drawing/2014/main" id="{F8F4C490-EB34-267F-EEF2-47F4715900AC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933894" y="1472326"/>
            <a:ext cx="3978348" cy="984118"/>
          </a:xfrm>
          <a:prstGeom prst="rect">
            <a:avLst/>
          </a:prstGeom>
        </p:spPr>
      </p:pic>
      <p:pic>
        <p:nvPicPr>
          <p:cNvPr id="7" name="Picture 6">
            <a:extLst>
              <a:ext uri="{FF2B5EF4-FFF2-40B4-BE49-F238E27FC236}">
                <a16:creationId xmlns:a16="http://schemas.microsoft.com/office/drawing/2014/main" id="{261D980D-8DF4-72EF-648C-C9D66AEE504C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1488040" y="2099727"/>
            <a:ext cx="9215920" cy="4242801"/>
          </a:xfrm>
          <a:prstGeom prst="rect">
            <a:avLst/>
          </a:prstGeom>
        </p:spPr>
      </p:pic>
      <p:sp>
        <p:nvSpPr>
          <p:cNvPr id="8" name="Rectangle 7">
            <a:extLst>
              <a:ext uri="{FF2B5EF4-FFF2-40B4-BE49-F238E27FC236}">
                <a16:creationId xmlns:a16="http://schemas.microsoft.com/office/drawing/2014/main" id="{C98FF956-8BA5-0188-C277-50AE63EC3623}"/>
              </a:ext>
            </a:extLst>
          </p:cNvPr>
          <p:cNvSpPr/>
          <p:nvPr/>
        </p:nvSpPr>
        <p:spPr>
          <a:xfrm>
            <a:off x="1947560" y="2887465"/>
            <a:ext cx="2964682" cy="676180"/>
          </a:xfrm>
          <a:prstGeom prst="rect">
            <a:avLst/>
          </a:prstGeom>
          <a:noFill/>
          <a:ln>
            <a:solidFill>
              <a:srgbClr val="FF0000"/>
            </a:solidFill>
            <a:prstDash val="dash"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9" name="TextBox 8">
            <a:extLst>
              <a:ext uri="{FF2B5EF4-FFF2-40B4-BE49-F238E27FC236}">
                <a16:creationId xmlns:a16="http://schemas.microsoft.com/office/drawing/2014/main" id="{9AB792E1-5BFB-ACB8-0F24-9608A5B1B3AA}"/>
              </a:ext>
            </a:extLst>
          </p:cNvPr>
          <p:cNvSpPr txBox="1"/>
          <p:nvPr/>
        </p:nvSpPr>
        <p:spPr>
          <a:xfrm>
            <a:off x="1245842" y="2887465"/>
            <a:ext cx="670376" cy="276999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1200" b="1" dirty="0">
                <a:solidFill>
                  <a:srgbClr val="FF0000"/>
                </a:solidFill>
              </a:rPr>
              <a:t>BIM-EL</a:t>
            </a:r>
            <a:endParaRPr lang="en-US" sz="1200" b="1" baseline="-25000" dirty="0">
              <a:solidFill>
                <a:srgbClr val="FF0000"/>
              </a:solidFill>
            </a:endParaRPr>
          </a:p>
        </p:txBody>
      </p:sp>
      <p:sp>
        <p:nvSpPr>
          <p:cNvPr id="10" name="TextBox 9">
            <a:extLst>
              <a:ext uri="{FF2B5EF4-FFF2-40B4-BE49-F238E27FC236}">
                <a16:creationId xmlns:a16="http://schemas.microsoft.com/office/drawing/2014/main" id="{BD8C2590-BBBB-B979-E6C8-CDF8D8DC297E}"/>
              </a:ext>
            </a:extLst>
          </p:cNvPr>
          <p:cNvSpPr txBox="1"/>
          <p:nvPr/>
        </p:nvSpPr>
        <p:spPr>
          <a:xfrm>
            <a:off x="1334007" y="3218231"/>
            <a:ext cx="582211" cy="276999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1200" b="1" dirty="0">
                <a:solidFill>
                  <a:srgbClr val="FF0000"/>
                </a:solidFill>
              </a:rPr>
              <a:t>BIM-L</a:t>
            </a:r>
            <a:endParaRPr lang="en-US" sz="1200" b="1" baseline="-25000" dirty="0">
              <a:solidFill>
                <a:srgbClr val="FF0000"/>
              </a:solidFill>
            </a:endParaRPr>
          </a:p>
        </p:txBody>
      </p:sp>
      <p:sp>
        <p:nvSpPr>
          <p:cNvPr id="11" name="TextBox 10">
            <a:extLst>
              <a:ext uri="{FF2B5EF4-FFF2-40B4-BE49-F238E27FC236}">
                <a16:creationId xmlns:a16="http://schemas.microsoft.com/office/drawing/2014/main" id="{2B173A75-CB43-0B91-37CE-ABD0B943C4FA}"/>
              </a:ext>
            </a:extLst>
          </p:cNvPr>
          <p:cNvSpPr txBox="1"/>
          <p:nvPr/>
        </p:nvSpPr>
        <p:spPr>
          <a:xfrm>
            <a:off x="1374258" y="5247174"/>
            <a:ext cx="582211" cy="276999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1200" b="1" dirty="0">
                <a:solidFill>
                  <a:srgbClr val="FF0000"/>
                </a:solidFill>
              </a:rPr>
              <a:t>BIM-L</a:t>
            </a:r>
            <a:endParaRPr lang="en-US" sz="1200" b="1" baseline="-25000" dirty="0">
              <a:solidFill>
                <a:srgbClr val="FF0000"/>
              </a:solidFill>
            </a:endParaRPr>
          </a:p>
        </p:txBody>
      </p:sp>
      <p:sp>
        <p:nvSpPr>
          <p:cNvPr id="12" name="TextBox 11">
            <a:extLst>
              <a:ext uri="{FF2B5EF4-FFF2-40B4-BE49-F238E27FC236}">
                <a16:creationId xmlns:a16="http://schemas.microsoft.com/office/drawing/2014/main" id="{C8DAB4BF-8F1B-64DA-C045-BFFC660E1C41}"/>
              </a:ext>
            </a:extLst>
          </p:cNvPr>
          <p:cNvSpPr txBox="1"/>
          <p:nvPr/>
        </p:nvSpPr>
        <p:spPr>
          <a:xfrm>
            <a:off x="1277184" y="4970175"/>
            <a:ext cx="670376" cy="276999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1200" b="1" dirty="0">
                <a:solidFill>
                  <a:srgbClr val="FF0000"/>
                </a:solidFill>
              </a:rPr>
              <a:t>BIM-EL</a:t>
            </a:r>
            <a:endParaRPr lang="en-US" sz="1200" b="1" baseline="-25000" dirty="0">
              <a:solidFill>
                <a:srgbClr val="FF0000"/>
              </a:solidFill>
            </a:endParaRPr>
          </a:p>
        </p:txBody>
      </p:sp>
      <p:sp>
        <p:nvSpPr>
          <p:cNvPr id="13" name="TextBox 12">
            <a:extLst>
              <a:ext uri="{FF2B5EF4-FFF2-40B4-BE49-F238E27FC236}">
                <a16:creationId xmlns:a16="http://schemas.microsoft.com/office/drawing/2014/main" id="{43E873A7-F0D3-0587-E85F-8F2734EE36E0}"/>
              </a:ext>
            </a:extLst>
          </p:cNvPr>
          <p:cNvSpPr txBox="1"/>
          <p:nvPr/>
        </p:nvSpPr>
        <p:spPr>
          <a:xfrm>
            <a:off x="556410" y="2583582"/>
            <a:ext cx="1441548" cy="276999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1200" b="1" dirty="0">
                <a:solidFill>
                  <a:srgbClr val="FF0000"/>
                </a:solidFill>
              </a:rPr>
              <a:t>Contrast adjusted</a:t>
            </a:r>
            <a:endParaRPr lang="en-US" sz="1200" b="1" baseline="-25000" dirty="0">
              <a:solidFill>
                <a:srgbClr val="FF0000"/>
              </a:solidFill>
            </a:endParaRPr>
          </a:p>
        </p:txBody>
      </p:sp>
      <p:sp>
        <p:nvSpPr>
          <p:cNvPr id="14" name="TextBox 13">
            <a:extLst>
              <a:ext uri="{FF2B5EF4-FFF2-40B4-BE49-F238E27FC236}">
                <a16:creationId xmlns:a16="http://schemas.microsoft.com/office/drawing/2014/main" id="{D741BC9D-A2EE-1A8F-AA0B-B6F86E9D862E}"/>
              </a:ext>
            </a:extLst>
          </p:cNvPr>
          <p:cNvSpPr txBox="1"/>
          <p:nvPr/>
        </p:nvSpPr>
        <p:spPr>
          <a:xfrm>
            <a:off x="525068" y="4693176"/>
            <a:ext cx="1192699" cy="276999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1200" b="1" dirty="0">
                <a:solidFill>
                  <a:srgbClr val="FF0000"/>
                </a:solidFill>
              </a:rPr>
              <a:t>Original image</a:t>
            </a:r>
            <a:endParaRPr lang="en-US" sz="1200" b="1" baseline="-25000" dirty="0">
              <a:solidFill>
                <a:srgbClr val="FF0000"/>
              </a:solidFill>
            </a:endParaRPr>
          </a:p>
        </p:txBody>
      </p:sp>
      <p:sp>
        <p:nvSpPr>
          <p:cNvPr id="15" name="Rectangle 14">
            <a:extLst>
              <a:ext uri="{FF2B5EF4-FFF2-40B4-BE49-F238E27FC236}">
                <a16:creationId xmlns:a16="http://schemas.microsoft.com/office/drawing/2014/main" id="{5DAD146C-772A-8734-2EC6-59DAA7248EB4}"/>
              </a:ext>
            </a:extLst>
          </p:cNvPr>
          <p:cNvSpPr/>
          <p:nvPr/>
        </p:nvSpPr>
        <p:spPr>
          <a:xfrm>
            <a:off x="1874282" y="4970175"/>
            <a:ext cx="2964682" cy="676180"/>
          </a:xfrm>
          <a:prstGeom prst="rect">
            <a:avLst/>
          </a:prstGeom>
          <a:noFill/>
          <a:ln>
            <a:solidFill>
              <a:srgbClr val="FF0000"/>
            </a:solidFill>
            <a:prstDash val="dash"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6" name="Rectangle 15">
            <a:extLst>
              <a:ext uri="{FF2B5EF4-FFF2-40B4-BE49-F238E27FC236}">
                <a16:creationId xmlns:a16="http://schemas.microsoft.com/office/drawing/2014/main" id="{03CC67C7-DB3A-71C0-2C16-94A522387020}"/>
              </a:ext>
            </a:extLst>
          </p:cNvPr>
          <p:cNvSpPr/>
          <p:nvPr/>
        </p:nvSpPr>
        <p:spPr>
          <a:xfrm>
            <a:off x="6760318" y="2521526"/>
            <a:ext cx="3154917" cy="504437"/>
          </a:xfrm>
          <a:prstGeom prst="rect">
            <a:avLst/>
          </a:prstGeom>
          <a:noFill/>
          <a:ln>
            <a:solidFill>
              <a:srgbClr val="FF0000"/>
            </a:solidFill>
            <a:prstDash val="dash"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7" name="Rectangle 16">
            <a:extLst>
              <a:ext uri="{FF2B5EF4-FFF2-40B4-BE49-F238E27FC236}">
                <a16:creationId xmlns:a16="http://schemas.microsoft.com/office/drawing/2014/main" id="{20F1CD61-FD22-15CA-1266-443496947173}"/>
              </a:ext>
            </a:extLst>
          </p:cNvPr>
          <p:cNvSpPr/>
          <p:nvPr/>
        </p:nvSpPr>
        <p:spPr>
          <a:xfrm>
            <a:off x="6704900" y="4970175"/>
            <a:ext cx="3154917" cy="504437"/>
          </a:xfrm>
          <a:prstGeom prst="rect">
            <a:avLst/>
          </a:prstGeom>
          <a:noFill/>
          <a:ln>
            <a:solidFill>
              <a:srgbClr val="FF0000"/>
            </a:solidFill>
            <a:prstDash val="dash"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8" name="TextBox 17">
            <a:extLst>
              <a:ext uri="{FF2B5EF4-FFF2-40B4-BE49-F238E27FC236}">
                <a16:creationId xmlns:a16="http://schemas.microsoft.com/office/drawing/2014/main" id="{3D1CF515-AF13-1A71-9F3F-943620C920A4}"/>
              </a:ext>
            </a:extLst>
          </p:cNvPr>
          <p:cNvSpPr txBox="1"/>
          <p:nvPr/>
        </p:nvSpPr>
        <p:spPr>
          <a:xfrm>
            <a:off x="5508684" y="2610466"/>
            <a:ext cx="690382" cy="276999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1200" b="1" dirty="0">
                <a:solidFill>
                  <a:srgbClr val="FF0000"/>
                </a:solidFill>
              </a:rPr>
              <a:t>BCL-X</a:t>
            </a:r>
            <a:r>
              <a:rPr lang="en-US" sz="1200" b="1" baseline="-25000" dirty="0">
                <a:solidFill>
                  <a:srgbClr val="FF0000"/>
                </a:solidFill>
              </a:rPr>
              <a:t>L</a:t>
            </a:r>
          </a:p>
        </p:txBody>
      </p:sp>
      <p:sp>
        <p:nvSpPr>
          <p:cNvPr id="19" name="TextBox 18">
            <a:extLst>
              <a:ext uri="{FF2B5EF4-FFF2-40B4-BE49-F238E27FC236}">
                <a16:creationId xmlns:a16="http://schemas.microsoft.com/office/drawing/2014/main" id="{052975AB-181A-336E-7D63-A3290926FE10}"/>
              </a:ext>
            </a:extLst>
          </p:cNvPr>
          <p:cNvSpPr txBox="1"/>
          <p:nvPr/>
        </p:nvSpPr>
        <p:spPr>
          <a:xfrm>
            <a:off x="5924550" y="5108674"/>
            <a:ext cx="703334" cy="276999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1200" b="1" dirty="0">
                <a:solidFill>
                  <a:srgbClr val="FF0000"/>
                </a:solidFill>
              </a:rPr>
              <a:t>GAPDH</a:t>
            </a:r>
            <a:endParaRPr lang="en-US" sz="1200" b="1" baseline="-25000" dirty="0">
              <a:solidFill>
                <a:srgbClr val="FF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4213784"/>
      </p:ext>
    </p:extLst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DF1AE277-5076-439F-8332-E6DDB23583A9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696519A1-8ADC-24D4-9BEE-5EBDA4AFE030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Figure 3A</a:t>
            </a:r>
          </a:p>
        </p:txBody>
      </p:sp>
      <p:pic>
        <p:nvPicPr>
          <p:cNvPr id="6" name="Picture 5" descr="A group of blue images&#10;&#10;AI-generated content may be incorrect.">
            <a:extLst>
              <a:ext uri="{FF2B5EF4-FFF2-40B4-BE49-F238E27FC236}">
                <a16:creationId xmlns:a16="http://schemas.microsoft.com/office/drawing/2014/main" id="{A2B9069D-0324-0A5F-C174-BE851486BFEC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32316" t="42303" r="46292" b="35930"/>
          <a:stretch>
            <a:fillRect/>
          </a:stretch>
        </p:blipFill>
        <p:spPr>
          <a:xfrm>
            <a:off x="4001259" y="4692444"/>
            <a:ext cx="1074037" cy="1028480"/>
          </a:xfrm>
          <a:prstGeom prst="rect">
            <a:avLst/>
          </a:prstGeom>
        </p:spPr>
      </p:pic>
      <p:pic>
        <p:nvPicPr>
          <p:cNvPr id="10" name="Picture 9" descr="A blue paper with red writing on it&#10;&#10;AI-generated content may be incorrect.">
            <a:extLst>
              <a:ext uri="{FF2B5EF4-FFF2-40B4-BE49-F238E27FC236}">
                <a16:creationId xmlns:a16="http://schemas.microsoft.com/office/drawing/2014/main" id="{51A87F82-1E3A-1BFC-3DD2-1CA362D5C699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38712" t="9576" r="4148" b="6768"/>
          <a:stretch>
            <a:fillRect/>
          </a:stretch>
        </p:blipFill>
        <p:spPr>
          <a:xfrm>
            <a:off x="1389675" y="2125290"/>
            <a:ext cx="1677579" cy="1860133"/>
          </a:xfrm>
          <a:prstGeom prst="rect">
            <a:avLst/>
          </a:prstGeom>
        </p:spPr>
      </p:pic>
      <p:sp>
        <p:nvSpPr>
          <p:cNvPr id="8" name="TextBox 7">
            <a:extLst>
              <a:ext uri="{FF2B5EF4-FFF2-40B4-BE49-F238E27FC236}">
                <a16:creationId xmlns:a16="http://schemas.microsoft.com/office/drawing/2014/main" id="{B98A7C2B-DBFA-F0C3-3722-1B08EAC2B443}"/>
              </a:ext>
            </a:extLst>
          </p:cNvPr>
          <p:cNvSpPr txBox="1"/>
          <p:nvPr/>
        </p:nvSpPr>
        <p:spPr>
          <a:xfrm>
            <a:off x="2057853" y="1833203"/>
            <a:ext cx="1079142" cy="276999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1200" dirty="0">
                <a:latin typeface="Arial" panose="020B0604020202020204" pitchFamily="34" charset="0"/>
                <a:cs typeface="Arial" panose="020B0604020202020204" pitchFamily="34" charset="0"/>
              </a:rPr>
              <a:t>7860  786M1</a:t>
            </a:r>
          </a:p>
        </p:txBody>
      </p:sp>
      <p:pic>
        <p:nvPicPr>
          <p:cNvPr id="23" name="Picture 22" descr="A close-up of a test&#10;&#10;AI-generated content may be incorrect.">
            <a:extLst>
              <a:ext uri="{FF2B5EF4-FFF2-40B4-BE49-F238E27FC236}">
                <a16:creationId xmlns:a16="http://schemas.microsoft.com/office/drawing/2014/main" id="{66E48279-553A-DB62-35B8-8768E21D0B51}"/>
              </a:ext>
            </a:extLst>
          </p:cNvPr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24513"/>
          <a:stretch>
            <a:fillRect/>
          </a:stretch>
        </p:blipFill>
        <p:spPr>
          <a:xfrm flipH="1">
            <a:off x="3874717" y="2470405"/>
            <a:ext cx="1526583" cy="1523477"/>
          </a:xfrm>
          <a:prstGeom prst="rect">
            <a:avLst/>
          </a:prstGeom>
        </p:spPr>
      </p:pic>
      <p:pic>
        <p:nvPicPr>
          <p:cNvPr id="17" name="Picture 16">
            <a:extLst>
              <a:ext uri="{FF2B5EF4-FFF2-40B4-BE49-F238E27FC236}">
                <a16:creationId xmlns:a16="http://schemas.microsoft.com/office/drawing/2014/main" id="{093C82D6-D67C-7D78-7FC3-710C3B9F7121}"/>
              </a:ext>
            </a:extLst>
          </p:cNvPr>
          <p:cNvPicPr>
            <a:picLocks noChangeAspect="1"/>
          </p:cNvPicPr>
          <p:nvPr/>
        </p:nvPicPr>
        <p:blipFill>
          <a:blip r:embed="rId5"/>
          <a:srcRect l="7179" t="968" r="19063" b="-24657"/>
          <a:stretch>
            <a:fillRect/>
          </a:stretch>
        </p:blipFill>
        <p:spPr>
          <a:xfrm rot="5400000" flipH="1">
            <a:off x="1230026" y="4556834"/>
            <a:ext cx="1507879" cy="1515035"/>
          </a:xfrm>
          <a:prstGeom prst="rect">
            <a:avLst/>
          </a:prstGeom>
        </p:spPr>
      </p:pic>
      <p:pic>
        <p:nvPicPr>
          <p:cNvPr id="29" name="Picture 28">
            <a:extLst>
              <a:ext uri="{FF2B5EF4-FFF2-40B4-BE49-F238E27FC236}">
                <a16:creationId xmlns:a16="http://schemas.microsoft.com/office/drawing/2014/main" id="{10C9439E-A518-12CC-CDD1-055605AE8E39}"/>
              </a:ext>
            </a:extLst>
          </p:cNvPr>
          <p:cNvPicPr>
            <a:picLocks noChangeAspect="1"/>
          </p:cNvPicPr>
          <p:nvPr/>
        </p:nvPicPr>
        <p:blipFill>
          <a:blip r:embed="rId6"/>
          <a:srcRect l="10551" t="31458" b="37725"/>
          <a:stretch>
            <a:fillRect/>
          </a:stretch>
        </p:blipFill>
        <p:spPr>
          <a:xfrm>
            <a:off x="6407176" y="4710198"/>
            <a:ext cx="1897607" cy="977830"/>
          </a:xfrm>
          <a:prstGeom prst="rect">
            <a:avLst/>
          </a:prstGeom>
        </p:spPr>
      </p:pic>
      <p:pic>
        <p:nvPicPr>
          <p:cNvPr id="37" name="Picture 36" descr="A blue paper with black lines and red writing&#10;&#10;AI-generated content may be incorrect.">
            <a:extLst>
              <a:ext uri="{FF2B5EF4-FFF2-40B4-BE49-F238E27FC236}">
                <a16:creationId xmlns:a16="http://schemas.microsoft.com/office/drawing/2014/main" id="{0813B636-D78F-7984-047A-63EF0373E39C}"/>
              </a:ext>
            </a:extLst>
          </p:cNvPr>
          <p:cNvPicPr>
            <a:picLocks noChangeAspect="1"/>
          </p:cNvPicPr>
          <p:nvPr/>
        </p:nvPicPr>
        <p:blipFill>
          <a:blip r:embed="rId7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41704" t="47749" r="32600" b="17460"/>
          <a:stretch>
            <a:fillRect/>
          </a:stretch>
        </p:blipFill>
        <p:spPr>
          <a:xfrm>
            <a:off x="6437950" y="2057028"/>
            <a:ext cx="1866835" cy="1259952"/>
          </a:xfrm>
          <a:prstGeom prst="rect">
            <a:avLst/>
          </a:prstGeom>
        </p:spPr>
      </p:pic>
      <p:pic>
        <p:nvPicPr>
          <p:cNvPr id="42" name="Picture 41" descr="A close-up of a paper&#10;&#10;AI-generated content may be incorrect.">
            <a:extLst>
              <a:ext uri="{FF2B5EF4-FFF2-40B4-BE49-F238E27FC236}">
                <a16:creationId xmlns:a16="http://schemas.microsoft.com/office/drawing/2014/main" id="{35EBA389-8870-7156-FB30-7A9FB262FC8C}"/>
              </a:ext>
            </a:extLst>
          </p:cNvPr>
          <p:cNvPicPr>
            <a:picLocks noChangeAspect="1"/>
          </p:cNvPicPr>
          <p:nvPr/>
        </p:nvPicPr>
        <p:blipFill>
          <a:blip r:embed="rId8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43203" t="23910" b="21237"/>
          <a:stretch>
            <a:fillRect/>
          </a:stretch>
        </p:blipFill>
        <p:spPr>
          <a:xfrm>
            <a:off x="9584787" y="2171035"/>
            <a:ext cx="1363199" cy="1001014"/>
          </a:xfrm>
          <a:prstGeom prst="rect">
            <a:avLst/>
          </a:prstGeom>
        </p:spPr>
      </p:pic>
      <p:sp>
        <p:nvSpPr>
          <p:cNvPr id="46" name="Rectangle 45">
            <a:extLst>
              <a:ext uri="{FF2B5EF4-FFF2-40B4-BE49-F238E27FC236}">
                <a16:creationId xmlns:a16="http://schemas.microsoft.com/office/drawing/2014/main" id="{1E39464D-0E4D-E018-F9FB-E15B1ABCC28A}"/>
              </a:ext>
            </a:extLst>
          </p:cNvPr>
          <p:cNvSpPr/>
          <p:nvPr/>
        </p:nvSpPr>
        <p:spPr>
          <a:xfrm>
            <a:off x="4320004" y="4875797"/>
            <a:ext cx="422382" cy="323316"/>
          </a:xfrm>
          <a:prstGeom prst="rect">
            <a:avLst/>
          </a:prstGeom>
          <a:noFill/>
          <a:ln>
            <a:solidFill>
              <a:srgbClr val="FF0000"/>
            </a:solidFill>
            <a:prstDash val="dash"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48" name="Rectangle 47">
            <a:extLst>
              <a:ext uri="{FF2B5EF4-FFF2-40B4-BE49-F238E27FC236}">
                <a16:creationId xmlns:a16="http://schemas.microsoft.com/office/drawing/2014/main" id="{BAD2625A-FDE5-57A7-7586-A97B8D2C88ED}"/>
              </a:ext>
            </a:extLst>
          </p:cNvPr>
          <p:cNvSpPr/>
          <p:nvPr/>
        </p:nvSpPr>
        <p:spPr>
          <a:xfrm>
            <a:off x="2256807" y="2752144"/>
            <a:ext cx="515541" cy="416684"/>
          </a:xfrm>
          <a:prstGeom prst="rect">
            <a:avLst/>
          </a:prstGeom>
          <a:noFill/>
          <a:ln>
            <a:solidFill>
              <a:srgbClr val="FF0000"/>
            </a:solidFill>
            <a:prstDash val="dash"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49" name="Rectangle 48">
            <a:extLst>
              <a:ext uri="{FF2B5EF4-FFF2-40B4-BE49-F238E27FC236}">
                <a16:creationId xmlns:a16="http://schemas.microsoft.com/office/drawing/2014/main" id="{53FB6F71-FAAD-3998-B268-318CEB2E2F59}"/>
              </a:ext>
            </a:extLst>
          </p:cNvPr>
          <p:cNvSpPr/>
          <p:nvPr/>
        </p:nvSpPr>
        <p:spPr>
          <a:xfrm>
            <a:off x="1706599" y="5056722"/>
            <a:ext cx="422382" cy="222747"/>
          </a:xfrm>
          <a:prstGeom prst="rect">
            <a:avLst/>
          </a:prstGeom>
          <a:noFill/>
          <a:ln>
            <a:solidFill>
              <a:srgbClr val="FF0000"/>
            </a:solidFill>
            <a:prstDash val="dash"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50" name="Rectangle 49">
            <a:extLst>
              <a:ext uri="{FF2B5EF4-FFF2-40B4-BE49-F238E27FC236}">
                <a16:creationId xmlns:a16="http://schemas.microsoft.com/office/drawing/2014/main" id="{E991B9DE-1C08-3C2B-5A7C-2BD4DCA58654}"/>
              </a:ext>
            </a:extLst>
          </p:cNvPr>
          <p:cNvSpPr/>
          <p:nvPr/>
        </p:nvSpPr>
        <p:spPr>
          <a:xfrm>
            <a:off x="7563456" y="2608099"/>
            <a:ext cx="741328" cy="385059"/>
          </a:xfrm>
          <a:prstGeom prst="rect">
            <a:avLst/>
          </a:prstGeom>
          <a:noFill/>
          <a:ln>
            <a:solidFill>
              <a:srgbClr val="FF0000"/>
            </a:solidFill>
            <a:prstDash val="dash"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51" name="Rectangle 50">
            <a:extLst>
              <a:ext uri="{FF2B5EF4-FFF2-40B4-BE49-F238E27FC236}">
                <a16:creationId xmlns:a16="http://schemas.microsoft.com/office/drawing/2014/main" id="{E2B6E5ED-6AA5-BA1C-B6FC-DAC57C5B7543}"/>
              </a:ext>
            </a:extLst>
          </p:cNvPr>
          <p:cNvSpPr/>
          <p:nvPr/>
        </p:nvSpPr>
        <p:spPr>
          <a:xfrm>
            <a:off x="4695497" y="2631678"/>
            <a:ext cx="495477" cy="222747"/>
          </a:xfrm>
          <a:prstGeom prst="rect">
            <a:avLst/>
          </a:prstGeom>
          <a:noFill/>
          <a:ln>
            <a:solidFill>
              <a:srgbClr val="FF0000"/>
            </a:solidFill>
            <a:prstDash val="dash"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52" name="Rectangle 51">
            <a:extLst>
              <a:ext uri="{FF2B5EF4-FFF2-40B4-BE49-F238E27FC236}">
                <a16:creationId xmlns:a16="http://schemas.microsoft.com/office/drawing/2014/main" id="{1E1DB1C8-54E1-81FA-294F-8F377B7FF9F6}"/>
              </a:ext>
            </a:extLst>
          </p:cNvPr>
          <p:cNvSpPr/>
          <p:nvPr/>
        </p:nvSpPr>
        <p:spPr>
          <a:xfrm>
            <a:off x="10223310" y="2321272"/>
            <a:ext cx="440072" cy="385059"/>
          </a:xfrm>
          <a:prstGeom prst="rect">
            <a:avLst/>
          </a:prstGeom>
          <a:noFill/>
          <a:ln>
            <a:solidFill>
              <a:srgbClr val="FF0000"/>
            </a:solidFill>
            <a:prstDash val="dash"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53" name="Rectangle 52">
            <a:extLst>
              <a:ext uri="{FF2B5EF4-FFF2-40B4-BE49-F238E27FC236}">
                <a16:creationId xmlns:a16="http://schemas.microsoft.com/office/drawing/2014/main" id="{09856BD2-6137-2C4C-E0D6-F8074D69C9A9}"/>
              </a:ext>
            </a:extLst>
          </p:cNvPr>
          <p:cNvSpPr/>
          <p:nvPr/>
        </p:nvSpPr>
        <p:spPr>
          <a:xfrm>
            <a:off x="7406340" y="5036889"/>
            <a:ext cx="741328" cy="385059"/>
          </a:xfrm>
          <a:prstGeom prst="rect">
            <a:avLst/>
          </a:prstGeom>
          <a:noFill/>
          <a:ln>
            <a:solidFill>
              <a:srgbClr val="FF0000"/>
            </a:solidFill>
            <a:prstDash val="dash"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54" name="TextBox 53">
            <a:extLst>
              <a:ext uri="{FF2B5EF4-FFF2-40B4-BE49-F238E27FC236}">
                <a16:creationId xmlns:a16="http://schemas.microsoft.com/office/drawing/2014/main" id="{56073E3F-0764-F948-90EF-3406D9A78275}"/>
              </a:ext>
            </a:extLst>
          </p:cNvPr>
          <p:cNvSpPr txBox="1"/>
          <p:nvPr/>
        </p:nvSpPr>
        <p:spPr>
          <a:xfrm>
            <a:off x="838200" y="2854425"/>
            <a:ext cx="566181" cy="276999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1200" b="1" dirty="0">
                <a:solidFill>
                  <a:srgbClr val="FF0000"/>
                </a:solidFill>
              </a:rPr>
              <a:t>CD44</a:t>
            </a:r>
            <a:endParaRPr lang="en-US" sz="1200" b="1" baseline="-25000" dirty="0">
              <a:solidFill>
                <a:srgbClr val="FF0000"/>
              </a:solidFill>
            </a:endParaRPr>
          </a:p>
        </p:txBody>
      </p:sp>
      <p:sp>
        <p:nvSpPr>
          <p:cNvPr id="55" name="TextBox 54">
            <a:extLst>
              <a:ext uri="{FF2B5EF4-FFF2-40B4-BE49-F238E27FC236}">
                <a16:creationId xmlns:a16="http://schemas.microsoft.com/office/drawing/2014/main" id="{111075C1-4E97-8D56-FFCA-774E14A02E33}"/>
              </a:ext>
            </a:extLst>
          </p:cNvPr>
          <p:cNvSpPr txBox="1"/>
          <p:nvPr/>
        </p:nvSpPr>
        <p:spPr>
          <a:xfrm>
            <a:off x="1127594" y="5029595"/>
            <a:ext cx="549894" cy="276999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1200" b="1" dirty="0">
                <a:solidFill>
                  <a:srgbClr val="FF0000"/>
                </a:solidFill>
              </a:rPr>
              <a:t>Twist</a:t>
            </a:r>
            <a:endParaRPr lang="en-US" sz="1200" b="1" baseline="-25000" dirty="0">
              <a:solidFill>
                <a:srgbClr val="FF0000"/>
              </a:solidFill>
            </a:endParaRPr>
          </a:p>
        </p:txBody>
      </p:sp>
      <p:sp>
        <p:nvSpPr>
          <p:cNvPr id="56" name="TextBox 55">
            <a:extLst>
              <a:ext uri="{FF2B5EF4-FFF2-40B4-BE49-F238E27FC236}">
                <a16:creationId xmlns:a16="http://schemas.microsoft.com/office/drawing/2014/main" id="{051E53F8-98EC-2CF2-BA7B-913796EF3887}"/>
              </a:ext>
            </a:extLst>
          </p:cNvPr>
          <p:cNvSpPr txBox="1"/>
          <p:nvPr/>
        </p:nvSpPr>
        <p:spPr>
          <a:xfrm>
            <a:off x="3170884" y="2662128"/>
            <a:ext cx="817853" cy="276999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1200" b="1" dirty="0">
                <a:solidFill>
                  <a:srgbClr val="FF0000"/>
                </a:solidFill>
              </a:rPr>
              <a:t>Vimentin</a:t>
            </a:r>
            <a:endParaRPr lang="en-US" sz="1200" b="1" baseline="-25000" dirty="0">
              <a:solidFill>
                <a:srgbClr val="FF0000"/>
              </a:solidFill>
            </a:endParaRPr>
          </a:p>
        </p:txBody>
      </p:sp>
      <p:sp>
        <p:nvSpPr>
          <p:cNvPr id="57" name="TextBox 56">
            <a:extLst>
              <a:ext uri="{FF2B5EF4-FFF2-40B4-BE49-F238E27FC236}">
                <a16:creationId xmlns:a16="http://schemas.microsoft.com/office/drawing/2014/main" id="{AD66C282-F0A4-4F44-7914-7A66EC27ED2A}"/>
              </a:ext>
            </a:extLst>
          </p:cNvPr>
          <p:cNvSpPr txBox="1"/>
          <p:nvPr/>
        </p:nvSpPr>
        <p:spPr>
          <a:xfrm>
            <a:off x="3460861" y="4918222"/>
            <a:ext cx="593432" cy="276999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1200" b="1" dirty="0">
                <a:solidFill>
                  <a:srgbClr val="FF0000"/>
                </a:solidFill>
              </a:rPr>
              <a:t>HIF2⍺</a:t>
            </a:r>
            <a:endParaRPr lang="en-US" sz="1200" b="1" baseline="-25000" dirty="0">
              <a:solidFill>
                <a:srgbClr val="FF0000"/>
              </a:solidFill>
            </a:endParaRPr>
          </a:p>
        </p:txBody>
      </p:sp>
      <p:sp>
        <p:nvSpPr>
          <p:cNvPr id="58" name="TextBox 57">
            <a:extLst>
              <a:ext uri="{FF2B5EF4-FFF2-40B4-BE49-F238E27FC236}">
                <a16:creationId xmlns:a16="http://schemas.microsoft.com/office/drawing/2014/main" id="{D3530863-8B2F-C89F-A563-4257B66ADC47}"/>
              </a:ext>
            </a:extLst>
          </p:cNvPr>
          <p:cNvSpPr txBox="1"/>
          <p:nvPr/>
        </p:nvSpPr>
        <p:spPr>
          <a:xfrm>
            <a:off x="5829497" y="2613644"/>
            <a:ext cx="664734" cy="276999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1200" b="1" dirty="0">
                <a:solidFill>
                  <a:srgbClr val="FF0000"/>
                </a:solidFill>
              </a:rPr>
              <a:t>BCL-X</a:t>
            </a:r>
            <a:r>
              <a:rPr lang="en-US" sz="1200" b="1" baseline="-25000" dirty="0">
                <a:solidFill>
                  <a:srgbClr val="FF0000"/>
                </a:solidFill>
              </a:rPr>
              <a:t>L</a:t>
            </a:r>
          </a:p>
        </p:txBody>
      </p:sp>
      <p:sp>
        <p:nvSpPr>
          <p:cNvPr id="59" name="TextBox 58">
            <a:extLst>
              <a:ext uri="{FF2B5EF4-FFF2-40B4-BE49-F238E27FC236}">
                <a16:creationId xmlns:a16="http://schemas.microsoft.com/office/drawing/2014/main" id="{9B587E8A-C6AA-7613-823C-96CB5EA72B34}"/>
              </a:ext>
            </a:extLst>
          </p:cNvPr>
          <p:cNvSpPr txBox="1"/>
          <p:nvPr/>
        </p:nvSpPr>
        <p:spPr>
          <a:xfrm>
            <a:off x="5882828" y="5140969"/>
            <a:ext cx="580608" cy="276999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1200" b="1" dirty="0">
                <a:solidFill>
                  <a:srgbClr val="FF0000"/>
                </a:solidFill>
              </a:rPr>
              <a:t>MCL1</a:t>
            </a:r>
            <a:endParaRPr lang="en-US" sz="1200" b="1" baseline="-25000" dirty="0">
              <a:solidFill>
                <a:srgbClr val="FF0000"/>
              </a:solidFill>
            </a:endParaRPr>
          </a:p>
        </p:txBody>
      </p:sp>
      <p:sp>
        <p:nvSpPr>
          <p:cNvPr id="62" name="TextBox 61">
            <a:extLst>
              <a:ext uri="{FF2B5EF4-FFF2-40B4-BE49-F238E27FC236}">
                <a16:creationId xmlns:a16="http://schemas.microsoft.com/office/drawing/2014/main" id="{44D3FD5C-C76E-2091-E1E9-354B092CE164}"/>
              </a:ext>
            </a:extLst>
          </p:cNvPr>
          <p:cNvSpPr txBox="1"/>
          <p:nvPr/>
        </p:nvSpPr>
        <p:spPr>
          <a:xfrm>
            <a:off x="8895174" y="2442064"/>
            <a:ext cx="689612" cy="276999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l-GR" sz="1200" b="1" dirty="0">
                <a:solidFill>
                  <a:srgbClr val="FF000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β</a:t>
            </a:r>
            <a:r>
              <a:rPr lang="en-US" sz="1200" b="1" dirty="0">
                <a:solidFill>
                  <a:srgbClr val="FF000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-actin</a:t>
            </a:r>
          </a:p>
        </p:txBody>
      </p:sp>
    </p:spTree>
    <p:extLst>
      <p:ext uri="{BB962C8B-B14F-4D97-AF65-F5344CB8AC3E}">
        <p14:creationId xmlns:p14="http://schemas.microsoft.com/office/powerpoint/2010/main" val="1102991740"/>
      </p:ext>
    </p:extLst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1F36F5B7-FBFF-156A-7FC9-71856710DFC5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080AD4CB-7A53-145B-DD47-DF75580CF0A3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Figure 3D</a:t>
            </a:r>
          </a:p>
        </p:txBody>
      </p:sp>
      <p:pic>
        <p:nvPicPr>
          <p:cNvPr id="3" name="Picture 2">
            <a:extLst>
              <a:ext uri="{FF2B5EF4-FFF2-40B4-BE49-F238E27FC236}">
                <a16:creationId xmlns:a16="http://schemas.microsoft.com/office/drawing/2014/main" id="{76A3CE29-89CC-5BAB-19B2-C486F153B4CC}"/>
              </a:ext>
            </a:extLst>
          </p:cNvPr>
          <p:cNvPicPr>
            <a:picLocks noChangeAspect="1"/>
          </p:cNvPicPr>
          <p:nvPr/>
        </p:nvPicPr>
        <p:blipFill>
          <a:blip r:embed="rId2"/>
          <a:srcRect b="43751"/>
          <a:stretch>
            <a:fillRect/>
          </a:stretch>
        </p:blipFill>
        <p:spPr>
          <a:xfrm>
            <a:off x="2777080" y="2410251"/>
            <a:ext cx="2115652" cy="2339038"/>
          </a:xfrm>
          <a:prstGeom prst="rect">
            <a:avLst/>
          </a:prstGeom>
        </p:spPr>
      </p:pic>
      <p:pic>
        <p:nvPicPr>
          <p:cNvPr id="4" name="Picture 3">
            <a:extLst>
              <a:ext uri="{FF2B5EF4-FFF2-40B4-BE49-F238E27FC236}">
                <a16:creationId xmlns:a16="http://schemas.microsoft.com/office/drawing/2014/main" id="{C1FD0558-4332-D5E2-1A61-D9C0E74E07F6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5422750" y="1562984"/>
            <a:ext cx="2188606" cy="5070271"/>
          </a:xfrm>
          <a:prstGeom prst="rect">
            <a:avLst/>
          </a:prstGeom>
        </p:spPr>
      </p:pic>
      <p:pic>
        <p:nvPicPr>
          <p:cNvPr id="5" name="Picture 4">
            <a:extLst>
              <a:ext uri="{FF2B5EF4-FFF2-40B4-BE49-F238E27FC236}">
                <a16:creationId xmlns:a16="http://schemas.microsoft.com/office/drawing/2014/main" id="{C89F53B3-9266-4A78-C9EE-A83657C0A275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7906538" y="4444649"/>
            <a:ext cx="3100525" cy="2188606"/>
          </a:xfrm>
          <a:prstGeom prst="rect">
            <a:avLst/>
          </a:prstGeom>
        </p:spPr>
      </p:pic>
      <p:sp>
        <p:nvSpPr>
          <p:cNvPr id="7" name="Rectangle 6">
            <a:extLst>
              <a:ext uri="{FF2B5EF4-FFF2-40B4-BE49-F238E27FC236}">
                <a16:creationId xmlns:a16="http://schemas.microsoft.com/office/drawing/2014/main" id="{897E76DA-E98D-6F41-CF45-DEFEE9DE039B}"/>
              </a:ext>
            </a:extLst>
          </p:cNvPr>
          <p:cNvSpPr/>
          <p:nvPr/>
        </p:nvSpPr>
        <p:spPr>
          <a:xfrm>
            <a:off x="2812244" y="3661655"/>
            <a:ext cx="1797377" cy="628072"/>
          </a:xfrm>
          <a:prstGeom prst="rect">
            <a:avLst/>
          </a:prstGeom>
          <a:noFill/>
          <a:ln>
            <a:solidFill>
              <a:srgbClr val="FF0000"/>
            </a:solidFill>
            <a:prstDash val="dash"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8" name="TextBox 7">
            <a:extLst>
              <a:ext uri="{FF2B5EF4-FFF2-40B4-BE49-F238E27FC236}">
                <a16:creationId xmlns:a16="http://schemas.microsoft.com/office/drawing/2014/main" id="{C24E0399-466C-34C9-A8FD-B6B6756E8E63}"/>
              </a:ext>
            </a:extLst>
          </p:cNvPr>
          <p:cNvSpPr txBox="1"/>
          <p:nvPr/>
        </p:nvSpPr>
        <p:spPr>
          <a:xfrm>
            <a:off x="1322181" y="3928609"/>
            <a:ext cx="1491049" cy="276999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1200" b="1" dirty="0">
                <a:solidFill>
                  <a:srgbClr val="FF0000"/>
                </a:solidFill>
              </a:rPr>
              <a:t>Cleaved caspase 3</a:t>
            </a:r>
            <a:endParaRPr lang="en-US" sz="1200" b="1" baseline="-25000" dirty="0">
              <a:solidFill>
                <a:srgbClr val="FF0000"/>
              </a:solidFill>
            </a:endParaRPr>
          </a:p>
        </p:txBody>
      </p:sp>
      <p:sp>
        <p:nvSpPr>
          <p:cNvPr id="10" name="Rectangle 9">
            <a:extLst>
              <a:ext uri="{FF2B5EF4-FFF2-40B4-BE49-F238E27FC236}">
                <a16:creationId xmlns:a16="http://schemas.microsoft.com/office/drawing/2014/main" id="{338B6D9B-C893-2825-9792-A6BF3F01ADF2}"/>
              </a:ext>
            </a:extLst>
          </p:cNvPr>
          <p:cNvSpPr/>
          <p:nvPr/>
        </p:nvSpPr>
        <p:spPr>
          <a:xfrm>
            <a:off x="5577818" y="5308479"/>
            <a:ext cx="1673404" cy="460946"/>
          </a:xfrm>
          <a:prstGeom prst="rect">
            <a:avLst/>
          </a:prstGeom>
          <a:noFill/>
          <a:ln>
            <a:solidFill>
              <a:srgbClr val="FF0000"/>
            </a:solidFill>
            <a:prstDash val="dash"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1" name="Rectangle 10">
            <a:extLst>
              <a:ext uri="{FF2B5EF4-FFF2-40B4-BE49-F238E27FC236}">
                <a16:creationId xmlns:a16="http://schemas.microsoft.com/office/drawing/2014/main" id="{78850507-0681-86D0-E6D3-D52FCD2B5050}"/>
              </a:ext>
            </a:extLst>
          </p:cNvPr>
          <p:cNvSpPr/>
          <p:nvPr/>
        </p:nvSpPr>
        <p:spPr>
          <a:xfrm>
            <a:off x="5536254" y="3281097"/>
            <a:ext cx="1673404" cy="460946"/>
          </a:xfrm>
          <a:prstGeom prst="rect">
            <a:avLst/>
          </a:prstGeom>
          <a:noFill/>
          <a:ln>
            <a:solidFill>
              <a:srgbClr val="FF0000"/>
            </a:solidFill>
            <a:prstDash val="dash"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2" name="Rectangle 11">
            <a:extLst>
              <a:ext uri="{FF2B5EF4-FFF2-40B4-BE49-F238E27FC236}">
                <a16:creationId xmlns:a16="http://schemas.microsoft.com/office/drawing/2014/main" id="{3AC87358-23A2-E12F-9D8C-48F0D2567ACE}"/>
              </a:ext>
            </a:extLst>
          </p:cNvPr>
          <p:cNvSpPr/>
          <p:nvPr/>
        </p:nvSpPr>
        <p:spPr>
          <a:xfrm>
            <a:off x="5739454" y="1673970"/>
            <a:ext cx="1673404" cy="460946"/>
          </a:xfrm>
          <a:prstGeom prst="rect">
            <a:avLst/>
          </a:prstGeom>
          <a:noFill/>
          <a:ln>
            <a:solidFill>
              <a:srgbClr val="FF0000"/>
            </a:solidFill>
            <a:prstDash val="dash"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3" name="Rectangle 12">
            <a:extLst>
              <a:ext uri="{FF2B5EF4-FFF2-40B4-BE49-F238E27FC236}">
                <a16:creationId xmlns:a16="http://schemas.microsoft.com/office/drawing/2014/main" id="{FDF9073F-941A-3908-CB0E-D528C79FB537}"/>
              </a:ext>
            </a:extLst>
          </p:cNvPr>
          <p:cNvSpPr/>
          <p:nvPr/>
        </p:nvSpPr>
        <p:spPr>
          <a:xfrm>
            <a:off x="9184618" y="4657315"/>
            <a:ext cx="1673404" cy="460946"/>
          </a:xfrm>
          <a:prstGeom prst="rect">
            <a:avLst/>
          </a:prstGeom>
          <a:noFill/>
          <a:ln>
            <a:solidFill>
              <a:srgbClr val="FF0000"/>
            </a:solidFill>
            <a:prstDash val="dash"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4" name="Rectangle 13">
            <a:extLst>
              <a:ext uri="{FF2B5EF4-FFF2-40B4-BE49-F238E27FC236}">
                <a16:creationId xmlns:a16="http://schemas.microsoft.com/office/drawing/2014/main" id="{CEA57317-D339-3121-2812-3D4D4CB67B7E}"/>
              </a:ext>
            </a:extLst>
          </p:cNvPr>
          <p:cNvSpPr/>
          <p:nvPr/>
        </p:nvSpPr>
        <p:spPr>
          <a:xfrm>
            <a:off x="9184618" y="5705642"/>
            <a:ext cx="1673404" cy="460946"/>
          </a:xfrm>
          <a:prstGeom prst="rect">
            <a:avLst/>
          </a:prstGeom>
          <a:noFill/>
          <a:ln>
            <a:solidFill>
              <a:srgbClr val="FF0000"/>
            </a:solidFill>
            <a:prstDash val="dash"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5" name="TextBox 14">
            <a:extLst>
              <a:ext uri="{FF2B5EF4-FFF2-40B4-BE49-F238E27FC236}">
                <a16:creationId xmlns:a16="http://schemas.microsoft.com/office/drawing/2014/main" id="{10350944-0959-C008-96E1-C90C4693F035}"/>
              </a:ext>
            </a:extLst>
          </p:cNvPr>
          <p:cNvSpPr txBox="1"/>
          <p:nvPr/>
        </p:nvSpPr>
        <p:spPr>
          <a:xfrm>
            <a:off x="4998606" y="1801385"/>
            <a:ext cx="664734" cy="276999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1200" b="1" dirty="0">
                <a:solidFill>
                  <a:srgbClr val="FF0000"/>
                </a:solidFill>
              </a:rPr>
              <a:t>BCL-X</a:t>
            </a:r>
            <a:r>
              <a:rPr lang="en-US" sz="1200" b="1" baseline="-25000" dirty="0">
                <a:solidFill>
                  <a:srgbClr val="FF0000"/>
                </a:solidFill>
              </a:rPr>
              <a:t>L</a:t>
            </a:r>
          </a:p>
        </p:txBody>
      </p:sp>
      <p:sp>
        <p:nvSpPr>
          <p:cNvPr id="18" name="TextBox 17">
            <a:extLst>
              <a:ext uri="{FF2B5EF4-FFF2-40B4-BE49-F238E27FC236}">
                <a16:creationId xmlns:a16="http://schemas.microsoft.com/office/drawing/2014/main" id="{A0BB4FD4-80D5-8205-5949-5E726FB93932}"/>
              </a:ext>
            </a:extLst>
          </p:cNvPr>
          <p:cNvSpPr txBox="1"/>
          <p:nvPr/>
        </p:nvSpPr>
        <p:spPr>
          <a:xfrm>
            <a:off x="4894448" y="5400452"/>
            <a:ext cx="580608" cy="276999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1200" b="1" dirty="0">
                <a:solidFill>
                  <a:srgbClr val="FF0000"/>
                </a:solidFill>
              </a:rPr>
              <a:t>MCL1</a:t>
            </a:r>
          </a:p>
        </p:txBody>
      </p:sp>
      <p:sp>
        <p:nvSpPr>
          <p:cNvPr id="19" name="TextBox 18">
            <a:extLst>
              <a:ext uri="{FF2B5EF4-FFF2-40B4-BE49-F238E27FC236}">
                <a16:creationId xmlns:a16="http://schemas.microsoft.com/office/drawing/2014/main" id="{27CC62B8-8F72-5F58-0ED9-C133705C1B25}"/>
              </a:ext>
            </a:extLst>
          </p:cNvPr>
          <p:cNvSpPr txBox="1"/>
          <p:nvPr/>
        </p:nvSpPr>
        <p:spPr>
          <a:xfrm>
            <a:off x="4965264" y="3414072"/>
            <a:ext cx="548548" cy="276999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1200" b="1" dirty="0">
                <a:solidFill>
                  <a:srgbClr val="FF0000"/>
                </a:solidFill>
              </a:rPr>
              <a:t>BCL2</a:t>
            </a:r>
          </a:p>
        </p:txBody>
      </p:sp>
      <p:sp>
        <p:nvSpPr>
          <p:cNvPr id="20" name="TextBox 19">
            <a:extLst>
              <a:ext uri="{FF2B5EF4-FFF2-40B4-BE49-F238E27FC236}">
                <a16:creationId xmlns:a16="http://schemas.microsoft.com/office/drawing/2014/main" id="{27690B99-F019-1587-6BAA-7BC00F099D8E}"/>
              </a:ext>
            </a:extLst>
          </p:cNvPr>
          <p:cNvSpPr txBox="1"/>
          <p:nvPr/>
        </p:nvSpPr>
        <p:spPr>
          <a:xfrm>
            <a:off x="8459740" y="4749288"/>
            <a:ext cx="761747" cy="276999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1200" b="1" dirty="0">
                <a:solidFill>
                  <a:srgbClr val="FF0000"/>
                </a:solidFill>
              </a:rPr>
              <a:t>Vinculin</a:t>
            </a:r>
          </a:p>
        </p:txBody>
      </p:sp>
      <p:sp>
        <p:nvSpPr>
          <p:cNvPr id="21" name="TextBox 20">
            <a:extLst>
              <a:ext uri="{FF2B5EF4-FFF2-40B4-BE49-F238E27FC236}">
                <a16:creationId xmlns:a16="http://schemas.microsoft.com/office/drawing/2014/main" id="{45D763E4-D91D-A46E-8B4A-AA867EBA06D7}"/>
              </a:ext>
            </a:extLst>
          </p:cNvPr>
          <p:cNvSpPr txBox="1"/>
          <p:nvPr/>
        </p:nvSpPr>
        <p:spPr>
          <a:xfrm>
            <a:off x="8481723" y="5797615"/>
            <a:ext cx="761747" cy="276999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1200" b="1" dirty="0">
                <a:solidFill>
                  <a:srgbClr val="FF0000"/>
                </a:solidFill>
              </a:rPr>
              <a:t>Vinculin</a:t>
            </a:r>
          </a:p>
        </p:txBody>
      </p:sp>
      <p:pic>
        <p:nvPicPr>
          <p:cNvPr id="6" name="Picture 5">
            <a:extLst>
              <a:ext uri="{FF2B5EF4-FFF2-40B4-BE49-F238E27FC236}">
                <a16:creationId xmlns:a16="http://schemas.microsoft.com/office/drawing/2014/main" id="{3EF0A500-D54E-1A29-A790-9B593581354D}"/>
              </a:ext>
            </a:extLst>
      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1673688" y="1759181"/>
            <a:ext cx="2754640" cy="631272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123889481"/>
      </p:ext>
    </p:extLst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B658392B-7E3D-247B-931E-9F04064009AA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F722160E-D17D-C043-4CE5-0D58C12EF9F1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Figure 4A</a:t>
            </a:r>
          </a:p>
        </p:txBody>
      </p:sp>
      <p:pic>
        <p:nvPicPr>
          <p:cNvPr id="4" name="Picture 3">
            <a:extLst>
              <a:ext uri="{FF2B5EF4-FFF2-40B4-BE49-F238E27FC236}">
                <a16:creationId xmlns:a16="http://schemas.microsoft.com/office/drawing/2014/main" id="{0C0442B3-1AD5-9F15-AE77-59959DD09A6F}"/>
              </a:ext>
            </a:extLst>
          </p:cNvPr>
          <p:cNvPicPr>
            <a:picLocks noChangeAspect="1"/>
          </p:cNvPicPr>
          <p:nvPr/>
        </p:nvPicPr>
        <p:blipFill>
          <a:blip r:embed="rId2"/>
          <a:srcRect t="33221"/>
          <a:stretch>
            <a:fillRect/>
          </a:stretch>
        </p:blipFill>
        <p:spPr>
          <a:xfrm rot="16200000">
            <a:off x="5487895" y="1612892"/>
            <a:ext cx="1683979" cy="3102884"/>
          </a:xfrm>
          <a:prstGeom prst="rect">
            <a:avLst/>
          </a:prstGeom>
        </p:spPr>
      </p:pic>
      <p:pic>
        <p:nvPicPr>
          <p:cNvPr id="6" name="Picture 5" descr="A row of black objects&#10;&#10;AI-generated content may be incorrect.">
            <a:extLst>
              <a:ext uri="{FF2B5EF4-FFF2-40B4-BE49-F238E27FC236}">
                <a16:creationId xmlns:a16="http://schemas.microsoft.com/office/drawing/2014/main" id="{FC2C45FE-EA72-A204-08EF-16D6B4667E9F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16891"/>
          <a:stretch>
            <a:fillRect/>
          </a:stretch>
        </p:blipFill>
        <p:spPr>
          <a:xfrm>
            <a:off x="4665050" y="5670990"/>
            <a:ext cx="2772745" cy="959184"/>
          </a:xfrm>
          <a:prstGeom prst="rect">
            <a:avLst/>
          </a:prstGeom>
        </p:spPr>
      </p:pic>
      <p:pic>
        <p:nvPicPr>
          <p:cNvPr id="12" name="Picture 11">
            <a:extLst>
              <a:ext uri="{FF2B5EF4-FFF2-40B4-BE49-F238E27FC236}">
                <a16:creationId xmlns:a16="http://schemas.microsoft.com/office/drawing/2014/main" id="{7487A01C-08E8-C80F-D8E5-AA39EF3C4200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4820891" y="4166176"/>
            <a:ext cx="3387459" cy="1450923"/>
          </a:xfrm>
          <a:prstGeom prst="rect">
            <a:avLst/>
          </a:prstGeom>
        </p:spPr>
      </p:pic>
      <p:sp>
        <p:nvSpPr>
          <p:cNvPr id="11" name="TextBox 10">
            <a:extLst>
              <a:ext uri="{FF2B5EF4-FFF2-40B4-BE49-F238E27FC236}">
                <a16:creationId xmlns:a16="http://schemas.microsoft.com/office/drawing/2014/main" id="{0B86C5DC-DF45-4E8A-96ED-63F0BCBD53FD}"/>
              </a:ext>
            </a:extLst>
          </p:cNvPr>
          <p:cNvSpPr txBox="1"/>
          <p:nvPr/>
        </p:nvSpPr>
        <p:spPr>
          <a:xfrm>
            <a:off x="4947428" y="979424"/>
            <a:ext cx="3131912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1200" dirty="0">
                <a:latin typeface="Arial" panose="020B0604020202020204" pitchFamily="34" charset="0"/>
                <a:cs typeface="Arial" panose="020B0604020202020204" pitchFamily="34" charset="0"/>
              </a:rPr>
              <a:t>  TK10 : FH KO  </a:t>
            </a:r>
          </a:p>
          <a:p>
            <a:r>
              <a:rPr lang="en-US" sz="1200" dirty="0">
                <a:latin typeface="Arial" panose="020B0604020202020204" pitchFamily="34" charset="0"/>
                <a:cs typeface="Arial" panose="020B0604020202020204" pitchFamily="34" charset="0"/>
              </a:rPr>
              <a:t>  NT1 NT2     Fh1   Fh2   Fh3   Fh4    Fh5</a:t>
            </a:r>
          </a:p>
        </p:txBody>
      </p:sp>
      <p:pic>
        <p:nvPicPr>
          <p:cNvPr id="17" name="Picture 16">
            <a:extLst>
              <a:ext uri="{FF2B5EF4-FFF2-40B4-BE49-F238E27FC236}">
                <a16:creationId xmlns:a16="http://schemas.microsoft.com/office/drawing/2014/main" id="{F23F91F4-106A-EF2E-6178-949B13F1940E}"/>
              </a:ext>
            </a:extLst>
      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4930397" y="1441089"/>
            <a:ext cx="3769799" cy="757710"/>
          </a:xfrm>
          <a:prstGeom prst="rect">
            <a:avLst/>
          </a:prstGeom>
        </p:spPr>
      </p:pic>
      <p:sp>
        <p:nvSpPr>
          <p:cNvPr id="19" name="Rectangle 18">
            <a:extLst>
              <a:ext uri="{FF2B5EF4-FFF2-40B4-BE49-F238E27FC236}">
                <a16:creationId xmlns:a16="http://schemas.microsoft.com/office/drawing/2014/main" id="{1057F769-31A4-B771-655C-4DE44C1B7F69}"/>
              </a:ext>
            </a:extLst>
          </p:cNvPr>
          <p:cNvSpPr/>
          <p:nvPr/>
        </p:nvSpPr>
        <p:spPr>
          <a:xfrm>
            <a:off x="5054797" y="1467155"/>
            <a:ext cx="3024543" cy="491163"/>
          </a:xfrm>
          <a:prstGeom prst="rect">
            <a:avLst/>
          </a:prstGeom>
          <a:noFill/>
          <a:ln>
            <a:solidFill>
              <a:srgbClr val="FF0000"/>
            </a:solidFill>
            <a:prstDash val="dash"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0" name="Rectangle 19">
            <a:extLst>
              <a:ext uri="{FF2B5EF4-FFF2-40B4-BE49-F238E27FC236}">
                <a16:creationId xmlns:a16="http://schemas.microsoft.com/office/drawing/2014/main" id="{276A7D1E-B429-F01B-55E5-3DE2EC0DBDEE}"/>
              </a:ext>
            </a:extLst>
          </p:cNvPr>
          <p:cNvSpPr/>
          <p:nvPr/>
        </p:nvSpPr>
        <p:spPr>
          <a:xfrm>
            <a:off x="4924091" y="2889417"/>
            <a:ext cx="3024543" cy="491163"/>
          </a:xfrm>
          <a:prstGeom prst="rect">
            <a:avLst/>
          </a:prstGeom>
          <a:noFill/>
          <a:ln>
            <a:solidFill>
              <a:srgbClr val="FF0000"/>
            </a:solidFill>
            <a:prstDash val="dash"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1" name="Rectangle 20">
            <a:extLst>
              <a:ext uri="{FF2B5EF4-FFF2-40B4-BE49-F238E27FC236}">
                <a16:creationId xmlns:a16="http://schemas.microsoft.com/office/drawing/2014/main" id="{BB9B36E2-9510-2CF5-C034-D20010ADF6C0}"/>
              </a:ext>
            </a:extLst>
          </p:cNvPr>
          <p:cNvSpPr/>
          <p:nvPr/>
        </p:nvSpPr>
        <p:spPr>
          <a:xfrm>
            <a:off x="4596200" y="4446260"/>
            <a:ext cx="3024543" cy="491163"/>
          </a:xfrm>
          <a:prstGeom prst="rect">
            <a:avLst/>
          </a:prstGeom>
          <a:noFill/>
          <a:ln>
            <a:solidFill>
              <a:srgbClr val="FF0000"/>
            </a:solidFill>
            <a:prstDash val="dash"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2" name="Rectangle 21">
            <a:extLst>
              <a:ext uri="{FF2B5EF4-FFF2-40B4-BE49-F238E27FC236}">
                <a16:creationId xmlns:a16="http://schemas.microsoft.com/office/drawing/2014/main" id="{795A9806-07AF-6B0C-917C-1253E18C1A27}"/>
              </a:ext>
            </a:extLst>
          </p:cNvPr>
          <p:cNvSpPr/>
          <p:nvPr/>
        </p:nvSpPr>
        <p:spPr>
          <a:xfrm>
            <a:off x="4539150" y="5926105"/>
            <a:ext cx="3024543" cy="491163"/>
          </a:xfrm>
          <a:prstGeom prst="rect">
            <a:avLst/>
          </a:prstGeom>
          <a:noFill/>
          <a:ln>
            <a:solidFill>
              <a:srgbClr val="FF0000"/>
            </a:solidFill>
            <a:prstDash val="dash"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3" name="TextBox 22">
            <a:extLst>
              <a:ext uri="{FF2B5EF4-FFF2-40B4-BE49-F238E27FC236}">
                <a16:creationId xmlns:a16="http://schemas.microsoft.com/office/drawing/2014/main" id="{21B0C7CC-34C2-5C09-3AE8-31813FE5AFE3}"/>
              </a:ext>
            </a:extLst>
          </p:cNvPr>
          <p:cNvSpPr txBox="1"/>
          <p:nvPr/>
        </p:nvSpPr>
        <p:spPr>
          <a:xfrm>
            <a:off x="3385356" y="1641185"/>
            <a:ext cx="1600246" cy="276999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1200" b="1" dirty="0">
                <a:solidFill>
                  <a:srgbClr val="FF0000"/>
                </a:solidFill>
              </a:rPr>
              <a:t>Fumarate Hydratase</a:t>
            </a:r>
            <a:endParaRPr lang="en-US" sz="1200" b="1" baseline="-25000" dirty="0">
              <a:solidFill>
                <a:srgbClr val="FF0000"/>
              </a:solidFill>
            </a:endParaRPr>
          </a:p>
        </p:txBody>
      </p:sp>
      <p:sp>
        <p:nvSpPr>
          <p:cNvPr id="24" name="TextBox 23">
            <a:extLst>
              <a:ext uri="{FF2B5EF4-FFF2-40B4-BE49-F238E27FC236}">
                <a16:creationId xmlns:a16="http://schemas.microsoft.com/office/drawing/2014/main" id="{FCE40245-35EA-B601-8857-DA92B7E5B1FB}"/>
              </a:ext>
            </a:extLst>
          </p:cNvPr>
          <p:cNvSpPr txBox="1"/>
          <p:nvPr/>
        </p:nvSpPr>
        <p:spPr>
          <a:xfrm>
            <a:off x="4316315" y="2996498"/>
            <a:ext cx="537327" cy="276999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1200" b="1" dirty="0">
                <a:solidFill>
                  <a:srgbClr val="FF0000"/>
                </a:solidFill>
              </a:rPr>
              <a:t>Snail</a:t>
            </a:r>
            <a:endParaRPr lang="en-US" sz="1200" b="1" baseline="-25000" dirty="0">
              <a:solidFill>
                <a:srgbClr val="FF0000"/>
              </a:solidFill>
            </a:endParaRPr>
          </a:p>
        </p:txBody>
      </p:sp>
      <p:sp>
        <p:nvSpPr>
          <p:cNvPr id="25" name="TextBox 24">
            <a:extLst>
              <a:ext uri="{FF2B5EF4-FFF2-40B4-BE49-F238E27FC236}">
                <a16:creationId xmlns:a16="http://schemas.microsoft.com/office/drawing/2014/main" id="{A78ABB9D-0FBE-D8DB-ECC6-0A4EEB2A051D}"/>
              </a:ext>
            </a:extLst>
          </p:cNvPr>
          <p:cNvSpPr txBox="1"/>
          <p:nvPr/>
        </p:nvSpPr>
        <p:spPr>
          <a:xfrm>
            <a:off x="4036430" y="4553341"/>
            <a:ext cx="549894" cy="276999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1200" b="1" dirty="0">
                <a:solidFill>
                  <a:srgbClr val="FF0000"/>
                </a:solidFill>
              </a:rPr>
              <a:t>Twist</a:t>
            </a:r>
            <a:endParaRPr lang="en-US" sz="1200" b="1" baseline="-25000" dirty="0">
              <a:solidFill>
                <a:srgbClr val="FF0000"/>
              </a:solidFill>
            </a:endParaRPr>
          </a:p>
        </p:txBody>
      </p:sp>
      <p:sp>
        <p:nvSpPr>
          <p:cNvPr id="27" name="TextBox 26">
            <a:extLst>
              <a:ext uri="{FF2B5EF4-FFF2-40B4-BE49-F238E27FC236}">
                <a16:creationId xmlns:a16="http://schemas.microsoft.com/office/drawing/2014/main" id="{F2776953-8057-F649-559C-83BD3A0199AC}"/>
              </a:ext>
            </a:extLst>
          </p:cNvPr>
          <p:cNvSpPr txBox="1"/>
          <p:nvPr/>
        </p:nvSpPr>
        <p:spPr>
          <a:xfrm>
            <a:off x="3827304" y="6110184"/>
            <a:ext cx="689612" cy="276999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l-GR" sz="1200" b="1" dirty="0">
                <a:solidFill>
                  <a:srgbClr val="FF0000"/>
                </a:solidFill>
                <a:cs typeface="Arial" panose="020B0604020202020204" pitchFamily="34" charset="0"/>
              </a:rPr>
              <a:t>β</a:t>
            </a:r>
            <a:r>
              <a:rPr lang="en-US" sz="1200" b="1" dirty="0">
                <a:solidFill>
                  <a:srgbClr val="FF0000"/>
                </a:solidFill>
                <a:cs typeface="Arial" panose="020B0604020202020204" pitchFamily="34" charset="0"/>
              </a:rPr>
              <a:t>-actin</a:t>
            </a:r>
          </a:p>
        </p:txBody>
      </p:sp>
    </p:spTree>
    <p:extLst>
      <p:ext uri="{BB962C8B-B14F-4D97-AF65-F5344CB8AC3E}">
        <p14:creationId xmlns:p14="http://schemas.microsoft.com/office/powerpoint/2010/main" val="2758811521"/>
      </p:ext>
    </p:extLst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6E553AC6-5994-E438-D80E-4436A620EE04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5" name="Picture 14">
            <a:extLst>
              <a:ext uri="{FF2B5EF4-FFF2-40B4-BE49-F238E27FC236}">
                <a16:creationId xmlns:a16="http://schemas.microsoft.com/office/drawing/2014/main" id="{72B93523-CCDB-C548-CD80-AB2FB42C24B3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773959" y="2103964"/>
            <a:ext cx="9175750" cy="4700560"/>
          </a:xfrm>
          <a:prstGeom prst="rect">
            <a:avLst/>
          </a:prstGeom>
        </p:spPr>
      </p:pic>
      <p:sp>
        <p:nvSpPr>
          <p:cNvPr id="2" name="Title 1">
            <a:extLst>
              <a:ext uri="{FF2B5EF4-FFF2-40B4-BE49-F238E27FC236}">
                <a16:creationId xmlns:a16="http://schemas.microsoft.com/office/drawing/2014/main" id="{29C21893-B4C6-A5E6-4FDE-3F572ED33127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Figure 4H</a:t>
            </a:r>
          </a:p>
        </p:txBody>
      </p:sp>
      <p:pic>
        <p:nvPicPr>
          <p:cNvPr id="3" name="Picture 2">
            <a:extLst>
              <a:ext uri="{FF2B5EF4-FFF2-40B4-BE49-F238E27FC236}">
                <a16:creationId xmlns:a16="http://schemas.microsoft.com/office/drawing/2014/main" id="{FB5A8E0B-EAED-6893-168B-0061C7D715BD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1941947" y="1302632"/>
            <a:ext cx="3151909" cy="801332"/>
          </a:xfrm>
          <a:prstGeom prst="rect">
            <a:avLst/>
          </a:prstGeom>
        </p:spPr>
      </p:pic>
      <p:sp>
        <p:nvSpPr>
          <p:cNvPr id="5" name="Rectangle 4">
            <a:extLst>
              <a:ext uri="{FF2B5EF4-FFF2-40B4-BE49-F238E27FC236}">
                <a16:creationId xmlns:a16="http://schemas.microsoft.com/office/drawing/2014/main" id="{46169E52-865B-90F5-D071-100615237CCC}"/>
              </a:ext>
            </a:extLst>
          </p:cNvPr>
          <p:cNvSpPr/>
          <p:nvPr/>
        </p:nvSpPr>
        <p:spPr>
          <a:xfrm>
            <a:off x="8022148" y="2714288"/>
            <a:ext cx="2017779" cy="491163"/>
          </a:xfrm>
          <a:prstGeom prst="rect">
            <a:avLst/>
          </a:prstGeom>
          <a:noFill/>
          <a:ln>
            <a:solidFill>
              <a:srgbClr val="FF0000"/>
            </a:solidFill>
            <a:prstDash val="dash"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6" name="TextBox 5">
            <a:extLst>
              <a:ext uri="{FF2B5EF4-FFF2-40B4-BE49-F238E27FC236}">
                <a16:creationId xmlns:a16="http://schemas.microsoft.com/office/drawing/2014/main" id="{05799AA9-0889-38F0-86C3-460C450AF3D8}"/>
              </a:ext>
            </a:extLst>
          </p:cNvPr>
          <p:cNvSpPr txBox="1"/>
          <p:nvPr/>
        </p:nvSpPr>
        <p:spPr>
          <a:xfrm>
            <a:off x="5757879" y="2259745"/>
            <a:ext cx="1600246" cy="276999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1200" b="1" dirty="0">
                <a:solidFill>
                  <a:srgbClr val="FF0000"/>
                </a:solidFill>
              </a:rPr>
              <a:t>Fumarate Hydratase</a:t>
            </a:r>
            <a:endParaRPr lang="en-US" sz="1200" b="1" baseline="-25000" dirty="0">
              <a:solidFill>
                <a:srgbClr val="FF0000"/>
              </a:solidFill>
            </a:endParaRPr>
          </a:p>
        </p:txBody>
      </p:sp>
      <p:sp>
        <p:nvSpPr>
          <p:cNvPr id="7" name="Rectangle 6">
            <a:extLst>
              <a:ext uri="{FF2B5EF4-FFF2-40B4-BE49-F238E27FC236}">
                <a16:creationId xmlns:a16="http://schemas.microsoft.com/office/drawing/2014/main" id="{197B1F26-CE99-7B7C-5454-6D697AAC4D63}"/>
              </a:ext>
            </a:extLst>
          </p:cNvPr>
          <p:cNvSpPr/>
          <p:nvPr/>
        </p:nvSpPr>
        <p:spPr>
          <a:xfrm>
            <a:off x="7952953" y="4339888"/>
            <a:ext cx="2017779" cy="491163"/>
          </a:xfrm>
          <a:prstGeom prst="rect">
            <a:avLst/>
          </a:prstGeom>
          <a:noFill/>
          <a:ln>
            <a:solidFill>
              <a:srgbClr val="FF0000"/>
            </a:solidFill>
            <a:prstDash val="dash"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8" name="Rectangle 7">
            <a:extLst>
              <a:ext uri="{FF2B5EF4-FFF2-40B4-BE49-F238E27FC236}">
                <a16:creationId xmlns:a16="http://schemas.microsoft.com/office/drawing/2014/main" id="{163FFB40-B80C-4AF1-2977-80F2775706A3}"/>
              </a:ext>
            </a:extLst>
          </p:cNvPr>
          <p:cNvSpPr/>
          <p:nvPr/>
        </p:nvSpPr>
        <p:spPr>
          <a:xfrm>
            <a:off x="3076077" y="2535654"/>
            <a:ext cx="2017779" cy="491163"/>
          </a:xfrm>
          <a:prstGeom prst="rect">
            <a:avLst/>
          </a:prstGeom>
          <a:noFill/>
          <a:ln>
            <a:solidFill>
              <a:srgbClr val="FF0000"/>
            </a:solidFill>
            <a:prstDash val="dash"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9" name="Rectangle 8">
            <a:extLst>
              <a:ext uri="{FF2B5EF4-FFF2-40B4-BE49-F238E27FC236}">
                <a16:creationId xmlns:a16="http://schemas.microsoft.com/office/drawing/2014/main" id="{2B462D45-8BA1-51CB-8A9F-DB5A3863F7BD}"/>
              </a:ext>
            </a:extLst>
          </p:cNvPr>
          <p:cNvSpPr/>
          <p:nvPr/>
        </p:nvSpPr>
        <p:spPr>
          <a:xfrm>
            <a:off x="3011421" y="4173922"/>
            <a:ext cx="2017779" cy="491163"/>
          </a:xfrm>
          <a:prstGeom prst="rect">
            <a:avLst/>
          </a:prstGeom>
          <a:noFill/>
          <a:ln>
            <a:solidFill>
              <a:srgbClr val="FF0000"/>
            </a:solidFill>
            <a:prstDash val="dash"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0" name="Rectangle 9">
            <a:extLst>
              <a:ext uri="{FF2B5EF4-FFF2-40B4-BE49-F238E27FC236}">
                <a16:creationId xmlns:a16="http://schemas.microsoft.com/office/drawing/2014/main" id="{5EE757BD-6A17-6849-1795-6596E4E79430}"/>
              </a:ext>
            </a:extLst>
          </p:cNvPr>
          <p:cNvSpPr/>
          <p:nvPr/>
        </p:nvSpPr>
        <p:spPr>
          <a:xfrm>
            <a:off x="3076077" y="5903682"/>
            <a:ext cx="2017779" cy="491163"/>
          </a:xfrm>
          <a:prstGeom prst="rect">
            <a:avLst/>
          </a:prstGeom>
          <a:noFill/>
          <a:ln>
            <a:solidFill>
              <a:srgbClr val="FF0000"/>
            </a:solidFill>
            <a:prstDash val="dash"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1" name="TextBox 10">
            <a:extLst>
              <a:ext uri="{FF2B5EF4-FFF2-40B4-BE49-F238E27FC236}">
                <a16:creationId xmlns:a16="http://schemas.microsoft.com/office/drawing/2014/main" id="{8EBE97BB-E30B-BB93-D647-739C2FBC84B5}"/>
              </a:ext>
            </a:extLst>
          </p:cNvPr>
          <p:cNvSpPr txBox="1"/>
          <p:nvPr/>
        </p:nvSpPr>
        <p:spPr>
          <a:xfrm>
            <a:off x="6096000" y="4050039"/>
            <a:ext cx="761747" cy="276999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1200" b="1" dirty="0">
                <a:solidFill>
                  <a:srgbClr val="FF0000"/>
                </a:solidFill>
              </a:rPr>
              <a:t>Vinculin</a:t>
            </a:r>
            <a:endParaRPr lang="en-US" sz="1200" b="1" baseline="-25000" dirty="0">
              <a:solidFill>
                <a:srgbClr val="FF0000"/>
              </a:solidFill>
            </a:endParaRPr>
          </a:p>
        </p:txBody>
      </p:sp>
      <p:sp>
        <p:nvSpPr>
          <p:cNvPr id="12" name="TextBox 11">
            <a:extLst>
              <a:ext uri="{FF2B5EF4-FFF2-40B4-BE49-F238E27FC236}">
                <a16:creationId xmlns:a16="http://schemas.microsoft.com/office/drawing/2014/main" id="{07EE6232-0066-14E3-B49C-79A6BB5897F6}"/>
              </a:ext>
            </a:extLst>
          </p:cNvPr>
          <p:cNvSpPr txBox="1"/>
          <p:nvPr/>
        </p:nvSpPr>
        <p:spPr>
          <a:xfrm>
            <a:off x="1081133" y="3896923"/>
            <a:ext cx="548548" cy="276999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1200" b="1" dirty="0">
                <a:solidFill>
                  <a:srgbClr val="FF0000"/>
                </a:solidFill>
              </a:rPr>
              <a:t>BCL2</a:t>
            </a:r>
            <a:endParaRPr lang="en-US" sz="1200" b="1" baseline="-25000" dirty="0">
              <a:solidFill>
                <a:srgbClr val="FF0000"/>
              </a:solidFill>
            </a:endParaRPr>
          </a:p>
        </p:txBody>
      </p:sp>
      <p:sp>
        <p:nvSpPr>
          <p:cNvPr id="13" name="TextBox 12">
            <a:extLst>
              <a:ext uri="{FF2B5EF4-FFF2-40B4-BE49-F238E27FC236}">
                <a16:creationId xmlns:a16="http://schemas.microsoft.com/office/drawing/2014/main" id="{F7FC2E68-7874-240D-29DD-FFA63DAF3218}"/>
              </a:ext>
            </a:extLst>
          </p:cNvPr>
          <p:cNvSpPr txBox="1"/>
          <p:nvPr/>
        </p:nvSpPr>
        <p:spPr>
          <a:xfrm>
            <a:off x="1081133" y="5647203"/>
            <a:ext cx="690382" cy="276999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1200" b="1" dirty="0">
                <a:solidFill>
                  <a:srgbClr val="FF0000"/>
                </a:solidFill>
              </a:rPr>
              <a:t>BCL-X</a:t>
            </a:r>
            <a:r>
              <a:rPr lang="en-US" sz="1200" b="1" baseline="-25000" dirty="0">
                <a:solidFill>
                  <a:srgbClr val="FF0000"/>
                </a:solidFill>
              </a:rPr>
              <a:t>L</a:t>
            </a:r>
          </a:p>
        </p:txBody>
      </p:sp>
      <p:sp>
        <p:nvSpPr>
          <p:cNvPr id="14" name="TextBox 13">
            <a:extLst>
              <a:ext uri="{FF2B5EF4-FFF2-40B4-BE49-F238E27FC236}">
                <a16:creationId xmlns:a16="http://schemas.microsoft.com/office/drawing/2014/main" id="{04B9641D-9487-66AD-FB2C-1FF7DBAC99FC}"/>
              </a:ext>
            </a:extLst>
          </p:cNvPr>
          <p:cNvSpPr txBox="1"/>
          <p:nvPr/>
        </p:nvSpPr>
        <p:spPr>
          <a:xfrm>
            <a:off x="1268413" y="2249682"/>
            <a:ext cx="580608" cy="276999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1200" b="1" dirty="0">
                <a:solidFill>
                  <a:srgbClr val="FF0000"/>
                </a:solidFill>
              </a:rPr>
              <a:t>MCL1</a:t>
            </a:r>
            <a:endParaRPr lang="en-US" sz="1200" b="1" baseline="-25000" dirty="0">
              <a:solidFill>
                <a:srgbClr val="FF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408803740"/>
      </p:ext>
    </p:extLst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5F8C5724-44E1-555C-3635-ED0478987EF2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Picture 4">
            <a:extLst>
              <a:ext uri="{FF2B5EF4-FFF2-40B4-BE49-F238E27FC236}">
                <a16:creationId xmlns:a16="http://schemas.microsoft.com/office/drawing/2014/main" id="{757EA641-8198-EFA4-3F95-710F3E5286F0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3098317" y="1124688"/>
            <a:ext cx="2272671" cy="1265083"/>
          </a:xfrm>
          <a:prstGeom prst="rect">
            <a:avLst/>
          </a:prstGeom>
        </p:spPr>
      </p:pic>
      <p:sp>
        <p:nvSpPr>
          <p:cNvPr id="2" name="Title 1">
            <a:extLst>
              <a:ext uri="{FF2B5EF4-FFF2-40B4-BE49-F238E27FC236}">
                <a16:creationId xmlns:a16="http://schemas.microsoft.com/office/drawing/2014/main" id="{043628BA-18F4-4DE3-1489-6129B3DF2FB8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Figure 4K</a:t>
            </a:r>
          </a:p>
        </p:txBody>
      </p:sp>
      <p:pic>
        <p:nvPicPr>
          <p:cNvPr id="3" name="Picture 2">
            <a:extLst>
              <a:ext uri="{FF2B5EF4-FFF2-40B4-BE49-F238E27FC236}">
                <a16:creationId xmlns:a16="http://schemas.microsoft.com/office/drawing/2014/main" id="{C3A57AFC-33EA-9682-04D5-A925C4C92C83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 rot="10800000">
            <a:off x="3167425" y="4491698"/>
            <a:ext cx="2203563" cy="1517728"/>
          </a:xfrm>
          <a:prstGeom prst="rect">
            <a:avLst/>
          </a:prstGeom>
        </p:spPr>
      </p:pic>
      <p:pic>
        <p:nvPicPr>
          <p:cNvPr id="7" name="Picture 6">
            <a:extLst>
              <a:ext uri="{FF2B5EF4-FFF2-40B4-BE49-F238E27FC236}">
                <a16:creationId xmlns:a16="http://schemas.microsoft.com/office/drawing/2014/main" id="{DE6379C5-98E4-77DD-B2D3-87CA3AB966C1}"/>
              </a:ext>
            </a:extLst>
          </p:cNvPr>
          <p:cNvPicPr>
            <a:picLocks noChangeAspect="1"/>
          </p:cNvPicPr>
          <p:nvPr/>
        </p:nvPicPr>
        <p:blipFill>
          <a:blip r:embed="rId4"/>
          <a:srcRect l="7" t="4999" r="1549" b="35909"/>
          <a:stretch>
            <a:fillRect/>
          </a:stretch>
        </p:blipFill>
        <p:spPr>
          <a:xfrm rot="10800000">
            <a:off x="6655354" y="2245831"/>
            <a:ext cx="2909457" cy="1921165"/>
          </a:xfrm>
          <a:prstGeom prst="rect">
            <a:avLst/>
          </a:prstGeom>
        </p:spPr>
      </p:pic>
      <p:pic>
        <p:nvPicPr>
          <p:cNvPr id="17" name="Picture 16">
            <a:extLst>
              <a:ext uri="{FF2B5EF4-FFF2-40B4-BE49-F238E27FC236}">
                <a16:creationId xmlns:a16="http://schemas.microsoft.com/office/drawing/2014/main" id="{B2069E46-C2E8-21B3-BD6D-1CCB6DAFE969}"/>
              </a:ext>
            </a:extLst>
          </p:cNvPr>
          <p:cNvPicPr>
            <a:picLocks noChangeAspect="1"/>
          </p:cNvPicPr>
          <p:nvPr/>
        </p:nvPicPr>
        <p:blipFill>
          <a:blip r:embed="rId5"/>
          <a:srcRect l="-1" t="51334" r="-3230" b="1"/>
          <a:stretch>
            <a:fillRect/>
          </a:stretch>
        </p:blipFill>
        <p:spPr>
          <a:xfrm>
            <a:off x="3043051" y="2423222"/>
            <a:ext cx="2695171" cy="1561563"/>
          </a:xfrm>
          <a:prstGeom prst="rect">
            <a:avLst/>
          </a:prstGeom>
        </p:spPr>
      </p:pic>
      <p:pic>
        <p:nvPicPr>
          <p:cNvPr id="18" name="Picture 17">
            <a:extLst>
              <a:ext uri="{FF2B5EF4-FFF2-40B4-BE49-F238E27FC236}">
                <a16:creationId xmlns:a16="http://schemas.microsoft.com/office/drawing/2014/main" id="{5A474B66-FA55-8583-5F5E-ABDE2A216B42}"/>
              </a:ext>
            </a:extLst>
          </p:cNvPr>
          <p:cNvPicPr>
            <a:picLocks noChangeAspect="1"/>
          </p:cNvPicPr>
          <p:nvPr/>
        </p:nvPicPr>
        <p:blipFill>
          <a:blip r:embed="rId6">
            <a:duotone>
              <a:prstClr val="black"/>
              <a:schemeClr val="accent4">
                <a:tint val="45000"/>
                <a:satMod val="400000"/>
              </a:schemeClr>
            </a:duotone>
            <a:extLst>
              <a:ext uri="{BEBA8EAE-BF5A-486C-A8C5-ECC9F3942E4B}">
                <a14:imgProps xmlns:a14="http://schemas.microsoft.com/office/drawing/2010/main">
                  <a14:imgLayer r:embed="rId7">
                    <a14:imgEffect>
                      <a14:saturation sat="0"/>
                    </a14:imgEffect>
                    <a14:imgEffect>
                      <a14:brightnessContrast bright="20000" contrast="40000"/>
                    </a14:imgEffect>
                  </a14:imgLayer>
                </a14:imgProps>
              </a:ext>
            </a:extLst>
          </a:blip>
          <a:srcRect l="1968" t="-843" r="5565" b="480"/>
          <a:stretch>
            <a:fillRect/>
          </a:stretch>
        </p:blipFill>
        <p:spPr>
          <a:xfrm>
            <a:off x="7145661" y="4975204"/>
            <a:ext cx="1953490" cy="720436"/>
          </a:xfrm>
          <a:prstGeom prst="rect">
            <a:avLst/>
          </a:prstGeom>
          <a:ln>
            <a:noFill/>
          </a:ln>
        </p:spPr>
      </p:pic>
      <p:sp>
        <p:nvSpPr>
          <p:cNvPr id="25" name="Rectangle 24">
            <a:extLst>
              <a:ext uri="{FF2B5EF4-FFF2-40B4-BE49-F238E27FC236}">
                <a16:creationId xmlns:a16="http://schemas.microsoft.com/office/drawing/2014/main" id="{8EDFF1D1-2082-9592-F45D-DC92538D5AE3}"/>
              </a:ext>
            </a:extLst>
          </p:cNvPr>
          <p:cNvSpPr/>
          <p:nvPr/>
        </p:nvSpPr>
        <p:spPr>
          <a:xfrm>
            <a:off x="7381433" y="2733049"/>
            <a:ext cx="2183378" cy="946727"/>
          </a:xfrm>
          <a:prstGeom prst="rect">
            <a:avLst/>
          </a:prstGeom>
          <a:noFill/>
          <a:ln>
            <a:solidFill>
              <a:srgbClr val="FF0000"/>
            </a:solidFill>
            <a:prstDash val="dash"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7" name="TextBox 26">
            <a:extLst>
              <a:ext uri="{FF2B5EF4-FFF2-40B4-BE49-F238E27FC236}">
                <a16:creationId xmlns:a16="http://schemas.microsoft.com/office/drawing/2014/main" id="{0DB17CAA-6310-4587-063D-653C1960A052}"/>
              </a:ext>
            </a:extLst>
          </p:cNvPr>
          <p:cNvSpPr txBox="1"/>
          <p:nvPr/>
        </p:nvSpPr>
        <p:spPr>
          <a:xfrm>
            <a:off x="6300881" y="5143294"/>
            <a:ext cx="689612" cy="276999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l-GR" sz="1200" b="1" dirty="0">
                <a:solidFill>
                  <a:srgbClr val="FF000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β</a:t>
            </a:r>
            <a:r>
              <a:rPr lang="en-US" sz="1200" b="1" dirty="0">
                <a:solidFill>
                  <a:srgbClr val="FF000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-actin</a:t>
            </a:r>
          </a:p>
        </p:txBody>
      </p:sp>
      <p:sp>
        <p:nvSpPr>
          <p:cNvPr id="28" name="TextBox 27">
            <a:extLst>
              <a:ext uri="{FF2B5EF4-FFF2-40B4-BE49-F238E27FC236}">
                <a16:creationId xmlns:a16="http://schemas.microsoft.com/office/drawing/2014/main" id="{5C354584-6377-5B26-7B95-C916219E1EAA}"/>
              </a:ext>
            </a:extLst>
          </p:cNvPr>
          <p:cNvSpPr txBox="1"/>
          <p:nvPr/>
        </p:nvSpPr>
        <p:spPr>
          <a:xfrm>
            <a:off x="1630169" y="3115564"/>
            <a:ext cx="1600246" cy="276999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1200" b="1" dirty="0">
                <a:solidFill>
                  <a:srgbClr val="FF0000"/>
                </a:solidFill>
              </a:rPr>
              <a:t>Fumarate Hydratase</a:t>
            </a:r>
            <a:endParaRPr lang="en-US" sz="1200" b="1" baseline="-25000" dirty="0">
              <a:solidFill>
                <a:srgbClr val="FF0000"/>
              </a:solidFill>
            </a:endParaRPr>
          </a:p>
        </p:txBody>
      </p:sp>
      <p:sp>
        <p:nvSpPr>
          <p:cNvPr id="29" name="TextBox 28">
            <a:extLst>
              <a:ext uri="{FF2B5EF4-FFF2-40B4-BE49-F238E27FC236}">
                <a16:creationId xmlns:a16="http://schemas.microsoft.com/office/drawing/2014/main" id="{F1131A39-231B-C65E-5265-40F12D5C0389}"/>
              </a:ext>
            </a:extLst>
          </p:cNvPr>
          <p:cNvSpPr txBox="1"/>
          <p:nvPr/>
        </p:nvSpPr>
        <p:spPr>
          <a:xfrm>
            <a:off x="2530582" y="5271161"/>
            <a:ext cx="664734" cy="276999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1200" b="1" dirty="0">
                <a:solidFill>
                  <a:srgbClr val="FF0000"/>
                </a:solidFill>
              </a:rPr>
              <a:t>BCL-X</a:t>
            </a:r>
            <a:r>
              <a:rPr lang="en-US" sz="1200" b="1" baseline="-25000" dirty="0">
                <a:solidFill>
                  <a:srgbClr val="FF0000"/>
                </a:solidFill>
              </a:rPr>
              <a:t>L</a:t>
            </a:r>
          </a:p>
        </p:txBody>
      </p:sp>
      <p:sp>
        <p:nvSpPr>
          <p:cNvPr id="30" name="TextBox 29">
            <a:extLst>
              <a:ext uri="{FF2B5EF4-FFF2-40B4-BE49-F238E27FC236}">
                <a16:creationId xmlns:a16="http://schemas.microsoft.com/office/drawing/2014/main" id="{A03187EE-E103-D5F7-351A-0ABE4BB85C24}"/>
              </a:ext>
            </a:extLst>
          </p:cNvPr>
          <p:cNvSpPr txBox="1"/>
          <p:nvPr/>
        </p:nvSpPr>
        <p:spPr>
          <a:xfrm>
            <a:off x="6059349" y="3077643"/>
            <a:ext cx="580608" cy="27699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1200" b="1" dirty="0">
                <a:solidFill>
                  <a:srgbClr val="FF0000"/>
                </a:solidFill>
              </a:rPr>
              <a:t>MCL1</a:t>
            </a:r>
            <a:endParaRPr lang="en-US" sz="1200" b="1" baseline="-25000" dirty="0">
              <a:solidFill>
                <a:srgbClr val="FF0000"/>
              </a:solidFill>
            </a:endParaRPr>
          </a:p>
        </p:txBody>
      </p:sp>
      <p:sp>
        <p:nvSpPr>
          <p:cNvPr id="31" name="Rectangle 30">
            <a:extLst>
              <a:ext uri="{FF2B5EF4-FFF2-40B4-BE49-F238E27FC236}">
                <a16:creationId xmlns:a16="http://schemas.microsoft.com/office/drawing/2014/main" id="{60980A7E-E263-A043-960A-A4EE1A5F0FA4}"/>
              </a:ext>
            </a:extLst>
          </p:cNvPr>
          <p:cNvSpPr/>
          <p:nvPr/>
        </p:nvSpPr>
        <p:spPr>
          <a:xfrm>
            <a:off x="3370676" y="3003286"/>
            <a:ext cx="2183378" cy="425714"/>
          </a:xfrm>
          <a:prstGeom prst="rect">
            <a:avLst/>
          </a:prstGeom>
          <a:noFill/>
          <a:ln>
            <a:solidFill>
              <a:srgbClr val="FF0000"/>
            </a:solidFill>
            <a:prstDash val="dash"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32" name="Rectangle 31">
            <a:extLst>
              <a:ext uri="{FF2B5EF4-FFF2-40B4-BE49-F238E27FC236}">
                <a16:creationId xmlns:a16="http://schemas.microsoft.com/office/drawing/2014/main" id="{A1C91BC8-96EE-0059-1F30-11927DE9432C}"/>
              </a:ext>
            </a:extLst>
          </p:cNvPr>
          <p:cNvSpPr/>
          <p:nvPr/>
        </p:nvSpPr>
        <p:spPr>
          <a:xfrm>
            <a:off x="3504735" y="5165003"/>
            <a:ext cx="2183378" cy="490419"/>
          </a:xfrm>
          <a:prstGeom prst="rect">
            <a:avLst/>
          </a:prstGeom>
          <a:noFill/>
          <a:ln>
            <a:solidFill>
              <a:srgbClr val="FF0000"/>
            </a:solidFill>
            <a:prstDash val="dash"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33" name="Rectangle 32">
            <a:extLst>
              <a:ext uri="{FF2B5EF4-FFF2-40B4-BE49-F238E27FC236}">
                <a16:creationId xmlns:a16="http://schemas.microsoft.com/office/drawing/2014/main" id="{58396662-AB00-8B24-1171-DD230E36D466}"/>
              </a:ext>
            </a:extLst>
          </p:cNvPr>
          <p:cNvSpPr/>
          <p:nvPr/>
        </p:nvSpPr>
        <p:spPr>
          <a:xfrm>
            <a:off x="7060732" y="5073668"/>
            <a:ext cx="2183378" cy="433243"/>
          </a:xfrm>
          <a:prstGeom prst="rect">
            <a:avLst/>
          </a:prstGeom>
          <a:noFill/>
          <a:ln>
            <a:solidFill>
              <a:srgbClr val="FF0000"/>
            </a:solidFill>
            <a:prstDash val="dash"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312895733"/>
      </p:ext>
    </p:extLst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25" name="Group 24">
            <a:extLst>
              <a:ext uri="{FF2B5EF4-FFF2-40B4-BE49-F238E27FC236}">
                <a16:creationId xmlns:a16="http://schemas.microsoft.com/office/drawing/2014/main" id="{CD4997F2-E529-3556-01DE-32E58B56D49F}"/>
              </a:ext>
            </a:extLst>
          </p:cNvPr>
          <p:cNvGrpSpPr/>
          <p:nvPr/>
        </p:nvGrpSpPr>
        <p:grpSpPr>
          <a:xfrm>
            <a:off x="1116422" y="1935126"/>
            <a:ext cx="4380946" cy="1324239"/>
            <a:chOff x="1116422" y="1924493"/>
            <a:chExt cx="4380946" cy="1324239"/>
          </a:xfrm>
        </p:grpSpPr>
        <p:pic>
          <p:nvPicPr>
            <p:cNvPr id="22" name="Picture 21">
              <a:extLst>
                <a:ext uri="{FF2B5EF4-FFF2-40B4-BE49-F238E27FC236}">
                  <a16:creationId xmlns:a16="http://schemas.microsoft.com/office/drawing/2014/main" id="{3480E1D0-79C8-EDC5-3F69-159252D792E0}"/>
                </a:ext>
              </a:extLst>
            </p:cNvPr>
            <p:cNvPicPr>
              <a:picLocks noChangeAspect="1"/>
            </p:cNvPicPr>
            <p:nvPr/>
          </p:nvPicPr>
          <p:blipFill>
            <a:blip r:embed="rId2"/>
            <a:stretch>
              <a:fillRect/>
            </a:stretch>
          </p:blipFill>
          <p:spPr>
            <a:xfrm>
              <a:off x="1352551" y="2281608"/>
              <a:ext cx="4144817" cy="967124"/>
            </a:xfrm>
            <a:prstGeom prst="rect">
              <a:avLst/>
            </a:prstGeom>
          </p:spPr>
        </p:pic>
        <p:sp>
          <p:nvSpPr>
            <p:cNvPr id="24" name="Rectangle 23">
              <a:extLst>
                <a:ext uri="{FF2B5EF4-FFF2-40B4-BE49-F238E27FC236}">
                  <a16:creationId xmlns:a16="http://schemas.microsoft.com/office/drawing/2014/main" id="{63C38C72-7068-4F2D-74D0-B5B6B4BA9A6F}"/>
                </a:ext>
              </a:extLst>
            </p:cNvPr>
            <p:cNvSpPr/>
            <p:nvPr/>
          </p:nvSpPr>
          <p:spPr>
            <a:xfrm>
              <a:off x="1116422" y="1924493"/>
              <a:ext cx="1140175" cy="776177"/>
            </a:xfrm>
            <a:prstGeom prst="rect">
              <a:avLst/>
            </a:prstGeom>
            <a:solidFill>
              <a:schemeClr val="bg1"/>
            </a:solidFill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</p:grpSp>
      <p:sp>
        <p:nvSpPr>
          <p:cNvPr id="2" name="Title 1">
            <a:extLst>
              <a:ext uri="{FF2B5EF4-FFF2-40B4-BE49-F238E27FC236}">
                <a16:creationId xmlns:a16="http://schemas.microsoft.com/office/drawing/2014/main" id="{340D9912-F1DA-6E8E-D273-8B275B653AF7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Figure 4N</a:t>
            </a:r>
          </a:p>
        </p:txBody>
      </p:sp>
      <p:pic>
        <p:nvPicPr>
          <p:cNvPr id="3" name="Picture 2">
            <a:extLst>
              <a:ext uri="{FF2B5EF4-FFF2-40B4-BE49-F238E27FC236}">
                <a16:creationId xmlns:a16="http://schemas.microsoft.com/office/drawing/2014/main" id="{720F840B-F1AF-692D-5DE1-5DA5084DAD91}"/>
              </a:ext>
            </a:extLst>
          </p:cNvPr>
          <p:cNvPicPr>
            <a:picLocks noChangeAspect="1"/>
          </p:cNvPicPr>
          <p:nvPr/>
        </p:nvPicPr>
        <p:blipFill>
          <a:blip r:embed="rId3"/>
          <a:srcRect b="47937"/>
          <a:stretch>
            <a:fillRect/>
          </a:stretch>
        </p:blipFill>
        <p:spPr>
          <a:xfrm>
            <a:off x="2068442" y="3245280"/>
            <a:ext cx="3834742" cy="1552807"/>
          </a:xfrm>
          <a:prstGeom prst="rect">
            <a:avLst/>
          </a:prstGeom>
        </p:spPr>
      </p:pic>
      <p:pic>
        <p:nvPicPr>
          <p:cNvPr id="4" name="Picture 3">
            <a:extLst>
              <a:ext uri="{FF2B5EF4-FFF2-40B4-BE49-F238E27FC236}">
                <a16:creationId xmlns:a16="http://schemas.microsoft.com/office/drawing/2014/main" id="{37C3A1F5-2A94-ACC7-4DAC-7EFDEBCAB5A7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7903844" y="180157"/>
            <a:ext cx="3834742" cy="4580386"/>
          </a:xfrm>
          <a:prstGeom prst="rect">
            <a:avLst/>
          </a:prstGeom>
        </p:spPr>
      </p:pic>
      <p:pic>
        <p:nvPicPr>
          <p:cNvPr id="5" name="Picture 4">
            <a:extLst>
              <a:ext uri="{FF2B5EF4-FFF2-40B4-BE49-F238E27FC236}">
                <a16:creationId xmlns:a16="http://schemas.microsoft.com/office/drawing/2014/main" id="{D6536B08-8C60-7681-6053-D0D16AD293B5}"/>
              </a:ext>
            </a:extLst>
      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7746167" y="4798087"/>
            <a:ext cx="4154304" cy="1917370"/>
          </a:xfrm>
          <a:prstGeom prst="rect">
            <a:avLst/>
          </a:prstGeom>
        </p:spPr>
      </p:pic>
      <p:sp>
        <p:nvSpPr>
          <p:cNvPr id="6" name="Rectangle 5">
            <a:extLst>
              <a:ext uri="{FF2B5EF4-FFF2-40B4-BE49-F238E27FC236}">
                <a16:creationId xmlns:a16="http://schemas.microsoft.com/office/drawing/2014/main" id="{7C380B16-3903-8F9E-4634-53884F88088B}"/>
              </a:ext>
            </a:extLst>
          </p:cNvPr>
          <p:cNvSpPr/>
          <p:nvPr/>
        </p:nvSpPr>
        <p:spPr>
          <a:xfrm>
            <a:off x="2615113" y="4007943"/>
            <a:ext cx="2926450" cy="484909"/>
          </a:xfrm>
          <a:prstGeom prst="rect">
            <a:avLst/>
          </a:prstGeom>
          <a:noFill/>
          <a:ln>
            <a:solidFill>
              <a:srgbClr val="FF0000"/>
            </a:solidFill>
            <a:prstDash val="dash"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7" name="TextBox 6">
            <a:extLst>
              <a:ext uri="{FF2B5EF4-FFF2-40B4-BE49-F238E27FC236}">
                <a16:creationId xmlns:a16="http://schemas.microsoft.com/office/drawing/2014/main" id="{F54861E7-7602-BB65-A86E-F8846314CEEF}"/>
              </a:ext>
            </a:extLst>
          </p:cNvPr>
          <p:cNvSpPr txBox="1"/>
          <p:nvPr/>
        </p:nvSpPr>
        <p:spPr>
          <a:xfrm>
            <a:off x="691117" y="4182856"/>
            <a:ext cx="1491049" cy="276999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1200" b="1" dirty="0">
                <a:solidFill>
                  <a:srgbClr val="FF0000"/>
                </a:solidFill>
              </a:rPr>
              <a:t>Cleaved caspase 3</a:t>
            </a:r>
            <a:endParaRPr lang="en-US" sz="1200" b="1" baseline="-25000" dirty="0">
              <a:solidFill>
                <a:srgbClr val="FF0000"/>
              </a:solidFill>
            </a:endParaRPr>
          </a:p>
        </p:txBody>
      </p:sp>
      <p:sp>
        <p:nvSpPr>
          <p:cNvPr id="11" name="Rectangle 10">
            <a:extLst>
              <a:ext uri="{FF2B5EF4-FFF2-40B4-BE49-F238E27FC236}">
                <a16:creationId xmlns:a16="http://schemas.microsoft.com/office/drawing/2014/main" id="{24ADC802-54DD-7470-69B7-155403014121}"/>
              </a:ext>
            </a:extLst>
          </p:cNvPr>
          <p:cNvSpPr/>
          <p:nvPr/>
        </p:nvSpPr>
        <p:spPr>
          <a:xfrm>
            <a:off x="8532753" y="459031"/>
            <a:ext cx="2908329" cy="483789"/>
          </a:xfrm>
          <a:prstGeom prst="rect">
            <a:avLst/>
          </a:prstGeom>
          <a:noFill/>
          <a:ln>
            <a:solidFill>
              <a:srgbClr val="FF0000"/>
            </a:solidFill>
            <a:prstDash val="dash"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2" name="Rectangle 11">
            <a:extLst>
              <a:ext uri="{FF2B5EF4-FFF2-40B4-BE49-F238E27FC236}">
                <a16:creationId xmlns:a16="http://schemas.microsoft.com/office/drawing/2014/main" id="{A2627179-6C2F-1E57-1B51-44970779E2F4}"/>
              </a:ext>
            </a:extLst>
          </p:cNvPr>
          <p:cNvSpPr/>
          <p:nvPr/>
        </p:nvSpPr>
        <p:spPr>
          <a:xfrm>
            <a:off x="8606644" y="2025154"/>
            <a:ext cx="2908329" cy="483789"/>
          </a:xfrm>
          <a:prstGeom prst="rect">
            <a:avLst/>
          </a:prstGeom>
          <a:noFill/>
          <a:ln>
            <a:solidFill>
              <a:srgbClr val="FF0000"/>
            </a:solidFill>
            <a:prstDash val="dash"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3" name="Rectangle 12">
            <a:extLst>
              <a:ext uri="{FF2B5EF4-FFF2-40B4-BE49-F238E27FC236}">
                <a16:creationId xmlns:a16="http://schemas.microsoft.com/office/drawing/2014/main" id="{CF7E8A47-3133-725C-3880-2DC4D0761E8B}"/>
              </a:ext>
            </a:extLst>
          </p:cNvPr>
          <p:cNvSpPr/>
          <p:nvPr/>
        </p:nvSpPr>
        <p:spPr>
          <a:xfrm>
            <a:off x="8532752" y="3724645"/>
            <a:ext cx="2908329" cy="483789"/>
          </a:xfrm>
          <a:prstGeom prst="rect">
            <a:avLst/>
          </a:prstGeom>
          <a:noFill/>
          <a:ln>
            <a:solidFill>
              <a:srgbClr val="FF0000"/>
            </a:solidFill>
            <a:prstDash val="dash"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4" name="Rectangle 13">
            <a:extLst>
              <a:ext uri="{FF2B5EF4-FFF2-40B4-BE49-F238E27FC236}">
                <a16:creationId xmlns:a16="http://schemas.microsoft.com/office/drawing/2014/main" id="{9EEA611E-F0DB-CCFF-C7C5-A96F157BDAD1}"/>
              </a:ext>
            </a:extLst>
          </p:cNvPr>
          <p:cNvSpPr/>
          <p:nvPr/>
        </p:nvSpPr>
        <p:spPr>
          <a:xfrm>
            <a:off x="8822501" y="5076960"/>
            <a:ext cx="2908329" cy="483789"/>
          </a:xfrm>
          <a:prstGeom prst="rect">
            <a:avLst/>
          </a:prstGeom>
          <a:noFill/>
          <a:ln>
            <a:solidFill>
              <a:srgbClr val="FF0000"/>
            </a:solidFill>
            <a:prstDash val="dash"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5" name="Rectangle 14">
            <a:extLst>
              <a:ext uri="{FF2B5EF4-FFF2-40B4-BE49-F238E27FC236}">
                <a16:creationId xmlns:a16="http://schemas.microsoft.com/office/drawing/2014/main" id="{015DC244-BAB0-6C48-D763-53D2282097F1}"/>
              </a:ext>
            </a:extLst>
          </p:cNvPr>
          <p:cNvSpPr/>
          <p:nvPr/>
        </p:nvSpPr>
        <p:spPr>
          <a:xfrm>
            <a:off x="8739374" y="5896208"/>
            <a:ext cx="2908329" cy="483789"/>
          </a:xfrm>
          <a:prstGeom prst="rect">
            <a:avLst/>
          </a:prstGeom>
          <a:noFill/>
          <a:ln>
            <a:solidFill>
              <a:srgbClr val="FF0000"/>
            </a:solidFill>
            <a:prstDash val="dash"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6" name="TextBox 15">
            <a:extLst>
              <a:ext uri="{FF2B5EF4-FFF2-40B4-BE49-F238E27FC236}">
                <a16:creationId xmlns:a16="http://schemas.microsoft.com/office/drawing/2014/main" id="{A414CE75-78E8-1962-A82C-E156ADDAC187}"/>
              </a:ext>
            </a:extLst>
          </p:cNvPr>
          <p:cNvSpPr txBox="1"/>
          <p:nvPr/>
        </p:nvSpPr>
        <p:spPr>
          <a:xfrm>
            <a:off x="7123352" y="466454"/>
            <a:ext cx="672877" cy="276999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1200" b="1" dirty="0">
                <a:solidFill>
                  <a:srgbClr val="FF0000"/>
                </a:solidFill>
              </a:rPr>
              <a:t>BCL-X</a:t>
            </a:r>
            <a:r>
              <a:rPr lang="en-US" sz="1200" b="1" baseline="-25000" dirty="0">
                <a:solidFill>
                  <a:srgbClr val="FF0000"/>
                </a:solidFill>
              </a:rPr>
              <a:t>L</a:t>
            </a:r>
          </a:p>
        </p:txBody>
      </p:sp>
      <p:sp>
        <p:nvSpPr>
          <p:cNvPr id="17" name="TextBox 16">
            <a:extLst>
              <a:ext uri="{FF2B5EF4-FFF2-40B4-BE49-F238E27FC236}">
                <a16:creationId xmlns:a16="http://schemas.microsoft.com/office/drawing/2014/main" id="{709AA422-B903-C267-6005-56AD7D4B77FD}"/>
              </a:ext>
            </a:extLst>
          </p:cNvPr>
          <p:cNvSpPr txBox="1"/>
          <p:nvPr/>
        </p:nvSpPr>
        <p:spPr>
          <a:xfrm>
            <a:off x="7197243" y="2023582"/>
            <a:ext cx="548548" cy="276999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1200" b="1" dirty="0">
                <a:solidFill>
                  <a:srgbClr val="FF0000"/>
                </a:solidFill>
              </a:rPr>
              <a:t>BCL2</a:t>
            </a:r>
            <a:endParaRPr lang="en-US" sz="1200" b="1" baseline="-25000" dirty="0">
              <a:solidFill>
                <a:srgbClr val="FF0000"/>
              </a:solidFill>
            </a:endParaRPr>
          </a:p>
        </p:txBody>
      </p:sp>
      <p:sp>
        <p:nvSpPr>
          <p:cNvPr id="18" name="TextBox 17">
            <a:extLst>
              <a:ext uri="{FF2B5EF4-FFF2-40B4-BE49-F238E27FC236}">
                <a16:creationId xmlns:a16="http://schemas.microsoft.com/office/drawing/2014/main" id="{2013A3D0-C86F-E498-1C80-AE399B77EA6D}"/>
              </a:ext>
            </a:extLst>
          </p:cNvPr>
          <p:cNvSpPr txBox="1"/>
          <p:nvPr/>
        </p:nvSpPr>
        <p:spPr>
          <a:xfrm>
            <a:off x="7228455" y="3641070"/>
            <a:ext cx="580608" cy="276999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1200" b="1" dirty="0">
                <a:solidFill>
                  <a:srgbClr val="FF0000"/>
                </a:solidFill>
              </a:rPr>
              <a:t>MCL1</a:t>
            </a:r>
            <a:endParaRPr lang="en-US" sz="1200" b="1" baseline="-25000" dirty="0">
              <a:solidFill>
                <a:srgbClr val="FF0000"/>
              </a:solidFill>
            </a:endParaRPr>
          </a:p>
        </p:txBody>
      </p:sp>
      <p:sp>
        <p:nvSpPr>
          <p:cNvPr id="19" name="TextBox 18">
            <a:extLst>
              <a:ext uri="{FF2B5EF4-FFF2-40B4-BE49-F238E27FC236}">
                <a16:creationId xmlns:a16="http://schemas.microsoft.com/office/drawing/2014/main" id="{A4F6F53A-3787-E89B-08CD-1BBE2A7BB235}"/>
              </a:ext>
            </a:extLst>
          </p:cNvPr>
          <p:cNvSpPr txBox="1"/>
          <p:nvPr/>
        </p:nvSpPr>
        <p:spPr>
          <a:xfrm>
            <a:off x="6251998" y="5180354"/>
            <a:ext cx="1600246" cy="276999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1200" b="1" dirty="0">
                <a:solidFill>
                  <a:srgbClr val="FF0000"/>
                </a:solidFill>
              </a:rPr>
              <a:t>Fumarate Hydratase</a:t>
            </a:r>
            <a:endParaRPr lang="en-US" sz="1200" b="1" baseline="-25000" dirty="0">
              <a:solidFill>
                <a:srgbClr val="FF0000"/>
              </a:solidFill>
            </a:endParaRPr>
          </a:p>
        </p:txBody>
      </p:sp>
      <p:sp>
        <p:nvSpPr>
          <p:cNvPr id="20" name="TextBox 19">
            <a:extLst>
              <a:ext uri="{FF2B5EF4-FFF2-40B4-BE49-F238E27FC236}">
                <a16:creationId xmlns:a16="http://schemas.microsoft.com/office/drawing/2014/main" id="{29E0486B-5698-5264-8E30-5492328C1774}"/>
              </a:ext>
            </a:extLst>
          </p:cNvPr>
          <p:cNvSpPr txBox="1"/>
          <p:nvPr/>
        </p:nvSpPr>
        <p:spPr>
          <a:xfrm>
            <a:off x="6979518" y="6143279"/>
            <a:ext cx="761747" cy="276999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1200" b="1" dirty="0">
                <a:solidFill>
                  <a:srgbClr val="FF0000"/>
                </a:solidFill>
              </a:rPr>
              <a:t>Vinculin</a:t>
            </a:r>
            <a:endParaRPr lang="en-US" sz="1200" b="1" baseline="-25000" dirty="0">
              <a:solidFill>
                <a:srgbClr val="FF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619080597"/>
      </p:ext>
    </p:extLst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48C3B6FD-9033-C9F4-0113-9FC83D560E2B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Figure 5E</a:t>
            </a:r>
          </a:p>
        </p:txBody>
      </p:sp>
      <p:pic>
        <p:nvPicPr>
          <p:cNvPr id="3" name="Picture 2">
            <a:extLst>
              <a:ext uri="{FF2B5EF4-FFF2-40B4-BE49-F238E27FC236}">
                <a16:creationId xmlns:a16="http://schemas.microsoft.com/office/drawing/2014/main" id="{E14656AC-8C00-FBF1-51BB-AEAAD95E22F2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504474" y="2139125"/>
            <a:ext cx="3527386" cy="3867748"/>
          </a:xfrm>
          <a:prstGeom prst="rect">
            <a:avLst/>
          </a:prstGeom>
        </p:spPr>
      </p:pic>
      <p:pic>
        <p:nvPicPr>
          <p:cNvPr id="4" name="Picture 3">
            <a:extLst>
              <a:ext uri="{FF2B5EF4-FFF2-40B4-BE49-F238E27FC236}">
                <a16:creationId xmlns:a16="http://schemas.microsoft.com/office/drawing/2014/main" id="{86C3A54C-4FBC-C60C-4064-F84D3B1CFED2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4471545" y="2023670"/>
            <a:ext cx="3248910" cy="2908547"/>
          </a:xfrm>
          <a:prstGeom prst="rect">
            <a:avLst/>
          </a:prstGeom>
        </p:spPr>
      </p:pic>
      <p:pic>
        <p:nvPicPr>
          <p:cNvPr id="5" name="Picture 4">
            <a:extLst>
              <a:ext uri="{FF2B5EF4-FFF2-40B4-BE49-F238E27FC236}">
                <a16:creationId xmlns:a16="http://schemas.microsoft.com/office/drawing/2014/main" id="{5E1BC7DF-9DE0-D20A-55FC-03372FC497F2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8284593" y="2102039"/>
            <a:ext cx="3558327" cy="3001372"/>
          </a:xfrm>
          <a:prstGeom prst="rect">
            <a:avLst/>
          </a:prstGeom>
        </p:spPr>
      </p:pic>
      <p:sp>
        <p:nvSpPr>
          <p:cNvPr id="6" name="Rectangle 5">
            <a:extLst>
              <a:ext uri="{FF2B5EF4-FFF2-40B4-BE49-F238E27FC236}">
                <a16:creationId xmlns:a16="http://schemas.microsoft.com/office/drawing/2014/main" id="{7A46F722-88FA-581A-E7FB-1F128F6D0A0B}"/>
              </a:ext>
            </a:extLst>
          </p:cNvPr>
          <p:cNvSpPr/>
          <p:nvPr/>
        </p:nvSpPr>
        <p:spPr>
          <a:xfrm>
            <a:off x="838200" y="2519450"/>
            <a:ext cx="2542309" cy="519313"/>
          </a:xfrm>
          <a:prstGeom prst="rect">
            <a:avLst/>
          </a:prstGeom>
          <a:noFill/>
          <a:ln>
            <a:solidFill>
              <a:srgbClr val="FF0000"/>
            </a:solidFill>
            <a:prstDash val="dash"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7" name="TextBox 6">
            <a:extLst>
              <a:ext uri="{FF2B5EF4-FFF2-40B4-BE49-F238E27FC236}">
                <a16:creationId xmlns:a16="http://schemas.microsoft.com/office/drawing/2014/main" id="{A4F023BD-82D1-F432-744A-0D78B48C1153}"/>
              </a:ext>
            </a:extLst>
          </p:cNvPr>
          <p:cNvSpPr txBox="1"/>
          <p:nvPr/>
        </p:nvSpPr>
        <p:spPr>
          <a:xfrm>
            <a:off x="440502" y="2156732"/>
            <a:ext cx="672877" cy="276999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1200" b="1" dirty="0">
                <a:solidFill>
                  <a:srgbClr val="FF0000"/>
                </a:solidFill>
              </a:rPr>
              <a:t>BCL-X</a:t>
            </a:r>
            <a:r>
              <a:rPr lang="en-US" sz="1200" b="1" baseline="-25000" dirty="0">
                <a:solidFill>
                  <a:srgbClr val="FF0000"/>
                </a:solidFill>
              </a:rPr>
              <a:t>L</a:t>
            </a:r>
          </a:p>
        </p:txBody>
      </p:sp>
      <p:sp>
        <p:nvSpPr>
          <p:cNvPr id="8" name="TextBox 7">
            <a:extLst>
              <a:ext uri="{FF2B5EF4-FFF2-40B4-BE49-F238E27FC236}">
                <a16:creationId xmlns:a16="http://schemas.microsoft.com/office/drawing/2014/main" id="{03B8B624-67F1-B403-17CA-A8457E05BD11}"/>
              </a:ext>
            </a:extLst>
          </p:cNvPr>
          <p:cNvSpPr txBox="1"/>
          <p:nvPr/>
        </p:nvSpPr>
        <p:spPr>
          <a:xfrm>
            <a:off x="501760" y="3630071"/>
            <a:ext cx="595932" cy="276999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1200" b="1" dirty="0">
                <a:solidFill>
                  <a:srgbClr val="FF0000"/>
                </a:solidFill>
              </a:rPr>
              <a:t>NOXA</a:t>
            </a:r>
            <a:endParaRPr lang="en-US" sz="1200" b="1" baseline="-25000" dirty="0">
              <a:solidFill>
                <a:srgbClr val="FF0000"/>
              </a:solidFill>
            </a:endParaRPr>
          </a:p>
        </p:txBody>
      </p:sp>
      <p:sp>
        <p:nvSpPr>
          <p:cNvPr id="9" name="Rectangle 8">
            <a:extLst>
              <a:ext uri="{FF2B5EF4-FFF2-40B4-BE49-F238E27FC236}">
                <a16:creationId xmlns:a16="http://schemas.microsoft.com/office/drawing/2014/main" id="{E13F08E1-D635-D389-05DD-B2A30164A5B4}"/>
              </a:ext>
            </a:extLst>
          </p:cNvPr>
          <p:cNvSpPr/>
          <p:nvPr/>
        </p:nvSpPr>
        <p:spPr>
          <a:xfrm>
            <a:off x="997012" y="3886861"/>
            <a:ext cx="2542309" cy="519313"/>
          </a:xfrm>
          <a:prstGeom prst="rect">
            <a:avLst/>
          </a:prstGeom>
          <a:noFill/>
          <a:ln>
            <a:solidFill>
              <a:srgbClr val="FF0000"/>
            </a:solidFill>
            <a:prstDash val="dash"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0" name="Rectangle 9">
            <a:extLst>
              <a:ext uri="{FF2B5EF4-FFF2-40B4-BE49-F238E27FC236}">
                <a16:creationId xmlns:a16="http://schemas.microsoft.com/office/drawing/2014/main" id="{228B1E96-7728-63F8-208F-30B8569A9285}"/>
              </a:ext>
            </a:extLst>
          </p:cNvPr>
          <p:cNvSpPr/>
          <p:nvPr/>
        </p:nvSpPr>
        <p:spPr>
          <a:xfrm>
            <a:off x="838199" y="5103411"/>
            <a:ext cx="2542309" cy="519313"/>
          </a:xfrm>
          <a:prstGeom prst="rect">
            <a:avLst/>
          </a:prstGeom>
          <a:noFill/>
          <a:ln>
            <a:solidFill>
              <a:srgbClr val="FF0000"/>
            </a:solidFill>
            <a:prstDash val="dash"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1" name="Rectangle 10">
            <a:extLst>
              <a:ext uri="{FF2B5EF4-FFF2-40B4-BE49-F238E27FC236}">
                <a16:creationId xmlns:a16="http://schemas.microsoft.com/office/drawing/2014/main" id="{E6FEC302-360C-FE6A-2E3D-ECD920EF7EC5}"/>
              </a:ext>
            </a:extLst>
          </p:cNvPr>
          <p:cNvSpPr/>
          <p:nvPr/>
        </p:nvSpPr>
        <p:spPr>
          <a:xfrm>
            <a:off x="5031508" y="4027375"/>
            <a:ext cx="2542309" cy="519313"/>
          </a:xfrm>
          <a:prstGeom prst="rect">
            <a:avLst/>
          </a:prstGeom>
          <a:noFill/>
          <a:ln>
            <a:solidFill>
              <a:srgbClr val="FF0000"/>
            </a:solidFill>
            <a:prstDash val="dash"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2" name="Rectangle 11">
            <a:extLst>
              <a:ext uri="{FF2B5EF4-FFF2-40B4-BE49-F238E27FC236}">
                <a16:creationId xmlns:a16="http://schemas.microsoft.com/office/drawing/2014/main" id="{DB62516B-7326-DBB2-F1B7-54D304F43E43}"/>
              </a:ext>
            </a:extLst>
          </p:cNvPr>
          <p:cNvSpPr/>
          <p:nvPr/>
        </p:nvSpPr>
        <p:spPr>
          <a:xfrm>
            <a:off x="4759036" y="2506209"/>
            <a:ext cx="2542309" cy="519313"/>
          </a:xfrm>
          <a:prstGeom prst="rect">
            <a:avLst/>
          </a:prstGeom>
          <a:noFill/>
          <a:ln>
            <a:solidFill>
              <a:srgbClr val="FF0000"/>
            </a:solidFill>
            <a:prstDash val="dash"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3" name="Rectangle 12">
            <a:extLst>
              <a:ext uri="{FF2B5EF4-FFF2-40B4-BE49-F238E27FC236}">
                <a16:creationId xmlns:a16="http://schemas.microsoft.com/office/drawing/2014/main" id="{E92C63F5-CF1D-FC7F-C8C1-DD5E8C5B370D}"/>
              </a:ext>
            </a:extLst>
          </p:cNvPr>
          <p:cNvSpPr/>
          <p:nvPr/>
        </p:nvSpPr>
        <p:spPr>
          <a:xfrm>
            <a:off x="8656782" y="2210645"/>
            <a:ext cx="2542309" cy="519313"/>
          </a:xfrm>
          <a:prstGeom prst="rect">
            <a:avLst/>
          </a:prstGeom>
          <a:noFill/>
          <a:ln>
            <a:solidFill>
              <a:srgbClr val="FF0000"/>
            </a:solidFill>
            <a:prstDash val="dash"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4" name="Rectangle 13">
            <a:extLst>
              <a:ext uri="{FF2B5EF4-FFF2-40B4-BE49-F238E27FC236}">
                <a16:creationId xmlns:a16="http://schemas.microsoft.com/office/drawing/2014/main" id="{F72F9D5F-F158-E4DA-69EB-050104446CF1}"/>
              </a:ext>
            </a:extLst>
          </p:cNvPr>
          <p:cNvSpPr/>
          <p:nvPr/>
        </p:nvSpPr>
        <p:spPr>
          <a:xfrm>
            <a:off x="8689110" y="2838564"/>
            <a:ext cx="2542309" cy="519313"/>
          </a:xfrm>
          <a:prstGeom prst="rect">
            <a:avLst/>
          </a:prstGeom>
          <a:noFill/>
          <a:ln>
            <a:solidFill>
              <a:srgbClr val="FF0000"/>
            </a:solidFill>
            <a:prstDash val="dash"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5" name="Rectangle 14">
            <a:extLst>
              <a:ext uri="{FF2B5EF4-FFF2-40B4-BE49-F238E27FC236}">
                <a16:creationId xmlns:a16="http://schemas.microsoft.com/office/drawing/2014/main" id="{2832314D-91A6-4D29-DABA-624AF046C0EA}"/>
              </a:ext>
            </a:extLst>
          </p:cNvPr>
          <p:cNvSpPr/>
          <p:nvPr/>
        </p:nvSpPr>
        <p:spPr>
          <a:xfrm>
            <a:off x="8458201" y="4287031"/>
            <a:ext cx="2542309" cy="519313"/>
          </a:xfrm>
          <a:prstGeom prst="rect">
            <a:avLst/>
          </a:prstGeom>
          <a:noFill/>
          <a:ln>
            <a:solidFill>
              <a:srgbClr val="FF0000"/>
            </a:solidFill>
            <a:prstDash val="dash"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6" name="TextBox 15">
            <a:extLst>
              <a:ext uri="{FF2B5EF4-FFF2-40B4-BE49-F238E27FC236}">
                <a16:creationId xmlns:a16="http://schemas.microsoft.com/office/drawing/2014/main" id="{8E669041-38CB-C968-0A8E-EF3BE091330D}"/>
              </a:ext>
            </a:extLst>
          </p:cNvPr>
          <p:cNvSpPr txBox="1"/>
          <p:nvPr/>
        </p:nvSpPr>
        <p:spPr>
          <a:xfrm>
            <a:off x="440502" y="4854611"/>
            <a:ext cx="450764" cy="276999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1200" b="1" dirty="0">
                <a:solidFill>
                  <a:srgbClr val="FF0000"/>
                </a:solidFill>
              </a:rPr>
              <a:t>BIM</a:t>
            </a:r>
            <a:endParaRPr lang="en-US" sz="1200" b="1" baseline="-25000" dirty="0">
              <a:solidFill>
                <a:srgbClr val="FF0000"/>
              </a:solidFill>
            </a:endParaRPr>
          </a:p>
        </p:txBody>
      </p:sp>
      <p:sp>
        <p:nvSpPr>
          <p:cNvPr id="17" name="TextBox 16">
            <a:extLst>
              <a:ext uri="{FF2B5EF4-FFF2-40B4-BE49-F238E27FC236}">
                <a16:creationId xmlns:a16="http://schemas.microsoft.com/office/drawing/2014/main" id="{A89F75FF-EE27-D6BB-4055-B0A8668FD188}"/>
              </a:ext>
            </a:extLst>
          </p:cNvPr>
          <p:cNvSpPr txBox="1"/>
          <p:nvPr/>
        </p:nvSpPr>
        <p:spPr>
          <a:xfrm>
            <a:off x="4451606" y="2139125"/>
            <a:ext cx="580608" cy="276999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1200" b="1" dirty="0">
                <a:solidFill>
                  <a:srgbClr val="FF0000"/>
                </a:solidFill>
              </a:rPr>
              <a:t>MCL1</a:t>
            </a:r>
          </a:p>
        </p:txBody>
      </p:sp>
      <p:sp>
        <p:nvSpPr>
          <p:cNvPr id="18" name="TextBox 17">
            <a:extLst>
              <a:ext uri="{FF2B5EF4-FFF2-40B4-BE49-F238E27FC236}">
                <a16:creationId xmlns:a16="http://schemas.microsoft.com/office/drawing/2014/main" id="{54D3C81E-EDE1-201F-1FC4-0024DBBC2945}"/>
              </a:ext>
            </a:extLst>
          </p:cNvPr>
          <p:cNvSpPr txBox="1"/>
          <p:nvPr/>
        </p:nvSpPr>
        <p:spPr>
          <a:xfrm>
            <a:off x="4547114" y="3768570"/>
            <a:ext cx="548548" cy="276999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1200" b="1" dirty="0">
                <a:solidFill>
                  <a:srgbClr val="FF0000"/>
                </a:solidFill>
              </a:rPr>
              <a:t>BCL2</a:t>
            </a:r>
            <a:endParaRPr lang="en-US" sz="1200" b="1" baseline="-25000" dirty="0">
              <a:solidFill>
                <a:srgbClr val="FF0000"/>
              </a:solidFill>
            </a:endParaRPr>
          </a:p>
        </p:txBody>
      </p:sp>
      <p:sp>
        <p:nvSpPr>
          <p:cNvPr id="19" name="TextBox 18">
            <a:extLst>
              <a:ext uri="{FF2B5EF4-FFF2-40B4-BE49-F238E27FC236}">
                <a16:creationId xmlns:a16="http://schemas.microsoft.com/office/drawing/2014/main" id="{D120B7CC-3BB9-776B-F99B-2DE16EFFE735}"/>
              </a:ext>
            </a:extLst>
          </p:cNvPr>
          <p:cNvSpPr txBox="1"/>
          <p:nvPr/>
        </p:nvSpPr>
        <p:spPr>
          <a:xfrm>
            <a:off x="8007946" y="2342843"/>
            <a:ext cx="688009" cy="276999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1200" b="1" dirty="0">
                <a:solidFill>
                  <a:srgbClr val="FF0000"/>
                </a:solidFill>
              </a:rPr>
              <a:t>B-actin</a:t>
            </a:r>
          </a:p>
        </p:txBody>
      </p:sp>
      <p:sp>
        <p:nvSpPr>
          <p:cNvPr id="20" name="TextBox 19">
            <a:extLst>
              <a:ext uri="{FF2B5EF4-FFF2-40B4-BE49-F238E27FC236}">
                <a16:creationId xmlns:a16="http://schemas.microsoft.com/office/drawing/2014/main" id="{F7A5006F-0DF2-BBDB-8F63-EFD39D919AA2}"/>
              </a:ext>
            </a:extLst>
          </p:cNvPr>
          <p:cNvSpPr txBox="1"/>
          <p:nvPr/>
        </p:nvSpPr>
        <p:spPr>
          <a:xfrm>
            <a:off x="7987282" y="2990975"/>
            <a:ext cx="703334" cy="276999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1200" b="1" dirty="0">
                <a:solidFill>
                  <a:srgbClr val="FF0000"/>
                </a:solidFill>
              </a:rPr>
              <a:t>GAPDH</a:t>
            </a:r>
            <a:endParaRPr lang="en-US" sz="1200" b="1" baseline="-25000" dirty="0">
              <a:solidFill>
                <a:srgbClr val="FF0000"/>
              </a:solidFill>
            </a:endParaRPr>
          </a:p>
        </p:txBody>
      </p:sp>
      <p:sp>
        <p:nvSpPr>
          <p:cNvPr id="21" name="TextBox 20">
            <a:extLst>
              <a:ext uri="{FF2B5EF4-FFF2-40B4-BE49-F238E27FC236}">
                <a16:creationId xmlns:a16="http://schemas.microsoft.com/office/drawing/2014/main" id="{75FA0CC1-45DC-C101-200C-44A954267750}"/>
              </a:ext>
            </a:extLst>
          </p:cNvPr>
          <p:cNvSpPr txBox="1"/>
          <p:nvPr/>
        </p:nvSpPr>
        <p:spPr>
          <a:xfrm>
            <a:off x="8136089" y="3972874"/>
            <a:ext cx="761747" cy="276999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1200" b="1" dirty="0">
                <a:solidFill>
                  <a:srgbClr val="FF0000"/>
                </a:solidFill>
              </a:rPr>
              <a:t>Vinculin</a:t>
            </a:r>
            <a:endParaRPr lang="en-US" sz="1200" b="1" baseline="-25000" dirty="0">
              <a:solidFill>
                <a:srgbClr val="FF0000"/>
              </a:solidFill>
            </a:endParaRPr>
          </a:p>
        </p:txBody>
      </p:sp>
      <p:pic>
        <p:nvPicPr>
          <p:cNvPr id="24" name="Picture 23">
            <a:extLst>
              <a:ext uri="{FF2B5EF4-FFF2-40B4-BE49-F238E27FC236}">
                <a16:creationId xmlns:a16="http://schemas.microsoft.com/office/drawing/2014/main" id="{03EBBFB9-DC4A-36F7-3ED1-6C9CF956CD5D}"/>
              </a:ext>
            </a:extLst>
      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933893" y="1403544"/>
            <a:ext cx="2340936" cy="6973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703150517"/>
      </p:ext>
    </p:extLst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E610CE9E-A3B8-A0A2-44D7-F72F05513475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E7C3C790-18D8-1E76-A7AB-7E89F883A953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Figure 6D</a:t>
            </a:r>
          </a:p>
        </p:txBody>
      </p:sp>
      <p:pic>
        <p:nvPicPr>
          <p:cNvPr id="4" name="Picture 3" descr="A blue background with black dots&#10;&#10;AI-generated content may be incorrect.">
            <a:extLst>
              <a:ext uri="{FF2B5EF4-FFF2-40B4-BE49-F238E27FC236}">
                <a16:creationId xmlns:a16="http://schemas.microsoft.com/office/drawing/2014/main" id="{550808EA-F8F8-4DFF-DE55-2B855BC0BDEE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732538" y="2379703"/>
            <a:ext cx="2322581" cy="1761748"/>
          </a:xfrm>
          <a:prstGeom prst="rect">
            <a:avLst/>
          </a:prstGeom>
        </p:spPr>
      </p:pic>
      <p:sp>
        <p:nvSpPr>
          <p:cNvPr id="6" name="TextBox 5">
            <a:extLst>
              <a:ext uri="{FF2B5EF4-FFF2-40B4-BE49-F238E27FC236}">
                <a16:creationId xmlns:a16="http://schemas.microsoft.com/office/drawing/2014/main" id="{7206F2E0-A29F-89FB-6FA8-F3BDEA51BA47}"/>
              </a:ext>
            </a:extLst>
          </p:cNvPr>
          <p:cNvSpPr txBox="1"/>
          <p:nvPr/>
        </p:nvSpPr>
        <p:spPr>
          <a:xfrm>
            <a:off x="9049279" y="3461789"/>
            <a:ext cx="648639" cy="276999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1200" b="1" dirty="0" err="1">
                <a:solidFill>
                  <a:srgbClr val="FF0000"/>
                </a:solidFill>
                <a:cs typeface="Arial" panose="020B0604020202020204" pitchFamily="34" charset="0"/>
              </a:rPr>
              <a:t>Bcl-xL</a:t>
            </a:r>
            <a:r>
              <a:rPr lang="en-US" sz="1200" b="1" dirty="0">
                <a:solidFill>
                  <a:srgbClr val="FF0000"/>
                </a:solidFill>
                <a:cs typeface="Arial" panose="020B0604020202020204" pitchFamily="34" charset="0"/>
              </a:rPr>
              <a:t> </a:t>
            </a:r>
          </a:p>
        </p:txBody>
      </p:sp>
      <p:pic>
        <p:nvPicPr>
          <p:cNvPr id="8" name="Picture 7" descr="A blue note with black writing on it&#10;&#10;AI-generated content may be incorrect.">
            <a:extLst>
              <a:ext uri="{FF2B5EF4-FFF2-40B4-BE49-F238E27FC236}">
                <a16:creationId xmlns:a16="http://schemas.microsoft.com/office/drawing/2014/main" id="{EDEF399E-5A07-864E-E5CD-02E8B28CF555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34039" b="28016"/>
          <a:stretch>
            <a:fillRect/>
          </a:stretch>
        </p:blipFill>
        <p:spPr>
          <a:xfrm>
            <a:off x="6732538" y="4575277"/>
            <a:ext cx="3578359" cy="1296519"/>
          </a:xfrm>
          <a:prstGeom prst="rect">
            <a:avLst/>
          </a:prstGeom>
        </p:spPr>
      </p:pic>
      <p:sp>
        <p:nvSpPr>
          <p:cNvPr id="10" name="TextBox 9">
            <a:extLst>
              <a:ext uri="{FF2B5EF4-FFF2-40B4-BE49-F238E27FC236}">
                <a16:creationId xmlns:a16="http://schemas.microsoft.com/office/drawing/2014/main" id="{F4549826-10E2-2907-E5FA-9689221CCAB4}"/>
              </a:ext>
            </a:extLst>
          </p:cNvPr>
          <p:cNvSpPr txBox="1"/>
          <p:nvPr/>
        </p:nvSpPr>
        <p:spPr>
          <a:xfrm>
            <a:off x="10458268" y="5108478"/>
            <a:ext cx="692818" cy="276999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just"/>
            <a:r>
              <a:rPr lang="en-US" sz="1200" b="1" dirty="0">
                <a:solidFill>
                  <a:srgbClr val="FF0000"/>
                </a:solidFill>
                <a:cs typeface="Arial" panose="020B0604020202020204" pitchFamily="34" charset="0"/>
              </a:rPr>
              <a:t>β actin </a:t>
            </a:r>
          </a:p>
        </p:txBody>
      </p:sp>
      <p:pic>
        <p:nvPicPr>
          <p:cNvPr id="12" name="Picture 11" descr="A close-up of a test&#10;&#10;AI-generated content may be incorrect.">
            <a:extLst>
              <a:ext uri="{FF2B5EF4-FFF2-40B4-BE49-F238E27FC236}">
                <a16:creationId xmlns:a16="http://schemas.microsoft.com/office/drawing/2014/main" id="{A88115C9-58D8-A39A-B0A1-BDF385886A76}"/>
              </a:ext>
            </a:extLst>
          </p:cNvPr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783" t="17553" r="4023" b="64879"/>
          <a:stretch>
            <a:fillRect/>
          </a:stretch>
        </p:blipFill>
        <p:spPr>
          <a:xfrm>
            <a:off x="2132886" y="2708666"/>
            <a:ext cx="3239075" cy="1079380"/>
          </a:xfrm>
          <a:prstGeom prst="rect">
            <a:avLst/>
          </a:prstGeom>
        </p:spPr>
      </p:pic>
      <p:sp>
        <p:nvSpPr>
          <p:cNvPr id="13" name="TextBox 12">
            <a:extLst>
              <a:ext uri="{FF2B5EF4-FFF2-40B4-BE49-F238E27FC236}">
                <a16:creationId xmlns:a16="http://schemas.microsoft.com/office/drawing/2014/main" id="{6304F89B-5A4D-0FD5-6BB9-24D14FF566EB}"/>
              </a:ext>
            </a:extLst>
          </p:cNvPr>
          <p:cNvSpPr txBox="1"/>
          <p:nvPr/>
        </p:nvSpPr>
        <p:spPr>
          <a:xfrm>
            <a:off x="1492940" y="3089817"/>
            <a:ext cx="686406" cy="276999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1200" b="1" dirty="0" err="1">
                <a:solidFill>
                  <a:srgbClr val="FF0000"/>
                </a:solidFill>
                <a:cs typeface="Arial" panose="020B0604020202020204" pitchFamily="34" charset="0"/>
              </a:rPr>
              <a:t>pAMPK</a:t>
            </a:r>
            <a:endParaRPr lang="en-US" sz="1200" b="1" dirty="0">
              <a:solidFill>
                <a:srgbClr val="FF0000"/>
              </a:solidFill>
              <a:cs typeface="Arial" panose="020B0604020202020204" pitchFamily="34" charset="0"/>
            </a:endParaRPr>
          </a:p>
        </p:txBody>
      </p:sp>
      <p:pic>
        <p:nvPicPr>
          <p:cNvPr id="16" name="Picture 15" descr="A blue paper with black dots&#10;&#10;AI-generated content may be incorrect.">
            <a:extLst>
              <a:ext uri="{FF2B5EF4-FFF2-40B4-BE49-F238E27FC236}">
                <a16:creationId xmlns:a16="http://schemas.microsoft.com/office/drawing/2014/main" id="{82288A29-DC50-D538-ED14-187C57F186CC}"/>
              </a:ext>
            </a:extLst>
          </p:cNvPr>
          <p:cNvPicPr>
            <a:picLocks noChangeAspect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26125" b="39966"/>
          <a:stretch>
            <a:fillRect/>
          </a:stretch>
        </p:blipFill>
        <p:spPr>
          <a:xfrm>
            <a:off x="2503787" y="3925327"/>
            <a:ext cx="2868174" cy="1014940"/>
          </a:xfrm>
          <a:prstGeom prst="rect">
            <a:avLst/>
          </a:prstGeom>
        </p:spPr>
      </p:pic>
      <p:sp>
        <p:nvSpPr>
          <p:cNvPr id="17" name="TextBox 16">
            <a:extLst>
              <a:ext uri="{FF2B5EF4-FFF2-40B4-BE49-F238E27FC236}">
                <a16:creationId xmlns:a16="http://schemas.microsoft.com/office/drawing/2014/main" id="{1D915581-3B9F-BE9B-734C-A8B7E7D9A70F}"/>
              </a:ext>
            </a:extLst>
          </p:cNvPr>
          <p:cNvSpPr txBox="1"/>
          <p:nvPr/>
        </p:nvSpPr>
        <p:spPr>
          <a:xfrm>
            <a:off x="1626571" y="4323556"/>
            <a:ext cx="596638" cy="276999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1200" b="1" dirty="0">
                <a:solidFill>
                  <a:srgbClr val="FF0000"/>
                </a:solidFill>
                <a:cs typeface="Arial" panose="020B0604020202020204" pitchFamily="34" charset="0"/>
              </a:rPr>
              <a:t>AMPK</a:t>
            </a:r>
          </a:p>
        </p:txBody>
      </p:sp>
      <p:sp>
        <p:nvSpPr>
          <p:cNvPr id="19" name="Rectangle 18">
            <a:extLst>
              <a:ext uri="{FF2B5EF4-FFF2-40B4-BE49-F238E27FC236}">
                <a16:creationId xmlns:a16="http://schemas.microsoft.com/office/drawing/2014/main" id="{A7C955B6-EA20-17F1-BEEA-6C48470A6A69}"/>
              </a:ext>
            </a:extLst>
          </p:cNvPr>
          <p:cNvSpPr/>
          <p:nvPr/>
        </p:nvSpPr>
        <p:spPr>
          <a:xfrm>
            <a:off x="2866008" y="4310296"/>
            <a:ext cx="2003704" cy="477446"/>
          </a:xfrm>
          <a:prstGeom prst="rect">
            <a:avLst/>
          </a:prstGeom>
          <a:noFill/>
          <a:ln>
            <a:solidFill>
              <a:srgbClr val="FF0000"/>
            </a:solidFill>
            <a:prstDash val="dash"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0" name="Rectangle 19">
            <a:extLst>
              <a:ext uri="{FF2B5EF4-FFF2-40B4-BE49-F238E27FC236}">
                <a16:creationId xmlns:a16="http://schemas.microsoft.com/office/drawing/2014/main" id="{B74DCC0A-80DF-3D6A-2751-A6B03F633086}"/>
              </a:ext>
            </a:extLst>
          </p:cNvPr>
          <p:cNvSpPr/>
          <p:nvPr/>
        </p:nvSpPr>
        <p:spPr>
          <a:xfrm>
            <a:off x="2912211" y="3089817"/>
            <a:ext cx="1829910" cy="277000"/>
          </a:xfrm>
          <a:prstGeom prst="rect">
            <a:avLst/>
          </a:prstGeom>
          <a:noFill/>
          <a:ln>
            <a:solidFill>
              <a:srgbClr val="FF0000"/>
            </a:solidFill>
            <a:prstDash val="dash"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pic>
        <p:nvPicPr>
          <p:cNvPr id="22" name="Picture 21">
            <a:extLst>
              <a:ext uri="{FF2B5EF4-FFF2-40B4-BE49-F238E27FC236}">
                <a16:creationId xmlns:a16="http://schemas.microsoft.com/office/drawing/2014/main" id="{8E5D1C76-0F63-344A-636F-7D317C512A43}"/>
              </a:ext>
            </a:extLst>
      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2969916" y="1690688"/>
            <a:ext cx="1714500" cy="977900"/>
          </a:xfrm>
          <a:prstGeom prst="rect">
            <a:avLst/>
          </a:prstGeom>
        </p:spPr>
      </p:pic>
      <p:sp>
        <p:nvSpPr>
          <p:cNvPr id="23" name="Rectangle 22">
            <a:extLst>
              <a:ext uri="{FF2B5EF4-FFF2-40B4-BE49-F238E27FC236}">
                <a16:creationId xmlns:a16="http://schemas.microsoft.com/office/drawing/2014/main" id="{1138936B-061B-8DA3-1958-3DCD747FDE80}"/>
              </a:ext>
            </a:extLst>
          </p:cNvPr>
          <p:cNvSpPr/>
          <p:nvPr/>
        </p:nvSpPr>
        <p:spPr>
          <a:xfrm>
            <a:off x="6974958" y="3271120"/>
            <a:ext cx="1965215" cy="558511"/>
          </a:xfrm>
          <a:prstGeom prst="rect">
            <a:avLst/>
          </a:prstGeom>
          <a:noFill/>
          <a:ln>
            <a:solidFill>
              <a:srgbClr val="FF0000"/>
            </a:solidFill>
            <a:prstDash val="dash"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4" name="Rectangle 23">
            <a:extLst>
              <a:ext uri="{FF2B5EF4-FFF2-40B4-BE49-F238E27FC236}">
                <a16:creationId xmlns:a16="http://schemas.microsoft.com/office/drawing/2014/main" id="{72C189F4-320C-4D19-B7AD-A9F6D589EB58}"/>
              </a:ext>
            </a:extLst>
          </p:cNvPr>
          <p:cNvSpPr/>
          <p:nvPr/>
        </p:nvSpPr>
        <p:spPr>
          <a:xfrm>
            <a:off x="7212418" y="4940267"/>
            <a:ext cx="1965215" cy="558511"/>
          </a:xfrm>
          <a:prstGeom prst="rect">
            <a:avLst/>
          </a:prstGeom>
          <a:noFill/>
          <a:ln>
            <a:solidFill>
              <a:srgbClr val="FF0000"/>
            </a:solidFill>
            <a:prstDash val="dash"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263620251"/>
      </p:ext>
    </p:extLst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4138E7E3-A1C4-9F3E-96E9-79DFED8A8FC1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9" name="Picture 8" descr="A blue and white paper with writing on it&#10;&#10;AI-generated content may be incorrect.">
            <a:extLst>
              <a:ext uri="{FF2B5EF4-FFF2-40B4-BE49-F238E27FC236}">
                <a16:creationId xmlns:a16="http://schemas.microsoft.com/office/drawing/2014/main" id="{54769535-05B5-B174-A03C-07ECC5990679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BEBA8EAE-BF5A-486C-A8C5-ECC9F3942E4B}">
                <a14:imgProps xmlns:a14="http://schemas.microsoft.com/office/drawing/2010/main">
                  <a14:imgLayer r:embed="rId3">
                    <a14:imgEffect>
                      <a14:brightnessContrast bright="20000" contrast="4000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rcRect l="52871" t="23344" r="18423" b="4152"/>
          <a:stretch>
            <a:fillRect/>
          </a:stretch>
        </p:blipFill>
        <p:spPr>
          <a:xfrm>
            <a:off x="1155087" y="2727440"/>
            <a:ext cx="3530013" cy="3459813"/>
          </a:xfrm>
          <a:prstGeom prst="rect">
            <a:avLst/>
          </a:prstGeom>
        </p:spPr>
      </p:pic>
      <p:pic>
        <p:nvPicPr>
          <p:cNvPr id="12" name="Picture 11" descr="A blue rectangular object with red writing on it&#10;&#10;AI-generated content may be incorrect.">
            <a:extLst>
              <a:ext uri="{FF2B5EF4-FFF2-40B4-BE49-F238E27FC236}">
                <a16:creationId xmlns:a16="http://schemas.microsoft.com/office/drawing/2014/main" id="{AC617E54-14A0-57E7-95E2-3CA46E6D8B2F}"/>
              </a:ext>
            </a:extLst>
          </p:cNvPr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-2540" t="45973" r="123" b="18788"/>
          <a:stretch>
            <a:fillRect/>
          </a:stretch>
        </p:blipFill>
        <p:spPr>
          <a:xfrm rot="16200000">
            <a:off x="7657170" y="4077809"/>
            <a:ext cx="1189464" cy="2626226"/>
          </a:xfrm>
          <a:prstGeom prst="rect">
            <a:avLst/>
          </a:prstGeom>
        </p:spPr>
      </p:pic>
      <p:pic>
        <p:nvPicPr>
          <p:cNvPr id="15" name="Picture 14" descr="A close-up of a test tube&#10;&#10;AI-generated content may be incorrect.">
            <a:extLst>
              <a:ext uri="{FF2B5EF4-FFF2-40B4-BE49-F238E27FC236}">
                <a16:creationId xmlns:a16="http://schemas.microsoft.com/office/drawing/2014/main" id="{835996AC-B1EC-BCF3-5DD5-FEDD45135456}"/>
              </a:ext>
            </a:extLst>
          </p:cNvPr>
          <p:cNvPicPr>
            <a:picLocks noChangeAspect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46978" t="18259"/>
          <a:stretch>
            <a:fillRect/>
          </a:stretch>
        </p:blipFill>
        <p:spPr>
          <a:xfrm>
            <a:off x="6450470" y="1690688"/>
            <a:ext cx="4481190" cy="2877398"/>
          </a:xfrm>
          <a:prstGeom prst="rect">
            <a:avLst/>
          </a:prstGeom>
        </p:spPr>
      </p:pic>
      <p:sp>
        <p:nvSpPr>
          <p:cNvPr id="2" name="Title 1">
            <a:extLst>
              <a:ext uri="{FF2B5EF4-FFF2-40B4-BE49-F238E27FC236}">
                <a16:creationId xmlns:a16="http://schemas.microsoft.com/office/drawing/2014/main" id="{E3B02EA7-FF56-DDB7-80DC-D97BDCADF208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Supplementary Figure S1A</a:t>
            </a:r>
          </a:p>
        </p:txBody>
      </p:sp>
      <p:grpSp>
        <p:nvGrpSpPr>
          <p:cNvPr id="4" name="Group 3">
            <a:extLst>
              <a:ext uri="{FF2B5EF4-FFF2-40B4-BE49-F238E27FC236}">
                <a16:creationId xmlns:a16="http://schemas.microsoft.com/office/drawing/2014/main" id="{2E72BA50-5D05-31C3-50CF-5F39AF846FA1}"/>
              </a:ext>
            </a:extLst>
          </p:cNvPr>
          <p:cNvGrpSpPr/>
          <p:nvPr/>
        </p:nvGrpSpPr>
        <p:grpSpPr>
          <a:xfrm>
            <a:off x="1553504" y="1728708"/>
            <a:ext cx="3607652" cy="998732"/>
            <a:chOff x="1176646" y="1286903"/>
            <a:chExt cx="3607652" cy="998732"/>
          </a:xfrm>
        </p:grpSpPr>
        <p:sp>
          <p:nvSpPr>
            <p:cNvPr id="17" name="TextBox 16">
              <a:extLst>
                <a:ext uri="{FF2B5EF4-FFF2-40B4-BE49-F238E27FC236}">
                  <a16:creationId xmlns:a16="http://schemas.microsoft.com/office/drawing/2014/main" id="{22B199C5-7E6F-24E0-995A-AA9043F099C8}"/>
                </a:ext>
              </a:extLst>
            </p:cNvPr>
            <p:cNvSpPr txBox="1"/>
            <p:nvPr/>
          </p:nvSpPr>
          <p:spPr>
            <a:xfrm>
              <a:off x="1794377" y="1286903"/>
              <a:ext cx="2558777" cy="369332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en-US" dirty="0"/>
                <a:t>NT1        NT2        BMFsg2 </a:t>
              </a:r>
            </a:p>
          </p:txBody>
        </p:sp>
        <p:sp>
          <p:nvSpPr>
            <p:cNvPr id="18" name="TextBox 17">
              <a:extLst>
                <a:ext uri="{FF2B5EF4-FFF2-40B4-BE49-F238E27FC236}">
                  <a16:creationId xmlns:a16="http://schemas.microsoft.com/office/drawing/2014/main" id="{3CCEBD01-A67D-BCDE-D9D2-04CE487E743C}"/>
                </a:ext>
              </a:extLst>
            </p:cNvPr>
            <p:cNvSpPr txBox="1"/>
            <p:nvPr/>
          </p:nvSpPr>
          <p:spPr>
            <a:xfrm>
              <a:off x="1176646" y="1916303"/>
              <a:ext cx="3607652" cy="369332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en-US" dirty="0" err="1"/>
                <a:t>Tgf</a:t>
              </a:r>
              <a:r>
                <a:rPr lang="el-GR" dirty="0"/>
                <a:t>β</a:t>
              </a:r>
              <a:r>
                <a:rPr lang="en-US" dirty="0"/>
                <a:t>      -     +      -     +      -      +</a:t>
              </a:r>
            </a:p>
          </p:txBody>
        </p:sp>
        <p:cxnSp>
          <p:nvCxnSpPr>
            <p:cNvPr id="19" name="Straight Connector 18">
              <a:extLst>
                <a:ext uri="{FF2B5EF4-FFF2-40B4-BE49-F238E27FC236}">
                  <a16:creationId xmlns:a16="http://schemas.microsoft.com/office/drawing/2014/main" id="{A7E63A2C-4354-6940-3905-F19F1CF2268B}"/>
                </a:ext>
              </a:extLst>
            </p:cNvPr>
            <p:cNvCxnSpPr>
              <a:cxnSpLocks/>
            </p:cNvCxnSpPr>
            <p:nvPr/>
          </p:nvCxnSpPr>
          <p:spPr>
            <a:xfrm>
              <a:off x="1919227" y="1825700"/>
              <a:ext cx="536402" cy="0"/>
            </a:xfrm>
            <a:prstGeom prst="line">
              <a:avLst/>
            </a:prstGeom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20" name="Straight Connector 19">
              <a:extLst>
                <a:ext uri="{FF2B5EF4-FFF2-40B4-BE49-F238E27FC236}">
                  <a16:creationId xmlns:a16="http://schemas.microsoft.com/office/drawing/2014/main" id="{2534F833-62AF-7D06-9361-B875D8F51D92}"/>
                </a:ext>
              </a:extLst>
            </p:cNvPr>
            <p:cNvCxnSpPr/>
            <p:nvPr/>
          </p:nvCxnSpPr>
          <p:spPr>
            <a:xfrm>
              <a:off x="2609867" y="1825700"/>
              <a:ext cx="514212" cy="0"/>
            </a:xfrm>
            <a:prstGeom prst="line">
              <a:avLst/>
            </a:prstGeom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21" name="Straight Connector 20">
              <a:extLst>
                <a:ext uri="{FF2B5EF4-FFF2-40B4-BE49-F238E27FC236}">
                  <a16:creationId xmlns:a16="http://schemas.microsoft.com/office/drawing/2014/main" id="{BAAC579D-F9E1-A16A-4EE6-3B10D3FD2A86}"/>
                </a:ext>
              </a:extLst>
            </p:cNvPr>
            <p:cNvCxnSpPr/>
            <p:nvPr/>
          </p:nvCxnSpPr>
          <p:spPr>
            <a:xfrm>
              <a:off x="3278317" y="1825700"/>
              <a:ext cx="576883" cy="0"/>
            </a:xfrm>
            <a:prstGeom prst="line">
              <a:avLst/>
            </a:prstGeom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</p:grpSp>
      <p:sp>
        <p:nvSpPr>
          <p:cNvPr id="8" name="TextBox 7">
            <a:extLst>
              <a:ext uri="{FF2B5EF4-FFF2-40B4-BE49-F238E27FC236}">
                <a16:creationId xmlns:a16="http://schemas.microsoft.com/office/drawing/2014/main" id="{EDC8BAEE-48C5-9B75-0279-063430E08DD3}"/>
              </a:ext>
            </a:extLst>
          </p:cNvPr>
          <p:cNvSpPr txBox="1"/>
          <p:nvPr/>
        </p:nvSpPr>
        <p:spPr>
          <a:xfrm>
            <a:off x="5773623" y="2524256"/>
            <a:ext cx="575799" cy="276999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1200" b="1" dirty="0">
                <a:solidFill>
                  <a:srgbClr val="FF000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CD44</a:t>
            </a:r>
          </a:p>
        </p:txBody>
      </p:sp>
      <p:sp>
        <p:nvSpPr>
          <p:cNvPr id="11" name="TextBox 10">
            <a:extLst>
              <a:ext uri="{FF2B5EF4-FFF2-40B4-BE49-F238E27FC236}">
                <a16:creationId xmlns:a16="http://schemas.microsoft.com/office/drawing/2014/main" id="{0ADB6D8C-3B96-E3A4-88DF-F39E93CC3F4D}"/>
              </a:ext>
            </a:extLst>
          </p:cNvPr>
          <p:cNvSpPr txBox="1"/>
          <p:nvPr/>
        </p:nvSpPr>
        <p:spPr>
          <a:xfrm>
            <a:off x="579154" y="4890822"/>
            <a:ext cx="518091" cy="276999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1200" b="1" dirty="0">
                <a:solidFill>
                  <a:srgbClr val="FF000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BMF</a:t>
            </a:r>
          </a:p>
        </p:txBody>
      </p:sp>
      <p:sp>
        <p:nvSpPr>
          <p:cNvPr id="14" name="TextBox 13">
            <a:extLst>
              <a:ext uri="{FF2B5EF4-FFF2-40B4-BE49-F238E27FC236}">
                <a16:creationId xmlns:a16="http://schemas.microsoft.com/office/drawing/2014/main" id="{9C387AF7-3FE6-F576-BFB6-B1D24E3016BA}"/>
              </a:ext>
            </a:extLst>
          </p:cNvPr>
          <p:cNvSpPr txBox="1"/>
          <p:nvPr/>
        </p:nvSpPr>
        <p:spPr>
          <a:xfrm>
            <a:off x="6185705" y="5263154"/>
            <a:ext cx="1202199" cy="27699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l-GR" sz="1200" b="1" dirty="0">
                <a:solidFill>
                  <a:srgbClr val="FF000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β</a:t>
            </a:r>
            <a:r>
              <a:rPr lang="en-US" sz="1200" b="1" dirty="0">
                <a:solidFill>
                  <a:srgbClr val="FF000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-actin</a:t>
            </a:r>
          </a:p>
        </p:txBody>
      </p:sp>
      <p:sp>
        <p:nvSpPr>
          <p:cNvPr id="3" name="Rectangle 2">
            <a:extLst>
              <a:ext uri="{FF2B5EF4-FFF2-40B4-BE49-F238E27FC236}">
                <a16:creationId xmlns:a16="http://schemas.microsoft.com/office/drawing/2014/main" id="{77FCFFF7-7D18-483B-D51B-6956C452F862}"/>
              </a:ext>
            </a:extLst>
          </p:cNvPr>
          <p:cNvSpPr/>
          <p:nvPr/>
        </p:nvSpPr>
        <p:spPr>
          <a:xfrm>
            <a:off x="7419910" y="2403100"/>
            <a:ext cx="2331695" cy="519313"/>
          </a:xfrm>
          <a:prstGeom prst="rect">
            <a:avLst/>
          </a:prstGeom>
          <a:noFill/>
          <a:ln>
            <a:solidFill>
              <a:srgbClr val="FF0000"/>
            </a:solidFill>
            <a:prstDash val="dash"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5" name="Rectangle 4">
            <a:extLst>
              <a:ext uri="{FF2B5EF4-FFF2-40B4-BE49-F238E27FC236}">
                <a16:creationId xmlns:a16="http://schemas.microsoft.com/office/drawing/2014/main" id="{473D6611-D326-BF42-7579-CC864F4F55A7}"/>
              </a:ext>
            </a:extLst>
          </p:cNvPr>
          <p:cNvSpPr/>
          <p:nvPr/>
        </p:nvSpPr>
        <p:spPr>
          <a:xfrm>
            <a:off x="1963986" y="4555747"/>
            <a:ext cx="2643556" cy="744799"/>
          </a:xfrm>
          <a:prstGeom prst="rect">
            <a:avLst/>
          </a:prstGeom>
          <a:noFill/>
          <a:ln>
            <a:solidFill>
              <a:srgbClr val="FF0000"/>
            </a:solidFill>
            <a:prstDash val="dash"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3" name="Rectangle 22">
            <a:extLst>
              <a:ext uri="{FF2B5EF4-FFF2-40B4-BE49-F238E27FC236}">
                <a16:creationId xmlns:a16="http://schemas.microsoft.com/office/drawing/2014/main" id="{A563BD01-9E53-A605-7622-DE28A7470E2E}"/>
              </a:ext>
            </a:extLst>
          </p:cNvPr>
          <p:cNvSpPr/>
          <p:nvPr/>
        </p:nvSpPr>
        <p:spPr>
          <a:xfrm>
            <a:off x="7913649" y="5131264"/>
            <a:ext cx="1536951" cy="519313"/>
          </a:xfrm>
          <a:prstGeom prst="rect">
            <a:avLst/>
          </a:prstGeom>
          <a:noFill/>
          <a:ln>
            <a:solidFill>
              <a:srgbClr val="FF0000"/>
            </a:solidFill>
            <a:prstDash val="dash"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376457946"/>
      </p:ext>
    </p:extLst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A440A36D-B7BC-3A84-53E3-79BBF487A28B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DF145E73-FA3C-A1C6-0198-7F59EE4003F3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Supplementary Figure S1B</a:t>
            </a:r>
          </a:p>
        </p:txBody>
      </p:sp>
      <p:pic>
        <p:nvPicPr>
          <p:cNvPr id="3" name="Picture 2" descr="A blue rectangular object with writing on it&#10;&#10;AI-generated content may be incorrect.">
            <a:extLst>
              <a:ext uri="{FF2B5EF4-FFF2-40B4-BE49-F238E27FC236}">
                <a16:creationId xmlns:a16="http://schemas.microsoft.com/office/drawing/2014/main" id="{6C913636-7BAC-713D-9BC2-A0AA3E7506D4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49768" t="21356" r="9900" b="27774"/>
          <a:stretch>
            <a:fillRect/>
          </a:stretch>
        </p:blipFill>
        <p:spPr>
          <a:xfrm>
            <a:off x="6171520" y="4352800"/>
            <a:ext cx="3068053" cy="1118937"/>
          </a:xfrm>
          <a:prstGeom prst="rect">
            <a:avLst/>
          </a:prstGeom>
        </p:spPr>
      </p:pic>
      <p:pic>
        <p:nvPicPr>
          <p:cNvPr id="13" name="Picture 12" descr="A close-up of a test&#10;&#10;AI-generated content may be incorrect.">
            <a:extLst>
              <a:ext uri="{FF2B5EF4-FFF2-40B4-BE49-F238E27FC236}">
                <a16:creationId xmlns:a16="http://schemas.microsoft.com/office/drawing/2014/main" id="{7365AC76-8133-C641-D242-80794174607C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709586" y="2777302"/>
            <a:ext cx="3057525" cy="1857375"/>
          </a:xfrm>
          <a:prstGeom prst="rect">
            <a:avLst/>
          </a:prstGeom>
        </p:spPr>
      </p:pic>
      <p:sp>
        <p:nvSpPr>
          <p:cNvPr id="15" name="TextBox 14">
            <a:extLst>
              <a:ext uri="{FF2B5EF4-FFF2-40B4-BE49-F238E27FC236}">
                <a16:creationId xmlns:a16="http://schemas.microsoft.com/office/drawing/2014/main" id="{52A4047F-5123-A15C-E292-FE4AA4A6ED96}"/>
              </a:ext>
            </a:extLst>
          </p:cNvPr>
          <p:cNvSpPr txBox="1"/>
          <p:nvPr/>
        </p:nvSpPr>
        <p:spPr>
          <a:xfrm>
            <a:off x="914308" y="3480503"/>
            <a:ext cx="518091" cy="276999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1200" b="1" dirty="0">
                <a:solidFill>
                  <a:srgbClr val="FF000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BMF</a:t>
            </a:r>
          </a:p>
        </p:txBody>
      </p:sp>
      <p:sp>
        <p:nvSpPr>
          <p:cNvPr id="7" name="TextBox 6">
            <a:extLst>
              <a:ext uri="{FF2B5EF4-FFF2-40B4-BE49-F238E27FC236}">
                <a16:creationId xmlns:a16="http://schemas.microsoft.com/office/drawing/2014/main" id="{F9282308-A7E0-8C3A-4DA3-E1F8027D078D}"/>
              </a:ext>
            </a:extLst>
          </p:cNvPr>
          <p:cNvSpPr txBox="1"/>
          <p:nvPr/>
        </p:nvSpPr>
        <p:spPr>
          <a:xfrm>
            <a:off x="2015014" y="2117459"/>
            <a:ext cx="1713931" cy="276999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1200" dirty="0">
                <a:latin typeface="Arial" panose="020B0604020202020204" pitchFamily="34" charset="0"/>
                <a:cs typeface="Arial" panose="020B0604020202020204" pitchFamily="34" charset="0"/>
              </a:rPr>
              <a:t>   Nt1       Nt2      Bmf5</a:t>
            </a:r>
          </a:p>
        </p:txBody>
      </p:sp>
      <p:sp>
        <p:nvSpPr>
          <p:cNvPr id="8" name="TextBox 7">
            <a:extLst>
              <a:ext uri="{FF2B5EF4-FFF2-40B4-BE49-F238E27FC236}">
                <a16:creationId xmlns:a16="http://schemas.microsoft.com/office/drawing/2014/main" id="{A0705566-8B89-0459-5B15-55E5B5F24336}"/>
              </a:ext>
            </a:extLst>
          </p:cNvPr>
          <p:cNvSpPr txBox="1"/>
          <p:nvPr/>
        </p:nvSpPr>
        <p:spPr>
          <a:xfrm>
            <a:off x="1673303" y="2500303"/>
            <a:ext cx="1989647" cy="276999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1200" dirty="0" err="1">
                <a:latin typeface="Arial" panose="020B0604020202020204" pitchFamily="34" charset="0"/>
                <a:cs typeface="Arial" panose="020B0604020202020204" pitchFamily="34" charset="0"/>
              </a:rPr>
              <a:t>Tgf</a:t>
            </a:r>
            <a:r>
              <a:rPr lang="el-GR" sz="1200" dirty="0">
                <a:latin typeface="Arial" panose="020B0604020202020204" pitchFamily="34" charset="0"/>
                <a:cs typeface="Arial" panose="020B0604020202020204" pitchFamily="34" charset="0"/>
              </a:rPr>
              <a:t>β</a:t>
            </a:r>
            <a:r>
              <a:rPr lang="en-US" sz="1200" dirty="0"/>
              <a:t>      -     +      -     +      -      +</a:t>
            </a:r>
          </a:p>
        </p:txBody>
      </p:sp>
      <p:cxnSp>
        <p:nvCxnSpPr>
          <p:cNvPr id="9" name="Straight Connector 8">
            <a:extLst>
              <a:ext uri="{FF2B5EF4-FFF2-40B4-BE49-F238E27FC236}">
                <a16:creationId xmlns:a16="http://schemas.microsoft.com/office/drawing/2014/main" id="{6F5FBA62-1534-A046-4929-BA6BC36C3091}"/>
              </a:ext>
            </a:extLst>
          </p:cNvPr>
          <p:cNvCxnSpPr/>
          <p:nvPr/>
        </p:nvCxnSpPr>
        <p:spPr>
          <a:xfrm>
            <a:off x="2112282" y="2451637"/>
            <a:ext cx="429658" cy="0"/>
          </a:xfrm>
          <a:prstGeom prst="line">
            <a:avLst/>
          </a:prstGeom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10" name="Straight Connector 9">
            <a:extLst>
              <a:ext uri="{FF2B5EF4-FFF2-40B4-BE49-F238E27FC236}">
                <a16:creationId xmlns:a16="http://schemas.microsoft.com/office/drawing/2014/main" id="{63D2462F-A1AA-5708-A815-4E82D876BF45}"/>
              </a:ext>
            </a:extLst>
          </p:cNvPr>
          <p:cNvCxnSpPr/>
          <p:nvPr/>
        </p:nvCxnSpPr>
        <p:spPr>
          <a:xfrm>
            <a:off x="2638190" y="2451637"/>
            <a:ext cx="514212" cy="0"/>
          </a:xfrm>
          <a:prstGeom prst="line">
            <a:avLst/>
          </a:prstGeom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11" name="Straight Connector 10">
            <a:extLst>
              <a:ext uri="{FF2B5EF4-FFF2-40B4-BE49-F238E27FC236}">
                <a16:creationId xmlns:a16="http://schemas.microsoft.com/office/drawing/2014/main" id="{D61A7480-3842-2E93-507A-7E8A5CF00E8B}"/>
              </a:ext>
            </a:extLst>
          </p:cNvPr>
          <p:cNvCxnSpPr/>
          <p:nvPr/>
        </p:nvCxnSpPr>
        <p:spPr>
          <a:xfrm>
            <a:off x="3228957" y="2451637"/>
            <a:ext cx="576883" cy="0"/>
          </a:xfrm>
          <a:prstGeom prst="line">
            <a:avLst/>
          </a:prstGeom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16" name="TextBox 15">
            <a:extLst>
              <a:ext uri="{FF2B5EF4-FFF2-40B4-BE49-F238E27FC236}">
                <a16:creationId xmlns:a16="http://schemas.microsoft.com/office/drawing/2014/main" id="{BFCCA89E-0153-492C-B183-C561CBB9D8A4}"/>
              </a:ext>
            </a:extLst>
          </p:cNvPr>
          <p:cNvSpPr txBox="1"/>
          <p:nvPr/>
        </p:nvSpPr>
        <p:spPr>
          <a:xfrm>
            <a:off x="5284477" y="4850655"/>
            <a:ext cx="1202199" cy="27699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l-GR" sz="1200" b="1" dirty="0">
                <a:solidFill>
                  <a:srgbClr val="FF000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β</a:t>
            </a:r>
            <a:r>
              <a:rPr lang="en-US" sz="1200" b="1" dirty="0">
                <a:solidFill>
                  <a:srgbClr val="FF000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-actin</a:t>
            </a:r>
          </a:p>
        </p:txBody>
      </p:sp>
      <p:pic>
        <p:nvPicPr>
          <p:cNvPr id="18" name="Picture 17" descr="A close up of a test&#10;&#10;AI-generated content may be incorrect.">
            <a:extLst>
              <a:ext uri="{FF2B5EF4-FFF2-40B4-BE49-F238E27FC236}">
                <a16:creationId xmlns:a16="http://schemas.microsoft.com/office/drawing/2014/main" id="{307FB58D-B26A-CD85-135A-829AEA0FE027}"/>
              </a:ext>
            </a:extLst>
          </p:cNvPr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53406"/>
          <a:stretch>
            <a:fillRect/>
          </a:stretch>
        </p:blipFill>
        <p:spPr>
          <a:xfrm>
            <a:off x="6171520" y="2615172"/>
            <a:ext cx="3170982" cy="1158419"/>
          </a:xfrm>
          <a:prstGeom prst="rect">
            <a:avLst/>
          </a:prstGeom>
        </p:spPr>
      </p:pic>
      <p:pic>
        <p:nvPicPr>
          <p:cNvPr id="19" name="Picture 18">
            <a:extLst>
              <a:ext uri="{FF2B5EF4-FFF2-40B4-BE49-F238E27FC236}">
                <a16:creationId xmlns:a16="http://schemas.microsoft.com/office/drawing/2014/main" id="{BA110B65-C6DD-437C-6CE7-9D6ADF4E3225}"/>
              </a:ext>
            </a:extLst>
          </p:cNvPr>
          <p:cNvPicPr>
            <a:picLocks noChangeAspect="1"/>
          </p:cNvPicPr>
          <p:nvPr/>
        </p:nvPicPr>
        <p:blipFill>
          <a:blip r:embed="rId5">
            <a:duotone>
              <a:prstClr val="black"/>
              <a:schemeClr val="accent4">
                <a:tint val="45000"/>
                <a:satMod val="400000"/>
              </a:schemeClr>
            </a:duotone>
            <a:extLst>
              <a:ext uri="{BEBA8EAE-BF5A-486C-A8C5-ECC9F3942E4B}">
                <a14:imgProps xmlns:a14="http://schemas.microsoft.com/office/drawing/2010/main">
                  <a14:imgLayer r:embed="rId6">
                    <a14:imgEffect>
                      <a14:saturation sat="0"/>
                    </a14:imgEffect>
                    <a14:imgEffect>
                      <a14:brightnessContrast bright="40000" contrast="40000"/>
                    </a14:imgEffect>
                  </a14:imgLayer>
                </a14:imgProps>
              </a:ext>
            </a:extLst>
          </a:blip>
          <a:stretch>
            <a:fillRect/>
          </a:stretch>
        </p:blipFill>
        <p:spPr>
          <a:xfrm>
            <a:off x="9409173" y="2708747"/>
            <a:ext cx="1944627" cy="1027932"/>
          </a:xfrm>
          <a:prstGeom prst="rect">
            <a:avLst/>
          </a:prstGeom>
          <a:ln>
            <a:noFill/>
          </a:ln>
        </p:spPr>
      </p:pic>
      <p:sp>
        <p:nvSpPr>
          <p:cNvPr id="27" name="TextBox 26">
            <a:extLst>
              <a:ext uri="{FF2B5EF4-FFF2-40B4-BE49-F238E27FC236}">
                <a16:creationId xmlns:a16="http://schemas.microsoft.com/office/drawing/2014/main" id="{CFB36310-FC32-125C-8058-8DA037EF0F21}"/>
              </a:ext>
            </a:extLst>
          </p:cNvPr>
          <p:cNvSpPr txBox="1"/>
          <p:nvPr/>
        </p:nvSpPr>
        <p:spPr>
          <a:xfrm>
            <a:off x="5522107" y="3347616"/>
            <a:ext cx="575799" cy="276999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1200" b="1" dirty="0">
                <a:solidFill>
                  <a:srgbClr val="FF000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CD44</a:t>
            </a:r>
          </a:p>
        </p:txBody>
      </p:sp>
      <p:sp>
        <p:nvSpPr>
          <p:cNvPr id="28" name="Rectangle 27">
            <a:extLst>
              <a:ext uri="{FF2B5EF4-FFF2-40B4-BE49-F238E27FC236}">
                <a16:creationId xmlns:a16="http://schemas.microsoft.com/office/drawing/2014/main" id="{E9B6CC84-9085-7F46-A0FA-04A8A110D821}"/>
              </a:ext>
            </a:extLst>
          </p:cNvPr>
          <p:cNvSpPr/>
          <p:nvPr/>
        </p:nvSpPr>
        <p:spPr>
          <a:xfrm>
            <a:off x="6894548" y="3194381"/>
            <a:ext cx="1772386" cy="519313"/>
          </a:xfrm>
          <a:prstGeom prst="rect">
            <a:avLst/>
          </a:prstGeom>
          <a:noFill/>
          <a:ln>
            <a:solidFill>
              <a:srgbClr val="FF0000"/>
            </a:solidFill>
            <a:prstDash val="dash"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9" name="Rectangle 28">
            <a:extLst>
              <a:ext uri="{FF2B5EF4-FFF2-40B4-BE49-F238E27FC236}">
                <a16:creationId xmlns:a16="http://schemas.microsoft.com/office/drawing/2014/main" id="{89C6029B-E106-9B84-08D6-48879541EC5C}"/>
              </a:ext>
            </a:extLst>
          </p:cNvPr>
          <p:cNvSpPr/>
          <p:nvPr/>
        </p:nvSpPr>
        <p:spPr>
          <a:xfrm>
            <a:off x="2033454" y="3359345"/>
            <a:ext cx="1772386" cy="519313"/>
          </a:xfrm>
          <a:prstGeom prst="rect">
            <a:avLst/>
          </a:prstGeom>
          <a:noFill/>
          <a:ln>
            <a:solidFill>
              <a:srgbClr val="FF0000"/>
            </a:solidFill>
            <a:prstDash val="dash"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30" name="Rectangle 29">
            <a:extLst>
              <a:ext uri="{FF2B5EF4-FFF2-40B4-BE49-F238E27FC236}">
                <a16:creationId xmlns:a16="http://schemas.microsoft.com/office/drawing/2014/main" id="{08186593-CEA9-AD87-E65B-5144D88E50E3}"/>
              </a:ext>
            </a:extLst>
          </p:cNvPr>
          <p:cNvSpPr/>
          <p:nvPr/>
        </p:nvSpPr>
        <p:spPr>
          <a:xfrm>
            <a:off x="6742147" y="4841254"/>
            <a:ext cx="2257269" cy="519313"/>
          </a:xfrm>
          <a:prstGeom prst="rect">
            <a:avLst/>
          </a:prstGeom>
          <a:noFill/>
          <a:ln>
            <a:solidFill>
              <a:srgbClr val="FF0000"/>
            </a:solidFill>
            <a:prstDash val="dash"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495489167"/>
      </p:ext>
    </p:extLst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2B3945C6-D74A-2FF1-F91D-59921328C8E3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1" name="Picture 10">
            <a:extLst>
              <a:ext uri="{FF2B5EF4-FFF2-40B4-BE49-F238E27FC236}">
                <a16:creationId xmlns:a16="http://schemas.microsoft.com/office/drawing/2014/main" id="{1966F9A8-0DB4-743E-ECF3-CB7FEDBB31FD}"/>
              </a:ext>
            </a:extLst>
          </p:cNvPr>
          <p:cNvPicPr>
            <a:picLocks noChangeAspect="1"/>
          </p:cNvPicPr>
          <p:nvPr/>
        </p:nvPicPr>
        <p:blipFill>
          <a:blip r:embed="rId2"/>
          <a:srcRect l="15957" t="2861" r="54918" b="57907"/>
          <a:stretch>
            <a:fillRect/>
          </a:stretch>
        </p:blipFill>
        <p:spPr>
          <a:xfrm rot="5400000">
            <a:off x="4267127" y="1966235"/>
            <a:ext cx="1143573" cy="1993469"/>
          </a:xfrm>
          <a:prstGeom prst="rect">
            <a:avLst/>
          </a:prstGeom>
        </p:spPr>
      </p:pic>
      <p:sp>
        <p:nvSpPr>
          <p:cNvPr id="2" name="Title 1">
            <a:extLst>
              <a:ext uri="{FF2B5EF4-FFF2-40B4-BE49-F238E27FC236}">
                <a16:creationId xmlns:a16="http://schemas.microsoft.com/office/drawing/2014/main" id="{73873A7B-4248-F5E2-D7C5-EC31C19E89F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Supplementary Figure S5E</a:t>
            </a:r>
          </a:p>
        </p:txBody>
      </p:sp>
      <p:sp>
        <p:nvSpPr>
          <p:cNvPr id="68" name="TextBox 67">
            <a:extLst>
              <a:ext uri="{FF2B5EF4-FFF2-40B4-BE49-F238E27FC236}">
                <a16:creationId xmlns:a16="http://schemas.microsoft.com/office/drawing/2014/main" id="{DEF47733-F1BA-7C15-CD15-36F389EC9682}"/>
              </a:ext>
            </a:extLst>
          </p:cNvPr>
          <p:cNvSpPr txBox="1"/>
          <p:nvPr/>
        </p:nvSpPr>
        <p:spPr>
          <a:xfrm>
            <a:off x="2837570" y="2808430"/>
            <a:ext cx="927339" cy="27699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1200" b="1" dirty="0">
                <a:solidFill>
                  <a:srgbClr val="FF000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GTF2IRD1</a:t>
            </a:r>
          </a:p>
        </p:txBody>
      </p:sp>
      <p:pic>
        <p:nvPicPr>
          <p:cNvPr id="84" name="Picture 83">
            <a:extLst>
              <a:ext uri="{FF2B5EF4-FFF2-40B4-BE49-F238E27FC236}">
                <a16:creationId xmlns:a16="http://schemas.microsoft.com/office/drawing/2014/main" id="{238E72CA-A3ED-509F-4C8F-644D4421C8B8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BEBA8EAE-BF5A-486C-A8C5-ECC9F3942E4B}">
                <a14:imgProps xmlns:a14="http://schemas.microsoft.com/office/drawing/2010/main">
                  <a14:imgLayer r:embed="rId4">
                    <a14:imgEffect>
                      <a14:brightnessContrast bright="40000"/>
                    </a14:imgEffect>
                  </a14:imgLayer>
                </a14:imgProps>
              </a:ext>
            </a:extLst>
          </a:blip>
          <a:srcRect t="46584"/>
          <a:stretch>
            <a:fillRect/>
          </a:stretch>
        </p:blipFill>
        <p:spPr>
          <a:xfrm rot="16200000">
            <a:off x="4240102" y="3527156"/>
            <a:ext cx="1170699" cy="2020394"/>
          </a:xfrm>
          <a:prstGeom prst="rect">
            <a:avLst/>
          </a:prstGeom>
        </p:spPr>
      </p:pic>
      <p:sp>
        <p:nvSpPr>
          <p:cNvPr id="79" name="TextBox 78">
            <a:extLst>
              <a:ext uri="{FF2B5EF4-FFF2-40B4-BE49-F238E27FC236}">
                <a16:creationId xmlns:a16="http://schemas.microsoft.com/office/drawing/2014/main" id="{B6BA3787-65F0-2A72-AA3C-0C92225CB5E6}"/>
              </a:ext>
            </a:extLst>
          </p:cNvPr>
          <p:cNvSpPr txBox="1"/>
          <p:nvPr/>
        </p:nvSpPr>
        <p:spPr>
          <a:xfrm>
            <a:off x="2537066" y="4431979"/>
            <a:ext cx="1462764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1200" b="1" dirty="0">
                <a:solidFill>
                  <a:srgbClr val="FF000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             Rbck-1</a:t>
            </a:r>
          </a:p>
          <a:p>
            <a:r>
              <a:rPr lang="en-US" sz="1200" b="1" dirty="0">
                <a:solidFill>
                  <a:srgbClr val="FF000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Cleaved Rbck-1</a:t>
            </a:r>
          </a:p>
        </p:txBody>
      </p:sp>
      <p:pic>
        <p:nvPicPr>
          <p:cNvPr id="86" name="Picture 85">
            <a:extLst>
              <a:ext uri="{FF2B5EF4-FFF2-40B4-BE49-F238E27FC236}">
                <a16:creationId xmlns:a16="http://schemas.microsoft.com/office/drawing/2014/main" id="{1D1F5857-DAB8-5D1F-4D65-D82A5F01AFC4}"/>
              </a:ext>
            </a:extLst>
          </p:cNvPr>
          <p:cNvPicPr>
            <a:picLocks noChangeAspect="1"/>
          </p:cNvPicPr>
          <p:nvPr/>
        </p:nvPicPr>
        <p:blipFill>
          <a:blip r:embed="rId5"/>
          <a:srcRect t="17227"/>
          <a:stretch>
            <a:fillRect/>
          </a:stretch>
        </p:blipFill>
        <p:spPr>
          <a:xfrm rot="10800000">
            <a:off x="6756766" y="4140503"/>
            <a:ext cx="2409261" cy="901188"/>
          </a:xfrm>
          <a:prstGeom prst="rect">
            <a:avLst/>
          </a:prstGeom>
        </p:spPr>
      </p:pic>
      <p:sp>
        <p:nvSpPr>
          <p:cNvPr id="87" name="TextBox 86">
            <a:extLst>
              <a:ext uri="{FF2B5EF4-FFF2-40B4-BE49-F238E27FC236}">
                <a16:creationId xmlns:a16="http://schemas.microsoft.com/office/drawing/2014/main" id="{23B23D70-1C70-A84E-13C6-079FBF73E2D5}"/>
              </a:ext>
            </a:extLst>
          </p:cNvPr>
          <p:cNvSpPr txBox="1"/>
          <p:nvPr/>
        </p:nvSpPr>
        <p:spPr>
          <a:xfrm>
            <a:off x="6156980" y="4283973"/>
            <a:ext cx="719521" cy="276999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en-US" sz="1200" b="1" dirty="0">
                <a:solidFill>
                  <a:srgbClr val="FF000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β-actin  </a:t>
            </a:r>
          </a:p>
        </p:txBody>
      </p:sp>
      <p:pic>
        <p:nvPicPr>
          <p:cNvPr id="90" name="Picture 89">
            <a:extLst>
              <a:ext uri="{FF2B5EF4-FFF2-40B4-BE49-F238E27FC236}">
                <a16:creationId xmlns:a16="http://schemas.microsoft.com/office/drawing/2014/main" id="{50109CDC-818E-8271-6919-BC4A5A36F10D}"/>
              </a:ext>
            </a:extLst>
      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 rot="10800000">
            <a:off x="7052625" y="2501454"/>
            <a:ext cx="1803042" cy="1167949"/>
          </a:xfrm>
          <a:prstGeom prst="rect">
            <a:avLst/>
          </a:prstGeom>
        </p:spPr>
      </p:pic>
      <p:sp>
        <p:nvSpPr>
          <p:cNvPr id="92" name="TextBox 91">
            <a:extLst>
              <a:ext uri="{FF2B5EF4-FFF2-40B4-BE49-F238E27FC236}">
                <a16:creationId xmlns:a16="http://schemas.microsoft.com/office/drawing/2014/main" id="{290F7138-3E1D-FC18-9081-E4ECC4A2B8B6}"/>
              </a:ext>
            </a:extLst>
          </p:cNvPr>
          <p:cNvSpPr txBox="1"/>
          <p:nvPr/>
        </p:nvSpPr>
        <p:spPr>
          <a:xfrm>
            <a:off x="6309083" y="2777096"/>
            <a:ext cx="1427549" cy="27699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1200" b="1" dirty="0">
                <a:solidFill>
                  <a:srgbClr val="FF000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Vinculin</a:t>
            </a:r>
          </a:p>
        </p:txBody>
      </p:sp>
      <p:sp>
        <p:nvSpPr>
          <p:cNvPr id="3" name="Rectangle 2">
            <a:extLst>
              <a:ext uri="{FF2B5EF4-FFF2-40B4-BE49-F238E27FC236}">
                <a16:creationId xmlns:a16="http://schemas.microsoft.com/office/drawing/2014/main" id="{3397374E-0677-015E-769B-7DC35E87CF67}"/>
              </a:ext>
            </a:extLst>
          </p:cNvPr>
          <p:cNvSpPr/>
          <p:nvPr/>
        </p:nvSpPr>
        <p:spPr>
          <a:xfrm>
            <a:off x="7191810" y="2745538"/>
            <a:ext cx="1500807" cy="291527"/>
          </a:xfrm>
          <a:prstGeom prst="rect">
            <a:avLst/>
          </a:prstGeom>
          <a:noFill/>
          <a:ln>
            <a:solidFill>
              <a:srgbClr val="FF0000"/>
            </a:solidFill>
            <a:prstDash val="dash"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4" name="Rectangle 3">
            <a:extLst>
              <a:ext uri="{FF2B5EF4-FFF2-40B4-BE49-F238E27FC236}">
                <a16:creationId xmlns:a16="http://schemas.microsoft.com/office/drawing/2014/main" id="{0D059AD2-112A-8097-52B0-5D1A6F1D0132}"/>
              </a:ext>
            </a:extLst>
          </p:cNvPr>
          <p:cNvSpPr/>
          <p:nvPr/>
        </p:nvSpPr>
        <p:spPr>
          <a:xfrm>
            <a:off x="4195786" y="4431979"/>
            <a:ext cx="1531262" cy="490056"/>
          </a:xfrm>
          <a:prstGeom prst="rect">
            <a:avLst/>
          </a:prstGeom>
          <a:noFill/>
          <a:ln>
            <a:solidFill>
              <a:srgbClr val="FF0000"/>
            </a:solidFill>
            <a:prstDash val="dash"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5" name="Rectangle 4">
            <a:extLst>
              <a:ext uri="{FF2B5EF4-FFF2-40B4-BE49-F238E27FC236}">
                <a16:creationId xmlns:a16="http://schemas.microsoft.com/office/drawing/2014/main" id="{925F9E04-7126-569A-F28E-D8F04BCDBB8E}"/>
              </a:ext>
            </a:extLst>
          </p:cNvPr>
          <p:cNvSpPr/>
          <p:nvPr/>
        </p:nvSpPr>
        <p:spPr>
          <a:xfrm>
            <a:off x="4038135" y="2808430"/>
            <a:ext cx="1497683" cy="359937"/>
          </a:xfrm>
          <a:prstGeom prst="rect">
            <a:avLst/>
          </a:prstGeom>
          <a:noFill/>
          <a:ln>
            <a:solidFill>
              <a:srgbClr val="FF0000"/>
            </a:solidFill>
            <a:prstDash val="dash"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6" name="Rectangle 5">
            <a:extLst>
              <a:ext uri="{FF2B5EF4-FFF2-40B4-BE49-F238E27FC236}">
                <a16:creationId xmlns:a16="http://schemas.microsoft.com/office/drawing/2014/main" id="{84A7ECA1-4CD8-24C0-DC3A-984CE71FB4E9}"/>
              </a:ext>
            </a:extLst>
          </p:cNvPr>
          <p:cNvSpPr/>
          <p:nvPr/>
        </p:nvSpPr>
        <p:spPr>
          <a:xfrm>
            <a:off x="7195044" y="4299570"/>
            <a:ext cx="1500807" cy="291527"/>
          </a:xfrm>
          <a:prstGeom prst="rect">
            <a:avLst/>
          </a:prstGeom>
          <a:noFill/>
          <a:ln>
            <a:solidFill>
              <a:srgbClr val="FF0000"/>
            </a:solidFill>
            <a:prstDash val="dash"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pic>
        <p:nvPicPr>
          <p:cNvPr id="7" name="Picture 6">
            <a:extLst>
              <a:ext uri="{FF2B5EF4-FFF2-40B4-BE49-F238E27FC236}">
                <a16:creationId xmlns:a16="http://schemas.microsoft.com/office/drawing/2014/main" id="{90D56646-D64B-474F-1F67-B67849B72E11}"/>
              </a:ext>
            </a:extLst>
      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4192948" y="1908551"/>
            <a:ext cx="1301736" cy="460791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873492870"/>
      </p:ext>
    </p:extLst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5AEBBB6D-09EF-F76F-249A-AC4C5CB3BC5F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F290E82C-4B04-933C-DD81-95CBC2656D9F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Supplementary Figure S6D</a:t>
            </a:r>
          </a:p>
        </p:txBody>
      </p:sp>
      <p:pic>
        <p:nvPicPr>
          <p:cNvPr id="3" name="Picture 2">
            <a:extLst>
              <a:ext uri="{FF2B5EF4-FFF2-40B4-BE49-F238E27FC236}">
                <a16:creationId xmlns:a16="http://schemas.microsoft.com/office/drawing/2014/main" id="{8A1961FF-BC6A-D032-4FE9-96DB8E5F926C}"/>
              </a:ext>
            </a:extLst>
          </p:cNvPr>
          <p:cNvPicPr>
            <a:picLocks noChangeAspect="1"/>
          </p:cNvPicPr>
          <p:nvPr/>
        </p:nvPicPr>
        <p:blipFill>
          <a:blip r:embed="rId2"/>
          <a:srcRect b="21698"/>
          <a:stretch>
            <a:fillRect/>
          </a:stretch>
        </p:blipFill>
        <p:spPr>
          <a:xfrm>
            <a:off x="3562794" y="2732625"/>
            <a:ext cx="4781473" cy="1717824"/>
          </a:xfrm>
          <a:prstGeom prst="rect">
            <a:avLst/>
          </a:prstGeom>
        </p:spPr>
      </p:pic>
      <p:sp>
        <p:nvSpPr>
          <p:cNvPr id="5" name="TextBox 4">
            <a:extLst>
              <a:ext uri="{FF2B5EF4-FFF2-40B4-BE49-F238E27FC236}">
                <a16:creationId xmlns:a16="http://schemas.microsoft.com/office/drawing/2014/main" id="{AD47B441-B0D7-9128-49B3-E71B37CC3094}"/>
              </a:ext>
            </a:extLst>
          </p:cNvPr>
          <p:cNvSpPr txBox="1"/>
          <p:nvPr/>
        </p:nvSpPr>
        <p:spPr>
          <a:xfrm>
            <a:off x="2815797" y="3701167"/>
            <a:ext cx="1493994" cy="276999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en-US" sz="1200" b="1" dirty="0">
                <a:solidFill>
                  <a:srgbClr val="FF000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AMPK</a:t>
            </a:r>
          </a:p>
        </p:txBody>
      </p:sp>
      <p:grpSp>
        <p:nvGrpSpPr>
          <p:cNvPr id="6" name="Group 5">
            <a:extLst>
              <a:ext uri="{FF2B5EF4-FFF2-40B4-BE49-F238E27FC236}">
                <a16:creationId xmlns:a16="http://schemas.microsoft.com/office/drawing/2014/main" id="{D33C5CC0-EFC2-2B9A-0A3B-CFBAA8BE9B67}"/>
              </a:ext>
            </a:extLst>
          </p:cNvPr>
          <p:cNvGrpSpPr/>
          <p:nvPr/>
        </p:nvGrpSpPr>
        <p:grpSpPr>
          <a:xfrm>
            <a:off x="3056390" y="4808093"/>
            <a:ext cx="5096209" cy="1523988"/>
            <a:chOff x="5552552" y="4290359"/>
            <a:chExt cx="5096209" cy="1523988"/>
          </a:xfrm>
        </p:grpSpPr>
        <p:pic>
          <p:nvPicPr>
            <p:cNvPr id="7" name="Picture 6">
              <a:extLst>
                <a:ext uri="{FF2B5EF4-FFF2-40B4-BE49-F238E27FC236}">
                  <a16:creationId xmlns:a16="http://schemas.microsoft.com/office/drawing/2014/main" id="{ED56886C-C438-332E-4E7C-35385BA9C6F2}"/>
                </a:ext>
              </a:extLst>
            </p:cNvPr>
            <p:cNvPicPr>
              <a:picLocks noChangeAspect="1"/>
            </p:cNvPicPr>
            <p:nvPr/>
          </p:nvPicPr>
          <p:blipFill>
            <a:blip r:embed="rId3"/>
            <a:srcRect t="17226" b="6717"/>
            <a:stretch>
              <a:fillRect/>
            </a:stretch>
          </p:blipFill>
          <p:spPr>
            <a:xfrm rot="10800000">
              <a:off x="6214669" y="4290359"/>
              <a:ext cx="4434092" cy="1523988"/>
            </a:xfrm>
            <a:prstGeom prst="rect">
              <a:avLst/>
            </a:prstGeom>
          </p:spPr>
        </p:pic>
        <p:sp>
          <p:nvSpPr>
            <p:cNvPr id="8" name="TextBox 7">
              <a:extLst>
                <a:ext uri="{FF2B5EF4-FFF2-40B4-BE49-F238E27FC236}">
                  <a16:creationId xmlns:a16="http://schemas.microsoft.com/office/drawing/2014/main" id="{B296E731-B6BF-6B14-BCAB-3C63CE287779}"/>
                </a:ext>
              </a:extLst>
            </p:cNvPr>
            <p:cNvSpPr txBox="1"/>
            <p:nvPr/>
          </p:nvSpPr>
          <p:spPr>
            <a:xfrm>
              <a:off x="5552552" y="4641860"/>
              <a:ext cx="1324232" cy="276999"/>
            </a:xfrm>
            <a:prstGeom prst="rect">
              <a:avLst/>
            </a:prstGeom>
            <a:noFill/>
          </p:spPr>
          <p:txBody>
            <a:bodyPr wrap="square">
              <a:spAutoFit/>
            </a:bodyPr>
            <a:lstStyle/>
            <a:p>
              <a:r>
                <a:rPr lang="en-US" sz="1200" b="1" dirty="0">
                  <a:solidFill>
                    <a:srgbClr val="FF0000"/>
                  </a:solidFill>
                  <a:latin typeface="Arial" panose="020B0604020202020204" pitchFamily="34" charset="0"/>
                  <a:cs typeface="Arial" panose="020B0604020202020204" pitchFamily="34" charset="0"/>
                </a:rPr>
                <a:t>β- actin </a:t>
              </a:r>
            </a:p>
          </p:txBody>
        </p:sp>
      </p:grpSp>
      <p:sp>
        <p:nvSpPr>
          <p:cNvPr id="10" name="Rectangle 9">
            <a:extLst>
              <a:ext uri="{FF2B5EF4-FFF2-40B4-BE49-F238E27FC236}">
                <a16:creationId xmlns:a16="http://schemas.microsoft.com/office/drawing/2014/main" id="{2A29F41C-5990-0F3A-4E31-4425E3BBFDD3}"/>
              </a:ext>
            </a:extLst>
          </p:cNvPr>
          <p:cNvSpPr/>
          <p:nvPr/>
        </p:nvSpPr>
        <p:spPr>
          <a:xfrm>
            <a:off x="3725265" y="3465025"/>
            <a:ext cx="4090817" cy="715297"/>
          </a:xfrm>
          <a:prstGeom prst="rect">
            <a:avLst/>
          </a:prstGeom>
          <a:noFill/>
          <a:ln>
            <a:solidFill>
              <a:srgbClr val="FF0000"/>
            </a:solidFill>
            <a:prstDash val="dash"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1" name="Rectangle 10">
            <a:extLst>
              <a:ext uri="{FF2B5EF4-FFF2-40B4-BE49-F238E27FC236}">
                <a16:creationId xmlns:a16="http://schemas.microsoft.com/office/drawing/2014/main" id="{A5127731-AB01-14C9-458A-E66F45F821FB}"/>
              </a:ext>
            </a:extLst>
          </p:cNvPr>
          <p:cNvSpPr/>
          <p:nvPr/>
        </p:nvSpPr>
        <p:spPr>
          <a:xfrm>
            <a:off x="4541623" y="5078945"/>
            <a:ext cx="2662917" cy="500644"/>
          </a:xfrm>
          <a:prstGeom prst="rect">
            <a:avLst/>
          </a:prstGeom>
          <a:noFill/>
          <a:ln>
            <a:solidFill>
              <a:srgbClr val="FF0000"/>
            </a:solidFill>
            <a:prstDash val="dash"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pic>
        <p:nvPicPr>
          <p:cNvPr id="13" name="Picture 12">
            <a:extLst>
              <a:ext uri="{FF2B5EF4-FFF2-40B4-BE49-F238E27FC236}">
                <a16:creationId xmlns:a16="http://schemas.microsoft.com/office/drawing/2014/main" id="{0E5E3F21-5E23-6C03-8446-217B573FBAF7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3771858" y="1616403"/>
            <a:ext cx="4090817" cy="104406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66393990"/>
      </p:ext>
    </p:extLst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0E2841"/>
      </a:dk2>
      <a:lt2>
        <a:srgbClr val="E8E8E8"/>
      </a:lt2>
      <a:accent1>
        <a:srgbClr val="156082"/>
      </a:accent1>
      <a:accent2>
        <a:srgbClr val="E97132"/>
      </a:accent2>
      <a:accent3>
        <a:srgbClr val="196B24"/>
      </a:accent3>
      <a:accent4>
        <a:srgbClr val="0F9ED5"/>
      </a:accent4>
      <a:accent5>
        <a:srgbClr val="A02B93"/>
      </a:accent5>
      <a:accent6>
        <a:srgbClr val="4EA72E"/>
      </a:accent6>
      <a:hlink>
        <a:srgbClr val="467886"/>
      </a:hlink>
      <a:folHlink>
        <a:srgbClr val="96607D"/>
      </a:folHlink>
    </a:clrScheme>
    <a:fontScheme name="Office">
      <a:majorFont>
        <a:latin typeface="Aptos Display" panose="0211000402020202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Aptos" panose="0211000402020202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  <a:ln w="2540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  <a:extLst>
    <a:ext uri="{05A4C25C-085E-4340-85A3-A5531E510DB2}">
      <thm15:themeFamily xmlns:thm15="http://schemas.microsoft.com/office/thememl/2012/main" name="Office Theme" id="{2E142A2C-CD16-42D6-873A-C26D2A0506FA}" vid="{1BDDFF52-6CD6-40A5-AB3C-68EB2F1E4D0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908</TotalTime>
  <Words>236</Words>
  <Application>Microsoft Macintosh PowerPoint</Application>
  <PresentationFormat>Widescreen</PresentationFormat>
  <Paragraphs>128</Paragraphs>
  <Slides>17</Slides>
  <Notes>0</Notes>
  <HiddenSlides>0</HiddenSlides>
  <MMClips>0</MMClips>
  <ScaleCrop>false</ScaleCrop>
  <HeadingPairs>
    <vt:vector size="6" baseType="variant">
      <vt:variant>
        <vt:lpstr>Fonts Used</vt:lpstr>
      </vt:variant>
      <vt:variant>
        <vt:i4>3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17</vt:i4>
      </vt:variant>
    </vt:vector>
  </HeadingPairs>
  <TitlesOfParts>
    <vt:vector size="21" baseType="lpstr">
      <vt:lpstr>Aptos</vt:lpstr>
      <vt:lpstr>Aptos Display</vt:lpstr>
      <vt:lpstr>Arial</vt:lpstr>
      <vt:lpstr>Office Theme</vt:lpstr>
      <vt:lpstr>BCL-XL Dependence is a Subtype Agnostic Actionable Feature of Difficult-to-Treat Kidney Cancers</vt:lpstr>
      <vt:lpstr>Figure 1A</vt:lpstr>
      <vt:lpstr>Figure 1D</vt:lpstr>
      <vt:lpstr>Figure 1H</vt:lpstr>
      <vt:lpstr>Figure 1I</vt:lpstr>
      <vt:lpstr>Figure 3A</vt:lpstr>
      <vt:lpstr>Figure 3D</vt:lpstr>
      <vt:lpstr>Figure 4A</vt:lpstr>
      <vt:lpstr>Figure 4H</vt:lpstr>
      <vt:lpstr>Figure 4K</vt:lpstr>
      <vt:lpstr>Figure 4N</vt:lpstr>
      <vt:lpstr>Figure 5E</vt:lpstr>
      <vt:lpstr>Figure 6D</vt:lpstr>
      <vt:lpstr>Supplementary Figure S1A</vt:lpstr>
      <vt:lpstr>Supplementary Figure S1B</vt:lpstr>
      <vt:lpstr>Supplementary Figure S5E</vt:lpstr>
      <vt:lpstr>Supplementary Figure S6D</vt:lpstr>
    </vt:vector>
  </TitlesOfParts>
  <Company/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/>
  <dc:creator>Grubb, Treg</dc:creator>
  <cp:lastModifiedBy>Grubb, Treg</cp:lastModifiedBy>
  <cp:revision>73</cp:revision>
  <dcterms:created xsi:type="dcterms:W3CDTF">2026-04-12T15:33:18Z</dcterms:created>
  <dcterms:modified xsi:type="dcterms:W3CDTF">2026-07-02T15:41:25Z</dcterms:modified>
</cp:coreProperties>
</file>