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3" r:id="rId2"/>
    <p:sldId id="276" r:id="rId3"/>
    <p:sldId id="292" r:id="rId4"/>
  </p:sldIdLst>
  <p:sldSz cx="6858000" cy="9906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E3AAC-6DE3-4D75-94B1-213C1C201830}" v="9" dt="2023-03-02T16:19:46.961"/>
    <p1510:client id="{C3ACEF60-0607-4EBD-9143-D8A365DF8AFB}" v="23" dt="2023-03-01T17:06:22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75" d="100"/>
          <a:sy n="75" d="100"/>
        </p:scale>
        <p:origin x="25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uhac\Downloads\Figure3DKO_manuscript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uhac\Downloads\Figure3DKO_manuscrip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-Arbeitsblat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19947506561678"/>
          <c:y val="5.4236293379994166E-2"/>
          <c:w val="0.80157830271216091"/>
          <c:h val="0.82116469816272963"/>
        </c:manualLayout>
      </c:layout>
      <c:lineChart>
        <c:grouping val="standard"/>
        <c:varyColors val="0"/>
        <c:ser>
          <c:idx val="0"/>
          <c:order val="0"/>
          <c:tx>
            <c:strRef>
              <c:f>Sheet1!$N$7:$N$8</c:f>
              <c:strCache>
                <c:ptCount val="2"/>
                <c:pt idx="0">
                  <c:v>DKO+MK2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Sheet1!$N$14:$N$17</c:f>
                <c:numCache>
                  <c:formatCode>General</c:formatCode>
                  <c:ptCount val="4"/>
                  <c:pt idx="0">
                    <c:v>7.2214823684345602</c:v>
                  </c:pt>
                  <c:pt idx="1">
                    <c:v>1.7258308296809808</c:v>
                  </c:pt>
                  <c:pt idx="2">
                    <c:v>5.9573315960593733</c:v>
                  </c:pt>
                  <c:pt idx="3">
                    <c:v>0.44550738867608491</c:v>
                  </c:pt>
                </c:numCache>
              </c:numRef>
            </c:plus>
            <c:minus>
              <c:numRef>
                <c:f>Sheet1!$N$14:$N$17</c:f>
                <c:numCache>
                  <c:formatCode>General</c:formatCode>
                  <c:ptCount val="4"/>
                  <c:pt idx="0">
                    <c:v>7.2214823684345602</c:v>
                  </c:pt>
                  <c:pt idx="1">
                    <c:v>1.7258308296809808</c:v>
                  </c:pt>
                  <c:pt idx="2">
                    <c:v>5.9573315960593733</c:v>
                  </c:pt>
                  <c:pt idx="3">
                    <c:v>0.44550738867608491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Sheet1!$M$9:$M$12</c:f>
              <c:strCache>
                <c:ptCount val="4"/>
                <c:pt idx="0">
                  <c:v>0µM</c:v>
                </c:pt>
                <c:pt idx="1">
                  <c:v>2.5μM </c:v>
                </c:pt>
                <c:pt idx="2">
                  <c:v>5μM </c:v>
                </c:pt>
                <c:pt idx="3">
                  <c:v>10μM </c:v>
                </c:pt>
              </c:strCache>
            </c:strRef>
          </c:cat>
          <c:val>
            <c:numRef>
              <c:f>Sheet1!$N$9:$N$12</c:f>
              <c:numCache>
                <c:formatCode>0.00</c:formatCode>
                <c:ptCount val="4"/>
                <c:pt idx="0">
                  <c:v>100</c:v>
                </c:pt>
                <c:pt idx="1">
                  <c:v>102.5154462509755</c:v>
                </c:pt>
                <c:pt idx="2">
                  <c:v>100.24366686411646</c:v>
                </c:pt>
                <c:pt idx="3">
                  <c:v>102.73563611121388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F-4424-A036-3CB0A7546310}"/>
            </c:ext>
          </c:extLst>
        </c:ser>
        <c:ser>
          <c:idx val="1"/>
          <c:order val="1"/>
          <c:tx>
            <c:strRef>
              <c:f>Sheet1!$O$7:$O$8</c:f>
              <c:strCache>
                <c:ptCount val="2"/>
                <c:pt idx="0">
                  <c:v>DKO+MK2</c:v>
                </c:pt>
                <c:pt idx="1">
                  <c:v>TNF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Sheet1!$O$14:$O$17</c:f>
                <c:numCache>
                  <c:formatCode>General</c:formatCode>
                  <c:ptCount val="4"/>
                  <c:pt idx="0">
                    <c:v>3.5292160888261694</c:v>
                  </c:pt>
                  <c:pt idx="1">
                    <c:v>4.7268663673234883</c:v>
                  </c:pt>
                  <c:pt idx="2">
                    <c:v>8.043133247966189</c:v>
                  </c:pt>
                  <c:pt idx="3">
                    <c:v>0.99772463901290454</c:v>
                  </c:pt>
                </c:numCache>
              </c:numRef>
            </c:plus>
            <c:minus>
              <c:numRef>
                <c:f>Sheet1!$O$14:$O$17</c:f>
                <c:numCache>
                  <c:formatCode>General</c:formatCode>
                  <c:ptCount val="4"/>
                  <c:pt idx="0">
                    <c:v>3.5292160888261694</c:v>
                  </c:pt>
                  <c:pt idx="1">
                    <c:v>4.7268663673234883</c:v>
                  </c:pt>
                  <c:pt idx="2">
                    <c:v>8.043133247966189</c:v>
                  </c:pt>
                  <c:pt idx="3">
                    <c:v>0.99772463901290454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Sheet1!$M$9:$M$12</c:f>
              <c:strCache>
                <c:ptCount val="4"/>
                <c:pt idx="0">
                  <c:v>0µM</c:v>
                </c:pt>
                <c:pt idx="1">
                  <c:v>2.5μM </c:v>
                </c:pt>
                <c:pt idx="2">
                  <c:v>5μM </c:v>
                </c:pt>
                <c:pt idx="3">
                  <c:v>10μM </c:v>
                </c:pt>
              </c:strCache>
            </c:strRef>
          </c:cat>
          <c:val>
            <c:numRef>
              <c:f>Sheet1!$O$9:$O$12</c:f>
              <c:numCache>
                <c:formatCode>0.00</c:formatCode>
                <c:ptCount val="4"/>
                <c:pt idx="0">
                  <c:v>99.468621123678176</c:v>
                </c:pt>
                <c:pt idx="1">
                  <c:v>111.67878864695263</c:v>
                </c:pt>
                <c:pt idx="2">
                  <c:v>91.049717839625842</c:v>
                </c:pt>
                <c:pt idx="3">
                  <c:v>92.61881482002282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6F-4424-A036-3CB0A7546310}"/>
            </c:ext>
          </c:extLst>
        </c:ser>
        <c:ser>
          <c:idx val="2"/>
          <c:order val="2"/>
          <c:tx>
            <c:strRef>
              <c:f>Sheet1!$P$7:$P$8</c:f>
              <c:strCache>
                <c:ptCount val="2"/>
                <c:pt idx="0">
                  <c:v> DKO+vector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Sheet1!$P$14:$P$17</c:f>
                <c:numCache>
                  <c:formatCode>General</c:formatCode>
                  <c:ptCount val="4"/>
                  <c:pt idx="0">
                    <c:v>0.80075213761330943</c:v>
                  </c:pt>
                  <c:pt idx="1">
                    <c:v>1.6385206619323927</c:v>
                  </c:pt>
                  <c:pt idx="2">
                    <c:v>5.3736531541576538</c:v>
                  </c:pt>
                  <c:pt idx="3">
                    <c:v>3.8044916274598251</c:v>
                  </c:pt>
                </c:numCache>
              </c:numRef>
            </c:plus>
            <c:minus>
              <c:numRef>
                <c:f>Sheet1!$P$14:$P$17</c:f>
                <c:numCache>
                  <c:formatCode>General</c:formatCode>
                  <c:ptCount val="4"/>
                  <c:pt idx="0">
                    <c:v>0.80075213761330943</c:v>
                  </c:pt>
                  <c:pt idx="1">
                    <c:v>1.6385206619323927</c:v>
                  </c:pt>
                  <c:pt idx="2">
                    <c:v>5.3736531541576538</c:v>
                  </c:pt>
                  <c:pt idx="3">
                    <c:v>3.8044916274598251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Sheet1!$M$9:$M$12</c:f>
              <c:strCache>
                <c:ptCount val="4"/>
                <c:pt idx="0">
                  <c:v>0µM</c:v>
                </c:pt>
                <c:pt idx="1">
                  <c:v>2.5μM </c:v>
                </c:pt>
                <c:pt idx="2">
                  <c:v>5μM </c:v>
                </c:pt>
                <c:pt idx="3">
                  <c:v>10μM </c:v>
                </c:pt>
              </c:strCache>
            </c:strRef>
          </c:cat>
          <c:val>
            <c:numRef>
              <c:f>Sheet1!$P$9:$P$12</c:f>
              <c:numCache>
                <c:formatCode>0.00</c:formatCode>
                <c:ptCount val="4"/>
                <c:pt idx="0">
                  <c:v>106.2916151670201</c:v>
                </c:pt>
                <c:pt idx="1">
                  <c:v>103.97927182152955</c:v>
                </c:pt>
                <c:pt idx="2">
                  <c:v>111.1833082088245</c:v>
                </c:pt>
                <c:pt idx="3">
                  <c:v>100.58253777494632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6F-4424-A036-3CB0A7546310}"/>
            </c:ext>
          </c:extLst>
        </c:ser>
        <c:ser>
          <c:idx val="3"/>
          <c:order val="3"/>
          <c:tx>
            <c:strRef>
              <c:f>Sheet1!$Q$7:$Q$8</c:f>
              <c:strCache>
                <c:ptCount val="2"/>
                <c:pt idx="0">
                  <c:v> DKO+vector</c:v>
                </c:pt>
                <c:pt idx="1">
                  <c:v>TNF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Sheet1!$Q$14:$Q$17</c:f>
                <c:numCache>
                  <c:formatCode>General</c:formatCode>
                  <c:ptCount val="4"/>
                  <c:pt idx="0">
                    <c:v>2.4429210529476992</c:v>
                  </c:pt>
                  <c:pt idx="1">
                    <c:v>3.1932747085522477</c:v>
                  </c:pt>
                  <c:pt idx="2">
                    <c:v>2.0942285354007888</c:v>
                  </c:pt>
                  <c:pt idx="3">
                    <c:v>3.0490652493166035</c:v>
                  </c:pt>
                </c:numCache>
              </c:numRef>
            </c:plus>
            <c:minus>
              <c:numRef>
                <c:f>Sheet1!$Q$14:$Q$17</c:f>
                <c:numCache>
                  <c:formatCode>General</c:formatCode>
                  <c:ptCount val="4"/>
                  <c:pt idx="0">
                    <c:v>2.4429210529476992</c:v>
                  </c:pt>
                  <c:pt idx="1">
                    <c:v>3.1932747085522477</c:v>
                  </c:pt>
                  <c:pt idx="2">
                    <c:v>2.0942285354007888</c:v>
                  </c:pt>
                  <c:pt idx="3">
                    <c:v>3.0490652493166035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Sheet1!$M$9:$M$12</c:f>
              <c:strCache>
                <c:ptCount val="4"/>
                <c:pt idx="0">
                  <c:v>0µM</c:v>
                </c:pt>
                <c:pt idx="1">
                  <c:v>2.5μM </c:v>
                </c:pt>
                <c:pt idx="2">
                  <c:v>5μM </c:v>
                </c:pt>
                <c:pt idx="3">
                  <c:v>10μM </c:v>
                </c:pt>
              </c:strCache>
            </c:strRef>
          </c:cat>
          <c:val>
            <c:numRef>
              <c:f>Sheet1!$Q$9:$Q$12</c:f>
              <c:numCache>
                <c:formatCode>0.00</c:formatCode>
                <c:ptCount val="4"/>
                <c:pt idx="0">
                  <c:v>108.53012925470695</c:v>
                </c:pt>
                <c:pt idx="1">
                  <c:v>80.882134286732523</c:v>
                </c:pt>
                <c:pt idx="2">
                  <c:v>47.630909248959931</c:v>
                </c:pt>
                <c:pt idx="3">
                  <c:v>43.33032723367544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6F-4424-A036-3CB0A7546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8519392"/>
        <c:axId val="568519720"/>
      </c:lineChart>
      <c:catAx>
        <c:axId val="568519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519720"/>
        <c:crosses val="autoZero"/>
        <c:auto val="1"/>
        <c:lblAlgn val="ctr"/>
        <c:lblOffset val="100"/>
        <c:noMultiLvlLbl val="0"/>
      </c:catAx>
      <c:valAx>
        <c:axId val="568519720"/>
        <c:scaling>
          <c:orientation val="minMax"/>
          <c:max val="12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100" b="1" dirty="0" err="1">
                    <a:solidFill>
                      <a:schemeClr val="tx1"/>
                    </a:solidFill>
                  </a:rPr>
                  <a:t>Percentage</a:t>
                </a:r>
                <a:r>
                  <a:rPr lang="de-DE" sz="1100" b="1" baseline="0" dirty="0">
                    <a:solidFill>
                      <a:schemeClr val="tx1"/>
                    </a:solidFill>
                  </a:rPr>
                  <a:t> </a:t>
                </a:r>
                <a:r>
                  <a:rPr lang="de-DE" sz="1100" b="1" baseline="0" dirty="0" err="1">
                    <a:solidFill>
                      <a:schemeClr val="tx1"/>
                    </a:solidFill>
                  </a:rPr>
                  <a:t>viability</a:t>
                </a:r>
                <a:r>
                  <a:rPr lang="de-DE" sz="1100" b="1" baseline="0" dirty="0">
                    <a:solidFill>
                      <a:schemeClr val="tx1"/>
                    </a:solidFill>
                  </a:rPr>
                  <a:t> (6h)</a:t>
                </a:r>
                <a:endParaRPr lang="de-DE" sz="1100" b="1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519392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972112718068892"/>
          <c:y val="0.55568962970537772"/>
          <c:w val="0.37986322727925642"/>
          <c:h val="0.302793968935701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35816903546786"/>
          <c:y val="0.15315014534856791"/>
          <c:w val="0.8511175972572832"/>
          <c:h val="0.677687466303032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b!$K$6</c:f>
              <c:strCache>
                <c:ptCount val="1"/>
                <c:pt idx="0">
                  <c:v>DKO+MK2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b!$K$12:$K$15</c:f>
                <c:numCache>
                  <c:formatCode>General</c:formatCode>
                  <c:ptCount val="4"/>
                  <c:pt idx="0">
                    <c:v>7.2214823684345602</c:v>
                  </c:pt>
                  <c:pt idx="1">
                    <c:v>0.44550738867608491</c:v>
                  </c:pt>
                  <c:pt idx="2">
                    <c:v>4.4474949514157007</c:v>
                  </c:pt>
                  <c:pt idx="3">
                    <c:v>0.62711601270704986</c:v>
                  </c:pt>
                </c:numCache>
              </c:numRef>
            </c:plus>
            <c:minus>
              <c:numRef>
                <c:f>b!$K$12:$K$15</c:f>
                <c:numCache>
                  <c:formatCode>General</c:formatCode>
                  <c:ptCount val="4"/>
                  <c:pt idx="0">
                    <c:v>7.2214823684345602</c:v>
                  </c:pt>
                  <c:pt idx="1">
                    <c:v>0.44550738867608491</c:v>
                  </c:pt>
                  <c:pt idx="2">
                    <c:v>4.4474949514157007</c:v>
                  </c:pt>
                  <c:pt idx="3">
                    <c:v>0.62711601270704986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b!$J$7:$J$10</c:f>
              <c:strCache>
                <c:ptCount val="4"/>
                <c:pt idx="0">
                  <c:v>Control_6h</c:v>
                </c:pt>
                <c:pt idx="1">
                  <c:v>5-ITu_6h</c:v>
                </c:pt>
                <c:pt idx="2">
                  <c:v>Control_24h</c:v>
                </c:pt>
                <c:pt idx="3">
                  <c:v>5-ITu_24h</c:v>
                </c:pt>
              </c:strCache>
            </c:strRef>
          </c:cat>
          <c:val>
            <c:numRef>
              <c:f>b!$K$7:$K$10</c:f>
              <c:numCache>
                <c:formatCode>0.00</c:formatCode>
                <c:ptCount val="4"/>
                <c:pt idx="0">
                  <c:v>100</c:v>
                </c:pt>
                <c:pt idx="1">
                  <c:v>102.73563611121388</c:v>
                </c:pt>
                <c:pt idx="2">
                  <c:v>100</c:v>
                </c:pt>
                <c:pt idx="3">
                  <c:v>21.134164874579216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0-44CD-9353-5D7F0500113C}"/>
            </c:ext>
          </c:extLst>
        </c:ser>
        <c:ser>
          <c:idx val="1"/>
          <c:order val="1"/>
          <c:tx>
            <c:strRef>
              <c:f>b!$L$6</c:f>
              <c:strCache>
                <c:ptCount val="1"/>
                <c:pt idx="0">
                  <c:v> DKO+vector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b!$L$12:$L$15</c:f>
                <c:numCache>
                  <c:formatCode>General</c:formatCode>
                  <c:ptCount val="4"/>
                  <c:pt idx="0">
                    <c:v>0.80075213761330943</c:v>
                  </c:pt>
                  <c:pt idx="1">
                    <c:v>3.8044916274598251</c:v>
                  </c:pt>
                  <c:pt idx="2">
                    <c:v>2.3075344558875144</c:v>
                  </c:pt>
                  <c:pt idx="3">
                    <c:v>0.70026322233952598</c:v>
                  </c:pt>
                </c:numCache>
              </c:numRef>
            </c:plus>
            <c:minus>
              <c:numRef>
                <c:f>b!$L$12:$L$15</c:f>
                <c:numCache>
                  <c:formatCode>General</c:formatCode>
                  <c:ptCount val="4"/>
                  <c:pt idx="0">
                    <c:v>0.80075213761330943</c:v>
                  </c:pt>
                  <c:pt idx="1">
                    <c:v>3.8044916274598251</c:v>
                  </c:pt>
                  <c:pt idx="2">
                    <c:v>2.3075344558875144</c:v>
                  </c:pt>
                  <c:pt idx="3">
                    <c:v>0.70026322233952598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b!$J$7:$J$10</c:f>
              <c:strCache>
                <c:ptCount val="4"/>
                <c:pt idx="0">
                  <c:v>Control_6h</c:v>
                </c:pt>
                <c:pt idx="1">
                  <c:v>5-ITu_6h</c:v>
                </c:pt>
                <c:pt idx="2">
                  <c:v>Control_24h</c:v>
                </c:pt>
                <c:pt idx="3">
                  <c:v>5-ITu_24h</c:v>
                </c:pt>
              </c:strCache>
            </c:strRef>
          </c:cat>
          <c:val>
            <c:numRef>
              <c:f>b!$L$7:$L$10</c:f>
              <c:numCache>
                <c:formatCode>0.00</c:formatCode>
                <c:ptCount val="4"/>
                <c:pt idx="0">
                  <c:v>106.2916151670201</c:v>
                </c:pt>
                <c:pt idx="1">
                  <c:v>100.58253777494632</c:v>
                </c:pt>
                <c:pt idx="2">
                  <c:v>100</c:v>
                </c:pt>
                <c:pt idx="3">
                  <c:v>20.482024790375348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40-44CD-9353-5D7F05001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742909008"/>
        <c:axId val="742909664"/>
      </c:barChart>
      <c:catAx>
        <c:axId val="742909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2909664"/>
        <c:crosses val="autoZero"/>
        <c:auto val="1"/>
        <c:lblAlgn val="ctr"/>
        <c:lblOffset val="100"/>
        <c:noMultiLvlLbl val="0"/>
      </c:catAx>
      <c:valAx>
        <c:axId val="742909664"/>
        <c:scaling>
          <c:orientation val="minMax"/>
          <c:max val="12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050" b="1" dirty="0" err="1">
                    <a:solidFill>
                      <a:schemeClr val="tx1"/>
                    </a:solidFill>
                  </a:rPr>
                  <a:t>Percentage</a:t>
                </a:r>
                <a:r>
                  <a:rPr lang="de-DE" sz="1050" b="1" baseline="0" dirty="0">
                    <a:solidFill>
                      <a:schemeClr val="tx1"/>
                    </a:solidFill>
                  </a:rPr>
                  <a:t> </a:t>
                </a:r>
                <a:r>
                  <a:rPr lang="de-DE" sz="1050" b="1" baseline="0" dirty="0" err="1">
                    <a:solidFill>
                      <a:schemeClr val="tx1"/>
                    </a:solidFill>
                  </a:rPr>
                  <a:t>Viability</a:t>
                </a:r>
                <a:endParaRPr lang="de-DE" sz="105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4822228513291872E-2"/>
              <c:y val="0.283589630977402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2909008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5334237424715355"/>
          <c:y val="0.12217024217350304"/>
          <c:w val="0.76582291329366659"/>
          <c:h val="0.15625109361329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60383480479172E-2"/>
          <c:y val="3.4428794992175271E-2"/>
          <c:w val="0.92242145112958507"/>
          <c:h val="0.696793002915451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Fig3c_1!$T$5</c:f>
              <c:strCache>
                <c:ptCount val="1"/>
                <c:pt idx="0">
                  <c:v> - TNF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Fig3c_1!$T$14:$T$20</c:f>
                <c:numCache>
                  <c:formatCode>General</c:formatCode>
                  <c:ptCount val="7"/>
                  <c:pt idx="0">
                    <c:v>2.1666502293021925</c:v>
                  </c:pt>
                  <c:pt idx="1">
                    <c:v>0.42659144074247585</c:v>
                  </c:pt>
                  <c:pt idx="2">
                    <c:v>2.8102124602763858</c:v>
                  </c:pt>
                  <c:pt idx="3">
                    <c:v>1.8653504485354111</c:v>
                  </c:pt>
                  <c:pt idx="4">
                    <c:v>1.5290484549612244</c:v>
                  </c:pt>
                  <c:pt idx="5">
                    <c:v>1.9848037370151101</c:v>
                  </c:pt>
                  <c:pt idx="6">
                    <c:v>1.4295117802669035</c:v>
                  </c:pt>
                </c:numCache>
              </c:numRef>
            </c:plus>
            <c:minus>
              <c:numRef>
                <c:f>Fig3c_1!$T$14:$T$20</c:f>
                <c:numCache>
                  <c:formatCode>General</c:formatCode>
                  <c:ptCount val="7"/>
                  <c:pt idx="0">
                    <c:v>2.1666502293021925</c:v>
                  </c:pt>
                  <c:pt idx="1">
                    <c:v>0.42659144074247585</c:v>
                  </c:pt>
                  <c:pt idx="2">
                    <c:v>2.8102124602763858</c:v>
                  </c:pt>
                  <c:pt idx="3">
                    <c:v>1.8653504485354111</c:v>
                  </c:pt>
                  <c:pt idx="4">
                    <c:v>1.5290484549612244</c:v>
                  </c:pt>
                  <c:pt idx="5">
                    <c:v>1.9848037370151101</c:v>
                  </c:pt>
                  <c:pt idx="6">
                    <c:v>1.4295117802669035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Fig3c_1!$S$6:$S$12</c:f>
              <c:strCache>
                <c:ptCount val="7"/>
                <c:pt idx="0">
                  <c:v> Control</c:v>
                </c:pt>
                <c:pt idx="1">
                  <c:v>5-Itu</c:v>
                </c:pt>
                <c:pt idx="2">
                  <c:v>ABT702</c:v>
                </c:pt>
                <c:pt idx="3">
                  <c:v>Gemcitabine</c:v>
                </c:pt>
                <c:pt idx="4">
                  <c:v>Etoposide</c:v>
                </c:pt>
                <c:pt idx="5">
                  <c:v>Doxorubicin</c:v>
                </c:pt>
                <c:pt idx="6">
                  <c:v>Staurosporine</c:v>
                </c:pt>
              </c:strCache>
            </c:strRef>
          </c:cat>
          <c:val>
            <c:numRef>
              <c:f>Fig3c_1!$T$6:$T$12</c:f>
              <c:numCache>
                <c:formatCode>0.000</c:formatCode>
                <c:ptCount val="7"/>
                <c:pt idx="0">
                  <c:v>100</c:v>
                </c:pt>
                <c:pt idx="1">
                  <c:v>95.510405022744393</c:v>
                </c:pt>
                <c:pt idx="2">
                  <c:v>104.88366833594546</c:v>
                </c:pt>
                <c:pt idx="3">
                  <c:v>105.08351439278597</c:v>
                </c:pt>
                <c:pt idx="4">
                  <c:v>70.091154323380138</c:v>
                </c:pt>
                <c:pt idx="5">
                  <c:v>88.231527957836533</c:v>
                </c:pt>
                <c:pt idx="6">
                  <c:v>47.715993380054556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0-4253-9FC1-B19E5276171B}"/>
            </c:ext>
          </c:extLst>
        </c:ser>
        <c:ser>
          <c:idx val="1"/>
          <c:order val="1"/>
          <c:tx>
            <c:strRef>
              <c:f>Fig3c_1!$U$5</c:f>
              <c:strCache>
                <c:ptCount val="1"/>
                <c:pt idx="0">
                  <c:v> - TNF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Fig3c_1!$U$14:$U$20</c:f>
                <c:numCache>
                  <c:formatCode>General</c:formatCode>
                  <c:ptCount val="7"/>
                  <c:pt idx="0">
                    <c:v>0.80603680227563235</c:v>
                  </c:pt>
                  <c:pt idx="1">
                    <c:v>0.48058512175515467</c:v>
                  </c:pt>
                  <c:pt idx="2">
                    <c:v>0.20835574779680685</c:v>
                  </c:pt>
                  <c:pt idx="3">
                    <c:v>3.561963721327587</c:v>
                  </c:pt>
                  <c:pt idx="4">
                    <c:v>0.8785103025895834</c:v>
                  </c:pt>
                  <c:pt idx="5">
                    <c:v>0.85514817040887436</c:v>
                  </c:pt>
                  <c:pt idx="6">
                    <c:v>0.52229763038097732</c:v>
                  </c:pt>
                </c:numCache>
              </c:numRef>
            </c:plus>
            <c:minus>
              <c:numRef>
                <c:f>Fig3c_1!$U$14:$U$20</c:f>
                <c:numCache>
                  <c:formatCode>General</c:formatCode>
                  <c:ptCount val="7"/>
                  <c:pt idx="0">
                    <c:v>0.80603680227563235</c:v>
                  </c:pt>
                  <c:pt idx="1">
                    <c:v>0.48058512175515467</c:v>
                  </c:pt>
                  <c:pt idx="2">
                    <c:v>0.20835574779680685</c:v>
                  </c:pt>
                  <c:pt idx="3">
                    <c:v>3.561963721327587</c:v>
                  </c:pt>
                  <c:pt idx="4">
                    <c:v>0.8785103025895834</c:v>
                  </c:pt>
                  <c:pt idx="5">
                    <c:v>0.85514817040887436</c:v>
                  </c:pt>
                  <c:pt idx="6">
                    <c:v>0.52229763038097732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Fig3c_1!$S$6:$S$12</c:f>
              <c:strCache>
                <c:ptCount val="7"/>
                <c:pt idx="0">
                  <c:v> Control</c:v>
                </c:pt>
                <c:pt idx="1">
                  <c:v>5-Itu</c:v>
                </c:pt>
                <c:pt idx="2">
                  <c:v>ABT702</c:v>
                </c:pt>
                <c:pt idx="3">
                  <c:v>Gemcitabine</c:v>
                </c:pt>
                <c:pt idx="4">
                  <c:v>Etoposide</c:v>
                </c:pt>
                <c:pt idx="5">
                  <c:v>Doxorubicin</c:v>
                </c:pt>
                <c:pt idx="6">
                  <c:v>Staurosporine</c:v>
                </c:pt>
              </c:strCache>
            </c:strRef>
          </c:cat>
          <c:val>
            <c:numRef>
              <c:f>Fig3c_1!$U$6:$U$12</c:f>
              <c:numCache>
                <c:formatCode>0.000</c:formatCode>
                <c:ptCount val="7"/>
                <c:pt idx="0">
                  <c:v>100</c:v>
                </c:pt>
                <c:pt idx="1">
                  <c:v>97.341713077496635</c:v>
                </c:pt>
                <c:pt idx="2">
                  <c:v>90.229972474996984</c:v>
                </c:pt>
                <c:pt idx="3">
                  <c:v>92.982445529742563</c:v>
                </c:pt>
                <c:pt idx="4">
                  <c:v>69.512846579881298</c:v>
                </c:pt>
                <c:pt idx="5">
                  <c:v>89.313990306557216</c:v>
                </c:pt>
                <c:pt idx="6">
                  <c:v>49.070045330078365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60-4253-9FC1-B19E5276171B}"/>
            </c:ext>
          </c:extLst>
        </c:ser>
        <c:ser>
          <c:idx val="2"/>
          <c:order val="2"/>
          <c:tx>
            <c:strRef>
              <c:f>Fig3c_1!$V$5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Fig3c_1!$S$6:$S$12</c:f>
              <c:strCache>
                <c:ptCount val="7"/>
                <c:pt idx="0">
                  <c:v> Control</c:v>
                </c:pt>
                <c:pt idx="1">
                  <c:v>5-Itu</c:v>
                </c:pt>
                <c:pt idx="2">
                  <c:v>ABT702</c:v>
                </c:pt>
                <c:pt idx="3">
                  <c:v>Gemcitabine</c:v>
                </c:pt>
                <c:pt idx="4">
                  <c:v>Etoposide</c:v>
                </c:pt>
                <c:pt idx="5">
                  <c:v>Doxorubicin</c:v>
                </c:pt>
                <c:pt idx="6">
                  <c:v>Staurosporine</c:v>
                </c:pt>
              </c:strCache>
            </c:strRef>
          </c:cat>
          <c:val>
            <c:numRef>
              <c:f>Fig3c_1!$V$6:$V$12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660-4253-9FC1-B19E5276171B}"/>
            </c:ext>
          </c:extLst>
        </c:ser>
        <c:ser>
          <c:idx val="3"/>
          <c:order val="3"/>
          <c:tx>
            <c:strRef>
              <c:f>Fig3c_1!$W$5</c:f>
              <c:strCache>
                <c:ptCount val="1"/>
                <c:pt idx="0">
                  <c:v> +TNF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Fig3c_1!$W$14:$W$20</c:f>
                <c:numCache>
                  <c:formatCode>General</c:formatCode>
                  <c:ptCount val="7"/>
                  <c:pt idx="0">
                    <c:v>0.33124839286638758</c:v>
                  </c:pt>
                  <c:pt idx="1">
                    <c:v>2.2527004749833548</c:v>
                  </c:pt>
                  <c:pt idx="2">
                    <c:v>3.4630931799361773</c:v>
                  </c:pt>
                  <c:pt idx="3">
                    <c:v>0.34852746164053289</c:v>
                  </c:pt>
                  <c:pt idx="4">
                    <c:v>0.15044790627296026</c:v>
                  </c:pt>
                  <c:pt idx="5">
                    <c:v>4.1281781554853536</c:v>
                  </c:pt>
                  <c:pt idx="6">
                    <c:v>0.37096544664809544</c:v>
                  </c:pt>
                </c:numCache>
              </c:numRef>
            </c:plus>
            <c:minus>
              <c:numRef>
                <c:f>Fig3c_1!$W$14:$W$20</c:f>
                <c:numCache>
                  <c:formatCode>General</c:formatCode>
                  <c:ptCount val="7"/>
                  <c:pt idx="0">
                    <c:v>0.33124839286638758</c:v>
                  </c:pt>
                  <c:pt idx="1">
                    <c:v>2.2527004749833548</c:v>
                  </c:pt>
                  <c:pt idx="2">
                    <c:v>3.4630931799361773</c:v>
                  </c:pt>
                  <c:pt idx="3">
                    <c:v>0.34852746164053289</c:v>
                  </c:pt>
                  <c:pt idx="4">
                    <c:v>0.15044790627296026</c:v>
                  </c:pt>
                  <c:pt idx="5">
                    <c:v>4.1281781554853536</c:v>
                  </c:pt>
                  <c:pt idx="6">
                    <c:v>0.37096544664809544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Fig3c_1!$S$6:$S$12</c:f>
              <c:strCache>
                <c:ptCount val="7"/>
                <c:pt idx="0">
                  <c:v> Control</c:v>
                </c:pt>
                <c:pt idx="1">
                  <c:v>5-Itu</c:v>
                </c:pt>
                <c:pt idx="2">
                  <c:v>ABT702</c:v>
                </c:pt>
                <c:pt idx="3">
                  <c:v>Gemcitabine</c:v>
                </c:pt>
                <c:pt idx="4">
                  <c:v>Etoposide</c:v>
                </c:pt>
                <c:pt idx="5">
                  <c:v>Doxorubicin</c:v>
                </c:pt>
                <c:pt idx="6">
                  <c:v>Staurosporine</c:v>
                </c:pt>
              </c:strCache>
            </c:strRef>
          </c:cat>
          <c:val>
            <c:numRef>
              <c:f>Fig3c_1!$W$6:$W$12</c:f>
              <c:numCache>
                <c:formatCode>0.000</c:formatCode>
                <c:ptCount val="7"/>
                <c:pt idx="0" formatCode="General">
                  <c:v>98.619192826040774</c:v>
                </c:pt>
                <c:pt idx="1">
                  <c:v>92.724661838504446</c:v>
                </c:pt>
                <c:pt idx="2">
                  <c:v>97.431114914308395</c:v>
                </c:pt>
                <c:pt idx="3">
                  <c:v>86.116584628717646</c:v>
                </c:pt>
                <c:pt idx="4">
                  <c:v>57.425283412812114</c:v>
                </c:pt>
                <c:pt idx="5">
                  <c:v>83.324204172067638</c:v>
                </c:pt>
                <c:pt idx="6">
                  <c:v>27.767567031631703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60-4253-9FC1-B19E5276171B}"/>
            </c:ext>
          </c:extLst>
        </c:ser>
        <c:ser>
          <c:idx val="4"/>
          <c:order val="4"/>
          <c:tx>
            <c:strRef>
              <c:f>Fig3c_1!$X$5</c:f>
              <c:strCache>
                <c:ptCount val="1"/>
                <c:pt idx="0">
                  <c:v> +TNF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Fig3c_1!$X$14:$X$20</c:f>
                <c:numCache>
                  <c:formatCode>General</c:formatCode>
                  <c:ptCount val="7"/>
                  <c:pt idx="0">
                    <c:v>0.4841296961931445</c:v>
                  </c:pt>
                  <c:pt idx="1">
                    <c:v>2.7187873213421181</c:v>
                  </c:pt>
                  <c:pt idx="2">
                    <c:v>2.7778570504271287</c:v>
                  </c:pt>
                  <c:pt idx="3">
                    <c:v>2.2937412272827733</c:v>
                  </c:pt>
                  <c:pt idx="4">
                    <c:v>1.2767718104927366</c:v>
                  </c:pt>
                  <c:pt idx="5">
                    <c:v>2.2676651997016228</c:v>
                  </c:pt>
                  <c:pt idx="6">
                    <c:v>0.37277479193674007</c:v>
                  </c:pt>
                </c:numCache>
              </c:numRef>
            </c:plus>
            <c:minus>
              <c:numRef>
                <c:f>Fig3c_1!$X$14:$X$20</c:f>
                <c:numCache>
                  <c:formatCode>General</c:formatCode>
                  <c:ptCount val="7"/>
                  <c:pt idx="0">
                    <c:v>0.4841296961931445</c:v>
                  </c:pt>
                  <c:pt idx="1">
                    <c:v>2.7187873213421181</c:v>
                  </c:pt>
                  <c:pt idx="2">
                    <c:v>2.7778570504271287</c:v>
                  </c:pt>
                  <c:pt idx="3">
                    <c:v>2.2937412272827733</c:v>
                  </c:pt>
                  <c:pt idx="4">
                    <c:v>1.2767718104927366</c:v>
                  </c:pt>
                  <c:pt idx="5">
                    <c:v>2.2676651997016228</c:v>
                  </c:pt>
                  <c:pt idx="6">
                    <c:v>0.37277479193674007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Fig3c_1!$S$6:$S$12</c:f>
              <c:strCache>
                <c:ptCount val="7"/>
                <c:pt idx="0">
                  <c:v> Control</c:v>
                </c:pt>
                <c:pt idx="1">
                  <c:v>5-Itu</c:v>
                </c:pt>
                <c:pt idx="2">
                  <c:v>ABT702</c:v>
                </c:pt>
                <c:pt idx="3">
                  <c:v>Gemcitabine</c:v>
                </c:pt>
                <c:pt idx="4">
                  <c:v>Etoposide</c:v>
                </c:pt>
                <c:pt idx="5">
                  <c:v>Doxorubicin</c:v>
                </c:pt>
                <c:pt idx="6">
                  <c:v>Staurosporine</c:v>
                </c:pt>
              </c:strCache>
            </c:strRef>
          </c:cat>
          <c:val>
            <c:numRef>
              <c:f>Fig3c_1!$X$6:$X$12</c:f>
              <c:numCache>
                <c:formatCode>0.000</c:formatCode>
                <c:ptCount val="7"/>
                <c:pt idx="0" formatCode="General">
                  <c:v>99.088599403771624</c:v>
                </c:pt>
                <c:pt idx="1">
                  <c:v>61.456890163938453</c:v>
                </c:pt>
                <c:pt idx="2">
                  <c:v>99.010192481473268</c:v>
                </c:pt>
                <c:pt idx="3">
                  <c:v>86.949816559911582</c:v>
                </c:pt>
                <c:pt idx="4">
                  <c:v>50.391400599240036</c:v>
                </c:pt>
                <c:pt idx="5">
                  <c:v>90.030903136574466</c:v>
                </c:pt>
                <c:pt idx="6">
                  <c:v>32.49125106310111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60-4253-9FC1-B19E52761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446663072"/>
        <c:axId val="446672584"/>
      </c:barChart>
      <c:catAx>
        <c:axId val="446663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446672584"/>
        <c:crosses val="autoZero"/>
        <c:auto val="1"/>
        <c:lblAlgn val="ctr"/>
        <c:lblOffset val="1000"/>
        <c:noMultiLvlLbl val="0"/>
      </c:catAx>
      <c:valAx>
        <c:axId val="4466725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err="1"/>
                  <a:t>Percentage</a:t>
                </a:r>
                <a:r>
                  <a:rPr lang="de-DE" dirty="0"/>
                  <a:t> </a:t>
                </a:r>
                <a:r>
                  <a:rPr lang="de-DE" dirty="0" err="1"/>
                  <a:t>Viability</a:t>
                </a:r>
                <a:r>
                  <a:rPr lang="de-DE" dirty="0"/>
                  <a:t> (6h)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63072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87516769937259"/>
          <c:y val="5.0925925925925923E-2"/>
          <c:w val="0.75356933969259488"/>
          <c:h val="0.81819798373502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d!$J$4</c:f>
              <c:strCache>
                <c:ptCount val="1"/>
                <c:pt idx="0">
                  <c:v>DKO+MK2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d!$J$9:$J$11</c:f>
                <c:numCache>
                  <c:formatCode>General</c:formatCode>
                  <c:ptCount val="3"/>
                  <c:pt idx="0">
                    <c:v>2.0433419569163518</c:v>
                  </c:pt>
                  <c:pt idx="1">
                    <c:v>2.6957114660010371</c:v>
                  </c:pt>
                  <c:pt idx="2">
                    <c:v>1.7611400543973346</c:v>
                  </c:pt>
                </c:numCache>
              </c:numRef>
            </c:plus>
            <c:minus>
              <c:numRef>
                <c:f>d!$J$9:$J$11</c:f>
                <c:numCache>
                  <c:formatCode>General</c:formatCode>
                  <c:ptCount val="3"/>
                  <c:pt idx="0">
                    <c:v>2.0433419569163518</c:v>
                  </c:pt>
                  <c:pt idx="1">
                    <c:v>2.6957114660010371</c:v>
                  </c:pt>
                  <c:pt idx="2">
                    <c:v>1.7611400543973346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d!$I$5:$I$7</c:f>
              <c:strCache>
                <c:ptCount val="3"/>
                <c:pt idx="0">
                  <c:v>Control</c:v>
                </c:pt>
                <c:pt idx="1">
                  <c:v>TNF+ITu</c:v>
                </c:pt>
                <c:pt idx="2">
                  <c:v>TNF+ITu+Nec1</c:v>
                </c:pt>
              </c:strCache>
            </c:strRef>
          </c:cat>
          <c:val>
            <c:numRef>
              <c:f>d!$J$5:$J$7</c:f>
              <c:numCache>
                <c:formatCode>0.00</c:formatCode>
                <c:ptCount val="3"/>
                <c:pt idx="0">
                  <c:v>99.999999999999986</c:v>
                </c:pt>
                <c:pt idx="1">
                  <c:v>76.946629165556644</c:v>
                </c:pt>
                <c:pt idx="2">
                  <c:v>84.790283317848449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0-4E2B-B667-54AC49B23BBD}"/>
            </c:ext>
          </c:extLst>
        </c:ser>
        <c:ser>
          <c:idx val="1"/>
          <c:order val="1"/>
          <c:tx>
            <c:strRef>
              <c:f>d!$K$4</c:f>
              <c:strCache>
                <c:ptCount val="1"/>
                <c:pt idx="0">
                  <c:v> DKO+vector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d!$K$9:$K$11</c:f>
                <c:numCache>
                  <c:formatCode>General</c:formatCode>
                  <c:ptCount val="3"/>
                  <c:pt idx="0">
                    <c:v>4.0467517104282651</c:v>
                  </c:pt>
                  <c:pt idx="1">
                    <c:v>0.78592376304466971</c:v>
                  </c:pt>
                  <c:pt idx="2">
                    <c:v>2.6147290122003626</c:v>
                  </c:pt>
                </c:numCache>
              </c:numRef>
            </c:plus>
            <c:minus>
              <c:numRef>
                <c:f>d!$K$9:$K$11</c:f>
                <c:numCache>
                  <c:formatCode>General</c:formatCode>
                  <c:ptCount val="3"/>
                  <c:pt idx="0">
                    <c:v>4.0467517104282651</c:v>
                  </c:pt>
                  <c:pt idx="1">
                    <c:v>0.78592376304466971</c:v>
                  </c:pt>
                  <c:pt idx="2">
                    <c:v>2.6147290122003626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d!$I$5:$I$7</c:f>
              <c:strCache>
                <c:ptCount val="3"/>
                <c:pt idx="0">
                  <c:v>Control</c:v>
                </c:pt>
                <c:pt idx="1">
                  <c:v>TNF+ITu</c:v>
                </c:pt>
                <c:pt idx="2">
                  <c:v>TNF+ITu+Nec1</c:v>
                </c:pt>
              </c:strCache>
            </c:strRef>
          </c:cat>
          <c:val>
            <c:numRef>
              <c:f>d!$K$5:$K$7</c:f>
              <c:numCache>
                <c:formatCode>0.00</c:formatCode>
                <c:ptCount val="3"/>
                <c:pt idx="0">
                  <c:v>100.00000000000001</c:v>
                </c:pt>
                <c:pt idx="1">
                  <c:v>52.020025864722577</c:v>
                </c:pt>
                <c:pt idx="2">
                  <c:v>74.026806319856973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0-4E2B-B667-54AC49B23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778447440"/>
        <c:axId val="778452032"/>
      </c:barChart>
      <c:catAx>
        <c:axId val="778447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78452032"/>
        <c:crosses val="autoZero"/>
        <c:auto val="1"/>
        <c:lblAlgn val="ctr"/>
        <c:lblOffset val="100"/>
        <c:noMultiLvlLbl val="0"/>
      </c:catAx>
      <c:valAx>
        <c:axId val="7784520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050" b="1">
                    <a:solidFill>
                      <a:schemeClr val="tx1"/>
                    </a:solidFill>
                  </a:rPr>
                  <a:t>Percentage viability (6h)</a:t>
                </a:r>
              </a:p>
            </c:rich>
          </c:tx>
          <c:layout>
            <c:manualLayout>
              <c:xMode val="edge"/>
              <c:yMode val="edge"/>
              <c:x val="4.8167379077615299E-2"/>
              <c:y val="0.10763417782930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447440"/>
        <c:crosses val="autoZero"/>
        <c:crossBetween val="between"/>
      </c:valAx>
      <c:spPr>
        <a:noFill/>
        <a:ln w="19050">
          <a:solidFill>
            <a:schemeClr val="dk1"/>
          </a:solidFill>
        </a:ln>
        <a:effectLst/>
      </c:spPr>
    </c:plotArea>
    <c:legend>
      <c:legendPos val="b"/>
      <c:layout>
        <c:manualLayout>
          <c:xMode val="edge"/>
          <c:yMode val="edge"/>
          <c:x val="0.25727184925257068"/>
          <c:y val="5.6133858267716545E-2"/>
          <c:w val="0.53652956313685962"/>
          <c:h val="0.10384295713035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051783370313108"/>
          <c:y val="0.15682925051035287"/>
          <c:w val="0.8625708564962592"/>
          <c:h val="0.56861220472440943"/>
        </c:manualLayout>
      </c:layout>
      <c:barChart>
        <c:barDir val="col"/>
        <c:grouping val="clustered"/>
        <c:varyColors val="0"/>
        <c:ser>
          <c:idx val="0"/>
          <c:order val="0"/>
          <c:tx>
            <c:v>dTm (5-ITu)</c:v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Tabelle1!$C$7:$C$35</c:f>
                <c:numCache>
                  <c:formatCode>General</c:formatCode>
                  <c:ptCount val="20"/>
                  <c:pt idx="0">
                    <c:v>0.84284020000000004</c:v>
                  </c:pt>
                  <c:pt idx="1">
                    <c:v>0.27168465000000003</c:v>
                  </c:pt>
                  <c:pt idx="2">
                    <c:v>0.48859977999999998</c:v>
                  </c:pt>
                  <c:pt idx="3">
                    <c:v>0.49652099999999999</c:v>
                  </c:pt>
                  <c:pt idx="4">
                    <c:v>0.304533</c:v>
                  </c:pt>
                  <c:pt idx="5">
                    <c:v>0.26942824999999998</c:v>
                  </c:pt>
                  <c:pt idx="6">
                    <c:v>0.6468334</c:v>
                  </c:pt>
                  <c:pt idx="7">
                    <c:v>0.54362105999999999</c:v>
                  </c:pt>
                  <c:pt idx="8">
                    <c:v>1.1000000000000001</c:v>
                  </c:pt>
                  <c:pt idx="9">
                    <c:v>0.24593735999999999</c:v>
                  </c:pt>
                  <c:pt idx="10">
                    <c:v>4.1664123999999997E-2</c:v>
                  </c:pt>
                  <c:pt idx="11">
                    <c:v>5.7006840000000003E-2</c:v>
                  </c:pt>
                  <c:pt idx="12">
                    <c:v>1.5033761000000001</c:v>
                  </c:pt>
                  <c:pt idx="13">
                    <c:v>8.2157135000000006E-2</c:v>
                  </c:pt>
                  <c:pt idx="14">
                    <c:v>4.8807148000000002E-2</c:v>
                  </c:pt>
                  <c:pt idx="15">
                    <c:v>0.114980705</c:v>
                  </c:pt>
                  <c:pt idx="16">
                    <c:v>1.2511425</c:v>
                  </c:pt>
                  <c:pt idx="17">
                    <c:v>0.3</c:v>
                  </c:pt>
                  <c:pt idx="18">
                    <c:v>9.8518380000000003E-2</c:v>
                  </c:pt>
                  <c:pt idx="19">
                    <c:v>9.0759279999999998E-2</c:v>
                  </c:pt>
                </c:numCache>
              </c:numRef>
            </c:plus>
            <c:minus>
              <c:numRef>
                <c:f>Tabelle1!$C$7:$C$35</c:f>
                <c:numCache>
                  <c:formatCode>General</c:formatCode>
                  <c:ptCount val="20"/>
                  <c:pt idx="0">
                    <c:v>0.84284020000000004</c:v>
                  </c:pt>
                  <c:pt idx="1">
                    <c:v>0.27168465000000003</c:v>
                  </c:pt>
                  <c:pt idx="2">
                    <c:v>0.48859977999999998</c:v>
                  </c:pt>
                  <c:pt idx="3">
                    <c:v>0.49652099999999999</c:v>
                  </c:pt>
                  <c:pt idx="4">
                    <c:v>0.304533</c:v>
                  </c:pt>
                  <c:pt idx="5">
                    <c:v>0.26942824999999998</c:v>
                  </c:pt>
                  <c:pt idx="6">
                    <c:v>0.6468334</c:v>
                  </c:pt>
                  <c:pt idx="7">
                    <c:v>0.54362105999999999</c:v>
                  </c:pt>
                  <c:pt idx="8">
                    <c:v>1.1000000000000001</c:v>
                  </c:pt>
                  <c:pt idx="9">
                    <c:v>0.24593735999999999</c:v>
                  </c:pt>
                  <c:pt idx="10">
                    <c:v>4.1664123999999997E-2</c:v>
                  </c:pt>
                  <c:pt idx="11">
                    <c:v>5.7006840000000003E-2</c:v>
                  </c:pt>
                  <c:pt idx="12">
                    <c:v>1.5033761000000001</c:v>
                  </c:pt>
                  <c:pt idx="13">
                    <c:v>8.2157135000000006E-2</c:v>
                  </c:pt>
                  <c:pt idx="14">
                    <c:v>4.8807148000000002E-2</c:v>
                  </c:pt>
                  <c:pt idx="15">
                    <c:v>0.114980705</c:v>
                  </c:pt>
                  <c:pt idx="16">
                    <c:v>1.2511425</c:v>
                  </c:pt>
                  <c:pt idx="17">
                    <c:v>0.3</c:v>
                  </c:pt>
                  <c:pt idx="18">
                    <c:v>9.8518380000000003E-2</c:v>
                  </c:pt>
                  <c:pt idx="19">
                    <c:v>9.0759279999999998E-2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Tabelle1!$A$7:$A$35</c:f>
              <c:strCache>
                <c:ptCount val="20"/>
                <c:pt idx="0">
                  <c:v>CLK1A</c:v>
                </c:pt>
                <c:pt idx="1">
                  <c:v>GSG2A</c:v>
                </c:pt>
                <c:pt idx="2">
                  <c:v>DYRK2A</c:v>
                </c:pt>
                <c:pt idx="3">
                  <c:v>CLK3A</c:v>
                </c:pt>
                <c:pt idx="4">
                  <c:v>ULK3A</c:v>
                </c:pt>
                <c:pt idx="5">
                  <c:v>DCAMKL1A</c:v>
                </c:pt>
                <c:pt idx="6">
                  <c:v>PHKG2A</c:v>
                </c:pt>
                <c:pt idx="7">
                  <c:v>DAPK3A</c:v>
                </c:pt>
                <c:pt idx="8">
                  <c:v>CSNK1DA</c:v>
                </c:pt>
                <c:pt idx="9">
                  <c:v>STK3A</c:v>
                </c:pt>
                <c:pt idx="10">
                  <c:v>STK38LA</c:v>
                </c:pt>
                <c:pt idx="11">
                  <c:v>CDK2A</c:v>
                </c:pt>
                <c:pt idx="12">
                  <c:v>MAPK8B</c:v>
                </c:pt>
                <c:pt idx="13">
                  <c:v>ULK1A</c:v>
                </c:pt>
                <c:pt idx="14">
                  <c:v>PLK4A</c:v>
                </c:pt>
                <c:pt idx="15">
                  <c:v>FLT1A</c:v>
                </c:pt>
                <c:pt idx="16">
                  <c:v>MAPK10A</c:v>
                </c:pt>
                <c:pt idx="17">
                  <c:v>MST3A</c:v>
                </c:pt>
                <c:pt idx="18">
                  <c:v>MAP2K6A</c:v>
                </c:pt>
                <c:pt idx="19">
                  <c:v>MST4A</c:v>
                </c:pt>
              </c:strCache>
            </c:strRef>
          </c:cat>
          <c:val>
            <c:numRef>
              <c:f>Tabelle1!$B$7:$B$35</c:f>
              <c:numCache>
                <c:formatCode>0.0</c:formatCode>
                <c:ptCount val="20"/>
                <c:pt idx="0">
                  <c:v>13.261778</c:v>
                </c:pt>
                <c:pt idx="1">
                  <c:v>12.268427000000001</c:v>
                </c:pt>
                <c:pt idx="2">
                  <c:v>10.846197</c:v>
                </c:pt>
                <c:pt idx="3">
                  <c:v>8.4112240000000007</c:v>
                </c:pt>
                <c:pt idx="4">
                  <c:v>7.8310529999999998</c:v>
                </c:pt>
                <c:pt idx="5">
                  <c:v>7.5397414999999999</c:v>
                </c:pt>
                <c:pt idx="6">
                  <c:v>6.7872753000000001</c:v>
                </c:pt>
                <c:pt idx="7">
                  <c:v>6.71373</c:v>
                </c:pt>
                <c:pt idx="8">
                  <c:v>6.5674552999999998</c:v>
                </c:pt>
                <c:pt idx="9">
                  <c:v>6.1773186000000004</c:v>
                </c:pt>
                <c:pt idx="10">
                  <c:v>5.9174232</c:v>
                </c:pt>
                <c:pt idx="11">
                  <c:v>5.8045730000000004</c:v>
                </c:pt>
                <c:pt idx="12">
                  <c:v>4.9315759999999997</c:v>
                </c:pt>
                <c:pt idx="13">
                  <c:v>4.4412310000000002</c:v>
                </c:pt>
                <c:pt idx="14">
                  <c:v>4.3596170000000001</c:v>
                </c:pt>
                <c:pt idx="15">
                  <c:v>4.3407726000000002</c:v>
                </c:pt>
                <c:pt idx="16">
                  <c:v>4.2020549999999997</c:v>
                </c:pt>
                <c:pt idx="17">
                  <c:v>3.4949837000000001</c:v>
                </c:pt>
                <c:pt idx="18">
                  <c:v>3.2131690000000002</c:v>
                </c:pt>
                <c:pt idx="19">
                  <c:v>3.0983543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0-411D-9549-A42EB5B19B4B}"/>
            </c:ext>
          </c:extLst>
        </c:ser>
        <c:ser>
          <c:idx val="1"/>
          <c:order val="1"/>
          <c:tx>
            <c:v>dTm (reference)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val>
            <c:numRef>
              <c:f>Tabelle1!$E$7:$E$35</c:f>
              <c:numCache>
                <c:formatCode>0.0</c:formatCode>
                <c:ptCount val="20"/>
                <c:pt idx="0">
                  <c:v>11.7</c:v>
                </c:pt>
                <c:pt idx="1">
                  <c:v>8.9</c:v>
                </c:pt>
                <c:pt idx="2">
                  <c:v>7.3</c:v>
                </c:pt>
                <c:pt idx="3">
                  <c:v>15</c:v>
                </c:pt>
                <c:pt idx="4">
                  <c:v>17.3</c:v>
                </c:pt>
                <c:pt idx="5">
                  <c:v>11.4</c:v>
                </c:pt>
                <c:pt idx="6">
                  <c:v>21.2</c:v>
                </c:pt>
                <c:pt idx="7">
                  <c:v>16.246666666666666</c:v>
                </c:pt>
                <c:pt idx="8">
                  <c:v>11</c:v>
                </c:pt>
                <c:pt idx="9">
                  <c:v>13.4</c:v>
                </c:pt>
                <c:pt idx="10">
                  <c:v>11.613333333333332</c:v>
                </c:pt>
                <c:pt idx="11">
                  <c:v>15.166666666666666</c:v>
                </c:pt>
                <c:pt idx="12">
                  <c:v>7.7</c:v>
                </c:pt>
                <c:pt idx="13">
                  <c:v>12</c:v>
                </c:pt>
                <c:pt idx="14">
                  <c:v>18</c:v>
                </c:pt>
                <c:pt idx="15">
                  <c:v>12</c:v>
                </c:pt>
                <c:pt idx="16">
                  <c:v>8.8000000000000007</c:v>
                </c:pt>
                <c:pt idx="17">
                  <c:v>5.5</c:v>
                </c:pt>
                <c:pt idx="18">
                  <c:v>11.339999999999998</c:v>
                </c:pt>
                <c:pt idx="1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0-411D-9549-A42EB5B19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1656682208"/>
        <c:axId val="1656685536"/>
      </c:barChart>
      <c:catAx>
        <c:axId val="16566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685536"/>
        <c:crosses val="autoZero"/>
        <c:auto val="1"/>
        <c:lblAlgn val="ctr"/>
        <c:lblOffset val="100"/>
        <c:noMultiLvlLbl val="0"/>
      </c:catAx>
      <c:valAx>
        <c:axId val="16566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∆Tm </a:t>
                </a:r>
                <a:r>
                  <a:rPr lang="en-IN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68220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2646597289297158"/>
          <c:y val="6.0185185185185182E-2"/>
          <c:w val="0.43609421154485556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0.60216</cdr:x>
      <cdr:y>0.43357</cdr:y>
    </cdr:from>
    <cdr:to>
      <cdr:x>0.747</cdr:x>
      <cdr:y>0.57304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82009" y="953984"/>
          <a:ext cx="500796" cy="3068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e-DE" sz="900" b="1" dirty="0"/>
            <a:t>**</a:t>
          </a:r>
        </a:p>
      </cdr:txBody>
    </cdr:sp>
  </cdr:relSizeAnchor>
  <cdr:relSizeAnchor xmlns:cdr="http://schemas.openxmlformats.org/drawingml/2006/chartDrawing">
    <cdr:from>
      <cdr:x>0.80484</cdr:x>
      <cdr:y>0.46007</cdr:y>
    </cdr:from>
    <cdr:to>
      <cdr:x>0.95067</cdr:x>
      <cdr:y>0.53993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782806" y="1012280"/>
          <a:ext cx="504218" cy="175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e-DE" sz="900" b="1" dirty="0"/>
            <a:t>***</a:t>
          </a:r>
        </a:p>
      </cdr:txBody>
    </cdr:sp>
  </cdr:relSizeAnchor>
  <cdr:relSizeAnchor xmlns:cdr="http://schemas.openxmlformats.org/drawingml/2006/chartDrawing">
    <cdr:from>
      <cdr:x>0.04009</cdr:x>
      <cdr:y>0.89005</cdr:y>
    </cdr:from>
    <cdr:to>
      <cdr:x>0.21474</cdr:x>
      <cdr:y>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38598" y="1958355"/>
          <a:ext cx="603865" cy="241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e-DE" sz="1100" b="1" dirty="0"/>
            <a:t>(5-ITu)</a:t>
          </a:r>
        </a:p>
      </cdr:txBody>
    </cdr:sp>
  </cdr:relSizeAnchor>
  <cdr:relSizeAnchor xmlns:cdr="http://schemas.openxmlformats.org/drawingml/2006/chartDrawing">
    <cdr:from>
      <cdr:x>0.39886</cdr:x>
      <cdr:y>0.20658</cdr:y>
    </cdr:from>
    <cdr:to>
      <cdr:x>0.54469</cdr:x>
      <cdr:y>0.28644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9102" y="454540"/>
          <a:ext cx="504218" cy="175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de-DE" sz="900" b="1" dirty="0"/>
            <a:t>**</a:t>
          </a:r>
          <a:endParaRPr lang="de-DE" sz="1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0.22711</cdr:x>
      <cdr:y>0.84974</cdr:y>
    </cdr:from>
    <cdr:to>
      <cdr:x>0.31503</cdr:x>
      <cdr:y>0.84974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DAC66A50-37D9-08DA-5E02-76A8260218C0}"/>
            </a:ext>
          </a:extLst>
        </cdr:cNvPr>
        <cdr:cNvCxnSpPr/>
      </cdr:nvCxnSpPr>
      <cdr:spPr>
        <a:xfrm xmlns:a="http://schemas.openxmlformats.org/drawingml/2006/main">
          <a:off x="1506856" y="2241927"/>
          <a:ext cx="583341" cy="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0.33685</cdr:x>
      <cdr:y>0.84116</cdr:y>
    </cdr:from>
    <cdr:to>
      <cdr:x>0.38726</cdr:x>
      <cdr:y>0.8928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2736850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0.39898</cdr:x>
      <cdr:y>0.84116</cdr:y>
    </cdr:from>
    <cdr:to>
      <cdr:x>0.44939</cdr:x>
      <cdr:y>0.8928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3241675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0.52911</cdr:x>
      <cdr:y>0.84116</cdr:y>
    </cdr:from>
    <cdr:to>
      <cdr:x>0.57952</cdr:x>
      <cdr:y>0.8928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4298950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0.60297</cdr:x>
      <cdr:y>0.84116</cdr:y>
    </cdr:from>
    <cdr:to>
      <cdr:x>0.65338</cdr:x>
      <cdr:y>0.8928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4899025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0.6651</cdr:x>
      <cdr:y>0.84116</cdr:y>
    </cdr:from>
    <cdr:to>
      <cdr:x>0.71551</cdr:x>
      <cdr:y>0.8928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5403850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0.72958</cdr:x>
      <cdr:y>0.84116</cdr:y>
    </cdr:from>
    <cdr:to>
      <cdr:x>0.77999</cdr:x>
      <cdr:y>0.8928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5927725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0.79172</cdr:x>
      <cdr:y>0.84116</cdr:y>
    </cdr:from>
    <cdr:to>
      <cdr:x>0.84213</cdr:x>
      <cdr:y>0.8928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6432550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0.85971</cdr:x>
      <cdr:y>0.84116</cdr:y>
    </cdr:from>
    <cdr:to>
      <cdr:x>0.91012</cdr:x>
      <cdr:y>0.8928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985000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0.92184</cdr:x>
      <cdr:y>0.84116</cdr:y>
    </cdr:from>
    <cdr:to>
      <cdr:x>0.97225</cdr:x>
      <cdr:y>0.8928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7489825" y="3413125"/>
          <a:ext cx="409575" cy="209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de-DE" sz="10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5969" cy="501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243" y="0"/>
            <a:ext cx="2985969" cy="501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D8761-4598-4332-9A90-4CBDA9344484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2538"/>
            <a:ext cx="23399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61" y="4822844"/>
            <a:ext cx="5513031" cy="3946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20286"/>
            <a:ext cx="2985969" cy="501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243" y="9520286"/>
            <a:ext cx="2985969" cy="501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228F8-2C85-46C5-8A29-A8F9BA7115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501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228F8-2C85-46C5-8A29-A8F9BA71151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407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823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300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607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94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369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587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47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808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239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675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817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6F7CE-AF4F-49AA-A269-8F0549D87A5B}" type="datetimeFigureOut">
              <a:rPr lang="en-IN" smtClean="0"/>
              <a:t>14-03-2023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58123-5B4E-452F-86DB-9AFBFBF3060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07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3.wdp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483615" y="816595"/>
            <a:ext cx="3644452" cy="764722"/>
            <a:chOff x="2205994" y="1201913"/>
            <a:chExt cx="4584876" cy="764722"/>
          </a:xfrm>
        </p:grpSpPr>
        <p:sp>
          <p:nvSpPr>
            <p:cNvPr id="16" name="TextBox 15"/>
            <p:cNvSpPr txBox="1"/>
            <p:nvPr/>
          </p:nvSpPr>
          <p:spPr>
            <a:xfrm>
              <a:off x="2205994" y="1201913"/>
              <a:ext cx="72008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050" b="1" dirty="0"/>
                <a:t>TNF</a:t>
              </a:r>
            </a:p>
            <a:p>
              <a:pPr algn="r"/>
              <a:r>
                <a:rPr lang="de-DE" sz="1050" b="1" dirty="0"/>
                <a:t>SM</a:t>
              </a:r>
            </a:p>
            <a:p>
              <a:pPr algn="r"/>
              <a:r>
                <a:rPr lang="de-DE" sz="1050" b="1" dirty="0" err="1"/>
                <a:t>zVAD</a:t>
              </a:r>
              <a:endParaRPr lang="de-DE" sz="1050" b="1" dirty="0"/>
            </a:p>
            <a:p>
              <a:pPr algn="r"/>
              <a:r>
                <a:rPr lang="de-DE" sz="1050" b="1" dirty="0"/>
                <a:t>Nec-1</a:t>
              </a:r>
              <a:endParaRPr 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19921" y="1225699"/>
              <a:ext cx="2523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050" b="1" dirty="0"/>
                <a:t>-</a:t>
              </a:r>
            </a:p>
            <a:p>
              <a:pPr algn="r"/>
              <a:r>
                <a:rPr lang="de-DE" sz="1050" b="1" dirty="0"/>
                <a:t>-</a:t>
              </a:r>
            </a:p>
            <a:p>
              <a:pPr algn="r"/>
              <a:r>
                <a:rPr lang="de-DE" sz="1050" b="1" dirty="0"/>
                <a:t>-</a:t>
              </a:r>
            </a:p>
            <a:p>
              <a:pPr algn="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122721" y="1221087"/>
              <a:ext cx="46901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60‘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38087" y="1216475"/>
              <a:ext cx="43208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90‘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15295" y="1216475"/>
              <a:ext cx="38839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90‘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</a:p>
            <a:p>
              <a:pPr algn="ctr"/>
              <a:r>
                <a:rPr lang="de-DE" sz="1050" b="1" dirty="0"/>
                <a:t>+</a:t>
              </a:r>
              <a:endParaRPr 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12276" y="1225723"/>
              <a:ext cx="4471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90‘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92316" y="1215224"/>
              <a:ext cx="38839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60‘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44028" y="1221111"/>
              <a:ext cx="4471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90‘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  <a:endParaRPr lang="en-US" sz="1050" b="1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4857441" y="1215224"/>
              <a:ext cx="1933429" cy="747912"/>
              <a:chOff x="2907279" y="1216475"/>
              <a:chExt cx="1933429" cy="747912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2907279" y="1225699"/>
                <a:ext cx="25238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50" b="1" dirty="0"/>
                  <a:t>-</a:t>
                </a:r>
              </a:p>
              <a:p>
                <a:pPr algn="r"/>
                <a:r>
                  <a:rPr lang="de-DE" sz="1050" b="1" dirty="0"/>
                  <a:t>-</a:t>
                </a:r>
              </a:p>
              <a:p>
                <a:pPr algn="r"/>
                <a:r>
                  <a:rPr lang="de-DE" sz="1050" b="1" dirty="0"/>
                  <a:t>-</a:t>
                </a:r>
              </a:p>
              <a:p>
                <a:pPr algn="r"/>
                <a:r>
                  <a:rPr lang="de-DE" sz="1050" b="1" dirty="0"/>
                  <a:t>-</a:t>
                </a:r>
                <a:endParaRPr lang="en-US" sz="1050" b="1" dirty="0"/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3051259" y="1216475"/>
                <a:ext cx="1789449" cy="747912"/>
                <a:chOff x="2912719" y="1319576"/>
                <a:chExt cx="1789449" cy="747912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2912719" y="1324188"/>
                  <a:ext cx="469013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50" b="1" spc="-150" dirty="0"/>
                    <a:t>60‘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</a:p>
                <a:p>
                  <a:pPr algn="ctr"/>
                  <a:r>
                    <a:rPr lang="de-DE" sz="1050" b="1" dirty="0"/>
                    <a:t>-</a:t>
                  </a:r>
                </a:p>
                <a:p>
                  <a:pPr algn="ctr"/>
                  <a:r>
                    <a:rPr lang="de-DE" sz="1050" b="1" dirty="0"/>
                    <a:t>-</a:t>
                  </a:r>
                  <a:endParaRPr lang="en-US" sz="1050" b="1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209615" y="1319576"/>
                  <a:ext cx="432087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50" b="1" spc="-150" dirty="0"/>
                    <a:t>90‘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</a:p>
                <a:p>
                  <a:pPr algn="ctr"/>
                  <a:r>
                    <a:rPr lang="de-DE" sz="1050" b="1" dirty="0"/>
                    <a:t>-</a:t>
                  </a:r>
                </a:p>
                <a:p>
                  <a:pPr algn="ctr"/>
                  <a:r>
                    <a:rPr lang="de-DE" sz="1050" b="1" dirty="0"/>
                    <a:t>-</a:t>
                  </a:r>
                  <a:endParaRPr lang="en-US" sz="1050" b="1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493632" y="1319576"/>
                  <a:ext cx="388396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50" b="1" spc="-150" dirty="0"/>
                    <a:t>90‘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</a:p>
                <a:p>
                  <a:pPr algn="ctr"/>
                  <a:r>
                    <a:rPr lang="de-DE" sz="1050" b="1" dirty="0"/>
                    <a:t>-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  <a:endParaRPr lang="en-US" sz="1050" b="1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4255051" y="1328824"/>
                  <a:ext cx="447117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50" b="1" spc="-150" dirty="0"/>
                    <a:t>90‘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</a:p>
                <a:p>
                  <a:pPr algn="ctr"/>
                  <a:r>
                    <a:rPr lang="de-DE" sz="1050" b="1" dirty="0"/>
                    <a:t>+</a:t>
                  </a:r>
                  <a:endParaRPr lang="en-US" sz="1050" b="1" dirty="0"/>
                </a:p>
              </p:txBody>
            </p:sp>
          </p:grpSp>
        </p:grpSp>
        <p:sp>
          <p:nvSpPr>
            <p:cNvPr id="29" name="TextBox 28"/>
            <p:cNvSpPr txBox="1"/>
            <p:nvPr/>
          </p:nvSpPr>
          <p:spPr>
            <a:xfrm>
              <a:off x="6069098" y="1227971"/>
              <a:ext cx="4471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90‘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836497" y="1217472"/>
              <a:ext cx="38839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spc="-150" dirty="0"/>
                <a:t>60‘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+</a:t>
              </a:r>
            </a:p>
            <a:p>
              <a:pPr algn="ctr"/>
              <a:r>
                <a:rPr lang="de-DE" sz="1050" b="1" dirty="0"/>
                <a:t>-</a:t>
              </a:r>
              <a:endParaRPr lang="en-US" sz="105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078521" y="2598805"/>
            <a:ext cx="3312778" cy="378001"/>
            <a:chOff x="-2376742" y="1183340"/>
            <a:chExt cx="3312778" cy="378001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427207" y="1319849"/>
              <a:ext cx="2387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635953" y="1198708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75</a:t>
              </a:r>
              <a:endParaRPr lang="en-US" sz="900" dirty="0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l="9088" t="32871" r="19356" b="53896"/>
            <a:stretch/>
          </p:blipFill>
          <p:spPr>
            <a:xfrm>
              <a:off x="-2376742" y="1183340"/>
              <a:ext cx="3024000" cy="3780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2073821" y="3013840"/>
            <a:ext cx="3327362" cy="448770"/>
            <a:chOff x="4206132" y="1131688"/>
            <a:chExt cx="3327362" cy="448770"/>
          </a:xfrm>
        </p:grpSpPr>
        <p:cxnSp>
          <p:nvCxnSpPr>
            <p:cNvPr id="50" name="Straight Connector 49"/>
            <p:cNvCxnSpPr/>
            <p:nvPr/>
          </p:nvCxnSpPr>
          <p:spPr>
            <a:xfrm flipH="1">
              <a:off x="7017090" y="1290699"/>
              <a:ext cx="2387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7233411" y="1169558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75</a:t>
              </a:r>
              <a:endParaRPr lang="en-US" sz="900" dirty="0"/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4"/>
            <a:srcRect l="4995" t="31435" r="21572" b="52218"/>
            <a:stretch/>
          </p:blipFill>
          <p:spPr>
            <a:xfrm>
              <a:off x="4206132" y="1131688"/>
              <a:ext cx="3028167" cy="4487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1483615" y="3065584"/>
            <a:ext cx="580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/>
              <a:t>RIPK1</a:t>
            </a:r>
            <a:endParaRPr lang="en-US" sz="105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076154" y="1597230"/>
            <a:ext cx="3327177" cy="421351"/>
            <a:chOff x="-2766593" y="1451576"/>
            <a:chExt cx="3327177" cy="421351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51755" y="1763236"/>
              <a:ext cx="2387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260501" y="1642095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48</a:t>
              </a:r>
              <a:endParaRPr lang="en-US" sz="900" dirty="0"/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3018" t="40321" r="24722" b="46872"/>
            <a:stretch/>
          </p:blipFill>
          <p:spPr>
            <a:xfrm>
              <a:off x="-2766593" y="1451576"/>
              <a:ext cx="3025592" cy="3572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1" name="TextBox 10"/>
          <p:cNvSpPr txBox="1"/>
          <p:nvPr/>
        </p:nvSpPr>
        <p:spPr>
          <a:xfrm>
            <a:off x="1630017" y="3606311"/>
            <a:ext cx="446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/>
              <a:t>MK2</a:t>
            </a:r>
            <a:endParaRPr lang="en-US" sz="105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30017" y="4117526"/>
            <a:ext cx="4360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/>
              <a:t>EF2</a:t>
            </a:r>
            <a:endParaRPr lang="en-US" sz="1050" b="1" dirty="0"/>
          </a:p>
        </p:txBody>
      </p:sp>
      <p:grpSp>
        <p:nvGrpSpPr>
          <p:cNvPr id="56" name="Group 55"/>
          <p:cNvGrpSpPr/>
          <p:nvPr/>
        </p:nvGrpSpPr>
        <p:grpSpPr>
          <a:xfrm>
            <a:off x="2153667" y="583657"/>
            <a:ext cx="2882256" cy="297026"/>
            <a:chOff x="844233" y="102676"/>
            <a:chExt cx="2882256" cy="29702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4E0C90C-23A5-7E75-096A-39D33F8A53E8}"/>
                </a:ext>
              </a:extLst>
            </p:cNvPr>
            <p:cNvSpPr txBox="1"/>
            <p:nvPr/>
          </p:nvSpPr>
          <p:spPr>
            <a:xfrm>
              <a:off x="2286028" y="103289"/>
              <a:ext cx="14299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MK2KO+ vector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4CBC317-4DF9-D426-93AD-2AF1F10D023F}"/>
                </a:ext>
              </a:extLst>
            </p:cNvPr>
            <p:cNvSpPr txBox="1"/>
            <p:nvPr/>
          </p:nvSpPr>
          <p:spPr>
            <a:xfrm>
              <a:off x="932168" y="102676"/>
              <a:ext cx="12948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MK2KO+ MK2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844233" y="346858"/>
              <a:ext cx="1433703" cy="45261"/>
              <a:chOff x="2310313" y="341185"/>
              <a:chExt cx="1512000" cy="45261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1D9495D3-039B-5ED5-1311-5D129188F96C}"/>
                  </a:ext>
                </a:extLst>
              </p:cNvPr>
              <p:cNvCxnSpPr/>
              <p:nvPr/>
            </p:nvCxnSpPr>
            <p:spPr>
              <a:xfrm>
                <a:off x="3813767" y="350446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34F086AA-BD77-1B62-5A0D-D300B4A2E7B0}"/>
                  </a:ext>
                </a:extLst>
              </p:cNvPr>
              <p:cNvCxnSpPr/>
              <p:nvPr/>
            </p:nvCxnSpPr>
            <p:spPr>
              <a:xfrm>
                <a:off x="2310313" y="341185"/>
                <a:ext cx="1512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29F61D5-273D-2A56-9D0C-0F85A7D88A94}"/>
                  </a:ext>
                </a:extLst>
              </p:cNvPr>
              <p:cNvCxnSpPr/>
              <p:nvPr/>
            </p:nvCxnSpPr>
            <p:spPr>
              <a:xfrm>
                <a:off x="2313586" y="344860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60" name="Group 59"/>
            <p:cNvGrpSpPr/>
            <p:nvPr/>
          </p:nvGrpSpPr>
          <p:grpSpPr>
            <a:xfrm>
              <a:off x="2292786" y="354441"/>
              <a:ext cx="1433703" cy="45261"/>
              <a:chOff x="2310313" y="341185"/>
              <a:chExt cx="1512000" cy="45261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1D9495D3-039B-5ED5-1311-5D129188F96C}"/>
                  </a:ext>
                </a:extLst>
              </p:cNvPr>
              <p:cNvCxnSpPr/>
              <p:nvPr/>
            </p:nvCxnSpPr>
            <p:spPr>
              <a:xfrm>
                <a:off x="3813767" y="350446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34F086AA-BD77-1B62-5A0D-D300B4A2E7B0}"/>
                  </a:ext>
                </a:extLst>
              </p:cNvPr>
              <p:cNvCxnSpPr/>
              <p:nvPr/>
            </p:nvCxnSpPr>
            <p:spPr>
              <a:xfrm>
                <a:off x="2310313" y="341185"/>
                <a:ext cx="1512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29F61D5-273D-2A56-9D0C-0F85A7D88A94}"/>
                  </a:ext>
                </a:extLst>
              </p:cNvPr>
              <p:cNvCxnSpPr/>
              <p:nvPr/>
            </p:nvCxnSpPr>
            <p:spPr>
              <a:xfrm>
                <a:off x="2313586" y="344860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21" name="Title 1">
            <a:extLst>
              <a:ext uri="{FF2B5EF4-FFF2-40B4-BE49-F238E27FC236}">
                <a16:creationId xmlns:a16="http://schemas.microsoft.com/office/drawing/2014/main" id="{34002481-E153-5664-FA48-7A0AF985AB71}"/>
              </a:ext>
            </a:extLst>
          </p:cNvPr>
          <p:cNvSpPr txBox="1">
            <a:spLocks/>
          </p:cNvSpPr>
          <p:nvPr/>
        </p:nvSpPr>
        <p:spPr>
          <a:xfrm>
            <a:off x="11113" y="37445"/>
            <a:ext cx="3244970" cy="34437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>
                <a:latin typeface="+mn-lt"/>
              </a:rPr>
              <a:t>Supplementary Figure S1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1483615" y="2116024"/>
            <a:ext cx="5988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50" b="1" dirty="0"/>
              <a:t>MLKL</a:t>
            </a:r>
            <a:endParaRPr lang="en-US" sz="1050" b="1" dirty="0"/>
          </a:p>
        </p:txBody>
      </p:sp>
      <p:grpSp>
        <p:nvGrpSpPr>
          <p:cNvPr id="184" name="Group 183"/>
          <p:cNvGrpSpPr/>
          <p:nvPr/>
        </p:nvGrpSpPr>
        <p:grpSpPr>
          <a:xfrm>
            <a:off x="2076308" y="1984872"/>
            <a:ext cx="3309044" cy="583660"/>
            <a:chOff x="490756" y="5466945"/>
            <a:chExt cx="4332428" cy="583660"/>
          </a:xfrm>
        </p:grpSpPr>
        <p:cxnSp>
          <p:nvCxnSpPr>
            <p:cNvPr id="185" name="Straight Connector 184"/>
            <p:cNvCxnSpPr/>
            <p:nvPr/>
          </p:nvCxnSpPr>
          <p:spPr>
            <a:xfrm flipH="1">
              <a:off x="4240497" y="5865067"/>
              <a:ext cx="23876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TextBox 185"/>
            <p:cNvSpPr txBox="1"/>
            <p:nvPr/>
          </p:nvSpPr>
          <p:spPr>
            <a:xfrm>
              <a:off x="4523101" y="5743926"/>
              <a:ext cx="30008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48</a:t>
              </a:r>
              <a:endParaRPr lang="en-US" sz="900" dirty="0"/>
            </a:p>
          </p:txBody>
        </p:sp>
        <p:pic>
          <p:nvPicPr>
            <p:cNvPr id="187" name="Picture 186"/>
            <p:cNvPicPr>
              <a:picLocks noChangeAspect="1"/>
            </p:cNvPicPr>
            <p:nvPr/>
          </p:nvPicPr>
          <p:blipFill rotWithShape="1">
            <a:blip r:embed="rId7"/>
            <a:srcRect l="7025" t="61360" r="18215" b="22427"/>
            <a:stretch/>
          </p:blipFill>
          <p:spPr>
            <a:xfrm>
              <a:off x="490756" y="5466945"/>
              <a:ext cx="3954784" cy="5836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8" name="Group 187"/>
          <p:cNvGrpSpPr/>
          <p:nvPr/>
        </p:nvGrpSpPr>
        <p:grpSpPr>
          <a:xfrm>
            <a:off x="2073821" y="3490613"/>
            <a:ext cx="3372738" cy="1044979"/>
            <a:chOff x="-2948967" y="3487215"/>
            <a:chExt cx="3372738" cy="1044979"/>
          </a:xfrm>
        </p:grpSpPr>
        <p:grpSp>
          <p:nvGrpSpPr>
            <p:cNvPr id="189" name="Group 188"/>
            <p:cNvGrpSpPr/>
            <p:nvPr/>
          </p:nvGrpSpPr>
          <p:grpSpPr>
            <a:xfrm>
              <a:off x="-2948967" y="3487215"/>
              <a:ext cx="3310184" cy="547500"/>
              <a:chOff x="586674" y="1486969"/>
              <a:chExt cx="4386569" cy="547500"/>
            </a:xfrm>
          </p:grpSpPr>
          <p:cxnSp>
            <p:nvCxnSpPr>
              <p:cNvPr id="193" name="Straight Connector 192"/>
              <p:cNvCxnSpPr/>
              <p:nvPr/>
            </p:nvCxnSpPr>
            <p:spPr>
              <a:xfrm flipH="1">
                <a:off x="4378386" y="1642293"/>
                <a:ext cx="238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TextBox 193"/>
              <p:cNvSpPr txBox="1"/>
              <p:nvPr/>
            </p:nvSpPr>
            <p:spPr>
              <a:xfrm>
                <a:off x="4673160" y="1521152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48</a:t>
                </a:r>
                <a:endParaRPr lang="en-US" sz="900" dirty="0"/>
              </a:p>
            </p:txBody>
          </p:sp>
          <p:pic>
            <p:nvPicPr>
              <p:cNvPr id="195" name="Picture 194"/>
              <p:cNvPicPr>
                <a:picLocks noChangeAspect="1"/>
              </p:cNvPicPr>
              <p:nvPr/>
            </p:nvPicPr>
            <p:blipFill rotWithShape="1">
              <a:blip r:embed="rId8"/>
              <a:srcRect l="9179" t="41305" r="16124" b="43486"/>
              <a:stretch/>
            </p:blipFill>
            <p:spPr>
              <a:xfrm>
                <a:off x="586674" y="1486969"/>
                <a:ext cx="4010964" cy="5475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cxnSp>
          <p:nvCxnSpPr>
            <p:cNvPr id="190" name="Straight Connector 189"/>
            <p:cNvCxnSpPr/>
            <p:nvPr/>
          </p:nvCxnSpPr>
          <p:spPr>
            <a:xfrm flipH="1">
              <a:off x="-90985" y="4191862"/>
              <a:ext cx="1906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1" name="Picture 190"/>
            <p:cNvPicPr>
              <a:picLocks noChangeAspect="1"/>
            </p:cNvPicPr>
            <p:nvPr/>
          </p:nvPicPr>
          <p:blipFill rotWithShape="1">
            <a:blip r:embed="rId9"/>
            <a:srcRect l="7728" t="18516" r="19648" b="68428"/>
            <a:stretch/>
          </p:blipFill>
          <p:spPr>
            <a:xfrm>
              <a:off x="-2948967" y="4062175"/>
              <a:ext cx="3027339" cy="4700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2" name="TextBox 191"/>
            <p:cNvSpPr txBox="1"/>
            <p:nvPr/>
          </p:nvSpPr>
          <p:spPr>
            <a:xfrm>
              <a:off x="138066" y="4070721"/>
              <a:ext cx="2857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900" dirty="0"/>
                <a:t>100</a:t>
              </a:r>
              <a:endParaRPr lang="en-US" sz="9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01D0D-4939-0FBF-2CC6-0C13C9D83BA3}"/>
              </a:ext>
            </a:extLst>
          </p:cNvPr>
          <p:cNvGrpSpPr/>
          <p:nvPr/>
        </p:nvGrpSpPr>
        <p:grpSpPr>
          <a:xfrm>
            <a:off x="1700530" y="4893724"/>
            <a:ext cx="3284002" cy="3806367"/>
            <a:chOff x="1700530" y="4593100"/>
            <a:chExt cx="3284002" cy="3806367"/>
          </a:xfrm>
        </p:grpSpPr>
        <p:grpSp>
          <p:nvGrpSpPr>
            <p:cNvPr id="68" name="Group 67"/>
            <p:cNvGrpSpPr/>
            <p:nvPr/>
          </p:nvGrpSpPr>
          <p:grpSpPr>
            <a:xfrm>
              <a:off x="1700530" y="4907087"/>
              <a:ext cx="2912205" cy="921575"/>
              <a:chOff x="1708792" y="747433"/>
              <a:chExt cx="2912205" cy="921575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1708792" y="768762"/>
                <a:ext cx="1026888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50" b="1" dirty="0"/>
                  <a:t>TNF (2.5h)</a:t>
                </a:r>
              </a:p>
              <a:p>
                <a:pPr algn="r"/>
                <a:r>
                  <a:rPr lang="de-DE" sz="1050" b="1" dirty="0"/>
                  <a:t>SM</a:t>
                </a:r>
              </a:p>
              <a:p>
                <a:pPr algn="r"/>
                <a:r>
                  <a:rPr lang="de-DE" sz="1050" b="1" dirty="0"/>
                  <a:t>Nec-1</a:t>
                </a:r>
              </a:p>
              <a:p>
                <a:pPr algn="r"/>
                <a:r>
                  <a:rPr lang="de-DE" sz="1050" b="1" dirty="0"/>
                  <a:t>PF3644022</a:t>
                </a:r>
              </a:p>
              <a:p>
                <a:pPr algn="r"/>
                <a:r>
                  <a:rPr lang="de-DE" sz="1050" b="1" dirty="0"/>
                  <a:t>zVAD</a:t>
                </a:r>
                <a:endParaRPr lang="en-US" sz="1050" b="1" dirty="0"/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2650697" y="754094"/>
                <a:ext cx="359916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883693" y="758397"/>
                <a:ext cx="327196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3062689" y="759354"/>
                <a:ext cx="359916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3274341" y="752915"/>
                <a:ext cx="297451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3451195" y="759354"/>
                <a:ext cx="327196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3631968" y="753872"/>
                <a:ext cx="395908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871354" y="747433"/>
                <a:ext cx="327196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4110148" y="762256"/>
                <a:ext cx="297451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  <a:endParaRPr lang="en-US" sz="1050" b="1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4350587" y="757644"/>
                <a:ext cx="270410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-</a:t>
                </a:r>
              </a:p>
              <a:p>
                <a:pPr algn="ctr"/>
                <a:r>
                  <a:rPr lang="de-DE" sz="1050" b="1" dirty="0"/>
                  <a:t>+</a:t>
                </a:r>
              </a:p>
              <a:p>
                <a:pPr algn="ctr"/>
                <a:r>
                  <a:rPr lang="de-DE" sz="1050" b="1" dirty="0"/>
                  <a:t>+</a:t>
                </a:r>
                <a:endParaRPr lang="en-US" sz="1050" b="1" dirty="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683913" y="5785906"/>
              <a:ext cx="2300619" cy="1219200"/>
              <a:chOff x="1004025" y="1727200"/>
              <a:chExt cx="2300619" cy="1219200"/>
            </a:xfrm>
          </p:grpSpPr>
          <p:grpSp>
            <p:nvGrpSpPr>
              <p:cNvPr id="86" name="Group 85"/>
              <p:cNvGrpSpPr/>
              <p:nvPr/>
            </p:nvGrpSpPr>
            <p:grpSpPr>
              <a:xfrm>
                <a:off x="2730150" y="1797474"/>
                <a:ext cx="574494" cy="1066058"/>
                <a:chOff x="617070" y="579502"/>
                <a:chExt cx="574494" cy="1066058"/>
              </a:xfrm>
            </p:grpSpPr>
            <p:grpSp>
              <p:nvGrpSpPr>
                <p:cNvPr id="88" name="Group 87"/>
                <p:cNvGrpSpPr/>
                <p:nvPr/>
              </p:nvGrpSpPr>
              <p:grpSpPr>
                <a:xfrm>
                  <a:off x="617070" y="704858"/>
                  <a:ext cx="574494" cy="940702"/>
                  <a:chOff x="954708" y="1250561"/>
                  <a:chExt cx="574494" cy="940702"/>
                </a:xfrm>
              </p:grpSpPr>
              <p:cxnSp>
                <p:nvCxnSpPr>
                  <p:cNvPr id="92" name="Straight Connector 91"/>
                  <p:cNvCxnSpPr/>
                  <p:nvPr/>
                </p:nvCxnSpPr>
                <p:spPr>
                  <a:xfrm flipH="1">
                    <a:off x="954708" y="1375224"/>
                    <a:ext cx="23876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93" name="Group 92"/>
                  <p:cNvGrpSpPr/>
                  <p:nvPr/>
                </p:nvGrpSpPr>
                <p:grpSpPr>
                  <a:xfrm>
                    <a:off x="954708" y="1398195"/>
                    <a:ext cx="574494" cy="793068"/>
                    <a:chOff x="3423622" y="3626522"/>
                    <a:chExt cx="574494" cy="793068"/>
                  </a:xfrm>
                </p:grpSpPr>
                <p:cxnSp>
                  <p:nvCxnSpPr>
                    <p:cNvPr id="95" name="Straight Connector 94"/>
                    <p:cNvCxnSpPr/>
                    <p:nvPr/>
                  </p:nvCxnSpPr>
                  <p:spPr>
                    <a:xfrm flipH="1">
                      <a:off x="3423622" y="3787758"/>
                      <a:ext cx="238762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Straight Connector 95"/>
                    <p:cNvCxnSpPr/>
                    <p:nvPr/>
                  </p:nvCxnSpPr>
                  <p:spPr>
                    <a:xfrm flipH="1">
                      <a:off x="3423622" y="4006495"/>
                      <a:ext cx="238762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" name="Straight Connector 96"/>
                    <p:cNvCxnSpPr/>
                    <p:nvPr/>
                  </p:nvCxnSpPr>
                  <p:spPr>
                    <a:xfrm flipH="1">
                      <a:off x="3423622" y="4309899"/>
                      <a:ext cx="238762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8" name="TextBox 97"/>
                    <p:cNvSpPr txBox="1"/>
                    <p:nvPr/>
                  </p:nvSpPr>
                  <p:spPr>
                    <a:xfrm>
                      <a:off x="3640326" y="3626522"/>
                      <a:ext cx="357790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de-DE" sz="900" dirty="0"/>
                        <a:t>100</a:t>
                      </a:r>
                      <a:endParaRPr lang="en-US" sz="900" dirty="0"/>
                    </a:p>
                  </p:txBody>
                </p:sp>
                <p:sp>
                  <p:nvSpPr>
                    <p:cNvPr id="99" name="TextBox 98"/>
                    <p:cNvSpPr txBox="1"/>
                    <p:nvPr/>
                  </p:nvSpPr>
                  <p:spPr>
                    <a:xfrm>
                      <a:off x="3646400" y="3881832"/>
                      <a:ext cx="300082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de-DE" sz="900" dirty="0"/>
                        <a:t>75</a:t>
                      </a:r>
                      <a:endParaRPr lang="en-US" sz="900" dirty="0"/>
                    </a:p>
                  </p:txBody>
                </p:sp>
                <p:sp>
                  <p:nvSpPr>
                    <p:cNvPr id="100" name="TextBox 99"/>
                    <p:cNvSpPr txBox="1"/>
                    <p:nvPr/>
                  </p:nvSpPr>
                  <p:spPr>
                    <a:xfrm>
                      <a:off x="3642068" y="4188758"/>
                      <a:ext cx="300082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r"/>
                      <a:r>
                        <a:rPr lang="de-DE" sz="900" dirty="0"/>
                        <a:t>63</a:t>
                      </a:r>
                      <a:endParaRPr lang="en-US" sz="900" dirty="0"/>
                    </a:p>
                  </p:txBody>
                </p:sp>
              </p:grpSp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1167952" y="1250561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130</a:t>
                    </a:r>
                    <a:endParaRPr lang="en-US" sz="900" dirty="0"/>
                  </a:p>
                </p:txBody>
              </p: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617070" y="579502"/>
                  <a:ext cx="571812" cy="230832"/>
                  <a:chOff x="606796" y="558954"/>
                  <a:chExt cx="571812" cy="230832"/>
                </a:xfrm>
              </p:grpSpPr>
              <p:cxnSp>
                <p:nvCxnSpPr>
                  <p:cNvPr id="90" name="Straight Connector 89"/>
                  <p:cNvCxnSpPr/>
                  <p:nvPr/>
                </p:nvCxnSpPr>
                <p:spPr>
                  <a:xfrm flipH="1">
                    <a:off x="606796" y="693142"/>
                    <a:ext cx="23876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820818" y="558954"/>
                    <a:ext cx="357790" cy="230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r"/>
                    <a:r>
                      <a:rPr lang="de-DE" sz="900" dirty="0"/>
                      <a:t>180</a:t>
                    </a:r>
                    <a:endParaRPr lang="en-US" sz="900" dirty="0"/>
                  </a:p>
                </p:txBody>
              </p:sp>
            </p:grpSp>
          </p:grpSp>
          <p:pic>
            <p:nvPicPr>
              <p:cNvPr id="87" name="Picture 2"/>
              <p:cNvPicPr>
                <a:picLocks noChangeAspect="1" noChangeArrowheads="1"/>
              </p:cNvPicPr>
              <p:nvPr/>
            </p:nvPicPr>
            <p:blipFill rotWithShape="1"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67" t="10006" r="33291" b="56127"/>
              <a:stretch/>
            </p:blipFill>
            <p:spPr bwMode="auto">
              <a:xfrm>
                <a:off x="1004025" y="1727200"/>
                <a:ext cx="1940090" cy="12192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71" name="Group 70"/>
            <p:cNvGrpSpPr/>
            <p:nvPr/>
          </p:nvGrpSpPr>
          <p:grpSpPr>
            <a:xfrm>
              <a:off x="2683897" y="7033769"/>
              <a:ext cx="2244028" cy="381142"/>
              <a:chOff x="-1931870" y="4149080"/>
              <a:chExt cx="3462675" cy="381142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 flipH="1">
                <a:off x="876854" y="4420531"/>
                <a:ext cx="238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/>
              <p:cNvSpPr txBox="1"/>
              <p:nvPr/>
            </p:nvSpPr>
            <p:spPr>
              <a:xfrm>
                <a:off x="1230723" y="4299390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63</a:t>
                </a:r>
                <a:endParaRPr lang="en-US" sz="900" dirty="0"/>
              </a:p>
            </p:txBody>
          </p:sp>
          <p:pic>
            <p:nvPicPr>
              <p:cNvPr id="82" name="Picture 81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</a:extLst>
              </a:blip>
              <a:srcRect l="16659" t="24752" r="32669" b="65247"/>
              <a:stretch/>
            </p:blipFill>
            <p:spPr>
              <a:xfrm>
                <a:off x="-1931870" y="4149080"/>
                <a:ext cx="3003402" cy="36004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70" name="Group 69"/>
            <p:cNvGrpSpPr/>
            <p:nvPr/>
          </p:nvGrpSpPr>
          <p:grpSpPr>
            <a:xfrm>
              <a:off x="2681949" y="7427537"/>
              <a:ext cx="2246078" cy="334118"/>
              <a:chOff x="2066279" y="1052741"/>
              <a:chExt cx="2246078" cy="334118"/>
            </a:xfrm>
          </p:grpSpPr>
          <p:cxnSp>
            <p:nvCxnSpPr>
              <p:cNvPr id="83" name="Straight Connector 82"/>
              <p:cNvCxnSpPr/>
              <p:nvPr/>
            </p:nvCxnSpPr>
            <p:spPr>
              <a:xfrm flipH="1">
                <a:off x="3798724" y="1280690"/>
                <a:ext cx="238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83"/>
              <p:cNvSpPr txBox="1"/>
              <p:nvPr/>
            </p:nvSpPr>
            <p:spPr>
              <a:xfrm>
                <a:off x="4012275" y="1156027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75</a:t>
                </a:r>
                <a:endParaRPr lang="en-US" sz="900" dirty="0"/>
              </a:p>
            </p:txBody>
          </p:sp>
          <p:pic>
            <p:nvPicPr>
              <p:cNvPr id="85" name="Picture 84"/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 l="645" t="29243" r="46630" b="58757"/>
              <a:stretch/>
            </p:blipFill>
            <p:spPr>
              <a:xfrm>
                <a:off x="2066279" y="1052741"/>
                <a:ext cx="1947645" cy="29907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grpSp>
          <p:nvGrpSpPr>
            <p:cNvPr id="72" name="Group 71"/>
            <p:cNvGrpSpPr/>
            <p:nvPr/>
          </p:nvGrpSpPr>
          <p:grpSpPr>
            <a:xfrm>
              <a:off x="2683896" y="7737324"/>
              <a:ext cx="2241913" cy="356477"/>
              <a:chOff x="-586746" y="1134269"/>
              <a:chExt cx="2241913" cy="356477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 flipH="1">
                <a:off x="1143952" y="1258932"/>
                <a:ext cx="23876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1355085" y="1134269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900" dirty="0"/>
                  <a:t>75</a:t>
                </a:r>
                <a:endParaRPr lang="en-US" sz="900" dirty="0"/>
              </a:p>
            </p:txBody>
          </p:sp>
          <p:pic>
            <p:nvPicPr>
              <p:cNvPr id="79" name="Picture 78"/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srcRect l="22630" t="31854" r="29349" b="58591"/>
              <a:stretch/>
            </p:blipFill>
            <p:spPr>
              <a:xfrm>
                <a:off x="-586746" y="1146714"/>
                <a:ext cx="1943214" cy="34403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117" name="TextBox 116"/>
            <p:cNvSpPr txBox="1"/>
            <p:nvPr/>
          </p:nvSpPr>
          <p:spPr>
            <a:xfrm>
              <a:off x="2153667" y="7869423"/>
              <a:ext cx="542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050" b="1" dirty="0"/>
                <a:t>RIPK1</a:t>
              </a:r>
              <a:endParaRPr lang="en-US" sz="1050" b="1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153667" y="7048826"/>
              <a:ext cx="52828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050" b="1" dirty="0"/>
                <a:t>MLKL</a:t>
              </a:r>
              <a:endParaRPr lang="en-US" sz="1050" b="1" dirty="0"/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2251722" y="8124933"/>
              <a:ext cx="2720332" cy="274534"/>
              <a:chOff x="2494087" y="7643611"/>
              <a:chExt cx="2720332" cy="274534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2926069" y="7643611"/>
                <a:ext cx="2288350" cy="274534"/>
                <a:chOff x="2889238" y="4090570"/>
                <a:chExt cx="2330974" cy="274534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 flipH="1">
                  <a:off x="4662820" y="4258935"/>
                  <a:ext cx="23876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TextBox 74"/>
                <p:cNvSpPr txBox="1"/>
                <p:nvPr/>
              </p:nvSpPr>
              <p:spPr>
                <a:xfrm>
                  <a:off x="4862421" y="4134272"/>
                  <a:ext cx="357791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900" dirty="0"/>
                    <a:t>100</a:t>
                  </a:r>
                  <a:endParaRPr lang="en-US" sz="900" dirty="0"/>
                </a:p>
              </p:txBody>
            </p:sp>
            <p:pic>
              <p:nvPicPr>
                <p:cNvPr id="76" name="Picture 75"/>
                <p:cNvPicPr>
                  <a:picLocks noChangeAspect="1"/>
                </p:cNvPicPr>
                <p:nvPr/>
              </p:nvPicPr>
              <p:blipFill rotWithShape="1">
                <a:blip r:embed="rId17"/>
                <a:srcRect l="17652" t="23242" r="33678" b="69132"/>
                <a:stretch/>
              </p:blipFill>
              <p:spPr>
                <a:xfrm>
                  <a:off x="2889238" y="4090570"/>
                  <a:ext cx="1979312" cy="27453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120" name="TextBox 119"/>
              <p:cNvSpPr txBox="1"/>
              <p:nvPr/>
            </p:nvSpPr>
            <p:spPr>
              <a:xfrm>
                <a:off x="2494087" y="7643611"/>
                <a:ext cx="43631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de-DE" sz="1050" b="1" dirty="0"/>
                  <a:t>EF2</a:t>
                </a:r>
                <a:endParaRPr lang="en-US" sz="1050" b="1" dirty="0"/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4CBC317-4DF9-D426-93AD-2AF1F10D023F}"/>
                </a:ext>
              </a:extLst>
            </p:cNvPr>
            <p:cNvSpPr txBox="1"/>
            <p:nvPr/>
          </p:nvSpPr>
          <p:spPr>
            <a:xfrm>
              <a:off x="2986377" y="4593100"/>
              <a:ext cx="12948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WT-MEFs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2770430" y="4847494"/>
              <a:ext cx="1734780" cy="45261"/>
              <a:chOff x="2310313" y="341185"/>
              <a:chExt cx="1512000" cy="45261"/>
            </a:xfrm>
          </p:grpSpPr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D9495D3-039B-5ED5-1311-5D129188F96C}"/>
                  </a:ext>
                </a:extLst>
              </p:cNvPr>
              <p:cNvCxnSpPr/>
              <p:nvPr/>
            </p:nvCxnSpPr>
            <p:spPr>
              <a:xfrm>
                <a:off x="3813767" y="350446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34F086AA-BD77-1B62-5A0D-D300B4A2E7B0}"/>
                  </a:ext>
                </a:extLst>
              </p:cNvPr>
              <p:cNvCxnSpPr/>
              <p:nvPr/>
            </p:nvCxnSpPr>
            <p:spPr>
              <a:xfrm>
                <a:off x="2310313" y="341185"/>
                <a:ext cx="151200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229F61D5-273D-2A56-9D0C-0F85A7D88A94}"/>
                  </a:ext>
                </a:extLst>
              </p:cNvPr>
              <p:cNvCxnSpPr/>
              <p:nvPr/>
            </p:nvCxnSpPr>
            <p:spPr>
              <a:xfrm>
                <a:off x="2313586" y="344860"/>
                <a:ext cx="0" cy="360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122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1855577" y="7486120"/>
              <a:ext cx="83276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pS</a:t>
              </a:r>
              <a:r>
                <a:rPr lang="de-DE" sz="1050" b="1" kern="0" baseline="30000" dirty="0">
                  <a:solidFill>
                    <a:prstClr val="black"/>
                  </a:solidFill>
                </a:rPr>
                <a:t>166</a:t>
              </a: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-RIPK1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TextBox 72">
              <a:extLst>
                <a:ext uri="{FF2B5EF4-FFF2-40B4-BE49-F238E27FC236}">
                  <a16:creationId xmlns:a16="http://schemas.microsoft.com/office/drawing/2014/main" id="{07CB0637-2E74-9776-685A-97A3766C4CFC}"/>
                </a:ext>
              </a:extLst>
            </p:cNvPr>
            <p:cNvSpPr txBox="1"/>
            <p:nvPr/>
          </p:nvSpPr>
          <p:spPr>
            <a:xfrm>
              <a:off x="1848061" y="6197114"/>
              <a:ext cx="82569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pS</a:t>
              </a:r>
              <a:r>
                <a:rPr lang="de-DE" sz="1050" b="1" kern="0" baseline="30000" noProof="0" dirty="0">
                  <a:solidFill>
                    <a:prstClr val="black"/>
                  </a:solidFill>
                </a:rPr>
                <a:t>345</a:t>
              </a:r>
              <a:r>
                <a:rPr kumimoji="0" lang="de-DE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-MLKL</a:t>
              </a:r>
              <a:endParaRPr lang="en-IN" sz="1050" b="1" kern="0" dirty="0">
                <a:solidFill>
                  <a:prstClr val="black"/>
                </a:solidFill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7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232225" y="2636516"/>
            <a:ext cx="8327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pS</a:t>
            </a:r>
            <a:r>
              <a:rPr lang="de-DE" sz="1050" b="1" kern="0" baseline="30000" dirty="0">
                <a:solidFill>
                  <a:prstClr val="black"/>
                </a:solidFill>
              </a:rPr>
              <a:t>166</a:t>
            </a:r>
            <a:r>
              <a: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-RIPK1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0" name="TextBox 72">
            <a:extLst>
              <a:ext uri="{FF2B5EF4-FFF2-40B4-BE49-F238E27FC236}">
                <a16:creationId xmlns:a16="http://schemas.microsoft.com/office/drawing/2014/main" id="{07CB0637-2E74-9776-685A-97A3766C4CFC}"/>
              </a:ext>
            </a:extLst>
          </p:cNvPr>
          <p:cNvSpPr txBox="1"/>
          <p:nvPr/>
        </p:nvSpPr>
        <p:spPr>
          <a:xfrm>
            <a:off x="1247234" y="1635118"/>
            <a:ext cx="82569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pS</a:t>
            </a:r>
            <a:r>
              <a:rPr lang="de-DE" sz="1050" b="1" kern="0" baseline="30000" noProof="0" dirty="0">
                <a:solidFill>
                  <a:prstClr val="black"/>
                </a:solidFill>
              </a:rPr>
              <a:t>345</a:t>
            </a:r>
            <a:r>
              <a:rPr kumimoji="0" lang="de-DE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-MLKL</a:t>
            </a:r>
            <a:endParaRPr lang="en-IN" sz="1050" b="1" kern="0" dirty="0">
              <a:solidFill>
                <a:prstClr val="black"/>
              </a:solidFill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5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519D69-B310-D24B-964E-C1B723ED5F08}"/>
              </a:ext>
            </a:extLst>
          </p:cNvPr>
          <p:cNvSpPr txBox="1"/>
          <p:nvPr/>
        </p:nvSpPr>
        <p:spPr>
          <a:xfrm>
            <a:off x="1248156" y="34914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567AEA-C6B1-C534-F473-238D5F68ED2A}"/>
              </a:ext>
            </a:extLst>
          </p:cNvPr>
          <p:cNvSpPr txBox="1"/>
          <p:nvPr/>
        </p:nvSpPr>
        <p:spPr>
          <a:xfrm>
            <a:off x="1262770" y="474786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5332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441E7D-DB98-B97A-E134-D398E653767C}"/>
              </a:ext>
            </a:extLst>
          </p:cNvPr>
          <p:cNvGrpSpPr/>
          <p:nvPr/>
        </p:nvGrpSpPr>
        <p:grpSpPr>
          <a:xfrm>
            <a:off x="-87177" y="171450"/>
            <a:ext cx="7368898" cy="7611050"/>
            <a:chOff x="-87177" y="0"/>
            <a:chExt cx="7368898" cy="7611050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86853084"/>
                </p:ext>
              </p:extLst>
            </p:nvPr>
          </p:nvGraphicFramePr>
          <p:xfrm>
            <a:off x="52098" y="326181"/>
            <a:ext cx="3457575" cy="22002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94478571"/>
                </p:ext>
              </p:extLst>
            </p:nvPr>
          </p:nvGraphicFramePr>
          <p:xfrm>
            <a:off x="3457575" y="0"/>
            <a:ext cx="3256308" cy="26986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3" name="Straight Connector 12"/>
            <p:cNvCxnSpPr/>
            <p:nvPr/>
          </p:nvCxnSpPr>
          <p:spPr>
            <a:xfrm>
              <a:off x="6191250" y="1828800"/>
              <a:ext cx="2952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124575" y="1567190"/>
              <a:ext cx="4191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50" b="1" dirty="0" err="1"/>
                <a:t>ns</a:t>
              </a:r>
              <a:endParaRPr lang="de-DE" sz="1050" b="1" dirty="0"/>
            </a:p>
          </p:txBody>
        </p:sp>
        <p:graphicFrame>
          <p:nvGraphicFramePr>
            <p:cNvPr id="16" name="Chart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85654681"/>
                </p:ext>
              </p:extLst>
            </p:nvPr>
          </p:nvGraphicFramePr>
          <p:xfrm>
            <a:off x="78969" y="2768159"/>
            <a:ext cx="6634914" cy="26383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0B9D26-F623-16DE-1102-463725A6F8DF}"/>
                </a:ext>
              </a:extLst>
            </p:cNvPr>
            <p:cNvSpPr txBox="1"/>
            <p:nvPr/>
          </p:nvSpPr>
          <p:spPr>
            <a:xfrm>
              <a:off x="523140" y="5002588"/>
              <a:ext cx="67585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b="1" dirty="0"/>
                <a:t>       control                 5-ITu                  ABT-702       Gemcitabine         Etoposide          Doxorubicin     </a:t>
              </a:r>
              <a:r>
                <a:rPr lang="en-IN" sz="1050" b="1" dirty="0" err="1"/>
                <a:t>Staurosporine</a:t>
              </a:r>
              <a:r>
                <a:rPr lang="en-IN" sz="1050" b="1" dirty="0"/>
                <a:t>      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EC2C87-68BC-CF93-9900-985B6BCD5046}"/>
                </a:ext>
              </a:extLst>
            </p:cNvPr>
            <p:cNvSpPr txBox="1"/>
            <p:nvPr/>
          </p:nvSpPr>
          <p:spPr>
            <a:xfrm>
              <a:off x="142865" y="4721433"/>
              <a:ext cx="650712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50" b="1" dirty="0"/>
                <a:t>TNF           -            +             -           +              -            +              -          +               -          +              -             +             -           +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751482" y="5010086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474264" y="5010086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19090" y="5010086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197046" y="5010086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085729" y="5004224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929688" y="5002588"/>
              <a:ext cx="58334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26FDDF3-50DB-D395-CBF2-42C301E04671}"/>
                </a:ext>
              </a:extLst>
            </p:cNvPr>
            <p:cNvSpPr txBox="1"/>
            <p:nvPr/>
          </p:nvSpPr>
          <p:spPr>
            <a:xfrm>
              <a:off x="1886118" y="300810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900" b="1" dirty="0"/>
                <a:t>***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978586" y="3177293"/>
              <a:ext cx="1788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9" name="Chart 2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88455652"/>
                </p:ext>
              </p:extLst>
            </p:nvPr>
          </p:nvGraphicFramePr>
          <p:xfrm>
            <a:off x="-87177" y="5401109"/>
            <a:ext cx="3333750" cy="19457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31" name="Straight Connector 30"/>
            <p:cNvCxnSpPr/>
            <p:nvPr/>
          </p:nvCxnSpPr>
          <p:spPr>
            <a:xfrm>
              <a:off x="1708535" y="5932142"/>
              <a:ext cx="35779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6FDDF3-50DB-D395-CBF2-42C301E04671}"/>
                </a:ext>
              </a:extLst>
            </p:cNvPr>
            <p:cNvSpPr txBox="1"/>
            <p:nvPr/>
          </p:nvSpPr>
          <p:spPr>
            <a:xfrm>
              <a:off x="1726459" y="575534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900" b="1" dirty="0"/>
                <a:t>**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6FDDF3-50DB-D395-CBF2-42C301E04671}"/>
                </a:ext>
              </a:extLst>
            </p:cNvPr>
            <p:cNvSpPr txBox="1"/>
            <p:nvPr/>
          </p:nvSpPr>
          <p:spPr>
            <a:xfrm>
              <a:off x="2264898" y="567822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900" b="1" dirty="0"/>
                <a:t>**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1997332" y="5845012"/>
              <a:ext cx="8370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6264BA-107C-9999-777E-857D9D029DA7}"/>
                </a:ext>
              </a:extLst>
            </p:cNvPr>
            <p:cNvSpPr txBox="1"/>
            <p:nvPr/>
          </p:nvSpPr>
          <p:spPr>
            <a:xfrm>
              <a:off x="5304119" y="2890154"/>
              <a:ext cx="91723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b="1" dirty="0"/>
                <a:t>DKO + vector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AA9F14-385F-A2DE-5DE3-1A9EC0FF9550}"/>
                </a:ext>
              </a:extLst>
            </p:cNvPr>
            <p:cNvSpPr txBox="1"/>
            <p:nvPr/>
          </p:nvSpPr>
          <p:spPr>
            <a:xfrm>
              <a:off x="4369056" y="2901696"/>
              <a:ext cx="82266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b="1" dirty="0"/>
                <a:t>DKO + MK2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48823B5-B805-487B-A192-A9BA4BBCF09A}"/>
                </a:ext>
              </a:extLst>
            </p:cNvPr>
            <p:cNvSpPr/>
            <p:nvPr/>
          </p:nvSpPr>
          <p:spPr>
            <a:xfrm>
              <a:off x="5287532" y="2977597"/>
              <a:ext cx="76065" cy="85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54DEDBC-37AB-58A5-5DC9-91A30EBB9574}"/>
                </a:ext>
              </a:extLst>
            </p:cNvPr>
            <p:cNvSpPr/>
            <p:nvPr/>
          </p:nvSpPr>
          <p:spPr>
            <a:xfrm>
              <a:off x="4351430" y="2977597"/>
              <a:ext cx="76065" cy="853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5533A4E-7807-AA64-7208-3400DF040F6D}"/>
                </a:ext>
              </a:extLst>
            </p:cNvPr>
            <p:cNvSpPr txBox="1"/>
            <p:nvPr/>
          </p:nvSpPr>
          <p:spPr>
            <a:xfrm>
              <a:off x="37449" y="7951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A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492225A-5036-54AB-ACA7-B7AC486F1080}"/>
                </a:ext>
              </a:extLst>
            </p:cNvPr>
            <p:cNvSpPr txBox="1"/>
            <p:nvPr/>
          </p:nvSpPr>
          <p:spPr>
            <a:xfrm>
              <a:off x="3429724" y="79513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B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5533A4E-7807-AA64-7208-3400DF040F6D}"/>
                </a:ext>
              </a:extLst>
            </p:cNvPr>
            <p:cNvSpPr txBox="1"/>
            <p:nvPr/>
          </p:nvSpPr>
          <p:spPr>
            <a:xfrm>
              <a:off x="37449" y="249644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C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533A4E-7807-AA64-7208-3400DF040F6D}"/>
                </a:ext>
              </a:extLst>
            </p:cNvPr>
            <p:cNvSpPr txBox="1"/>
            <p:nvPr/>
          </p:nvSpPr>
          <p:spPr>
            <a:xfrm>
              <a:off x="42830" y="5094591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/>
                <a:t>D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31840" y="7130534"/>
              <a:ext cx="2925383" cy="480516"/>
              <a:chOff x="258786" y="6372593"/>
              <a:chExt cx="1715188" cy="480516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3D2C2B4-BFA3-74DA-8E0A-7E0917703088}"/>
                  </a:ext>
                </a:extLst>
              </p:cNvPr>
              <p:cNvSpPr txBox="1"/>
              <p:nvPr/>
            </p:nvSpPr>
            <p:spPr>
              <a:xfrm>
                <a:off x="258786" y="6372593"/>
                <a:ext cx="367576" cy="480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1000"/>
                  </a:lnSpc>
                </a:pPr>
                <a:r>
                  <a:rPr lang="en-IN" sz="1050" b="1" dirty="0"/>
                  <a:t>TNF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IN" sz="1050" b="1" dirty="0"/>
                  <a:t>5-ITu</a:t>
                </a:r>
              </a:p>
              <a:p>
                <a:pPr algn="r">
                  <a:lnSpc>
                    <a:spcPts val="1000"/>
                  </a:lnSpc>
                </a:pPr>
                <a:r>
                  <a:rPr lang="en-IN" sz="1050" b="1" dirty="0"/>
                  <a:t>Nec-1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C5B1550-AD96-0CE0-7F17-40B5817C4F82}"/>
                  </a:ext>
                </a:extLst>
              </p:cNvPr>
              <p:cNvSpPr txBox="1"/>
              <p:nvPr/>
            </p:nvSpPr>
            <p:spPr>
              <a:xfrm>
                <a:off x="737685" y="6372593"/>
                <a:ext cx="226344" cy="480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-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-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-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BB27BD9-A640-BB20-DAF6-529A2B5A4E72}"/>
                  </a:ext>
                </a:extLst>
              </p:cNvPr>
              <p:cNvSpPr txBox="1"/>
              <p:nvPr/>
            </p:nvSpPr>
            <p:spPr>
              <a:xfrm>
                <a:off x="1201676" y="6372593"/>
                <a:ext cx="282658" cy="480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+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+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-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ECDAB3-51CD-08C2-8A86-4DC05655C356}"/>
                  </a:ext>
                </a:extLst>
              </p:cNvPr>
              <p:cNvSpPr txBox="1"/>
              <p:nvPr/>
            </p:nvSpPr>
            <p:spPr>
              <a:xfrm>
                <a:off x="1721981" y="6372593"/>
                <a:ext cx="251993" cy="480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+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+</a:t>
                </a:r>
              </a:p>
              <a:p>
                <a:pPr algn="ctr">
                  <a:lnSpc>
                    <a:spcPts val="1000"/>
                  </a:lnSpc>
                </a:pPr>
                <a:r>
                  <a:rPr lang="en-IN" sz="1050" b="1" dirty="0"/>
                  <a:t>+</a:t>
                </a:r>
              </a:p>
            </p:txBody>
          </p:sp>
        </p:grp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3E900CBA-BFA5-30DB-B32B-9D29094F33B8}"/>
              </a:ext>
            </a:extLst>
          </p:cNvPr>
          <p:cNvSpPr txBox="1">
            <a:spLocks/>
          </p:cNvSpPr>
          <p:nvPr/>
        </p:nvSpPr>
        <p:spPr>
          <a:xfrm>
            <a:off x="11113" y="37445"/>
            <a:ext cx="1836948" cy="3117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>
                <a:latin typeface="+mn-lt"/>
              </a:rPr>
              <a:t>Supplementary Figure S2</a:t>
            </a:r>
          </a:p>
        </p:txBody>
      </p:sp>
    </p:spTree>
    <p:extLst>
      <p:ext uri="{BB962C8B-B14F-4D97-AF65-F5344CB8AC3E}">
        <p14:creationId xmlns:p14="http://schemas.microsoft.com/office/powerpoint/2010/main" val="291293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11A0B8-E1DE-D71E-9A95-975B795BB75A}"/>
              </a:ext>
            </a:extLst>
          </p:cNvPr>
          <p:cNvSpPr txBox="1">
            <a:spLocks/>
          </p:cNvSpPr>
          <p:nvPr/>
        </p:nvSpPr>
        <p:spPr>
          <a:xfrm>
            <a:off x="11113" y="37445"/>
            <a:ext cx="1836948" cy="3117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200" b="1" dirty="0">
                <a:latin typeface="+mn-lt"/>
              </a:rPr>
              <a:t>Supplementary Figure S3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967C2F2-A882-2D29-50AB-D65B73A85845}"/>
              </a:ext>
            </a:extLst>
          </p:cNvPr>
          <p:cNvGraphicFramePr>
            <a:graphicFrameLocks/>
          </p:cNvGraphicFramePr>
          <p:nvPr/>
        </p:nvGraphicFramePr>
        <p:xfrm>
          <a:off x="11113" y="569866"/>
          <a:ext cx="641052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Graphic 10">
            <a:extLst>
              <a:ext uri="{FF2B5EF4-FFF2-40B4-BE49-F238E27FC236}">
                <a16:creationId xmlns:a16="http://schemas.microsoft.com/office/drawing/2014/main" id="{AFD1412A-2B4E-5BA0-5E2D-61821356A9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3639"/>
          <a:stretch/>
        </p:blipFill>
        <p:spPr>
          <a:xfrm>
            <a:off x="529742" y="3934692"/>
            <a:ext cx="5374821" cy="46417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C410EC6-AF0F-2342-D6B5-814C78A93F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087" b="88111"/>
          <a:stretch/>
        </p:blipFill>
        <p:spPr>
          <a:xfrm>
            <a:off x="4959662" y="7189077"/>
            <a:ext cx="1450873" cy="6923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9740BD-AD66-ADFB-4B45-0D9D55962BD4}"/>
              </a:ext>
            </a:extLst>
          </p:cNvPr>
          <p:cNvSpPr txBox="1"/>
          <p:nvPr/>
        </p:nvSpPr>
        <p:spPr>
          <a:xfrm>
            <a:off x="205614" y="34914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ACACA-37C6-4BAD-45F1-E6924EDDCEA9}"/>
              </a:ext>
            </a:extLst>
          </p:cNvPr>
          <p:cNvSpPr txBox="1"/>
          <p:nvPr/>
        </p:nvSpPr>
        <p:spPr>
          <a:xfrm>
            <a:off x="210869" y="368617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51076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246</Words>
  <Application>Microsoft Office PowerPoint</Application>
  <PresentationFormat>A4 Paper (210x297 mm)</PresentationFormat>
  <Paragraphs>180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Menon</dc:creator>
  <cp:lastModifiedBy>Chauhan, Chanchal</cp:lastModifiedBy>
  <cp:revision>141</cp:revision>
  <cp:lastPrinted>2023-02-25T13:53:49Z</cp:lastPrinted>
  <dcterms:created xsi:type="dcterms:W3CDTF">2022-09-25T15:22:53Z</dcterms:created>
  <dcterms:modified xsi:type="dcterms:W3CDTF">2023-03-14T14:09:54Z</dcterms:modified>
</cp:coreProperties>
</file>