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90" r:id="rId2"/>
    <p:sldId id="279" r:id="rId3"/>
    <p:sldId id="322" r:id="rId4"/>
    <p:sldId id="330" r:id="rId5"/>
    <p:sldId id="331" r:id="rId6"/>
    <p:sldId id="320" r:id="rId7"/>
    <p:sldId id="280" r:id="rId8"/>
    <p:sldId id="323" r:id="rId9"/>
    <p:sldId id="312" r:id="rId10"/>
    <p:sldId id="324" r:id="rId11"/>
    <p:sldId id="314" r:id="rId12"/>
    <p:sldId id="325" r:id="rId13"/>
    <p:sldId id="321" r:id="rId14"/>
    <p:sldId id="334" r:id="rId15"/>
    <p:sldId id="296" r:id="rId16"/>
    <p:sldId id="308" r:id="rId17"/>
    <p:sldId id="327" r:id="rId18"/>
    <p:sldId id="328" r:id="rId19"/>
    <p:sldId id="333" r:id="rId20"/>
  </p:sldIdLst>
  <p:sldSz cx="6858000" cy="9906000" type="A4"/>
  <p:notesSz cx="7023100" cy="93091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02" userDrawn="1">
          <p15:clr>
            <a:srgbClr val="A4A3A4"/>
          </p15:clr>
        </p15:guide>
        <p15:guide id="2" pos="21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7F9"/>
    <a:srgbClr val="7FCFC3"/>
    <a:srgbClr val="F2A499"/>
    <a:srgbClr val="A5DDEA"/>
    <a:srgbClr val="FFFFFF"/>
    <a:srgbClr val="FFA0A0"/>
    <a:srgbClr val="00CF00"/>
    <a:srgbClr val="0000B4"/>
    <a:srgbClr val="000064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14" autoAdjust="0"/>
    <p:restoredTop sz="94053" autoAdjust="0"/>
  </p:normalViewPr>
  <p:slideViewPr>
    <p:cSldViewPr snapToGrid="0">
      <p:cViewPr>
        <p:scale>
          <a:sx n="100" d="100"/>
          <a:sy n="100" d="100"/>
        </p:scale>
        <p:origin x="1980" y="-1536"/>
      </p:cViewPr>
      <p:guideLst>
        <p:guide orient="horz" pos="3102"/>
        <p:guide pos="213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0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ED02E-22F2-4103-AAF8-0353D7592379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03463" y="698500"/>
            <a:ext cx="241617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2530E-A178-4855-A285-5DBD403E89D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7ABE-C19A-4C75-B90A-81475C72D4B8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7B943-C6EF-4756-9054-5D57B9BF8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7ABE-C19A-4C75-B90A-81475C72D4B8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7B943-C6EF-4756-9054-5D57B9BF8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8" y="2469625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8" y="6629226"/>
            <a:ext cx="5915025" cy="216693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7ABE-C19A-4C75-B90A-81475C72D4B8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7B943-C6EF-4756-9054-5D57B9BF8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7ABE-C19A-4C75-B90A-81475C72D4B8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7B943-C6EF-4756-9054-5D57B9BF8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3" y="527406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3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5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5" y="3618443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7ABE-C19A-4C75-B90A-81475C72D4B8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7B943-C6EF-4756-9054-5D57B9BF8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7ABE-C19A-4C75-B90A-81475C72D4B8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7B943-C6EF-4756-9054-5D57B9BF8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7ABE-C19A-4C75-B90A-81475C72D4B8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7B943-C6EF-4756-9054-5D57B9BF8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5" y="1426284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7ABE-C19A-4C75-B90A-81475C72D4B8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7B943-C6EF-4756-9054-5D57B9BF8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5" y="1426284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7ABE-C19A-4C75-B90A-81475C72D4B8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7B943-C6EF-4756-9054-5D57B9BF8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7ABE-C19A-4C75-B90A-81475C72D4B8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7B943-C6EF-4756-9054-5D57B9BF8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4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4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7ABE-C19A-4C75-B90A-81475C72D4B8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7B943-C6EF-4756-9054-5D57B9BF8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0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90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07ABE-C19A-4C75-B90A-81475C72D4B8}" type="datetimeFigureOut">
              <a:rPr lang="zh-CN" altLang="en-US" smtClean="0"/>
              <a:t>2024/6/21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5" y="9181397"/>
            <a:ext cx="2314575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7B943-C6EF-4756-9054-5D57B9BF8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tiff"/><Relationship Id="rId3" Type="http://schemas.openxmlformats.org/officeDocument/2006/relationships/image" Target="../media/image8.png"/><Relationship Id="rId7" Type="http://schemas.openxmlformats.org/officeDocument/2006/relationships/image" Target="../media/image12.tiff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3.wdp"/><Relationship Id="rId18" Type="http://schemas.openxmlformats.org/officeDocument/2006/relationships/image" Target="../media/image29.pn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12" Type="http://schemas.openxmlformats.org/officeDocument/2006/relationships/image" Target="../media/image26.png"/><Relationship Id="rId17" Type="http://schemas.microsoft.com/office/2007/relationships/hdphoto" Target="../media/hdphoto5.wdp"/><Relationship Id="rId2" Type="http://schemas.openxmlformats.org/officeDocument/2006/relationships/image" Target="../media/image18.jpeg"/><Relationship Id="rId16" Type="http://schemas.openxmlformats.org/officeDocument/2006/relationships/image" Target="../media/image28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microsoft.com/office/2007/relationships/hdphoto" Target="../media/hdphoto2.wdp"/><Relationship Id="rId5" Type="http://schemas.openxmlformats.org/officeDocument/2006/relationships/image" Target="../media/image21.jpeg"/><Relationship Id="rId15" Type="http://schemas.microsoft.com/office/2007/relationships/hdphoto" Target="../media/hdphoto4.wdp"/><Relationship Id="rId10" Type="http://schemas.openxmlformats.org/officeDocument/2006/relationships/image" Target="../media/image25.png"/><Relationship Id="rId19" Type="http://schemas.microsoft.com/office/2007/relationships/hdphoto" Target="../media/hdphoto6.wdp"/><Relationship Id="rId4" Type="http://schemas.openxmlformats.org/officeDocument/2006/relationships/image" Target="../media/image20.jpeg"/><Relationship Id="rId9" Type="http://schemas.microsoft.com/office/2007/relationships/hdphoto" Target="../media/hdphoto1.wdp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tiff"/><Relationship Id="rId13" Type="http://schemas.openxmlformats.org/officeDocument/2006/relationships/image" Target="../media/image46.jpeg"/><Relationship Id="rId3" Type="http://schemas.openxmlformats.org/officeDocument/2006/relationships/image" Target="../media/image36.tiff"/><Relationship Id="rId7" Type="http://schemas.openxmlformats.org/officeDocument/2006/relationships/image" Target="../media/image40.png"/><Relationship Id="rId12" Type="http://schemas.openxmlformats.org/officeDocument/2006/relationships/image" Target="../media/image45.jpeg"/><Relationship Id="rId17" Type="http://schemas.openxmlformats.org/officeDocument/2006/relationships/image" Target="../media/image50.jpeg"/><Relationship Id="rId2" Type="http://schemas.openxmlformats.org/officeDocument/2006/relationships/image" Target="../media/image35.tiff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openxmlformats.org/officeDocument/2006/relationships/image" Target="../media/image38.png"/><Relationship Id="rId15" Type="http://schemas.openxmlformats.org/officeDocument/2006/relationships/image" Target="../media/image48.jpeg"/><Relationship Id="rId10" Type="http://schemas.openxmlformats.org/officeDocument/2006/relationships/image" Target="../media/image43.jpeg"/><Relationship Id="rId4" Type="http://schemas.openxmlformats.org/officeDocument/2006/relationships/image" Target="../media/image37.tiff"/><Relationship Id="rId9" Type="http://schemas.openxmlformats.org/officeDocument/2006/relationships/image" Target="../media/image42.jpeg"/><Relationship Id="rId14" Type="http://schemas.openxmlformats.org/officeDocument/2006/relationships/image" Target="../media/image4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tiff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tiff"/><Relationship Id="rId12" Type="http://schemas.openxmlformats.org/officeDocument/2006/relationships/image" Target="../media/image61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11" Type="http://schemas.openxmlformats.org/officeDocument/2006/relationships/image" Target="../media/image60.tiff"/><Relationship Id="rId5" Type="http://schemas.openxmlformats.org/officeDocument/2006/relationships/image" Target="../media/image54.tiff"/><Relationship Id="rId10" Type="http://schemas.openxmlformats.org/officeDocument/2006/relationships/image" Target="../media/image59.tiff"/><Relationship Id="rId4" Type="http://schemas.openxmlformats.org/officeDocument/2006/relationships/image" Target="../media/image53.png"/><Relationship Id="rId9" Type="http://schemas.openxmlformats.org/officeDocument/2006/relationships/image" Target="../media/image58.jpeg"/><Relationship Id="rId14" Type="http://schemas.openxmlformats.org/officeDocument/2006/relationships/image" Target="../media/image6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openxmlformats.org/officeDocument/2006/relationships/image" Target="../media/image74.png"/><Relationship Id="rId18" Type="http://schemas.microsoft.com/office/2007/relationships/hdphoto" Target="../media/hdphoto10.wdp"/><Relationship Id="rId3" Type="http://schemas.openxmlformats.org/officeDocument/2006/relationships/image" Target="../media/image65.tiff"/><Relationship Id="rId7" Type="http://schemas.openxmlformats.org/officeDocument/2006/relationships/image" Target="../media/image69.tiff"/><Relationship Id="rId12" Type="http://schemas.microsoft.com/office/2007/relationships/hdphoto" Target="../media/hdphoto7.wdp"/><Relationship Id="rId17" Type="http://schemas.openxmlformats.org/officeDocument/2006/relationships/image" Target="../media/image76.png"/><Relationship Id="rId2" Type="http://schemas.openxmlformats.org/officeDocument/2006/relationships/image" Target="../media/image64.png"/><Relationship Id="rId16" Type="http://schemas.microsoft.com/office/2007/relationships/hdphoto" Target="../media/hdphoto9.wdp"/><Relationship Id="rId20" Type="http://schemas.openxmlformats.org/officeDocument/2006/relationships/image" Target="../media/image7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tiff"/><Relationship Id="rId11" Type="http://schemas.openxmlformats.org/officeDocument/2006/relationships/image" Target="../media/image73.png"/><Relationship Id="rId5" Type="http://schemas.openxmlformats.org/officeDocument/2006/relationships/image" Target="../media/image67.jpeg"/><Relationship Id="rId15" Type="http://schemas.openxmlformats.org/officeDocument/2006/relationships/image" Target="../media/image75.png"/><Relationship Id="rId10" Type="http://schemas.openxmlformats.org/officeDocument/2006/relationships/image" Target="../media/image72.jpeg"/><Relationship Id="rId19" Type="http://schemas.openxmlformats.org/officeDocument/2006/relationships/image" Target="../media/image77.jpeg"/><Relationship Id="rId4" Type="http://schemas.openxmlformats.org/officeDocument/2006/relationships/image" Target="../media/image66.tiff"/><Relationship Id="rId9" Type="http://schemas.openxmlformats.org/officeDocument/2006/relationships/image" Target="../media/image71.jpeg"/><Relationship Id="rId14" Type="http://schemas.microsoft.com/office/2007/relationships/hdphoto" Target="../media/hdphoto8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13" Type="http://schemas.openxmlformats.org/officeDocument/2006/relationships/image" Target="../media/image90.pn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12" Type="http://schemas.openxmlformats.org/officeDocument/2006/relationships/image" Target="../media/image89.png"/><Relationship Id="rId2" Type="http://schemas.openxmlformats.org/officeDocument/2006/relationships/image" Target="../media/image79.jpeg"/><Relationship Id="rId16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11" Type="http://schemas.openxmlformats.org/officeDocument/2006/relationships/image" Target="../media/image88.jpeg"/><Relationship Id="rId5" Type="http://schemas.openxmlformats.org/officeDocument/2006/relationships/image" Target="../media/image82.jpeg"/><Relationship Id="rId15" Type="http://schemas.openxmlformats.org/officeDocument/2006/relationships/image" Target="../media/image92.png"/><Relationship Id="rId10" Type="http://schemas.openxmlformats.org/officeDocument/2006/relationships/image" Target="../media/image87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Relationship Id="rId14" Type="http://schemas.openxmlformats.org/officeDocument/2006/relationships/image" Target="../media/image9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tiff"/><Relationship Id="rId7" Type="http://schemas.openxmlformats.org/officeDocument/2006/relationships/image" Target="../media/image107.tiff"/><Relationship Id="rId2" Type="http://schemas.openxmlformats.org/officeDocument/2006/relationships/image" Target="../media/image10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tiff"/><Relationship Id="rId5" Type="http://schemas.openxmlformats.org/officeDocument/2006/relationships/image" Target="../media/image105.tiff"/><Relationship Id="rId4" Type="http://schemas.openxmlformats.org/officeDocument/2006/relationships/image" Target="../media/image104.jpeg"/><Relationship Id="rId9" Type="http://schemas.openxmlformats.org/officeDocument/2006/relationships/image" Target="../media/image109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8"/>
          <p:cNvSpPr txBox="1"/>
          <p:nvPr/>
        </p:nvSpPr>
        <p:spPr>
          <a:xfrm>
            <a:off x="-24252" y="317558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2" name="TextBox 38"/>
          <p:cNvSpPr txBox="1"/>
          <p:nvPr/>
        </p:nvSpPr>
        <p:spPr>
          <a:xfrm>
            <a:off x="-24252" y="2171541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775B462-F051-4B46-509D-CCE4ED08A956}"/>
              </a:ext>
            </a:extLst>
          </p:cNvPr>
          <p:cNvGrpSpPr/>
          <p:nvPr/>
        </p:nvGrpSpPr>
        <p:grpSpPr>
          <a:xfrm>
            <a:off x="3557791" y="337798"/>
            <a:ext cx="3086125" cy="1668871"/>
            <a:chOff x="3540870" y="220299"/>
            <a:chExt cx="3086125" cy="1668871"/>
          </a:xfrm>
        </p:grpSpPr>
        <p:pic>
          <p:nvPicPr>
            <p:cNvPr id="152" name="图片 15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19285" y="460734"/>
              <a:ext cx="2441576" cy="1182576"/>
            </a:xfrm>
            <a:prstGeom prst="rect">
              <a:avLst/>
            </a:prstGeom>
          </p:spPr>
        </p:pic>
        <p:sp>
          <p:nvSpPr>
            <p:cNvPr id="37" name="TextBox 84"/>
            <p:cNvSpPr txBox="1"/>
            <p:nvPr/>
          </p:nvSpPr>
          <p:spPr>
            <a:xfrm rot="10800000">
              <a:off x="3540870" y="529848"/>
              <a:ext cx="369332" cy="69984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Count</a:t>
              </a:r>
            </a:p>
          </p:txBody>
        </p:sp>
        <p:sp>
          <p:nvSpPr>
            <p:cNvPr id="38" name="TextBox 85"/>
            <p:cNvSpPr txBox="1"/>
            <p:nvPr/>
          </p:nvSpPr>
          <p:spPr>
            <a:xfrm>
              <a:off x="3810216" y="1612171"/>
              <a:ext cx="11384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Annexin V</a:t>
              </a:r>
            </a:p>
          </p:txBody>
        </p:sp>
        <p:cxnSp>
          <p:nvCxnSpPr>
            <p:cNvPr id="39" name="Straight Arrow Connector 86"/>
            <p:cNvCxnSpPr>
              <a:cxnSpLocks/>
            </p:cNvCxnSpPr>
            <p:nvPr/>
          </p:nvCxnSpPr>
          <p:spPr>
            <a:xfrm>
              <a:off x="4704516" y="1750670"/>
              <a:ext cx="1547907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90"/>
            <p:cNvSpPr txBox="1"/>
            <p:nvPr/>
          </p:nvSpPr>
          <p:spPr>
            <a:xfrm>
              <a:off x="4054601" y="220299"/>
              <a:ext cx="25723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</a:t>
              </a:r>
              <a:r>
                <a: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CD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28ζ          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515076" y="667729"/>
              <a:ext cx="7899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12.8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751727" y="662072"/>
              <a:ext cx="7899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24.7</a:t>
              </a:r>
              <a:endParaRPr lang="zh-CN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1" name="TextBox 3"/>
          <p:cNvSpPr txBox="1"/>
          <p:nvPr/>
        </p:nvSpPr>
        <p:spPr>
          <a:xfrm>
            <a:off x="5798798" y="9527163"/>
            <a:ext cx="131553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0" name="TextBox 9"/>
          <p:cNvSpPr txBox="1"/>
          <p:nvPr/>
        </p:nvSpPr>
        <p:spPr>
          <a:xfrm>
            <a:off x="3531692" y="2171541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204" name="TextBox 38">
            <a:extLst>
              <a:ext uri="{FF2B5EF4-FFF2-40B4-BE49-F238E27FC236}">
                <a16:creationId xmlns:a16="http://schemas.microsoft.com/office/drawing/2014/main" id="{267CEC88-AB48-4849-8659-1E373C40B70D}"/>
              </a:ext>
            </a:extLst>
          </p:cNvPr>
          <p:cNvSpPr txBox="1"/>
          <p:nvPr/>
        </p:nvSpPr>
        <p:spPr>
          <a:xfrm>
            <a:off x="3531692" y="317558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75" name="TextBox 9">
            <a:extLst>
              <a:ext uri="{FF2B5EF4-FFF2-40B4-BE49-F238E27FC236}">
                <a16:creationId xmlns:a16="http://schemas.microsoft.com/office/drawing/2014/main" id="{9386780B-213C-47E3-962E-D18D93EC91F7}"/>
              </a:ext>
            </a:extLst>
          </p:cNvPr>
          <p:cNvSpPr txBox="1"/>
          <p:nvPr/>
        </p:nvSpPr>
        <p:spPr>
          <a:xfrm>
            <a:off x="-24252" y="3713852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grpSp>
        <p:nvGrpSpPr>
          <p:cNvPr id="625" name="Group 624">
            <a:extLst>
              <a:ext uri="{FF2B5EF4-FFF2-40B4-BE49-F238E27FC236}">
                <a16:creationId xmlns:a16="http://schemas.microsoft.com/office/drawing/2014/main" id="{E6EAAEBB-B111-16CF-D6FF-E6160A3460BB}"/>
              </a:ext>
            </a:extLst>
          </p:cNvPr>
          <p:cNvGrpSpPr/>
          <p:nvPr/>
        </p:nvGrpSpPr>
        <p:grpSpPr>
          <a:xfrm>
            <a:off x="167400" y="2477980"/>
            <a:ext cx="3059589" cy="996433"/>
            <a:chOff x="150477" y="2213758"/>
            <a:chExt cx="3059589" cy="996433"/>
          </a:xfrm>
        </p:grpSpPr>
        <p:grpSp>
          <p:nvGrpSpPr>
            <p:cNvPr id="319" name="组合 318">
              <a:extLst>
                <a:ext uri="{FF2B5EF4-FFF2-40B4-BE49-F238E27FC236}">
                  <a16:creationId xmlns:a16="http://schemas.microsoft.com/office/drawing/2014/main" id="{BEA7A878-36C7-4573-9E0C-74400305B0C2}"/>
                </a:ext>
              </a:extLst>
            </p:cNvPr>
            <p:cNvGrpSpPr/>
            <p:nvPr/>
          </p:nvGrpSpPr>
          <p:grpSpPr>
            <a:xfrm>
              <a:off x="150477" y="2213758"/>
              <a:ext cx="3059589" cy="996433"/>
              <a:chOff x="3685323" y="2693103"/>
              <a:chExt cx="3059589" cy="996433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2C6AF204-62FF-41A4-B30E-88509FB6A6E3}"/>
                  </a:ext>
                </a:extLst>
              </p:cNvPr>
              <p:cNvGrpSpPr/>
              <p:nvPr/>
            </p:nvGrpSpPr>
            <p:grpSpPr>
              <a:xfrm>
                <a:off x="3685323" y="2939309"/>
                <a:ext cx="3059589" cy="750227"/>
                <a:chOff x="3512814" y="2422186"/>
                <a:chExt cx="3453863" cy="846905"/>
              </a:xfrm>
            </p:grpSpPr>
            <p:pic>
              <p:nvPicPr>
                <p:cNvPr id="206" name="图片 205">
                  <a:extLst>
                    <a:ext uri="{FF2B5EF4-FFF2-40B4-BE49-F238E27FC236}">
                      <a16:creationId xmlns:a16="http://schemas.microsoft.com/office/drawing/2014/main" id="{F4C188DB-DE9A-4D17-98F4-66EAC2FCAC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512814" y="2422186"/>
                  <a:ext cx="1129208" cy="846905"/>
                </a:xfrm>
                <a:prstGeom prst="rect">
                  <a:avLst/>
                </a:prstGeom>
              </p:spPr>
            </p:pic>
            <p:pic>
              <p:nvPicPr>
                <p:cNvPr id="207" name="图片 206">
                  <a:extLst>
                    <a:ext uri="{FF2B5EF4-FFF2-40B4-BE49-F238E27FC236}">
                      <a16:creationId xmlns:a16="http://schemas.microsoft.com/office/drawing/2014/main" id="{EE0EA156-87F9-4A6C-9C2C-D526E04D90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37469" y="2422186"/>
                  <a:ext cx="1129208" cy="846905"/>
                </a:xfrm>
                <a:prstGeom prst="rect">
                  <a:avLst/>
                </a:prstGeom>
              </p:spPr>
            </p:pic>
            <p:pic>
              <p:nvPicPr>
                <p:cNvPr id="208" name="图片 207">
                  <a:extLst>
                    <a:ext uri="{FF2B5EF4-FFF2-40B4-BE49-F238E27FC236}">
                      <a16:creationId xmlns:a16="http://schemas.microsoft.com/office/drawing/2014/main" id="{B669A30C-FF3C-4795-94AE-672E90B161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grayscl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73365" y="2422186"/>
                  <a:ext cx="1129208" cy="846905"/>
                </a:xfrm>
                <a:prstGeom prst="rect">
                  <a:avLst/>
                </a:prstGeom>
              </p:spPr>
            </p:pic>
          </p:grpSp>
          <p:sp>
            <p:nvSpPr>
              <p:cNvPr id="209" name="TextBox 15">
                <a:extLst>
                  <a:ext uri="{FF2B5EF4-FFF2-40B4-BE49-F238E27FC236}">
                    <a16:creationId xmlns:a16="http://schemas.microsoft.com/office/drawing/2014/main" id="{F9CC5811-937E-4CEF-BB38-045161A75B0D}"/>
                  </a:ext>
                </a:extLst>
              </p:cNvPr>
              <p:cNvSpPr txBox="1"/>
              <p:nvPr/>
            </p:nvSpPr>
            <p:spPr>
              <a:xfrm>
                <a:off x="3981103" y="2693103"/>
                <a:ext cx="271345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NT          </a:t>
                </a:r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19.CD28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GFP   19.BB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GFP</a:t>
                </a:r>
              </a:p>
            </p:txBody>
          </p:sp>
        </p:grpSp>
        <p:cxnSp>
          <p:nvCxnSpPr>
            <p:cNvPr id="455" name="直接连接符 2">
              <a:extLst>
                <a:ext uri="{FF2B5EF4-FFF2-40B4-BE49-F238E27FC236}">
                  <a16:creationId xmlns:a16="http://schemas.microsoft.com/office/drawing/2014/main" id="{8D2A4868-F167-4816-5AA7-6B119B3422B2}"/>
                </a:ext>
              </a:extLst>
            </p:cNvPr>
            <p:cNvCxnSpPr/>
            <p:nvPr/>
          </p:nvCxnSpPr>
          <p:spPr>
            <a:xfrm>
              <a:off x="2938596" y="3152772"/>
              <a:ext cx="229028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0" name="Group 849">
            <a:extLst>
              <a:ext uri="{FF2B5EF4-FFF2-40B4-BE49-F238E27FC236}">
                <a16:creationId xmlns:a16="http://schemas.microsoft.com/office/drawing/2014/main" id="{7FA976EB-ACF3-60CB-5638-8A43B3DDA139}"/>
              </a:ext>
            </a:extLst>
          </p:cNvPr>
          <p:cNvGrpSpPr/>
          <p:nvPr/>
        </p:nvGrpSpPr>
        <p:grpSpPr>
          <a:xfrm>
            <a:off x="2" y="560371"/>
            <a:ext cx="3659477" cy="1446298"/>
            <a:chOff x="-16921" y="442872"/>
            <a:chExt cx="3659477" cy="1446298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2AA1594-F8B0-4FCD-921B-A958CD3B7754}"/>
                </a:ext>
              </a:extLst>
            </p:cNvPr>
            <p:cNvGrpSpPr/>
            <p:nvPr/>
          </p:nvGrpSpPr>
          <p:grpSpPr>
            <a:xfrm>
              <a:off x="-16921" y="442872"/>
              <a:ext cx="3659477" cy="1446298"/>
              <a:chOff x="-16921" y="526464"/>
              <a:chExt cx="3659477" cy="1446298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7233" y="742721"/>
                <a:ext cx="2951607" cy="995152"/>
              </a:xfrm>
              <a:prstGeom prst="rect">
                <a:avLst/>
              </a:prstGeom>
            </p:spPr>
          </p:pic>
          <p:grpSp>
            <p:nvGrpSpPr>
              <p:cNvPr id="33" name="组合 32"/>
              <p:cNvGrpSpPr/>
              <p:nvPr/>
            </p:nvGrpSpPr>
            <p:grpSpPr>
              <a:xfrm>
                <a:off x="-16921" y="724694"/>
                <a:ext cx="3365520" cy="1248068"/>
                <a:chOff x="63321" y="2307898"/>
                <a:chExt cx="3365520" cy="1248068"/>
              </a:xfrm>
            </p:grpSpPr>
            <p:sp>
              <p:nvSpPr>
                <p:cNvPr id="22" name="文本框 21"/>
                <p:cNvSpPr txBox="1"/>
                <p:nvPr/>
              </p:nvSpPr>
              <p:spPr>
                <a:xfrm>
                  <a:off x="279320" y="3278967"/>
                  <a:ext cx="53498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CAR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 flipV="1">
                  <a:off x="63321" y="2897349"/>
                  <a:ext cx="369332" cy="455191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CD3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文本框 24"/>
                <p:cNvSpPr txBox="1"/>
                <p:nvPr/>
              </p:nvSpPr>
              <p:spPr>
                <a:xfrm>
                  <a:off x="915908" y="2307898"/>
                  <a:ext cx="538241" cy="245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0.057</a:t>
                  </a:r>
                </a:p>
              </p:txBody>
            </p:sp>
            <p:sp>
              <p:nvSpPr>
                <p:cNvPr id="26" name="文本框 25"/>
                <p:cNvSpPr txBox="1"/>
                <p:nvPr/>
              </p:nvSpPr>
              <p:spPr>
                <a:xfrm>
                  <a:off x="1918232" y="2307898"/>
                  <a:ext cx="538241" cy="245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87.3</a:t>
                  </a:r>
                </a:p>
              </p:txBody>
            </p:sp>
            <p:sp>
              <p:nvSpPr>
                <p:cNvPr id="27" name="文本框 26"/>
                <p:cNvSpPr txBox="1"/>
                <p:nvPr/>
              </p:nvSpPr>
              <p:spPr>
                <a:xfrm>
                  <a:off x="2890600" y="2307898"/>
                  <a:ext cx="538241" cy="245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85.1</a:t>
                  </a:r>
                </a:p>
              </p:txBody>
            </p:sp>
          </p:grpSp>
          <p:grpSp>
            <p:nvGrpSpPr>
              <p:cNvPr id="29" name="组合 28"/>
              <p:cNvGrpSpPr/>
              <p:nvPr/>
            </p:nvGrpSpPr>
            <p:grpSpPr>
              <a:xfrm>
                <a:off x="614573" y="526464"/>
                <a:ext cx="3027983" cy="276999"/>
                <a:chOff x="3967177" y="978073"/>
                <a:chExt cx="3027983" cy="276999"/>
              </a:xfrm>
            </p:grpSpPr>
            <p:sp>
              <p:nvSpPr>
                <p:cNvPr id="30" name="文本框 29"/>
                <p:cNvSpPr txBox="1"/>
                <p:nvPr/>
              </p:nvSpPr>
              <p:spPr>
                <a:xfrm>
                  <a:off x="3967177" y="978073"/>
                  <a:ext cx="542925" cy="2755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NT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文本框 30"/>
                <p:cNvSpPr txBox="1"/>
                <p:nvPr/>
              </p:nvSpPr>
              <p:spPr>
                <a:xfrm>
                  <a:off x="4696553" y="978073"/>
                  <a:ext cx="121846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19.CD28</a:t>
                  </a:r>
                  <a:r>
                    <a:rPr lang="el-GR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ζ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2" name="文本框 31"/>
                <p:cNvSpPr txBox="1"/>
                <p:nvPr/>
              </p:nvSpPr>
              <p:spPr>
                <a:xfrm>
                  <a:off x="5776700" y="978073"/>
                  <a:ext cx="121846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19.BB</a:t>
                  </a:r>
                  <a:r>
                    <a:rPr lang="el-GR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ζ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456" name="Straight Arrow Connector 86">
              <a:extLst>
                <a:ext uri="{FF2B5EF4-FFF2-40B4-BE49-F238E27FC236}">
                  <a16:creationId xmlns:a16="http://schemas.microsoft.com/office/drawing/2014/main" id="{10EF8F06-86FF-F48C-C67E-9FC66408438A}"/>
                </a:ext>
              </a:extLst>
            </p:cNvPr>
            <p:cNvCxnSpPr>
              <a:cxnSpLocks/>
            </p:cNvCxnSpPr>
            <p:nvPr/>
          </p:nvCxnSpPr>
          <p:spPr>
            <a:xfrm>
              <a:off x="667100" y="1750670"/>
              <a:ext cx="2509635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Straight Arrow Connector 86">
              <a:extLst>
                <a:ext uri="{FF2B5EF4-FFF2-40B4-BE49-F238E27FC236}">
                  <a16:creationId xmlns:a16="http://schemas.microsoft.com/office/drawing/2014/main" id="{BAE6DCE2-4909-9389-6B9B-FA3D8B0AB2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2397" y="667729"/>
              <a:ext cx="0" cy="62574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29317E-4BF8-ECA6-5361-4E7567B7890D}"/>
              </a:ext>
            </a:extLst>
          </p:cNvPr>
          <p:cNvGrpSpPr/>
          <p:nvPr/>
        </p:nvGrpSpPr>
        <p:grpSpPr>
          <a:xfrm>
            <a:off x="3608927" y="2260750"/>
            <a:ext cx="2809554" cy="1697772"/>
            <a:chOff x="3592006" y="1996530"/>
            <a:chExt cx="2809554" cy="1697772"/>
          </a:xfrm>
        </p:grpSpPr>
        <p:sp>
          <p:nvSpPr>
            <p:cNvPr id="211" name="TextBox 90">
              <a:extLst>
                <a:ext uri="{FF2B5EF4-FFF2-40B4-BE49-F238E27FC236}">
                  <a16:creationId xmlns:a16="http://schemas.microsoft.com/office/drawing/2014/main" id="{F7EE804F-4BCF-469B-94AA-3A128BF13C5C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948894" y="1996530"/>
              <a:ext cx="24526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CD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28ζ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GFP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GFP</a:t>
              </a:r>
            </a:p>
          </p:txBody>
        </p:sp>
        <p:pic>
          <p:nvPicPr>
            <p:cNvPr id="212" name="图片 211">
              <a:extLst>
                <a:ext uri="{FF2B5EF4-FFF2-40B4-BE49-F238E27FC236}">
                  <a16:creationId xmlns:a16="http://schemas.microsoft.com/office/drawing/2014/main" id="{55D9C6E0-DA6E-4C8B-AAC5-D95AF955D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69215" y="2249818"/>
              <a:ext cx="2440800" cy="1198285"/>
            </a:xfrm>
            <a:prstGeom prst="rect">
              <a:avLst/>
            </a:prstGeom>
          </p:spPr>
        </p:pic>
        <p:sp>
          <p:nvSpPr>
            <p:cNvPr id="213" name="文本框 30">
              <a:extLst>
                <a:ext uri="{FF2B5EF4-FFF2-40B4-BE49-F238E27FC236}">
                  <a16:creationId xmlns:a16="http://schemas.microsoft.com/office/drawing/2014/main" id="{65093095-2366-43BF-ACA9-E217D74FFF19}"/>
                </a:ext>
              </a:extLst>
            </p:cNvPr>
            <p:cNvSpPr txBox="1"/>
            <p:nvPr/>
          </p:nvSpPr>
          <p:spPr>
            <a:xfrm>
              <a:off x="4597931" y="2555745"/>
              <a:ext cx="5422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18.0</a:t>
              </a:r>
            </a:p>
          </p:txBody>
        </p:sp>
        <p:sp>
          <p:nvSpPr>
            <p:cNvPr id="214" name="文本框 30">
              <a:extLst>
                <a:ext uri="{FF2B5EF4-FFF2-40B4-BE49-F238E27FC236}">
                  <a16:creationId xmlns:a16="http://schemas.microsoft.com/office/drawing/2014/main" id="{608D9640-1E05-44D1-BDF7-ADF79E007DE1}"/>
                </a:ext>
              </a:extLst>
            </p:cNvPr>
            <p:cNvSpPr txBox="1"/>
            <p:nvPr/>
          </p:nvSpPr>
          <p:spPr>
            <a:xfrm>
              <a:off x="5833378" y="2555745"/>
              <a:ext cx="5422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26.3</a:t>
              </a:r>
            </a:p>
          </p:txBody>
        </p:sp>
        <p:sp>
          <p:nvSpPr>
            <p:cNvPr id="216" name="TextBox 84">
              <a:extLst>
                <a:ext uri="{FF2B5EF4-FFF2-40B4-BE49-F238E27FC236}">
                  <a16:creationId xmlns:a16="http://schemas.microsoft.com/office/drawing/2014/main" id="{D35CAA13-8206-4C61-89BE-10BC84790FC4}"/>
                </a:ext>
              </a:extLst>
            </p:cNvPr>
            <p:cNvSpPr txBox="1"/>
            <p:nvPr/>
          </p:nvSpPr>
          <p:spPr>
            <a:xfrm rot="10800000">
              <a:off x="3592006" y="2380740"/>
              <a:ext cx="369332" cy="69984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Count</a:t>
              </a:r>
            </a:p>
          </p:txBody>
        </p:sp>
        <p:sp>
          <p:nvSpPr>
            <p:cNvPr id="459" name="TextBox 85">
              <a:extLst>
                <a:ext uri="{FF2B5EF4-FFF2-40B4-BE49-F238E27FC236}">
                  <a16:creationId xmlns:a16="http://schemas.microsoft.com/office/drawing/2014/main" id="{FA5B1391-453B-B42A-F548-809575E01C89}"/>
                </a:ext>
              </a:extLst>
            </p:cNvPr>
            <p:cNvSpPr txBox="1"/>
            <p:nvPr/>
          </p:nvSpPr>
          <p:spPr>
            <a:xfrm>
              <a:off x="3810216" y="3417303"/>
              <a:ext cx="11384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Annexin V</a:t>
              </a:r>
            </a:p>
          </p:txBody>
        </p:sp>
        <p:cxnSp>
          <p:nvCxnSpPr>
            <p:cNvPr id="462" name="Straight Arrow Connector 86">
              <a:extLst>
                <a:ext uri="{FF2B5EF4-FFF2-40B4-BE49-F238E27FC236}">
                  <a16:creationId xmlns:a16="http://schemas.microsoft.com/office/drawing/2014/main" id="{CA7F6FBD-2079-CD32-E61A-8C59156EEAD1}"/>
                </a:ext>
              </a:extLst>
            </p:cNvPr>
            <p:cNvCxnSpPr>
              <a:cxnSpLocks/>
            </p:cNvCxnSpPr>
            <p:nvPr/>
          </p:nvCxnSpPr>
          <p:spPr>
            <a:xfrm>
              <a:off x="4704516" y="3555802"/>
              <a:ext cx="1547907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AutoShape 119">
            <a:extLst>
              <a:ext uri="{FF2B5EF4-FFF2-40B4-BE49-F238E27FC236}">
                <a16:creationId xmlns:a16="http://schemas.microsoft.com/office/drawing/2014/main" id="{AB2A0964-C92F-1015-EA23-E7A954791A3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60130" y="3203235"/>
            <a:ext cx="193833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4" name="Group 128">
            <a:extLst>
              <a:ext uri="{FF2B5EF4-FFF2-40B4-BE49-F238E27FC236}">
                <a16:creationId xmlns:a16="http://schemas.microsoft.com/office/drawing/2014/main" id="{29AE2223-7E2E-BC16-FC6D-757B0F7AB84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8513" y="3867033"/>
            <a:ext cx="1819275" cy="3059113"/>
            <a:chOff x="-2405" y="1462"/>
            <a:chExt cx="1146" cy="1927"/>
          </a:xfrm>
        </p:grpSpPr>
        <p:sp>
          <p:nvSpPr>
            <p:cNvPr id="95" name="AutoShape 127">
              <a:extLst>
                <a:ext uri="{FF2B5EF4-FFF2-40B4-BE49-F238E27FC236}">
                  <a16:creationId xmlns:a16="http://schemas.microsoft.com/office/drawing/2014/main" id="{E0DA4AD2-938C-5ADF-D431-5D4B3DB5414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2405" y="1462"/>
              <a:ext cx="1146" cy="1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129">
              <a:extLst>
                <a:ext uri="{FF2B5EF4-FFF2-40B4-BE49-F238E27FC236}">
                  <a16:creationId xmlns:a16="http://schemas.microsoft.com/office/drawing/2014/main" id="{3C5F53A1-A2C0-90F3-F817-EF0193CE1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624" y="1907"/>
              <a:ext cx="188" cy="841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30">
              <a:extLst>
                <a:ext uri="{FF2B5EF4-FFF2-40B4-BE49-F238E27FC236}">
                  <a16:creationId xmlns:a16="http://schemas.microsoft.com/office/drawing/2014/main" id="{DE57E6CE-A285-8D8E-586B-A395FDE26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16" y="1915"/>
              <a:ext cx="172" cy="833"/>
            </a:xfrm>
            <a:custGeom>
              <a:avLst/>
              <a:gdLst>
                <a:gd name="T0" fmla="*/ 0 w 172"/>
                <a:gd name="T1" fmla="*/ 833 h 833"/>
                <a:gd name="T2" fmla="*/ 0 w 172"/>
                <a:gd name="T3" fmla="*/ 0 h 833"/>
                <a:gd name="T4" fmla="*/ 0 w 172"/>
                <a:gd name="T5" fmla="*/ 0 h 833"/>
                <a:gd name="T6" fmla="*/ 172 w 172"/>
                <a:gd name="T7" fmla="*/ 0 h 833"/>
                <a:gd name="T8" fmla="*/ 172 w 172"/>
                <a:gd name="T9" fmla="*/ 0 h 833"/>
                <a:gd name="T10" fmla="*/ 172 w 172"/>
                <a:gd name="T11" fmla="*/ 833 h 8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833">
                  <a:moveTo>
                    <a:pt x="0" y="83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72" y="833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131">
              <a:extLst>
                <a:ext uri="{FF2B5EF4-FFF2-40B4-BE49-F238E27FC236}">
                  <a16:creationId xmlns:a16="http://schemas.microsoft.com/office/drawing/2014/main" id="{D2D73FFB-99D6-4177-99D3-384A305FC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08" y="2191"/>
              <a:ext cx="188" cy="557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32">
              <a:extLst>
                <a:ext uri="{FF2B5EF4-FFF2-40B4-BE49-F238E27FC236}">
                  <a16:creationId xmlns:a16="http://schemas.microsoft.com/office/drawing/2014/main" id="{21AA52FE-71E8-6493-0820-15E6C1607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00" y="2199"/>
              <a:ext cx="172" cy="549"/>
            </a:xfrm>
            <a:custGeom>
              <a:avLst/>
              <a:gdLst>
                <a:gd name="T0" fmla="*/ 0 w 172"/>
                <a:gd name="T1" fmla="*/ 549 h 549"/>
                <a:gd name="T2" fmla="*/ 0 w 172"/>
                <a:gd name="T3" fmla="*/ 0 h 549"/>
                <a:gd name="T4" fmla="*/ 0 w 172"/>
                <a:gd name="T5" fmla="*/ 0 h 549"/>
                <a:gd name="T6" fmla="*/ 172 w 172"/>
                <a:gd name="T7" fmla="*/ 0 h 549"/>
                <a:gd name="T8" fmla="*/ 172 w 172"/>
                <a:gd name="T9" fmla="*/ 0 h 549"/>
                <a:gd name="T10" fmla="*/ 172 w 172"/>
                <a:gd name="T11" fmla="*/ 549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549">
                  <a:moveTo>
                    <a:pt x="0" y="549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72" y="549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133">
              <a:extLst>
                <a:ext uri="{FF2B5EF4-FFF2-40B4-BE49-F238E27FC236}">
                  <a16:creationId xmlns:a16="http://schemas.microsoft.com/office/drawing/2014/main" id="{EF0A7B2C-009C-336B-7C09-ACC206ECEB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221" y="3180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</a:t>
              </a:r>
              <a:endParaRPr lang="en-US" altLang="en-US"/>
            </a:p>
          </p:txBody>
        </p:sp>
        <p:sp>
          <p:nvSpPr>
            <p:cNvPr id="101" name="Rectangle 134">
              <a:extLst>
                <a:ext uri="{FF2B5EF4-FFF2-40B4-BE49-F238E27FC236}">
                  <a16:creationId xmlns:a16="http://schemas.microsoft.com/office/drawing/2014/main" id="{D960BC94-952B-D87B-1A28-121A3F3EE2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184" y="314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9</a:t>
              </a:r>
              <a:endParaRPr lang="en-US" altLang="en-US"/>
            </a:p>
          </p:txBody>
        </p:sp>
        <p:sp>
          <p:nvSpPr>
            <p:cNvPr id="102" name="Rectangle 135">
              <a:extLst>
                <a:ext uri="{FF2B5EF4-FFF2-40B4-BE49-F238E27FC236}">
                  <a16:creationId xmlns:a16="http://schemas.microsoft.com/office/drawing/2014/main" id="{DEFDD915-C38A-9917-17CB-B7A0DC13B13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144" y="3116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.</a:t>
              </a:r>
              <a:endParaRPr lang="en-US" altLang="en-US"/>
            </a:p>
          </p:txBody>
        </p:sp>
        <p:sp>
          <p:nvSpPr>
            <p:cNvPr id="103" name="Rectangle 136">
              <a:extLst>
                <a:ext uri="{FF2B5EF4-FFF2-40B4-BE49-F238E27FC236}">
                  <a16:creationId xmlns:a16="http://schemas.microsoft.com/office/drawing/2014/main" id="{6984CF70-1019-C5CB-B01D-ED969872FBA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132" y="3081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C</a:t>
              </a:r>
              <a:endParaRPr lang="en-US" altLang="en-US"/>
            </a:p>
          </p:txBody>
        </p:sp>
        <p:sp>
          <p:nvSpPr>
            <p:cNvPr id="104" name="Rectangle 137">
              <a:extLst>
                <a:ext uri="{FF2B5EF4-FFF2-40B4-BE49-F238E27FC236}">
                  <a16:creationId xmlns:a16="http://schemas.microsoft.com/office/drawing/2014/main" id="{AD379795-4447-79C4-F520-90DF177191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085" y="3034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D</a:t>
              </a:r>
              <a:endParaRPr lang="en-US" altLang="en-US"/>
            </a:p>
          </p:txBody>
        </p:sp>
        <p:sp>
          <p:nvSpPr>
            <p:cNvPr id="105" name="Rectangle 138">
              <a:extLst>
                <a:ext uri="{FF2B5EF4-FFF2-40B4-BE49-F238E27FC236}">
                  <a16:creationId xmlns:a16="http://schemas.microsoft.com/office/drawing/2014/main" id="{6FE26CDF-6DB8-5E82-B2E4-EB9966A7FE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035" y="299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</a:t>
              </a:r>
              <a:endParaRPr lang="en-US" altLang="en-US"/>
            </a:p>
          </p:txBody>
        </p:sp>
        <p:sp>
          <p:nvSpPr>
            <p:cNvPr id="106" name="Rectangle 139">
              <a:extLst>
                <a:ext uri="{FF2B5EF4-FFF2-40B4-BE49-F238E27FC236}">
                  <a16:creationId xmlns:a16="http://schemas.microsoft.com/office/drawing/2014/main" id="{E3FE7C19-0A2E-B71E-A174-6E7B377EABB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999" y="2958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8</a:t>
              </a:r>
              <a:endParaRPr lang="en-US" altLang="en-US"/>
            </a:p>
          </p:txBody>
        </p:sp>
        <p:sp>
          <p:nvSpPr>
            <p:cNvPr id="107" name="Rectangle 140">
              <a:extLst>
                <a:ext uri="{FF2B5EF4-FFF2-40B4-BE49-F238E27FC236}">
                  <a16:creationId xmlns:a16="http://schemas.microsoft.com/office/drawing/2014/main" id="{F1796172-809D-F84B-BFC0-F3A6A35BA8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961" y="2925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108" name="Rectangle 141">
              <a:extLst>
                <a:ext uri="{FF2B5EF4-FFF2-40B4-BE49-F238E27FC236}">
                  <a16:creationId xmlns:a16="http://schemas.microsoft.com/office/drawing/2014/main" id="{0C5DDBBC-96B1-51E0-D282-AE889C007E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937" y="2884"/>
              <a:ext cx="7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G</a:t>
              </a:r>
              <a:endParaRPr lang="en-US" altLang="en-US" dirty="0"/>
            </a:p>
          </p:txBody>
        </p:sp>
        <p:sp>
          <p:nvSpPr>
            <p:cNvPr id="109" name="Rectangle 142">
              <a:extLst>
                <a:ext uri="{FF2B5EF4-FFF2-40B4-BE49-F238E27FC236}">
                  <a16:creationId xmlns:a16="http://schemas.microsoft.com/office/drawing/2014/main" id="{08603E36-DB00-FDBB-F5EA-D69E3065C1D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884" y="2838"/>
              <a:ext cx="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F</a:t>
              </a:r>
              <a:endParaRPr lang="en-US" altLang="en-US"/>
            </a:p>
          </p:txBody>
        </p:sp>
        <p:sp>
          <p:nvSpPr>
            <p:cNvPr id="110" name="Rectangle 143">
              <a:extLst>
                <a:ext uri="{FF2B5EF4-FFF2-40B4-BE49-F238E27FC236}">
                  <a16:creationId xmlns:a16="http://schemas.microsoft.com/office/drawing/2014/main" id="{414804E6-B3A1-D586-8FC7-DE0D2ED573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844" y="2797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P</a:t>
              </a:r>
              <a:endParaRPr lang="en-US" altLang="en-US"/>
            </a:p>
          </p:txBody>
        </p:sp>
        <p:sp>
          <p:nvSpPr>
            <p:cNvPr id="111" name="Rectangle 144">
              <a:extLst>
                <a:ext uri="{FF2B5EF4-FFF2-40B4-BE49-F238E27FC236}">
                  <a16:creationId xmlns:a16="http://schemas.microsoft.com/office/drawing/2014/main" id="{7F9387DA-E19B-79B8-64C0-E1C1FD745BD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858" y="3100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</a:t>
              </a:r>
              <a:endParaRPr lang="en-US" altLang="en-US"/>
            </a:p>
          </p:txBody>
        </p:sp>
        <p:sp>
          <p:nvSpPr>
            <p:cNvPr id="112" name="Rectangle 145">
              <a:extLst>
                <a:ext uri="{FF2B5EF4-FFF2-40B4-BE49-F238E27FC236}">
                  <a16:creationId xmlns:a16="http://schemas.microsoft.com/office/drawing/2014/main" id="{E5E5E351-F19A-0C7C-45DD-AD23D15D48A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821" y="306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9</a:t>
              </a:r>
              <a:endParaRPr lang="en-US" altLang="en-US"/>
            </a:p>
          </p:txBody>
        </p:sp>
        <p:sp>
          <p:nvSpPr>
            <p:cNvPr id="113" name="Rectangle 146">
              <a:extLst>
                <a:ext uri="{FF2B5EF4-FFF2-40B4-BE49-F238E27FC236}">
                  <a16:creationId xmlns:a16="http://schemas.microsoft.com/office/drawing/2014/main" id="{E557B8E4-D734-A762-5527-D4FBA8DF27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781" y="3036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.</a:t>
              </a:r>
              <a:endParaRPr lang="en-US" altLang="en-US"/>
            </a:p>
          </p:txBody>
        </p:sp>
        <p:sp>
          <p:nvSpPr>
            <p:cNvPr id="114" name="Rectangle 147">
              <a:extLst>
                <a:ext uri="{FF2B5EF4-FFF2-40B4-BE49-F238E27FC236}">
                  <a16:creationId xmlns:a16="http://schemas.microsoft.com/office/drawing/2014/main" id="{043430D4-AA4C-D424-DC79-2ED20938F40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767" y="3004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B</a:t>
              </a:r>
              <a:endParaRPr lang="en-US" altLang="en-US" dirty="0"/>
            </a:p>
          </p:txBody>
        </p:sp>
        <p:sp>
          <p:nvSpPr>
            <p:cNvPr id="115" name="Rectangle 148">
              <a:extLst>
                <a:ext uri="{FF2B5EF4-FFF2-40B4-BE49-F238E27FC236}">
                  <a16:creationId xmlns:a16="http://schemas.microsoft.com/office/drawing/2014/main" id="{185D3A1A-B9DC-3BD1-0536-1E4F19F22D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724" y="2960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116" name="Rectangle 149">
              <a:extLst>
                <a:ext uri="{FF2B5EF4-FFF2-40B4-BE49-F238E27FC236}">
                  <a16:creationId xmlns:a16="http://schemas.microsoft.com/office/drawing/2014/main" id="{CDDCBFEE-77A7-6337-EEE7-D9BBE33D74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677" y="2925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117" name="Rectangle 150">
              <a:extLst>
                <a:ext uri="{FF2B5EF4-FFF2-40B4-BE49-F238E27FC236}">
                  <a16:creationId xmlns:a16="http://schemas.microsoft.com/office/drawing/2014/main" id="{D6157AE2-4BE6-84DD-AB4C-040B482E58E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653" y="2884"/>
              <a:ext cx="7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G</a:t>
              </a:r>
              <a:endParaRPr lang="en-US" altLang="en-US"/>
            </a:p>
          </p:txBody>
        </p:sp>
        <p:sp>
          <p:nvSpPr>
            <p:cNvPr id="118" name="Rectangle 151">
              <a:extLst>
                <a:ext uri="{FF2B5EF4-FFF2-40B4-BE49-F238E27FC236}">
                  <a16:creationId xmlns:a16="http://schemas.microsoft.com/office/drawing/2014/main" id="{3A985FC6-621A-1EC5-C221-ADEFC591BC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600" y="2838"/>
              <a:ext cx="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F</a:t>
              </a:r>
              <a:endParaRPr lang="en-US" altLang="en-US"/>
            </a:p>
          </p:txBody>
        </p:sp>
        <p:sp>
          <p:nvSpPr>
            <p:cNvPr id="517" name="Rectangle 152">
              <a:extLst>
                <a:ext uri="{FF2B5EF4-FFF2-40B4-BE49-F238E27FC236}">
                  <a16:creationId xmlns:a16="http://schemas.microsoft.com/office/drawing/2014/main" id="{4B169064-37A9-52D6-976E-A7F46E22A23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561" y="2797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P</a:t>
              </a:r>
              <a:endParaRPr lang="en-US" altLang="en-US"/>
            </a:p>
          </p:txBody>
        </p:sp>
        <p:sp>
          <p:nvSpPr>
            <p:cNvPr id="520" name="Freeform 153">
              <a:extLst>
                <a:ext uri="{FF2B5EF4-FFF2-40B4-BE49-F238E27FC236}">
                  <a16:creationId xmlns:a16="http://schemas.microsoft.com/office/drawing/2014/main" id="{E790CE99-03FE-D7C6-1080-D081A53F2E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08" y="2748"/>
              <a:ext cx="674" cy="47"/>
            </a:xfrm>
            <a:custGeom>
              <a:avLst/>
              <a:gdLst>
                <a:gd name="T0" fmla="*/ 0 w 674"/>
                <a:gd name="T1" fmla="*/ 0 h 47"/>
                <a:gd name="T2" fmla="*/ 674 w 674"/>
                <a:gd name="T3" fmla="*/ 0 h 47"/>
                <a:gd name="T4" fmla="*/ 194 w 674"/>
                <a:gd name="T5" fmla="*/ 47 h 47"/>
                <a:gd name="T6" fmla="*/ 194 w 674"/>
                <a:gd name="T7" fmla="*/ 0 h 47"/>
                <a:gd name="T8" fmla="*/ 478 w 674"/>
                <a:gd name="T9" fmla="*/ 47 h 47"/>
                <a:gd name="T10" fmla="*/ 478 w 674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4" h="47">
                  <a:moveTo>
                    <a:pt x="0" y="0"/>
                  </a:moveTo>
                  <a:lnTo>
                    <a:pt x="674" y="0"/>
                  </a:lnTo>
                  <a:moveTo>
                    <a:pt x="194" y="47"/>
                  </a:moveTo>
                  <a:lnTo>
                    <a:pt x="194" y="0"/>
                  </a:lnTo>
                  <a:moveTo>
                    <a:pt x="478" y="47"/>
                  </a:moveTo>
                  <a:lnTo>
                    <a:pt x="478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" name="Rectangle 154">
              <a:extLst>
                <a:ext uri="{FF2B5EF4-FFF2-40B4-BE49-F238E27FC236}">
                  <a16:creationId xmlns:a16="http://schemas.microsoft.com/office/drawing/2014/main" id="{F7387916-CC8D-6CBC-0490-F191EBCE3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13" y="269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0</a:t>
              </a:r>
              <a:endParaRPr lang="en-US" altLang="en-US"/>
            </a:p>
          </p:txBody>
        </p:sp>
        <p:sp>
          <p:nvSpPr>
            <p:cNvPr id="563" name="Rectangle 155">
              <a:extLst>
                <a:ext uri="{FF2B5EF4-FFF2-40B4-BE49-F238E27FC236}">
                  <a16:creationId xmlns:a16="http://schemas.microsoft.com/office/drawing/2014/main" id="{54625077-08F7-1474-E459-81315F5A4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64" y="2326"/>
              <a:ext cx="10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10</a:t>
              </a:r>
              <a:endParaRPr lang="en-US" altLang="en-US"/>
            </a:p>
          </p:txBody>
        </p:sp>
        <p:sp>
          <p:nvSpPr>
            <p:cNvPr id="564" name="Rectangle 156">
              <a:extLst>
                <a:ext uri="{FF2B5EF4-FFF2-40B4-BE49-F238E27FC236}">
                  <a16:creationId xmlns:a16="http://schemas.microsoft.com/office/drawing/2014/main" id="{053DACAE-A862-8598-E6EB-746B4884C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64" y="1957"/>
              <a:ext cx="10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20</a:t>
              </a:r>
              <a:endParaRPr lang="en-US" altLang="en-US"/>
            </a:p>
          </p:txBody>
        </p:sp>
        <p:sp>
          <p:nvSpPr>
            <p:cNvPr id="565" name="Rectangle 157">
              <a:extLst>
                <a:ext uri="{FF2B5EF4-FFF2-40B4-BE49-F238E27FC236}">
                  <a16:creationId xmlns:a16="http://schemas.microsoft.com/office/drawing/2014/main" id="{9B308420-4FDC-10BA-A929-BE63B7A50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64" y="1587"/>
              <a:ext cx="10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30</a:t>
              </a:r>
              <a:endParaRPr lang="en-US" altLang="en-US"/>
            </a:p>
          </p:txBody>
        </p:sp>
        <p:sp>
          <p:nvSpPr>
            <p:cNvPr id="566" name="Freeform 158">
              <a:extLst>
                <a:ext uri="{FF2B5EF4-FFF2-40B4-BE49-F238E27FC236}">
                  <a16:creationId xmlns:a16="http://schemas.microsoft.com/office/drawing/2014/main" id="{E2BA580D-3ED2-1F2F-A936-B32F8FA5FC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050" y="1633"/>
              <a:ext cx="47" cy="1120"/>
            </a:xfrm>
            <a:custGeom>
              <a:avLst/>
              <a:gdLst>
                <a:gd name="T0" fmla="*/ 47 w 47"/>
                <a:gd name="T1" fmla="*/ 1120 h 1120"/>
                <a:gd name="T2" fmla="*/ 47 w 47"/>
                <a:gd name="T3" fmla="*/ 0 h 1120"/>
                <a:gd name="T4" fmla="*/ 47 w 47"/>
                <a:gd name="T5" fmla="*/ 1115 h 1120"/>
                <a:gd name="T6" fmla="*/ 0 w 47"/>
                <a:gd name="T7" fmla="*/ 1115 h 1120"/>
                <a:gd name="T8" fmla="*/ 47 w 47"/>
                <a:gd name="T9" fmla="*/ 745 h 1120"/>
                <a:gd name="T10" fmla="*/ 0 w 47"/>
                <a:gd name="T11" fmla="*/ 745 h 1120"/>
                <a:gd name="T12" fmla="*/ 47 w 47"/>
                <a:gd name="T13" fmla="*/ 375 h 1120"/>
                <a:gd name="T14" fmla="*/ 0 w 47"/>
                <a:gd name="T15" fmla="*/ 375 h 1120"/>
                <a:gd name="T16" fmla="*/ 47 w 47"/>
                <a:gd name="T17" fmla="*/ 6 h 1120"/>
                <a:gd name="T18" fmla="*/ 0 w 47"/>
                <a:gd name="T19" fmla="*/ 6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1120">
                  <a:moveTo>
                    <a:pt x="47" y="1120"/>
                  </a:moveTo>
                  <a:lnTo>
                    <a:pt x="47" y="0"/>
                  </a:lnTo>
                  <a:moveTo>
                    <a:pt x="47" y="1115"/>
                  </a:moveTo>
                  <a:lnTo>
                    <a:pt x="0" y="1115"/>
                  </a:lnTo>
                  <a:moveTo>
                    <a:pt x="47" y="745"/>
                  </a:moveTo>
                  <a:lnTo>
                    <a:pt x="0" y="745"/>
                  </a:lnTo>
                  <a:moveTo>
                    <a:pt x="47" y="375"/>
                  </a:moveTo>
                  <a:lnTo>
                    <a:pt x="0" y="375"/>
                  </a:lnTo>
                  <a:moveTo>
                    <a:pt x="47" y="6"/>
                  </a:moveTo>
                  <a:lnTo>
                    <a:pt x="0" y="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" name="Line 159">
              <a:extLst>
                <a:ext uri="{FF2B5EF4-FFF2-40B4-BE49-F238E27FC236}">
                  <a16:creationId xmlns:a16="http://schemas.microsoft.com/office/drawing/2014/main" id="{1C3CBDF7-E515-5A65-A932-46365FE32E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530" y="1795"/>
              <a:ext cx="0" cy="112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" name="Line 160">
              <a:extLst>
                <a:ext uri="{FF2B5EF4-FFF2-40B4-BE49-F238E27FC236}">
                  <a16:creationId xmlns:a16="http://schemas.microsoft.com/office/drawing/2014/main" id="{1675A58A-809E-7361-2165-D575F2EAAC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530" y="1907"/>
              <a:ext cx="0" cy="112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8" name="Line 161">
              <a:extLst>
                <a:ext uri="{FF2B5EF4-FFF2-40B4-BE49-F238E27FC236}">
                  <a16:creationId xmlns:a16="http://schemas.microsoft.com/office/drawing/2014/main" id="{F59E4D8E-4BE7-D40A-8A9A-E40F7813C6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577" y="1795"/>
              <a:ext cx="94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9" name="Line 162">
              <a:extLst>
                <a:ext uri="{FF2B5EF4-FFF2-40B4-BE49-F238E27FC236}">
                  <a16:creationId xmlns:a16="http://schemas.microsoft.com/office/drawing/2014/main" id="{ED28E4FC-0772-9960-E8BD-56A2731E3C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577" y="2019"/>
              <a:ext cx="94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0" name="Rectangle 163">
              <a:extLst>
                <a:ext uri="{FF2B5EF4-FFF2-40B4-BE49-F238E27FC236}">
                  <a16:creationId xmlns:a16="http://schemas.microsoft.com/office/drawing/2014/main" id="{C9A1EE3E-4165-7B23-C5F1-B18D9EC78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7" y="1759"/>
              <a:ext cx="34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" name="Rectangle 164">
              <a:extLst>
                <a:ext uri="{FF2B5EF4-FFF2-40B4-BE49-F238E27FC236}">
                  <a16:creationId xmlns:a16="http://schemas.microsoft.com/office/drawing/2014/main" id="{0FFB6CF1-A75B-2E1B-0B1F-464E7421B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7" y="1759"/>
              <a:ext cx="34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2" name="Rectangle 165">
              <a:extLst>
                <a:ext uri="{FF2B5EF4-FFF2-40B4-BE49-F238E27FC236}">
                  <a16:creationId xmlns:a16="http://schemas.microsoft.com/office/drawing/2014/main" id="{7E11BE38-C70C-A693-7DC0-6004085C0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7" y="2017"/>
              <a:ext cx="34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3" name="Rectangle 166">
              <a:extLst>
                <a:ext uri="{FF2B5EF4-FFF2-40B4-BE49-F238E27FC236}">
                  <a16:creationId xmlns:a16="http://schemas.microsoft.com/office/drawing/2014/main" id="{B3C34ADD-6B85-5947-8376-8FC9DFD90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7" y="2017"/>
              <a:ext cx="34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4" name="Rectangle 167">
              <a:extLst>
                <a:ext uri="{FF2B5EF4-FFF2-40B4-BE49-F238E27FC236}">
                  <a16:creationId xmlns:a16="http://schemas.microsoft.com/office/drawing/2014/main" id="{1A09641C-66FD-96D5-3BD2-C29F935D7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7" y="1844"/>
              <a:ext cx="34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" name="Rectangle 168">
              <a:extLst>
                <a:ext uri="{FF2B5EF4-FFF2-40B4-BE49-F238E27FC236}">
                  <a16:creationId xmlns:a16="http://schemas.microsoft.com/office/drawing/2014/main" id="{5B2FAB76-F850-71F6-1961-B0D32D7E7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7" y="1844"/>
              <a:ext cx="34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6" name="Rectangle 169">
              <a:extLst>
                <a:ext uri="{FF2B5EF4-FFF2-40B4-BE49-F238E27FC236}">
                  <a16:creationId xmlns:a16="http://schemas.microsoft.com/office/drawing/2014/main" id="{272ED842-D27A-63A0-D067-B4A60B137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7" y="1941"/>
              <a:ext cx="34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7" name="Rectangle 170">
              <a:extLst>
                <a:ext uri="{FF2B5EF4-FFF2-40B4-BE49-F238E27FC236}">
                  <a16:creationId xmlns:a16="http://schemas.microsoft.com/office/drawing/2014/main" id="{50202D9B-5ED1-B12E-037A-AFC286105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7" y="1941"/>
              <a:ext cx="34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8" name="Line 171">
              <a:extLst>
                <a:ext uri="{FF2B5EF4-FFF2-40B4-BE49-F238E27FC236}">
                  <a16:creationId xmlns:a16="http://schemas.microsoft.com/office/drawing/2014/main" id="{E8FAF0F8-29BF-7A24-DCBE-46DB72D173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814" y="2114"/>
              <a:ext cx="0" cy="77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9" name="Line 172">
              <a:extLst>
                <a:ext uri="{FF2B5EF4-FFF2-40B4-BE49-F238E27FC236}">
                  <a16:creationId xmlns:a16="http://schemas.microsoft.com/office/drawing/2014/main" id="{DD93337E-67ED-313C-7FE7-86486FEEF9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814" y="2191"/>
              <a:ext cx="0" cy="78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Line 173">
              <a:extLst>
                <a:ext uri="{FF2B5EF4-FFF2-40B4-BE49-F238E27FC236}">
                  <a16:creationId xmlns:a16="http://schemas.microsoft.com/office/drawing/2014/main" id="{075B79C8-FF81-AB03-CF00-F3A4422872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861" y="2114"/>
              <a:ext cx="9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Line 174">
              <a:extLst>
                <a:ext uri="{FF2B5EF4-FFF2-40B4-BE49-F238E27FC236}">
                  <a16:creationId xmlns:a16="http://schemas.microsoft.com/office/drawing/2014/main" id="{AF1CCC21-03C0-81D4-C276-6895BB5DBD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861" y="2269"/>
              <a:ext cx="9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Oval 175">
              <a:extLst>
                <a:ext uri="{FF2B5EF4-FFF2-40B4-BE49-F238E27FC236}">
                  <a16:creationId xmlns:a16="http://schemas.microsoft.com/office/drawing/2014/main" id="{33B68526-7703-09B2-F2DB-3F678B5AA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31" y="2065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Oval 176">
              <a:extLst>
                <a:ext uri="{FF2B5EF4-FFF2-40B4-BE49-F238E27FC236}">
                  <a16:creationId xmlns:a16="http://schemas.microsoft.com/office/drawing/2014/main" id="{645D0CC2-942E-DA47-27C0-00D250C74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31" y="2065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Oval 177">
              <a:extLst>
                <a:ext uri="{FF2B5EF4-FFF2-40B4-BE49-F238E27FC236}">
                  <a16:creationId xmlns:a16="http://schemas.microsoft.com/office/drawing/2014/main" id="{E36AD1E9-B132-C9C6-7F0B-8643A46BC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53" y="2217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Oval 178">
              <a:extLst>
                <a:ext uri="{FF2B5EF4-FFF2-40B4-BE49-F238E27FC236}">
                  <a16:creationId xmlns:a16="http://schemas.microsoft.com/office/drawing/2014/main" id="{4CC09203-14ED-2FBA-8553-590F602FC8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53" y="2217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Oval 179">
              <a:extLst>
                <a:ext uri="{FF2B5EF4-FFF2-40B4-BE49-F238E27FC236}">
                  <a16:creationId xmlns:a16="http://schemas.microsoft.com/office/drawing/2014/main" id="{400E9F9F-75F8-22B7-5E1A-666D9406D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31" y="2176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Oval 180">
              <a:extLst>
                <a:ext uri="{FF2B5EF4-FFF2-40B4-BE49-F238E27FC236}">
                  <a16:creationId xmlns:a16="http://schemas.microsoft.com/office/drawing/2014/main" id="{838C2A09-1EC7-27EA-E47B-882AA1D67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31" y="2176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Oval 181">
              <a:extLst>
                <a:ext uri="{FF2B5EF4-FFF2-40B4-BE49-F238E27FC236}">
                  <a16:creationId xmlns:a16="http://schemas.microsoft.com/office/drawing/2014/main" id="{1A8CA644-F357-21E4-3A43-988F065FC2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08" y="2239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Oval 182">
              <a:extLst>
                <a:ext uri="{FF2B5EF4-FFF2-40B4-BE49-F238E27FC236}">
                  <a16:creationId xmlns:a16="http://schemas.microsoft.com/office/drawing/2014/main" id="{ACAF956A-F400-0FDA-5CA1-C1FA4EABC4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08" y="2239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Rectangle 183">
              <a:extLst>
                <a:ext uri="{FF2B5EF4-FFF2-40B4-BE49-F238E27FC236}">
                  <a16:creationId xmlns:a16="http://schemas.microsoft.com/office/drawing/2014/main" id="{60E927BD-39AF-3B44-827B-EE81266AD91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2677" y="2133"/>
              <a:ext cx="86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Annexin V</a:t>
              </a:r>
              <a:r>
                <a:rPr lang="en-US" altLang="en-US" sz="1200" baseline="30000" dirty="0">
                  <a:solidFill>
                    <a:srgbClr val="000000"/>
                  </a:solidFill>
                </a:rPr>
                <a:t>+ </a:t>
              </a:r>
              <a:r>
                <a:rPr lang="en-US" altLang="en-US" sz="1200" dirty="0">
                  <a:solidFill>
                    <a:srgbClr val="000000"/>
                  </a:solidFill>
                </a:rPr>
                <a:t>cells (%)</a:t>
              </a:r>
              <a:endParaRPr lang="en-US" altLang="en-US" dirty="0"/>
            </a:p>
          </p:txBody>
        </p:sp>
        <p:sp>
          <p:nvSpPr>
            <p:cNvPr id="202" name="Freeform 186">
              <a:extLst>
                <a:ext uri="{FF2B5EF4-FFF2-40B4-BE49-F238E27FC236}">
                  <a16:creationId xmlns:a16="http://schemas.microsoft.com/office/drawing/2014/main" id="{4C425BDB-71D8-4C84-47F9-08161FF2C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14" y="1647"/>
              <a:ext cx="284" cy="65"/>
            </a:xfrm>
            <a:custGeom>
              <a:avLst/>
              <a:gdLst>
                <a:gd name="T0" fmla="*/ 0 w 284"/>
                <a:gd name="T1" fmla="*/ 65 h 65"/>
                <a:gd name="T2" fmla="*/ 0 w 284"/>
                <a:gd name="T3" fmla="*/ 0 h 65"/>
                <a:gd name="T4" fmla="*/ 284 w 284"/>
                <a:gd name="T5" fmla="*/ 0 h 65"/>
                <a:gd name="T6" fmla="*/ 284 w 284"/>
                <a:gd name="T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65">
                  <a:moveTo>
                    <a:pt x="0" y="65"/>
                  </a:moveTo>
                  <a:lnTo>
                    <a:pt x="0" y="0"/>
                  </a:lnTo>
                  <a:lnTo>
                    <a:pt x="284" y="0"/>
                  </a:lnTo>
                  <a:lnTo>
                    <a:pt x="284" y="65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Rectangle 187">
              <a:extLst>
                <a:ext uri="{FF2B5EF4-FFF2-40B4-BE49-F238E27FC236}">
                  <a16:creationId xmlns:a16="http://schemas.microsoft.com/office/drawing/2014/main" id="{65D82AAA-F4F8-E517-25D0-7D8F81688F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23" y="1541"/>
              <a:ext cx="11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</a:rPr>
                <a:t>**</a:t>
              </a:r>
              <a:endParaRPr lang="en-US" altLang="en-US" dirty="0"/>
            </a:p>
          </p:txBody>
        </p:sp>
      </p:grpSp>
      <p:sp>
        <p:nvSpPr>
          <p:cNvPr id="435" name="TextBox 38">
            <a:extLst>
              <a:ext uri="{FF2B5EF4-FFF2-40B4-BE49-F238E27FC236}">
                <a16:creationId xmlns:a16="http://schemas.microsoft.com/office/drawing/2014/main" id="{6BE26466-1E66-1E34-37BA-CFB9729213F2}"/>
              </a:ext>
            </a:extLst>
          </p:cNvPr>
          <p:cNvSpPr txBox="1"/>
          <p:nvPr/>
        </p:nvSpPr>
        <p:spPr>
          <a:xfrm>
            <a:off x="2266645" y="3713852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FE8846F0-BE90-BCC7-0511-B46ED2F6848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01391" y="3853994"/>
            <a:ext cx="1860550" cy="2879725"/>
            <a:chOff x="710" y="1117"/>
            <a:chExt cx="1172" cy="1814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FD7D4C7E-1DDA-FCB9-379C-940C4B3B5A6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10" y="1117"/>
              <a:ext cx="1172" cy="1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78270577-02C4-246F-A3C9-DF75F6EE4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6" y="2396"/>
              <a:ext cx="97" cy="9"/>
            </a:xfrm>
            <a:custGeom>
              <a:avLst/>
              <a:gdLst>
                <a:gd name="T0" fmla="*/ 0 w 97"/>
                <a:gd name="T1" fmla="*/ 0 h 9"/>
                <a:gd name="T2" fmla="*/ 0 w 97"/>
                <a:gd name="T3" fmla="*/ 9 h 9"/>
                <a:gd name="T4" fmla="*/ 0 w 97"/>
                <a:gd name="T5" fmla="*/ 9 h 9"/>
                <a:gd name="T6" fmla="*/ 97 w 97"/>
                <a:gd name="T7" fmla="*/ 9 h 9"/>
                <a:gd name="T8" fmla="*/ 97 w 97"/>
                <a:gd name="T9" fmla="*/ 9 h 9"/>
                <a:gd name="T10" fmla="*/ 97 w 97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9">
                  <a:moveTo>
                    <a:pt x="0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97" y="9"/>
                  </a:lnTo>
                  <a:lnTo>
                    <a:pt x="97" y="9"/>
                  </a:lnTo>
                  <a:lnTo>
                    <a:pt x="97" y="0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2B9DC5C2-8941-63E5-1E7B-00345562D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7" y="2396"/>
              <a:ext cx="96" cy="9"/>
            </a:xfrm>
            <a:custGeom>
              <a:avLst/>
              <a:gdLst>
                <a:gd name="T0" fmla="*/ 0 w 96"/>
                <a:gd name="T1" fmla="*/ 0 h 9"/>
                <a:gd name="T2" fmla="*/ 0 w 96"/>
                <a:gd name="T3" fmla="*/ 9 h 9"/>
                <a:gd name="T4" fmla="*/ 0 w 96"/>
                <a:gd name="T5" fmla="*/ 9 h 9"/>
                <a:gd name="T6" fmla="*/ 96 w 96"/>
                <a:gd name="T7" fmla="*/ 9 h 9"/>
                <a:gd name="T8" fmla="*/ 96 w 96"/>
                <a:gd name="T9" fmla="*/ 9 h 9"/>
                <a:gd name="T10" fmla="*/ 96 w 96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9">
                  <a:moveTo>
                    <a:pt x="0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96" y="9"/>
                  </a:lnTo>
                  <a:lnTo>
                    <a:pt x="96" y="9"/>
                  </a:lnTo>
                  <a:lnTo>
                    <a:pt x="96" y="0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B7662C20-DF32-F214-25BB-874DED410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" y="2396"/>
              <a:ext cx="96" cy="9"/>
            </a:xfrm>
            <a:custGeom>
              <a:avLst/>
              <a:gdLst>
                <a:gd name="T0" fmla="*/ 0 w 96"/>
                <a:gd name="T1" fmla="*/ 0 h 9"/>
                <a:gd name="T2" fmla="*/ 0 w 96"/>
                <a:gd name="T3" fmla="*/ 9 h 9"/>
                <a:gd name="T4" fmla="*/ 0 w 96"/>
                <a:gd name="T5" fmla="*/ 9 h 9"/>
                <a:gd name="T6" fmla="*/ 96 w 96"/>
                <a:gd name="T7" fmla="*/ 9 h 9"/>
                <a:gd name="T8" fmla="*/ 96 w 96"/>
                <a:gd name="T9" fmla="*/ 9 h 9"/>
                <a:gd name="T10" fmla="*/ 96 w 96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9">
                  <a:moveTo>
                    <a:pt x="0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96" y="9"/>
                  </a:lnTo>
                  <a:lnTo>
                    <a:pt x="96" y="9"/>
                  </a:lnTo>
                  <a:lnTo>
                    <a:pt x="96" y="0"/>
                  </a:lnTo>
                </a:path>
              </a:pathLst>
            </a:custGeom>
            <a:noFill/>
            <a:ln w="26988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5C5969F8-0E10-A78F-0E60-CEA4548035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258" y="2507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N</a:t>
              </a:r>
              <a:endParaRPr lang="en-US" altLang="en-US"/>
            </a:p>
          </p:txBody>
        </p:sp>
        <p:sp>
          <p:nvSpPr>
            <p:cNvPr id="16" name="Rectangle 9">
              <a:extLst>
                <a:ext uri="{FF2B5EF4-FFF2-40B4-BE49-F238E27FC236}">
                  <a16:creationId xmlns:a16="http://schemas.microsoft.com/office/drawing/2014/main" id="{DE7E6109-7049-A2E5-ABA0-6BEF399D0A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308" y="2462"/>
              <a:ext cx="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T</a:t>
              </a:r>
              <a:endParaRPr lang="en-US" altLang="en-US"/>
            </a:p>
          </p:txBody>
        </p:sp>
        <p:sp>
          <p:nvSpPr>
            <p:cNvPr id="17" name="Rectangle 10">
              <a:extLst>
                <a:ext uri="{FF2B5EF4-FFF2-40B4-BE49-F238E27FC236}">
                  <a16:creationId xmlns:a16="http://schemas.microsoft.com/office/drawing/2014/main" id="{D354CFD3-1A2C-59B6-082F-64FEF3CEC9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226" y="2717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</a:t>
              </a:r>
              <a:endParaRPr lang="en-US" altLang="en-US"/>
            </a:p>
          </p:txBody>
        </p:sp>
        <p:sp>
          <p:nvSpPr>
            <p:cNvPr id="18" name="Rectangle 11">
              <a:extLst>
                <a:ext uri="{FF2B5EF4-FFF2-40B4-BE49-F238E27FC236}">
                  <a16:creationId xmlns:a16="http://schemas.microsoft.com/office/drawing/2014/main" id="{77D7A32A-34FA-6035-D042-7EB07274A85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263" y="2679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9</a:t>
              </a:r>
              <a:endParaRPr lang="en-US" altLang="en-US"/>
            </a:p>
          </p:txBody>
        </p:sp>
        <p:sp>
          <p:nvSpPr>
            <p:cNvPr id="19" name="Rectangle 12">
              <a:extLst>
                <a:ext uri="{FF2B5EF4-FFF2-40B4-BE49-F238E27FC236}">
                  <a16:creationId xmlns:a16="http://schemas.microsoft.com/office/drawing/2014/main" id="{41B66E2E-C906-5430-3360-604BD17C5E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304" y="2651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.</a:t>
              </a:r>
              <a:endParaRPr lang="en-US" altLang="en-US"/>
            </a:p>
          </p:txBody>
        </p:sp>
        <p:sp>
          <p:nvSpPr>
            <p:cNvPr id="20" name="Rectangle 13">
              <a:extLst>
                <a:ext uri="{FF2B5EF4-FFF2-40B4-BE49-F238E27FC236}">
                  <a16:creationId xmlns:a16="http://schemas.microsoft.com/office/drawing/2014/main" id="{5F66F232-90F9-D6B3-A9BD-1EA302B99F9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317" y="2617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C</a:t>
              </a:r>
              <a:endParaRPr lang="en-US" altLang="en-US"/>
            </a:p>
          </p:txBody>
        </p:sp>
        <p:sp>
          <p:nvSpPr>
            <p:cNvPr id="21" name="Rectangle 14">
              <a:extLst>
                <a:ext uri="{FF2B5EF4-FFF2-40B4-BE49-F238E27FC236}">
                  <a16:creationId xmlns:a16="http://schemas.microsoft.com/office/drawing/2014/main" id="{932BAB58-7B64-791A-AB49-BEAA4EB59C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365" y="2569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D</a:t>
              </a:r>
              <a:endParaRPr lang="en-US" altLang="en-US"/>
            </a:p>
          </p:txBody>
        </p:sp>
        <p:sp>
          <p:nvSpPr>
            <p:cNvPr id="24" name="Rectangle 15">
              <a:extLst>
                <a:ext uri="{FF2B5EF4-FFF2-40B4-BE49-F238E27FC236}">
                  <a16:creationId xmlns:a16="http://schemas.microsoft.com/office/drawing/2014/main" id="{AF372CB5-F48D-250A-62F5-203531F72F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415" y="2527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</a:t>
              </a:r>
              <a:endParaRPr lang="en-US" altLang="en-US"/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D9DED761-1579-2FBD-9AC1-EBE0791417D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452" y="2490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8</a:t>
              </a:r>
              <a:endParaRPr lang="en-US" altLang="en-US"/>
            </a:p>
          </p:txBody>
        </p:sp>
        <p:sp>
          <p:nvSpPr>
            <p:cNvPr id="34" name="Rectangle 17">
              <a:extLst>
                <a:ext uri="{FF2B5EF4-FFF2-40B4-BE49-F238E27FC236}">
                  <a16:creationId xmlns:a16="http://schemas.microsoft.com/office/drawing/2014/main" id="{537475F8-6B44-1443-8253-6B733B2112C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493" y="2463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35" name="Rectangle 18">
              <a:extLst>
                <a:ext uri="{FF2B5EF4-FFF2-40B4-BE49-F238E27FC236}">
                  <a16:creationId xmlns:a16="http://schemas.microsoft.com/office/drawing/2014/main" id="{72FBE309-A351-599F-3BC7-DDE0FF08830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476" y="263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</a:t>
              </a:r>
              <a:endParaRPr lang="en-US" altLang="en-US"/>
            </a:p>
          </p:txBody>
        </p:sp>
        <p:sp>
          <p:nvSpPr>
            <p:cNvPr id="36" name="Rectangle 19">
              <a:extLst>
                <a:ext uri="{FF2B5EF4-FFF2-40B4-BE49-F238E27FC236}">
                  <a16:creationId xmlns:a16="http://schemas.microsoft.com/office/drawing/2014/main" id="{D3335821-3796-BEA1-5150-90C6B8FE037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514" y="2598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9</a:t>
              </a:r>
              <a:endParaRPr lang="en-US" altLang="en-US"/>
            </a:p>
          </p:txBody>
        </p:sp>
        <p:sp>
          <p:nvSpPr>
            <p:cNvPr id="40" name="Rectangle 20">
              <a:extLst>
                <a:ext uri="{FF2B5EF4-FFF2-40B4-BE49-F238E27FC236}">
                  <a16:creationId xmlns:a16="http://schemas.microsoft.com/office/drawing/2014/main" id="{40709A7C-BA2F-F49A-B8DA-5ED9C588A24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555" y="2570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.</a:t>
              </a:r>
              <a:endParaRPr lang="en-US" altLang="en-US"/>
            </a:p>
          </p:txBody>
        </p:sp>
        <p:sp>
          <p:nvSpPr>
            <p:cNvPr id="43" name="Rectangle 21">
              <a:extLst>
                <a:ext uri="{FF2B5EF4-FFF2-40B4-BE49-F238E27FC236}">
                  <a16:creationId xmlns:a16="http://schemas.microsoft.com/office/drawing/2014/main" id="{DDBFB1EE-F634-8732-D354-921DCBA3AD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568" y="2538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44" name="Rectangle 22">
              <a:extLst>
                <a:ext uri="{FF2B5EF4-FFF2-40B4-BE49-F238E27FC236}">
                  <a16:creationId xmlns:a16="http://schemas.microsoft.com/office/drawing/2014/main" id="{83609320-C99F-BB58-E7E0-9461E0B0AE0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612" y="2494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45" name="Rectangle 23">
              <a:extLst>
                <a:ext uri="{FF2B5EF4-FFF2-40B4-BE49-F238E27FC236}">
                  <a16:creationId xmlns:a16="http://schemas.microsoft.com/office/drawing/2014/main" id="{A5B7B324-9B12-1194-7A91-FFD300BE206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662" y="2463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46" name="Freeform 24">
              <a:extLst>
                <a:ext uri="{FF2B5EF4-FFF2-40B4-BE49-F238E27FC236}">
                  <a16:creationId xmlns:a16="http://schemas.microsoft.com/office/drawing/2014/main" id="{17C03E68-DFA1-912E-43FD-CED4EC0640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6" y="2413"/>
              <a:ext cx="577" cy="48"/>
            </a:xfrm>
            <a:custGeom>
              <a:avLst/>
              <a:gdLst>
                <a:gd name="T0" fmla="*/ 0 w 577"/>
                <a:gd name="T1" fmla="*/ 0 h 48"/>
                <a:gd name="T2" fmla="*/ 577 w 577"/>
                <a:gd name="T3" fmla="*/ 0 h 48"/>
                <a:gd name="T4" fmla="*/ 119 w 577"/>
                <a:gd name="T5" fmla="*/ 48 h 48"/>
                <a:gd name="T6" fmla="*/ 119 w 577"/>
                <a:gd name="T7" fmla="*/ 0 h 48"/>
                <a:gd name="T8" fmla="*/ 289 w 577"/>
                <a:gd name="T9" fmla="*/ 48 h 48"/>
                <a:gd name="T10" fmla="*/ 289 w 577"/>
                <a:gd name="T11" fmla="*/ 0 h 48"/>
                <a:gd name="T12" fmla="*/ 459 w 577"/>
                <a:gd name="T13" fmla="*/ 48 h 48"/>
                <a:gd name="T14" fmla="*/ 459 w 577"/>
                <a:gd name="T1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7" h="48">
                  <a:moveTo>
                    <a:pt x="0" y="0"/>
                  </a:moveTo>
                  <a:lnTo>
                    <a:pt x="577" y="0"/>
                  </a:lnTo>
                  <a:moveTo>
                    <a:pt x="119" y="48"/>
                  </a:moveTo>
                  <a:lnTo>
                    <a:pt x="119" y="0"/>
                  </a:lnTo>
                  <a:moveTo>
                    <a:pt x="289" y="48"/>
                  </a:moveTo>
                  <a:lnTo>
                    <a:pt x="289" y="0"/>
                  </a:lnTo>
                  <a:moveTo>
                    <a:pt x="459" y="48"/>
                  </a:moveTo>
                  <a:lnTo>
                    <a:pt x="459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id="{EBA68C0A-334E-5627-22BD-134E38718B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0" y="236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0</a:t>
              </a:r>
              <a:endParaRPr lang="en-US" altLang="en-US"/>
            </a:p>
          </p:txBody>
        </p:sp>
        <p:sp>
          <p:nvSpPr>
            <p:cNvPr id="48" name="Rectangle 26">
              <a:extLst>
                <a:ext uri="{FF2B5EF4-FFF2-40B4-BE49-F238E27FC236}">
                  <a16:creationId xmlns:a16="http://schemas.microsoft.com/office/drawing/2014/main" id="{3822C137-F109-E392-949C-BD7CDB2FB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" y="2079"/>
              <a:ext cx="16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500</a:t>
              </a:r>
              <a:endParaRPr lang="en-US" altLang="en-US"/>
            </a:p>
          </p:txBody>
        </p:sp>
        <p:sp>
          <p:nvSpPr>
            <p:cNvPr id="49" name="Rectangle 27">
              <a:extLst>
                <a:ext uri="{FF2B5EF4-FFF2-40B4-BE49-F238E27FC236}">
                  <a16:creationId xmlns:a16="http://schemas.microsoft.com/office/drawing/2014/main" id="{E5133972-9605-F9D5-DEC7-90D2E03A3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" y="1796"/>
              <a:ext cx="21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1000</a:t>
              </a:r>
              <a:endParaRPr lang="en-US" altLang="en-US"/>
            </a:p>
          </p:txBody>
        </p:sp>
        <p:sp>
          <p:nvSpPr>
            <p:cNvPr id="52" name="Rectangle 28">
              <a:extLst>
                <a:ext uri="{FF2B5EF4-FFF2-40B4-BE49-F238E27FC236}">
                  <a16:creationId xmlns:a16="http://schemas.microsoft.com/office/drawing/2014/main" id="{A4CF621A-CC4E-694C-A1E9-536EF7061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" y="1513"/>
              <a:ext cx="21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1500</a:t>
              </a:r>
              <a:endParaRPr lang="en-US" altLang="en-US" dirty="0"/>
            </a:p>
          </p:txBody>
        </p:sp>
        <p:sp>
          <p:nvSpPr>
            <p:cNvPr id="53" name="Rectangle 29">
              <a:extLst>
                <a:ext uri="{FF2B5EF4-FFF2-40B4-BE49-F238E27FC236}">
                  <a16:creationId xmlns:a16="http://schemas.microsoft.com/office/drawing/2014/main" id="{4C622C40-D616-7254-93D7-73C4D96DDC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" y="1230"/>
              <a:ext cx="21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2000</a:t>
              </a:r>
              <a:endParaRPr lang="en-US" altLang="en-US"/>
            </a:p>
          </p:txBody>
        </p:sp>
        <p:sp>
          <p:nvSpPr>
            <p:cNvPr id="54" name="Freeform 30">
              <a:extLst>
                <a:ext uri="{FF2B5EF4-FFF2-40B4-BE49-F238E27FC236}">
                  <a16:creationId xmlns:a16="http://schemas.microsoft.com/office/drawing/2014/main" id="{3005914C-C027-B28B-89B8-00E83457E7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74" y="1276"/>
              <a:ext cx="48" cy="1143"/>
            </a:xfrm>
            <a:custGeom>
              <a:avLst/>
              <a:gdLst>
                <a:gd name="T0" fmla="*/ 48 w 48"/>
                <a:gd name="T1" fmla="*/ 1143 h 1143"/>
                <a:gd name="T2" fmla="*/ 48 w 48"/>
                <a:gd name="T3" fmla="*/ 0 h 1143"/>
                <a:gd name="T4" fmla="*/ 48 w 48"/>
                <a:gd name="T5" fmla="*/ 1137 h 1143"/>
                <a:gd name="T6" fmla="*/ 0 w 48"/>
                <a:gd name="T7" fmla="*/ 1137 h 1143"/>
                <a:gd name="T8" fmla="*/ 48 w 48"/>
                <a:gd name="T9" fmla="*/ 855 h 1143"/>
                <a:gd name="T10" fmla="*/ 0 w 48"/>
                <a:gd name="T11" fmla="*/ 855 h 1143"/>
                <a:gd name="T12" fmla="*/ 48 w 48"/>
                <a:gd name="T13" fmla="*/ 572 h 1143"/>
                <a:gd name="T14" fmla="*/ 0 w 48"/>
                <a:gd name="T15" fmla="*/ 572 h 1143"/>
                <a:gd name="T16" fmla="*/ 48 w 48"/>
                <a:gd name="T17" fmla="*/ 289 h 1143"/>
                <a:gd name="T18" fmla="*/ 0 w 48"/>
                <a:gd name="T19" fmla="*/ 289 h 1143"/>
                <a:gd name="T20" fmla="*/ 48 w 48"/>
                <a:gd name="T21" fmla="*/ 6 h 1143"/>
                <a:gd name="T22" fmla="*/ 0 w 48"/>
                <a:gd name="T23" fmla="*/ 6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1143">
                  <a:moveTo>
                    <a:pt x="48" y="1143"/>
                  </a:moveTo>
                  <a:lnTo>
                    <a:pt x="48" y="0"/>
                  </a:lnTo>
                  <a:moveTo>
                    <a:pt x="48" y="1137"/>
                  </a:moveTo>
                  <a:lnTo>
                    <a:pt x="0" y="1137"/>
                  </a:lnTo>
                  <a:moveTo>
                    <a:pt x="48" y="855"/>
                  </a:moveTo>
                  <a:lnTo>
                    <a:pt x="0" y="855"/>
                  </a:lnTo>
                  <a:moveTo>
                    <a:pt x="48" y="572"/>
                  </a:moveTo>
                  <a:lnTo>
                    <a:pt x="0" y="572"/>
                  </a:lnTo>
                  <a:moveTo>
                    <a:pt x="48" y="289"/>
                  </a:moveTo>
                  <a:lnTo>
                    <a:pt x="0" y="289"/>
                  </a:lnTo>
                  <a:moveTo>
                    <a:pt x="48" y="6"/>
                  </a:moveTo>
                  <a:lnTo>
                    <a:pt x="0" y="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1">
              <a:extLst>
                <a:ext uri="{FF2B5EF4-FFF2-40B4-BE49-F238E27FC236}">
                  <a16:creationId xmlns:a16="http://schemas.microsoft.com/office/drawing/2014/main" id="{63B39943-22E9-39E9-9E31-E9995DB7A8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8" y="239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2">
              <a:extLst>
                <a:ext uri="{FF2B5EF4-FFF2-40B4-BE49-F238E27FC236}">
                  <a16:creationId xmlns:a16="http://schemas.microsoft.com/office/drawing/2014/main" id="{024593A6-4985-F583-C844-BC5DAD3BE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8" y="239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3">
              <a:extLst>
                <a:ext uri="{FF2B5EF4-FFF2-40B4-BE49-F238E27FC236}">
                  <a16:creationId xmlns:a16="http://schemas.microsoft.com/office/drawing/2014/main" id="{4FEFA32A-E0D5-4A2A-3D47-C75253D93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7" y="239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2C55850A-5BE1-C0EB-0E87-FCA70AF0E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7" y="239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FA900A8E-D103-1F2C-874D-021BC7C22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8" y="239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6">
              <a:extLst>
                <a:ext uri="{FF2B5EF4-FFF2-40B4-BE49-F238E27FC236}">
                  <a16:creationId xmlns:a16="http://schemas.microsoft.com/office/drawing/2014/main" id="{4F579075-2E82-58E4-BB94-FFA4C6BED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8" y="239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7">
              <a:extLst>
                <a:ext uri="{FF2B5EF4-FFF2-40B4-BE49-F238E27FC236}">
                  <a16:creationId xmlns:a16="http://schemas.microsoft.com/office/drawing/2014/main" id="{9EB720A8-8F32-C6B6-16A8-CEFBBF02D3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8" y="239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8">
              <a:extLst>
                <a:ext uri="{FF2B5EF4-FFF2-40B4-BE49-F238E27FC236}">
                  <a16:creationId xmlns:a16="http://schemas.microsoft.com/office/drawing/2014/main" id="{40D311E4-F944-04E1-6518-3AF148BD5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8" y="239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9">
              <a:extLst>
                <a:ext uri="{FF2B5EF4-FFF2-40B4-BE49-F238E27FC236}">
                  <a16:creationId xmlns:a16="http://schemas.microsoft.com/office/drawing/2014/main" id="{8EE06288-3A93-C97F-6D7F-BDC974224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7" y="239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8" name="Freeform 40">
              <a:extLst>
                <a:ext uri="{FF2B5EF4-FFF2-40B4-BE49-F238E27FC236}">
                  <a16:creationId xmlns:a16="http://schemas.microsoft.com/office/drawing/2014/main" id="{0A3E5A50-9985-2F6C-5707-85889E96A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7" y="239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9" name="Rectangle 41">
              <a:extLst>
                <a:ext uri="{FF2B5EF4-FFF2-40B4-BE49-F238E27FC236}">
                  <a16:creationId xmlns:a16="http://schemas.microsoft.com/office/drawing/2014/main" id="{9158864D-6EB7-6670-F566-C0040A830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8" y="2396"/>
              <a:ext cx="34" cy="3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Rectangle 42">
              <a:extLst>
                <a:ext uri="{FF2B5EF4-FFF2-40B4-BE49-F238E27FC236}">
                  <a16:creationId xmlns:a16="http://schemas.microsoft.com/office/drawing/2014/main" id="{1DB04E03-A895-969F-872C-EC28971C1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8" y="2396"/>
              <a:ext cx="34" cy="34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2" name="Rectangle 43">
              <a:extLst>
                <a:ext uri="{FF2B5EF4-FFF2-40B4-BE49-F238E27FC236}">
                  <a16:creationId xmlns:a16="http://schemas.microsoft.com/office/drawing/2014/main" id="{D6CC7ED9-45A6-E9FD-4E0A-D7F95F5AF3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7" y="2396"/>
              <a:ext cx="34" cy="3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3" name="Rectangle 44">
              <a:extLst>
                <a:ext uri="{FF2B5EF4-FFF2-40B4-BE49-F238E27FC236}">
                  <a16:creationId xmlns:a16="http://schemas.microsoft.com/office/drawing/2014/main" id="{246017BF-A563-387C-2852-C7A0E0CC1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7" y="2396"/>
              <a:ext cx="34" cy="34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4" name="Rectangle 45">
              <a:extLst>
                <a:ext uri="{FF2B5EF4-FFF2-40B4-BE49-F238E27FC236}">
                  <a16:creationId xmlns:a16="http://schemas.microsoft.com/office/drawing/2014/main" id="{2E311D1F-FCA0-3AD9-4590-691F4EE29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8" y="2396"/>
              <a:ext cx="34" cy="3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8" name="Rectangle 46">
              <a:extLst>
                <a:ext uri="{FF2B5EF4-FFF2-40B4-BE49-F238E27FC236}">
                  <a16:creationId xmlns:a16="http://schemas.microsoft.com/office/drawing/2014/main" id="{45944200-4AED-20E7-FD75-8C1B05A41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8" y="2396"/>
              <a:ext cx="34" cy="34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" name="Rectangle 47">
              <a:extLst>
                <a:ext uri="{FF2B5EF4-FFF2-40B4-BE49-F238E27FC236}">
                  <a16:creationId xmlns:a16="http://schemas.microsoft.com/office/drawing/2014/main" id="{DBC58C39-A818-D019-E076-7D73776DA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396"/>
              <a:ext cx="34" cy="3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3" name="Rectangle 48">
              <a:extLst>
                <a:ext uri="{FF2B5EF4-FFF2-40B4-BE49-F238E27FC236}">
                  <a16:creationId xmlns:a16="http://schemas.microsoft.com/office/drawing/2014/main" id="{E17B8CC3-1684-39B6-50F2-407A81F8F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2396"/>
              <a:ext cx="34" cy="34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4" name="Rectangle 49">
              <a:extLst>
                <a:ext uri="{FF2B5EF4-FFF2-40B4-BE49-F238E27FC236}">
                  <a16:creationId xmlns:a16="http://schemas.microsoft.com/office/drawing/2014/main" id="{9DF10582-18BF-63B2-3241-E5C2E668C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8" y="2396"/>
              <a:ext cx="34" cy="3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5" name="Rectangle 50">
              <a:extLst>
                <a:ext uri="{FF2B5EF4-FFF2-40B4-BE49-F238E27FC236}">
                  <a16:creationId xmlns:a16="http://schemas.microsoft.com/office/drawing/2014/main" id="{3E949B10-B685-2F72-54C7-749E20DC11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8" y="2396"/>
              <a:ext cx="34" cy="34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6" name="Oval 51">
              <a:extLst>
                <a:ext uri="{FF2B5EF4-FFF2-40B4-BE49-F238E27FC236}">
                  <a16:creationId xmlns:a16="http://schemas.microsoft.com/office/drawing/2014/main" id="{9800779E-F40C-52ED-B509-1862C5E02A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8" y="2396"/>
              <a:ext cx="34" cy="34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7" name="Oval 52">
              <a:extLst>
                <a:ext uri="{FF2B5EF4-FFF2-40B4-BE49-F238E27FC236}">
                  <a16:creationId xmlns:a16="http://schemas.microsoft.com/office/drawing/2014/main" id="{49831EB2-DD81-925E-2372-BF603F156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8" y="2396"/>
              <a:ext cx="34" cy="34"/>
            </a:xfrm>
            <a:prstGeom prst="ellipse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8" name="Oval 53">
              <a:extLst>
                <a:ext uri="{FF2B5EF4-FFF2-40B4-BE49-F238E27FC236}">
                  <a16:creationId xmlns:a16="http://schemas.microsoft.com/office/drawing/2014/main" id="{3C38FA7F-378D-C530-EC92-B5C966F52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" y="2396"/>
              <a:ext cx="34" cy="34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9" name="Oval 54">
              <a:extLst>
                <a:ext uri="{FF2B5EF4-FFF2-40B4-BE49-F238E27FC236}">
                  <a16:creationId xmlns:a16="http://schemas.microsoft.com/office/drawing/2014/main" id="{AD260260-3149-A6E6-723D-00A9153A5B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" y="2396"/>
              <a:ext cx="34" cy="34"/>
            </a:xfrm>
            <a:prstGeom prst="ellipse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" name="Oval 55">
              <a:extLst>
                <a:ext uri="{FF2B5EF4-FFF2-40B4-BE49-F238E27FC236}">
                  <a16:creationId xmlns:a16="http://schemas.microsoft.com/office/drawing/2014/main" id="{8D6FBD0E-422B-EA79-28F2-A80A20A37D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9" y="2396"/>
              <a:ext cx="33" cy="34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" name="Oval 56">
              <a:extLst>
                <a:ext uri="{FF2B5EF4-FFF2-40B4-BE49-F238E27FC236}">
                  <a16:creationId xmlns:a16="http://schemas.microsoft.com/office/drawing/2014/main" id="{275A2D4D-5D30-FAEA-9A0D-21ECD092A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9" y="2396"/>
              <a:ext cx="33" cy="34"/>
            </a:xfrm>
            <a:prstGeom prst="ellipse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2" name="Oval 57">
              <a:extLst>
                <a:ext uri="{FF2B5EF4-FFF2-40B4-BE49-F238E27FC236}">
                  <a16:creationId xmlns:a16="http://schemas.microsoft.com/office/drawing/2014/main" id="{27FDBDF0-4956-8422-F6EA-D346ECF790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8" y="2396"/>
              <a:ext cx="34" cy="34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3" name="Oval 58">
              <a:extLst>
                <a:ext uri="{FF2B5EF4-FFF2-40B4-BE49-F238E27FC236}">
                  <a16:creationId xmlns:a16="http://schemas.microsoft.com/office/drawing/2014/main" id="{F01490D0-408C-5FAB-EDFD-E69B07B6F0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8" y="2396"/>
              <a:ext cx="34" cy="34"/>
            </a:xfrm>
            <a:prstGeom prst="ellipse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4" name="Oval 59">
              <a:extLst>
                <a:ext uri="{FF2B5EF4-FFF2-40B4-BE49-F238E27FC236}">
                  <a16:creationId xmlns:a16="http://schemas.microsoft.com/office/drawing/2014/main" id="{3DF2FDF5-997B-4FB7-8243-141DA769D1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2396"/>
              <a:ext cx="34" cy="34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5" name="Oval 60">
              <a:extLst>
                <a:ext uri="{FF2B5EF4-FFF2-40B4-BE49-F238E27FC236}">
                  <a16:creationId xmlns:a16="http://schemas.microsoft.com/office/drawing/2014/main" id="{98F29B5F-4608-23EE-41FE-BE356FC762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2396"/>
              <a:ext cx="34" cy="34"/>
            </a:xfrm>
            <a:prstGeom prst="ellipse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6" name="Rectangle 61">
              <a:extLst>
                <a:ext uri="{FF2B5EF4-FFF2-40B4-BE49-F238E27FC236}">
                  <a16:creationId xmlns:a16="http://schemas.microsoft.com/office/drawing/2014/main" id="{5648BB59-D8C4-7FA2-9E29-7A8BA760BAD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97" y="2149"/>
              <a:ext cx="1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IFN</a:t>
              </a:r>
              <a:endParaRPr lang="en-US" altLang="en-US"/>
            </a:p>
          </p:txBody>
        </p:sp>
        <p:sp>
          <p:nvSpPr>
            <p:cNvPr id="477" name="Rectangle 62">
              <a:extLst>
                <a:ext uri="{FF2B5EF4-FFF2-40B4-BE49-F238E27FC236}">
                  <a16:creationId xmlns:a16="http://schemas.microsoft.com/office/drawing/2014/main" id="{76225FCC-B62C-2405-1754-4B89264333F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851" y="2056"/>
              <a:ext cx="4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γ</a:t>
              </a:r>
              <a:endParaRPr lang="en-US" altLang="en-US"/>
            </a:p>
          </p:txBody>
        </p:sp>
        <p:sp>
          <p:nvSpPr>
            <p:cNvPr id="478" name="Rectangle 63">
              <a:extLst>
                <a:ext uri="{FF2B5EF4-FFF2-40B4-BE49-F238E27FC236}">
                  <a16:creationId xmlns:a16="http://schemas.microsoft.com/office/drawing/2014/main" id="{B4C4D4FB-05B5-AF48-802A-D83C7D4164E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44" y="1803"/>
              <a:ext cx="46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 (pg/mL/10</a:t>
              </a:r>
              <a:endParaRPr lang="en-US" altLang="en-US" dirty="0"/>
            </a:p>
          </p:txBody>
        </p:sp>
        <p:sp>
          <p:nvSpPr>
            <p:cNvPr id="479" name="Rectangle 64">
              <a:extLst>
                <a:ext uri="{FF2B5EF4-FFF2-40B4-BE49-F238E27FC236}">
                  <a16:creationId xmlns:a16="http://schemas.microsoft.com/office/drawing/2014/main" id="{8236AA21-428A-3EBA-B35B-FEACB72C069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818" y="1573"/>
              <a:ext cx="40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000000"/>
                  </a:solidFill>
                </a:rPr>
                <a:t>6</a:t>
              </a:r>
              <a:endParaRPr lang="en-US" altLang="en-US" dirty="0"/>
            </a:p>
          </p:txBody>
        </p:sp>
        <p:sp>
          <p:nvSpPr>
            <p:cNvPr id="480" name="Rectangle 65">
              <a:extLst>
                <a:ext uri="{FF2B5EF4-FFF2-40B4-BE49-F238E27FC236}">
                  <a16:creationId xmlns:a16="http://schemas.microsoft.com/office/drawing/2014/main" id="{2BE17F9A-91A0-F0B4-8E58-023A1EA7B4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750" y="1418"/>
              <a:ext cx="25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 cells)</a:t>
              </a:r>
              <a:endParaRPr lang="en-US" altLang="en-US"/>
            </a:p>
          </p:txBody>
        </p:sp>
      </p:grpSp>
      <p:grpSp>
        <p:nvGrpSpPr>
          <p:cNvPr id="483" name="Group 68">
            <a:extLst>
              <a:ext uri="{FF2B5EF4-FFF2-40B4-BE49-F238E27FC236}">
                <a16:creationId xmlns:a16="http://schemas.microsoft.com/office/drawing/2014/main" id="{8651EBD7-3439-BDE8-B3C7-A5E95184C3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492104" y="3853994"/>
            <a:ext cx="1860550" cy="2879725"/>
            <a:chOff x="1901" y="1099"/>
            <a:chExt cx="1172" cy="1814"/>
          </a:xfrm>
        </p:grpSpPr>
        <p:sp>
          <p:nvSpPr>
            <p:cNvPr id="484" name="AutoShape 67">
              <a:extLst>
                <a:ext uri="{FF2B5EF4-FFF2-40B4-BE49-F238E27FC236}">
                  <a16:creationId xmlns:a16="http://schemas.microsoft.com/office/drawing/2014/main" id="{E5F77F77-DC3C-7753-4F78-B42F188D9CC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01" y="1099"/>
              <a:ext cx="1172" cy="1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5" name="Freeform 69">
              <a:extLst>
                <a:ext uri="{FF2B5EF4-FFF2-40B4-BE49-F238E27FC236}">
                  <a16:creationId xmlns:a16="http://schemas.microsoft.com/office/drawing/2014/main" id="{22C5F3E3-F64E-E4B6-56A1-24AA73CE8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" y="2378"/>
              <a:ext cx="97" cy="9"/>
            </a:xfrm>
            <a:custGeom>
              <a:avLst/>
              <a:gdLst>
                <a:gd name="T0" fmla="*/ 0 w 97"/>
                <a:gd name="T1" fmla="*/ 0 h 9"/>
                <a:gd name="T2" fmla="*/ 0 w 97"/>
                <a:gd name="T3" fmla="*/ 9 h 9"/>
                <a:gd name="T4" fmla="*/ 0 w 97"/>
                <a:gd name="T5" fmla="*/ 9 h 9"/>
                <a:gd name="T6" fmla="*/ 97 w 97"/>
                <a:gd name="T7" fmla="*/ 9 h 9"/>
                <a:gd name="T8" fmla="*/ 97 w 97"/>
                <a:gd name="T9" fmla="*/ 9 h 9"/>
                <a:gd name="T10" fmla="*/ 97 w 97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9">
                  <a:moveTo>
                    <a:pt x="0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97" y="9"/>
                  </a:lnTo>
                  <a:lnTo>
                    <a:pt x="97" y="9"/>
                  </a:lnTo>
                  <a:lnTo>
                    <a:pt x="97" y="0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6" name="Freeform 70">
              <a:extLst>
                <a:ext uri="{FF2B5EF4-FFF2-40B4-BE49-F238E27FC236}">
                  <a16:creationId xmlns:a16="http://schemas.microsoft.com/office/drawing/2014/main" id="{75D73B2A-9A6C-E14E-5D95-615F1C2AC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8" y="2378"/>
              <a:ext cx="96" cy="9"/>
            </a:xfrm>
            <a:custGeom>
              <a:avLst/>
              <a:gdLst>
                <a:gd name="T0" fmla="*/ 0 w 96"/>
                <a:gd name="T1" fmla="*/ 0 h 9"/>
                <a:gd name="T2" fmla="*/ 0 w 96"/>
                <a:gd name="T3" fmla="*/ 9 h 9"/>
                <a:gd name="T4" fmla="*/ 0 w 96"/>
                <a:gd name="T5" fmla="*/ 9 h 9"/>
                <a:gd name="T6" fmla="*/ 96 w 96"/>
                <a:gd name="T7" fmla="*/ 9 h 9"/>
                <a:gd name="T8" fmla="*/ 96 w 96"/>
                <a:gd name="T9" fmla="*/ 9 h 9"/>
                <a:gd name="T10" fmla="*/ 96 w 96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9">
                  <a:moveTo>
                    <a:pt x="0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96" y="9"/>
                  </a:lnTo>
                  <a:lnTo>
                    <a:pt x="96" y="9"/>
                  </a:lnTo>
                  <a:lnTo>
                    <a:pt x="96" y="0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7" name="Freeform 71">
              <a:extLst>
                <a:ext uri="{FF2B5EF4-FFF2-40B4-BE49-F238E27FC236}">
                  <a16:creationId xmlns:a16="http://schemas.microsoft.com/office/drawing/2014/main" id="{65DA2F2D-78ED-331B-10F6-7F1372CC8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8" y="2378"/>
              <a:ext cx="96" cy="9"/>
            </a:xfrm>
            <a:custGeom>
              <a:avLst/>
              <a:gdLst>
                <a:gd name="T0" fmla="*/ 0 w 96"/>
                <a:gd name="T1" fmla="*/ 0 h 9"/>
                <a:gd name="T2" fmla="*/ 0 w 96"/>
                <a:gd name="T3" fmla="*/ 9 h 9"/>
                <a:gd name="T4" fmla="*/ 0 w 96"/>
                <a:gd name="T5" fmla="*/ 9 h 9"/>
                <a:gd name="T6" fmla="*/ 96 w 96"/>
                <a:gd name="T7" fmla="*/ 9 h 9"/>
                <a:gd name="T8" fmla="*/ 96 w 96"/>
                <a:gd name="T9" fmla="*/ 9 h 9"/>
                <a:gd name="T10" fmla="*/ 96 w 96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9">
                  <a:moveTo>
                    <a:pt x="0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96" y="9"/>
                  </a:lnTo>
                  <a:lnTo>
                    <a:pt x="96" y="9"/>
                  </a:lnTo>
                  <a:lnTo>
                    <a:pt x="96" y="0"/>
                  </a:lnTo>
                </a:path>
              </a:pathLst>
            </a:custGeom>
            <a:noFill/>
            <a:ln w="26988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8" name="Rectangle 72">
              <a:extLst>
                <a:ext uri="{FF2B5EF4-FFF2-40B4-BE49-F238E27FC236}">
                  <a16:creationId xmlns:a16="http://schemas.microsoft.com/office/drawing/2014/main" id="{E4379534-C350-25CF-38B2-C3C9864A80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449" y="2489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N</a:t>
              </a:r>
              <a:endParaRPr lang="en-US" altLang="en-US"/>
            </a:p>
          </p:txBody>
        </p:sp>
        <p:sp>
          <p:nvSpPr>
            <p:cNvPr id="489" name="Rectangle 73">
              <a:extLst>
                <a:ext uri="{FF2B5EF4-FFF2-40B4-BE49-F238E27FC236}">
                  <a16:creationId xmlns:a16="http://schemas.microsoft.com/office/drawing/2014/main" id="{2E304165-9136-DC71-F0A9-9365AA286BC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499" y="2444"/>
              <a:ext cx="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T</a:t>
              </a:r>
              <a:endParaRPr lang="en-US" altLang="en-US"/>
            </a:p>
          </p:txBody>
        </p:sp>
        <p:sp>
          <p:nvSpPr>
            <p:cNvPr id="490" name="Rectangle 74">
              <a:extLst>
                <a:ext uri="{FF2B5EF4-FFF2-40B4-BE49-F238E27FC236}">
                  <a16:creationId xmlns:a16="http://schemas.microsoft.com/office/drawing/2014/main" id="{3DF5C24D-4636-72C7-9F5C-6B0E673C545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417" y="2699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</a:t>
              </a:r>
              <a:endParaRPr lang="en-US" altLang="en-US"/>
            </a:p>
          </p:txBody>
        </p:sp>
        <p:sp>
          <p:nvSpPr>
            <p:cNvPr id="491" name="Rectangle 75">
              <a:extLst>
                <a:ext uri="{FF2B5EF4-FFF2-40B4-BE49-F238E27FC236}">
                  <a16:creationId xmlns:a16="http://schemas.microsoft.com/office/drawing/2014/main" id="{20218C17-AE48-CFB7-11E2-75F62C745E0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454" y="266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9</a:t>
              </a:r>
              <a:endParaRPr lang="en-US" altLang="en-US"/>
            </a:p>
          </p:txBody>
        </p:sp>
        <p:sp>
          <p:nvSpPr>
            <p:cNvPr id="492" name="Rectangle 76">
              <a:extLst>
                <a:ext uri="{FF2B5EF4-FFF2-40B4-BE49-F238E27FC236}">
                  <a16:creationId xmlns:a16="http://schemas.microsoft.com/office/drawing/2014/main" id="{1168AF29-E9F3-BE54-6E5E-95D309B26E4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495" y="2633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.</a:t>
              </a:r>
              <a:endParaRPr lang="en-US" altLang="en-US"/>
            </a:p>
          </p:txBody>
        </p:sp>
        <p:sp>
          <p:nvSpPr>
            <p:cNvPr id="493" name="Rectangle 77">
              <a:extLst>
                <a:ext uri="{FF2B5EF4-FFF2-40B4-BE49-F238E27FC236}">
                  <a16:creationId xmlns:a16="http://schemas.microsoft.com/office/drawing/2014/main" id="{8AA50BAA-81DD-8F58-78A6-8CA105C086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508" y="2599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C</a:t>
              </a:r>
              <a:endParaRPr lang="en-US" altLang="en-US"/>
            </a:p>
          </p:txBody>
        </p:sp>
        <p:sp>
          <p:nvSpPr>
            <p:cNvPr id="494" name="Rectangle 78">
              <a:extLst>
                <a:ext uri="{FF2B5EF4-FFF2-40B4-BE49-F238E27FC236}">
                  <a16:creationId xmlns:a16="http://schemas.microsoft.com/office/drawing/2014/main" id="{91606226-FB9F-B9F4-7C35-8DF195AB7C9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556" y="2551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D</a:t>
              </a:r>
              <a:endParaRPr lang="en-US" altLang="en-US"/>
            </a:p>
          </p:txBody>
        </p:sp>
        <p:sp>
          <p:nvSpPr>
            <p:cNvPr id="495" name="Rectangle 79">
              <a:extLst>
                <a:ext uri="{FF2B5EF4-FFF2-40B4-BE49-F238E27FC236}">
                  <a16:creationId xmlns:a16="http://schemas.microsoft.com/office/drawing/2014/main" id="{07F2C1BC-C786-D910-11BE-2EBDEEE1C6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606" y="2509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</a:t>
              </a:r>
              <a:endParaRPr lang="en-US" altLang="en-US"/>
            </a:p>
          </p:txBody>
        </p:sp>
        <p:sp>
          <p:nvSpPr>
            <p:cNvPr id="496" name="Rectangle 80">
              <a:extLst>
                <a:ext uri="{FF2B5EF4-FFF2-40B4-BE49-F238E27FC236}">
                  <a16:creationId xmlns:a16="http://schemas.microsoft.com/office/drawing/2014/main" id="{91A0C637-D5D6-D181-A2EC-C393FBC311F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643" y="2472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8</a:t>
              </a:r>
              <a:endParaRPr lang="en-US" altLang="en-US"/>
            </a:p>
          </p:txBody>
        </p:sp>
        <p:sp>
          <p:nvSpPr>
            <p:cNvPr id="497" name="Rectangle 81">
              <a:extLst>
                <a:ext uri="{FF2B5EF4-FFF2-40B4-BE49-F238E27FC236}">
                  <a16:creationId xmlns:a16="http://schemas.microsoft.com/office/drawing/2014/main" id="{BDEE74D9-79CB-37C8-7A28-072A10DA83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681" y="2439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498" name="Rectangle 82">
              <a:extLst>
                <a:ext uri="{FF2B5EF4-FFF2-40B4-BE49-F238E27FC236}">
                  <a16:creationId xmlns:a16="http://schemas.microsoft.com/office/drawing/2014/main" id="{03B68BB5-102D-A7BF-7B20-8A6FEADEC22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667" y="2618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</a:t>
              </a:r>
              <a:endParaRPr lang="en-US" altLang="en-US"/>
            </a:p>
          </p:txBody>
        </p:sp>
        <p:sp>
          <p:nvSpPr>
            <p:cNvPr id="499" name="Rectangle 83">
              <a:extLst>
                <a:ext uri="{FF2B5EF4-FFF2-40B4-BE49-F238E27FC236}">
                  <a16:creationId xmlns:a16="http://schemas.microsoft.com/office/drawing/2014/main" id="{D7F49991-BB6B-7D2B-E9E7-6FABE288C84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705" y="2580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9</a:t>
              </a:r>
              <a:endParaRPr lang="en-US" altLang="en-US"/>
            </a:p>
          </p:txBody>
        </p:sp>
        <p:sp>
          <p:nvSpPr>
            <p:cNvPr id="500" name="Rectangle 84">
              <a:extLst>
                <a:ext uri="{FF2B5EF4-FFF2-40B4-BE49-F238E27FC236}">
                  <a16:creationId xmlns:a16="http://schemas.microsoft.com/office/drawing/2014/main" id="{20102B15-110A-073E-D81F-E2EC09A5532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746" y="2552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.</a:t>
              </a:r>
              <a:endParaRPr lang="en-US" altLang="en-US"/>
            </a:p>
          </p:txBody>
        </p:sp>
        <p:sp>
          <p:nvSpPr>
            <p:cNvPr id="501" name="Rectangle 85">
              <a:extLst>
                <a:ext uri="{FF2B5EF4-FFF2-40B4-BE49-F238E27FC236}">
                  <a16:creationId xmlns:a16="http://schemas.microsoft.com/office/drawing/2014/main" id="{6C80B398-52DE-B83A-66CD-1BDD0BD9E1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759" y="2520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502" name="Rectangle 86">
              <a:extLst>
                <a:ext uri="{FF2B5EF4-FFF2-40B4-BE49-F238E27FC236}">
                  <a16:creationId xmlns:a16="http://schemas.microsoft.com/office/drawing/2014/main" id="{962CB6AC-4284-03C0-0140-752C601C350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803" y="2476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503" name="Rectangle 87">
              <a:extLst>
                <a:ext uri="{FF2B5EF4-FFF2-40B4-BE49-F238E27FC236}">
                  <a16:creationId xmlns:a16="http://schemas.microsoft.com/office/drawing/2014/main" id="{0473C88C-2451-9435-DA75-C6843278AD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850" y="2439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504" name="Freeform 88">
              <a:extLst>
                <a:ext uri="{FF2B5EF4-FFF2-40B4-BE49-F238E27FC236}">
                  <a16:creationId xmlns:a16="http://schemas.microsoft.com/office/drawing/2014/main" id="{C51842A1-2281-F84B-B73A-9E20D580EE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7" y="2395"/>
              <a:ext cx="577" cy="48"/>
            </a:xfrm>
            <a:custGeom>
              <a:avLst/>
              <a:gdLst>
                <a:gd name="T0" fmla="*/ 0 w 577"/>
                <a:gd name="T1" fmla="*/ 0 h 48"/>
                <a:gd name="T2" fmla="*/ 577 w 577"/>
                <a:gd name="T3" fmla="*/ 0 h 48"/>
                <a:gd name="T4" fmla="*/ 119 w 577"/>
                <a:gd name="T5" fmla="*/ 48 h 48"/>
                <a:gd name="T6" fmla="*/ 119 w 577"/>
                <a:gd name="T7" fmla="*/ 0 h 48"/>
                <a:gd name="T8" fmla="*/ 289 w 577"/>
                <a:gd name="T9" fmla="*/ 48 h 48"/>
                <a:gd name="T10" fmla="*/ 289 w 577"/>
                <a:gd name="T11" fmla="*/ 0 h 48"/>
                <a:gd name="T12" fmla="*/ 459 w 577"/>
                <a:gd name="T13" fmla="*/ 48 h 48"/>
                <a:gd name="T14" fmla="*/ 459 w 577"/>
                <a:gd name="T1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7" h="48">
                  <a:moveTo>
                    <a:pt x="0" y="0"/>
                  </a:moveTo>
                  <a:lnTo>
                    <a:pt x="577" y="0"/>
                  </a:lnTo>
                  <a:moveTo>
                    <a:pt x="119" y="48"/>
                  </a:moveTo>
                  <a:lnTo>
                    <a:pt x="119" y="0"/>
                  </a:lnTo>
                  <a:moveTo>
                    <a:pt x="289" y="48"/>
                  </a:moveTo>
                  <a:lnTo>
                    <a:pt x="289" y="0"/>
                  </a:lnTo>
                  <a:moveTo>
                    <a:pt x="459" y="48"/>
                  </a:moveTo>
                  <a:lnTo>
                    <a:pt x="459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" name="Rectangle 89">
              <a:extLst>
                <a:ext uri="{FF2B5EF4-FFF2-40B4-BE49-F238E27FC236}">
                  <a16:creationId xmlns:a16="http://schemas.microsoft.com/office/drawing/2014/main" id="{126DA223-0FAE-3DDF-DCF4-88196F70B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1" y="234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0</a:t>
              </a:r>
              <a:endParaRPr lang="en-US" altLang="en-US"/>
            </a:p>
          </p:txBody>
        </p:sp>
        <p:sp>
          <p:nvSpPr>
            <p:cNvPr id="506" name="Rectangle 90">
              <a:extLst>
                <a:ext uri="{FF2B5EF4-FFF2-40B4-BE49-F238E27FC236}">
                  <a16:creationId xmlns:a16="http://schemas.microsoft.com/office/drawing/2014/main" id="{9B832EFF-E6A3-9539-0E7C-65CB4EC8C6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6" y="2061"/>
              <a:ext cx="16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500</a:t>
              </a:r>
              <a:endParaRPr lang="en-US" altLang="en-US"/>
            </a:p>
          </p:txBody>
        </p:sp>
        <p:sp>
          <p:nvSpPr>
            <p:cNvPr id="507" name="Rectangle 91">
              <a:extLst>
                <a:ext uri="{FF2B5EF4-FFF2-40B4-BE49-F238E27FC236}">
                  <a16:creationId xmlns:a16="http://schemas.microsoft.com/office/drawing/2014/main" id="{3809A956-F094-4CD4-9306-00CDD4591F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1778"/>
              <a:ext cx="21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1000</a:t>
              </a:r>
              <a:endParaRPr lang="en-US" altLang="en-US"/>
            </a:p>
          </p:txBody>
        </p:sp>
        <p:sp>
          <p:nvSpPr>
            <p:cNvPr id="508" name="Rectangle 92">
              <a:extLst>
                <a:ext uri="{FF2B5EF4-FFF2-40B4-BE49-F238E27FC236}">
                  <a16:creationId xmlns:a16="http://schemas.microsoft.com/office/drawing/2014/main" id="{F96AD558-0867-E541-FC86-A686E5738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1495"/>
              <a:ext cx="21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1500</a:t>
              </a:r>
              <a:endParaRPr lang="en-US" altLang="en-US"/>
            </a:p>
          </p:txBody>
        </p:sp>
        <p:sp>
          <p:nvSpPr>
            <p:cNvPr id="509" name="Rectangle 93">
              <a:extLst>
                <a:ext uri="{FF2B5EF4-FFF2-40B4-BE49-F238E27FC236}">
                  <a16:creationId xmlns:a16="http://schemas.microsoft.com/office/drawing/2014/main" id="{1400511C-BC45-FCB1-8143-759D4E8DA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4" y="1212"/>
              <a:ext cx="21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2000</a:t>
              </a:r>
              <a:endParaRPr lang="en-US" altLang="en-US"/>
            </a:p>
          </p:txBody>
        </p:sp>
        <p:sp>
          <p:nvSpPr>
            <p:cNvPr id="510" name="Freeform 94">
              <a:extLst>
                <a:ext uri="{FF2B5EF4-FFF2-40B4-BE49-F238E27FC236}">
                  <a16:creationId xmlns:a16="http://schemas.microsoft.com/office/drawing/2014/main" id="{C7D71095-2A77-A1F2-0348-0F135D1D78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5" y="1258"/>
              <a:ext cx="48" cy="1143"/>
            </a:xfrm>
            <a:custGeom>
              <a:avLst/>
              <a:gdLst>
                <a:gd name="T0" fmla="*/ 48 w 48"/>
                <a:gd name="T1" fmla="*/ 1143 h 1143"/>
                <a:gd name="T2" fmla="*/ 48 w 48"/>
                <a:gd name="T3" fmla="*/ 0 h 1143"/>
                <a:gd name="T4" fmla="*/ 48 w 48"/>
                <a:gd name="T5" fmla="*/ 1137 h 1143"/>
                <a:gd name="T6" fmla="*/ 0 w 48"/>
                <a:gd name="T7" fmla="*/ 1137 h 1143"/>
                <a:gd name="T8" fmla="*/ 48 w 48"/>
                <a:gd name="T9" fmla="*/ 855 h 1143"/>
                <a:gd name="T10" fmla="*/ 0 w 48"/>
                <a:gd name="T11" fmla="*/ 855 h 1143"/>
                <a:gd name="T12" fmla="*/ 48 w 48"/>
                <a:gd name="T13" fmla="*/ 572 h 1143"/>
                <a:gd name="T14" fmla="*/ 0 w 48"/>
                <a:gd name="T15" fmla="*/ 572 h 1143"/>
                <a:gd name="T16" fmla="*/ 48 w 48"/>
                <a:gd name="T17" fmla="*/ 289 h 1143"/>
                <a:gd name="T18" fmla="*/ 0 w 48"/>
                <a:gd name="T19" fmla="*/ 289 h 1143"/>
                <a:gd name="T20" fmla="*/ 48 w 48"/>
                <a:gd name="T21" fmla="*/ 6 h 1143"/>
                <a:gd name="T22" fmla="*/ 0 w 48"/>
                <a:gd name="T23" fmla="*/ 6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1143">
                  <a:moveTo>
                    <a:pt x="48" y="1143"/>
                  </a:moveTo>
                  <a:lnTo>
                    <a:pt x="48" y="0"/>
                  </a:lnTo>
                  <a:moveTo>
                    <a:pt x="48" y="1137"/>
                  </a:moveTo>
                  <a:lnTo>
                    <a:pt x="0" y="1137"/>
                  </a:lnTo>
                  <a:moveTo>
                    <a:pt x="48" y="855"/>
                  </a:moveTo>
                  <a:lnTo>
                    <a:pt x="0" y="855"/>
                  </a:lnTo>
                  <a:moveTo>
                    <a:pt x="48" y="572"/>
                  </a:moveTo>
                  <a:lnTo>
                    <a:pt x="0" y="572"/>
                  </a:lnTo>
                  <a:moveTo>
                    <a:pt x="48" y="289"/>
                  </a:moveTo>
                  <a:lnTo>
                    <a:pt x="0" y="289"/>
                  </a:lnTo>
                  <a:moveTo>
                    <a:pt x="48" y="6"/>
                  </a:moveTo>
                  <a:lnTo>
                    <a:pt x="0" y="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1" name="Freeform 95">
              <a:extLst>
                <a:ext uri="{FF2B5EF4-FFF2-40B4-BE49-F238E27FC236}">
                  <a16:creationId xmlns:a16="http://schemas.microsoft.com/office/drawing/2014/main" id="{9E6C279A-8021-9E8B-B81C-49FD78FE7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9" y="2378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96">
              <a:extLst>
                <a:ext uri="{FF2B5EF4-FFF2-40B4-BE49-F238E27FC236}">
                  <a16:creationId xmlns:a16="http://schemas.microsoft.com/office/drawing/2014/main" id="{39EE44DF-1B52-5422-0901-F5146983B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9" y="2378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97">
              <a:extLst>
                <a:ext uri="{FF2B5EF4-FFF2-40B4-BE49-F238E27FC236}">
                  <a16:creationId xmlns:a16="http://schemas.microsoft.com/office/drawing/2014/main" id="{F7E8537E-C080-33AD-696A-B08E13E82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8" y="2378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8">
              <a:extLst>
                <a:ext uri="{FF2B5EF4-FFF2-40B4-BE49-F238E27FC236}">
                  <a16:creationId xmlns:a16="http://schemas.microsoft.com/office/drawing/2014/main" id="{56C9BCDE-382C-F21F-FB1E-1A8870593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8" y="2378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99">
              <a:extLst>
                <a:ext uri="{FF2B5EF4-FFF2-40B4-BE49-F238E27FC236}">
                  <a16:creationId xmlns:a16="http://schemas.microsoft.com/office/drawing/2014/main" id="{5DA9EAFB-BC02-5D86-BE82-1F1D89B51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" y="2378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00">
              <a:extLst>
                <a:ext uri="{FF2B5EF4-FFF2-40B4-BE49-F238E27FC236}">
                  <a16:creationId xmlns:a16="http://schemas.microsoft.com/office/drawing/2014/main" id="{363F2D40-D17E-6D94-CF5E-312B5212E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9" y="2378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01">
              <a:extLst>
                <a:ext uri="{FF2B5EF4-FFF2-40B4-BE49-F238E27FC236}">
                  <a16:creationId xmlns:a16="http://schemas.microsoft.com/office/drawing/2014/main" id="{79526F2F-5725-BF83-00F0-EA03D155E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" y="2378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02">
              <a:extLst>
                <a:ext uri="{FF2B5EF4-FFF2-40B4-BE49-F238E27FC236}">
                  <a16:creationId xmlns:a16="http://schemas.microsoft.com/office/drawing/2014/main" id="{2E8A604D-A1CB-E4FD-D5F1-D3B20FA11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" y="2378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03">
              <a:extLst>
                <a:ext uri="{FF2B5EF4-FFF2-40B4-BE49-F238E27FC236}">
                  <a16:creationId xmlns:a16="http://schemas.microsoft.com/office/drawing/2014/main" id="{CA14C7D1-1A96-A799-4998-C9C5C9EB9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" y="2378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04">
              <a:extLst>
                <a:ext uri="{FF2B5EF4-FFF2-40B4-BE49-F238E27FC236}">
                  <a16:creationId xmlns:a16="http://schemas.microsoft.com/office/drawing/2014/main" id="{56943DC1-1D29-5624-0970-CBD71ED72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" y="2378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105">
              <a:extLst>
                <a:ext uri="{FF2B5EF4-FFF2-40B4-BE49-F238E27FC236}">
                  <a16:creationId xmlns:a16="http://schemas.microsoft.com/office/drawing/2014/main" id="{FFC9ACD8-980E-7131-2739-2203FAE3D1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9" y="2378"/>
              <a:ext cx="34" cy="3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106">
              <a:extLst>
                <a:ext uri="{FF2B5EF4-FFF2-40B4-BE49-F238E27FC236}">
                  <a16:creationId xmlns:a16="http://schemas.microsoft.com/office/drawing/2014/main" id="{7B070BAB-15AE-2D34-AB67-FB357F211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9" y="2378"/>
              <a:ext cx="34" cy="34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107">
              <a:extLst>
                <a:ext uri="{FF2B5EF4-FFF2-40B4-BE49-F238E27FC236}">
                  <a16:creationId xmlns:a16="http://schemas.microsoft.com/office/drawing/2014/main" id="{51A6E422-D579-0C85-2E80-CA4500E08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8" y="2378"/>
              <a:ext cx="34" cy="3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108">
              <a:extLst>
                <a:ext uri="{FF2B5EF4-FFF2-40B4-BE49-F238E27FC236}">
                  <a16:creationId xmlns:a16="http://schemas.microsoft.com/office/drawing/2014/main" id="{B348E3B4-825C-AE95-FBAF-06A20D273F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8" y="2378"/>
              <a:ext cx="34" cy="34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109">
              <a:extLst>
                <a:ext uri="{FF2B5EF4-FFF2-40B4-BE49-F238E27FC236}">
                  <a16:creationId xmlns:a16="http://schemas.microsoft.com/office/drawing/2014/main" id="{354CFD49-8C1E-50BE-AC4C-354B6060F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9" y="2378"/>
              <a:ext cx="34" cy="3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110">
              <a:extLst>
                <a:ext uri="{FF2B5EF4-FFF2-40B4-BE49-F238E27FC236}">
                  <a16:creationId xmlns:a16="http://schemas.microsoft.com/office/drawing/2014/main" id="{C4D8D573-D33D-594F-C5AC-B36EB1478A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9" y="2378"/>
              <a:ext cx="34" cy="34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111">
              <a:extLst>
                <a:ext uri="{FF2B5EF4-FFF2-40B4-BE49-F238E27FC236}">
                  <a16:creationId xmlns:a16="http://schemas.microsoft.com/office/drawing/2014/main" id="{330075BD-E6F2-1352-CFF2-3D0B712E8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9" y="2378"/>
              <a:ext cx="34" cy="3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112">
              <a:extLst>
                <a:ext uri="{FF2B5EF4-FFF2-40B4-BE49-F238E27FC236}">
                  <a16:creationId xmlns:a16="http://schemas.microsoft.com/office/drawing/2014/main" id="{EACDD4CD-C822-C8C3-2E6F-9440F8C18D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9" y="2378"/>
              <a:ext cx="34" cy="34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113">
              <a:extLst>
                <a:ext uri="{FF2B5EF4-FFF2-40B4-BE49-F238E27FC236}">
                  <a16:creationId xmlns:a16="http://schemas.microsoft.com/office/drawing/2014/main" id="{4793BF0B-0D4A-8CDE-46C7-3511843BB6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9" y="2378"/>
              <a:ext cx="34" cy="3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114">
              <a:extLst>
                <a:ext uri="{FF2B5EF4-FFF2-40B4-BE49-F238E27FC236}">
                  <a16:creationId xmlns:a16="http://schemas.microsoft.com/office/drawing/2014/main" id="{FF90897D-71EA-1326-6EC3-031D6122E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9" y="2378"/>
              <a:ext cx="34" cy="34"/>
            </a:xfrm>
            <a:prstGeom prst="rect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Oval 115">
              <a:extLst>
                <a:ext uri="{FF2B5EF4-FFF2-40B4-BE49-F238E27FC236}">
                  <a16:creationId xmlns:a16="http://schemas.microsoft.com/office/drawing/2014/main" id="{254A7C29-9765-01FE-6A14-19833FD87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" y="2378"/>
              <a:ext cx="34" cy="34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Oval 116">
              <a:extLst>
                <a:ext uri="{FF2B5EF4-FFF2-40B4-BE49-F238E27FC236}">
                  <a16:creationId xmlns:a16="http://schemas.microsoft.com/office/drawing/2014/main" id="{5A83C1EA-EC33-D9F8-4526-960852000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" y="2378"/>
              <a:ext cx="34" cy="34"/>
            </a:xfrm>
            <a:prstGeom prst="ellipse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117">
              <a:extLst>
                <a:ext uri="{FF2B5EF4-FFF2-40B4-BE49-F238E27FC236}">
                  <a16:creationId xmlns:a16="http://schemas.microsoft.com/office/drawing/2014/main" id="{C76717E8-7A64-77E9-1D0A-EC286AD371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" y="2378"/>
              <a:ext cx="34" cy="34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118">
              <a:extLst>
                <a:ext uri="{FF2B5EF4-FFF2-40B4-BE49-F238E27FC236}">
                  <a16:creationId xmlns:a16="http://schemas.microsoft.com/office/drawing/2014/main" id="{C9EA80CB-D119-5B54-FA06-AE10054C1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" y="2378"/>
              <a:ext cx="34" cy="34"/>
            </a:xfrm>
            <a:prstGeom prst="ellipse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119">
              <a:extLst>
                <a:ext uri="{FF2B5EF4-FFF2-40B4-BE49-F238E27FC236}">
                  <a16:creationId xmlns:a16="http://schemas.microsoft.com/office/drawing/2014/main" id="{FD881F24-AD45-5C2D-623F-AB687405F7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0" y="2378"/>
              <a:ext cx="33" cy="34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120">
              <a:extLst>
                <a:ext uri="{FF2B5EF4-FFF2-40B4-BE49-F238E27FC236}">
                  <a16:creationId xmlns:a16="http://schemas.microsoft.com/office/drawing/2014/main" id="{3C41EBF9-304E-BF3B-2E3D-F9045761B4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0" y="2378"/>
              <a:ext cx="33" cy="34"/>
            </a:xfrm>
            <a:prstGeom prst="ellipse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121">
              <a:extLst>
                <a:ext uri="{FF2B5EF4-FFF2-40B4-BE49-F238E27FC236}">
                  <a16:creationId xmlns:a16="http://schemas.microsoft.com/office/drawing/2014/main" id="{783D7B78-4DAD-E121-6AC0-0B7E6B159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9" y="2378"/>
              <a:ext cx="34" cy="34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Oval 122">
              <a:extLst>
                <a:ext uri="{FF2B5EF4-FFF2-40B4-BE49-F238E27FC236}">
                  <a16:creationId xmlns:a16="http://schemas.microsoft.com/office/drawing/2014/main" id="{3FBA638D-6028-44E2-9056-B0169C1552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9" y="2378"/>
              <a:ext cx="34" cy="34"/>
            </a:xfrm>
            <a:prstGeom prst="ellipse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123">
              <a:extLst>
                <a:ext uri="{FF2B5EF4-FFF2-40B4-BE49-F238E27FC236}">
                  <a16:creationId xmlns:a16="http://schemas.microsoft.com/office/drawing/2014/main" id="{67F384AA-2FCD-F418-3B34-CCACA1D3A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9" y="2378"/>
              <a:ext cx="34" cy="34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124">
              <a:extLst>
                <a:ext uri="{FF2B5EF4-FFF2-40B4-BE49-F238E27FC236}">
                  <a16:creationId xmlns:a16="http://schemas.microsoft.com/office/drawing/2014/main" id="{B3D19DAC-FDBC-3FE9-B309-004CB7940D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9" y="2378"/>
              <a:ext cx="34" cy="34"/>
            </a:xfrm>
            <a:prstGeom prst="ellipse">
              <a:avLst/>
            </a:pr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125">
              <a:extLst>
                <a:ext uri="{FF2B5EF4-FFF2-40B4-BE49-F238E27FC236}">
                  <a16:creationId xmlns:a16="http://schemas.microsoft.com/office/drawing/2014/main" id="{447971E6-2616-2FA2-DECB-48B660CBE0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52" y="1881"/>
              <a:ext cx="6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IL-2 (pg/mL/10</a:t>
              </a:r>
              <a:endParaRPr lang="en-US" altLang="en-US" dirty="0"/>
            </a:p>
          </p:txBody>
        </p:sp>
        <p:sp>
          <p:nvSpPr>
            <p:cNvPr id="120" name="Rectangle 126">
              <a:extLst>
                <a:ext uri="{FF2B5EF4-FFF2-40B4-BE49-F238E27FC236}">
                  <a16:creationId xmlns:a16="http://schemas.microsoft.com/office/drawing/2014/main" id="{BFA8FFE4-4319-A84C-E76C-626627B5959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009" y="1568"/>
              <a:ext cx="40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000000"/>
                  </a:solidFill>
                </a:rPr>
                <a:t>6</a:t>
              </a:r>
              <a:endParaRPr lang="en-US" altLang="en-US" dirty="0"/>
            </a:p>
          </p:txBody>
        </p:sp>
        <p:sp>
          <p:nvSpPr>
            <p:cNvPr id="122" name="Rectangle 127">
              <a:extLst>
                <a:ext uri="{FF2B5EF4-FFF2-40B4-BE49-F238E27FC236}">
                  <a16:creationId xmlns:a16="http://schemas.microsoft.com/office/drawing/2014/main" id="{623DAE09-D235-9DF3-4B46-BE2ACD82E8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41" y="1414"/>
              <a:ext cx="25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 cells)</a:t>
              </a:r>
              <a:endParaRPr lang="en-US" alt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D7DFB61-3CD0-E33C-3167-A157732E65AD}"/>
              </a:ext>
            </a:extLst>
          </p:cNvPr>
          <p:cNvSpPr txBox="1"/>
          <p:nvPr/>
        </p:nvSpPr>
        <p:spPr>
          <a:xfrm>
            <a:off x="77208" y="6678649"/>
            <a:ext cx="66906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1. 4-1BB 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endodomain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causes cell aggregation and  expression of Annexin-V in CAR-T cells.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plots showing the expression of the 19.CD28ζ and 19.BBζ CARs in T cells at day 7 - 10 of culture. NT indicates non-transduced control T cells.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histograms showing the Annexin-V staining of 19.CD28ζ and 19.BBζ CAR-T cells at day 7 - 10 days of culture.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microscopic imaging showing the formation of cell aggregates in NT and GFP-tagged 19.CD28ζ and 19.BBζ CAR-T cells at day 7 - 10 during the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vitro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expansion; magnification 20×; scale bar 100 µm.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D, E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histograms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and quantification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of Annexin-V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GFP-tagged 19.CD28ζ and 19.BBζ CAR-T cells at day 7 - 10 days of culture; n = 4,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&lt;0.01, t-test.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Spontaneous IFNγ (left panel) and IL-2 (right panel) release by 19.CD28ζ and 19.BBζ CAR-T cells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vitro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;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 = 5,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one-way ANOVA, </a:t>
            </a:r>
            <a:r>
              <a:rPr lang="en-US" sz="1200" i="1" dirty="0" err="1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p≥</a:t>
            </a:r>
            <a:r>
              <a:rPr lang="en-US" sz="1200" dirty="0" err="1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0.05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endParaRPr lang="en-US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22886" y="3502140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100 µm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4905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84F74F4C-EB09-A0E7-3381-F79275E9D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10" y="7541039"/>
            <a:ext cx="1818000" cy="179963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81B063B-8B6B-EB47-BBA6-8B167F90195E}"/>
              </a:ext>
            </a:extLst>
          </p:cNvPr>
          <p:cNvGrpSpPr/>
          <p:nvPr/>
        </p:nvGrpSpPr>
        <p:grpSpPr>
          <a:xfrm>
            <a:off x="116173" y="36767"/>
            <a:ext cx="3502456" cy="2483505"/>
            <a:chOff x="-32962" y="40046"/>
            <a:chExt cx="3829054" cy="2715087"/>
          </a:xfrm>
        </p:grpSpPr>
        <p:grpSp>
          <p:nvGrpSpPr>
            <p:cNvPr id="12" name="组合 11"/>
            <p:cNvGrpSpPr/>
            <p:nvPr/>
          </p:nvGrpSpPr>
          <p:grpSpPr>
            <a:xfrm>
              <a:off x="130081" y="40046"/>
              <a:ext cx="3666011" cy="2568539"/>
              <a:chOff x="34545" y="40046"/>
              <a:chExt cx="3666011" cy="2568539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545" y="262623"/>
                <a:ext cx="3262242" cy="2345962"/>
              </a:xfrm>
              <a:prstGeom prst="rect">
                <a:avLst/>
              </a:prstGeom>
            </p:spPr>
          </p:pic>
          <p:sp>
            <p:nvSpPr>
              <p:cNvPr id="217" name="TextBox 15"/>
              <p:cNvSpPr txBox="1"/>
              <p:nvPr/>
            </p:nvSpPr>
            <p:spPr>
              <a:xfrm>
                <a:off x="532498" y="40046"/>
                <a:ext cx="3106227" cy="302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NT           </a:t>
                </a:r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GD2.CD28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GD2.BB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endPara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1" name="文本框 7"/>
              <p:cNvSpPr txBox="1"/>
              <p:nvPr/>
            </p:nvSpPr>
            <p:spPr>
              <a:xfrm>
                <a:off x="1789876" y="347637"/>
                <a:ext cx="89535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88.7</a:t>
                </a:r>
              </a:p>
            </p:txBody>
          </p:sp>
          <p:sp>
            <p:nvSpPr>
              <p:cNvPr id="212" name="文本框 8"/>
              <p:cNvSpPr txBox="1"/>
              <p:nvPr/>
            </p:nvSpPr>
            <p:spPr>
              <a:xfrm>
                <a:off x="2806815" y="347637"/>
                <a:ext cx="77089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73.4</a:t>
                </a:r>
              </a:p>
            </p:txBody>
          </p:sp>
          <p:sp>
            <p:nvSpPr>
              <p:cNvPr id="213" name="文本框 24"/>
              <p:cNvSpPr txBox="1"/>
              <p:nvPr/>
            </p:nvSpPr>
            <p:spPr>
              <a:xfrm>
                <a:off x="2806815" y="1597736"/>
                <a:ext cx="77089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73.8</a:t>
                </a:r>
              </a:p>
            </p:txBody>
          </p:sp>
          <p:sp>
            <p:nvSpPr>
              <p:cNvPr id="214" name="文本框 25"/>
              <p:cNvSpPr txBox="1"/>
              <p:nvPr/>
            </p:nvSpPr>
            <p:spPr>
              <a:xfrm>
                <a:off x="1789876" y="1597736"/>
                <a:ext cx="77089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84.1</a:t>
                </a:r>
              </a:p>
            </p:txBody>
          </p:sp>
          <p:sp>
            <p:nvSpPr>
              <p:cNvPr id="215" name="文本框 12"/>
              <p:cNvSpPr txBox="1"/>
              <p:nvPr/>
            </p:nvSpPr>
            <p:spPr>
              <a:xfrm>
                <a:off x="719814" y="347637"/>
                <a:ext cx="10140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0.12</a:t>
                </a:r>
              </a:p>
            </p:txBody>
          </p:sp>
          <p:sp>
            <p:nvSpPr>
              <p:cNvPr id="216" name="文本框 43"/>
              <p:cNvSpPr txBox="1"/>
              <p:nvPr/>
            </p:nvSpPr>
            <p:spPr>
              <a:xfrm>
                <a:off x="719814" y="1597736"/>
                <a:ext cx="101409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0.56</a:t>
                </a:r>
              </a:p>
            </p:txBody>
          </p:sp>
          <p:sp>
            <p:nvSpPr>
              <p:cNvPr id="218" name="TextBox 15"/>
              <p:cNvSpPr txBox="1"/>
              <p:nvPr/>
            </p:nvSpPr>
            <p:spPr>
              <a:xfrm>
                <a:off x="532498" y="1241413"/>
                <a:ext cx="3168058" cy="3028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NT         </a:t>
                </a:r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B7-H3.CD28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B7-H3.BB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endPara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1" name="文本框 220"/>
            <p:cNvSpPr txBox="1"/>
            <p:nvPr/>
          </p:nvSpPr>
          <p:spPr>
            <a:xfrm>
              <a:off x="273284" y="2452304"/>
              <a:ext cx="666364" cy="302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CAR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文本框 221"/>
            <p:cNvSpPr txBox="1"/>
            <p:nvPr/>
          </p:nvSpPr>
          <p:spPr>
            <a:xfrm flipV="1">
              <a:off x="-32962" y="1837759"/>
              <a:ext cx="369332" cy="6464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FSC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7" name="Straight Arrow Connector 57">
              <a:extLst>
                <a:ext uri="{FF2B5EF4-FFF2-40B4-BE49-F238E27FC236}">
                  <a16:creationId xmlns:a16="http://schemas.microsoft.com/office/drawing/2014/main" id="{297DE492-F49A-5F72-CB65-C0249B1D4EB8}"/>
                </a:ext>
              </a:extLst>
            </p:cNvPr>
            <p:cNvCxnSpPr>
              <a:cxnSpLocks/>
            </p:cNvCxnSpPr>
            <p:nvPr/>
          </p:nvCxnSpPr>
          <p:spPr>
            <a:xfrm>
              <a:off x="830732" y="2605987"/>
              <a:ext cx="2500997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Straight Arrow Connector 87">
              <a:extLst>
                <a:ext uri="{FF2B5EF4-FFF2-40B4-BE49-F238E27FC236}">
                  <a16:creationId xmlns:a16="http://schemas.microsoft.com/office/drawing/2014/main" id="{D2A0BF21-0F08-347B-16E3-E3FDF9D632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1704" y="305984"/>
              <a:ext cx="0" cy="176903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5" name="Group 834">
            <a:extLst>
              <a:ext uri="{FF2B5EF4-FFF2-40B4-BE49-F238E27FC236}">
                <a16:creationId xmlns:a16="http://schemas.microsoft.com/office/drawing/2014/main" id="{228A7AD4-F247-AD66-C20F-5C0C39FBEB20}"/>
              </a:ext>
            </a:extLst>
          </p:cNvPr>
          <p:cNvGrpSpPr/>
          <p:nvPr/>
        </p:nvGrpSpPr>
        <p:grpSpPr>
          <a:xfrm>
            <a:off x="3492567" y="78320"/>
            <a:ext cx="3412079" cy="2155381"/>
            <a:chOff x="3540379" y="155825"/>
            <a:chExt cx="3412079" cy="2155381"/>
          </a:xfrm>
        </p:grpSpPr>
        <p:grpSp>
          <p:nvGrpSpPr>
            <p:cNvPr id="2" name="组合 1"/>
            <p:cNvGrpSpPr>
              <a:grpSpLocks noChangeAspect="1"/>
            </p:cNvGrpSpPr>
            <p:nvPr/>
          </p:nvGrpSpPr>
          <p:grpSpPr>
            <a:xfrm>
              <a:off x="3540379" y="155825"/>
              <a:ext cx="3412079" cy="2155381"/>
              <a:chOff x="161735" y="435814"/>
              <a:chExt cx="4152894" cy="2623349"/>
            </a:xfrm>
          </p:grpSpPr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grayscl/>
                <a:lum bright="10000"/>
              </a:blip>
              <a:srcRect/>
              <a:stretch>
                <a:fillRect/>
              </a:stretch>
            </p:blipFill>
            <p:spPr bwMode="auto">
              <a:xfrm>
                <a:off x="161735" y="2115185"/>
                <a:ext cx="1302204" cy="9439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grayscl/>
                <a:lum bright="10000"/>
              </a:blip>
              <a:srcRect/>
              <a:stretch>
                <a:fillRect/>
              </a:stretch>
            </p:blipFill>
            <p:spPr bwMode="auto">
              <a:xfrm>
                <a:off x="1491434" y="2115187"/>
                <a:ext cx="1302204" cy="9439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8"/>
              <p:cNvPicPr>
                <a:picLocks noChangeAspect="1" noChangeArrowheads="1"/>
              </p:cNvPicPr>
              <p:nvPr/>
            </p:nvPicPr>
            <p:blipFill>
              <a:blip r:embed="rId6" cstate="print">
                <a:grayscl/>
                <a:lum bright="10000"/>
              </a:blip>
              <a:srcRect/>
              <a:stretch>
                <a:fillRect/>
              </a:stretch>
            </p:blipFill>
            <p:spPr bwMode="auto">
              <a:xfrm>
                <a:off x="2819322" y="2115187"/>
                <a:ext cx="1302204" cy="9439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TextBox 15"/>
              <p:cNvSpPr txBox="1"/>
              <p:nvPr/>
            </p:nvSpPr>
            <p:spPr>
              <a:xfrm>
                <a:off x="458737" y="1768595"/>
                <a:ext cx="3855892" cy="337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 NT             </a:t>
                </a:r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B7-H3.CD28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B7-H3.BB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endPara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TextBox 15"/>
              <p:cNvSpPr txBox="1"/>
              <p:nvPr/>
            </p:nvSpPr>
            <p:spPr>
              <a:xfrm>
                <a:off x="458737" y="435814"/>
                <a:ext cx="3780638" cy="337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 NT </a:t>
                </a: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</a:t>
                </a:r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GD2.CD28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GD2.BB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endPara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7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1434" y="774947"/>
                <a:ext cx="1302755" cy="977066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8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1735" y="774947"/>
                <a:ext cx="1302755" cy="977066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9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19322" y="774947"/>
                <a:ext cx="1302755" cy="977066"/>
              </a:xfrm>
              <a:prstGeom prst="rect">
                <a:avLst/>
              </a:prstGeom>
            </p:spPr>
          </p:pic>
        </p:grpSp>
        <p:cxnSp>
          <p:nvCxnSpPr>
            <p:cNvPr id="375" name="直接连接符 2">
              <a:extLst>
                <a:ext uri="{FF2B5EF4-FFF2-40B4-BE49-F238E27FC236}">
                  <a16:creationId xmlns:a16="http://schemas.microsoft.com/office/drawing/2014/main" id="{86616D03-D244-D769-4644-8F4A1ED7E411}"/>
                </a:ext>
              </a:extLst>
            </p:cNvPr>
            <p:cNvCxnSpPr>
              <a:cxnSpLocks/>
            </p:cNvCxnSpPr>
            <p:nvPr/>
          </p:nvCxnSpPr>
          <p:spPr>
            <a:xfrm>
              <a:off x="6517723" y="1144756"/>
              <a:ext cx="24496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直接连接符 2">
              <a:extLst>
                <a:ext uri="{FF2B5EF4-FFF2-40B4-BE49-F238E27FC236}">
                  <a16:creationId xmlns:a16="http://schemas.microsoft.com/office/drawing/2014/main" id="{758A9AD4-8B92-5A5A-6F67-FF7FFB5666E7}"/>
                </a:ext>
              </a:extLst>
            </p:cNvPr>
            <p:cNvCxnSpPr>
              <a:cxnSpLocks/>
            </p:cNvCxnSpPr>
            <p:nvPr/>
          </p:nvCxnSpPr>
          <p:spPr>
            <a:xfrm>
              <a:off x="6517723" y="2221716"/>
              <a:ext cx="24496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1" name="Group 679">
            <a:extLst>
              <a:ext uri="{FF2B5EF4-FFF2-40B4-BE49-F238E27FC236}">
                <a16:creationId xmlns:a16="http://schemas.microsoft.com/office/drawing/2014/main" id="{803A1E02-4A78-D5ED-059F-5D1423B8B69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10590" y="5023472"/>
            <a:ext cx="2520950" cy="2298700"/>
            <a:chOff x="6402" y="2784"/>
            <a:chExt cx="1588" cy="1448"/>
          </a:xfrm>
        </p:grpSpPr>
        <p:sp>
          <p:nvSpPr>
            <p:cNvPr id="1152" name="AutoShape 678">
              <a:extLst>
                <a:ext uri="{FF2B5EF4-FFF2-40B4-BE49-F238E27FC236}">
                  <a16:creationId xmlns:a16="http://schemas.microsoft.com/office/drawing/2014/main" id="{15FFB568-6078-6994-96F1-4930EF9BB38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402" y="2784"/>
              <a:ext cx="1588" cy="1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Rectangle 680">
              <a:extLst>
                <a:ext uri="{FF2B5EF4-FFF2-40B4-BE49-F238E27FC236}">
                  <a16:creationId xmlns:a16="http://schemas.microsoft.com/office/drawing/2014/main" id="{CF2312BC-245A-0494-AF9C-9E63BA376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6" y="3889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4" name="Rectangle 681">
              <a:extLst>
                <a:ext uri="{FF2B5EF4-FFF2-40B4-BE49-F238E27FC236}">
                  <a16:creationId xmlns:a16="http://schemas.microsoft.com/office/drawing/2014/main" id="{A9A6F5A4-C6C0-2825-80F2-9636A0B20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70" y="3889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5" name="Rectangle 682">
              <a:extLst>
                <a:ext uri="{FF2B5EF4-FFF2-40B4-BE49-F238E27FC236}">
                  <a16:creationId xmlns:a16="http://schemas.microsoft.com/office/drawing/2014/main" id="{4EF9A0CF-BDA6-3D94-C732-E97243A6D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4" y="3889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6" name="Rectangle 683">
              <a:extLst>
                <a:ext uri="{FF2B5EF4-FFF2-40B4-BE49-F238E27FC236}">
                  <a16:creationId xmlns:a16="http://schemas.microsoft.com/office/drawing/2014/main" id="{A3B0FE4C-E76B-1504-BC5C-9218D67252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8" y="3889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7" name="Rectangle 684">
              <a:extLst>
                <a:ext uri="{FF2B5EF4-FFF2-40B4-BE49-F238E27FC236}">
                  <a16:creationId xmlns:a16="http://schemas.microsoft.com/office/drawing/2014/main" id="{8AB5B9D0-09A1-C003-28F6-05C36F23F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2" y="3889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8" name="Rectangle 685">
              <a:extLst>
                <a:ext uri="{FF2B5EF4-FFF2-40B4-BE49-F238E27FC236}">
                  <a16:creationId xmlns:a16="http://schemas.microsoft.com/office/drawing/2014/main" id="{02AABB2B-9F2D-14AA-D1ED-FCBABFD24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9" y="3889"/>
              <a:ext cx="16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9" name="Freeform 686">
              <a:extLst>
                <a:ext uri="{FF2B5EF4-FFF2-40B4-BE49-F238E27FC236}">
                  <a16:creationId xmlns:a16="http://schemas.microsoft.com/office/drawing/2014/main" id="{2B04D141-B6C1-1C4F-FBE7-8982932B5C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17" y="3823"/>
              <a:ext cx="882" cy="49"/>
            </a:xfrm>
            <a:custGeom>
              <a:avLst/>
              <a:gdLst>
                <a:gd name="T0" fmla="*/ 0 w 882"/>
                <a:gd name="T1" fmla="*/ 0 h 49"/>
                <a:gd name="T2" fmla="*/ 882 w 882"/>
                <a:gd name="T3" fmla="*/ 0 h 49"/>
                <a:gd name="T4" fmla="*/ 6 w 882"/>
                <a:gd name="T5" fmla="*/ 0 h 49"/>
                <a:gd name="T6" fmla="*/ 6 w 882"/>
                <a:gd name="T7" fmla="*/ 49 h 49"/>
                <a:gd name="T8" fmla="*/ 180 w 882"/>
                <a:gd name="T9" fmla="*/ 0 h 49"/>
                <a:gd name="T10" fmla="*/ 180 w 882"/>
                <a:gd name="T11" fmla="*/ 49 h 49"/>
                <a:gd name="T12" fmla="*/ 354 w 882"/>
                <a:gd name="T13" fmla="*/ 0 h 49"/>
                <a:gd name="T14" fmla="*/ 354 w 882"/>
                <a:gd name="T15" fmla="*/ 49 h 49"/>
                <a:gd name="T16" fmla="*/ 528 w 882"/>
                <a:gd name="T17" fmla="*/ 0 h 49"/>
                <a:gd name="T18" fmla="*/ 528 w 882"/>
                <a:gd name="T19" fmla="*/ 49 h 49"/>
                <a:gd name="T20" fmla="*/ 702 w 882"/>
                <a:gd name="T21" fmla="*/ 0 h 49"/>
                <a:gd name="T22" fmla="*/ 702 w 882"/>
                <a:gd name="T23" fmla="*/ 49 h 49"/>
                <a:gd name="T24" fmla="*/ 876 w 882"/>
                <a:gd name="T25" fmla="*/ 0 h 49"/>
                <a:gd name="T26" fmla="*/ 876 w 882"/>
                <a:gd name="T2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2" h="49">
                  <a:moveTo>
                    <a:pt x="0" y="0"/>
                  </a:moveTo>
                  <a:lnTo>
                    <a:pt x="882" y="0"/>
                  </a:lnTo>
                  <a:moveTo>
                    <a:pt x="6" y="0"/>
                  </a:moveTo>
                  <a:lnTo>
                    <a:pt x="6" y="49"/>
                  </a:lnTo>
                  <a:moveTo>
                    <a:pt x="180" y="0"/>
                  </a:moveTo>
                  <a:lnTo>
                    <a:pt x="180" y="49"/>
                  </a:lnTo>
                  <a:moveTo>
                    <a:pt x="354" y="0"/>
                  </a:moveTo>
                  <a:lnTo>
                    <a:pt x="354" y="49"/>
                  </a:lnTo>
                  <a:moveTo>
                    <a:pt x="528" y="0"/>
                  </a:moveTo>
                  <a:lnTo>
                    <a:pt x="528" y="49"/>
                  </a:lnTo>
                  <a:moveTo>
                    <a:pt x="702" y="0"/>
                  </a:moveTo>
                  <a:lnTo>
                    <a:pt x="702" y="49"/>
                  </a:lnTo>
                  <a:moveTo>
                    <a:pt x="876" y="0"/>
                  </a:moveTo>
                  <a:lnTo>
                    <a:pt x="876" y="49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0" name="Rectangle 687">
              <a:extLst>
                <a:ext uri="{FF2B5EF4-FFF2-40B4-BE49-F238E27FC236}">
                  <a16:creationId xmlns:a16="http://schemas.microsoft.com/office/drawing/2014/main" id="{A01A8E4C-7F0C-8D99-0A0D-F2934EB7C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8" y="3769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1" name="Rectangle 688">
              <a:extLst>
                <a:ext uri="{FF2B5EF4-FFF2-40B4-BE49-F238E27FC236}">
                  <a16:creationId xmlns:a16="http://schemas.microsoft.com/office/drawing/2014/main" id="{0827DB73-EF1C-12C7-9D13-82ED2CFB0A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4" y="3551"/>
              <a:ext cx="16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2" name="Rectangle 689">
              <a:extLst>
                <a:ext uri="{FF2B5EF4-FFF2-40B4-BE49-F238E27FC236}">
                  <a16:creationId xmlns:a16="http://schemas.microsoft.com/office/drawing/2014/main" id="{2D32E2CC-7C17-C115-BA11-4AD414B41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4" y="3334"/>
              <a:ext cx="16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3" name="Rectangle 690">
              <a:extLst>
                <a:ext uri="{FF2B5EF4-FFF2-40B4-BE49-F238E27FC236}">
                  <a16:creationId xmlns:a16="http://schemas.microsoft.com/office/drawing/2014/main" id="{8C83C798-9D44-5EE4-692B-6DAD53E41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4" y="3116"/>
              <a:ext cx="16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4" name="Rectangle 691">
              <a:extLst>
                <a:ext uri="{FF2B5EF4-FFF2-40B4-BE49-F238E27FC236}">
                  <a16:creationId xmlns:a16="http://schemas.microsoft.com/office/drawing/2014/main" id="{28390F5B-2323-4887-1498-DBE6704C9F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4" y="2899"/>
              <a:ext cx="16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5" name="Freeform 692">
              <a:extLst>
                <a:ext uri="{FF2B5EF4-FFF2-40B4-BE49-F238E27FC236}">
                  <a16:creationId xmlns:a16="http://schemas.microsoft.com/office/drawing/2014/main" id="{0C36C40D-29DE-5C19-8F12-11E1CE5ACF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3" y="2947"/>
              <a:ext cx="50" cy="882"/>
            </a:xfrm>
            <a:custGeom>
              <a:avLst/>
              <a:gdLst>
                <a:gd name="T0" fmla="*/ 50 w 50"/>
                <a:gd name="T1" fmla="*/ 882 h 882"/>
                <a:gd name="T2" fmla="*/ 50 w 50"/>
                <a:gd name="T3" fmla="*/ 0 h 882"/>
                <a:gd name="T4" fmla="*/ 50 w 50"/>
                <a:gd name="T5" fmla="*/ 876 h 882"/>
                <a:gd name="T6" fmla="*/ 0 w 50"/>
                <a:gd name="T7" fmla="*/ 876 h 882"/>
                <a:gd name="T8" fmla="*/ 50 w 50"/>
                <a:gd name="T9" fmla="*/ 659 h 882"/>
                <a:gd name="T10" fmla="*/ 0 w 50"/>
                <a:gd name="T11" fmla="*/ 659 h 882"/>
                <a:gd name="T12" fmla="*/ 50 w 50"/>
                <a:gd name="T13" fmla="*/ 441 h 882"/>
                <a:gd name="T14" fmla="*/ 0 w 50"/>
                <a:gd name="T15" fmla="*/ 441 h 882"/>
                <a:gd name="T16" fmla="*/ 50 w 50"/>
                <a:gd name="T17" fmla="*/ 224 h 882"/>
                <a:gd name="T18" fmla="*/ 0 w 50"/>
                <a:gd name="T19" fmla="*/ 224 h 882"/>
                <a:gd name="T20" fmla="*/ 50 w 50"/>
                <a:gd name="T21" fmla="*/ 6 h 882"/>
                <a:gd name="T22" fmla="*/ 0 w 50"/>
                <a:gd name="T23" fmla="*/ 6 h 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882">
                  <a:moveTo>
                    <a:pt x="50" y="882"/>
                  </a:moveTo>
                  <a:lnTo>
                    <a:pt x="50" y="0"/>
                  </a:lnTo>
                  <a:moveTo>
                    <a:pt x="50" y="876"/>
                  </a:moveTo>
                  <a:lnTo>
                    <a:pt x="0" y="876"/>
                  </a:lnTo>
                  <a:moveTo>
                    <a:pt x="50" y="659"/>
                  </a:moveTo>
                  <a:lnTo>
                    <a:pt x="0" y="659"/>
                  </a:lnTo>
                  <a:moveTo>
                    <a:pt x="50" y="441"/>
                  </a:moveTo>
                  <a:lnTo>
                    <a:pt x="0" y="441"/>
                  </a:lnTo>
                  <a:moveTo>
                    <a:pt x="50" y="224"/>
                  </a:moveTo>
                  <a:lnTo>
                    <a:pt x="0" y="224"/>
                  </a:lnTo>
                  <a:moveTo>
                    <a:pt x="50" y="6"/>
                  </a:moveTo>
                  <a:lnTo>
                    <a:pt x="0" y="6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6" name="Freeform 693">
              <a:extLst>
                <a:ext uri="{FF2B5EF4-FFF2-40B4-BE49-F238E27FC236}">
                  <a16:creationId xmlns:a16="http://schemas.microsoft.com/office/drawing/2014/main" id="{FF95E899-2BF4-1F24-1902-9152776DA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" y="3496"/>
              <a:ext cx="870" cy="322"/>
            </a:xfrm>
            <a:custGeom>
              <a:avLst/>
              <a:gdLst>
                <a:gd name="T0" fmla="*/ 0 w 870"/>
                <a:gd name="T1" fmla="*/ 322 h 322"/>
                <a:gd name="T2" fmla="*/ 0 w 870"/>
                <a:gd name="T3" fmla="*/ 322 h 322"/>
                <a:gd name="T4" fmla="*/ 0 w 870"/>
                <a:gd name="T5" fmla="*/ 322 h 322"/>
                <a:gd name="T6" fmla="*/ 348 w 870"/>
                <a:gd name="T7" fmla="*/ 276 h 322"/>
                <a:gd name="T8" fmla="*/ 348 w 870"/>
                <a:gd name="T9" fmla="*/ 276 h 322"/>
                <a:gd name="T10" fmla="*/ 609 w 870"/>
                <a:gd name="T11" fmla="*/ 155 h 322"/>
                <a:gd name="T12" fmla="*/ 609 w 870"/>
                <a:gd name="T13" fmla="*/ 155 h 322"/>
                <a:gd name="T14" fmla="*/ 870 w 870"/>
                <a:gd name="T15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0" h="322">
                  <a:moveTo>
                    <a:pt x="0" y="322"/>
                  </a:moveTo>
                  <a:lnTo>
                    <a:pt x="0" y="322"/>
                  </a:lnTo>
                  <a:lnTo>
                    <a:pt x="0" y="322"/>
                  </a:lnTo>
                  <a:lnTo>
                    <a:pt x="348" y="276"/>
                  </a:lnTo>
                  <a:lnTo>
                    <a:pt x="348" y="276"/>
                  </a:lnTo>
                  <a:lnTo>
                    <a:pt x="609" y="155"/>
                  </a:lnTo>
                  <a:lnTo>
                    <a:pt x="609" y="155"/>
                  </a:lnTo>
                  <a:lnTo>
                    <a:pt x="870" y="0"/>
                  </a:lnTo>
                </a:path>
              </a:pathLst>
            </a:cu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7" name="Line 694">
              <a:extLst>
                <a:ext uri="{FF2B5EF4-FFF2-40B4-BE49-F238E27FC236}">
                  <a16:creationId xmlns:a16="http://schemas.microsoft.com/office/drawing/2014/main" id="{EC5FFB2B-D51B-B773-7358-44D33210B4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71" y="3750"/>
              <a:ext cx="0" cy="22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8" name="Line 695">
              <a:extLst>
                <a:ext uri="{FF2B5EF4-FFF2-40B4-BE49-F238E27FC236}">
                  <a16:creationId xmlns:a16="http://schemas.microsoft.com/office/drawing/2014/main" id="{39669BE1-CD7F-C96A-A18D-899C130B78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71" y="3772"/>
              <a:ext cx="0" cy="22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9" name="Line 696">
              <a:extLst>
                <a:ext uri="{FF2B5EF4-FFF2-40B4-BE49-F238E27FC236}">
                  <a16:creationId xmlns:a16="http://schemas.microsoft.com/office/drawing/2014/main" id="{1528467F-7A19-D59E-2743-FCF787D59C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53" y="3750"/>
              <a:ext cx="35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0" name="Line 697">
              <a:extLst>
                <a:ext uri="{FF2B5EF4-FFF2-40B4-BE49-F238E27FC236}">
                  <a16:creationId xmlns:a16="http://schemas.microsoft.com/office/drawing/2014/main" id="{1F05703B-3101-13B8-5D1A-9CDE97EF75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53" y="3794"/>
              <a:ext cx="35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1" name="Line 698">
              <a:extLst>
                <a:ext uri="{FF2B5EF4-FFF2-40B4-BE49-F238E27FC236}">
                  <a16:creationId xmlns:a16="http://schemas.microsoft.com/office/drawing/2014/main" id="{5BF809F0-C9FD-139D-AE9C-B0FBD3C4AF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2" y="3614"/>
              <a:ext cx="0" cy="37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2" name="Line 699">
              <a:extLst>
                <a:ext uri="{FF2B5EF4-FFF2-40B4-BE49-F238E27FC236}">
                  <a16:creationId xmlns:a16="http://schemas.microsoft.com/office/drawing/2014/main" id="{90E35353-848C-93D0-62A2-575343BDFA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2" y="3651"/>
              <a:ext cx="0" cy="37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3" name="Line 700">
              <a:extLst>
                <a:ext uri="{FF2B5EF4-FFF2-40B4-BE49-F238E27FC236}">
                  <a16:creationId xmlns:a16="http://schemas.microsoft.com/office/drawing/2014/main" id="{C0639C2D-8E6C-5E2E-88FE-F17393CC34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15" y="3614"/>
              <a:ext cx="34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4" name="Line 701">
              <a:extLst>
                <a:ext uri="{FF2B5EF4-FFF2-40B4-BE49-F238E27FC236}">
                  <a16:creationId xmlns:a16="http://schemas.microsoft.com/office/drawing/2014/main" id="{B3AE7BB7-740F-ED4B-B337-35A0FE421D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15" y="3688"/>
              <a:ext cx="34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5" name="Line 702">
              <a:extLst>
                <a:ext uri="{FF2B5EF4-FFF2-40B4-BE49-F238E27FC236}">
                  <a16:creationId xmlns:a16="http://schemas.microsoft.com/office/drawing/2014/main" id="{28A7486D-8E8F-D7E3-3C62-1D8C94D234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3" y="3381"/>
              <a:ext cx="0" cy="115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6" name="Line 703">
              <a:extLst>
                <a:ext uri="{FF2B5EF4-FFF2-40B4-BE49-F238E27FC236}">
                  <a16:creationId xmlns:a16="http://schemas.microsoft.com/office/drawing/2014/main" id="{57F55B74-315B-50FB-74DB-B91AE290CD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3" y="3496"/>
              <a:ext cx="0" cy="115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7" name="Line 704">
              <a:extLst>
                <a:ext uri="{FF2B5EF4-FFF2-40B4-BE49-F238E27FC236}">
                  <a16:creationId xmlns:a16="http://schemas.microsoft.com/office/drawing/2014/main" id="{D787AA63-EF72-1B80-6E77-73651D1644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6" y="3381"/>
              <a:ext cx="34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" name="Line 705">
              <a:extLst>
                <a:ext uri="{FF2B5EF4-FFF2-40B4-BE49-F238E27FC236}">
                  <a16:creationId xmlns:a16="http://schemas.microsoft.com/office/drawing/2014/main" id="{7C137F38-95BF-4BFF-426B-77F28E331B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6" y="3611"/>
              <a:ext cx="34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9" name="Rectangle 706">
              <a:extLst>
                <a:ext uri="{FF2B5EF4-FFF2-40B4-BE49-F238E27FC236}">
                  <a16:creationId xmlns:a16="http://schemas.microsoft.com/office/drawing/2014/main" id="{9AC778BA-8D59-42F2-CCF3-963CD28B11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5" y="3801"/>
              <a:ext cx="35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0" name="Rectangle 707">
              <a:extLst>
                <a:ext uri="{FF2B5EF4-FFF2-40B4-BE49-F238E27FC236}">
                  <a16:creationId xmlns:a16="http://schemas.microsoft.com/office/drawing/2014/main" id="{F866BD55-21FA-EDE2-ED17-52C18D05A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5" y="3801"/>
              <a:ext cx="35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1" name="Rectangle 708">
              <a:extLst>
                <a:ext uri="{FF2B5EF4-FFF2-40B4-BE49-F238E27FC236}">
                  <a16:creationId xmlns:a16="http://schemas.microsoft.com/office/drawing/2014/main" id="{9FB14B3A-2F47-4AFA-0A33-99841B287C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3" y="3754"/>
              <a:ext cx="35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2" name="Rectangle 709">
              <a:extLst>
                <a:ext uri="{FF2B5EF4-FFF2-40B4-BE49-F238E27FC236}">
                  <a16:creationId xmlns:a16="http://schemas.microsoft.com/office/drawing/2014/main" id="{41E29771-CD18-7F4F-49AF-DAA60D80D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3" y="3754"/>
              <a:ext cx="35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3" name="Rectangle 710">
              <a:extLst>
                <a:ext uri="{FF2B5EF4-FFF2-40B4-BE49-F238E27FC236}">
                  <a16:creationId xmlns:a16="http://schemas.microsoft.com/office/drawing/2014/main" id="{33D4CACD-8135-D08F-3096-A2439E1A2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5" y="3634"/>
              <a:ext cx="34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4" name="Rectangle 711">
              <a:extLst>
                <a:ext uri="{FF2B5EF4-FFF2-40B4-BE49-F238E27FC236}">
                  <a16:creationId xmlns:a16="http://schemas.microsoft.com/office/drawing/2014/main" id="{C9978818-FA21-97DF-166B-8D8A33C69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5" y="3634"/>
              <a:ext cx="34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5" name="Rectangle 712">
              <a:extLst>
                <a:ext uri="{FF2B5EF4-FFF2-40B4-BE49-F238E27FC236}">
                  <a16:creationId xmlns:a16="http://schemas.microsoft.com/office/drawing/2014/main" id="{27EEFA37-E60E-2E6A-2564-28FA55439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6" y="3479"/>
              <a:ext cx="34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6" name="Rectangle 713">
              <a:extLst>
                <a:ext uri="{FF2B5EF4-FFF2-40B4-BE49-F238E27FC236}">
                  <a16:creationId xmlns:a16="http://schemas.microsoft.com/office/drawing/2014/main" id="{79BDB517-2A01-DA5C-13C5-926CEB7AA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6" y="3479"/>
              <a:ext cx="34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7" name="Freeform 714">
              <a:extLst>
                <a:ext uri="{FF2B5EF4-FFF2-40B4-BE49-F238E27FC236}">
                  <a16:creationId xmlns:a16="http://schemas.microsoft.com/office/drawing/2014/main" id="{5F023FFC-B523-86EF-7662-C06BB17A5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3" y="3229"/>
              <a:ext cx="870" cy="589"/>
            </a:xfrm>
            <a:custGeom>
              <a:avLst/>
              <a:gdLst>
                <a:gd name="T0" fmla="*/ 0 w 870"/>
                <a:gd name="T1" fmla="*/ 589 h 589"/>
                <a:gd name="T2" fmla="*/ 0 w 870"/>
                <a:gd name="T3" fmla="*/ 589 h 589"/>
                <a:gd name="T4" fmla="*/ 0 w 870"/>
                <a:gd name="T5" fmla="*/ 589 h 589"/>
                <a:gd name="T6" fmla="*/ 348 w 870"/>
                <a:gd name="T7" fmla="*/ 507 h 589"/>
                <a:gd name="T8" fmla="*/ 348 w 870"/>
                <a:gd name="T9" fmla="*/ 507 h 589"/>
                <a:gd name="T10" fmla="*/ 609 w 870"/>
                <a:gd name="T11" fmla="*/ 242 h 589"/>
                <a:gd name="T12" fmla="*/ 609 w 870"/>
                <a:gd name="T13" fmla="*/ 242 h 589"/>
                <a:gd name="T14" fmla="*/ 870 w 870"/>
                <a:gd name="T15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0" h="589">
                  <a:moveTo>
                    <a:pt x="0" y="589"/>
                  </a:moveTo>
                  <a:lnTo>
                    <a:pt x="0" y="589"/>
                  </a:lnTo>
                  <a:lnTo>
                    <a:pt x="0" y="589"/>
                  </a:lnTo>
                  <a:lnTo>
                    <a:pt x="348" y="507"/>
                  </a:lnTo>
                  <a:lnTo>
                    <a:pt x="348" y="507"/>
                  </a:lnTo>
                  <a:lnTo>
                    <a:pt x="609" y="242"/>
                  </a:lnTo>
                  <a:lnTo>
                    <a:pt x="609" y="242"/>
                  </a:lnTo>
                  <a:lnTo>
                    <a:pt x="870" y="0"/>
                  </a:lnTo>
                </a:path>
              </a:pathLst>
            </a:cu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" name="Line 715">
              <a:extLst>
                <a:ext uri="{FF2B5EF4-FFF2-40B4-BE49-F238E27FC236}">
                  <a16:creationId xmlns:a16="http://schemas.microsoft.com/office/drawing/2014/main" id="{518617DF-8040-DC98-7A8F-A3B468C594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71" y="3718"/>
              <a:ext cx="0" cy="18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9" name="Line 716">
              <a:extLst>
                <a:ext uri="{FF2B5EF4-FFF2-40B4-BE49-F238E27FC236}">
                  <a16:creationId xmlns:a16="http://schemas.microsoft.com/office/drawing/2014/main" id="{F3A26B2C-B758-647A-2FEB-15BE9FE6F1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71" y="3736"/>
              <a:ext cx="0" cy="18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0" name="Line 717">
              <a:extLst>
                <a:ext uri="{FF2B5EF4-FFF2-40B4-BE49-F238E27FC236}">
                  <a16:creationId xmlns:a16="http://schemas.microsoft.com/office/drawing/2014/main" id="{A9319591-053D-4DDD-7CE4-07181936EE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53" y="3718"/>
              <a:ext cx="35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1" name="Line 718">
              <a:extLst>
                <a:ext uri="{FF2B5EF4-FFF2-40B4-BE49-F238E27FC236}">
                  <a16:creationId xmlns:a16="http://schemas.microsoft.com/office/drawing/2014/main" id="{81D07077-D24E-76E4-E589-C5D43F8088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53" y="3754"/>
              <a:ext cx="35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2" name="Line 719">
              <a:extLst>
                <a:ext uri="{FF2B5EF4-FFF2-40B4-BE49-F238E27FC236}">
                  <a16:creationId xmlns:a16="http://schemas.microsoft.com/office/drawing/2014/main" id="{E6F5AC0C-6EBE-3FFB-80A6-25D21EA38F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2" y="3443"/>
              <a:ext cx="0" cy="28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3" name="Line 720">
              <a:extLst>
                <a:ext uri="{FF2B5EF4-FFF2-40B4-BE49-F238E27FC236}">
                  <a16:creationId xmlns:a16="http://schemas.microsoft.com/office/drawing/2014/main" id="{23260134-5941-A5BC-75CB-91A3778155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32" y="3471"/>
              <a:ext cx="0" cy="28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4" name="Line 721">
              <a:extLst>
                <a:ext uri="{FF2B5EF4-FFF2-40B4-BE49-F238E27FC236}">
                  <a16:creationId xmlns:a16="http://schemas.microsoft.com/office/drawing/2014/main" id="{0E45CF21-4E99-EEF9-27C5-6DCB86310C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15" y="3443"/>
              <a:ext cx="3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5" name="Line 722">
              <a:extLst>
                <a:ext uri="{FF2B5EF4-FFF2-40B4-BE49-F238E27FC236}">
                  <a16:creationId xmlns:a16="http://schemas.microsoft.com/office/drawing/2014/main" id="{D9CD6B20-EEAE-BE16-4085-126A0039A7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15" y="3499"/>
              <a:ext cx="3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6" name="Line 723">
              <a:extLst>
                <a:ext uri="{FF2B5EF4-FFF2-40B4-BE49-F238E27FC236}">
                  <a16:creationId xmlns:a16="http://schemas.microsoft.com/office/drawing/2014/main" id="{11FDFBCC-6782-D9FF-A8D4-2312B0791B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3" y="3146"/>
              <a:ext cx="0" cy="83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7" name="Line 724">
              <a:extLst>
                <a:ext uri="{FF2B5EF4-FFF2-40B4-BE49-F238E27FC236}">
                  <a16:creationId xmlns:a16="http://schemas.microsoft.com/office/drawing/2014/main" id="{00265690-F6F7-878F-EA0A-1E9A341FA0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93" y="3229"/>
              <a:ext cx="0" cy="82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8" name="Line 725">
              <a:extLst>
                <a:ext uri="{FF2B5EF4-FFF2-40B4-BE49-F238E27FC236}">
                  <a16:creationId xmlns:a16="http://schemas.microsoft.com/office/drawing/2014/main" id="{8AFAF28C-FEE2-C89B-F4DB-1027DB483D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6" y="3146"/>
              <a:ext cx="3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9" name="Line 726">
              <a:extLst>
                <a:ext uri="{FF2B5EF4-FFF2-40B4-BE49-F238E27FC236}">
                  <a16:creationId xmlns:a16="http://schemas.microsoft.com/office/drawing/2014/main" id="{ABCF46F3-0B2E-7C8E-6F50-F729C56C0E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6" y="3311"/>
              <a:ext cx="3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0" name="Oval 727">
              <a:extLst>
                <a:ext uri="{FF2B5EF4-FFF2-40B4-BE49-F238E27FC236}">
                  <a16:creationId xmlns:a16="http://schemas.microsoft.com/office/drawing/2014/main" id="{E72525BD-D1A6-BC64-006D-F1693B442A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5" y="3801"/>
              <a:ext cx="35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1" name="Oval 728">
              <a:extLst>
                <a:ext uri="{FF2B5EF4-FFF2-40B4-BE49-F238E27FC236}">
                  <a16:creationId xmlns:a16="http://schemas.microsoft.com/office/drawing/2014/main" id="{20BCF28B-F974-A020-87EA-8E4E4BA73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5" y="3801"/>
              <a:ext cx="35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2" name="Oval 729">
              <a:extLst>
                <a:ext uri="{FF2B5EF4-FFF2-40B4-BE49-F238E27FC236}">
                  <a16:creationId xmlns:a16="http://schemas.microsoft.com/office/drawing/2014/main" id="{FFAEBB74-0B4E-583A-E7C6-EB9B0D386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3" y="3719"/>
              <a:ext cx="35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3" name="Oval 730">
              <a:extLst>
                <a:ext uri="{FF2B5EF4-FFF2-40B4-BE49-F238E27FC236}">
                  <a16:creationId xmlns:a16="http://schemas.microsoft.com/office/drawing/2014/main" id="{1D90DFA8-0064-EAD2-A255-7365F67DA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3" y="3719"/>
              <a:ext cx="35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4" name="Oval 731">
              <a:extLst>
                <a:ext uri="{FF2B5EF4-FFF2-40B4-BE49-F238E27FC236}">
                  <a16:creationId xmlns:a16="http://schemas.microsoft.com/office/drawing/2014/main" id="{E7254CFA-BDD7-3B58-926C-0240710C33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5" y="3454"/>
              <a:ext cx="34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5" name="Oval 732">
              <a:extLst>
                <a:ext uri="{FF2B5EF4-FFF2-40B4-BE49-F238E27FC236}">
                  <a16:creationId xmlns:a16="http://schemas.microsoft.com/office/drawing/2014/main" id="{82585352-1024-542C-03FD-7F4FE99763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5" y="3454"/>
              <a:ext cx="34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6" name="Oval 733">
              <a:extLst>
                <a:ext uri="{FF2B5EF4-FFF2-40B4-BE49-F238E27FC236}">
                  <a16:creationId xmlns:a16="http://schemas.microsoft.com/office/drawing/2014/main" id="{000792F8-51E0-155F-2CF4-3FB39DE0DD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6" y="3211"/>
              <a:ext cx="34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" name="Oval 734">
              <a:extLst>
                <a:ext uri="{FF2B5EF4-FFF2-40B4-BE49-F238E27FC236}">
                  <a16:creationId xmlns:a16="http://schemas.microsoft.com/office/drawing/2014/main" id="{DF4201C5-6A19-140E-4FB9-430E88399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6" y="3211"/>
              <a:ext cx="34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" name="Rectangle 735">
              <a:extLst>
                <a:ext uri="{FF2B5EF4-FFF2-40B4-BE49-F238E27FC236}">
                  <a16:creationId xmlns:a16="http://schemas.microsoft.com/office/drawing/2014/main" id="{5A2575B2-9D24-78E2-B575-282215A92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1" y="4044"/>
              <a:ext cx="25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Days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9" name="Rectangle 736">
              <a:extLst>
                <a:ext uri="{FF2B5EF4-FFF2-40B4-BE49-F238E27FC236}">
                  <a16:creationId xmlns:a16="http://schemas.microsoft.com/office/drawing/2014/main" id="{9CB749D1-5978-C0A4-0686-552AD94FC3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259" y="3379"/>
              <a:ext cx="61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Cell number (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0" name="Rectangle 737">
              <a:extLst>
                <a:ext uri="{FF2B5EF4-FFF2-40B4-BE49-F238E27FC236}">
                  <a16:creationId xmlns:a16="http://schemas.microsoft.com/office/drawing/2014/main" id="{1EA51EAD-5EAE-157C-6857-B2A7BB39FE7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494" y="3049"/>
              <a:ext cx="14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1" name="Rectangle 738">
              <a:extLst>
                <a:ext uri="{FF2B5EF4-FFF2-40B4-BE49-F238E27FC236}">
                  <a16:creationId xmlns:a16="http://schemas.microsoft.com/office/drawing/2014/main" id="{321E23A6-6DCB-D24D-F0B7-BC4ADEF2A3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498" y="2997"/>
              <a:ext cx="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2" name="Rectangle 739">
              <a:extLst>
                <a:ext uri="{FF2B5EF4-FFF2-40B4-BE49-F238E27FC236}">
                  <a16:creationId xmlns:a16="http://schemas.microsoft.com/office/drawing/2014/main" id="{CAC80BBD-403D-61F8-D7C9-1FCF9CF3324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532" y="2940"/>
              <a:ext cx="7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3" name="Rectangle 740">
              <a:extLst>
                <a:ext uri="{FF2B5EF4-FFF2-40B4-BE49-F238E27FC236}">
                  <a16:creationId xmlns:a16="http://schemas.microsoft.com/office/drawing/2014/main" id="{2D5BA12D-EA37-21D1-8C3D-28EA15F945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" y="2921"/>
              <a:ext cx="59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B7-H3.CD28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4" name="Line 741">
              <a:extLst>
                <a:ext uri="{FF2B5EF4-FFF2-40B4-BE49-F238E27FC236}">
                  <a16:creationId xmlns:a16="http://schemas.microsoft.com/office/drawing/2014/main" id="{F386C9B8-5D1F-A2A9-AE58-245D30409A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47" y="2972"/>
              <a:ext cx="12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5" name="Oval 742">
              <a:extLst>
                <a:ext uri="{FF2B5EF4-FFF2-40B4-BE49-F238E27FC236}">
                  <a16:creationId xmlns:a16="http://schemas.microsoft.com/office/drawing/2014/main" id="{341493DA-9AE1-1D25-0AF0-D8554FC9E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1" y="2954"/>
              <a:ext cx="35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6" name="Oval 743">
              <a:extLst>
                <a:ext uri="{FF2B5EF4-FFF2-40B4-BE49-F238E27FC236}">
                  <a16:creationId xmlns:a16="http://schemas.microsoft.com/office/drawing/2014/main" id="{9C5A3F93-2F9E-FCF0-89AD-B7D5D40A4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1" y="2954"/>
              <a:ext cx="35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7" name="Rectangle 744">
              <a:extLst>
                <a:ext uri="{FF2B5EF4-FFF2-40B4-BE49-F238E27FC236}">
                  <a16:creationId xmlns:a16="http://schemas.microsoft.com/office/drawing/2014/main" id="{392A5557-D8EC-CD4F-9D6D-3B211A771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40" y="3079"/>
              <a:ext cx="47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B7-H3.BB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8" name="Line 745">
              <a:extLst>
                <a:ext uri="{FF2B5EF4-FFF2-40B4-BE49-F238E27FC236}">
                  <a16:creationId xmlns:a16="http://schemas.microsoft.com/office/drawing/2014/main" id="{79AAC3FE-971F-C5FC-26E0-C8516A9ECB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47" y="3129"/>
              <a:ext cx="124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9" name="Rectangle 746">
              <a:extLst>
                <a:ext uri="{FF2B5EF4-FFF2-40B4-BE49-F238E27FC236}">
                  <a16:creationId xmlns:a16="http://schemas.microsoft.com/office/drawing/2014/main" id="{5DD7AA96-029A-387E-9640-DDF6D9C72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1" y="3112"/>
              <a:ext cx="35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0" name="Rectangle 747">
              <a:extLst>
                <a:ext uri="{FF2B5EF4-FFF2-40B4-BE49-F238E27FC236}">
                  <a16:creationId xmlns:a16="http://schemas.microsoft.com/office/drawing/2014/main" id="{0A8711EE-80D4-2368-B048-C8ECEEEB18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1" y="3112"/>
              <a:ext cx="35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1" name="Rectangle 748">
              <a:extLst>
                <a:ext uri="{FF2B5EF4-FFF2-40B4-BE49-F238E27FC236}">
                  <a16:creationId xmlns:a16="http://schemas.microsoft.com/office/drawing/2014/main" id="{C7332B05-2560-E4A5-1105-4F04060A6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8" y="3282"/>
              <a:ext cx="184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2" name="Rectangle 749">
              <a:extLst>
                <a:ext uri="{FF2B5EF4-FFF2-40B4-BE49-F238E27FC236}">
                  <a16:creationId xmlns:a16="http://schemas.microsoft.com/office/drawing/2014/main" id="{85D9816F-70C8-570E-0DD0-FA3256545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3" y="3033"/>
              <a:ext cx="243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9" name="TextBox 16"/>
          <p:cNvSpPr txBox="1"/>
          <p:nvPr/>
        </p:nvSpPr>
        <p:spPr>
          <a:xfrm>
            <a:off x="-3934" y="35019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1" name="TextBox 16"/>
          <p:cNvSpPr txBox="1"/>
          <p:nvPr/>
        </p:nvSpPr>
        <p:spPr>
          <a:xfrm>
            <a:off x="3268025" y="35019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3" name="TextBox 16"/>
          <p:cNvSpPr txBox="1"/>
          <p:nvPr/>
        </p:nvSpPr>
        <p:spPr>
          <a:xfrm>
            <a:off x="-3934" y="2445341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57" name="TextBox 16"/>
          <p:cNvSpPr txBox="1"/>
          <p:nvPr/>
        </p:nvSpPr>
        <p:spPr>
          <a:xfrm>
            <a:off x="-3934" y="4984519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2DAB6C3-DEEF-4C2E-8A34-96608A99E879}"/>
              </a:ext>
            </a:extLst>
          </p:cNvPr>
          <p:cNvGrpSpPr/>
          <p:nvPr/>
        </p:nvGrpSpPr>
        <p:grpSpPr>
          <a:xfrm>
            <a:off x="274319" y="2517003"/>
            <a:ext cx="2686233" cy="2409989"/>
            <a:chOff x="342269" y="2793816"/>
            <a:chExt cx="2686233" cy="2409989"/>
          </a:xfrm>
        </p:grpSpPr>
        <p:grpSp>
          <p:nvGrpSpPr>
            <p:cNvPr id="496" name="组合 495"/>
            <p:cNvGrpSpPr/>
            <p:nvPr/>
          </p:nvGrpSpPr>
          <p:grpSpPr>
            <a:xfrm>
              <a:off x="361366" y="3865212"/>
              <a:ext cx="2381223" cy="1338593"/>
              <a:chOff x="3429000" y="2754971"/>
              <a:chExt cx="2381223" cy="1338593"/>
            </a:xfrm>
          </p:grpSpPr>
          <p:pic>
            <p:nvPicPr>
              <p:cNvPr id="137" name="图片 13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73007" y="2992051"/>
                <a:ext cx="1777441" cy="884209"/>
              </a:xfrm>
              <a:prstGeom prst="rect">
                <a:avLst/>
              </a:prstGeom>
            </p:spPr>
          </p:pic>
          <p:sp>
            <p:nvSpPr>
              <p:cNvPr id="229" name="TextBox 15"/>
              <p:cNvSpPr txBox="1">
                <a:spLocks noChangeAspect="1"/>
              </p:cNvSpPr>
              <p:nvPr/>
            </p:nvSpPr>
            <p:spPr>
              <a:xfrm>
                <a:off x="3653484" y="2754971"/>
                <a:ext cx="215673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B7-H3.CD28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B7-H3.BB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endPara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43" name="Group 91"/>
              <p:cNvGrpSpPr/>
              <p:nvPr/>
            </p:nvGrpSpPr>
            <p:grpSpPr>
              <a:xfrm>
                <a:off x="3429000" y="2993104"/>
                <a:ext cx="1981671" cy="1100460"/>
                <a:chOff x="4797130" y="565607"/>
                <a:chExt cx="2088940" cy="1153938"/>
              </a:xfrm>
            </p:grpSpPr>
            <p:sp>
              <p:nvSpPr>
                <p:cNvPr id="244" name="TextBox 84"/>
                <p:cNvSpPr txBox="1"/>
                <p:nvPr/>
              </p:nvSpPr>
              <p:spPr>
                <a:xfrm rot="10800000">
                  <a:off x="4797130" y="565607"/>
                  <a:ext cx="389324" cy="733856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Count</a:t>
                  </a:r>
                </a:p>
              </p:txBody>
            </p:sp>
            <p:sp>
              <p:nvSpPr>
                <p:cNvPr id="245" name="TextBox 85"/>
                <p:cNvSpPr txBox="1"/>
                <p:nvPr/>
              </p:nvSpPr>
              <p:spPr>
                <a:xfrm>
                  <a:off x="5064417" y="1429085"/>
                  <a:ext cx="1200117" cy="2904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Annexin</a:t>
                  </a:r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V</a:t>
                  </a:r>
                </a:p>
              </p:txBody>
            </p:sp>
            <p:cxnSp>
              <p:nvCxnSpPr>
                <p:cNvPr id="246" name="Straight Arrow Connector 86"/>
                <p:cNvCxnSpPr>
                  <a:cxnSpLocks/>
                </p:cNvCxnSpPr>
                <p:nvPr/>
              </p:nvCxnSpPr>
              <p:spPr>
                <a:xfrm>
                  <a:off x="5913414" y="1574319"/>
                  <a:ext cx="972656" cy="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0" name="文本框 34"/>
              <p:cNvSpPr txBox="1"/>
              <p:nvPr/>
            </p:nvSpPr>
            <p:spPr>
              <a:xfrm>
                <a:off x="4177837" y="2973154"/>
                <a:ext cx="54229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15.3</a:t>
                </a:r>
              </a:p>
            </p:txBody>
          </p:sp>
          <p:sp>
            <p:nvSpPr>
              <p:cNvPr id="251" name="文本框 35"/>
              <p:cNvSpPr txBox="1"/>
              <p:nvPr/>
            </p:nvSpPr>
            <p:spPr>
              <a:xfrm>
                <a:off x="5081911" y="2973154"/>
                <a:ext cx="54229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>
                    <a:latin typeface="Arial" panose="020B0604020202020204" pitchFamily="34" charset="0"/>
                    <a:cs typeface="Arial" panose="020B0604020202020204" pitchFamily="34" charset="0"/>
                  </a:rPr>
                  <a:t>35.4</a:t>
                </a:r>
              </a:p>
            </p:txBody>
          </p:sp>
        </p:grpSp>
        <p:grpSp>
          <p:nvGrpSpPr>
            <p:cNvPr id="495" name="组合 494"/>
            <p:cNvGrpSpPr/>
            <p:nvPr/>
          </p:nvGrpSpPr>
          <p:grpSpPr>
            <a:xfrm>
              <a:off x="342269" y="2793816"/>
              <a:ext cx="2686233" cy="1099387"/>
              <a:chOff x="-125467" y="2949953"/>
              <a:chExt cx="2686233" cy="1099387"/>
            </a:xfrm>
          </p:grpSpPr>
          <p:pic>
            <p:nvPicPr>
              <p:cNvPr id="136" name="图片 135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37001" y="3165130"/>
                <a:ext cx="1783457" cy="884210"/>
              </a:xfrm>
              <a:prstGeom prst="rect">
                <a:avLst/>
              </a:prstGeom>
            </p:spPr>
          </p:pic>
          <p:sp>
            <p:nvSpPr>
              <p:cNvPr id="228" name="矩形 227"/>
              <p:cNvSpPr/>
              <p:nvPr/>
            </p:nvSpPr>
            <p:spPr>
              <a:xfrm>
                <a:off x="170948" y="2949953"/>
                <a:ext cx="2389818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GD2.CD28</a:t>
                </a:r>
                <a:r>
                  <a:rPr lang="el-GR" altLang="zh-CN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r>
                  <a:rPr lang="en-US" altLang="zh-CN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	 GD2.BB</a:t>
                </a:r>
                <a:r>
                  <a:rPr lang="el-GR" altLang="zh-CN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endPara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6" name="TextBox 84"/>
              <p:cNvSpPr txBox="1"/>
              <p:nvPr/>
            </p:nvSpPr>
            <p:spPr>
              <a:xfrm rot="10800000">
                <a:off x="-125467" y="3174395"/>
                <a:ext cx="369332" cy="699844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Count</a:t>
                </a:r>
              </a:p>
            </p:txBody>
          </p:sp>
          <p:sp>
            <p:nvSpPr>
              <p:cNvPr id="248" name="文本框 30"/>
              <p:cNvSpPr txBox="1"/>
              <p:nvPr/>
            </p:nvSpPr>
            <p:spPr>
              <a:xfrm>
                <a:off x="650037" y="3144230"/>
                <a:ext cx="54229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13.4</a:t>
                </a:r>
              </a:p>
            </p:txBody>
          </p:sp>
          <p:sp>
            <p:nvSpPr>
              <p:cNvPr id="249" name="文本框 31"/>
              <p:cNvSpPr txBox="1"/>
              <p:nvPr/>
            </p:nvSpPr>
            <p:spPr>
              <a:xfrm>
                <a:off x="1529227" y="3144230"/>
                <a:ext cx="54229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29.7</a:t>
                </a:r>
              </a:p>
            </p:txBody>
          </p:sp>
        </p:grpSp>
      </p:grpSp>
      <p:sp>
        <p:nvSpPr>
          <p:cNvPr id="411" name="TextBox 16">
            <a:extLst>
              <a:ext uri="{FF2B5EF4-FFF2-40B4-BE49-F238E27FC236}">
                <a16:creationId xmlns:a16="http://schemas.microsoft.com/office/drawing/2014/main" id="{325C66A0-E974-40D2-BFAF-62B41CEC8702}"/>
              </a:ext>
            </a:extLst>
          </p:cNvPr>
          <p:cNvSpPr txBox="1"/>
          <p:nvPr/>
        </p:nvSpPr>
        <p:spPr>
          <a:xfrm>
            <a:off x="2910647" y="2445341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12" name="TextBox 16">
            <a:extLst>
              <a:ext uri="{FF2B5EF4-FFF2-40B4-BE49-F238E27FC236}">
                <a16:creationId xmlns:a16="http://schemas.microsoft.com/office/drawing/2014/main" id="{51D9D7E7-1E72-44FB-97C6-0919FAEF8ACC}"/>
              </a:ext>
            </a:extLst>
          </p:cNvPr>
          <p:cNvSpPr txBox="1"/>
          <p:nvPr/>
        </p:nvSpPr>
        <p:spPr>
          <a:xfrm>
            <a:off x="2910647" y="4984519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sp>
        <p:nvSpPr>
          <p:cNvPr id="439" name="TextBox 3">
            <a:extLst>
              <a:ext uri="{FF2B5EF4-FFF2-40B4-BE49-F238E27FC236}">
                <a16:creationId xmlns:a16="http://schemas.microsoft.com/office/drawing/2014/main" id="{B182FAAA-E79D-4CEB-9949-EA7D8C14BDF6}"/>
              </a:ext>
            </a:extLst>
          </p:cNvPr>
          <p:cNvSpPr txBox="1"/>
          <p:nvPr/>
        </p:nvSpPr>
        <p:spPr>
          <a:xfrm>
            <a:off x="5852512" y="9551022"/>
            <a:ext cx="131553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S2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9" name="AutoShape 62">
            <a:extLst>
              <a:ext uri="{FF2B5EF4-FFF2-40B4-BE49-F238E27FC236}">
                <a16:creationId xmlns:a16="http://schemas.microsoft.com/office/drawing/2014/main" id="{0AC170CA-F12F-7CF9-5BE1-03AF6E59CE4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552638" y="3455362"/>
            <a:ext cx="1982787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3" name="AutoShape 367">
            <a:extLst>
              <a:ext uri="{FF2B5EF4-FFF2-40B4-BE49-F238E27FC236}">
                <a16:creationId xmlns:a16="http://schemas.microsoft.com/office/drawing/2014/main" id="{F89EF6E7-C933-D71B-7739-2B6EB5B3E69F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54225" y="5447543"/>
            <a:ext cx="2897187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3" name="AutoShape 428">
            <a:extLst>
              <a:ext uri="{FF2B5EF4-FFF2-40B4-BE49-F238E27FC236}">
                <a16:creationId xmlns:a16="http://schemas.microsoft.com/office/drawing/2014/main" id="{4C77C3F8-B821-B037-8CA5-3DB77B8A1E8C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425137" y="6052665"/>
            <a:ext cx="2897187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45" name="Group 344">
            <a:extLst>
              <a:ext uri="{FF2B5EF4-FFF2-40B4-BE49-F238E27FC236}">
                <a16:creationId xmlns:a16="http://schemas.microsoft.com/office/drawing/2014/main" id="{A635460E-8309-704C-1969-A709C490879E}"/>
              </a:ext>
            </a:extLst>
          </p:cNvPr>
          <p:cNvGrpSpPr/>
          <p:nvPr/>
        </p:nvGrpSpPr>
        <p:grpSpPr>
          <a:xfrm>
            <a:off x="24982" y="7614160"/>
            <a:ext cx="3583625" cy="1974850"/>
            <a:chOff x="3441409" y="7854895"/>
            <a:chExt cx="3583625" cy="1974850"/>
          </a:xfrm>
        </p:grpSpPr>
        <p:sp>
          <p:nvSpPr>
            <p:cNvPr id="346" name="TextBox 84">
              <a:extLst>
                <a:ext uri="{FF2B5EF4-FFF2-40B4-BE49-F238E27FC236}">
                  <a16:creationId xmlns:a16="http://schemas.microsoft.com/office/drawing/2014/main" id="{D8F22D83-42DD-B280-16A4-8565DF50AB12}"/>
                </a:ext>
              </a:extLst>
            </p:cNvPr>
            <p:cNvSpPr txBox="1"/>
            <p:nvPr/>
          </p:nvSpPr>
          <p:spPr>
            <a:xfrm>
              <a:off x="5311042" y="8074289"/>
              <a:ext cx="17108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19.CD28 CD3</a:t>
              </a:r>
              <a:r>
                <a:rPr lang="en-US" altLang="zh-CN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ζ</a:t>
              </a:r>
              <a:r>
                <a:rPr lang="en-US" altLang="en-US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en-US" sz="12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wt</a:t>
              </a:r>
              <a:endParaRPr lang="en-US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47" name="TextBox 84">
              <a:extLst>
                <a:ext uri="{FF2B5EF4-FFF2-40B4-BE49-F238E27FC236}">
                  <a16:creationId xmlns:a16="http://schemas.microsoft.com/office/drawing/2014/main" id="{F0E2ECCA-5AE3-C215-F6E7-490D14EF89D8}"/>
                </a:ext>
              </a:extLst>
            </p:cNvPr>
            <p:cNvSpPr txBox="1"/>
            <p:nvPr/>
          </p:nvSpPr>
          <p:spPr>
            <a:xfrm>
              <a:off x="5311042" y="8518153"/>
              <a:ext cx="13910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19.CD28 CD3</a:t>
              </a:r>
              <a:r>
                <a:rPr lang="en-US" altLang="zh-CN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ζ</a:t>
              </a:r>
              <a:r>
                <a:rPr lang="en-US" altLang="en-US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en-US" sz="12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wt</a:t>
              </a:r>
              <a:endParaRPr lang="en-US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348" name="TextBox 84">
              <a:extLst>
                <a:ext uri="{FF2B5EF4-FFF2-40B4-BE49-F238E27FC236}">
                  <a16:creationId xmlns:a16="http://schemas.microsoft.com/office/drawing/2014/main" id="{B185007D-A7DB-BC5B-7A6B-9BA7F3741712}"/>
                </a:ext>
              </a:extLst>
            </p:cNvPr>
            <p:cNvSpPr txBox="1"/>
            <p:nvPr/>
          </p:nvSpPr>
          <p:spPr>
            <a:xfrm>
              <a:off x="5311042" y="8740085"/>
              <a:ext cx="15326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 CD3</a:t>
              </a:r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ζ 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</a:p>
          </p:txBody>
        </p:sp>
        <p:sp>
          <p:nvSpPr>
            <p:cNvPr id="349" name="TextBox 84">
              <a:extLst>
                <a:ext uri="{FF2B5EF4-FFF2-40B4-BE49-F238E27FC236}">
                  <a16:creationId xmlns:a16="http://schemas.microsoft.com/office/drawing/2014/main" id="{A80563EA-43F3-A355-8723-E866BA83D76B}"/>
                </a:ext>
              </a:extLst>
            </p:cNvPr>
            <p:cNvSpPr txBox="1"/>
            <p:nvPr/>
          </p:nvSpPr>
          <p:spPr>
            <a:xfrm>
              <a:off x="5311043" y="8962017"/>
              <a:ext cx="14953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19.CD28 CD3</a:t>
              </a:r>
              <a:r>
                <a:rPr lang="en-US" altLang="zh-CN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ζ</a:t>
              </a:r>
              <a:r>
                <a:rPr lang="en-US" altLang="en-US" sz="1200" dirty="0">
                  <a:solidFill>
                    <a:srgbClr val="000000"/>
                  </a:solidFill>
                  <a:latin typeface="Arial" panose="020B0604020202020204" pitchFamily="34" charset="0"/>
                </a:rPr>
                <a:t> mut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0" name="TextBox 84">
              <a:extLst>
                <a:ext uri="{FF2B5EF4-FFF2-40B4-BE49-F238E27FC236}">
                  <a16:creationId xmlns:a16="http://schemas.microsoft.com/office/drawing/2014/main" id="{4A03D498-63E0-FF16-8603-5DCFC90AAD66}"/>
                </a:ext>
              </a:extLst>
            </p:cNvPr>
            <p:cNvSpPr txBox="1"/>
            <p:nvPr/>
          </p:nvSpPr>
          <p:spPr>
            <a:xfrm>
              <a:off x="5311042" y="9183950"/>
              <a:ext cx="13380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 CD3</a:t>
              </a:r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ζ 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mut</a:t>
              </a:r>
            </a:p>
          </p:txBody>
        </p:sp>
        <p:sp>
          <p:nvSpPr>
            <p:cNvPr id="351" name="TextBox 84">
              <a:extLst>
                <a:ext uri="{FF2B5EF4-FFF2-40B4-BE49-F238E27FC236}">
                  <a16:creationId xmlns:a16="http://schemas.microsoft.com/office/drawing/2014/main" id="{5EA5351F-FD9F-D4B2-836D-48709FF2B2FA}"/>
                </a:ext>
              </a:extLst>
            </p:cNvPr>
            <p:cNvSpPr txBox="1"/>
            <p:nvPr/>
          </p:nvSpPr>
          <p:spPr>
            <a:xfrm>
              <a:off x="5311043" y="8296221"/>
              <a:ext cx="11722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NT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2" name="直接连接符 237">
              <a:extLst>
                <a:ext uri="{FF2B5EF4-FFF2-40B4-BE49-F238E27FC236}">
                  <a16:creationId xmlns:a16="http://schemas.microsoft.com/office/drawing/2014/main" id="{659114C7-2BF2-39DB-B337-A626F3AF6457}"/>
                </a:ext>
              </a:extLst>
            </p:cNvPr>
            <p:cNvCxnSpPr>
              <a:cxnSpLocks/>
            </p:cNvCxnSpPr>
            <p:nvPr/>
          </p:nvCxnSpPr>
          <p:spPr>
            <a:xfrm>
              <a:off x="6749793" y="8401050"/>
              <a:ext cx="0" cy="942975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3" name="TextBox 84">
              <a:extLst>
                <a:ext uri="{FF2B5EF4-FFF2-40B4-BE49-F238E27FC236}">
                  <a16:creationId xmlns:a16="http://schemas.microsoft.com/office/drawing/2014/main" id="{54F049B7-0A96-0E7E-DF1C-44C8D45FC514}"/>
                </a:ext>
              </a:extLst>
            </p:cNvPr>
            <p:cNvSpPr txBox="1"/>
            <p:nvPr/>
          </p:nvSpPr>
          <p:spPr>
            <a:xfrm rot="5400000">
              <a:off x="6277353" y="8999168"/>
              <a:ext cx="1172210" cy="276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Day 5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54" name="组合 2">
              <a:extLst>
                <a:ext uri="{FF2B5EF4-FFF2-40B4-BE49-F238E27FC236}">
                  <a16:creationId xmlns:a16="http://schemas.microsoft.com/office/drawing/2014/main" id="{1FC7D464-6E6F-DB84-D76B-1BD0C94036F9}"/>
                </a:ext>
              </a:extLst>
            </p:cNvPr>
            <p:cNvGrpSpPr/>
            <p:nvPr/>
          </p:nvGrpSpPr>
          <p:grpSpPr>
            <a:xfrm>
              <a:off x="3441409" y="7854895"/>
              <a:ext cx="1887736" cy="1974850"/>
              <a:chOff x="5259916" y="5417820"/>
              <a:chExt cx="1887736" cy="1974850"/>
            </a:xfrm>
          </p:grpSpPr>
          <p:sp>
            <p:nvSpPr>
              <p:cNvPr id="357" name="TextBox 5">
                <a:extLst>
                  <a:ext uri="{FF2B5EF4-FFF2-40B4-BE49-F238E27FC236}">
                    <a16:creationId xmlns:a16="http://schemas.microsoft.com/office/drawing/2014/main" id="{39EA16E8-BAC1-DFB8-42FF-435DC964AB0E}"/>
                  </a:ext>
                </a:extLst>
              </p:cNvPr>
              <p:cNvSpPr txBox="1"/>
              <p:nvPr/>
            </p:nvSpPr>
            <p:spPr>
              <a:xfrm>
                <a:off x="5490937" y="7117080"/>
                <a:ext cx="659765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CTV</a:t>
                </a:r>
              </a:p>
            </p:txBody>
          </p:sp>
          <p:cxnSp>
            <p:nvCxnSpPr>
              <p:cNvPr id="358" name="Straight Arrow Connector 57">
                <a:extLst>
                  <a:ext uri="{FF2B5EF4-FFF2-40B4-BE49-F238E27FC236}">
                    <a16:creationId xmlns:a16="http://schemas.microsoft.com/office/drawing/2014/main" id="{BBBCCABD-3DA8-7363-F7AF-7C6577A1EB5D}"/>
                  </a:ext>
                </a:extLst>
              </p:cNvPr>
              <p:cNvCxnSpPr/>
              <p:nvPr/>
            </p:nvCxnSpPr>
            <p:spPr>
              <a:xfrm flipV="1">
                <a:off x="5943057" y="7224395"/>
                <a:ext cx="1204595" cy="9525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9" name="TextBox 84">
                <a:extLst>
                  <a:ext uri="{FF2B5EF4-FFF2-40B4-BE49-F238E27FC236}">
                    <a16:creationId xmlns:a16="http://schemas.microsoft.com/office/drawing/2014/main" id="{4C9F3C9B-3555-92D0-6AF8-E34667AAFDE5}"/>
                  </a:ext>
                </a:extLst>
              </p:cNvPr>
              <p:cNvSpPr txBox="1"/>
              <p:nvPr/>
            </p:nvSpPr>
            <p:spPr>
              <a:xfrm rot="10800000">
                <a:off x="5259916" y="6137910"/>
                <a:ext cx="369332" cy="85344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% of max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60" name="Straight Arrow Connector 87">
                <a:extLst>
                  <a:ext uri="{FF2B5EF4-FFF2-40B4-BE49-F238E27FC236}">
                    <a16:creationId xmlns:a16="http://schemas.microsoft.com/office/drawing/2014/main" id="{7E2153D2-3F05-DA06-0C54-F38EE80D914D}"/>
                  </a:ext>
                </a:extLst>
              </p:cNvPr>
              <p:cNvCxnSpPr>
                <a:stCxn id="359" idx="2"/>
              </p:cNvCxnSpPr>
              <p:nvPr/>
            </p:nvCxnSpPr>
            <p:spPr>
              <a:xfrm flipH="1" flipV="1">
                <a:off x="5437598" y="5417820"/>
                <a:ext cx="6984" cy="72009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5" name="TextBox 84">
              <a:extLst>
                <a:ext uri="{FF2B5EF4-FFF2-40B4-BE49-F238E27FC236}">
                  <a16:creationId xmlns:a16="http://schemas.microsoft.com/office/drawing/2014/main" id="{DEB9C0C4-C064-E5C1-7723-155DE5F22C33}"/>
                </a:ext>
              </a:extLst>
            </p:cNvPr>
            <p:cNvSpPr txBox="1"/>
            <p:nvPr/>
          </p:nvSpPr>
          <p:spPr>
            <a:xfrm rot="5400000">
              <a:off x="6557751" y="8080765"/>
              <a:ext cx="6575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Day 1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56" name="直接连接符 237">
              <a:extLst>
                <a:ext uri="{FF2B5EF4-FFF2-40B4-BE49-F238E27FC236}">
                  <a16:creationId xmlns:a16="http://schemas.microsoft.com/office/drawing/2014/main" id="{564E8DB0-F5EA-5145-D47F-EF0BA698B096}"/>
                </a:ext>
              </a:extLst>
            </p:cNvPr>
            <p:cNvCxnSpPr>
              <a:cxnSpLocks/>
            </p:cNvCxnSpPr>
            <p:nvPr/>
          </p:nvCxnSpPr>
          <p:spPr>
            <a:xfrm>
              <a:off x="6752116" y="8049525"/>
              <a:ext cx="3539" cy="268800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1" name="组合 520">
            <a:extLst>
              <a:ext uri="{FF2B5EF4-FFF2-40B4-BE49-F238E27FC236}">
                <a16:creationId xmlns:a16="http://schemas.microsoft.com/office/drawing/2014/main" id="{7F45EB06-ED68-9C11-9A7F-47EEB3E045E6}"/>
              </a:ext>
            </a:extLst>
          </p:cNvPr>
          <p:cNvGrpSpPr/>
          <p:nvPr/>
        </p:nvGrpSpPr>
        <p:grpSpPr>
          <a:xfrm>
            <a:off x="3744497" y="7290479"/>
            <a:ext cx="2620770" cy="2569753"/>
            <a:chOff x="4225440" y="4790440"/>
            <a:chExt cx="2620770" cy="2569753"/>
          </a:xfrm>
        </p:grpSpPr>
        <p:pic>
          <p:nvPicPr>
            <p:cNvPr id="362" name="图片 516">
              <a:extLst>
                <a:ext uri="{FF2B5EF4-FFF2-40B4-BE49-F238E27FC236}">
                  <a16:creationId xmlns:a16="http://schemas.microsoft.com/office/drawing/2014/main" id="{8FE20F87-27F2-ED4D-DC15-B232BDF6D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456080" y="5038275"/>
              <a:ext cx="1908500" cy="1902254"/>
            </a:xfrm>
            <a:prstGeom prst="rect">
              <a:avLst/>
            </a:prstGeom>
          </p:spPr>
        </p:pic>
        <p:grpSp>
          <p:nvGrpSpPr>
            <p:cNvPr id="363" name="组合 519">
              <a:extLst>
                <a:ext uri="{FF2B5EF4-FFF2-40B4-BE49-F238E27FC236}">
                  <a16:creationId xmlns:a16="http://schemas.microsoft.com/office/drawing/2014/main" id="{9DEBDC85-A86B-3EF5-C06E-7D72831903A4}"/>
                </a:ext>
              </a:extLst>
            </p:cNvPr>
            <p:cNvGrpSpPr/>
            <p:nvPr/>
          </p:nvGrpSpPr>
          <p:grpSpPr>
            <a:xfrm>
              <a:off x="4225440" y="5043266"/>
              <a:ext cx="2128791" cy="2163844"/>
              <a:chOff x="4377797" y="5092531"/>
              <a:chExt cx="2128791" cy="2163844"/>
            </a:xfrm>
          </p:grpSpPr>
          <p:cxnSp>
            <p:nvCxnSpPr>
              <p:cNvPr id="417" name="直接箭头连接符 99">
                <a:extLst>
                  <a:ext uri="{FF2B5EF4-FFF2-40B4-BE49-F238E27FC236}">
                    <a16:creationId xmlns:a16="http://schemas.microsoft.com/office/drawing/2014/main" id="{4DACDBEF-4DD1-9D23-8A38-8B63F4C200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09242" y="5092531"/>
                <a:ext cx="0" cy="134914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直接箭头连接符 100">
                <a:extLst>
                  <a:ext uri="{FF2B5EF4-FFF2-40B4-BE49-F238E27FC236}">
                    <a16:creationId xmlns:a16="http://schemas.microsoft.com/office/drawing/2014/main" id="{045DB3CC-AAA0-BE29-554D-0D71516367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20955" y="7118580"/>
                <a:ext cx="1385633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9" name="文本框 101">
                <a:extLst>
                  <a:ext uri="{FF2B5EF4-FFF2-40B4-BE49-F238E27FC236}">
                    <a16:creationId xmlns:a16="http://schemas.microsoft.com/office/drawing/2014/main" id="{CFA2735E-3844-E22C-7E36-85CE58735463}"/>
                  </a:ext>
                </a:extLst>
              </p:cNvPr>
              <p:cNvSpPr txBox="1"/>
              <p:nvPr/>
            </p:nvSpPr>
            <p:spPr>
              <a:xfrm>
                <a:off x="4644497" y="6980785"/>
                <a:ext cx="972820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CD3</a:t>
                </a:r>
              </a:p>
            </p:txBody>
          </p:sp>
          <p:sp>
            <p:nvSpPr>
              <p:cNvPr id="430" name="文本框 102">
                <a:extLst>
                  <a:ext uri="{FF2B5EF4-FFF2-40B4-BE49-F238E27FC236}">
                    <a16:creationId xmlns:a16="http://schemas.microsoft.com/office/drawing/2014/main" id="{07F64D0F-8279-76C6-69F2-DF8D43B63D0B}"/>
                  </a:ext>
                </a:extLst>
              </p:cNvPr>
              <p:cNvSpPr txBox="1"/>
              <p:nvPr/>
            </p:nvSpPr>
            <p:spPr>
              <a:xfrm rot="16200000">
                <a:off x="4029182" y="6408650"/>
                <a:ext cx="972820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CD20</a:t>
                </a:r>
              </a:p>
            </p:txBody>
          </p:sp>
        </p:grpSp>
        <p:sp>
          <p:nvSpPr>
            <p:cNvPr id="364" name="文本框 108">
              <a:extLst>
                <a:ext uri="{FF2B5EF4-FFF2-40B4-BE49-F238E27FC236}">
                  <a16:creationId xmlns:a16="http://schemas.microsoft.com/office/drawing/2014/main" id="{D86A82DF-4D83-9FED-175E-43C59E119FAD}"/>
                </a:ext>
              </a:extLst>
            </p:cNvPr>
            <p:cNvSpPr txBox="1"/>
            <p:nvPr/>
          </p:nvSpPr>
          <p:spPr>
            <a:xfrm>
              <a:off x="5847484" y="5033569"/>
              <a:ext cx="7708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83.6</a:t>
              </a:r>
            </a:p>
          </p:txBody>
        </p:sp>
        <p:sp>
          <p:nvSpPr>
            <p:cNvPr id="365" name="文本框 109">
              <a:extLst>
                <a:ext uri="{FF2B5EF4-FFF2-40B4-BE49-F238E27FC236}">
                  <a16:creationId xmlns:a16="http://schemas.microsoft.com/office/drawing/2014/main" id="{C6E054AE-FDA3-5D83-A0C8-9361D25EA43F}"/>
                </a:ext>
              </a:extLst>
            </p:cNvPr>
            <p:cNvSpPr txBox="1"/>
            <p:nvPr/>
          </p:nvSpPr>
          <p:spPr>
            <a:xfrm>
              <a:off x="4878766" y="5033569"/>
              <a:ext cx="7708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2.38</a:t>
              </a:r>
            </a:p>
          </p:txBody>
        </p:sp>
        <p:sp>
          <p:nvSpPr>
            <p:cNvPr id="366" name="文本框 110">
              <a:extLst>
                <a:ext uri="{FF2B5EF4-FFF2-40B4-BE49-F238E27FC236}">
                  <a16:creationId xmlns:a16="http://schemas.microsoft.com/office/drawing/2014/main" id="{DA94D74E-9914-86A5-6455-D3E3EB9F8D77}"/>
                </a:ext>
              </a:extLst>
            </p:cNvPr>
            <p:cNvSpPr txBox="1"/>
            <p:nvPr/>
          </p:nvSpPr>
          <p:spPr>
            <a:xfrm>
              <a:off x="4878766" y="6003884"/>
              <a:ext cx="7708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22.7</a:t>
              </a:r>
            </a:p>
          </p:txBody>
        </p:sp>
        <p:sp>
          <p:nvSpPr>
            <p:cNvPr id="367" name="文本框 111">
              <a:extLst>
                <a:ext uri="{FF2B5EF4-FFF2-40B4-BE49-F238E27FC236}">
                  <a16:creationId xmlns:a16="http://schemas.microsoft.com/office/drawing/2014/main" id="{C6815560-AFD6-CADB-8FAE-68488BA28FBE}"/>
                </a:ext>
              </a:extLst>
            </p:cNvPr>
            <p:cNvSpPr txBox="1"/>
            <p:nvPr/>
          </p:nvSpPr>
          <p:spPr>
            <a:xfrm>
              <a:off x="5847484" y="6003884"/>
              <a:ext cx="7708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85.2</a:t>
              </a:r>
            </a:p>
          </p:txBody>
        </p:sp>
        <p:sp>
          <p:nvSpPr>
            <p:cNvPr id="368" name="文本框 115">
              <a:extLst>
                <a:ext uri="{FF2B5EF4-FFF2-40B4-BE49-F238E27FC236}">
                  <a16:creationId xmlns:a16="http://schemas.microsoft.com/office/drawing/2014/main" id="{6FA51419-BAEA-0A5A-9F08-E572F862A070}"/>
                </a:ext>
              </a:extLst>
            </p:cNvPr>
            <p:cNvSpPr txBox="1"/>
            <p:nvPr/>
          </p:nvSpPr>
          <p:spPr>
            <a:xfrm>
              <a:off x="6075320" y="5640642"/>
              <a:ext cx="7708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7.32</a:t>
              </a:r>
            </a:p>
          </p:txBody>
        </p:sp>
        <p:sp>
          <p:nvSpPr>
            <p:cNvPr id="369" name="文本框 116">
              <a:extLst>
                <a:ext uri="{FF2B5EF4-FFF2-40B4-BE49-F238E27FC236}">
                  <a16:creationId xmlns:a16="http://schemas.microsoft.com/office/drawing/2014/main" id="{BF69D1B8-3A09-BB88-DB05-9A51EC2B36FF}"/>
                </a:ext>
              </a:extLst>
            </p:cNvPr>
            <p:cNvSpPr txBox="1"/>
            <p:nvPr/>
          </p:nvSpPr>
          <p:spPr>
            <a:xfrm>
              <a:off x="5092808" y="5640642"/>
              <a:ext cx="7708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82.9</a:t>
              </a:r>
            </a:p>
          </p:txBody>
        </p:sp>
        <p:sp>
          <p:nvSpPr>
            <p:cNvPr id="370" name="文本框 122">
              <a:extLst>
                <a:ext uri="{FF2B5EF4-FFF2-40B4-BE49-F238E27FC236}">
                  <a16:creationId xmlns:a16="http://schemas.microsoft.com/office/drawing/2014/main" id="{D39A9123-E8CB-2369-4622-9466742C7BD4}"/>
                </a:ext>
              </a:extLst>
            </p:cNvPr>
            <p:cNvSpPr txBox="1"/>
            <p:nvPr/>
          </p:nvSpPr>
          <p:spPr>
            <a:xfrm>
              <a:off x="5092808" y="6617835"/>
              <a:ext cx="7708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53.3</a:t>
              </a:r>
            </a:p>
          </p:txBody>
        </p:sp>
        <p:sp>
          <p:nvSpPr>
            <p:cNvPr id="371" name="文本框 123">
              <a:extLst>
                <a:ext uri="{FF2B5EF4-FFF2-40B4-BE49-F238E27FC236}">
                  <a16:creationId xmlns:a16="http://schemas.microsoft.com/office/drawing/2014/main" id="{FE2945B8-420A-729E-251B-065EE82AD6A0}"/>
                </a:ext>
              </a:extLst>
            </p:cNvPr>
            <p:cNvSpPr txBox="1"/>
            <p:nvPr/>
          </p:nvSpPr>
          <p:spPr>
            <a:xfrm>
              <a:off x="6075320" y="6617835"/>
              <a:ext cx="7708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6.22</a:t>
              </a:r>
            </a:p>
          </p:txBody>
        </p:sp>
        <p:sp>
          <p:nvSpPr>
            <p:cNvPr id="372" name="文本框 411">
              <a:extLst>
                <a:ext uri="{FF2B5EF4-FFF2-40B4-BE49-F238E27FC236}">
                  <a16:creationId xmlns:a16="http://schemas.microsoft.com/office/drawing/2014/main" id="{A20A94C9-CBEF-8543-F2AB-589DCE76BF85}"/>
                </a:ext>
              </a:extLst>
            </p:cNvPr>
            <p:cNvSpPr txBox="1"/>
            <p:nvPr/>
          </p:nvSpPr>
          <p:spPr>
            <a:xfrm rot="5400000">
              <a:off x="5893391" y="5504637"/>
              <a:ext cx="1218565" cy="276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3" name="文本框 412">
              <a:extLst>
                <a:ext uri="{FF2B5EF4-FFF2-40B4-BE49-F238E27FC236}">
                  <a16:creationId xmlns:a16="http://schemas.microsoft.com/office/drawing/2014/main" id="{564CFFFF-5878-900B-3080-8E83BFE88CDA}"/>
                </a:ext>
              </a:extLst>
            </p:cNvPr>
            <p:cNvSpPr txBox="1"/>
            <p:nvPr/>
          </p:nvSpPr>
          <p:spPr>
            <a:xfrm rot="5400000">
              <a:off x="5893391" y="6612481"/>
              <a:ext cx="1218565" cy="276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4" name="文本框 413">
              <a:extLst>
                <a:ext uri="{FF2B5EF4-FFF2-40B4-BE49-F238E27FC236}">
                  <a16:creationId xmlns:a16="http://schemas.microsoft.com/office/drawing/2014/main" id="{AEDCE303-3549-7EBE-96BB-FBA10256DC53}"/>
                </a:ext>
              </a:extLst>
            </p:cNvPr>
            <p:cNvSpPr txBox="1"/>
            <p:nvPr/>
          </p:nvSpPr>
          <p:spPr>
            <a:xfrm>
              <a:off x="4592301" y="4790440"/>
              <a:ext cx="121856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CD3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6" name="文本框 414">
              <a:extLst>
                <a:ext uri="{FF2B5EF4-FFF2-40B4-BE49-F238E27FC236}">
                  <a16:creationId xmlns:a16="http://schemas.microsoft.com/office/drawing/2014/main" id="{54AFA5BD-3F07-2203-4ABF-25F57EED78AC}"/>
                </a:ext>
              </a:extLst>
            </p:cNvPr>
            <p:cNvSpPr txBox="1"/>
            <p:nvPr/>
          </p:nvSpPr>
          <p:spPr>
            <a:xfrm>
              <a:off x="5554609" y="4790440"/>
              <a:ext cx="121856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CD3ζ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mut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1" name="TextBox 38">
            <a:extLst>
              <a:ext uri="{FF2B5EF4-FFF2-40B4-BE49-F238E27FC236}">
                <a16:creationId xmlns:a16="http://schemas.microsoft.com/office/drawing/2014/main" id="{9C344587-C435-5F89-0381-BEC31E64154F}"/>
              </a:ext>
            </a:extLst>
          </p:cNvPr>
          <p:cNvSpPr txBox="1"/>
          <p:nvPr/>
        </p:nvSpPr>
        <p:spPr>
          <a:xfrm>
            <a:off x="-3934" y="7160300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2" name="TextBox 38">
            <a:extLst>
              <a:ext uri="{FF2B5EF4-FFF2-40B4-BE49-F238E27FC236}">
                <a16:creationId xmlns:a16="http://schemas.microsoft.com/office/drawing/2014/main" id="{E8E9FD75-1D88-2F6A-007A-2A9DEB906719}"/>
              </a:ext>
            </a:extLst>
          </p:cNvPr>
          <p:cNvSpPr txBox="1"/>
          <p:nvPr/>
        </p:nvSpPr>
        <p:spPr>
          <a:xfrm>
            <a:off x="3429395" y="7160300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05" name="Group 433">
            <a:extLst>
              <a:ext uri="{FF2B5EF4-FFF2-40B4-BE49-F238E27FC236}">
                <a16:creationId xmlns:a16="http://schemas.microsoft.com/office/drawing/2014/main" id="{5FCCFC07-23FE-B37F-A19D-C25F3C45340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79555" y="2576335"/>
            <a:ext cx="1728787" cy="2614612"/>
            <a:chOff x="2105" y="1573"/>
            <a:chExt cx="1089" cy="1647"/>
          </a:xfrm>
        </p:grpSpPr>
        <p:sp>
          <p:nvSpPr>
            <p:cNvPr id="906" name="AutoShape 432">
              <a:extLst>
                <a:ext uri="{FF2B5EF4-FFF2-40B4-BE49-F238E27FC236}">
                  <a16:creationId xmlns:a16="http://schemas.microsoft.com/office/drawing/2014/main" id="{BE28E57A-5EBB-0B43-32C2-F5F0EB8ABC7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105" y="1573"/>
              <a:ext cx="1089" cy="1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7" name="Rectangle 434">
              <a:extLst>
                <a:ext uri="{FF2B5EF4-FFF2-40B4-BE49-F238E27FC236}">
                  <a16:creationId xmlns:a16="http://schemas.microsoft.com/office/drawing/2014/main" id="{DEB6D85A-D31E-4854-B3D0-64FB945AB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" y="1983"/>
              <a:ext cx="166" cy="637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8" name="Freeform 435">
              <a:extLst>
                <a:ext uri="{FF2B5EF4-FFF2-40B4-BE49-F238E27FC236}">
                  <a16:creationId xmlns:a16="http://schemas.microsoft.com/office/drawing/2014/main" id="{B92E1D2C-F0AF-A6A1-C3FC-650F096A1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" y="1992"/>
              <a:ext cx="148" cy="628"/>
            </a:xfrm>
            <a:custGeom>
              <a:avLst/>
              <a:gdLst>
                <a:gd name="T0" fmla="*/ 0 w 148"/>
                <a:gd name="T1" fmla="*/ 628 h 628"/>
                <a:gd name="T2" fmla="*/ 0 w 148"/>
                <a:gd name="T3" fmla="*/ 0 h 628"/>
                <a:gd name="T4" fmla="*/ 0 w 148"/>
                <a:gd name="T5" fmla="*/ 0 h 628"/>
                <a:gd name="T6" fmla="*/ 148 w 148"/>
                <a:gd name="T7" fmla="*/ 0 h 628"/>
                <a:gd name="T8" fmla="*/ 148 w 148"/>
                <a:gd name="T9" fmla="*/ 0 h 628"/>
                <a:gd name="T10" fmla="*/ 148 w 148"/>
                <a:gd name="T11" fmla="*/ 62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628">
                  <a:moveTo>
                    <a:pt x="0" y="62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48" y="628"/>
                  </a:lnTo>
                </a:path>
              </a:pathLst>
            </a:custGeom>
            <a:noFill/>
            <a:ln w="28575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9" name="Rectangle 436">
              <a:extLst>
                <a:ext uri="{FF2B5EF4-FFF2-40B4-BE49-F238E27FC236}">
                  <a16:creationId xmlns:a16="http://schemas.microsoft.com/office/drawing/2014/main" id="{3B0DC5D2-C37E-CA74-45A5-420E5F4BF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2" y="2290"/>
              <a:ext cx="166" cy="330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0" name="Freeform 437">
              <a:extLst>
                <a:ext uri="{FF2B5EF4-FFF2-40B4-BE49-F238E27FC236}">
                  <a16:creationId xmlns:a16="http://schemas.microsoft.com/office/drawing/2014/main" id="{956A777B-7E5B-24AC-3E39-57079A896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1" y="2299"/>
              <a:ext cx="148" cy="321"/>
            </a:xfrm>
            <a:custGeom>
              <a:avLst/>
              <a:gdLst>
                <a:gd name="T0" fmla="*/ 0 w 148"/>
                <a:gd name="T1" fmla="*/ 321 h 321"/>
                <a:gd name="T2" fmla="*/ 0 w 148"/>
                <a:gd name="T3" fmla="*/ 0 h 321"/>
                <a:gd name="T4" fmla="*/ 0 w 148"/>
                <a:gd name="T5" fmla="*/ 0 h 321"/>
                <a:gd name="T6" fmla="*/ 148 w 148"/>
                <a:gd name="T7" fmla="*/ 0 h 321"/>
                <a:gd name="T8" fmla="*/ 148 w 148"/>
                <a:gd name="T9" fmla="*/ 0 h 321"/>
                <a:gd name="T10" fmla="*/ 148 w 148"/>
                <a:gd name="T11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321">
                  <a:moveTo>
                    <a:pt x="0" y="32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48" y="321"/>
                  </a:lnTo>
                </a:path>
              </a:pathLst>
            </a:custGeom>
            <a:noFill/>
            <a:ln w="28575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" name="Rectangle 438">
              <a:extLst>
                <a:ext uri="{FF2B5EF4-FFF2-40B4-BE49-F238E27FC236}">
                  <a16:creationId xmlns:a16="http://schemas.microsoft.com/office/drawing/2014/main" id="{BADDFC67-FC04-204F-0C76-7A4C1900938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319" y="2982"/>
              <a:ext cx="12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2" name="Rectangle 439">
              <a:extLst>
                <a:ext uri="{FF2B5EF4-FFF2-40B4-BE49-F238E27FC236}">
                  <a16:creationId xmlns:a16="http://schemas.microsoft.com/office/drawing/2014/main" id="{00D1A8EB-6A8A-19E9-7C1C-2DA2592872B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374" y="2930"/>
              <a:ext cx="12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3" name="Rectangle 440">
              <a:extLst>
                <a:ext uri="{FF2B5EF4-FFF2-40B4-BE49-F238E27FC236}">
                  <a16:creationId xmlns:a16="http://schemas.microsoft.com/office/drawing/2014/main" id="{0221E8F6-F25F-CDE9-6160-5592AE2B78F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427" y="2886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4" name="Rectangle 441">
              <a:extLst>
                <a:ext uri="{FF2B5EF4-FFF2-40B4-BE49-F238E27FC236}">
                  <a16:creationId xmlns:a16="http://schemas.microsoft.com/office/drawing/2014/main" id="{39158F8E-CDCD-2A98-4799-C0D4F75BF1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470" y="2857"/>
              <a:ext cx="7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5" name="Rectangle 442">
              <a:extLst>
                <a:ext uri="{FF2B5EF4-FFF2-40B4-BE49-F238E27FC236}">
                  <a16:creationId xmlns:a16="http://schemas.microsoft.com/office/drawing/2014/main" id="{188D9518-A60D-5902-7D09-EF8BA426EC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481" y="2822"/>
              <a:ext cx="12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6" name="Rectangle 443">
              <a:extLst>
                <a:ext uri="{FF2B5EF4-FFF2-40B4-BE49-F238E27FC236}">
                  <a16:creationId xmlns:a16="http://schemas.microsoft.com/office/drawing/2014/main" id="{9A9A3327-C643-05EC-453B-06DC4F840A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531" y="2773"/>
              <a:ext cx="12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7" name="Rectangle 444">
              <a:extLst>
                <a:ext uri="{FF2B5EF4-FFF2-40B4-BE49-F238E27FC236}">
                  <a16:creationId xmlns:a16="http://schemas.microsoft.com/office/drawing/2014/main" id="{373C1465-9120-D0AD-DDE9-25A8F46566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584" y="2730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8" name="Rectangle 445">
              <a:extLst>
                <a:ext uri="{FF2B5EF4-FFF2-40B4-BE49-F238E27FC236}">
                  <a16:creationId xmlns:a16="http://schemas.microsoft.com/office/drawing/2014/main" id="{731722AD-5B95-0C8E-A635-D3ACC630D42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623" y="2691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9" name="Rectangle 446">
              <a:extLst>
                <a:ext uri="{FF2B5EF4-FFF2-40B4-BE49-F238E27FC236}">
                  <a16:creationId xmlns:a16="http://schemas.microsoft.com/office/drawing/2014/main" id="{C468ACCE-8FA2-9173-0AC2-89B19262D0A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667" y="2673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0" name="Rectangle 447">
              <a:extLst>
                <a:ext uri="{FF2B5EF4-FFF2-40B4-BE49-F238E27FC236}">
                  <a16:creationId xmlns:a16="http://schemas.microsoft.com/office/drawing/2014/main" id="{D48EDB05-95B7-FBF4-79D5-6A72E98819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655" y="2898"/>
              <a:ext cx="12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1" name="Rectangle 448">
              <a:extLst>
                <a:ext uri="{FF2B5EF4-FFF2-40B4-BE49-F238E27FC236}">
                  <a16:creationId xmlns:a16="http://schemas.microsoft.com/office/drawing/2014/main" id="{B5928C53-1AF8-07AC-FC1E-56B2B0E9B8C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709" y="2846"/>
              <a:ext cx="12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2" name="Rectangle 449">
              <a:extLst>
                <a:ext uri="{FF2B5EF4-FFF2-40B4-BE49-F238E27FC236}">
                  <a16:creationId xmlns:a16="http://schemas.microsoft.com/office/drawing/2014/main" id="{63A0AB14-EFD3-9653-D650-AEC59DC3CE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762" y="2803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3" name="Rectangle 450">
              <a:extLst>
                <a:ext uri="{FF2B5EF4-FFF2-40B4-BE49-F238E27FC236}">
                  <a16:creationId xmlns:a16="http://schemas.microsoft.com/office/drawing/2014/main" id="{B80C15EA-3BCB-948F-5BDF-DCAB3C8B44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805" y="2774"/>
              <a:ext cx="7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4" name="Rectangle 451">
              <a:extLst>
                <a:ext uri="{FF2B5EF4-FFF2-40B4-BE49-F238E27FC236}">
                  <a16:creationId xmlns:a16="http://schemas.microsoft.com/office/drawing/2014/main" id="{33CC56F7-0982-E5A7-7C23-BD8F30F70A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818" y="2740"/>
              <a:ext cx="11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5" name="Rectangle 452">
              <a:extLst>
                <a:ext uri="{FF2B5EF4-FFF2-40B4-BE49-F238E27FC236}">
                  <a16:creationId xmlns:a16="http://schemas.microsoft.com/office/drawing/2014/main" id="{4B9C8628-F3E7-A667-DA29-3C1F44A39D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864" y="2694"/>
              <a:ext cx="11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6" name="Rectangle 453">
              <a:extLst>
                <a:ext uri="{FF2B5EF4-FFF2-40B4-BE49-F238E27FC236}">
                  <a16:creationId xmlns:a16="http://schemas.microsoft.com/office/drawing/2014/main" id="{BE688DC1-2210-5FE7-6F20-A0EC3E9C8B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2917" y="2674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7" name="Freeform 454">
              <a:extLst>
                <a:ext uri="{FF2B5EF4-FFF2-40B4-BE49-F238E27FC236}">
                  <a16:creationId xmlns:a16="http://schemas.microsoft.com/office/drawing/2014/main" id="{52B3173C-E785-4614-420B-E3A326070C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3" y="2620"/>
              <a:ext cx="597" cy="50"/>
            </a:xfrm>
            <a:custGeom>
              <a:avLst/>
              <a:gdLst>
                <a:gd name="T0" fmla="*/ 0 w 597"/>
                <a:gd name="T1" fmla="*/ 0 h 50"/>
                <a:gd name="T2" fmla="*/ 597 w 597"/>
                <a:gd name="T3" fmla="*/ 0 h 50"/>
                <a:gd name="T4" fmla="*/ 173 w 597"/>
                <a:gd name="T5" fmla="*/ 50 h 50"/>
                <a:gd name="T6" fmla="*/ 173 w 597"/>
                <a:gd name="T7" fmla="*/ 0 h 50"/>
                <a:gd name="T8" fmla="*/ 424 w 597"/>
                <a:gd name="T9" fmla="*/ 50 h 50"/>
                <a:gd name="T10" fmla="*/ 424 w 597"/>
                <a:gd name="T1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7" h="50">
                  <a:moveTo>
                    <a:pt x="0" y="0"/>
                  </a:moveTo>
                  <a:lnTo>
                    <a:pt x="597" y="0"/>
                  </a:lnTo>
                  <a:moveTo>
                    <a:pt x="173" y="50"/>
                  </a:moveTo>
                  <a:lnTo>
                    <a:pt x="173" y="0"/>
                  </a:lnTo>
                  <a:moveTo>
                    <a:pt x="424" y="50"/>
                  </a:moveTo>
                  <a:lnTo>
                    <a:pt x="424" y="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" name="Rectangle 455">
              <a:extLst>
                <a:ext uri="{FF2B5EF4-FFF2-40B4-BE49-F238E27FC236}">
                  <a16:creationId xmlns:a16="http://schemas.microsoft.com/office/drawing/2014/main" id="{76CBBCAB-11D2-1AA5-84A8-2D3239BC7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3" y="2566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9" name="Rectangle 456">
              <a:extLst>
                <a:ext uri="{FF2B5EF4-FFF2-40B4-BE49-F238E27FC236}">
                  <a16:creationId xmlns:a16="http://schemas.microsoft.com/office/drawing/2014/main" id="{502657CE-55CD-E952-2EA5-AA6D869DCC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9" y="2347"/>
              <a:ext cx="16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0" name="Rectangle 457">
              <a:extLst>
                <a:ext uri="{FF2B5EF4-FFF2-40B4-BE49-F238E27FC236}">
                  <a16:creationId xmlns:a16="http://schemas.microsoft.com/office/drawing/2014/main" id="{859EAA42-0BCE-BEB6-6AB9-34D7619F5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9" y="2128"/>
              <a:ext cx="16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1" name="Rectangle 458">
              <a:extLst>
                <a:ext uri="{FF2B5EF4-FFF2-40B4-BE49-F238E27FC236}">
                  <a16:creationId xmlns:a16="http://schemas.microsoft.com/office/drawing/2014/main" id="{551B9F32-86A2-A304-5BAB-8C807070D3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9" y="1909"/>
              <a:ext cx="16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2" name="Rectangle 459">
              <a:extLst>
                <a:ext uri="{FF2B5EF4-FFF2-40B4-BE49-F238E27FC236}">
                  <a16:creationId xmlns:a16="http://schemas.microsoft.com/office/drawing/2014/main" id="{C12B933A-09C1-7BC8-CA6B-5AA1E7228B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9" y="1690"/>
              <a:ext cx="16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3" name="Freeform 460">
              <a:extLst>
                <a:ext uri="{FF2B5EF4-FFF2-40B4-BE49-F238E27FC236}">
                  <a16:creationId xmlns:a16="http://schemas.microsoft.com/office/drawing/2014/main" id="{5665C10E-3143-DBCE-F8AA-DF0F2599D3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9" y="1738"/>
              <a:ext cx="50" cy="888"/>
            </a:xfrm>
            <a:custGeom>
              <a:avLst/>
              <a:gdLst>
                <a:gd name="T0" fmla="*/ 50 w 50"/>
                <a:gd name="T1" fmla="*/ 888 h 888"/>
                <a:gd name="T2" fmla="*/ 50 w 50"/>
                <a:gd name="T3" fmla="*/ 0 h 888"/>
                <a:gd name="T4" fmla="*/ 50 w 50"/>
                <a:gd name="T5" fmla="*/ 882 h 888"/>
                <a:gd name="T6" fmla="*/ 0 w 50"/>
                <a:gd name="T7" fmla="*/ 882 h 888"/>
                <a:gd name="T8" fmla="*/ 50 w 50"/>
                <a:gd name="T9" fmla="*/ 663 h 888"/>
                <a:gd name="T10" fmla="*/ 0 w 50"/>
                <a:gd name="T11" fmla="*/ 663 h 888"/>
                <a:gd name="T12" fmla="*/ 50 w 50"/>
                <a:gd name="T13" fmla="*/ 444 h 888"/>
                <a:gd name="T14" fmla="*/ 0 w 50"/>
                <a:gd name="T15" fmla="*/ 444 h 888"/>
                <a:gd name="T16" fmla="*/ 50 w 50"/>
                <a:gd name="T17" fmla="*/ 225 h 888"/>
                <a:gd name="T18" fmla="*/ 0 w 50"/>
                <a:gd name="T19" fmla="*/ 225 h 888"/>
                <a:gd name="T20" fmla="*/ 50 w 50"/>
                <a:gd name="T21" fmla="*/ 5 h 888"/>
                <a:gd name="T22" fmla="*/ 0 w 50"/>
                <a:gd name="T23" fmla="*/ 5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888">
                  <a:moveTo>
                    <a:pt x="50" y="888"/>
                  </a:moveTo>
                  <a:lnTo>
                    <a:pt x="50" y="0"/>
                  </a:lnTo>
                  <a:moveTo>
                    <a:pt x="50" y="882"/>
                  </a:moveTo>
                  <a:lnTo>
                    <a:pt x="0" y="882"/>
                  </a:lnTo>
                  <a:moveTo>
                    <a:pt x="50" y="663"/>
                  </a:moveTo>
                  <a:lnTo>
                    <a:pt x="0" y="663"/>
                  </a:lnTo>
                  <a:moveTo>
                    <a:pt x="50" y="444"/>
                  </a:moveTo>
                  <a:lnTo>
                    <a:pt x="0" y="444"/>
                  </a:lnTo>
                  <a:moveTo>
                    <a:pt x="50" y="225"/>
                  </a:moveTo>
                  <a:lnTo>
                    <a:pt x="0" y="225"/>
                  </a:lnTo>
                  <a:moveTo>
                    <a:pt x="50" y="5"/>
                  </a:moveTo>
                  <a:lnTo>
                    <a:pt x="0" y="5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" name="Line 461">
              <a:extLst>
                <a:ext uri="{FF2B5EF4-FFF2-40B4-BE49-F238E27FC236}">
                  <a16:creationId xmlns:a16="http://schemas.microsoft.com/office/drawing/2014/main" id="{CE8E8F80-1ED6-BD56-2665-04D3BF4A55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6" y="1956"/>
              <a:ext cx="0" cy="27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5" name="Line 462">
              <a:extLst>
                <a:ext uri="{FF2B5EF4-FFF2-40B4-BE49-F238E27FC236}">
                  <a16:creationId xmlns:a16="http://schemas.microsoft.com/office/drawing/2014/main" id="{B3CBD7E4-93F0-82F4-5E1F-FC6B88E09D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46" y="1983"/>
              <a:ext cx="0" cy="27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6" name="Line 463">
              <a:extLst>
                <a:ext uri="{FF2B5EF4-FFF2-40B4-BE49-F238E27FC236}">
                  <a16:creationId xmlns:a16="http://schemas.microsoft.com/office/drawing/2014/main" id="{75603467-68AC-2771-F95B-F639B7AC6C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5" y="1956"/>
              <a:ext cx="82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7" name="Line 464">
              <a:extLst>
                <a:ext uri="{FF2B5EF4-FFF2-40B4-BE49-F238E27FC236}">
                  <a16:creationId xmlns:a16="http://schemas.microsoft.com/office/drawing/2014/main" id="{16E3C41A-6DC1-1EE1-0AA3-84324DF8F3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5" y="2010"/>
              <a:ext cx="82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8" name="Rectangle 465">
              <a:extLst>
                <a:ext uri="{FF2B5EF4-FFF2-40B4-BE49-F238E27FC236}">
                  <a16:creationId xmlns:a16="http://schemas.microsoft.com/office/drawing/2014/main" id="{2DAEDB33-B3B8-F59E-32FF-14AEFC3EB7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" y="1994"/>
              <a:ext cx="36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9" name="Rectangle 466">
              <a:extLst>
                <a:ext uri="{FF2B5EF4-FFF2-40B4-BE49-F238E27FC236}">
                  <a16:creationId xmlns:a16="http://schemas.microsoft.com/office/drawing/2014/main" id="{A141A1E3-8D22-AA03-82A9-2909F84504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" y="1994"/>
              <a:ext cx="36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0" name="Rectangle 467">
              <a:extLst>
                <a:ext uri="{FF2B5EF4-FFF2-40B4-BE49-F238E27FC236}">
                  <a16:creationId xmlns:a16="http://schemas.microsoft.com/office/drawing/2014/main" id="{1A0A5035-8C0B-7EF7-C8F5-A8F1748F59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5" y="1934"/>
              <a:ext cx="35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1" name="Rectangle 468">
              <a:extLst>
                <a:ext uri="{FF2B5EF4-FFF2-40B4-BE49-F238E27FC236}">
                  <a16:creationId xmlns:a16="http://schemas.microsoft.com/office/drawing/2014/main" id="{4ED13B9F-A435-7196-1FA8-82D720398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5" y="1934"/>
              <a:ext cx="35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" name="Rectangle 469">
              <a:extLst>
                <a:ext uri="{FF2B5EF4-FFF2-40B4-BE49-F238E27FC236}">
                  <a16:creationId xmlns:a16="http://schemas.microsoft.com/office/drawing/2014/main" id="{593A1729-3520-65DE-EB34-077337DB1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5" y="1983"/>
              <a:ext cx="35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3" name="Rectangle 470">
              <a:extLst>
                <a:ext uri="{FF2B5EF4-FFF2-40B4-BE49-F238E27FC236}">
                  <a16:creationId xmlns:a16="http://schemas.microsoft.com/office/drawing/2014/main" id="{346AB191-7E7A-6AD1-B831-05D233E2D6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5" y="1983"/>
              <a:ext cx="35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4" name="Rectangle 471">
              <a:extLst>
                <a:ext uri="{FF2B5EF4-FFF2-40B4-BE49-F238E27FC236}">
                  <a16:creationId xmlns:a16="http://schemas.microsoft.com/office/drawing/2014/main" id="{2F0C45A2-B8A6-79D7-F74D-FB3A1657A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9" y="1952"/>
              <a:ext cx="35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5" name="Rectangle 472">
              <a:extLst>
                <a:ext uri="{FF2B5EF4-FFF2-40B4-BE49-F238E27FC236}">
                  <a16:creationId xmlns:a16="http://schemas.microsoft.com/office/drawing/2014/main" id="{F22850A3-7BEC-C6B7-6149-04D47E204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9" y="1952"/>
              <a:ext cx="35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6" name="Line 473">
              <a:extLst>
                <a:ext uri="{FF2B5EF4-FFF2-40B4-BE49-F238E27FC236}">
                  <a16:creationId xmlns:a16="http://schemas.microsoft.com/office/drawing/2014/main" id="{3F3D499F-8718-319C-6024-78F60ED7CA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5" y="2250"/>
              <a:ext cx="0" cy="4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7" name="Line 474">
              <a:extLst>
                <a:ext uri="{FF2B5EF4-FFF2-40B4-BE49-F238E27FC236}">
                  <a16:creationId xmlns:a16="http://schemas.microsoft.com/office/drawing/2014/main" id="{DDBF28F0-5BBD-2E9F-E759-3F12147DEC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5" y="2290"/>
              <a:ext cx="0" cy="39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8" name="Line 475">
              <a:extLst>
                <a:ext uri="{FF2B5EF4-FFF2-40B4-BE49-F238E27FC236}">
                  <a16:creationId xmlns:a16="http://schemas.microsoft.com/office/drawing/2014/main" id="{4A586AB9-6C1C-91AA-8E29-062880825D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4" y="2250"/>
              <a:ext cx="82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9" name="Line 476">
              <a:extLst>
                <a:ext uri="{FF2B5EF4-FFF2-40B4-BE49-F238E27FC236}">
                  <a16:creationId xmlns:a16="http://schemas.microsoft.com/office/drawing/2014/main" id="{1E160C01-E71F-B5BF-090E-FE315A0632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4" y="2329"/>
              <a:ext cx="82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0" name="Oval 477">
              <a:extLst>
                <a:ext uri="{FF2B5EF4-FFF2-40B4-BE49-F238E27FC236}">
                  <a16:creationId xmlns:a16="http://schemas.microsoft.com/office/drawing/2014/main" id="{E4153B20-DD40-86EC-0106-6DCC6F253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287"/>
              <a:ext cx="35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1" name="Oval 478">
              <a:extLst>
                <a:ext uri="{FF2B5EF4-FFF2-40B4-BE49-F238E27FC236}">
                  <a16:creationId xmlns:a16="http://schemas.microsoft.com/office/drawing/2014/main" id="{A5D014EF-858F-45A0-C8DA-C8701466D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2287"/>
              <a:ext cx="35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2" name="Oval 479">
              <a:extLst>
                <a:ext uri="{FF2B5EF4-FFF2-40B4-BE49-F238E27FC236}">
                  <a16:creationId xmlns:a16="http://schemas.microsoft.com/office/drawing/2014/main" id="{CB73364B-3DA8-96E2-5380-CA4700188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7" y="2217"/>
              <a:ext cx="35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3" name="Oval 480">
              <a:extLst>
                <a:ext uri="{FF2B5EF4-FFF2-40B4-BE49-F238E27FC236}">
                  <a16:creationId xmlns:a16="http://schemas.microsoft.com/office/drawing/2014/main" id="{0F54B845-5C8F-F34A-A225-8E164FD2B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7" y="2217"/>
              <a:ext cx="35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4" name="Oval 481">
              <a:extLst>
                <a:ext uri="{FF2B5EF4-FFF2-40B4-BE49-F238E27FC236}">
                  <a16:creationId xmlns:a16="http://schemas.microsoft.com/office/drawing/2014/main" id="{0560D0ED-5E87-70F2-0CD4-0E68075F66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7" y="2274"/>
              <a:ext cx="35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5" name="Oval 482">
              <a:extLst>
                <a:ext uri="{FF2B5EF4-FFF2-40B4-BE49-F238E27FC236}">
                  <a16:creationId xmlns:a16="http://schemas.microsoft.com/office/drawing/2014/main" id="{1A96F3BB-C745-4CAB-1361-4E315DEFE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7" y="2274"/>
              <a:ext cx="35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" name="Oval 483">
              <a:extLst>
                <a:ext uri="{FF2B5EF4-FFF2-40B4-BE49-F238E27FC236}">
                  <a16:creationId xmlns:a16="http://schemas.microsoft.com/office/drawing/2014/main" id="{4B546005-ABA1-CD65-D0E5-461322B2D3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2" y="2309"/>
              <a:ext cx="35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7" name="Oval 484">
              <a:extLst>
                <a:ext uri="{FF2B5EF4-FFF2-40B4-BE49-F238E27FC236}">
                  <a16:creationId xmlns:a16="http://schemas.microsoft.com/office/drawing/2014/main" id="{BC3238A3-0268-F07E-4905-EFD0CF39CE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2" y="2309"/>
              <a:ext cx="35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8" name="Rectangle 485">
              <a:extLst>
                <a:ext uri="{FF2B5EF4-FFF2-40B4-BE49-F238E27FC236}">
                  <a16:creationId xmlns:a16="http://schemas.microsoft.com/office/drawing/2014/main" id="{509384E9-147D-C8AE-E292-A0E6283056F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840" y="2113"/>
              <a:ext cx="8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Annexin V</a:t>
              </a:r>
              <a:r>
                <a:rPr kumimoji="0" lang="en-US" altLang="en-US" sz="12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+</a:t>
              </a:r>
              <a:r>
                <a:rPr kumimoji="0" lang="en-US" altLang="en-US" sz="1200" b="0" i="0" u="none" strike="noStrike" cap="none" normalizeH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cells (%)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1" name="Freeform 488">
              <a:extLst>
                <a:ext uri="{FF2B5EF4-FFF2-40B4-BE49-F238E27FC236}">
                  <a16:creationId xmlns:a16="http://schemas.microsoft.com/office/drawing/2014/main" id="{2F07428B-A1A4-34F8-FF4D-52E00ACC8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5" y="1828"/>
              <a:ext cx="265" cy="58"/>
            </a:xfrm>
            <a:custGeom>
              <a:avLst/>
              <a:gdLst>
                <a:gd name="T0" fmla="*/ 0 w 265"/>
                <a:gd name="T1" fmla="*/ 58 h 58"/>
                <a:gd name="T2" fmla="*/ 0 w 265"/>
                <a:gd name="T3" fmla="*/ 0 h 58"/>
                <a:gd name="T4" fmla="*/ 265 w 265"/>
                <a:gd name="T5" fmla="*/ 0 h 58"/>
                <a:gd name="T6" fmla="*/ 265 w 265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5" h="58">
                  <a:moveTo>
                    <a:pt x="0" y="58"/>
                  </a:moveTo>
                  <a:lnTo>
                    <a:pt x="0" y="0"/>
                  </a:lnTo>
                  <a:lnTo>
                    <a:pt x="265" y="0"/>
                  </a:lnTo>
                  <a:lnTo>
                    <a:pt x="265" y="58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" name="Rectangle 489">
              <a:extLst>
                <a:ext uri="{FF2B5EF4-FFF2-40B4-BE49-F238E27FC236}">
                  <a16:creationId xmlns:a16="http://schemas.microsoft.com/office/drawing/2014/main" id="{881380B9-6367-49A5-DC18-39437177C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4" y="1718"/>
              <a:ext cx="244" cy="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025" name="Group 555">
            <a:extLst>
              <a:ext uri="{FF2B5EF4-FFF2-40B4-BE49-F238E27FC236}">
                <a16:creationId xmlns:a16="http://schemas.microsoft.com/office/drawing/2014/main" id="{B5478850-1706-121D-37B3-96A4BD39F53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83011" y="2549441"/>
            <a:ext cx="1727200" cy="2698750"/>
            <a:chOff x="4625" y="1496"/>
            <a:chExt cx="1088" cy="1700"/>
          </a:xfrm>
        </p:grpSpPr>
        <p:sp>
          <p:nvSpPr>
            <p:cNvPr id="1026" name="AutoShape 554">
              <a:extLst>
                <a:ext uri="{FF2B5EF4-FFF2-40B4-BE49-F238E27FC236}">
                  <a16:creationId xmlns:a16="http://schemas.microsoft.com/office/drawing/2014/main" id="{7D35A4D0-FCAA-1F6F-A2CA-386928388CE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625" y="1496"/>
              <a:ext cx="1088" cy="1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Rectangle 556">
              <a:extLst>
                <a:ext uri="{FF2B5EF4-FFF2-40B4-BE49-F238E27FC236}">
                  <a16:creationId xmlns:a16="http://schemas.microsoft.com/office/drawing/2014/main" id="{DD9B896A-EF05-6FAC-6FB2-21C2A26FC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5" y="1972"/>
              <a:ext cx="162" cy="587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Freeform 557">
              <a:extLst>
                <a:ext uri="{FF2B5EF4-FFF2-40B4-BE49-F238E27FC236}">
                  <a16:creationId xmlns:a16="http://schemas.microsoft.com/office/drawing/2014/main" id="{D6E44E49-1E29-7F82-3701-2A7EB6B32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4" y="1980"/>
              <a:ext cx="145" cy="579"/>
            </a:xfrm>
            <a:custGeom>
              <a:avLst/>
              <a:gdLst>
                <a:gd name="T0" fmla="*/ 0 w 145"/>
                <a:gd name="T1" fmla="*/ 579 h 579"/>
                <a:gd name="T2" fmla="*/ 0 w 145"/>
                <a:gd name="T3" fmla="*/ 0 h 579"/>
                <a:gd name="T4" fmla="*/ 0 w 145"/>
                <a:gd name="T5" fmla="*/ 0 h 579"/>
                <a:gd name="T6" fmla="*/ 145 w 145"/>
                <a:gd name="T7" fmla="*/ 0 h 579"/>
                <a:gd name="T8" fmla="*/ 145 w 145"/>
                <a:gd name="T9" fmla="*/ 0 h 579"/>
                <a:gd name="T10" fmla="*/ 145 w 145"/>
                <a:gd name="T11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579">
                  <a:moveTo>
                    <a:pt x="0" y="579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5" y="579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Rectangle 558">
              <a:extLst>
                <a:ext uri="{FF2B5EF4-FFF2-40B4-BE49-F238E27FC236}">
                  <a16:creationId xmlns:a16="http://schemas.microsoft.com/office/drawing/2014/main" id="{A66E434B-D8A1-1C4A-35A1-8E60615D27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0" y="2215"/>
              <a:ext cx="162" cy="344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Freeform 559">
              <a:extLst>
                <a:ext uri="{FF2B5EF4-FFF2-40B4-BE49-F238E27FC236}">
                  <a16:creationId xmlns:a16="http://schemas.microsoft.com/office/drawing/2014/main" id="{2A94D1C2-EF8A-7F33-8978-9283A5E61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9" y="2223"/>
              <a:ext cx="144" cy="336"/>
            </a:xfrm>
            <a:custGeom>
              <a:avLst/>
              <a:gdLst>
                <a:gd name="T0" fmla="*/ 0 w 144"/>
                <a:gd name="T1" fmla="*/ 336 h 336"/>
                <a:gd name="T2" fmla="*/ 0 w 144"/>
                <a:gd name="T3" fmla="*/ 0 h 336"/>
                <a:gd name="T4" fmla="*/ 0 w 144"/>
                <a:gd name="T5" fmla="*/ 0 h 336"/>
                <a:gd name="T6" fmla="*/ 144 w 144"/>
                <a:gd name="T7" fmla="*/ 0 h 336"/>
                <a:gd name="T8" fmla="*/ 144 w 144"/>
                <a:gd name="T9" fmla="*/ 0 h 336"/>
                <a:gd name="T10" fmla="*/ 144 w 144"/>
                <a:gd name="T11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336">
                  <a:moveTo>
                    <a:pt x="0" y="33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44" y="0"/>
                  </a:lnTo>
                  <a:lnTo>
                    <a:pt x="144" y="0"/>
                  </a:lnTo>
                  <a:lnTo>
                    <a:pt x="144" y="336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Rectangle 560">
              <a:extLst>
                <a:ext uri="{FF2B5EF4-FFF2-40B4-BE49-F238E27FC236}">
                  <a16:creationId xmlns:a16="http://schemas.microsoft.com/office/drawing/2014/main" id="{C6BE8D49-9CB6-19E8-74BB-F108B70935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781" y="2973"/>
              <a:ext cx="107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2" name="Rectangle 561">
              <a:extLst>
                <a:ext uri="{FF2B5EF4-FFF2-40B4-BE49-F238E27FC236}">
                  <a16:creationId xmlns:a16="http://schemas.microsoft.com/office/drawing/2014/main" id="{83CEA3CF-6F39-BE67-2503-65682CDCDED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827" y="2932"/>
              <a:ext cx="9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3" name="Rectangle 562">
              <a:extLst>
                <a:ext uri="{FF2B5EF4-FFF2-40B4-BE49-F238E27FC236}">
                  <a16:creationId xmlns:a16="http://schemas.microsoft.com/office/drawing/2014/main" id="{4D042A9A-D28F-E27F-FE72-F5BE5F9ACB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868" y="2901"/>
              <a:ext cx="7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4" name="Rectangle 563">
              <a:extLst>
                <a:ext uri="{FF2B5EF4-FFF2-40B4-BE49-F238E27FC236}">
                  <a16:creationId xmlns:a16="http://schemas.microsoft.com/office/drawing/2014/main" id="{71746814-E02F-1726-DB61-BA035BFBDF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885" y="2867"/>
              <a:ext cx="111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5" name="Rectangle 564">
              <a:extLst>
                <a:ext uri="{FF2B5EF4-FFF2-40B4-BE49-F238E27FC236}">
                  <a16:creationId xmlns:a16="http://schemas.microsoft.com/office/drawing/2014/main" id="{77C27CB3-4E60-F51C-9D1C-525792205FB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935" y="2823"/>
              <a:ext cx="9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6" name="Rectangle 565">
              <a:extLst>
                <a:ext uri="{FF2B5EF4-FFF2-40B4-BE49-F238E27FC236}">
                  <a16:creationId xmlns:a16="http://schemas.microsoft.com/office/drawing/2014/main" id="{88941014-7E05-C94D-A7AB-F243DCF32C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977" y="2795"/>
              <a:ext cx="7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7" name="Rectangle 566">
              <a:extLst>
                <a:ext uri="{FF2B5EF4-FFF2-40B4-BE49-F238E27FC236}">
                  <a16:creationId xmlns:a16="http://schemas.microsoft.com/office/drawing/2014/main" id="{4D4F4504-A161-E4CD-E24F-EA147657EA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990" y="2761"/>
              <a:ext cx="111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8" name="Rectangle 567">
              <a:extLst>
                <a:ext uri="{FF2B5EF4-FFF2-40B4-BE49-F238E27FC236}">
                  <a16:creationId xmlns:a16="http://schemas.microsoft.com/office/drawing/2014/main" id="{A2B702E0-3521-C1D5-8F1D-39074295887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038" y="2713"/>
              <a:ext cx="111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9" name="Rectangle 568">
              <a:extLst>
                <a:ext uri="{FF2B5EF4-FFF2-40B4-BE49-F238E27FC236}">
                  <a16:creationId xmlns:a16="http://schemas.microsoft.com/office/drawing/2014/main" id="{6BBD79EE-C137-0C99-4B60-3F98C0C42E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088" y="2670"/>
              <a:ext cx="9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0" name="Rectangle 569">
              <a:extLst>
                <a:ext uri="{FF2B5EF4-FFF2-40B4-BE49-F238E27FC236}">
                  <a16:creationId xmlns:a16="http://schemas.microsoft.com/office/drawing/2014/main" id="{0A6007D7-7ADF-3C8D-06E1-5531B1CBB0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127" y="2632"/>
              <a:ext cx="9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1" name="Rectangle 570">
              <a:extLst>
                <a:ext uri="{FF2B5EF4-FFF2-40B4-BE49-F238E27FC236}">
                  <a16:creationId xmlns:a16="http://schemas.microsoft.com/office/drawing/2014/main" id="{61D8F9F4-F29E-8CDC-D38C-F9218F881A0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176" y="2611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2" name="Rectangle 571">
              <a:extLst>
                <a:ext uri="{FF2B5EF4-FFF2-40B4-BE49-F238E27FC236}">
                  <a16:creationId xmlns:a16="http://schemas.microsoft.com/office/drawing/2014/main" id="{5AE0543A-491C-042A-DB7B-FC61A5813B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109" y="2890"/>
              <a:ext cx="107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3" name="Rectangle 572">
              <a:extLst>
                <a:ext uri="{FF2B5EF4-FFF2-40B4-BE49-F238E27FC236}">
                  <a16:creationId xmlns:a16="http://schemas.microsoft.com/office/drawing/2014/main" id="{2B5A2C89-C516-E2E1-C5F4-8E090E6D12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155" y="2849"/>
              <a:ext cx="9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4" name="Rectangle 573">
              <a:extLst>
                <a:ext uri="{FF2B5EF4-FFF2-40B4-BE49-F238E27FC236}">
                  <a16:creationId xmlns:a16="http://schemas.microsoft.com/office/drawing/2014/main" id="{5224214C-16B3-2C80-CD4C-5520402C42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196" y="2818"/>
              <a:ext cx="7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5" name="Rectangle 574">
              <a:extLst>
                <a:ext uri="{FF2B5EF4-FFF2-40B4-BE49-F238E27FC236}">
                  <a16:creationId xmlns:a16="http://schemas.microsoft.com/office/drawing/2014/main" id="{69F627A5-E55D-0819-1AC5-0E92519FF95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213" y="2784"/>
              <a:ext cx="111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6" name="Rectangle 575">
              <a:extLst>
                <a:ext uri="{FF2B5EF4-FFF2-40B4-BE49-F238E27FC236}">
                  <a16:creationId xmlns:a16="http://schemas.microsoft.com/office/drawing/2014/main" id="{4541FD63-B1AE-C4B6-7FE4-223A68B107E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264" y="2741"/>
              <a:ext cx="9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7" name="Rectangle 576">
              <a:extLst>
                <a:ext uri="{FF2B5EF4-FFF2-40B4-BE49-F238E27FC236}">
                  <a16:creationId xmlns:a16="http://schemas.microsoft.com/office/drawing/2014/main" id="{9E40AEE2-370F-F682-CEEA-B4C69BE779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306" y="2713"/>
              <a:ext cx="7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8" name="Rectangle 577">
              <a:extLst>
                <a:ext uri="{FF2B5EF4-FFF2-40B4-BE49-F238E27FC236}">
                  <a16:creationId xmlns:a16="http://schemas.microsoft.com/office/drawing/2014/main" id="{B35D0B70-1B76-0617-025C-C84C2CE5B3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320" y="2680"/>
              <a:ext cx="107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9" name="Rectangle 578">
              <a:extLst>
                <a:ext uri="{FF2B5EF4-FFF2-40B4-BE49-F238E27FC236}">
                  <a16:creationId xmlns:a16="http://schemas.microsoft.com/office/drawing/2014/main" id="{40274D3D-AC8E-A352-2BF9-2E853838E28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364" y="2635"/>
              <a:ext cx="107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0" name="Rectangle 579">
              <a:extLst>
                <a:ext uri="{FF2B5EF4-FFF2-40B4-BE49-F238E27FC236}">
                  <a16:creationId xmlns:a16="http://schemas.microsoft.com/office/drawing/2014/main" id="{B54C401A-1D2F-1DD5-ACF9-0CB52B43EFC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422" y="2610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1" name="Freeform 580">
              <a:extLst>
                <a:ext uri="{FF2B5EF4-FFF2-40B4-BE49-F238E27FC236}">
                  <a16:creationId xmlns:a16="http://schemas.microsoft.com/office/drawing/2014/main" id="{04567901-D806-E016-BE8D-B2A6918F14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3" y="2559"/>
              <a:ext cx="583" cy="49"/>
            </a:xfrm>
            <a:custGeom>
              <a:avLst/>
              <a:gdLst>
                <a:gd name="T0" fmla="*/ 0 w 583"/>
                <a:gd name="T1" fmla="*/ 0 h 49"/>
                <a:gd name="T2" fmla="*/ 583 w 583"/>
                <a:gd name="T3" fmla="*/ 0 h 49"/>
                <a:gd name="T4" fmla="*/ 169 w 583"/>
                <a:gd name="T5" fmla="*/ 49 h 49"/>
                <a:gd name="T6" fmla="*/ 169 w 583"/>
                <a:gd name="T7" fmla="*/ 0 h 49"/>
                <a:gd name="T8" fmla="*/ 414 w 583"/>
                <a:gd name="T9" fmla="*/ 49 h 49"/>
                <a:gd name="T10" fmla="*/ 414 w 583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3" h="49">
                  <a:moveTo>
                    <a:pt x="0" y="0"/>
                  </a:moveTo>
                  <a:lnTo>
                    <a:pt x="583" y="0"/>
                  </a:lnTo>
                  <a:moveTo>
                    <a:pt x="169" y="49"/>
                  </a:moveTo>
                  <a:lnTo>
                    <a:pt x="169" y="0"/>
                  </a:lnTo>
                  <a:moveTo>
                    <a:pt x="414" y="49"/>
                  </a:moveTo>
                  <a:lnTo>
                    <a:pt x="414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Rectangle 581">
              <a:extLst>
                <a:ext uri="{FF2B5EF4-FFF2-40B4-BE49-F238E27FC236}">
                  <a16:creationId xmlns:a16="http://schemas.microsoft.com/office/drawing/2014/main" id="{E160A205-B3B2-6927-1447-DD7BF1907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6" y="2507"/>
              <a:ext cx="9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3" name="Rectangle 582">
              <a:extLst>
                <a:ext uri="{FF2B5EF4-FFF2-40B4-BE49-F238E27FC236}">
                  <a16:creationId xmlns:a16="http://schemas.microsoft.com/office/drawing/2014/main" id="{648C8270-01D0-17C4-C95F-047218FDBF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3" y="2292"/>
              <a:ext cx="14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4" name="Rectangle 583">
              <a:extLst>
                <a:ext uri="{FF2B5EF4-FFF2-40B4-BE49-F238E27FC236}">
                  <a16:creationId xmlns:a16="http://schemas.microsoft.com/office/drawing/2014/main" id="{5D9A533D-66EC-E04A-77CC-1442906EC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3" y="2078"/>
              <a:ext cx="14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5" name="Rectangle 584">
              <a:extLst>
                <a:ext uri="{FF2B5EF4-FFF2-40B4-BE49-F238E27FC236}">
                  <a16:creationId xmlns:a16="http://schemas.microsoft.com/office/drawing/2014/main" id="{568081BA-26C4-3427-8A25-DF023406DF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3" y="1864"/>
              <a:ext cx="14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6" name="Rectangle 585">
              <a:extLst>
                <a:ext uri="{FF2B5EF4-FFF2-40B4-BE49-F238E27FC236}">
                  <a16:creationId xmlns:a16="http://schemas.microsoft.com/office/drawing/2014/main" id="{C4427BF2-4A48-5700-AD66-F73BBDD1E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3" y="1650"/>
              <a:ext cx="14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7" name="Freeform 586">
              <a:extLst>
                <a:ext uri="{FF2B5EF4-FFF2-40B4-BE49-F238E27FC236}">
                  <a16:creationId xmlns:a16="http://schemas.microsoft.com/office/drawing/2014/main" id="{DAF1CFC9-3FAE-C292-7F91-94E3D0D8E1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1" y="1697"/>
              <a:ext cx="48" cy="868"/>
            </a:xfrm>
            <a:custGeom>
              <a:avLst/>
              <a:gdLst>
                <a:gd name="T0" fmla="*/ 48 w 48"/>
                <a:gd name="T1" fmla="*/ 868 h 868"/>
                <a:gd name="T2" fmla="*/ 48 w 48"/>
                <a:gd name="T3" fmla="*/ 0 h 868"/>
                <a:gd name="T4" fmla="*/ 48 w 48"/>
                <a:gd name="T5" fmla="*/ 862 h 868"/>
                <a:gd name="T6" fmla="*/ 0 w 48"/>
                <a:gd name="T7" fmla="*/ 862 h 868"/>
                <a:gd name="T8" fmla="*/ 48 w 48"/>
                <a:gd name="T9" fmla="*/ 648 h 868"/>
                <a:gd name="T10" fmla="*/ 0 w 48"/>
                <a:gd name="T11" fmla="*/ 648 h 868"/>
                <a:gd name="T12" fmla="*/ 48 w 48"/>
                <a:gd name="T13" fmla="*/ 434 h 868"/>
                <a:gd name="T14" fmla="*/ 0 w 48"/>
                <a:gd name="T15" fmla="*/ 434 h 868"/>
                <a:gd name="T16" fmla="*/ 48 w 48"/>
                <a:gd name="T17" fmla="*/ 220 h 868"/>
                <a:gd name="T18" fmla="*/ 0 w 48"/>
                <a:gd name="T19" fmla="*/ 220 h 868"/>
                <a:gd name="T20" fmla="*/ 48 w 48"/>
                <a:gd name="T21" fmla="*/ 6 h 868"/>
                <a:gd name="T22" fmla="*/ 0 w 48"/>
                <a:gd name="T23" fmla="*/ 6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868">
                  <a:moveTo>
                    <a:pt x="48" y="868"/>
                  </a:moveTo>
                  <a:lnTo>
                    <a:pt x="48" y="0"/>
                  </a:lnTo>
                  <a:moveTo>
                    <a:pt x="48" y="862"/>
                  </a:moveTo>
                  <a:lnTo>
                    <a:pt x="0" y="862"/>
                  </a:lnTo>
                  <a:moveTo>
                    <a:pt x="48" y="648"/>
                  </a:moveTo>
                  <a:lnTo>
                    <a:pt x="0" y="648"/>
                  </a:lnTo>
                  <a:moveTo>
                    <a:pt x="48" y="434"/>
                  </a:moveTo>
                  <a:lnTo>
                    <a:pt x="0" y="434"/>
                  </a:lnTo>
                  <a:moveTo>
                    <a:pt x="48" y="220"/>
                  </a:moveTo>
                  <a:lnTo>
                    <a:pt x="0" y="220"/>
                  </a:lnTo>
                  <a:moveTo>
                    <a:pt x="48" y="6"/>
                  </a:moveTo>
                  <a:lnTo>
                    <a:pt x="0" y="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587">
              <a:extLst>
                <a:ext uri="{FF2B5EF4-FFF2-40B4-BE49-F238E27FC236}">
                  <a16:creationId xmlns:a16="http://schemas.microsoft.com/office/drawing/2014/main" id="{C9DDD954-F437-0998-E77D-B4F7E296DD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6" y="1842"/>
              <a:ext cx="0" cy="13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588">
              <a:extLst>
                <a:ext uri="{FF2B5EF4-FFF2-40B4-BE49-F238E27FC236}">
                  <a16:creationId xmlns:a16="http://schemas.microsoft.com/office/drawing/2014/main" id="{C8C1C1AD-6ABB-2FFF-F838-C14FA31538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6" y="1972"/>
              <a:ext cx="0" cy="129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589">
              <a:extLst>
                <a:ext uri="{FF2B5EF4-FFF2-40B4-BE49-F238E27FC236}">
                  <a16:creationId xmlns:a16="http://schemas.microsoft.com/office/drawing/2014/main" id="{5BF870E8-F1B2-13DA-4B44-DF93E43946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06" y="1842"/>
              <a:ext cx="80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Line 590">
              <a:extLst>
                <a:ext uri="{FF2B5EF4-FFF2-40B4-BE49-F238E27FC236}">
                  <a16:creationId xmlns:a16="http://schemas.microsoft.com/office/drawing/2014/main" id="{FDDDC56C-A6C8-711A-BE15-D587888832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06" y="2101"/>
              <a:ext cx="80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Rectangle 591">
              <a:extLst>
                <a:ext uri="{FF2B5EF4-FFF2-40B4-BE49-F238E27FC236}">
                  <a16:creationId xmlns:a16="http://schemas.microsoft.com/office/drawing/2014/main" id="{B1631552-CE10-F6F1-55CB-DF4176A9B2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" y="1947"/>
              <a:ext cx="35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592">
              <a:extLst>
                <a:ext uri="{FF2B5EF4-FFF2-40B4-BE49-F238E27FC236}">
                  <a16:creationId xmlns:a16="http://schemas.microsoft.com/office/drawing/2014/main" id="{CF0D4897-7BCB-2017-BC4F-DEE0BD8587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" y="1947"/>
              <a:ext cx="35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Rectangle 593">
              <a:extLst>
                <a:ext uri="{FF2B5EF4-FFF2-40B4-BE49-F238E27FC236}">
                  <a16:creationId xmlns:a16="http://schemas.microsoft.com/office/drawing/2014/main" id="{356469DF-F365-1BE7-4463-60FB043B7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" y="1992"/>
              <a:ext cx="35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594">
              <a:extLst>
                <a:ext uri="{FF2B5EF4-FFF2-40B4-BE49-F238E27FC236}">
                  <a16:creationId xmlns:a16="http://schemas.microsoft.com/office/drawing/2014/main" id="{C2FEFF46-FD80-5B22-1959-737B55BAEB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" y="1992"/>
              <a:ext cx="35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Rectangle 595">
              <a:extLst>
                <a:ext uri="{FF2B5EF4-FFF2-40B4-BE49-F238E27FC236}">
                  <a16:creationId xmlns:a16="http://schemas.microsoft.com/office/drawing/2014/main" id="{9E3B0630-76A7-48F2-F143-F5D54BF1B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" y="2095"/>
              <a:ext cx="35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596">
              <a:extLst>
                <a:ext uri="{FF2B5EF4-FFF2-40B4-BE49-F238E27FC236}">
                  <a16:creationId xmlns:a16="http://schemas.microsoft.com/office/drawing/2014/main" id="{03CFFDE8-FEEA-C81E-794F-E70E0F8F5C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" y="2095"/>
              <a:ext cx="35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Rectangle 597">
              <a:extLst>
                <a:ext uri="{FF2B5EF4-FFF2-40B4-BE49-F238E27FC236}">
                  <a16:creationId xmlns:a16="http://schemas.microsoft.com/office/drawing/2014/main" id="{ACD16422-0457-E4B6-5D49-CC8828A6D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" y="1784"/>
              <a:ext cx="35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Rectangle 598">
              <a:extLst>
                <a:ext uri="{FF2B5EF4-FFF2-40B4-BE49-F238E27FC236}">
                  <a16:creationId xmlns:a16="http://schemas.microsoft.com/office/drawing/2014/main" id="{4EF555C4-0AD3-85B9-9A19-16EFBC81F9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" y="1784"/>
              <a:ext cx="35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599">
              <a:extLst>
                <a:ext uri="{FF2B5EF4-FFF2-40B4-BE49-F238E27FC236}">
                  <a16:creationId xmlns:a16="http://schemas.microsoft.com/office/drawing/2014/main" id="{18DA4303-239C-C2DB-A667-287E33F489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01" y="2170"/>
              <a:ext cx="0" cy="45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Line 600">
              <a:extLst>
                <a:ext uri="{FF2B5EF4-FFF2-40B4-BE49-F238E27FC236}">
                  <a16:creationId xmlns:a16="http://schemas.microsoft.com/office/drawing/2014/main" id="{822AEBBF-FA83-9C0C-ED0A-70BFB612A3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01" y="2215"/>
              <a:ext cx="0" cy="45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Line 601">
              <a:extLst>
                <a:ext uri="{FF2B5EF4-FFF2-40B4-BE49-F238E27FC236}">
                  <a16:creationId xmlns:a16="http://schemas.microsoft.com/office/drawing/2014/main" id="{74724746-630C-543A-C94D-8648D50E96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61" y="2170"/>
              <a:ext cx="80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Line 602">
              <a:extLst>
                <a:ext uri="{FF2B5EF4-FFF2-40B4-BE49-F238E27FC236}">
                  <a16:creationId xmlns:a16="http://schemas.microsoft.com/office/drawing/2014/main" id="{0789C1F2-A4C2-389D-7DE8-146539BF46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61" y="2260"/>
              <a:ext cx="80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Oval 603">
              <a:extLst>
                <a:ext uri="{FF2B5EF4-FFF2-40B4-BE49-F238E27FC236}">
                  <a16:creationId xmlns:a16="http://schemas.microsoft.com/office/drawing/2014/main" id="{53D2D048-0C9D-AB54-1DC3-7303FD20E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4" y="2197"/>
              <a:ext cx="34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Oval 604">
              <a:extLst>
                <a:ext uri="{FF2B5EF4-FFF2-40B4-BE49-F238E27FC236}">
                  <a16:creationId xmlns:a16="http://schemas.microsoft.com/office/drawing/2014/main" id="{3D7D4AF4-09A0-ABCA-0E19-99A950F9B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4" y="2197"/>
              <a:ext cx="34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Oval 605">
              <a:extLst>
                <a:ext uri="{FF2B5EF4-FFF2-40B4-BE49-F238E27FC236}">
                  <a16:creationId xmlns:a16="http://schemas.microsoft.com/office/drawing/2014/main" id="{847C7BA2-AC52-C650-BFC6-B696D45BB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4" y="2136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Oval 606">
              <a:extLst>
                <a:ext uri="{FF2B5EF4-FFF2-40B4-BE49-F238E27FC236}">
                  <a16:creationId xmlns:a16="http://schemas.microsoft.com/office/drawing/2014/main" id="{9BFBDD88-ABF5-495D-3DFF-E86B4CAE92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4" y="2136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Oval 607">
              <a:extLst>
                <a:ext uri="{FF2B5EF4-FFF2-40B4-BE49-F238E27FC236}">
                  <a16:creationId xmlns:a16="http://schemas.microsoft.com/office/drawing/2014/main" id="{AB8BE48A-5305-54E7-EA1D-B2175A782C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0" y="2242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Oval 608">
              <a:extLst>
                <a:ext uri="{FF2B5EF4-FFF2-40B4-BE49-F238E27FC236}">
                  <a16:creationId xmlns:a16="http://schemas.microsoft.com/office/drawing/2014/main" id="{23E739FC-F8E4-CC60-B4FB-61C8E5BB5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0" y="2242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Oval 609">
              <a:extLst>
                <a:ext uri="{FF2B5EF4-FFF2-40B4-BE49-F238E27FC236}">
                  <a16:creationId xmlns:a16="http://schemas.microsoft.com/office/drawing/2014/main" id="{39C41AD2-5CAB-4603-4B48-A63BB35F3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2215"/>
              <a:ext cx="35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Oval 610">
              <a:extLst>
                <a:ext uri="{FF2B5EF4-FFF2-40B4-BE49-F238E27FC236}">
                  <a16:creationId xmlns:a16="http://schemas.microsoft.com/office/drawing/2014/main" id="{8C1E3ECD-D188-C201-2118-937409CD1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2215"/>
              <a:ext cx="35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Rectangle 611">
              <a:extLst>
                <a:ext uri="{FF2B5EF4-FFF2-40B4-BE49-F238E27FC236}">
                  <a16:creationId xmlns:a16="http://schemas.microsoft.com/office/drawing/2014/main" id="{6A964E75-233E-497A-E06F-ABBCF1DC33B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352" y="2067"/>
              <a:ext cx="87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Annexin V</a:t>
              </a:r>
              <a:r>
                <a:rPr kumimoji="0" lang="en-US" altLang="zh-CN" sz="12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+</a:t>
              </a:r>
              <a:r>
                <a:rPr kumimoji="0" lang="en-US" altLang="zh-CN" sz="1200" b="0" i="0" u="none" strike="noStrike" cap="none" normalizeH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cells (%)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5" name="Freeform 614">
              <a:extLst>
                <a:ext uri="{FF2B5EF4-FFF2-40B4-BE49-F238E27FC236}">
                  <a16:creationId xmlns:a16="http://schemas.microsoft.com/office/drawing/2014/main" id="{B7F99BFB-9E44-5B63-4C98-998613DED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1" y="1683"/>
              <a:ext cx="245" cy="56"/>
            </a:xfrm>
            <a:custGeom>
              <a:avLst/>
              <a:gdLst>
                <a:gd name="T0" fmla="*/ 0 w 245"/>
                <a:gd name="T1" fmla="*/ 56 h 56"/>
                <a:gd name="T2" fmla="*/ 0 w 245"/>
                <a:gd name="T3" fmla="*/ 0 h 56"/>
                <a:gd name="T4" fmla="*/ 245 w 245"/>
                <a:gd name="T5" fmla="*/ 0 h 56"/>
                <a:gd name="T6" fmla="*/ 245 w 245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5" h="56">
                  <a:moveTo>
                    <a:pt x="0" y="56"/>
                  </a:moveTo>
                  <a:lnTo>
                    <a:pt x="0" y="0"/>
                  </a:lnTo>
                  <a:lnTo>
                    <a:pt x="245" y="0"/>
                  </a:lnTo>
                  <a:lnTo>
                    <a:pt x="245" y="5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Rectangle 615">
              <a:extLst>
                <a:ext uri="{FF2B5EF4-FFF2-40B4-BE49-F238E27FC236}">
                  <a16:creationId xmlns:a16="http://schemas.microsoft.com/office/drawing/2014/main" id="{4EB376C1-BBD1-130C-B431-0E099A5241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6" y="1580"/>
              <a:ext cx="12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091" name="Group 618">
            <a:extLst>
              <a:ext uri="{FF2B5EF4-FFF2-40B4-BE49-F238E27FC236}">
                <a16:creationId xmlns:a16="http://schemas.microsoft.com/office/drawing/2014/main" id="{8DC80C0B-2E65-2008-530A-3150DFA3FBE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52612" y="5023472"/>
            <a:ext cx="2520950" cy="2298700"/>
            <a:chOff x="4945" y="2818"/>
            <a:chExt cx="1588" cy="1448"/>
          </a:xfrm>
        </p:grpSpPr>
        <p:sp>
          <p:nvSpPr>
            <p:cNvPr id="1092" name="AutoShape 617">
              <a:extLst>
                <a:ext uri="{FF2B5EF4-FFF2-40B4-BE49-F238E27FC236}">
                  <a16:creationId xmlns:a16="http://schemas.microsoft.com/office/drawing/2014/main" id="{72B3D362-DB6A-6264-E2C2-0561312C606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945" y="2818"/>
              <a:ext cx="1588" cy="1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3" name="Rectangle 619">
              <a:extLst>
                <a:ext uri="{FF2B5EF4-FFF2-40B4-BE49-F238E27FC236}">
                  <a16:creationId xmlns:a16="http://schemas.microsoft.com/office/drawing/2014/main" id="{BA548EC1-3924-8408-8989-DF6704674B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9" y="3923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4" name="Rectangle 620">
              <a:extLst>
                <a:ext uri="{FF2B5EF4-FFF2-40B4-BE49-F238E27FC236}">
                  <a16:creationId xmlns:a16="http://schemas.microsoft.com/office/drawing/2014/main" id="{DEE9310C-6914-8A12-9D86-13262CE2E1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3" y="3923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5" name="Rectangle 621">
              <a:extLst>
                <a:ext uri="{FF2B5EF4-FFF2-40B4-BE49-F238E27FC236}">
                  <a16:creationId xmlns:a16="http://schemas.microsoft.com/office/drawing/2014/main" id="{10B47F16-D29C-229A-137E-095BADA419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7" y="3923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6" name="Rectangle 622">
              <a:extLst>
                <a:ext uri="{FF2B5EF4-FFF2-40B4-BE49-F238E27FC236}">
                  <a16:creationId xmlns:a16="http://schemas.microsoft.com/office/drawing/2014/main" id="{06BA0830-38E1-CFC8-E632-DB1EF67484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1" y="3923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7" name="Rectangle 623">
              <a:extLst>
                <a:ext uri="{FF2B5EF4-FFF2-40B4-BE49-F238E27FC236}">
                  <a16:creationId xmlns:a16="http://schemas.microsoft.com/office/drawing/2014/main" id="{9D12458B-E251-01F3-AD28-46F3D760A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5" y="3923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8" name="Rectangle 624">
              <a:extLst>
                <a:ext uri="{FF2B5EF4-FFF2-40B4-BE49-F238E27FC236}">
                  <a16:creationId xmlns:a16="http://schemas.microsoft.com/office/drawing/2014/main" id="{4751F339-EAA7-315F-F562-E6F4B72E5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2" y="3923"/>
              <a:ext cx="16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9" name="Freeform 625">
              <a:extLst>
                <a:ext uri="{FF2B5EF4-FFF2-40B4-BE49-F238E27FC236}">
                  <a16:creationId xmlns:a16="http://schemas.microsoft.com/office/drawing/2014/main" id="{4E98E0AC-F8BE-3745-44B9-F6E2D47D6C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0" y="3857"/>
              <a:ext cx="882" cy="49"/>
            </a:xfrm>
            <a:custGeom>
              <a:avLst/>
              <a:gdLst>
                <a:gd name="T0" fmla="*/ 0 w 882"/>
                <a:gd name="T1" fmla="*/ 0 h 49"/>
                <a:gd name="T2" fmla="*/ 882 w 882"/>
                <a:gd name="T3" fmla="*/ 0 h 49"/>
                <a:gd name="T4" fmla="*/ 6 w 882"/>
                <a:gd name="T5" fmla="*/ 0 h 49"/>
                <a:gd name="T6" fmla="*/ 6 w 882"/>
                <a:gd name="T7" fmla="*/ 49 h 49"/>
                <a:gd name="T8" fmla="*/ 180 w 882"/>
                <a:gd name="T9" fmla="*/ 0 h 49"/>
                <a:gd name="T10" fmla="*/ 180 w 882"/>
                <a:gd name="T11" fmla="*/ 49 h 49"/>
                <a:gd name="T12" fmla="*/ 354 w 882"/>
                <a:gd name="T13" fmla="*/ 0 h 49"/>
                <a:gd name="T14" fmla="*/ 354 w 882"/>
                <a:gd name="T15" fmla="*/ 49 h 49"/>
                <a:gd name="T16" fmla="*/ 528 w 882"/>
                <a:gd name="T17" fmla="*/ 0 h 49"/>
                <a:gd name="T18" fmla="*/ 528 w 882"/>
                <a:gd name="T19" fmla="*/ 49 h 49"/>
                <a:gd name="T20" fmla="*/ 702 w 882"/>
                <a:gd name="T21" fmla="*/ 0 h 49"/>
                <a:gd name="T22" fmla="*/ 702 w 882"/>
                <a:gd name="T23" fmla="*/ 49 h 49"/>
                <a:gd name="T24" fmla="*/ 876 w 882"/>
                <a:gd name="T25" fmla="*/ 0 h 49"/>
                <a:gd name="T26" fmla="*/ 876 w 882"/>
                <a:gd name="T2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2" h="49">
                  <a:moveTo>
                    <a:pt x="0" y="0"/>
                  </a:moveTo>
                  <a:lnTo>
                    <a:pt x="882" y="0"/>
                  </a:lnTo>
                  <a:moveTo>
                    <a:pt x="6" y="0"/>
                  </a:moveTo>
                  <a:lnTo>
                    <a:pt x="6" y="49"/>
                  </a:lnTo>
                  <a:moveTo>
                    <a:pt x="180" y="0"/>
                  </a:moveTo>
                  <a:lnTo>
                    <a:pt x="180" y="49"/>
                  </a:lnTo>
                  <a:moveTo>
                    <a:pt x="354" y="0"/>
                  </a:moveTo>
                  <a:lnTo>
                    <a:pt x="354" y="49"/>
                  </a:lnTo>
                  <a:moveTo>
                    <a:pt x="528" y="0"/>
                  </a:moveTo>
                  <a:lnTo>
                    <a:pt x="528" y="49"/>
                  </a:lnTo>
                  <a:moveTo>
                    <a:pt x="702" y="0"/>
                  </a:moveTo>
                  <a:lnTo>
                    <a:pt x="702" y="49"/>
                  </a:lnTo>
                  <a:moveTo>
                    <a:pt x="876" y="0"/>
                  </a:moveTo>
                  <a:lnTo>
                    <a:pt x="876" y="49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0" name="Rectangle 626">
              <a:extLst>
                <a:ext uri="{FF2B5EF4-FFF2-40B4-BE49-F238E27FC236}">
                  <a16:creationId xmlns:a16="http://schemas.microsoft.com/office/drawing/2014/main" id="{1EA6971D-E04F-F036-300A-F0C7F69CD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1" y="3803"/>
              <a:ext cx="10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1" name="Rectangle 627">
              <a:extLst>
                <a:ext uri="{FF2B5EF4-FFF2-40B4-BE49-F238E27FC236}">
                  <a16:creationId xmlns:a16="http://schemas.microsoft.com/office/drawing/2014/main" id="{7CF4B7FC-1BA1-398B-E502-EEE604F78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7" y="3513"/>
              <a:ext cx="16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2" name="Rectangle 628">
              <a:extLst>
                <a:ext uri="{FF2B5EF4-FFF2-40B4-BE49-F238E27FC236}">
                  <a16:creationId xmlns:a16="http://schemas.microsoft.com/office/drawing/2014/main" id="{33365C23-8B4E-FD36-9DAD-D4AA88C8AF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7" y="3223"/>
              <a:ext cx="16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3" name="Rectangle 629">
              <a:extLst>
                <a:ext uri="{FF2B5EF4-FFF2-40B4-BE49-F238E27FC236}">
                  <a16:creationId xmlns:a16="http://schemas.microsoft.com/office/drawing/2014/main" id="{621D8D5F-1DAB-7A25-8BF5-8215586EC0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7" y="2933"/>
              <a:ext cx="16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4" name="Freeform 630">
              <a:extLst>
                <a:ext uri="{FF2B5EF4-FFF2-40B4-BE49-F238E27FC236}">
                  <a16:creationId xmlns:a16="http://schemas.microsoft.com/office/drawing/2014/main" id="{47E53AEB-1B9C-4952-83F9-74A2286BB1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6" y="2981"/>
              <a:ext cx="50" cy="882"/>
            </a:xfrm>
            <a:custGeom>
              <a:avLst/>
              <a:gdLst>
                <a:gd name="T0" fmla="*/ 50 w 50"/>
                <a:gd name="T1" fmla="*/ 882 h 882"/>
                <a:gd name="T2" fmla="*/ 50 w 50"/>
                <a:gd name="T3" fmla="*/ 0 h 882"/>
                <a:gd name="T4" fmla="*/ 50 w 50"/>
                <a:gd name="T5" fmla="*/ 876 h 882"/>
                <a:gd name="T6" fmla="*/ 0 w 50"/>
                <a:gd name="T7" fmla="*/ 876 h 882"/>
                <a:gd name="T8" fmla="*/ 50 w 50"/>
                <a:gd name="T9" fmla="*/ 586 h 882"/>
                <a:gd name="T10" fmla="*/ 0 w 50"/>
                <a:gd name="T11" fmla="*/ 586 h 882"/>
                <a:gd name="T12" fmla="*/ 50 w 50"/>
                <a:gd name="T13" fmla="*/ 296 h 882"/>
                <a:gd name="T14" fmla="*/ 0 w 50"/>
                <a:gd name="T15" fmla="*/ 296 h 882"/>
                <a:gd name="T16" fmla="*/ 50 w 50"/>
                <a:gd name="T17" fmla="*/ 6 h 882"/>
                <a:gd name="T18" fmla="*/ 0 w 50"/>
                <a:gd name="T19" fmla="*/ 6 h 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882">
                  <a:moveTo>
                    <a:pt x="50" y="882"/>
                  </a:moveTo>
                  <a:lnTo>
                    <a:pt x="50" y="0"/>
                  </a:lnTo>
                  <a:moveTo>
                    <a:pt x="50" y="876"/>
                  </a:moveTo>
                  <a:lnTo>
                    <a:pt x="0" y="876"/>
                  </a:lnTo>
                  <a:moveTo>
                    <a:pt x="50" y="586"/>
                  </a:moveTo>
                  <a:lnTo>
                    <a:pt x="0" y="586"/>
                  </a:lnTo>
                  <a:moveTo>
                    <a:pt x="50" y="296"/>
                  </a:moveTo>
                  <a:lnTo>
                    <a:pt x="0" y="296"/>
                  </a:lnTo>
                  <a:moveTo>
                    <a:pt x="50" y="6"/>
                  </a:moveTo>
                  <a:lnTo>
                    <a:pt x="0" y="6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5" name="Freeform 631">
              <a:extLst>
                <a:ext uri="{FF2B5EF4-FFF2-40B4-BE49-F238E27FC236}">
                  <a16:creationId xmlns:a16="http://schemas.microsoft.com/office/drawing/2014/main" id="{B3986B06-E49F-D7D6-2BA2-27C9561FD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" y="3663"/>
              <a:ext cx="870" cy="187"/>
            </a:xfrm>
            <a:custGeom>
              <a:avLst/>
              <a:gdLst>
                <a:gd name="T0" fmla="*/ 0 w 870"/>
                <a:gd name="T1" fmla="*/ 187 h 187"/>
                <a:gd name="T2" fmla="*/ 0 w 870"/>
                <a:gd name="T3" fmla="*/ 187 h 187"/>
                <a:gd name="T4" fmla="*/ 0 w 870"/>
                <a:gd name="T5" fmla="*/ 187 h 187"/>
                <a:gd name="T6" fmla="*/ 348 w 870"/>
                <a:gd name="T7" fmla="*/ 153 h 187"/>
                <a:gd name="T8" fmla="*/ 348 w 870"/>
                <a:gd name="T9" fmla="*/ 153 h 187"/>
                <a:gd name="T10" fmla="*/ 609 w 870"/>
                <a:gd name="T11" fmla="*/ 97 h 187"/>
                <a:gd name="T12" fmla="*/ 609 w 870"/>
                <a:gd name="T13" fmla="*/ 97 h 187"/>
                <a:gd name="T14" fmla="*/ 870 w 870"/>
                <a:gd name="T1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0" h="187">
                  <a:moveTo>
                    <a:pt x="0" y="187"/>
                  </a:moveTo>
                  <a:lnTo>
                    <a:pt x="0" y="187"/>
                  </a:lnTo>
                  <a:lnTo>
                    <a:pt x="0" y="187"/>
                  </a:lnTo>
                  <a:lnTo>
                    <a:pt x="348" y="153"/>
                  </a:lnTo>
                  <a:lnTo>
                    <a:pt x="348" y="153"/>
                  </a:lnTo>
                  <a:lnTo>
                    <a:pt x="609" y="97"/>
                  </a:lnTo>
                  <a:lnTo>
                    <a:pt x="609" y="97"/>
                  </a:lnTo>
                  <a:lnTo>
                    <a:pt x="870" y="0"/>
                  </a:lnTo>
                </a:path>
              </a:pathLst>
            </a:cu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6" name="Line 632">
              <a:extLst>
                <a:ext uri="{FF2B5EF4-FFF2-40B4-BE49-F238E27FC236}">
                  <a16:creationId xmlns:a16="http://schemas.microsoft.com/office/drawing/2014/main" id="{C1FAF719-690F-4008-4043-95B9F8EBBC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36" y="3589"/>
              <a:ext cx="0" cy="74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7" name="Line 633">
              <a:extLst>
                <a:ext uri="{FF2B5EF4-FFF2-40B4-BE49-F238E27FC236}">
                  <a16:creationId xmlns:a16="http://schemas.microsoft.com/office/drawing/2014/main" id="{B8BED7D4-4332-598F-B27E-FE22D9CF29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36" y="3663"/>
              <a:ext cx="0" cy="73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8" name="Line 634">
              <a:extLst>
                <a:ext uri="{FF2B5EF4-FFF2-40B4-BE49-F238E27FC236}">
                  <a16:creationId xmlns:a16="http://schemas.microsoft.com/office/drawing/2014/main" id="{DC7A066B-A247-DC25-93C4-C3983377B9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19" y="3589"/>
              <a:ext cx="34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9" name="Line 635">
              <a:extLst>
                <a:ext uri="{FF2B5EF4-FFF2-40B4-BE49-F238E27FC236}">
                  <a16:creationId xmlns:a16="http://schemas.microsoft.com/office/drawing/2014/main" id="{EC46235A-687C-EA0A-CA76-49B0D6B7F3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19" y="3736"/>
              <a:ext cx="34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0" name="Rectangle 636">
              <a:extLst>
                <a:ext uri="{FF2B5EF4-FFF2-40B4-BE49-F238E27FC236}">
                  <a16:creationId xmlns:a16="http://schemas.microsoft.com/office/drawing/2014/main" id="{89F09C24-8679-D72E-7E92-A2F6300DC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8" y="3833"/>
              <a:ext cx="35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1" name="Rectangle 637">
              <a:extLst>
                <a:ext uri="{FF2B5EF4-FFF2-40B4-BE49-F238E27FC236}">
                  <a16:creationId xmlns:a16="http://schemas.microsoft.com/office/drawing/2014/main" id="{3116E765-663B-62A2-4E3E-BF35135BB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8" y="3833"/>
              <a:ext cx="35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2" name="Rectangle 638">
              <a:extLst>
                <a:ext uri="{FF2B5EF4-FFF2-40B4-BE49-F238E27FC236}">
                  <a16:creationId xmlns:a16="http://schemas.microsoft.com/office/drawing/2014/main" id="{DA14A539-F443-3562-E966-4EC99834B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6" y="3799"/>
              <a:ext cx="35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Rectangle 639">
              <a:extLst>
                <a:ext uri="{FF2B5EF4-FFF2-40B4-BE49-F238E27FC236}">
                  <a16:creationId xmlns:a16="http://schemas.microsoft.com/office/drawing/2014/main" id="{793B105D-8BE8-8422-D28D-F193B5AC9E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6" y="3799"/>
              <a:ext cx="35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Rectangle 640">
              <a:extLst>
                <a:ext uri="{FF2B5EF4-FFF2-40B4-BE49-F238E27FC236}">
                  <a16:creationId xmlns:a16="http://schemas.microsoft.com/office/drawing/2014/main" id="{30CD138D-3904-B7CB-270C-43D8F9802C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8" y="3743"/>
              <a:ext cx="34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Rectangle 641">
              <a:extLst>
                <a:ext uri="{FF2B5EF4-FFF2-40B4-BE49-F238E27FC236}">
                  <a16:creationId xmlns:a16="http://schemas.microsoft.com/office/drawing/2014/main" id="{4A4EE516-AB5D-7FD8-692B-8F4B0AD17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8" y="3743"/>
              <a:ext cx="34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Rectangle 642">
              <a:extLst>
                <a:ext uri="{FF2B5EF4-FFF2-40B4-BE49-F238E27FC236}">
                  <a16:creationId xmlns:a16="http://schemas.microsoft.com/office/drawing/2014/main" id="{2620F32D-2E5F-C138-D1B0-C28621939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9" y="3645"/>
              <a:ext cx="34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Rectangle 643">
              <a:extLst>
                <a:ext uri="{FF2B5EF4-FFF2-40B4-BE49-F238E27FC236}">
                  <a16:creationId xmlns:a16="http://schemas.microsoft.com/office/drawing/2014/main" id="{64DFC8C4-F722-B027-DD7F-099AEC6A4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9" y="3645"/>
              <a:ext cx="34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644">
              <a:extLst>
                <a:ext uri="{FF2B5EF4-FFF2-40B4-BE49-F238E27FC236}">
                  <a16:creationId xmlns:a16="http://schemas.microsoft.com/office/drawing/2014/main" id="{DFD85E17-4DC9-8070-3B7B-84A7C7D8A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6" y="3208"/>
              <a:ext cx="870" cy="642"/>
            </a:xfrm>
            <a:custGeom>
              <a:avLst/>
              <a:gdLst>
                <a:gd name="T0" fmla="*/ 0 w 870"/>
                <a:gd name="T1" fmla="*/ 642 h 642"/>
                <a:gd name="T2" fmla="*/ 0 w 870"/>
                <a:gd name="T3" fmla="*/ 642 h 642"/>
                <a:gd name="T4" fmla="*/ 0 w 870"/>
                <a:gd name="T5" fmla="*/ 642 h 642"/>
                <a:gd name="T6" fmla="*/ 348 w 870"/>
                <a:gd name="T7" fmla="*/ 577 h 642"/>
                <a:gd name="T8" fmla="*/ 348 w 870"/>
                <a:gd name="T9" fmla="*/ 577 h 642"/>
                <a:gd name="T10" fmla="*/ 609 w 870"/>
                <a:gd name="T11" fmla="*/ 318 h 642"/>
                <a:gd name="T12" fmla="*/ 609 w 870"/>
                <a:gd name="T13" fmla="*/ 318 h 642"/>
                <a:gd name="T14" fmla="*/ 870 w 870"/>
                <a:gd name="T15" fmla="*/ 0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0" h="642">
                  <a:moveTo>
                    <a:pt x="0" y="642"/>
                  </a:moveTo>
                  <a:lnTo>
                    <a:pt x="0" y="642"/>
                  </a:lnTo>
                  <a:lnTo>
                    <a:pt x="0" y="642"/>
                  </a:lnTo>
                  <a:lnTo>
                    <a:pt x="348" y="577"/>
                  </a:lnTo>
                  <a:lnTo>
                    <a:pt x="348" y="577"/>
                  </a:lnTo>
                  <a:lnTo>
                    <a:pt x="609" y="318"/>
                  </a:lnTo>
                  <a:lnTo>
                    <a:pt x="609" y="318"/>
                  </a:lnTo>
                  <a:lnTo>
                    <a:pt x="870" y="0"/>
                  </a:lnTo>
                </a:path>
              </a:pathLst>
            </a:cu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Line 645">
              <a:extLst>
                <a:ext uri="{FF2B5EF4-FFF2-40B4-BE49-F238E27FC236}">
                  <a16:creationId xmlns:a16="http://schemas.microsoft.com/office/drawing/2014/main" id="{0A7B29A5-4BA2-653D-6BD9-3C825B15D0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75" y="3453"/>
              <a:ext cx="0" cy="73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Line 646">
              <a:extLst>
                <a:ext uri="{FF2B5EF4-FFF2-40B4-BE49-F238E27FC236}">
                  <a16:creationId xmlns:a16="http://schemas.microsoft.com/office/drawing/2014/main" id="{8FB07183-7468-ECDB-EE51-444B58EB24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75" y="3526"/>
              <a:ext cx="0" cy="72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Line 647">
              <a:extLst>
                <a:ext uri="{FF2B5EF4-FFF2-40B4-BE49-F238E27FC236}">
                  <a16:creationId xmlns:a16="http://schemas.microsoft.com/office/drawing/2014/main" id="{CC9AA91A-5283-AFDA-4325-0DC6E05CF7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58" y="3453"/>
              <a:ext cx="3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Line 648">
              <a:extLst>
                <a:ext uri="{FF2B5EF4-FFF2-40B4-BE49-F238E27FC236}">
                  <a16:creationId xmlns:a16="http://schemas.microsoft.com/office/drawing/2014/main" id="{19C85910-92B0-33D3-D8DD-586EC79E95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58" y="3598"/>
              <a:ext cx="3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Line 649">
              <a:extLst>
                <a:ext uri="{FF2B5EF4-FFF2-40B4-BE49-F238E27FC236}">
                  <a16:creationId xmlns:a16="http://schemas.microsoft.com/office/drawing/2014/main" id="{FDBAA3F9-FDB5-BBB5-6C81-7F1E5EEFA6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36" y="3079"/>
              <a:ext cx="0" cy="129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Line 650">
              <a:extLst>
                <a:ext uri="{FF2B5EF4-FFF2-40B4-BE49-F238E27FC236}">
                  <a16:creationId xmlns:a16="http://schemas.microsoft.com/office/drawing/2014/main" id="{7B8781B0-A738-2A7D-B40C-FBF1C3EC06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36" y="3208"/>
              <a:ext cx="0" cy="128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Line 651">
              <a:extLst>
                <a:ext uri="{FF2B5EF4-FFF2-40B4-BE49-F238E27FC236}">
                  <a16:creationId xmlns:a16="http://schemas.microsoft.com/office/drawing/2014/main" id="{C01F728E-5BCD-2CB5-63A2-301F38460B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19" y="3079"/>
              <a:ext cx="3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Line 652">
              <a:extLst>
                <a:ext uri="{FF2B5EF4-FFF2-40B4-BE49-F238E27FC236}">
                  <a16:creationId xmlns:a16="http://schemas.microsoft.com/office/drawing/2014/main" id="{45DD2407-C542-39D5-11C5-CAB154159A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19" y="3336"/>
              <a:ext cx="3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Oval 653">
              <a:extLst>
                <a:ext uri="{FF2B5EF4-FFF2-40B4-BE49-F238E27FC236}">
                  <a16:creationId xmlns:a16="http://schemas.microsoft.com/office/drawing/2014/main" id="{4DC62D97-2AB0-11E4-46DB-DCCCB1444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8" y="3833"/>
              <a:ext cx="35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Oval 654">
              <a:extLst>
                <a:ext uri="{FF2B5EF4-FFF2-40B4-BE49-F238E27FC236}">
                  <a16:creationId xmlns:a16="http://schemas.microsoft.com/office/drawing/2014/main" id="{AEA3BB74-9869-8497-C97B-1BD22DF82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8" y="3833"/>
              <a:ext cx="35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Oval 655">
              <a:extLst>
                <a:ext uri="{FF2B5EF4-FFF2-40B4-BE49-F238E27FC236}">
                  <a16:creationId xmlns:a16="http://schemas.microsoft.com/office/drawing/2014/main" id="{7273E640-8B70-46AA-D5B5-CA4B3A61E7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6" y="3767"/>
              <a:ext cx="35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Oval 656">
              <a:extLst>
                <a:ext uri="{FF2B5EF4-FFF2-40B4-BE49-F238E27FC236}">
                  <a16:creationId xmlns:a16="http://schemas.microsoft.com/office/drawing/2014/main" id="{AF4C4F9C-3DA6-875D-1B72-33D17D534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6" y="3767"/>
              <a:ext cx="35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Oval 657">
              <a:extLst>
                <a:ext uri="{FF2B5EF4-FFF2-40B4-BE49-F238E27FC236}">
                  <a16:creationId xmlns:a16="http://schemas.microsoft.com/office/drawing/2014/main" id="{9E736758-EDD2-0125-D716-31AE6191E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8" y="3508"/>
              <a:ext cx="34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Oval 658">
              <a:extLst>
                <a:ext uri="{FF2B5EF4-FFF2-40B4-BE49-F238E27FC236}">
                  <a16:creationId xmlns:a16="http://schemas.microsoft.com/office/drawing/2014/main" id="{CE50763C-B49F-8692-45AA-3C2EDEB76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8" y="3508"/>
              <a:ext cx="34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Oval 659">
              <a:extLst>
                <a:ext uri="{FF2B5EF4-FFF2-40B4-BE49-F238E27FC236}">
                  <a16:creationId xmlns:a16="http://schemas.microsoft.com/office/drawing/2014/main" id="{9937C5AB-1349-4098-9D56-3C5DB8F7D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9" y="3190"/>
              <a:ext cx="34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Oval 660">
              <a:extLst>
                <a:ext uri="{FF2B5EF4-FFF2-40B4-BE49-F238E27FC236}">
                  <a16:creationId xmlns:a16="http://schemas.microsoft.com/office/drawing/2014/main" id="{535744F7-2D27-47C6-3DE8-EDE0ECC6C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9" y="3190"/>
              <a:ext cx="34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Rectangle 661">
              <a:extLst>
                <a:ext uri="{FF2B5EF4-FFF2-40B4-BE49-F238E27FC236}">
                  <a16:creationId xmlns:a16="http://schemas.microsoft.com/office/drawing/2014/main" id="{DD9BCEFD-0E2E-87B8-00B4-30904A88B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4" y="4078"/>
              <a:ext cx="25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Days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6" name="Rectangle 662">
              <a:extLst>
                <a:ext uri="{FF2B5EF4-FFF2-40B4-BE49-F238E27FC236}">
                  <a16:creationId xmlns:a16="http://schemas.microsoft.com/office/drawing/2014/main" id="{42438CF9-2A1F-A974-8137-94D470787EF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832" y="3443"/>
              <a:ext cx="56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Cell number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7" name="Rectangle 663">
              <a:extLst>
                <a:ext uri="{FF2B5EF4-FFF2-40B4-BE49-F238E27FC236}">
                  <a16:creationId xmlns:a16="http://schemas.microsoft.com/office/drawing/2014/main" id="{E73655F9-A777-D421-516B-4A7639282D7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061" y="3170"/>
              <a:ext cx="101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(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8" name="Rectangle 664">
              <a:extLst>
                <a:ext uri="{FF2B5EF4-FFF2-40B4-BE49-F238E27FC236}">
                  <a16:creationId xmlns:a16="http://schemas.microsoft.com/office/drawing/2014/main" id="{56B374F7-3CA5-3C61-7FC4-2B435814AC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037" y="3083"/>
              <a:ext cx="14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9" name="Rectangle 665">
              <a:extLst>
                <a:ext uri="{FF2B5EF4-FFF2-40B4-BE49-F238E27FC236}">
                  <a16:creationId xmlns:a16="http://schemas.microsoft.com/office/drawing/2014/main" id="{20B43D73-9D4F-41AA-E9AF-E3B94E7F4C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041" y="3030"/>
              <a:ext cx="71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0" name="Rectangle 666">
              <a:extLst>
                <a:ext uri="{FF2B5EF4-FFF2-40B4-BE49-F238E27FC236}">
                  <a16:creationId xmlns:a16="http://schemas.microsoft.com/office/drawing/2014/main" id="{CCF09E9A-19E2-7056-4DB5-D88B9DD9FB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075" y="2973"/>
              <a:ext cx="7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1" name="Rectangle 667">
              <a:extLst>
                <a:ext uri="{FF2B5EF4-FFF2-40B4-BE49-F238E27FC236}">
                  <a16:creationId xmlns:a16="http://schemas.microsoft.com/office/drawing/2014/main" id="{13F6CC6F-93FE-FFCD-8FD9-A1FD47971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2" y="2946"/>
              <a:ext cx="51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GD2.CD28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2" name="Line 668">
              <a:extLst>
                <a:ext uri="{FF2B5EF4-FFF2-40B4-BE49-F238E27FC236}">
                  <a16:creationId xmlns:a16="http://schemas.microsoft.com/office/drawing/2014/main" id="{84E5E616-334D-4502-3DEB-D351F4FCC0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89" y="2996"/>
              <a:ext cx="12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Oval 669">
              <a:extLst>
                <a:ext uri="{FF2B5EF4-FFF2-40B4-BE49-F238E27FC236}">
                  <a16:creationId xmlns:a16="http://schemas.microsoft.com/office/drawing/2014/main" id="{F5C04D40-4DD2-0CDC-E63F-8B7996DC5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3" y="2978"/>
              <a:ext cx="35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Oval 670">
              <a:extLst>
                <a:ext uri="{FF2B5EF4-FFF2-40B4-BE49-F238E27FC236}">
                  <a16:creationId xmlns:a16="http://schemas.microsoft.com/office/drawing/2014/main" id="{56D279CF-4533-4067-2A77-836905B0D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3" y="2978"/>
              <a:ext cx="35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Rectangle 671">
              <a:extLst>
                <a:ext uri="{FF2B5EF4-FFF2-40B4-BE49-F238E27FC236}">
                  <a16:creationId xmlns:a16="http://schemas.microsoft.com/office/drawing/2014/main" id="{1F7E6D3E-548C-4C01-3D99-C56A88B519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2" y="3103"/>
              <a:ext cx="39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GD2.BB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6" name="Line 672">
              <a:extLst>
                <a:ext uri="{FF2B5EF4-FFF2-40B4-BE49-F238E27FC236}">
                  <a16:creationId xmlns:a16="http://schemas.microsoft.com/office/drawing/2014/main" id="{217A5B96-C0B4-06B5-0717-452A51CF4E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89" y="3153"/>
              <a:ext cx="124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Rectangle 673">
              <a:extLst>
                <a:ext uri="{FF2B5EF4-FFF2-40B4-BE49-F238E27FC236}">
                  <a16:creationId xmlns:a16="http://schemas.microsoft.com/office/drawing/2014/main" id="{BA04E030-DD39-7C97-81E6-9D08FDBB5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3" y="3136"/>
              <a:ext cx="35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Rectangle 674">
              <a:extLst>
                <a:ext uri="{FF2B5EF4-FFF2-40B4-BE49-F238E27FC236}">
                  <a16:creationId xmlns:a16="http://schemas.microsoft.com/office/drawing/2014/main" id="{B5177B92-4B05-49D0-9D6D-F6E2B5B6D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3" y="3136"/>
              <a:ext cx="35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Rectangle 675">
              <a:extLst>
                <a:ext uri="{FF2B5EF4-FFF2-40B4-BE49-F238E27FC236}">
                  <a16:creationId xmlns:a16="http://schemas.microsoft.com/office/drawing/2014/main" id="{F20F305B-B654-EF09-DDD3-DEA8D5173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5" y="2969"/>
              <a:ext cx="243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0" name="Rectangle 676">
              <a:extLst>
                <a:ext uri="{FF2B5EF4-FFF2-40B4-BE49-F238E27FC236}">
                  <a16:creationId xmlns:a16="http://schemas.microsoft.com/office/drawing/2014/main" id="{8F9A9DAD-08FD-3C20-9787-37ED60B57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0" y="3318"/>
              <a:ext cx="243" cy="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41" name="TextBox 340"/>
          <p:cNvSpPr txBox="1"/>
          <p:nvPr/>
        </p:nvSpPr>
        <p:spPr>
          <a:xfrm>
            <a:off x="6092906" y="2287260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100 µm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32415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70733C-D699-4B36-DA02-445CC293B281}"/>
              </a:ext>
            </a:extLst>
          </p:cNvPr>
          <p:cNvSpPr txBox="1"/>
          <p:nvPr/>
        </p:nvSpPr>
        <p:spPr>
          <a:xfrm>
            <a:off x="164726" y="236715"/>
            <a:ext cx="6528547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2. 4-1BB 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endodomain 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causes cell aggregation and Annexin-V expression 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CAR-T cells targeting either GD2 or B7-H3.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plots showing the expression of the GD2.CD28ζ, GD2.BBζ, B7-H3.CD28ζ, and B7-H3.BBζ CARs in T cells at day 7 - 10 of culture. NT indicates non-transduced control T cells.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microscopic imaging showing the formation of cell aggregates in GD2.CD28ζ, GD2.BBζ, B7-H3.CD28ζ, and B7-H3.BBζ CAR-T cells at day 7 - 10 during the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vitro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expansion; magnification 20×; scale bar 100 µm. Upper and lower panels indicate two representative donors.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C, D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histograms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and </a:t>
            </a:r>
            <a:r>
              <a:rPr lang="en-US" sz="1200" dirty="0" err="1">
                <a:effectLst/>
                <a:highlight>
                  <a:srgbClr val="00FF00"/>
                </a:highlight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quanification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of Annexin-V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cells of CAR-T cells described in (A); n = 4,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&lt;0.05,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&lt;0.001, paired t-test.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E, F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Cell counts of CAR-T cells described in (A). Cell numbers were counted by flow cytometry with counting beads; n = 3,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**p&lt;0.01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***p&lt;0.001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two-way ANOVA.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histograms showing the proliferation of 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CTV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-labelled 19.CD28ζ and 19.BBζ CAR-T cells, and T cells expressing CAR mutants after CAR stimulation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vitro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plots showing the coculture of Daudi cells with either 19.CD28ζ or 19.BBζ CAR-T cells compared to T cells expressing CAR mutants. T cells were co-cultured with tumor cells (E:T ratio of 1:5) for 5 days and cells were collected for flow cytometry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to count tumor cells (CD20</a:t>
            </a:r>
            <a:r>
              <a:rPr lang="en-US" sz="1200" baseline="300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and T cells (CD3</a:t>
            </a:r>
            <a:r>
              <a:rPr lang="en-US" sz="1200" baseline="300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).</a:t>
            </a:r>
            <a:endParaRPr lang="en-US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378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16">
            <a:extLst>
              <a:ext uri="{FF2B5EF4-FFF2-40B4-BE49-F238E27FC236}">
                <a16:creationId xmlns:a16="http://schemas.microsoft.com/office/drawing/2014/main" id="{0B3AD88F-A369-AE87-29EC-B1D13BAE6758}"/>
              </a:ext>
            </a:extLst>
          </p:cNvPr>
          <p:cNvSpPr txBox="1"/>
          <p:nvPr/>
        </p:nvSpPr>
        <p:spPr>
          <a:xfrm>
            <a:off x="10121" y="158715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1" name="TextBox 16">
            <a:extLst>
              <a:ext uri="{FF2B5EF4-FFF2-40B4-BE49-F238E27FC236}">
                <a16:creationId xmlns:a16="http://schemas.microsoft.com/office/drawing/2014/main" id="{8F399457-3053-3487-816C-97FDF8E594FD}"/>
              </a:ext>
            </a:extLst>
          </p:cNvPr>
          <p:cNvSpPr txBox="1"/>
          <p:nvPr/>
        </p:nvSpPr>
        <p:spPr>
          <a:xfrm>
            <a:off x="55671" y="2842662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82" name="TextBox 16">
            <a:extLst>
              <a:ext uri="{FF2B5EF4-FFF2-40B4-BE49-F238E27FC236}">
                <a16:creationId xmlns:a16="http://schemas.microsoft.com/office/drawing/2014/main" id="{954C9A49-F824-6668-438C-35024E0FB89F}"/>
              </a:ext>
            </a:extLst>
          </p:cNvPr>
          <p:cNvSpPr txBox="1"/>
          <p:nvPr/>
        </p:nvSpPr>
        <p:spPr>
          <a:xfrm>
            <a:off x="1890631" y="2848255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137" name="Picture 136" descr="A close-up of a grey surface&#10;&#10;Description automatically generated">
            <a:extLst>
              <a:ext uri="{FF2B5EF4-FFF2-40B4-BE49-F238E27FC236}">
                <a16:creationId xmlns:a16="http://schemas.microsoft.com/office/drawing/2014/main" id="{48DAB1A6-90D2-08CD-1183-05B2D4ED5B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49" y="1997630"/>
            <a:ext cx="1024128" cy="768096"/>
          </a:xfrm>
          <a:prstGeom prst="rect">
            <a:avLst/>
          </a:prstGeom>
        </p:spPr>
      </p:pic>
      <p:pic>
        <p:nvPicPr>
          <p:cNvPr id="138" name="Picture 137" descr="A close-up of a microscope&#10;&#10;Description automatically generated">
            <a:extLst>
              <a:ext uri="{FF2B5EF4-FFF2-40B4-BE49-F238E27FC236}">
                <a16:creationId xmlns:a16="http://schemas.microsoft.com/office/drawing/2014/main" id="{79ADC6E8-CBDF-732A-1225-2EB5B2C544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129" y="1997630"/>
            <a:ext cx="1024128" cy="768096"/>
          </a:xfrm>
          <a:prstGeom prst="rect">
            <a:avLst/>
          </a:prstGeom>
        </p:spPr>
      </p:pic>
      <p:pic>
        <p:nvPicPr>
          <p:cNvPr id="139" name="Picture 138" descr="A close-up of a purple surface&#10;&#10;Description automatically generated">
            <a:extLst>
              <a:ext uri="{FF2B5EF4-FFF2-40B4-BE49-F238E27FC236}">
                <a16:creationId xmlns:a16="http://schemas.microsoft.com/office/drawing/2014/main" id="{DE585E23-A9BD-087A-4B15-266A93C4B4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768" y="1997630"/>
            <a:ext cx="1024128" cy="768096"/>
          </a:xfrm>
          <a:prstGeom prst="rect">
            <a:avLst/>
          </a:prstGeom>
        </p:spPr>
      </p:pic>
      <p:pic>
        <p:nvPicPr>
          <p:cNvPr id="140" name="Picture 139" descr="A close-up of a purple surface&#10;&#10;Description automatically generated">
            <a:extLst>
              <a:ext uri="{FF2B5EF4-FFF2-40B4-BE49-F238E27FC236}">
                <a16:creationId xmlns:a16="http://schemas.microsoft.com/office/drawing/2014/main" id="{3FE6BAB1-7145-A884-7E8C-A11476710F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889" y="1997630"/>
            <a:ext cx="1024128" cy="768096"/>
          </a:xfrm>
          <a:prstGeom prst="rect">
            <a:avLst/>
          </a:prstGeom>
        </p:spPr>
      </p:pic>
      <p:pic>
        <p:nvPicPr>
          <p:cNvPr id="141" name="Picture 140" descr="A close-up of a microscope&#10;&#10;Description automatically generated">
            <a:extLst>
              <a:ext uri="{FF2B5EF4-FFF2-40B4-BE49-F238E27FC236}">
                <a16:creationId xmlns:a16="http://schemas.microsoft.com/office/drawing/2014/main" id="{6FC9683A-E58E-0198-E74C-E4630B9DA8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009" y="1997630"/>
            <a:ext cx="1024128" cy="768096"/>
          </a:xfrm>
          <a:prstGeom prst="rect">
            <a:avLst/>
          </a:prstGeom>
        </p:spPr>
      </p:pic>
      <p:sp>
        <p:nvSpPr>
          <p:cNvPr id="144" name="TextBox 16">
            <a:extLst>
              <a:ext uri="{FF2B5EF4-FFF2-40B4-BE49-F238E27FC236}">
                <a16:creationId xmlns:a16="http://schemas.microsoft.com/office/drawing/2014/main" id="{91F1D405-0E50-66D1-FFD2-090A7707F2A4}"/>
              </a:ext>
            </a:extLst>
          </p:cNvPr>
          <p:cNvSpPr txBox="1"/>
          <p:nvPr/>
        </p:nvSpPr>
        <p:spPr>
          <a:xfrm>
            <a:off x="55671" y="5816576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2E84AF-3879-85CA-5E15-5C5F2927AF8E}"/>
              </a:ext>
            </a:extLst>
          </p:cNvPr>
          <p:cNvGrpSpPr/>
          <p:nvPr/>
        </p:nvGrpSpPr>
        <p:grpSpPr>
          <a:xfrm>
            <a:off x="369204" y="47215"/>
            <a:ext cx="5510605" cy="1918701"/>
            <a:chOff x="190223" y="21324"/>
            <a:chExt cx="5510605" cy="191870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E32AAF0-3C59-2E7C-40A6-5EA879900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90223" y="606582"/>
              <a:ext cx="5313244" cy="1144994"/>
            </a:xfrm>
            <a:prstGeom prst="rect">
              <a:avLst/>
            </a:prstGeom>
          </p:spPr>
        </p:pic>
        <p:sp>
          <p:nvSpPr>
            <p:cNvPr id="103" name="文本框 220">
              <a:extLst>
                <a:ext uri="{FF2B5EF4-FFF2-40B4-BE49-F238E27FC236}">
                  <a16:creationId xmlns:a16="http://schemas.microsoft.com/office/drawing/2014/main" id="{30F0878B-B389-0C9C-6A8A-7F2B69C88E27}"/>
                </a:ext>
              </a:extLst>
            </p:cNvPr>
            <p:cNvSpPr txBox="1"/>
            <p:nvPr/>
          </p:nvSpPr>
          <p:spPr>
            <a:xfrm>
              <a:off x="408642" y="1707829"/>
              <a:ext cx="1554086" cy="232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Annexin V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4" name="Straight Arrow Connector 57">
              <a:extLst>
                <a:ext uri="{FF2B5EF4-FFF2-40B4-BE49-F238E27FC236}">
                  <a16:creationId xmlns:a16="http://schemas.microsoft.com/office/drawing/2014/main" id="{28D3A5A9-97C9-6AFB-7A2C-2472B7680164}"/>
                </a:ext>
              </a:extLst>
            </p:cNvPr>
            <p:cNvCxnSpPr>
              <a:cxnSpLocks/>
            </p:cNvCxnSpPr>
            <p:nvPr/>
          </p:nvCxnSpPr>
          <p:spPr>
            <a:xfrm>
              <a:off x="1242238" y="1846309"/>
              <a:ext cx="41148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矩形 1">
              <a:extLst>
                <a:ext uri="{FF2B5EF4-FFF2-40B4-BE49-F238E27FC236}">
                  <a16:creationId xmlns:a16="http://schemas.microsoft.com/office/drawing/2014/main" id="{EC89C85F-E79D-B519-BA94-269C8D5C7CCB}"/>
                </a:ext>
              </a:extLst>
            </p:cNvPr>
            <p:cNvSpPr/>
            <p:nvPr/>
          </p:nvSpPr>
          <p:spPr>
            <a:xfrm>
              <a:off x="453447" y="349026"/>
              <a:ext cx="797915" cy="2321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  <p:sp>
          <p:nvSpPr>
            <p:cNvPr id="112" name="矩形 7">
              <a:extLst>
                <a:ext uri="{FF2B5EF4-FFF2-40B4-BE49-F238E27FC236}">
                  <a16:creationId xmlns:a16="http://schemas.microsoft.com/office/drawing/2014/main" id="{FF0102C9-BD83-F6C6-40CF-31760E691B17}"/>
                </a:ext>
              </a:extLst>
            </p:cNvPr>
            <p:cNvSpPr/>
            <p:nvPr/>
          </p:nvSpPr>
          <p:spPr>
            <a:xfrm>
              <a:off x="1483323" y="350322"/>
              <a:ext cx="624649" cy="2321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  <p:sp>
          <p:nvSpPr>
            <p:cNvPr id="113" name="矩形 7">
              <a:extLst>
                <a:ext uri="{FF2B5EF4-FFF2-40B4-BE49-F238E27FC236}">
                  <a16:creationId xmlns:a16="http://schemas.microsoft.com/office/drawing/2014/main" id="{1F53FD60-30F9-EA83-2B49-8134D194FBB8}"/>
                </a:ext>
              </a:extLst>
            </p:cNvPr>
            <p:cNvSpPr/>
            <p:nvPr/>
          </p:nvSpPr>
          <p:spPr>
            <a:xfrm>
              <a:off x="3441350" y="165427"/>
              <a:ext cx="110829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single cells</a:t>
              </a:r>
              <a:endParaRPr lang="en-US" sz="1200" dirty="0"/>
            </a:p>
          </p:txBody>
        </p:sp>
        <p:sp>
          <p:nvSpPr>
            <p:cNvPr id="114" name="矩形 7">
              <a:extLst>
                <a:ext uri="{FF2B5EF4-FFF2-40B4-BE49-F238E27FC236}">
                  <a16:creationId xmlns:a16="http://schemas.microsoft.com/office/drawing/2014/main" id="{4337D547-B61F-0C35-F6FF-F2FE911BB924}"/>
                </a:ext>
              </a:extLst>
            </p:cNvPr>
            <p:cNvSpPr/>
            <p:nvPr/>
          </p:nvSpPr>
          <p:spPr>
            <a:xfrm>
              <a:off x="2397899" y="165427"/>
              <a:ext cx="9932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cluster cells</a:t>
              </a:r>
              <a:endParaRPr lang="en-US" sz="1200" dirty="0"/>
            </a:p>
          </p:txBody>
        </p:sp>
        <p:sp>
          <p:nvSpPr>
            <p:cNvPr id="135" name="矩形 7">
              <a:extLst>
                <a:ext uri="{FF2B5EF4-FFF2-40B4-BE49-F238E27FC236}">
                  <a16:creationId xmlns:a16="http://schemas.microsoft.com/office/drawing/2014/main" id="{D064E9AD-9B1A-4C1C-33E2-E6A30DA64C3B}"/>
                </a:ext>
              </a:extLst>
            </p:cNvPr>
            <p:cNvSpPr/>
            <p:nvPr/>
          </p:nvSpPr>
          <p:spPr>
            <a:xfrm>
              <a:off x="4472880" y="21324"/>
              <a:ext cx="1211861" cy="646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disaggregated cells</a:t>
              </a:r>
              <a:endParaRPr lang="en-US" sz="1200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89C982F-B4B7-7289-789E-90428180B54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14275" y="660090"/>
              <a:ext cx="4786553" cy="246222"/>
              <a:chOff x="7775063" y="607873"/>
              <a:chExt cx="6124052" cy="315023"/>
            </a:xfrm>
          </p:grpSpPr>
          <p:sp>
            <p:nvSpPr>
              <p:cNvPr id="8" name="文本框 25">
                <a:extLst>
                  <a:ext uri="{FF2B5EF4-FFF2-40B4-BE49-F238E27FC236}">
                    <a16:creationId xmlns:a16="http://schemas.microsoft.com/office/drawing/2014/main" id="{25A214A7-B9A9-22CF-3C54-1C92A24E6C77}"/>
                  </a:ext>
                </a:extLst>
              </p:cNvPr>
              <p:cNvSpPr txBox="1"/>
              <p:nvPr/>
            </p:nvSpPr>
            <p:spPr>
              <a:xfrm>
                <a:off x="7775063" y="607874"/>
                <a:ext cx="756756" cy="3150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8.04</a:t>
                </a:r>
              </a:p>
            </p:txBody>
          </p:sp>
          <p:sp>
            <p:nvSpPr>
              <p:cNvPr id="9" name="文本框 25">
                <a:extLst>
                  <a:ext uri="{FF2B5EF4-FFF2-40B4-BE49-F238E27FC236}">
                    <a16:creationId xmlns:a16="http://schemas.microsoft.com/office/drawing/2014/main" id="{9DDD7D5F-5D97-3211-074B-6B0CB35DE59C}"/>
                  </a:ext>
                </a:extLst>
              </p:cNvPr>
              <p:cNvSpPr txBox="1"/>
              <p:nvPr/>
            </p:nvSpPr>
            <p:spPr>
              <a:xfrm>
                <a:off x="9040080" y="607874"/>
                <a:ext cx="811507" cy="3150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15.2</a:t>
                </a:r>
              </a:p>
            </p:txBody>
          </p:sp>
          <p:sp>
            <p:nvSpPr>
              <p:cNvPr id="10" name="文本框 25">
                <a:extLst>
                  <a:ext uri="{FF2B5EF4-FFF2-40B4-BE49-F238E27FC236}">
                    <a16:creationId xmlns:a16="http://schemas.microsoft.com/office/drawing/2014/main" id="{749A3D6C-8C3F-0177-BC40-6D6F98F10186}"/>
                  </a:ext>
                </a:extLst>
              </p:cNvPr>
              <p:cNvSpPr txBox="1"/>
              <p:nvPr/>
            </p:nvSpPr>
            <p:spPr>
              <a:xfrm>
                <a:off x="10281503" y="607873"/>
                <a:ext cx="94479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20.5</a:t>
                </a:r>
              </a:p>
            </p:txBody>
          </p:sp>
          <p:sp>
            <p:nvSpPr>
              <p:cNvPr id="11" name="文本框 25">
                <a:extLst>
                  <a:ext uri="{FF2B5EF4-FFF2-40B4-BE49-F238E27FC236}">
                    <a16:creationId xmlns:a16="http://schemas.microsoft.com/office/drawing/2014/main" id="{F147868B-C975-9A07-0E60-AB41FD50F91B}"/>
                  </a:ext>
                </a:extLst>
              </p:cNvPr>
              <p:cNvSpPr txBox="1"/>
              <p:nvPr/>
            </p:nvSpPr>
            <p:spPr>
              <a:xfrm>
                <a:off x="11640238" y="607874"/>
                <a:ext cx="94479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16.0</a:t>
                </a:r>
              </a:p>
            </p:txBody>
          </p:sp>
          <p:sp>
            <p:nvSpPr>
              <p:cNvPr id="12" name="文本框 25">
                <a:extLst>
                  <a:ext uri="{FF2B5EF4-FFF2-40B4-BE49-F238E27FC236}">
                    <a16:creationId xmlns:a16="http://schemas.microsoft.com/office/drawing/2014/main" id="{02EBECF9-2331-53D9-FF19-1AF6C90FA947}"/>
                  </a:ext>
                </a:extLst>
              </p:cNvPr>
              <p:cNvSpPr txBox="1"/>
              <p:nvPr/>
            </p:nvSpPr>
            <p:spPr>
              <a:xfrm>
                <a:off x="12954322" y="607874"/>
                <a:ext cx="94479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20.3</a:t>
                </a:r>
              </a:p>
            </p:txBody>
          </p:sp>
        </p:grpSp>
      </p:grpSp>
      <p:sp>
        <p:nvSpPr>
          <p:cNvPr id="17" name="TextBox 84">
            <a:extLst>
              <a:ext uri="{FF2B5EF4-FFF2-40B4-BE49-F238E27FC236}">
                <a16:creationId xmlns:a16="http://schemas.microsoft.com/office/drawing/2014/main" id="{BF454A44-50DD-9997-7DE7-B7FDD3BDEFF0}"/>
              </a:ext>
            </a:extLst>
          </p:cNvPr>
          <p:cNvSpPr txBox="1"/>
          <p:nvPr/>
        </p:nvSpPr>
        <p:spPr>
          <a:xfrm rot="10800000">
            <a:off x="97033" y="826152"/>
            <a:ext cx="369332" cy="6998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BDB2A7B-5D66-A380-8A78-835A98D7AC79}"/>
              </a:ext>
            </a:extLst>
          </p:cNvPr>
          <p:cNvGrpSpPr/>
          <p:nvPr/>
        </p:nvGrpSpPr>
        <p:grpSpPr>
          <a:xfrm>
            <a:off x="269190" y="6122280"/>
            <a:ext cx="3984803" cy="1913227"/>
            <a:chOff x="269190" y="5987810"/>
            <a:chExt cx="3984803" cy="1913227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AAB9B39-600D-53DC-873A-32A763FFA7BE}"/>
                </a:ext>
              </a:extLst>
            </p:cNvPr>
            <p:cNvGrpSpPr/>
            <p:nvPr/>
          </p:nvGrpSpPr>
          <p:grpSpPr>
            <a:xfrm>
              <a:off x="269190" y="5987810"/>
              <a:ext cx="3984803" cy="1913227"/>
              <a:chOff x="407394" y="4427182"/>
              <a:chExt cx="3984803" cy="1913227"/>
            </a:xfrm>
          </p:grpSpPr>
          <p:sp>
            <p:nvSpPr>
              <p:cNvPr id="70" name="矩形 1">
                <a:extLst>
                  <a:ext uri="{FF2B5EF4-FFF2-40B4-BE49-F238E27FC236}">
                    <a16:creationId xmlns:a16="http://schemas.microsoft.com/office/drawing/2014/main" id="{02846CFD-B442-7E62-7F84-017C5E90B28A}"/>
                  </a:ext>
                </a:extLst>
              </p:cNvPr>
              <p:cNvSpPr/>
              <p:nvPr/>
            </p:nvSpPr>
            <p:spPr>
              <a:xfrm>
                <a:off x="491296" y="4427182"/>
                <a:ext cx="85632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19.CD28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endParaRPr lang="en-US" sz="1200" dirty="0"/>
              </a:p>
            </p:txBody>
          </p:sp>
          <p:sp>
            <p:nvSpPr>
              <p:cNvPr id="71" name="矩形 7">
                <a:extLst>
                  <a:ext uri="{FF2B5EF4-FFF2-40B4-BE49-F238E27FC236}">
                    <a16:creationId xmlns:a16="http://schemas.microsoft.com/office/drawing/2014/main" id="{25C6E652-D47A-8136-1683-764D14A2EC43}"/>
                  </a:ext>
                </a:extLst>
              </p:cNvPr>
              <p:cNvSpPr/>
              <p:nvPr/>
            </p:nvSpPr>
            <p:spPr>
              <a:xfrm>
                <a:off x="1594212" y="4445456"/>
                <a:ext cx="67037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19.BB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endParaRPr lang="en-US" sz="1200" dirty="0"/>
              </a:p>
            </p:txBody>
          </p:sp>
          <p:sp>
            <p:nvSpPr>
              <p:cNvPr id="72" name="矩形 7">
                <a:extLst>
                  <a:ext uri="{FF2B5EF4-FFF2-40B4-BE49-F238E27FC236}">
                    <a16:creationId xmlns:a16="http://schemas.microsoft.com/office/drawing/2014/main" id="{1355327B-F26A-3BAE-7508-4BCEF5D8D150}"/>
                  </a:ext>
                </a:extLst>
              </p:cNvPr>
              <p:cNvSpPr/>
              <p:nvPr/>
            </p:nvSpPr>
            <p:spPr>
              <a:xfrm>
                <a:off x="2439343" y="4445456"/>
                <a:ext cx="1952854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19.BB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+ICAM-1 Ab</a:t>
                </a:r>
                <a:endParaRPr lang="en-US" sz="1200" dirty="0"/>
              </a:p>
            </p:txBody>
          </p:sp>
          <p:pic>
            <p:nvPicPr>
              <p:cNvPr id="73" name="Picture 72" descr="A close-up of a microscope&#10;&#10;Description automatically generated">
                <a:extLst>
                  <a:ext uri="{FF2B5EF4-FFF2-40B4-BE49-F238E27FC236}">
                    <a16:creationId xmlns:a16="http://schemas.microsoft.com/office/drawing/2014/main" id="{27D5593C-E670-DC6E-99FE-94A8EBD240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03182" y="5565046"/>
                <a:ext cx="1024128" cy="768096"/>
              </a:xfrm>
              <a:prstGeom prst="rect">
                <a:avLst/>
              </a:prstGeom>
            </p:spPr>
          </p:pic>
          <p:pic>
            <p:nvPicPr>
              <p:cNvPr id="74" name="Picture 73" descr="A close-up of a cell&#10;&#10;Description automatically generated">
                <a:extLst>
                  <a:ext uri="{FF2B5EF4-FFF2-40B4-BE49-F238E27FC236}">
                    <a16:creationId xmlns:a16="http://schemas.microsoft.com/office/drawing/2014/main" id="{9BA75DAE-B424-0906-EBEF-7B77086991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03182" y="4751110"/>
                <a:ext cx="1024128" cy="768096"/>
              </a:xfrm>
              <a:prstGeom prst="rect">
                <a:avLst/>
              </a:prstGeom>
            </p:spPr>
          </p:pic>
          <p:pic>
            <p:nvPicPr>
              <p:cNvPr id="75" name="Picture 74" descr="A grey surface with small dots&#10;&#10;Description automatically generated">
                <a:extLst>
                  <a:ext uri="{FF2B5EF4-FFF2-40B4-BE49-F238E27FC236}">
                    <a16:creationId xmlns:a16="http://schemas.microsoft.com/office/drawing/2014/main" id="{3736B9CA-0150-6EA1-0D5B-E28BB5172E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394" y="5572313"/>
                <a:ext cx="1024128" cy="768096"/>
              </a:xfrm>
              <a:prstGeom prst="rect">
                <a:avLst/>
              </a:prstGeom>
            </p:spPr>
          </p:pic>
          <p:pic>
            <p:nvPicPr>
              <p:cNvPr id="76" name="Picture 75" descr="A close-up of a grey surface&#10;&#10;Description automatically generated">
                <a:extLst>
                  <a:ext uri="{FF2B5EF4-FFF2-40B4-BE49-F238E27FC236}">
                    <a16:creationId xmlns:a16="http://schemas.microsoft.com/office/drawing/2014/main" id="{5D87FE88-A6F6-3F3F-1E9F-B531E79355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394" y="4756495"/>
                <a:ext cx="1024128" cy="768096"/>
              </a:xfrm>
              <a:prstGeom prst="rect">
                <a:avLst/>
              </a:prstGeom>
            </p:spPr>
          </p:pic>
          <p:pic>
            <p:nvPicPr>
              <p:cNvPr id="77" name="Picture 76" descr="A close-up of a grey surface&#10;&#10;Description automatically generated">
                <a:extLst>
                  <a:ext uri="{FF2B5EF4-FFF2-40B4-BE49-F238E27FC236}">
                    <a16:creationId xmlns:a16="http://schemas.microsoft.com/office/drawing/2014/main" id="{8174CD44-36C5-1BB8-9E61-348B517BE4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09898" y="4722454"/>
                <a:ext cx="1024128" cy="768096"/>
              </a:xfrm>
              <a:prstGeom prst="rect">
                <a:avLst/>
              </a:prstGeom>
            </p:spPr>
          </p:pic>
          <p:pic>
            <p:nvPicPr>
              <p:cNvPr id="78" name="Picture 77" descr="A close-up of a grey surface&#10;&#10;Description automatically generated">
                <a:extLst>
                  <a:ext uri="{FF2B5EF4-FFF2-40B4-BE49-F238E27FC236}">
                    <a16:creationId xmlns:a16="http://schemas.microsoft.com/office/drawing/2014/main" id="{BE70ED7F-DA5F-AEB2-C4AF-19117C0278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BEBA8EAE-BF5A-486C-A8C5-ECC9F3942E4B}">
                    <a14:imgProps xmlns:a14="http://schemas.microsoft.com/office/drawing/2010/main">
                      <a14:imgLayer r:embed="rId19">
                        <a14:imgEffect>
                          <a14:brightnessContrast bright="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09898" y="5569393"/>
                <a:ext cx="1024128" cy="768096"/>
              </a:xfrm>
              <a:prstGeom prst="rect">
                <a:avLst/>
              </a:prstGeom>
            </p:spPr>
          </p:pic>
        </p:grpSp>
        <p:cxnSp>
          <p:nvCxnSpPr>
            <p:cNvPr id="19" name="直接连接符 2">
              <a:extLst>
                <a:ext uri="{FF2B5EF4-FFF2-40B4-BE49-F238E27FC236}">
                  <a16:creationId xmlns:a16="http://schemas.microsoft.com/office/drawing/2014/main" id="{AF7A32B2-6B72-A5AB-278A-F738E902B7F1}"/>
                </a:ext>
              </a:extLst>
            </p:cNvPr>
            <p:cNvCxnSpPr>
              <a:cxnSpLocks/>
            </p:cNvCxnSpPr>
            <p:nvPr/>
          </p:nvCxnSpPr>
          <p:spPr>
            <a:xfrm>
              <a:off x="3155083" y="7805900"/>
              <a:ext cx="24496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ECE83BA-EA89-C842-3E23-A61889F8FBC5}"/>
              </a:ext>
            </a:extLst>
          </p:cNvPr>
          <p:cNvGrpSpPr/>
          <p:nvPr/>
        </p:nvGrpSpPr>
        <p:grpSpPr>
          <a:xfrm>
            <a:off x="2076863" y="3211251"/>
            <a:ext cx="3095772" cy="1719919"/>
            <a:chOff x="1858057" y="3262739"/>
            <a:chExt cx="3095772" cy="1719919"/>
          </a:xfrm>
        </p:grpSpPr>
        <p:sp>
          <p:nvSpPr>
            <p:cNvPr id="50" name="TextBox 84">
              <a:extLst>
                <a:ext uri="{FF2B5EF4-FFF2-40B4-BE49-F238E27FC236}">
                  <a16:creationId xmlns:a16="http://schemas.microsoft.com/office/drawing/2014/main" id="{960BF727-7F99-F9EB-43A5-9B8C2C47EAC4}"/>
                </a:ext>
              </a:extLst>
            </p:cNvPr>
            <p:cNvSpPr txBox="1"/>
            <p:nvPr/>
          </p:nvSpPr>
          <p:spPr>
            <a:xfrm rot="10800000">
              <a:off x="1858057" y="3890974"/>
              <a:ext cx="369332" cy="83061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% of max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1" name="Straight Arrow Connector 87">
              <a:extLst>
                <a:ext uri="{FF2B5EF4-FFF2-40B4-BE49-F238E27FC236}">
                  <a16:creationId xmlns:a16="http://schemas.microsoft.com/office/drawing/2014/main" id="{77B9B984-8A9F-F8B3-498F-E3F172C8E8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2723" y="3554306"/>
              <a:ext cx="0" cy="39382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1">
              <a:extLst>
                <a:ext uri="{FF2B5EF4-FFF2-40B4-BE49-F238E27FC236}">
                  <a16:creationId xmlns:a16="http://schemas.microsoft.com/office/drawing/2014/main" id="{B058D4B1-483C-5E99-D833-B93694941015}"/>
                </a:ext>
              </a:extLst>
            </p:cNvPr>
            <p:cNvSpPr/>
            <p:nvPr/>
          </p:nvSpPr>
          <p:spPr>
            <a:xfrm>
              <a:off x="3438671" y="3590366"/>
              <a:ext cx="85632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  <p:sp>
          <p:nvSpPr>
            <p:cNvPr id="46" name="矩形 7">
              <a:extLst>
                <a:ext uri="{FF2B5EF4-FFF2-40B4-BE49-F238E27FC236}">
                  <a16:creationId xmlns:a16="http://schemas.microsoft.com/office/drawing/2014/main" id="{22FCAAD3-6C8C-CBC0-38C3-AC2C7EC062BA}"/>
                </a:ext>
              </a:extLst>
            </p:cNvPr>
            <p:cNvSpPr/>
            <p:nvPr/>
          </p:nvSpPr>
          <p:spPr>
            <a:xfrm>
              <a:off x="3438671" y="3895399"/>
              <a:ext cx="6703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  <p:sp>
          <p:nvSpPr>
            <p:cNvPr id="47" name="矩形 7">
              <a:extLst>
                <a:ext uri="{FF2B5EF4-FFF2-40B4-BE49-F238E27FC236}">
                  <a16:creationId xmlns:a16="http://schemas.microsoft.com/office/drawing/2014/main" id="{A2992BE0-71FB-774F-681B-6A8761BB0D79}"/>
                </a:ext>
              </a:extLst>
            </p:cNvPr>
            <p:cNvSpPr/>
            <p:nvPr/>
          </p:nvSpPr>
          <p:spPr>
            <a:xfrm>
              <a:off x="3438671" y="4181165"/>
              <a:ext cx="151515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cluster cells</a:t>
              </a:r>
              <a:endParaRPr lang="en-US" sz="1200" dirty="0"/>
            </a:p>
          </p:txBody>
        </p:sp>
        <p:sp>
          <p:nvSpPr>
            <p:cNvPr id="48" name="TextBox 188">
              <a:extLst>
                <a:ext uri="{FF2B5EF4-FFF2-40B4-BE49-F238E27FC236}">
                  <a16:creationId xmlns:a16="http://schemas.microsoft.com/office/drawing/2014/main" id="{E639344F-A575-C174-135B-31ABA01CC8F3}"/>
                </a:ext>
              </a:extLst>
            </p:cNvPr>
            <p:cNvSpPr txBox="1"/>
            <p:nvPr/>
          </p:nvSpPr>
          <p:spPr>
            <a:xfrm>
              <a:off x="2165947" y="4705659"/>
              <a:ext cx="6595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ICAM1</a:t>
              </a:r>
            </a:p>
          </p:txBody>
        </p:sp>
        <p:cxnSp>
          <p:nvCxnSpPr>
            <p:cNvPr id="49" name="Straight Arrow Connector 189">
              <a:extLst>
                <a:ext uri="{FF2B5EF4-FFF2-40B4-BE49-F238E27FC236}">
                  <a16:creationId xmlns:a16="http://schemas.microsoft.com/office/drawing/2014/main" id="{872F021F-2702-FAE4-CB59-39A0779D6665}"/>
                </a:ext>
              </a:extLst>
            </p:cNvPr>
            <p:cNvCxnSpPr>
              <a:cxnSpLocks/>
            </p:cNvCxnSpPr>
            <p:nvPr/>
          </p:nvCxnSpPr>
          <p:spPr>
            <a:xfrm>
              <a:off x="2742413" y="4844158"/>
              <a:ext cx="64008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矩形 7">
              <a:extLst>
                <a:ext uri="{FF2B5EF4-FFF2-40B4-BE49-F238E27FC236}">
                  <a16:creationId xmlns:a16="http://schemas.microsoft.com/office/drawing/2014/main" id="{1758F5B0-4CBE-99C0-2E18-4024C11A7B10}"/>
                </a:ext>
              </a:extLst>
            </p:cNvPr>
            <p:cNvSpPr/>
            <p:nvPr/>
          </p:nvSpPr>
          <p:spPr>
            <a:xfrm>
              <a:off x="3438671" y="4450893"/>
              <a:ext cx="14622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single cells</a:t>
              </a:r>
              <a:endParaRPr lang="en-US" sz="1200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DC38C82-8F6C-170A-5B6B-9759EDFFE980}"/>
                </a:ext>
              </a:extLst>
            </p:cNvPr>
            <p:cNvGrpSpPr/>
            <p:nvPr/>
          </p:nvGrpSpPr>
          <p:grpSpPr>
            <a:xfrm>
              <a:off x="2043934" y="3262739"/>
              <a:ext cx="1561615" cy="1495555"/>
              <a:chOff x="8079646" y="3279968"/>
              <a:chExt cx="1561615" cy="1495555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558BE1E5-87C1-776B-E9F1-798EAE48896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0"/>
              <a:srcRect l="5675" r="58296"/>
              <a:stretch/>
            </p:blipFill>
            <p:spPr>
              <a:xfrm>
                <a:off x="8079646" y="3279968"/>
                <a:ext cx="1561615" cy="1495555"/>
              </a:xfrm>
              <a:prstGeom prst="rect">
                <a:avLst/>
              </a:prstGeom>
            </p:spPr>
          </p:pic>
          <p:sp>
            <p:nvSpPr>
              <p:cNvPr id="52" name="矩形 1">
                <a:extLst>
                  <a:ext uri="{FF2B5EF4-FFF2-40B4-BE49-F238E27FC236}">
                    <a16:creationId xmlns:a16="http://schemas.microsoft.com/office/drawing/2014/main" id="{4A1EFD47-5350-1449-14A0-8A3F34E0016C}"/>
                  </a:ext>
                </a:extLst>
              </p:cNvPr>
              <p:cNvSpPr/>
              <p:nvPr/>
            </p:nvSpPr>
            <p:spPr>
              <a:xfrm>
                <a:off x="9046401" y="3381775"/>
                <a:ext cx="48282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32.5</a:t>
                </a:r>
                <a:endParaRPr lang="en-US" sz="1200" dirty="0"/>
              </a:p>
            </p:txBody>
          </p:sp>
          <p:sp>
            <p:nvSpPr>
              <p:cNvPr id="53" name="矩形 1">
                <a:extLst>
                  <a:ext uri="{FF2B5EF4-FFF2-40B4-BE49-F238E27FC236}">
                    <a16:creationId xmlns:a16="http://schemas.microsoft.com/office/drawing/2014/main" id="{6FA3A980-6119-328D-7187-E262138C0477}"/>
                  </a:ext>
                </a:extLst>
              </p:cNvPr>
              <p:cNvSpPr/>
              <p:nvPr/>
            </p:nvSpPr>
            <p:spPr>
              <a:xfrm>
                <a:off x="9046401" y="4467890"/>
                <a:ext cx="48282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57.4</a:t>
                </a:r>
                <a:endParaRPr lang="en-US" sz="1200" dirty="0"/>
              </a:p>
            </p:txBody>
          </p:sp>
          <p:sp>
            <p:nvSpPr>
              <p:cNvPr id="54" name="矩形 1">
                <a:extLst>
                  <a:ext uri="{FF2B5EF4-FFF2-40B4-BE49-F238E27FC236}">
                    <a16:creationId xmlns:a16="http://schemas.microsoft.com/office/drawing/2014/main" id="{E1FDA8AF-604C-EE8D-C7A7-B7E5BA2467E9}"/>
                  </a:ext>
                </a:extLst>
              </p:cNvPr>
              <p:cNvSpPr/>
              <p:nvPr/>
            </p:nvSpPr>
            <p:spPr>
              <a:xfrm>
                <a:off x="9046401" y="4244441"/>
                <a:ext cx="48282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79.3</a:t>
                </a:r>
                <a:endParaRPr lang="en-US" sz="1200" dirty="0"/>
              </a:p>
            </p:txBody>
          </p:sp>
          <p:sp>
            <p:nvSpPr>
              <p:cNvPr id="56" name="矩形 1">
                <a:extLst>
                  <a:ext uri="{FF2B5EF4-FFF2-40B4-BE49-F238E27FC236}">
                    <a16:creationId xmlns:a16="http://schemas.microsoft.com/office/drawing/2014/main" id="{B7A68E9B-B5D3-4187-15EE-5AFCCF6052F7}"/>
                  </a:ext>
                </a:extLst>
              </p:cNvPr>
              <p:cNvSpPr/>
              <p:nvPr/>
            </p:nvSpPr>
            <p:spPr>
              <a:xfrm>
                <a:off x="9046401" y="3915544"/>
                <a:ext cx="48282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65.4</a:t>
                </a:r>
                <a:endParaRPr lang="en-US" sz="1200" dirty="0"/>
              </a:p>
            </p:txBody>
          </p:sp>
        </p:grpSp>
      </p:grpSp>
      <p:sp>
        <p:nvSpPr>
          <p:cNvPr id="83" name="TextBox 16">
            <a:extLst>
              <a:ext uri="{FF2B5EF4-FFF2-40B4-BE49-F238E27FC236}">
                <a16:creationId xmlns:a16="http://schemas.microsoft.com/office/drawing/2014/main" id="{BED2E354-62CF-53AE-F759-38CC8766EE09}"/>
              </a:ext>
            </a:extLst>
          </p:cNvPr>
          <p:cNvSpPr txBox="1"/>
          <p:nvPr/>
        </p:nvSpPr>
        <p:spPr>
          <a:xfrm>
            <a:off x="4683249" y="2890430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cxnSp>
        <p:nvCxnSpPr>
          <p:cNvPr id="18" name="直接连接符 2">
            <a:extLst>
              <a:ext uri="{FF2B5EF4-FFF2-40B4-BE49-F238E27FC236}">
                <a16:creationId xmlns:a16="http://schemas.microsoft.com/office/drawing/2014/main" id="{DB028F21-BB92-53FD-DABE-634A8B7EC623}"/>
              </a:ext>
            </a:extLst>
          </p:cNvPr>
          <p:cNvCxnSpPr>
            <a:cxnSpLocks/>
          </p:cNvCxnSpPr>
          <p:nvPr/>
        </p:nvCxnSpPr>
        <p:spPr>
          <a:xfrm>
            <a:off x="5390826" y="2685091"/>
            <a:ext cx="24496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6">
            <a:extLst>
              <a:ext uri="{FF2B5EF4-FFF2-40B4-BE49-F238E27FC236}">
                <a16:creationId xmlns:a16="http://schemas.microsoft.com/office/drawing/2014/main" id="{0A5E0D9D-6225-35A6-4230-27B80BC32F18}"/>
              </a:ext>
            </a:extLst>
          </p:cNvPr>
          <p:cNvSpPr txBox="1"/>
          <p:nvPr/>
        </p:nvSpPr>
        <p:spPr>
          <a:xfrm>
            <a:off x="3668602" y="5807713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FEE5D1A6-1F35-85CC-C027-7AC2C7FAE692}"/>
              </a:ext>
            </a:extLst>
          </p:cNvPr>
          <p:cNvGrpSpPr/>
          <p:nvPr/>
        </p:nvGrpSpPr>
        <p:grpSpPr>
          <a:xfrm>
            <a:off x="4064399" y="5941424"/>
            <a:ext cx="2539738" cy="2317147"/>
            <a:chOff x="7601884" y="5561826"/>
            <a:chExt cx="2539738" cy="2317147"/>
          </a:xfrm>
        </p:grpSpPr>
        <p:sp>
          <p:nvSpPr>
            <p:cNvPr id="23" name="Rectangle 5">
              <a:extLst>
                <a:ext uri="{FF2B5EF4-FFF2-40B4-BE49-F238E27FC236}">
                  <a16:creationId xmlns:a16="http://schemas.microsoft.com/office/drawing/2014/main" id="{DC7808B3-F463-851D-BA47-0927C08A5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1775" y="7169150"/>
              <a:ext cx="196850" cy="227013"/>
            </a:xfrm>
            <a:prstGeom prst="rect">
              <a:avLst/>
            </a:pr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251ABA53-5A4B-F5A7-C196-220F4B297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9075" y="7169150"/>
              <a:ext cx="220663" cy="227013"/>
            </a:xfrm>
            <a:custGeom>
              <a:avLst/>
              <a:gdLst>
                <a:gd name="T0" fmla="*/ 8 w 139"/>
                <a:gd name="T1" fmla="*/ 143 h 143"/>
                <a:gd name="T2" fmla="*/ 8 w 139"/>
                <a:gd name="T3" fmla="*/ 0 h 143"/>
                <a:gd name="T4" fmla="*/ 0 w 139"/>
                <a:gd name="T5" fmla="*/ 0 h 143"/>
                <a:gd name="T6" fmla="*/ 139 w 139"/>
                <a:gd name="T7" fmla="*/ 0 h 143"/>
                <a:gd name="T8" fmla="*/ 132 w 139"/>
                <a:gd name="T9" fmla="*/ 0 h 143"/>
                <a:gd name="T10" fmla="*/ 132 w 139"/>
                <a:gd name="T11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143">
                  <a:moveTo>
                    <a:pt x="8" y="143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139" y="0"/>
                  </a:lnTo>
                  <a:lnTo>
                    <a:pt x="132" y="0"/>
                  </a:lnTo>
                  <a:lnTo>
                    <a:pt x="132" y="143"/>
                  </a:lnTo>
                </a:path>
              </a:pathLst>
            </a:custGeom>
            <a:noFill/>
            <a:ln w="25400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C6214947-EA22-26C9-07A4-027CD2570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3050" y="7092950"/>
              <a:ext cx="111125" cy="128588"/>
            </a:xfrm>
            <a:custGeom>
              <a:avLst/>
              <a:gdLst>
                <a:gd name="T0" fmla="*/ 0 w 70"/>
                <a:gd name="T1" fmla="*/ 0 h 81"/>
                <a:gd name="T2" fmla="*/ 70 w 70"/>
                <a:gd name="T3" fmla="*/ 0 h 81"/>
                <a:gd name="T4" fmla="*/ 35 w 70"/>
                <a:gd name="T5" fmla="*/ 0 h 81"/>
                <a:gd name="T6" fmla="*/ 35 w 70"/>
                <a:gd name="T7" fmla="*/ 81 h 81"/>
                <a:gd name="T8" fmla="*/ 0 w 70"/>
                <a:gd name="T9" fmla="*/ 81 h 81"/>
                <a:gd name="T10" fmla="*/ 70 w 70"/>
                <a:gd name="T1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81">
                  <a:moveTo>
                    <a:pt x="0" y="0"/>
                  </a:moveTo>
                  <a:lnTo>
                    <a:pt x="70" y="0"/>
                  </a:lnTo>
                  <a:lnTo>
                    <a:pt x="35" y="0"/>
                  </a:lnTo>
                  <a:lnTo>
                    <a:pt x="35" y="81"/>
                  </a:lnTo>
                  <a:lnTo>
                    <a:pt x="0" y="81"/>
                  </a:lnTo>
                  <a:lnTo>
                    <a:pt x="70" y="81"/>
                  </a:lnTo>
                </a:path>
              </a:pathLst>
            </a:custGeom>
            <a:noFill/>
            <a:ln w="793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8">
              <a:extLst>
                <a:ext uri="{FF2B5EF4-FFF2-40B4-BE49-F238E27FC236}">
                  <a16:creationId xmlns:a16="http://schemas.microsoft.com/office/drawing/2014/main" id="{285FD289-4015-BF14-1DA0-551025703D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4159" y="6237288"/>
              <a:ext cx="209246" cy="1158875"/>
            </a:xfrm>
            <a:prstGeom prst="rect">
              <a:avLst/>
            </a:prstGeom>
            <a:solidFill>
              <a:srgbClr val="575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7F218621-CF0D-7D71-B573-8352E6348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2850" y="6027738"/>
              <a:ext cx="111125" cy="393700"/>
            </a:xfrm>
            <a:custGeom>
              <a:avLst/>
              <a:gdLst>
                <a:gd name="T0" fmla="*/ 0 w 70"/>
                <a:gd name="T1" fmla="*/ 0 h 248"/>
                <a:gd name="T2" fmla="*/ 70 w 70"/>
                <a:gd name="T3" fmla="*/ 0 h 248"/>
                <a:gd name="T4" fmla="*/ 35 w 70"/>
                <a:gd name="T5" fmla="*/ 0 h 248"/>
                <a:gd name="T6" fmla="*/ 35 w 70"/>
                <a:gd name="T7" fmla="*/ 248 h 248"/>
                <a:gd name="T8" fmla="*/ 0 w 70"/>
                <a:gd name="T9" fmla="*/ 248 h 248"/>
                <a:gd name="T10" fmla="*/ 70 w 70"/>
                <a:gd name="T11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248">
                  <a:moveTo>
                    <a:pt x="0" y="0"/>
                  </a:moveTo>
                  <a:lnTo>
                    <a:pt x="70" y="0"/>
                  </a:lnTo>
                  <a:lnTo>
                    <a:pt x="35" y="0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70" y="248"/>
                  </a:lnTo>
                </a:path>
              </a:pathLst>
            </a:custGeom>
            <a:noFill/>
            <a:ln w="793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11">
              <a:extLst>
                <a:ext uri="{FF2B5EF4-FFF2-40B4-BE49-F238E27FC236}">
                  <a16:creationId xmlns:a16="http://schemas.microsoft.com/office/drawing/2014/main" id="{D5649214-0F3B-B11A-A77F-80280004E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9788" y="7196138"/>
              <a:ext cx="196850" cy="200025"/>
            </a:xfrm>
            <a:prstGeom prst="rect">
              <a:avLst/>
            </a:prstGeom>
            <a:solidFill>
              <a:srgbClr val="FF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089F413B-09EB-0724-0676-11477D031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7088" y="7196138"/>
              <a:ext cx="222250" cy="200025"/>
            </a:xfrm>
            <a:custGeom>
              <a:avLst/>
              <a:gdLst>
                <a:gd name="T0" fmla="*/ 8 w 140"/>
                <a:gd name="T1" fmla="*/ 126 h 126"/>
                <a:gd name="T2" fmla="*/ 8 w 140"/>
                <a:gd name="T3" fmla="*/ 0 h 126"/>
                <a:gd name="T4" fmla="*/ 0 w 140"/>
                <a:gd name="T5" fmla="*/ 0 h 126"/>
                <a:gd name="T6" fmla="*/ 140 w 140"/>
                <a:gd name="T7" fmla="*/ 0 h 126"/>
                <a:gd name="T8" fmla="*/ 132 w 140"/>
                <a:gd name="T9" fmla="*/ 0 h 126"/>
                <a:gd name="T10" fmla="*/ 132 w 140"/>
                <a:gd name="T11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26">
                  <a:moveTo>
                    <a:pt x="8" y="126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140" y="0"/>
                  </a:lnTo>
                  <a:lnTo>
                    <a:pt x="132" y="0"/>
                  </a:lnTo>
                  <a:lnTo>
                    <a:pt x="132" y="126"/>
                  </a:lnTo>
                </a:path>
              </a:pathLst>
            </a:custGeom>
            <a:noFill/>
            <a:ln w="25400" cap="flat">
              <a:solidFill>
                <a:srgbClr val="FF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EE36192F-10D6-D38E-758B-F0DF7C9AC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2650" y="7142163"/>
              <a:ext cx="109538" cy="82550"/>
            </a:xfrm>
            <a:custGeom>
              <a:avLst/>
              <a:gdLst>
                <a:gd name="T0" fmla="*/ 0 w 69"/>
                <a:gd name="T1" fmla="*/ 0 h 52"/>
                <a:gd name="T2" fmla="*/ 69 w 69"/>
                <a:gd name="T3" fmla="*/ 0 h 52"/>
                <a:gd name="T4" fmla="*/ 35 w 69"/>
                <a:gd name="T5" fmla="*/ 0 h 52"/>
                <a:gd name="T6" fmla="*/ 35 w 69"/>
                <a:gd name="T7" fmla="*/ 52 h 52"/>
                <a:gd name="T8" fmla="*/ 0 w 69"/>
                <a:gd name="T9" fmla="*/ 52 h 52"/>
                <a:gd name="T10" fmla="*/ 69 w 69"/>
                <a:gd name="T1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52">
                  <a:moveTo>
                    <a:pt x="0" y="0"/>
                  </a:moveTo>
                  <a:lnTo>
                    <a:pt x="69" y="0"/>
                  </a:lnTo>
                  <a:lnTo>
                    <a:pt x="35" y="0"/>
                  </a:lnTo>
                  <a:lnTo>
                    <a:pt x="35" y="52"/>
                  </a:lnTo>
                  <a:lnTo>
                    <a:pt x="0" y="52"/>
                  </a:lnTo>
                  <a:lnTo>
                    <a:pt x="69" y="52"/>
                  </a:lnTo>
                </a:path>
              </a:pathLst>
            </a:custGeom>
            <a:noFill/>
            <a:ln w="793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46">
              <a:extLst>
                <a:ext uri="{FF2B5EF4-FFF2-40B4-BE49-F238E27FC236}">
                  <a16:creationId xmlns:a16="http://schemas.microsoft.com/office/drawing/2014/main" id="{259E8373-6619-9230-5E05-E4CF365DA0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8025" y="7396163"/>
              <a:ext cx="1119188" cy="71438"/>
            </a:xfrm>
            <a:custGeom>
              <a:avLst/>
              <a:gdLst>
                <a:gd name="T0" fmla="*/ 0 w 705"/>
                <a:gd name="T1" fmla="*/ 0 h 45"/>
                <a:gd name="T2" fmla="*/ 705 w 705"/>
                <a:gd name="T3" fmla="*/ 0 h 45"/>
                <a:gd name="T4" fmla="*/ 145 w 705"/>
                <a:gd name="T5" fmla="*/ 45 h 45"/>
                <a:gd name="T6" fmla="*/ 145 w 705"/>
                <a:gd name="T7" fmla="*/ 0 h 45"/>
                <a:gd name="T8" fmla="*/ 353 w 705"/>
                <a:gd name="T9" fmla="*/ 45 h 45"/>
                <a:gd name="T10" fmla="*/ 353 w 705"/>
                <a:gd name="T11" fmla="*/ 0 h 45"/>
                <a:gd name="T12" fmla="*/ 561 w 705"/>
                <a:gd name="T13" fmla="*/ 45 h 45"/>
                <a:gd name="T14" fmla="*/ 561 w 705"/>
                <a:gd name="T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5" h="45">
                  <a:moveTo>
                    <a:pt x="0" y="0"/>
                  </a:moveTo>
                  <a:lnTo>
                    <a:pt x="705" y="0"/>
                  </a:lnTo>
                  <a:moveTo>
                    <a:pt x="145" y="45"/>
                  </a:moveTo>
                  <a:lnTo>
                    <a:pt x="145" y="0"/>
                  </a:lnTo>
                  <a:moveTo>
                    <a:pt x="353" y="45"/>
                  </a:moveTo>
                  <a:lnTo>
                    <a:pt x="353" y="0"/>
                  </a:lnTo>
                  <a:moveTo>
                    <a:pt x="561" y="45"/>
                  </a:moveTo>
                  <a:lnTo>
                    <a:pt x="561" y="0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47">
              <a:extLst>
                <a:ext uri="{FF2B5EF4-FFF2-40B4-BE49-F238E27FC236}">
                  <a16:creationId xmlns:a16="http://schemas.microsoft.com/office/drawing/2014/main" id="{8123168F-485A-BE7B-DABD-2C82208B38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6568" y="730186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48">
              <a:extLst>
                <a:ext uri="{FF2B5EF4-FFF2-40B4-BE49-F238E27FC236}">
                  <a16:creationId xmlns:a16="http://schemas.microsoft.com/office/drawing/2014/main" id="{EA6B56FD-23F6-26C2-CFDB-6E928DDFE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7168" y="6751003"/>
              <a:ext cx="42479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10000</a:t>
              </a:r>
              <a:endPara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49">
              <a:extLst>
                <a:ext uri="{FF2B5EF4-FFF2-40B4-BE49-F238E27FC236}">
                  <a16:creationId xmlns:a16="http://schemas.microsoft.com/office/drawing/2014/main" id="{E36AE469-E954-4373-BA5E-C1BEB99F68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7168" y="6200140"/>
              <a:ext cx="42479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20000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50">
              <a:extLst>
                <a:ext uri="{FF2B5EF4-FFF2-40B4-BE49-F238E27FC236}">
                  <a16:creationId xmlns:a16="http://schemas.microsoft.com/office/drawing/2014/main" id="{B0BBEB6C-6157-4DFE-3B5D-A496C22DE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7168" y="5649278"/>
              <a:ext cx="42479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30000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Freeform 51">
              <a:extLst>
                <a:ext uri="{FF2B5EF4-FFF2-40B4-BE49-F238E27FC236}">
                  <a16:creationId xmlns:a16="http://schemas.microsoft.com/office/drawing/2014/main" id="{B702B144-2594-3450-ADF7-149807EBD9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66113" y="5735638"/>
              <a:ext cx="71438" cy="1670050"/>
            </a:xfrm>
            <a:custGeom>
              <a:avLst/>
              <a:gdLst>
                <a:gd name="T0" fmla="*/ 45 w 45"/>
                <a:gd name="T1" fmla="*/ 1052 h 1052"/>
                <a:gd name="T2" fmla="*/ 45 w 45"/>
                <a:gd name="T3" fmla="*/ 0 h 1052"/>
                <a:gd name="T4" fmla="*/ 45 w 45"/>
                <a:gd name="T5" fmla="*/ 1046 h 1052"/>
                <a:gd name="T6" fmla="*/ 0 w 45"/>
                <a:gd name="T7" fmla="*/ 1046 h 1052"/>
                <a:gd name="T8" fmla="*/ 45 w 45"/>
                <a:gd name="T9" fmla="*/ 699 h 1052"/>
                <a:gd name="T10" fmla="*/ 0 w 45"/>
                <a:gd name="T11" fmla="*/ 699 h 1052"/>
                <a:gd name="T12" fmla="*/ 45 w 45"/>
                <a:gd name="T13" fmla="*/ 352 h 1052"/>
                <a:gd name="T14" fmla="*/ 0 w 45"/>
                <a:gd name="T15" fmla="*/ 352 h 1052"/>
                <a:gd name="T16" fmla="*/ 45 w 45"/>
                <a:gd name="T17" fmla="*/ 5 h 1052"/>
                <a:gd name="T18" fmla="*/ 0 w 45"/>
                <a:gd name="T19" fmla="*/ 5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1052">
                  <a:moveTo>
                    <a:pt x="45" y="1052"/>
                  </a:moveTo>
                  <a:lnTo>
                    <a:pt x="45" y="0"/>
                  </a:lnTo>
                  <a:moveTo>
                    <a:pt x="45" y="1046"/>
                  </a:moveTo>
                  <a:lnTo>
                    <a:pt x="0" y="1046"/>
                  </a:lnTo>
                  <a:moveTo>
                    <a:pt x="45" y="699"/>
                  </a:moveTo>
                  <a:lnTo>
                    <a:pt x="0" y="699"/>
                  </a:lnTo>
                  <a:moveTo>
                    <a:pt x="45" y="352"/>
                  </a:moveTo>
                  <a:lnTo>
                    <a:pt x="0" y="352"/>
                  </a:lnTo>
                  <a:moveTo>
                    <a:pt x="45" y="5"/>
                  </a:moveTo>
                  <a:lnTo>
                    <a:pt x="0" y="5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52">
              <a:extLst>
                <a:ext uri="{FF2B5EF4-FFF2-40B4-BE49-F238E27FC236}">
                  <a16:creationId xmlns:a16="http://schemas.microsoft.com/office/drawing/2014/main" id="{EA33092F-8C9B-FA1B-8A03-4A905C40D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800" y="7134225"/>
              <a:ext cx="49213" cy="49213"/>
            </a:xfrm>
            <a:custGeom>
              <a:avLst/>
              <a:gdLst>
                <a:gd name="T0" fmla="*/ 15 w 31"/>
                <a:gd name="T1" fmla="*/ 0 h 31"/>
                <a:gd name="T2" fmla="*/ 31 w 31"/>
                <a:gd name="T3" fmla="*/ 31 h 31"/>
                <a:gd name="T4" fmla="*/ 0 w 31"/>
                <a:gd name="T5" fmla="*/ 31 h 31"/>
                <a:gd name="T6" fmla="*/ 15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31" y="31"/>
                  </a:lnTo>
                  <a:lnTo>
                    <a:pt x="0" y="3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53">
              <a:extLst>
                <a:ext uri="{FF2B5EF4-FFF2-40B4-BE49-F238E27FC236}">
                  <a16:creationId xmlns:a16="http://schemas.microsoft.com/office/drawing/2014/main" id="{38DF99EB-289A-D2C3-BD8F-E08BF2B2C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800" y="7134225"/>
              <a:ext cx="49213" cy="49213"/>
            </a:xfrm>
            <a:custGeom>
              <a:avLst/>
              <a:gdLst>
                <a:gd name="T0" fmla="*/ 15 w 31"/>
                <a:gd name="T1" fmla="*/ 0 h 31"/>
                <a:gd name="T2" fmla="*/ 31 w 31"/>
                <a:gd name="T3" fmla="*/ 31 h 31"/>
                <a:gd name="T4" fmla="*/ 0 w 31"/>
                <a:gd name="T5" fmla="*/ 31 h 31"/>
                <a:gd name="T6" fmla="*/ 15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31" y="31"/>
                  </a:lnTo>
                  <a:lnTo>
                    <a:pt x="0" y="31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54">
              <a:extLst>
                <a:ext uri="{FF2B5EF4-FFF2-40B4-BE49-F238E27FC236}">
                  <a16:creationId xmlns:a16="http://schemas.microsoft.com/office/drawing/2014/main" id="{DF60CDD8-9AA4-916B-ACB9-3C0DD7EA8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800" y="7196138"/>
              <a:ext cx="49213" cy="49213"/>
            </a:xfrm>
            <a:custGeom>
              <a:avLst/>
              <a:gdLst>
                <a:gd name="T0" fmla="*/ 15 w 31"/>
                <a:gd name="T1" fmla="*/ 0 h 31"/>
                <a:gd name="T2" fmla="*/ 31 w 31"/>
                <a:gd name="T3" fmla="*/ 31 h 31"/>
                <a:gd name="T4" fmla="*/ 0 w 31"/>
                <a:gd name="T5" fmla="*/ 31 h 31"/>
                <a:gd name="T6" fmla="*/ 15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31" y="31"/>
                  </a:lnTo>
                  <a:lnTo>
                    <a:pt x="0" y="3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55">
              <a:extLst>
                <a:ext uri="{FF2B5EF4-FFF2-40B4-BE49-F238E27FC236}">
                  <a16:creationId xmlns:a16="http://schemas.microsoft.com/office/drawing/2014/main" id="{149F72C4-535F-E19F-2AF3-6BA2047EA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800" y="7196138"/>
              <a:ext cx="49213" cy="49213"/>
            </a:xfrm>
            <a:custGeom>
              <a:avLst/>
              <a:gdLst>
                <a:gd name="T0" fmla="*/ 15 w 31"/>
                <a:gd name="T1" fmla="*/ 0 h 31"/>
                <a:gd name="T2" fmla="*/ 31 w 31"/>
                <a:gd name="T3" fmla="*/ 31 h 31"/>
                <a:gd name="T4" fmla="*/ 0 w 31"/>
                <a:gd name="T5" fmla="*/ 31 h 31"/>
                <a:gd name="T6" fmla="*/ 15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31" y="31"/>
                  </a:lnTo>
                  <a:lnTo>
                    <a:pt x="0" y="31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56">
              <a:extLst>
                <a:ext uri="{FF2B5EF4-FFF2-40B4-BE49-F238E27FC236}">
                  <a16:creationId xmlns:a16="http://schemas.microsoft.com/office/drawing/2014/main" id="{72CDFBE8-2148-49D1-FCC4-871A47B82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800" y="7065963"/>
              <a:ext cx="49213" cy="49213"/>
            </a:xfrm>
            <a:custGeom>
              <a:avLst/>
              <a:gdLst>
                <a:gd name="T0" fmla="*/ 15 w 31"/>
                <a:gd name="T1" fmla="*/ 0 h 31"/>
                <a:gd name="T2" fmla="*/ 31 w 31"/>
                <a:gd name="T3" fmla="*/ 31 h 31"/>
                <a:gd name="T4" fmla="*/ 0 w 31"/>
                <a:gd name="T5" fmla="*/ 31 h 31"/>
                <a:gd name="T6" fmla="*/ 15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31" y="31"/>
                  </a:lnTo>
                  <a:lnTo>
                    <a:pt x="0" y="3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57">
              <a:extLst>
                <a:ext uri="{FF2B5EF4-FFF2-40B4-BE49-F238E27FC236}">
                  <a16:creationId xmlns:a16="http://schemas.microsoft.com/office/drawing/2014/main" id="{8809B325-B258-BF81-169C-24EDE582F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800" y="7065963"/>
              <a:ext cx="49213" cy="49213"/>
            </a:xfrm>
            <a:custGeom>
              <a:avLst/>
              <a:gdLst>
                <a:gd name="T0" fmla="*/ 15 w 31"/>
                <a:gd name="T1" fmla="*/ 0 h 31"/>
                <a:gd name="T2" fmla="*/ 31 w 31"/>
                <a:gd name="T3" fmla="*/ 31 h 31"/>
                <a:gd name="T4" fmla="*/ 0 w 31"/>
                <a:gd name="T5" fmla="*/ 31 h 31"/>
                <a:gd name="T6" fmla="*/ 15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31" y="31"/>
                  </a:lnTo>
                  <a:lnTo>
                    <a:pt x="0" y="31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58">
              <a:extLst>
                <a:ext uri="{FF2B5EF4-FFF2-40B4-BE49-F238E27FC236}">
                  <a16:creationId xmlns:a16="http://schemas.microsoft.com/office/drawing/2014/main" id="{7703D199-15D2-C59C-D73F-1AA49B24C9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3013" y="6269038"/>
              <a:ext cx="49213" cy="492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59">
              <a:extLst>
                <a:ext uri="{FF2B5EF4-FFF2-40B4-BE49-F238E27FC236}">
                  <a16:creationId xmlns:a16="http://schemas.microsoft.com/office/drawing/2014/main" id="{B58ED9AC-9598-F18D-F742-8E01A5EF8F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3013" y="6269038"/>
              <a:ext cx="49213" cy="492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60">
              <a:extLst>
                <a:ext uri="{FF2B5EF4-FFF2-40B4-BE49-F238E27FC236}">
                  <a16:creationId xmlns:a16="http://schemas.microsoft.com/office/drawing/2014/main" id="{BB851481-33B7-608B-4246-0324CAEA42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3013" y="6353175"/>
              <a:ext cx="49213" cy="492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61">
              <a:extLst>
                <a:ext uri="{FF2B5EF4-FFF2-40B4-BE49-F238E27FC236}">
                  <a16:creationId xmlns:a16="http://schemas.microsoft.com/office/drawing/2014/main" id="{F905FD79-30E2-E5F6-AD90-683D370465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3013" y="6353175"/>
              <a:ext cx="49213" cy="492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Rectangle 62">
              <a:extLst>
                <a:ext uri="{FF2B5EF4-FFF2-40B4-BE49-F238E27FC236}">
                  <a16:creationId xmlns:a16="http://schemas.microsoft.com/office/drawing/2014/main" id="{91DB4029-208D-2B63-7FFA-F699B89D7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3013" y="5976938"/>
              <a:ext cx="49213" cy="492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Rectangle 63">
              <a:extLst>
                <a:ext uri="{FF2B5EF4-FFF2-40B4-BE49-F238E27FC236}">
                  <a16:creationId xmlns:a16="http://schemas.microsoft.com/office/drawing/2014/main" id="{95A1D745-972D-4932-0E08-216F2AAD7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3013" y="5976938"/>
              <a:ext cx="49213" cy="492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Oval 64">
              <a:extLst>
                <a:ext uri="{FF2B5EF4-FFF2-40B4-BE49-F238E27FC236}">
                  <a16:creationId xmlns:a16="http://schemas.microsoft.com/office/drawing/2014/main" id="{99F5AFB7-3930-B274-E350-5A0CB9560B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2813" y="7204075"/>
              <a:ext cx="49213" cy="492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Oval 65">
              <a:extLst>
                <a:ext uri="{FF2B5EF4-FFF2-40B4-BE49-F238E27FC236}">
                  <a16:creationId xmlns:a16="http://schemas.microsoft.com/office/drawing/2014/main" id="{AAC3A341-1D29-3BA9-E3F8-C40712313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2813" y="7204075"/>
              <a:ext cx="49213" cy="492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Oval 66">
              <a:extLst>
                <a:ext uri="{FF2B5EF4-FFF2-40B4-BE49-F238E27FC236}">
                  <a16:creationId xmlns:a16="http://schemas.microsoft.com/office/drawing/2014/main" id="{96CEDC73-3A00-606D-12D2-AF3AC8594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600" y="7124700"/>
              <a:ext cx="49213" cy="492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Oval 67">
              <a:extLst>
                <a:ext uri="{FF2B5EF4-FFF2-40B4-BE49-F238E27FC236}">
                  <a16:creationId xmlns:a16="http://schemas.microsoft.com/office/drawing/2014/main" id="{285E5A2A-E796-BC70-50AB-7B5E3D4CCC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600" y="7124700"/>
              <a:ext cx="49213" cy="492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Oval 68">
              <a:extLst>
                <a:ext uri="{FF2B5EF4-FFF2-40B4-BE49-F238E27FC236}">
                  <a16:creationId xmlns:a16="http://schemas.microsoft.com/office/drawing/2014/main" id="{A6D5836F-FA3F-9FCC-A5D9-E566A8BC76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82025" y="7146925"/>
              <a:ext cx="49213" cy="5080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Oval 69">
              <a:extLst>
                <a:ext uri="{FF2B5EF4-FFF2-40B4-BE49-F238E27FC236}">
                  <a16:creationId xmlns:a16="http://schemas.microsoft.com/office/drawing/2014/main" id="{1CDF8292-350F-8147-302E-377CEA508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82025" y="7146925"/>
              <a:ext cx="49213" cy="50800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98">
              <a:extLst>
                <a:ext uri="{FF2B5EF4-FFF2-40B4-BE49-F238E27FC236}">
                  <a16:creationId xmlns:a16="http://schemas.microsoft.com/office/drawing/2014/main" id="{E166372E-C441-1812-EFFF-2C1468E17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8213" y="5805488"/>
              <a:ext cx="296863" cy="98425"/>
            </a:xfrm>
            <a:custGeom>
              <a:avLst/>
              <a:gdLst>
                <a:gd name="T0" fmla="*/ 0 w 187"/>
                <a:gd name="T1" fmla="*/ 62 h 62"/>
                <a:gd name="T2" fmla="*/ 0 w 187"/>
                <a:gd name="T3" fmla="*/ 0 h 62"/>
                <a:gd name="T4" fmla="*/ 187 w 187"/>
                <a:gd name="T5" fmla="*/ 0 h 62"/>
                <a:gd name="T6" fmla="*/ 187 w 187"/>
                <a:gd name="T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7" h="62">
                  <a:moveTo>
                    <a:pt x="0" y="62"/>
                  </a:moveTo>
                  <a:lnTo>
                    <a:pt x="0" y="0"/>
                  </a:lnTo>
                  <a:lnTo>
                    <a:pt x="187" y="0"/>
                  </a:lnTo>
                  <a:lnTo>
                    <a:pt x="187" y="62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00">
              <a:extLst>
                <a:ext uri="{FF2B5EF4-FFF2-40B4-BE49-F238E27FC236}">
                  <a16:creationId xmlns:a16="http://schemas.microsoft.com/office/drawing/2014/main" id="{F4169761-CE95-9F0E-AA89-1DDF22FB7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1750" y="5807075"/>
              <a:ext cx="296863" cy="98425"/>
            </a:xfrm>
            <a:custGeom>
              <a:avLst/>
              <a:gdLst>
                <a:gd name="T0" fmla="*/ 0 w 187"/>
                <a:gd name="T1" fmla="*/ 62 h 62"/>
                <a:gd name="T2" fmla="*/ 0 w 187"/>
                <a:gd name="T3" fmla="*/ 0 h 62"/>
                <a:gd name="T4" fmla="*/ 187 w 187"/>
                <a:gd name="T5" fmla="*/ 0 h 62"/>
                <a:gd name="T6" fmla="*/ 187 w 187"/>
                <a:gd name="T7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7" h="62">
                  <a:moveTo>
                    <a:pt x="0" y="62"/>
                  </a:moveTo>
                  <a:lnTo>
                    <a:pt x="0" y="0"/>
                  </a:lnTo>
                  <a:lnTo>
                    <a:pt x="187" y="0"/>
                  </a:lnTo>
                  <a:lnTo>
                    <a:pt x="187" y="62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Rectangle 615">
              <a:extLst>
                <a:ext uri="{FF2B5EF4-FFF2-40B4-BE49-F238E27FC236}">
                  <a16:creationId xmlns:a16="http://schemas.microsoft.com/office/drawing/2014/main" id="{CB7439ED-8A83-EB50-8FE8-3DB74A9D9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63769" y="5624940"/>
              <a:ext cx="2693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3" name="Rectangle 615">
              <a:extLst>
                <a:ext uri="{FF2B5EF4-FFF2-40B4-BE49-F238E27FC236}">
                  <a16:creationId xmlns:a16="http://schemas.microsoft.com/office/drawing/2014/main" id="{7430862E-49CB-8A87-2754-2B7D3AA7D8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5496" y="5617388"/>
              <a:ext cx="2693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5" name="Rectangle 343">
              <a:extLst>
                <a:ext uri="{FF2B5EF4-FFF2-40B4-BE49-F238E27FC236}">
                  <a16:creationId xmlns:a16="http://schemas.microsoft.com/office/drawing/2014/main" id="{583D5FEC-77EA-65AB-741A-A4185F9E09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694744" y="6468966"/>
              <a:ext cx="199894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Size of cell aggregates (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μ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</a:t>
              </a:r>
              <a:r>
                <a:rPr kumimoji="0" lang="en-US" altLang="en-US" sz="12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6" name="文本框 868">
              <a:extLst>
                <a:ext uri="{FF2B5EF4-FFF2-40B4-BE49-F238E27FC236}">
                  <a16:creationId xmlns:a16="http://schemas.microsoft.com/office/drawing/2014/main" id="{31E54CD4-01C7-54D5-F342-7F1C4A1DC8F0}"/>
                </a:ext>
              </a:extLst>
            </p:cNvPr>
            <p:cNvSpPr txBox="1"/>
            <p:nvPr/>
          </p:nvSpPr>
          <p:spPr>
            <a:xfrm rot="18973189">
              <a:off x="7850558" y="7570194"/>
              <a:ext cx="9602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" name="文本框 868">
              <a:extLst>
                <a:ext uri="{FF2B5EF4-FFF2-40B4-BE49-F238E27FC236}">
                  <a16:creationId xmlns:a16="http://schemas.microsoft.com/office/drawing/2014/main" id="{7C8FBFD2-861C-B8EC-8C71-A75EB7CC87B0}"/>
                </a:ext>
              </a:extLst>
            </p:cNvPr>
            <p:cNvSpPr txBox="1"/>
            <p:nvPr/>
          </p:nvSpPr>
          <p:spPr>
            <a:xfrm rot="18973189">
              <a:off x="8314193" y="7485061"/>
              <a:ext cx="9602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文本框 868">
              <a:extLst>
                <a:ext uri="{FF2B5EF4-FFF2-40B4-BE49-F238E27FC236}">
                  <a16:creationId xmlns:a16="http://schemas.microsoft.com/office/drawing/2014/main" id="{4BF31127-BCB0-153F-D95B-FF10679AA374}"/>
                </a:ext>
              </a:extLst>
            </p:cNvPr>
            <p:cNvSpPr txBox="1"/>
            <p:nvPr/>
          </p:nvSpPr>
          <p:spPr>
            <a:xfrm rot="18973189">
              <a:off x="7868309" y="7601974"/>
              <a:ext cx="22733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ζ+ICAM-1 Ab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418DD3DD-18F8-68A4-DF8D-11CBEDA87E9F}"/>
              </a:ext>
            </a:extLst>
          </p:cNvPr>
          <p:cNvGrpSpPr/>
          <p:nvPr/>
        </p:nvGrpSpPr>
        <p:grpSpPr>
          <a:xfrm>
            <a:off x="5026047" y="2925518"/>
            <a:ext cx="2002887" cy="2443404"/>
            <a:chOff x="6554603" y="2827355"/>
            <a:chExt cx="2002887" cy="2443404"/>
          </a:xfrm>
        </p:grpSpPr>
        <p:sp>
          <p:nvSpPr>
            <p:cNvPr id="295" name="Rectangle 105">
              <a:extLst>
                <a:ext uri="{FF2B5EF4-FFF2-40B4-BE49-F238E27FC236}">
                  <a16:creationId xmlns:a16="http://schemas.microsoft.com/office/drawing/2014/main" id="{AFFFE5C9-8715-06B1-F6AD-15B56FE9E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0852" y="3802063"/>
              <a:ext cx="165100" cy="736600"/>
            </a:xfrm>
            <a:prstGeom prst="rect">
              <a:avLst/>
            </a:prstGeom>
            <a:solidFill>
              <a:srgbClr val="A0F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Freeform 106">
              <a:extLst>
                <a:ext uri="{FF2B5EF4-FFF2-40B4-BE49-F238E27FC236}">
                  <a16:creationId xmlns:a16="http://schemas.microsoft.com/office/drawing/2014/main" id="{35625010-1697-7990-2A56-579A28BCC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1327" y="3802063"/>
              <a:ext cx="184150" cy="736600"/>
            </a:xfrm>
            <a:custGeom>
              <a:avLst/>
              <a:gdLst>
                <a:gd name="T0" fmla="*/ 6 w 116"/>
                <a:gd name="T1" fmla="*/ 464 h 464"/>
                <a:gd name="T2" fmla="*/ 6 w 116"/>
                <a:gd name="T3" fmla="*/ 0 h 464"/>
                <a:gd name="T4" fmla="*/ 0 w 116"/>
                <a:gd name="T5" fmla="*/ 0 h 464"/>
                <a:gd name="T6" fmla="*/ 116 w 116"/>
                <a:gd name="T7" fmla="*/ 0 h 464"/>
                <a:gd name="T8" fmla="*/ 110 w 116"/>
                <a:gd name="T9" fmla="*/ 0 h 464"/>
                <a:gd name="T10" fmla="*/ 110 w 116"/>
                <a:gd name="T11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464">
                  <a:moveTo>
                    <a:pt x="6" y="464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116" y="0"/>
                  </a:lnTo>
                  <a:lnTo>
                    <a:pt x="110" y="0"/>
                  </a:lnTo>
                  <a:lnTo>
                    <a:pt x="110" y="464"/>
                  </a:lnTo>
                </a:path>
              </a:pathLst>
            </a:custGeom>
            <a:noFill/>
            <a:ln w="19050" cap="flat">
              <a:solidFill>
                <a:srgbClr val="A0FF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7" name="Freeform 107">
              <a:extLst>
                <a:ext uri="{FF2B5EF4-FFF2-40B4-BE49-F238E27FC236}">
                  <a16:creationId xmlns:a16="http://schemas.microsoft.com/office/drawing/2014/main" id="{C8C87E9C-1DCB-241A-42AC-122740983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7365" y="3746501"/>
              <a:ext cx="90488" cy="93663"/>
            </a:xfrm>
            <a:custGeom>
              <a:avLst/>
              <a:gdLst>
                <a:gd name="T0" fmla="*/ 0 w 57"/>
                <a:gd name="T1" fmla="*/ 0 h 59"/>
                <a:gd name="T2" fmla="*/ 57 w 57"/>
                <a:gd name="T3" fmla="*/ 0 h 59"/>
                <a:gd name="T4" fmla="*/ 29 w 57"/>
                <a:gd name="T5" fmla="*/ 0 h 59"/>
                <a:gd name="T6" fmla="*/ 29 w 57"/>
                <a:gd name="T7" fmla="*/ 59 h 59"/>
                <a:gd name="T8" fmla="*/ 0 w 57"/>
                <a:gd name="T9" fmla="*/ 59 h 59"/>
                <a:gd name="T10" fmla="*/ 57 w 57"/>
                <a:gd name="T11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9">
                  <a:moveTo>
                    <a:pt x="0" y="0"/>
                  </a:moveTo>
                  <a:lnTo>
                    <a:pt x="57" y="0"/>
                  </a:lnTo>
                  <a:lnTo>
                    <a:pt x="29" y="0"/>
                  </a:lnTo>
                  <a:lnTo>
                    <a:pt x="29" y="59"/>
                  </a:lnTo>
                  <a:lnTo>
                    <a:pt x="0" y="59"/>
                  </a:lnTo>
                  <a:lnTo>
                    <a:pt x="57" y="59"/>
                  </a:lnTo>
                </a:path>
              </a:pathLst>
            </a:custGeom>
            <a:noFill/>
            <a:ln w="6350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Rectangle 108">
              <a:extLst>
                <a:ext uri="{FF2B5EF4-FFF2-40B4-BE49-F238E27FC236}">
                  <a16:creationId xmlns:a16="http://schemas.microsoft.com/office/drawing/2014/main" id="{CB7B5F75-F4D7-2E58-F847-3E3C80CD8F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4627" y="3556001"/>
              <a:ext cx="166688" cy="982663"/>
            </a:xfrm>
            <a:prstGeom prst="rect">
              <a:avLst/>
            </a:pr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Freeform 109">
              <a:extLst>
                <a:ext uri="{FF2B5EF4-FFF2-40B4-BE49-F238E27FC236}">
                  <a16:creationId xmlns:a16="http://schemas.microsoft.com/office/drawing/2014/main" id="{728E5EBA-18DA-4D0F-730A-347AD5FB0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6690" y="3556001"/>
              <a:ext cx="184150" cy="982663"/>
            </a:xfrm>
            <a:custGeom>
              <a:avLst/>
              <a:gdLst>
                <a:gd name="T0" fmla="*/ 5 w 116"/>
                <a:gd name="T1" fmla="*/ 619 h 619"/>
                <a:gd name="T2" fmla="*/ 5 w 116"/>
                <a:gd name="T3" fmla="*/ 0 h 619"/>
                <a:gd name="T4" fmla="*/ 0 w 116"/>
                <a:gd name="T5" fmla="*/ 0 h 619"/>
                <a:gd name="T6" fmla="*/ 116 w 116"/>
                <a:gd name="T7" fmla="*/ 0 h 619"/>
                <a:gd name="T8" fmla="*/ 110 w 116"/>
                <a:gd name="T9" fmla="*/ 0 h 619"/>
                <a:gd name="T10" fmla="*/ 110 w 116"/>
                <a:gd name="T11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619">
                  <a:moveTo>
                    <a:pt x="5" y="619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116" y="0"/>
                  </a:lnTo>
                  <a:lnTo>
                    <a:pt x="110" y="0"/>
                  </a:lnTo>
                  <a:lnTo>
                    <a:pt x="110" y="619"/>
                  </a:lnTo>
                </a:path>
              </a:pathLst>
            </a:custGeom>
            <a:noFill/>
            <a:ln w="19050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Freeform 110">
              <a:extLst>
                <a:ext uri="{FF2B5EF4-FFF2-40B4-BE49-F238E27FC236}">
                  <a16:creationId xmlns:a16="http://schemas.microsoft.com/office/drawing/2014/main" id="{1F2ED839-60F6-8332-361C-B1DE2C509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2727" y="3521076"/>
              <a:ext cx="90488" cy="52388"/>
            </a:xfrm>
            <a:custGeom>
              <a:avLst/>
              <a:gdLst>
                <a:gd name="T0" fmla="*/ 0 w 57"/>
                <a:gd name="T1" fmla="*/ 0 h 33"/>
                <a:gd name="T2" fmla="*/ 57 w 57"/>
                <a:gd name="T3" fmla="*/ 0 h 33"/>
                <a:gd name="T4" fmla="*/ 28 w 57"/>
                <a:gd name="T5" fmla="*/ 0 h 33"/>
                <a:gd name="T6" fmla="*/ 28 w 57"/>
                <a:gd name="T7" fmla="*/ 33 h 33"/>
                <a:gd name="T8" fmla="*/ 0 w 57"/>
                <a:gd name="T9" fmla="*/ 33 h 33"/>
                <a:gd name="T10" fmla="*/ 57 w 57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3">
                  <a:moveTo>
                    <a:pt x="0" y="0"/>
                  </a:moveTo>
                  <a:lnTo>
                    <a:pt x="57" y="0"/>
                  </a:lnTo>
                  <a:lnTo>
                    <a:pt x="28" y="0"/>
                  </a:lnTo>
                  <a:lnTo>
                    <a:pt x="28" y="33"/>
                  </a:lnTo>
                  <a:lnTo>
                    <a:pt x="0" y="33"/>
                  </a:lnTo>
                  <a:lnTo>
                    <a:pt x="57" y="33"/>
                  </a:lnTo>
                </a:path>
              </a:pathLst>
            </a:custGeom>
            <a:noFill/>
            <a:ln w="6350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Rectangle 111">
              <a:extLst>
                <a:ext uri="{FF2B5EF4-FFF2-40B4-BE49-F238E27FC236}">
                  <a16:creationId xmlns:a16="http://schemas.microsoft.com/office/drawing/2014/main" id="{7867CDBA-D5B9-F7B7-CC98-8EBFFF1861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9990" y="3692526"/>
              <a:ext cx="166688" cy="846138"/>
            </a:xfrm>
            <a:prstGeom prst="rect">
              <a:avLst/>
            </a:prstGeom>
            <a:solidFill>
              <a:srgbClr val="575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2" name="Freeform 112">
              <a:extLst>
                <a:ext uri="{FF2B5EF4-FFF2-40B4-BE49-F238E27FC236}">
                  <a16:creationId xmlns:a16="http://schemas.microsoft.com/office/drawing/2014/main" id="{26BC4CE4-1DB2-743A-544B-D78864B58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2052" y="3692526"/>
              <a:ext cx="184150" cy="846138"/>
            </a:xfrm>
            <a:custGeom>
              <a:avLst/>
              <a:gdLst>
                <a:gd name="T0" fmla="*/ 5 w 116"/>
                <a:gd name="T1" fmla="*/ 533 h 533"/>
                <a:gd name="T2" fmla="*/ 5 w 116"/>
                <a:gd name="T3" fmla="*/ 0 h 533"/>
                <a:gd name="T4" fmla="*/ 0 w 116"/>
                <a:gd name="T5" fmla="*/ 0 h 533"/>
                <a:gd name="T6" fmla="*/ 116 w 116"/>
                <a:gd name="T7" fmla="*/ 0 h 533"/>
                <a:gd name="T8" fmla="*/ 110 w 116"/>
                <a:gd name="T9" fmla="*/ 0 h 533"/>
                <a:gd name="T10" fmla="*/ 110 w 116"/>
                <a:gd name="T11" fmla="*/ 533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533">
                  <a:moveTo>
                    <a:pt x="5" y="533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116" y="0"/>
                  </a:lnTo>
                  <a:lnTo>
                    <a:pt x="110" y="0"/>
                  </a:lnTo>
                  <a:lnTo>
                    <a:pt x="110" y="533"/>
                  </a:lnTo>
                </a:path>
              </a:pathLst>
            </a:custGeom>
            <a:noFill/>
            <a:ln w="19050" cap="flat">
              <a:solidFill>
                <a:srgbClr val="5757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Freeform 113">
              <a:extLst>
                <a:ext uri="{FF2B5EF4-FFF2-40B4-BE49-F238E27FC236}">
                  <a16:creationId xmlns:a16="http://schemas.microsoft.com/office/drawing/2014/main" id="{DED1E42D-4264-EEE1-4EA1-B77493CBB8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502" y="3632201"/>
              <a:ext cx="92075" cy="104775"/>
            </a:xfrm>
            <a:custGeom>
              <a:avLst/>
              <a:gdLst>
                <a:gd name="T0" fmla="*/ 0 w 58"/>
                <a:gd name="T1" fmla="*/ 0 h 66"/>
                <a:gd name="T2" fmla="*/ 58 w 58"/>
                <a:gd name="T3" fmla="*/ 0 h 66"/>
                <a:gd name="T4" fmla="*/ 29 w 58"/>
                <a:gd name="T5" fmla="*/ 0 h 66"/>
                <a:gd name="T6" fmla="*/ 29 w 58"/>
                <a:gd name="T7" fmla="*/ 66 h 66"/>
                <a:gd name="T8" fmla="*/ 0 w 58"/>
                <a:gd name="T9" fmla="*/ 66 h 66"/>
                <a:gd name="T10" fmla="*/ 58 w 58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66">
                  <a:moveTo>
                    <a:pt x="0" y="0"/>
                  </a:moveTo>
                  <a:lnTo>
                    <a:pt x="58" y="0"/>
                  </a:lnTo>
                  <a:lnTo>
                    <a:pt x="29" y="0"/>
                  </a:lnTo>
                  <a:lnTo>
                    <a:pt x="29" y="66"/>
                  </a:lnTo>
                  <a:lnTo>
                    <a:pt x="0" y="66"/>
                  </a:lnTo>
                  <a:lnTo>
                    <a:pt x="58" y="66"/>
                  </a:lnTo>
                </a:path>
              </a:pathLst>
            </a:custGeom>
            <a:noFill/>
            <a:ln w="635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Rectangle 114">
              <a:extLst>
                <a:ext uri="{FF2B5EF4-FFF2-40B4-BE49-F238E27FC236}">
                  <a16:creationId xmlns:a16="http://schemas.microsoft.com/office/drawing/2014/main" id="{D4FFE3F0-D806-16FC-02D8-67EA64AF6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5352" y="4073526"/>
              <a:ext cx="166688" cy="465138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Freeform 115">
              <a:extLst>
                <a:ext uri="{FF2B5EF4-FFF2-40B4-BE49-F238E27FC236}">
                  <a16:creationId xmlns:a16="http://schemas.microsoft.com/office/drawing/2014/main" id="{BC0E167C-97A1-8912-B2AF-19E92D607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5827" y="4073526"/>
              <a:ext cx="184150" cy="465138"/>
            </a:xfrm>
            <a:custGeom>
              <a:avLst/>
              <a:gdLst>
                <a:gd name="T0" fmla="*/ 6 w 116"/>
                <a:gd name="T1" fmla="*/ 293 h 293"/>
                <a:gd name="T2" fmla="*/ 6 w 116"/>
                <a:gd name="T3" fmla="*/ 0 h 293"/>
                <a:gd name="T4" fmla="*/ 0 w 116"/>
                <a:gd name="T5" fmla="*/ 0 h 293"/>
                <a:gd name="T6" fmla="*/ 116 w 116"/>
                <a:gd name="T7" fmla="*/ 0 h 293"/>
                <a:gd name="T8" fmla="*/ 111 w 116"/>
                <a:gd name="T9" fmla="*/ 0 h 293"/>
                <a:gd name="T10" fmla="*/ 111 w 116"/>
                <a:gd name="T11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6" h="293">
                  <a:moveTo>
                    <a:pt x="6" y="293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116" y="0"/>
                  </a:lnTo>
                  <a:lnTo>
                    <a:pt x="111" y="0"/>
                  </a:lnTo>
                  <a:lnTo>
                    <a:pt x="111" y="293"/>
                  </a:lnTo>
                </a:path>
              </a:pathLst>
            </a:custGeom>
            <a:noFill/>
            <a:ln w="19050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Freeform 116">
              <a:extLst>
                <a:ext uri="{FF2B5EF4-FFF2-40B4-BE49-F238E27FC236}">
                  <a16:creationId xmlns:a16="http://schemas.microsoft.com/office/drawing/2014/main" id="{2B032113-EC65-A0CF-0DD7-9E1350DC8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1865" y="3995738"/>
              <a:ext cx="92075" cy="138113"/>
            </a:xfrm>
            <a:custGeom>
              <a:avLst/>
              <a:gdLst>
                <a:gd name="T0" fmla="*/ 0 w 58"/>
                <a:gd name="T1" fmla="*/ 0 h 87"/>
                <a:gd name="T2" fmla="*/ 58 w 58"/>
                <a:gd name="T3" fmla="*/ 0 h 87"/>
                <a:gd name="T4" fmla="*/ 29 w 58"/>
                <a:gd name="T5" fmla="*/ 0 h 87"/>
                <a:gd name="T6" fmla="*/ 29 w 58"/>
                <a:gd name="T7" fmla="*/ 87 h 87"/>
                <a:gd name="T8" fmla="*/ 0 w 58"/>
                <a:gd name="T9" fmla="*/ 87 h 87"/>
                <a:gd name="T10" fmla="*/ 58 w 58"/>
                <a:gd name="T11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87">
                  <a:moveTo>
                    <a:pt x="0" y="0"/>
                  </a:moveTo>
                  <a:lnTo>
                    <a:pt x="58" y="0"/>
                  </a:lnTo>
                  <a:lnTo>
                    <a:pt x="29" y="0"/>
                  </a:lnTo>
                  <a:lnTo>
                    <a:pt x="29" y="87"/>
                  </a:lnTo>
                  <a:lnTo>
                    <a:pt x="0" y="87"/>
                  </a:lnTo>
                  <a:lnTo>
                    <a:pt x="58" y="87"/>
                  </a:lnTo>
                </a:path>
              </a:pathLst>
            </a:custGeom>
            <a:noFill/>
            <a:ln w="63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Freeform 170">
              <a:extLst>
                <a:ext uri="{FF2B5EF4-FFF2-40B4-BE49-F238E27FC236}">
                  <a16:creationId xmlns:a16="http://schemas.microsoft.com/office/drawing/2014/main" id="{6A4D9E4B-D9FB-2D08-684D-EE5B46386F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8990" y="4538663"/>
              <a:ext cx="1203325" cy="50800"/>
            </a:xfrm>
            <a:custGeom>
              <a:avLst/>
              <a:gdLst>
                <a:gd name="T0" fmla="*/ 0 w 758"/>
                <a:gd name="T1" fmla="*/ 0 h 32"/>
                <a:gd name="T2" fmla="*/ 758 w 758"/>
                <a:gd name="T3" fmla="*/ 0 h 32"/>
                <a:gd name="T4" fmla="*/ 119 w 758"/>
                <a:gd name="T5" fmla="*/ 32 h 32"/>
                <a:gd name="T6" fmla="*/ 119 w 758"/>
                <a:gd name="T7" fmla="*/ 0 h 32"/>
                <a:gd name="T8" fmla="*/ 292 w 758"/>
                <a:gd name="T9" fmla="*/ 32 h 32"/>
                <a:gd name="T10" fmla="*/ 292 w 758"/>
                <a:gd name="T11" fmla="*/ 0 h 32"/>
                <a:gd name="T12" fmla="*/ 465 w 758"/>
                <a:gd name="T13" fmla="*/ 32 h 32"/>
                <a:gd name="T14" fmla="*/ 465 w 758"/>
                <a:gd name="T15" fmla="*/ 0 h 32"/>
                <a:gd name="T16" fmla="*/ 639 w 758"/>
                <a:gd name="T17" fmla="*/ 32 h 32"/>
                <a:gd name="T18" fmla="*/ 639 w 758"/>
                <a:gd name="T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8" h="32">
                  <a:moveTo>
                    <a:pt x="0" y="0"/>
                  </a:moveTo>
                  <a:lnTo>
                    <a:pt x="758" y="0"/>
                  </a:lnTo>
                  <a:moveTo>
                    <a:pt x="119" y="32"/>
                  </a:moveTo>
                  <a:lnTo>
                    <a:pt x="119" y="0"/>
                  </a:lnTo>
                  <a:moveTo>
                    <a:pt x="292" y="32"/>
                  </a:moveTo>
                  <a:lnTo>
                    <a:pt x="292" y="0"/>
                  </a:lnTo>
                  <a:moveTo>
                    <a:pt x="465" y="32"/>
                  </a:moveTo>
                  <a:lnTo>
                    <a:pt x="465" y="0"/>
                  </a:lnTo>
                  <a:moveTo>
                    <a:pt x="639" y="32"/>
                  </a:moveTo>
                  <a:lnTo>
                    <a:pt x="639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Rectangle 171">
              <a:extLst>
                <a:ext uri="{FF2B5EF4-FFF2-40B4-BE49-F238E27FC236}">
                  <a16:creationId xmlns:a16="http://schemas.microsoft.com/office/drawing/2014/main" id="{8016CB71-DF3A-57C0-C38C-D2525B9FB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0309" y="4450781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2" name="Rectangle 172">
              <a:extLst>
                <a:ext uri="{FF2B5EF4-FFF2-40B4-BE49-F238E27FC236}">
                  <a16:creationId xmlns:a16="http://schemas.microsoft.com/office/drawing/2014/main" id="{D085A1D5-7998-C2D6-3F4E-EA14EDAB3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7922" y="4206306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3" name="Rectangle 173">
              <a:extLst>
                <a:ext uri="{FF2B5EF4-FFF2-40B4-BE49-F238E27FC236}">
                  <a16:creationId xmlns:a16="http://schemas.microsoft.com/office/drawing/2014/main" id="{8B4B988F-DA34-9695-557F-766A62B68D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7922" y="3961831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4" name="Rectangle 174">
              <a:extLst>
                <a:ext uri="{FF2B5EF4-FFF2-40B4-BE49-F238E27FC236}">
                  <a16:creationId xmlns:a16="http://schemas.microsoft.com/office/drawing/2014/main" id="{D8C49FBE-6A0A-A651-7BA5-006FE2B4F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7922" y="3717356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5" name="Rectangle 175">
              <a:extLst>
                <a:ext uri="{FF2B5EF4-FFF2-40B4-BE49-F238E27FC236}">
                  <a16:creationId xmlns:a16="http://schemas.microsoft.com/office/drawing/2014/main" id="{6DFABBC2-13CC-7F58-7CDF-1955B1230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7922" y="3472881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6" name="Rectangle 176">
              <a:extLst>
                <a:ext uri="{FF2B5EF4-FFF2-40B4-BE49-F238E27FC236}">
                  <a16:creationId xmlns:a16="http://schemas.microsoft.com/office/drawing/2014/main" id="{21CA305B-99BA-AE2E-B372-35BAE3F86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7122" y="3228406"/>
              <a:ext cx="25487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7" name="Freeform 177">
              <a:extLst>
                <a:ext uri="{FF2B5EF4-FFF2-40B4-BE49-F238E27FC236}">
                  <a16:creationId xmlns:a16="http://schemas.microsoft.com/office/drawing/2014/main" id="{B1B11BF3-6F8A-A5F9-9739-F95273B6A7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92952" y="3309938"/>
              <a:ext cx="52388" cy="1233488"/>
            </a:xfrm>
            <a:custGeom>
              <a:avLst/>
              <a:gdLst>
                <a:gd name="T0" fmla="*/ 33 w 33"/>
                <a:gd name="T1" fmla="*/ 777 h 777"/>
                <a:gd name="T2" fmla="*/ 33 w 33"/>
                <a:gd name="T3" fmla="*/ 0 h 777"/>
                <a:gd name="T4" fmla="*/ 33 w 33"/>
                <a:gd name="T5" fmla="*/ 774 h 777"/>
                <a:gd name="T6" fmla="*/ 0 w 33"/>
                <a:gd name="T7" fmla="*/ 774 h 777"/>
                <a:gd name="T8" fmla="*/ 33 w 33"/>
                <a:gd name="T9" fmla="*/ 620 h 777"/>
                <a:gd name="T10" fmla="*/ 0 w 33"/>
                <a:gd name="T11" fmla="*/ 620 h 777"/>
                <a:gd name="T12" fmla="*/ 33 w 33"/>
                <a:gd name="T13" fmla="*/ 466 h 777"/>
                <a:gd name="T14" fmla="*/ 0 w 33"/>
                <a:gd name="T15" fmla="*/ 466 h 777"/>
                <a:gd name="T16" fmla="*/ 33 w 33"/>
                <a:gd name="T17" fmla="*/ 312 h 777"/>
                <a:gd name="T18" fmla="*/ 0 w 33"/>
                <a:gd name="T19" fmla="*/ 312 h 777"/>
                <a:gd name="T20" fmla="*/ 33 w 33"/>
                <a:gd name="T21" fmla="*/ 158 h 777"/>
                <a:gd name="T22" fmla="*/ 0 w 33"/>
                <a:gd name="T23" fmla="*/ 158 h 777"/>
                <a:gd name="T24" fmla="*/ 33 w 33"/>
                <a:gd name="T25" fmla="*/ 4 h 777"/>
                <a:gd name="T26" fmla="*/ 0 w 33"/>
                <a:gd name="T27" fmla="*/ 4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777">
                  <a:moveTo>
                    <a:pt x="33" y="777"/>
                  </a:moveTo>
                  <a:lnTo>
                    <a:pt x="33" y="0"/>
                  </a:lnTo>
                  <a:moveTo>
                    <a:pt x="33" y="774"/>
                  </a:moveTo>
                  <a:lnTo>
                    <a:pt x="0" y="774"/>
                  </a:lnTo>
                  <a:moveTo>
                    <a:pt x="33" y="620"/>
                  </a:moveTo>
                  <a:lnTo>
                    <a:pt x="0" y="620"/>
                  </a:lnTo>
                  <a:moveTo>
                    <a:pt x="33" y="466"/>
                  </a:moveTo>
                  <a:lnTo>
                    <a:pt x="0" y="466"/>
                  </a:lnTo>
                  <a:moveTo>
                    <a:pt x="33" y="312"/>
                  </a:moveTo>
                  <a:lnTo>
                    <a:pt x="0" y="312"/>
                  </a:lnTo>
                  <a:moveTo>
                    <a:pt x="33" y="158"/>
                  </a:moveTo>
                  <a:lnTo>
                    <a:pt x="0" y="158"/>
                  </a:lnTo>
                  <a:moveTo>
                    <a:pt x="33" y="4"/>
                  </a:moveTo>
                  <a:lnTo>
                    <a:pt x="0" y="4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" name="Freeform 178">
              <a:extLst>
                <a:ext uri="{FF2B5EF4-FFF2-40B4-BE49-F238E27FC236}">
                  <a16:creationId xmlns:a16="http://schemas.microsoft.com/office/drawing/2014/main" id="{16E9A3DA-B7D4-1CC5-1E1D-A31C1431D5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1327" y="3813176"/>
              <a:ext cx="49213" cy="49213"/>
            </a:xfrm>
            <a:custGeom>
              <a:avLst/>
              <a:gdLst>
                <a:gd name="T0" fmla="*/ 0 w 31"/>
                <a:gd name="T1" fmla="*/ 0 h 31"/>
                <a:gd name="T2" fmla="*/ 31 w 31"/>
                <a:gd name="T3" fmla="*/ 0 h 31"/>
                <a:gd name="T4" fmla="*/ 15 w 31"/>
                <a:gd name="T5" fmla="*/ 31 h 31"/>
                <a:gd name="T6" fmla="*/ 0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lnTo>
                    <a:pt x="31" y="0"/>
                  </a:lnTo>
                  <a:lnTo>
                    <a:pt x="15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" name="Freeform 179">
              <a:extLst>
                <a:ext uri="{FF2B5EF4-FFF2-40B4-BE49-F238E27FC236}">
                  <a16:creationId xmlns:a16="http://schemas.microsoft.com/office/drawing/2014/main" id="{1A660A5F-2FDF-3203-76C4-D2020D486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1327" y="3813176"/>
              <a:ext cx="49213" cy="49213"/>
            </a:xfrm>
            <a:custGeom>
              <a:avLst/>
              <a:gdLst>
                <a:gd name="T0" fmla="*/ 0 w 31"/>
                <a:gd name="T1" fmla="*/ 0 h 31"/>
                <a:gd name="T2" fmla="*/ 31 w 31"/>
                <a:gd name="T3" fmla="*/ 0 h 31"/>
                <a:gd name="T4" fmla="*/ 15 w 31"/>
                <a:gd name="T5" fmla="*/ 31 h 31"/>
                <a:gd name="T6" fmla="*/ 0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lnTo>
                    <a:pt x="31" y="0"/>
                  </a:lnTo>
                  <a:lnTo>
                    <a:pt x="15" y="3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0" name="Freeform 180">
              <a:extLst>
                <a:ext uri="{FF2B5EF4-FFF2-40B4-BE49-F238E27FC236}">
                  <a16:creationId xmlns:a16="http://schemas.microsoft.com/office/drawing/2014/main" id="{7F3A5CDD-918F-03D3-0947-1A54D6707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002" y="3717926"/>
              <a:ext cx="49213" cy="49213"/>
            </a:xfrm>
            <a:custGeom>
              <a:avLst/>
              <a:gdLst>
                <a:gd name="T0" fmla="*/ 0 w 31"/>
                <a:gd name="T1" fmla="*/ 0 h 31"/>
                <a:gd name="T2" fmla="*/ 31 w 31"/>
                <a:gd name="T3" fmla="*/ 0 h 31"/>
                <a:gd name="T4" fmla="*/ 16 w 31"/>
                <a:gd name="T5" fmla="*/ 31 h 31"/>
                <a:gd name="T6" fmla="*/ 0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lnTo>
                    <a:pt x="31" y="0"/>
                  </a:lnTo>
                  <a:lnTo>
                    <a:pt x="1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" name="Freeform 181">
              <a:extLst>
                <a:ext uri="{FF2B5EF4-FFF2-40B4-BE49-F238E27FC236}">
                  <a16:creationId xmlns:a16="http://schemas.microsoft.com/office/drawing/2014/main" id="{0F6A818A-9447-D2DF-B1F8-DD4AC28642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002" y="3717926"/>
              <a:ext cx="49213" cy="49213"/>
            </a:xfrm>
            <a:custGeom>
              <a:avLst/>
              <a:gdLst>
                <a:gd name="T0" fmla="*/ 0 w 31"/>
                <a:gd name="T1" fmla="*/ 0 h 31"/>
                <a:gd name="T2" fmla="*/ 31 w 31"/>
                <a:gd name="T3" fmla="*/ 0 h 31"/>
                <a:gd name="T4" fmla="*/ 16 w 31"/>
                <a:gd name="T5" fmla="*/ 31 h 31"/>
                <a:gd name="T6" fmla="*/ 0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lnTo>
                    <a:pt x="31" y="0"/>
                  </a:lnTo>
                  <a:lnTo>
                    <a:pt x="16" y="3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Freeform 182">
              <a:extLst>
                <a:ext uri="{FF2B5EF4-FFF2-40B4-BE49-F238E27FC236}">
                  <a16:creationId xmlns:a16="http://schemas.microsoft.com/office/drawing/2014/main" id="{7BD64745-E29B-AC68-092A-799D63333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5" y="3773488"/>
              <a:ext cx="47625" cy="49213"/>
            </a:xfrm>
            <a:custGeom>
              <a:avLst/>
              <a:gdLst>
                <a:gd name="T0" fmla="*/ 0 w 30"/>
                <a:gd name="T1" fmla="*/ 0 h 31"/>
                <a:gd name="T2" fmla="*/ 30 w 30"/>
                <a:gd name="T3" fmla="*/ 0 h 31"/>
                <a:gd name="T4" fmla="*/ 15 w 30"/>
                <a:gd name="T5" fmla="*/ 31 h 31"/>
                <a:gd name="T6" fmla="*/ 0 w 3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1">
                  <a:moveTo>
                    <a:pt x="0" y="0"/>
                  </a:moveTo>
                  <a:lnTo>
                    <a:pt x="30" y="0"/>
                  </a:lnTo>
                  <a:lnTo>
                    <a:pt x="15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Freeform 183">
              <a:extLst>
                <a:ext uri="{FF2B5EF4-FFF2-40B4-BE49-F238E27FC236}">
                  <a16:creationId xmlns:a16="http://schemas.microsoft.com/office/drawing/2014/main" id="{1A3FA689-FD23-05FC-5D19-B73C5694A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6265" y="3773488"/>
              <a:ext cx="47625" cy="49213"/>
            </a:xfrm>
            <a:custGeom>
              <a:avLst/>
              <a:gdLst>
                <a:gd name="T0" fmla="*/ 0 w 30"/>
                <a:gd name="T1" fmla="*/ 0 h 31"/>
                <a:gd name="T2" fmla="*/ 30 w 30"/>
                <a:gd name="T3" fmla="*/ 0 h 31"/>
                <a:gd name="T4" fmla="*/ 15 w 30"/>
                <a:gd name="T5" fmla="*/ 31 h 31"/>
                <a:gd name="T6" fmla="*/ 0 w 3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1">
                  <a:moveTo>
                    <a:pt x="0" y="0"/>
                  </a:moveTo>
                  <a:lnTo>
                    <a:pt x="30" y="0"/>
                  </a:lnTo>
                  <a:lnTo>
                    <a:pt x="15" y="3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4" name="Freeform 184">
              <a:extLst>
                <a:ext uri="{FF2B5EF4-FFF2-40B4-BE49-F238E27FC236}">
                  <a16:creationId xmlns:a16="http://schemas.microsoft.com/office/drawing/2014/main" id="{AAE6A9B4-B2E6-42FC-363C-843E5A538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6690" y="3544888"/>
              <a:ext cx="47625" cy="49213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31 h 31"/>
                <a:gd name="T4" fmla="*/ 0 w 30"/>
                <a:gd name="T5" fmla="*/ 31 h 31"/>
                <a:gd name="T6" fmla="*/ 15 w 3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31"/>
                  </a:lnTo>
                  <a:lnTo>
                    <a:pt x="0" y="3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5" name="Freeform 185">
              <a:extLst>
                <a:ext uri="{FF2B5EF4-FFF2-40B4-BE49-F238E27FC236}">
                  <a16:creationId xmlns:a16="http://schemas.microsoft.com/office/drawing/2014/main" id="{DDEC32BA-870A-475B-E3D1-5762F122E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6690" y="3544888"/>
              <a:ext cx="47625" cy="49213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31 h 31"/>
                <a:gd name="T4" fmla="*/ 0 w 30"/>
                <a:gd name="T5" fmla="*/ 31 h 31"/>
                <a:gd name="T6" fmla="*/ 15 w 3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31"/>
                  </a:lnTo>
                  <a:lnTo>
                    <a:pt x="0" y="31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FF6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6" name="Freeform 186">
              <a:extLst>
                <a:ext uri="{FF2B5EF4-FFF2-40B4-BE49-F238E27FC236}">
                  <a16:creationId xmlns:a16="http://schemas.microsoft.com/office/drawing/2014/main" id="{9C7720FC-D554-8EB6-8361-E8C024001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0040" y="3529013"/>
              <a:ext cx="49213" cy="49213"/>
            </a:xfrm>
            <a:custGeom>
              <a:avLst/>
              <a:gdLst>
                <a:gd name="T0" fmla="*/ 16 w 31"/>
                <a:gd name="T1" fmla="*/ 0 h 31"/>
                <a:gd name="T2" fmla="*/ 31 w 31"/>
                <a:gd name="T3" fmla="*/ 31 h 31"/>
                <a:gd name="T4" fmla="*/ 0 w 31"/>
                <a:gd name="T5" fmla="*/ 31 h 31"/>
                <a:gd name="T6" fmla="*/ 16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lnTo>
                    <a:pt x="31" y="31"/>
                  </a:lnTo>
                  <a:lnTo>
                    <a:pt x="0" y="3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Freeform 187">
              <a:extLst>
                <a:ext uri="{FF2B5EF4-FFF2-40B4-BE49-F238E27FC236}">
                  <a16:creationId xmlns:a16="http://schemas.microsoft.com/office/drawing/2014/main" id="{CB3B3833-0040-3B52-7C25-8BD5FA42D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0040" y="3529013"/>
              <a:ext cx="49213" cy="49213"/>
            </a:xfrm>
            <a:custGeom>
              <a:avLst/>
              <a:gdLst>
                <a:gd name="T0" fmla="*/ 16 w 31"/>
                <a:gd name="T1" fmla="*/ 0 h 31"/>
                <a:gd name="T2" fmla="*/ 31 w 31"/>
                <a:gd name="T3" fmla="*/ 31 h 31"/>
                <a:gd name="T4" fmla="*/ 0 w 31"/>
                <a:gd name="T5" fmla="*/ 31 h 31"/>
                <a:gd name="T6" fmla="*/ 16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lnTo>
                    <a:pt x="31" y="31"/>
                  </a:lnTo>
                  <a:lnTo>
                    <a:pt x="0" y="31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588" cap="flat">
              <a:solidFill>
                <a:srgbClr val="FF6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" name="Freeform 188">
              <a:extLst>
                <a:ext uri="{FF2B5EF4-FFF2-40B4-BE49-F238E27FC236}">
                  <a16:creationId xmlns:a16="http://schemas.microsoft.com/office/drawing/2014/main" id="{7BF24B1A-94D5-F6E6-FC20-D87546CF9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6690" y="3492501"/>
              <a:ext cx="47625" cy="49213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31 h 31"/>
                <a:gd name="T4" fmla="*/ 0 w 30"/>
                <a:gd name="T5" fmla="*/ 31 h 31"/>
                <a:gd name="T6" fmla="*/ 15 w 3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31"/>
                  </a:lnTo>
                  <a:lnTo>
                    <a:pt x="0" y="3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" name="Freeform 189">
              <a:extLst>
                <a:ext uri="{FF2B5EF4-FFF2-40B4-BE49-F238E27FC236}">
                  <a16:creationId xmlns:a16="http://schemas.microsoft.com/office/drawing/2014/main" id="{C9BC7529-EC0E-F79E-7B83-66589FEEC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6690" y="3492501"/>
              <a:ext cx="47625" cy="49213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31 h 31"/>
                <a:gd name="T4" fmla="*/ 0 w 30"/>
                <a:gd name="T5" fmla="*/ 31 h 31"/>
                <a:gd name="T6" fmla="*/ 15 w 3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31"/>
                  </a:lnTo>
                  <a:lnTo>
                    <a:pt x="0" y="31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FF6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0" name="Rectangle 190">
              <a:extLst>
                <a:ext uri="{FF2B5EF4-FFF2-40B4-BE49-F238E27FC236}">
                  <a16:creationId xmlns:a16="http://schemas.microsoft.com/office/drawing/2014/main" id="{C821DD4B-936D-8A02-11F9-ED8B3BD20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8727" y="3714751"/>
              <a:ext cx="49213" cy="492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1" name="Rectangle 191">
              <a:extLst>
                <a:ext uri="{FF2B5EF4-FFF2-40B4-BE49-F238E27FC236}">
                  <a16:creationId xmlns:a16="http://schemas.microsoft.com/office/drawing/2014/main" id="{AE7509C8-DA35-C55C-02CE-1D6FCA8AB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8727" y="3714751"/>
              <a:ext cx="49213" cy="492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Rectangle 192">
              <a:extLst>
                <a:ext uri="{FF2B5EF4-FFF2-40B4-BE49-F238E27FC236}">
                  <a16:creationId xmlns:a16="http://schemas.microsoft.com/office/drawing/2014/main" id="{0EC0C32E-AE5C-9A71-D910-9CEE4A0C6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2052" y="3611563"/>
              <a:ext cx="47625" cy="492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3" name="Rectangle 193">
              <a:extLst>
                <a:ext uri="{FF2B5EF4-FFF2-40B4-BE49-F238E27FC236}">
                  <a16:creationId xmlns:a16="http://schemas.microsoft.com/office/drawing/2014/main" id="{BC62A1CA-8EA9-3800-8165-A6114EA668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2052" y="3611563"/>
              <a:ext cx="47625" cy="492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4" name="Rectangle 194">
              <a:extLst>
                <a:ext uri="{FF2B5EF4-FFF2-40B4-BE49-F238E27FC236}">
                  <a16:creationId xmlns:a16="http://schemas.microsoft.com/office/drawing/2014/main" id="{238DF041-9026-ED38-05CD-AEEB24851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5402" y="3651251"/>
              <a:ext cx="49213" cy="492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5" name="Rectangle 195">
              <a:extLst>
                <a:ext uri="{FF2B5EF4-FFF2-40B4-BE49-F238E27FC236}">
                  <a16:creationId xmlns:a16="http://schemas.microsoft.com/office/drawing/2014/main" id="{6F11635A-F856-3D06-B385-839936B66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5402" y="3651251"/>
              <a:ext cx="49213" cy="492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6" name="Oval 196">
              <a:extLst>
                <a:ext uri="{FF2B5EF4-FFF2-40B4-BE49-F238E27FC236}">
                  <a16:creationId xmlns:a16="http://schemas.microsoft.com/office/drawing/2014/main" id="{2001C4A7-4237-1EF2-D39A-447B6B0B6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4090" y="4116388"/>
              <a:ext cx="47625" cy="492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7" name="Oval 197">
              <a:extLst>
                <a:ext uri="{FF2B5EF4-FFF2-40B4-BE49-F238E27FC236}">
                  <a16:creationId xmlns:a16="http://schemas.microsoft.com/office/drawing/2014/main" id="{74BAAD12-6FE2-D2C7-D6EC-32BC70431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4090" y="4116388"/>
              <a:ext cx="47625" cy="492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8" name="Oval 198">
              <a:extLst>
                <a:ext uri="{FF2B5EF4-FFF2-40B4-BE49-F238E27FC236}">
                  <a16:creationId xmlns:a16="http://schemas.microsoft.com/office/drawing/2014/main" id="{B0657B86-249E-F548-8B2E-C76355339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5827" y="3981451"/>
              <a:ext cx="49213" cy="492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" name="Oval 199">
              <a:extLst>
                <a:ext uri="{FF2B5EF4-FFF2-40B4-BE49-F238E27FC236}">
                  <a16:creationId xmlns:a16="http://schemas.microsoft.com/office/drawing/2014/main" id="{D0CA0669-8D8A-B0C3-AD2E-896C9CBC9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5827" y="3981451"/>
              <a:ext cx="49213" cy="492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" name="Oval 200">
              <a:extLst>
                <a:ext uri="{FF2B5EF4-FFF2-40B4-BE49-F238E27FC236}">
                  <a16:creationId xmlns:a16="http://schemas.microsoft.com/office/drawing/2014/main" id="{6D0022BB-3D0B-9F41-F67E-620B038B5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5" y="4021138"/>
              <a:ext cx="49213" cy="492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Oval 201">
              <a:extLst>
                <a:ext uri="{FF2B5EF4-FFF2-40B4-BE49-F238E27FC236}">
                  <a16:creationId xmlns:a16="http://schemas.microsoft.com/office/drawing/2014/main" id="{59C762B4-79F8-5A35-86C6-4701E8E824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0765" y="4021138"/>
              <a:ext cx="49213" cy="492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" name="Freeform 219">
              <a:extLst>
                <a:ext uri="{FF2B5EF4-FFF2-40B4-BE49-F238E27FC236}">
                  <a16:creationId xmlns:a16="http://schemas.microsoft.com/office/drawing/2014/main" id="{2DCC7E2C-2D29-828A-2F5A-1F9F30D7E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02" y="3449638"/>
              <a:ext cx="274638" cy="73025"/>
            </a:xfrm>
            <a:custGeom>
              <a:avLst/>
              <a:gdLst>
                <a:gd name="T0" fmla="*/ 0 w 173"/>
                <a:gd name="T1" fmla="*/ 46 h 46"/>
                <a:gd name="T2" fmla="*/ 0 w 173"/>
                <a:gd name="T3" fmla="*/ 0 h 46"/>
                <a:gd name="T4" fmla="*/ 173 w 173"/>
                <a:gd name="T5" fmla="*/ 0 h 46"/>
                <a:gd name="T6" fmla="*/ 173 w 173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46">
                  <a:moveTo>
                    <a:pt x="0" y="46"/>
                  </a:moveTo>
                  <a:lnTo>
                    <a:pt x="0" y="0"/>
                  </a:lnTo>
                  <a:lnTo>
                    <a:pt x="173" y="0"/>
                  </a:lnTo>
                  <a:lnTo>
                    <a:pt x="173" y="46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" name="Freeform 221">
              <a:extLst>
                <a:ext uri="{FF2B5EF4-FFF2-40B4-BE49-F238E27FC236}">
                  <a16:creationId xmlns:a16="http://schemas.microsoft.com/office/drawing/2014/main" id="{A400C777-24F8-7E24-7F7D-BCBC30DF4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02" y="3186113"/>
              <a:ext cx="549275" cy="71438"/>
            </a:xfrm>
            <a:custGeom>
              <a:avLst/>
              <a:gdLst>
                <a:gd name="T0" fmla="*/ 0 w 346"/>
                <a:gd name="T1" fmla="*/ 45 h 45"/>
                <a:gd name="T2" fmla="*/ 0 w 346"/>
                <a:gd name="T3" fmla="*/ 0 h 45"/>
                <a:gd name="T4" fmla="*/ 346 w 346"/>
                <a:gd name="T5" fmla="*/ 0 h 45"/>
                <a:gd name="T6" fmla="*/ 346 w 346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6" h="45">
                  <a:moveTo>
                    <a:pt x="0" y="45"/>
                  </a:moveTo>
                  <a:lnTo>
                    <a:pt x="0" y="0"/>
                  </a:lnTo>
                  <a:lnTo>
                    <a:pt x="346" y="0"/>
                  </a:lnTo>
                  <a:lnTo>
                    <a:pt x="346" y="45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" name="Freeform 223">
              <a:extLst>
                <a:ext uri="{FF2B5EF4-FFF2-40B4-BE49-F238E27FC236}">
                  <a16:creationId xmlns:a16="http://schemas.microsoft.com/office/drawing/2014/main" id="{BF3529A5-494B-1490-61E2-0A5005822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02" y="3008313"/>
              <a:ext cx="825500" cy="104775"/>
            </a:xfrm>
            <a:custGeom>
              <a:avLst/>
              <a:gdLst>
                <a:gd name="T0" fmla="*/ 0 w 520"/>
                <a:gd name="T1" fmla="*/ 66 h 66"/>
                <a:gd name="T2" fmla="*/ 0 w 520"/>
                <a:gd name="T3" fmla="*/ 0 h 66"/>
                <a:gd name="T4" fmla="*/ 520 w 520"/>
                <a:gd name="T5" fmla="*/ 0 h 66"/>
                <a:gd name="T6" fmla="*/ 520 w 520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0" h="66">
                  <a:moveTo>
                    <a:pt x="0" y="66"/>
                  </a:moveTo>
                  <a:lnTo>
                    <a:pt x="0" y="0"/>
                  </a:lnTo>
                  <a:lnTo>
                    <a:pt x="520" y="0"/>
                  </a:lnTo>
                  <a:lnTo>
                    <a:pt x="520" y="66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" name="Freeform 225">
              <a:extLst>
                <a:ext uri="{FF2B5EF4-FFF2-40B4-BE49-F238E27FC236}">
                  <a16:creationId xmlns:a16="http://schemas.microsoft.com/office/drawing/2014/main" id="{E89E3D27-977A-B685-6DA9-3F3C066D0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7177" y="3373438"/>
              <a:ext cx="276225" cy="71438"/>
            </a:xfrm>
            <a:custGeom>
              <a:avLst/>
              <a:gdLst>
                <a:gd name="T0" fmla="*/ 0 w 174"/>
                <a:gd name="T1" fmla="*/ 45 h 45"/>
                <a:gd name="T2" fmla="*/ 0 w 174"/>
                <a:gd name="T3" fmla="*/ 0 h 45"/>
                <a:gd name="T4" fmla="*/ 174 w 174"/>
                <a:gd name="T5" fmla="*/ 0 h 45"/>
                <a:gd name="T6" fmla="*/ 174 w 174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4" h="45">
                  <a:moveTo>
                    <a:pt x="0" y="45"/>
                  </a:moveTo>
                  <a:lnTo>
                    <a:pt x="0" y="0"/>
                  </a:lnTo>
                  <a:lnTo>
                    <a:pt x="174" y="0"/>
                  </a:lnTo>
                  <a:lnTo>
                    <a:pt x="174" y="45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" name="Rectangle 615">
              <a:extLst>
                <a:ext uri="{FF2B5EF4-FFF2-40B4-BE49-F238E27FC236}">
                  <a16:creationId xmlns:a16="http://schemas.microsoft.com/office/drawing/2014/main" id="{04FA67DF-6E4F-B517-3EF5-FA7AF00D2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8192" y="2827355"/>
              <a:ext cx="2693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8" name="Rectangle 615">
              <a:extLst>
                <a:ext uri="{FF2B5EF4-FFF2-40B4-BE49-F238E27FC236}">
                  <a16:creationId xmlns:a16="http://schemas.microsoft.com/office/drawing/2014/main" id="{DE82BF04-404D-53A5-E35E-19CC6CD6CE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3547" y="3027289"/>
              <a:ext cx="3590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****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9" name="Rectangle 615">
              <a:extLst>
                <a:ext uri="{FF2B5EF4-FFF2-40B4-BE49-F238E27FC236}">
                  <a16:creationId xmlns:a16="http://schemas.microsoft.com/office/drawing/2014/main" id="{8B8490F6-6F54-FF8E-BFB7-314BE99F3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9329" y="3216505"/>
              <a:ext cx="1795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0" name="Rectangle 615">
              <a:extLst>
                <a:ext uri="{FF2B5EF4-FFF2-40B4-BE49-F238E27FC236}">
                  <a16:creationId xmlns:a16="http://schemas.microsoft.com/office/drawing/2014/main" id="{37CAE8A3-66D1-2E81-6F3D-7152828D9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78690" y="3281185"/>
              <a:ext cx="35907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****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1" name="文本框 868">
              <a:extLst>
                <a:ext uri="{FF2B5EF4-FFF2-40B4-BE49-F238E27FC236}">
                  <a16:creationId xmlns:a16="http://schemas.microsoft.com/office/drawing/2014/main" id="{CAA0DAE7-E3E5-CE90-2ADE-F3D3CC97829B}"/>
                </a:ext>
              </a:extLst>
            </p:cNvPr>
            <p:cNvSpPr txBox="1"/>
            <p:nvPr/>
          </p:nvSpPr>
          <p:spPr>
            <a:xfrm rot="18973189">
              <a:off x="6554603" y="4717455"/>
              <a:ext cx="9602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2" name="文本框 868">
              <a:extLst>
                <a:ext uri="{FF2B5EF4-FFF2-40B4-BE49-F238E27FC236}">
                  <a16:creationId xmlns:a16="http://schemas.microsoft.com/office/drawing/2014/main" id="{764C7EAD-6E3E-618F-4675-1CAD88197779}"/>
                </a:ext>
              </a:extLst>
            </p:cNvPr>
            <p:cNvSpPr txBox="1"/>
            <p:nvPr/>
          </p:nvSpPr>
          <p:spPr>
            <a:xfrm rot="18973189">
              <a:off x="7018238" y="4632322"/>
              <a:ext cx="9602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3" name="文本框 868">
              <a:extLst>
                <a:ext uri="{FF2B5EF4-FFF2-40B4-BE49-F238E27FC236}">
                  <a16:creationId xmlns:a16="http://schemas.microsoft.com/office/drawing/2014/main" id="{0EBB286A-8C56-5F7F-6C58-805476885C53}"/>
                </a:ext>
              </a:extLst>
            </p:cNvPr>
            <p:cNvSpPr txBox="1"/>
            <p:nvPr/>
          </p:nvSpPr>
          <p:spPr>
            <a:xfrm rot="18973189">
              <a:off x="6671020" y="4993760"/>
              <a:ext cx="15230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cluster cells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4" name="文本框 868">
              <a:extLst>
                <a:ext uri="{FF2B5EF4-FFF2-40B4-BE49-F238E27FC236}">
                  <a16:creationId xmlns:a16="http://schemas.microsoft.com/office/drawing/2014/main" id="{ECD98CF2-13F6-71B6-F13A-B0CDA3D99720}"/>
                </a:ext>
              </a:extLst>
            </p:cNvPr>
            <p:cNvSpPr txBox="1"/>
            <p:nvPr/>
          </p:nvSpPr>
          <p:spPr>
            <a:xfrm rot="18973189">
              <a:off x="7031764" y="4986903"/>
              <a:ext cx="15257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 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single cells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6" name="Rectangle 183">
              <a:extLst>
                <a:ext uri="{FF2B5EF4-FFF2-40B4-BE49-F238E27FC236}">
                  <a16:creationId xmlns:a16="http://schemas.microsoft.com/office/drawing/2014/main" id="{1F16A325-73D2-564C-EB15-D9E32C638E2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126492" y="3840106"/>
              <a:ext cx="11461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ICAM1</a:t>
              </a:r>
              <a:r>
                <a:rPr lang="en-US" altLang="en-US" sz="1200" baseline="30000" dirty="0">
                  <a:solidFill>
                    <a:srgbClr val="000000"/>
                  </a:solidFill>
                </a:rPr>
                <a:t>+ </a:t>
              </a:r>
              <a:r>
                <a:rPr lang="en-US" altLang="en-US" sz="1200" dirty="0">
                  <a:solidFill>
                    <a:srgbClr val="000000"/>
                  </a:solidFill>
                </a:rPr>
                <a:t>cells (%)</a:t>
              </a:r>
              <a:endParaRPr lang="en-US" altLang="en-US" dirty="0"/>
            </a:p>
          </p:txBody>
        </p:sp>
      </p:grpSp>
      <p:grpSp>
        <p:nvGrpSpPr>
          <p:cNvPr id="393" name="Group 392">
            <a:extLst>
              <a:ext uri="{FF2B5EF4-FFF2-40B4-BE49-F238E27FC236}">
                <a16:creationId xmlns:a16="http://schemas.microsoft.com/office/drawing/2014/main" id="{41ABB8BF-87AE-F0D9-A0E1-AC337122841F}"/>
              </a:ext>
            </a:extLst>
          </p:cNvPr>
          <p:cNvGrpSpPr/>
          <p:nvPr/>
        </p:nvGrpSpPr>
        <p:grpSpPr>
          <a:xfrm>
            <a:off x="55671" y="2840783"/>
            <a:ext cx="2483495" cy="2896826"/>
            <a:chOff x="-3076335" y="5962064"/>
            <a:chExt cx="2483495" cy="2896826"/>
          </a:xfrm>
        </p:grpSpPr>
        <p:sp>
          <p:nvSpPr>
            <p:cNvPr id="425" name="Rectangle 183">
              <a:extLst>
                <a:ext uri="{FF2B5EF4-FFF2-40B4-BE49-F238E27FC236}">
                  <a16:creationId xmlns:a16="http://schemas.microsoft.com/office/drawing/2014/main" id="{42833CBB-29D5-BB59-1002-DB7EE6CC26C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3524950" y="7176336"/>
              <a:ext cx="1374775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Annexin V</a:t>
              </a:r>
              <a:r>
                <a:rPr lang="en-US" altLang="en-US" sz="1200" baseline="30000" dirty="0">
                  <a:solidFill>
                    <a:srgbClr val="000000"/>
                  </a:solidFill>
                </a:rPr>
                <a:t>+ </a:t>
              </a:r>
              <a:r>
                <a:rPr lang="en-US" altLang="en-US" sz="1200" dirty="0">
                  <a:solidFill>
                    <a:srgbClr val="000000"/>
                  </a:solidFill>
                </a:rPr>
                <a:t>cells (%)</a:t>
              </a:r>
              <a:endParaRPr lang="en-US" altLang="en-US" dirty="0"/>
            </a:p>
          </p:txBody>
        </p:sp>
        <p:sp>
          <p:nvSpPr>
            <p:cNvPr id="36" name="Rectangle 5">
              <a:extLst>
                <a:ext uri="{FF2B5EF4-FFF2-40B4-BE49-F238E27FC236}">
                  <a16:creationId xmlns:a16="http://schemas.microsoft.com/office/drawing/2014/main" id="{25598EC3-FFDC-07A2-E775-68473A62B2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461244" y="7009648"/>
              <a:ext cx="150812" cy="871538"/>
            </a:xfrm>
            <a:prstGeom prst="rect">
              <a:avLst/>
            </a:prstGeom>
            <a:solidFill>
              <a:srgbClr val="F74E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6">
              <a:extLst>
                <a:ext uri="{FF2B5EF4-FFF2-40B4-BE49-F238E27FC236}">
                  <a16:creationId xmlns:a16="http://schemas.microsoft.com/office/drawing/2014/main" id="{4A33D8EF-8678-4136-744C-406E3F940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51719" y="7017586"/>
              <a:ext cx="131762" cy="863600"/>
            </a:xfrm>
            <a:custGeom>
              <a:avLst/>
              <a:gdLst>
                <a:gd name="T0" fmla="*/ 0 w 83"/>
                <a:gd name="T1" fmla="*/ 544 h 544"/>
                <a:gd name="T2" fmla="*/ 0 w 83"/>
                <a:gd name="T3" fmla="*/ 0 h 544"/>
                <a:gd name="T4" fmla="*/ 0 w 83"/>
                <a:gd name="T5" fmla="*/ 0 h 544"/>
                <a:gd name="T6" fmla="*/ 83 w 83"/>
                <a:gd name="T7" fmla="*/ 0 h 544"/>
                <a:gd name="T8" fmla="*/ 83 w 83"/>
                <a:gd name="T9" fmla="*/ 0 h 544"/>
                <a:gd name="T10" fmla="*/ 83 w 83"/>
                <a:gd name="T11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44">
                  <a:moveTo>
                    <a:pt x="0" y="54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544"/>
                  </a:lnTo>
                </a:path>
              </a:pathLst>
            </a:custGeom>
            <a:noFill/>
            <a:ln w="17463" cap="flat">
              <a:solidFill>
                <a:srgbClr val="F74ED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7">
              <a:extLst>
                <a:ext uri="{FF2B5EF4-FFF2-40B4-BE49-F238E27FC236}">
                  <a16:creationId xmlns:a16="http://schemas.microsoft.com/office/drawing/2014/main" id="{6B7D6BEA-E3E1-B2B8-F933-84D9C8B463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686669" y="7260473"/>
              <a:ext cx="150812" cy="620713"/>
            </a:xfrm>
            <a:prstGeom prst="rect">
              <a:avLst/>
            </a:prstGeom>
            <a:solidFill>
              <a:srgbClr val="A0F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8">
              <a:extLst>
                <a:ext uri="{FF2B5EF4-FFF2-40B4-BE49-F238E27FC236}">
                  <a16:creationId xmlns:a16="http://schemas.microsoft.com/office/drawing/2014/main" id="{2214A910-FA44-41ED-192A-664401C41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77144" y="7268411"/>
              <a:ext cx="131762" cy="612775"/>
            </a:xfrm>
            <a:custGeom>
              <a:avLst/>
              <a:gdLst>
                <a:gd name="T0" fmla="*/ 0 w 83"/>
                <a:gd name="T1" fmla="*/ 386 h 386"/>
                <a:gd name="T2" fmla="*/ 0 w 83"/>
                <a:gd name="T3" fmla="*/ 0 h 386"/>
                <a:gd name="T4" fmla="*/ 0 w 83"/>
                <a:gd name="T5" fmla="*/ 0 h 386"/>
                <a:gd name="T6" fmla="*/ 83 w 83"/>
                <a:gd name="T7" fmla="*/ 0 h 386"/>
                <a:gd name="T8" fmla="*/ 83 w 83"/>
                <a:gd name="T9" fmla="*/ 0 h 386"/>
                <a:gd name="T10" fmla="*/ 83 w 83"/>
                <a:gd name="T11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386">
                  <a:moveTo>
                    <a:pt x="0" y="38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386"/>
                  </a:lnTo>
                </a:path>
              </a:pathLst>
            </a:custGeom>
            <a:noFill/>
            <a:ln w="17463" cap="flat">
              <a:solidFill>
                <a:srgbClr val="A0FF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9">
              <a:extLst>
                <a:ext uri="{FF2B5EF4-FFF2-40B4-BE49-F238E27FC236}">
                  <a16:creationId xmlns:a16="http://schemas.microsoft.com/office/drawing/2014/main" id="{1CD427FD-2F9A-29E0-3D40-1E6E7A428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12094" y="7090611"/>
              <a:ext cx="150812" cy="790575"/>
            </a:xfrm>
            <a:prstGeom prst="rect">
              <a:avLst/>
            </a:pr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F5BE6B5F-39C4-9808-C253-E8044F619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02569" y="7100136"/>
              <a:ext cx="131762" cy="781050"/>
            </a:xfrm>
            <a:custGeom>
              <a:avLst/>
              <a:gdLst>
                <a:gd name="T0" fmla="*/ 0 w 83"/>
                <a:gd name="T1" fmla="*/ 492 h 492"/>
                <a:gd name="T2" fmla="*/ 0 w 83"/>
                <a:gd name="T3" fmla="*/ 0 h 492"/>
                <a:gd name="T4" fmla="*/ 0 w 83"/>
                <a:gd name="T5" fmla="*/ 0 h 492"/>
                <a:gd name="T6" fmla="*/ 83 w 83"/>
                <a:gd name="T7" fmla="*/ 0 h 492"/>
                <a:gd name="T8" fmla="*/ 83 w 83"/>
                <a:gd name="T9" fmla="*/ 0 h 492"/>
                <a:gd name="T10" fmla="*/ 83 w 83"/>
                <a:gd name="T11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492">
                  <a:moveTo>
                    <a:pt x="0" y="49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492"/>
                  </a:lnTo>
                </a:path>
              </a:pathLst>
            </a:custGeom>
            <a:noFill/>
            <a:ln w="17463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11">
              <a:extLst>
                <a:ext uri="{FF2B5EF4-FFF2-40B4-BE49-F238E27FC236}">
                  <a16:creationId xmlns:a16="http://schemas.microsoft.com/office/drawing/2014/main" id="{69C2C4FD-56DB-7154-7CF5-02ABB8142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37519" y="7104898"/>
              <a:ext cx="150812" cy="776288"/>
            </a:xfrm>
            <a:prstGeom prst="rect">
              <a:avLst/>
            </a:prstGeom>
            <a:solidFill>
              <a:srgbClr val="5757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2">
              <a:extLst>
                <a:ext uri="{FF2B5EF4-FFF2-40B4-BE49-F238E27FC236}">
                  <a16:creationId xmlns:a16="http://schemas.microsoft.com/office/drawing/2014/main" id="{67B6ED8D-8B8A-26F0-8F8B-659C72430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27994" y="7112836"/>
              <a:ext cx="131762" cy="768350"/>
            </a:xfrm>
            <a:custGeom>
              <a:avLst/>
              <a:gdLst>
                <a:gd name="T0" fmla="*/ 0 w 83"/>
                <a:gd name="T1" fmla="*/ 484 h 484"/>
                <a:gd name="T2" fmla="*/ 0 w 83"/>
                <a:gd name="T3" fmla="*/ 0 h 484"/>
                <a:gd name="T4" fmla="*/ 0 w 83"/>
                <a:gd name="T5" fmla="*/ 0 h 484"/>
                <a:gd name="T6" fmla="*/ 83 w 83"/>
                <a:gd name="T7" fmla="*/ 0 h 484"/>
                <a:gd name="T8" fmla="*/ 83 w 83"/>
                <a:gd name="T9" fmla="*/ 0 h 484"/>
                <a:gd name="T10" fmla="*/ 83 w 83"/>
                <a:gd name="T11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484">
                  <a:moveTo>
                    <a:pt x="0" y="48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3" y="484"/>
                  </a:lnTo>
                </a:path>
              </a:pathLst>
            </a:custGeom>
            <a:noFill/>
            <a:ln w="17463" cap="flat">
              <a:solidFill>
                <a:srgbClr val="5757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13">
              <a:extLst>
                <a:ext uri="{FF2B5EF4-FFF2-40B4-BE49-F238E27FC236}">
                  <a16:creationId xmlns:a16="http://schemas.microsoft.com/office/drawing/2014/main" id="{EA6BC00B-6955-2FC8-5A4F-3CB53ABEB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62944" y="7562098"/>
              <a:ext cx="150812" cy="319088"/>
            </a:xfrm>
            <a:prstGeom prst="rect">
              <a:avLst/>
            </a:prstGeom>
            <a:solidFill>
              <a:srgbClr val="FF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4">
              <a:extLst>
                <a:ext uri="{FF2B5EF4-FFF2-40B4-BE49-F238E27FC236}">
                  <a16:creationId xmlns:a16="http://schemas.microsoft.com/office/drawing/2014/main" id="{628CF7FD-77BC-72E5-7797-7895F001A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355006" y="7571623"/>
              <a:ext cx="133350" cy="309563"/>
            </a:xfrm>
            <a:custGeom>
              <a:avLst/>
              <a:gdLst>
                <a:gd name="T0" fmla="*/ 0 w 84"/>
                <a:gd name="T1" fmla="*/ 195 h 195"/>
                <a:gd name="T2" fmla="*/ 0 w 84"/>
                <a:gd name="T3" fmla="*/ 0 h 195"/>
                <a:gd name="T4" fmla="*/ 0 w 84"/>
                <a:gd name="T5" fmla="*/ 0 h 195"/>
                <a:gd name="T6" fmla="*/ 84 w 84"/>
                <a:gd name="T7" fmla="*/ 0 h 195"/>
                <a:gd name="T8" fmla="*/ 84 w 84"/>
                <a:gd name="T9" fmla="*/ 0 h 195"/>
                <a:gd name="T10" fmla="*/ 84 w 84"/>
                <a:gd name="T11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95">
                  <a:moveTo>
                    <a:pt x="0" y="19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195"/>
                  </a:lnTo>
                </a:path>
              </a:pathLst>
            </a:custGeom>
            <a:noFill/>
            <a:ln w="17463" cap="flat">
              <a:solidFill>
                <a:srgbClr val="FF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94">
              <a:extLst>
                <a:ext uri="{FF2B5EF4-FFF2-40B4-BE49-F238E27FC236}">
                  <a16:creationId xmlns:a16="http://schemas.microsoft.com/office/drawing/2014/main" id="{41A73D65-C2E8-0DD0-618D-D49282C08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443906" y="7881186"/>
              <a:ext cx="1214437" cy="50800"/>
            </a:xfrm>
            <a:custGeom>
              <a:avLst/>
              <a:gdLst>
                <a:gd name="T0" fmla="*/ 0 w 765"/>
                <a:gd name="T1" fmla="*/ 0 h 32"/>
                <a:gd name="T2" fmla="*/ 765 w 765"/>
                <a:gd name="T3" fmla="*/ 0 h 32"/>
                <a:gd name="T4" fmla="*/ 98 w 765"/>
                <a:gd name="T5" fmla="*/ 32 h 32"/>
                <a:gd name="T6" fmla="*/ 98 w 765"/>
                <a:gd name="T7" fmla="*/ 0 h 32"/>
                <a:gd name="T8" fmla="*/ 240 w 765"/>
                <a:gd name="T9" fmla="*/ 32 h 32"/>
                <a:gd name="T10" fmla="*/ 240 w 765"/>
                <a:gd name="T11" fmla="*/ 0 h 32"/>
                <a:gd name="T12" fmla="*/ 382 w 765"/>
                <a:gd name="T13" fmla="*/ 32 h 32"/>
                <a:gd name="T14" fmla="*/ 382 w 765"/>
                <a:gd name="T15" fmla="*/ 0 h 32"/>
                <a:gd name="T16" fmla="*/ 524 w 765"/>
                <a:gd name="T17" fmla="*/ 32 h 32"/>
                <a:gd name="T18" fmla="*/ 524 w 765"/>
                <a:gd name="T19" fmla="*/ 0 h 32"/>
                <a:gd name="T20" fmla="*/ 666 w 765"/>
                <a:gd name="T21" fmla="*/ 32 h 32"/>
                <a:gd name="T22" fmla="*/ 666 w 765"/>
                <a:gd name="T2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5" h="32">
                  <a:moveTo>
                    <a:pt x="0" y="0"/>
                  </a:moveTo>
                  <a:lnTo>
                    <a:pt x="765" y="0"/>
                  </a:lnTo>
                  <a:moveTo>
                    <a:pt x="98" y="32"/>
                  </a:moveTo>
                  <a:lnTo>
                    <a:pt x="98" y="0"/>
                  </a:lnTo>
                  <a:moveTo>
                    <a:pt x="240" y="32"/>
                  </a:moveTo>
                  <a:lnTo>
                    <a:pt x="240" y="0"/>
                  </a:lnTo>
                  <a:moveTo>
                    <a:pt x="382" y="32"/>
                  </a:moveTo>
                  <a:lnTo>
                    <a:pt x="382" y="0"/>
                  </a:lnTo>
                  <a:moveTo>
                    <a:pt x="524" y="32"/>
                  </a:moveTo>
                  <a:lnTo>
                    <a:pt x="524" y="0"/>
                  </a:lnTo>
                  <a:moveTo>
                    <a:pt x="666" y="32"/>
                  </a:moveTo>
                  <a:lnTo>
                    <a:pt x="666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Rectangle 95">
              <a:extLst>
                <a:ext uri="{FF2B5EF4-FFF2-40B4-BE49-F238E27FC236}">
                  <a16:creationId xmlns:a16="http://schemas.microsoft.com/office/drawing/2014/main" id="{44F1EA5B-DFA2-E287-7A8A-992E156686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628013" y="7789085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9" name="Rectangle 96">
              <a:extLst>
                <a:ext uri="{FF2B5EF4-FFF2-40B4-BE49-F238E27FC236}">
                  <a16:creationId xmlns:a16="http://schemas.microsoft.com/office/drawing/2014/main" id="{456FE4D1-94E5-B0A2-5526-6D1A130F6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677225" y="7487460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0" name="Rectangle 97">
              <a:extLst>
                <a:ext uri="{FF2B5EF4-FFF2-40B4-BE49-F238E27FC236}">
                  <a16:creationId xmlns:a16="http://schemas.microsoft.com/office/drawing/2014/main" id="{09D57E3C-E451-AFF6-6CFB-535CC5DB1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677225" y="7187422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1" name="Rectangle 98">
              <a:extLst>
                <a:ext uri="{FF2B5EF4-FFF2-40B4-BE49-F238E27FC236}">
                  <a16:creationId xmlns:a16="http://schemas.microsoft.com/office/drawing/2014/main" id="{20BCB9E4-BF45-C899-A41D-3EFEF473A2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677225" y="6885797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2" name="Rectangle 99">
              <a:extLst>
                <a:ext uri="{FF2B5EF4-FFF2-40B4-BE49-F238E27FC236}">
                  <a16:creationId xmlns:a16="http://schemas.microsoft.com/office/drawing/2014/main" id="{D230E337-517A-2410-6323-4EDFBDFD4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677225" y="6584172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3" name="Freeform 100">
              <a:extLst>
                <a:ext uri="{FF2B5EF4-FFF2-40B4-BE49-F238E27FC236}">
                  <a16:creationId xmlns:a16="http://schemas.microsoft.com/office/drawing/2014/main" id="{144E5BA2-99EE-BBFD-E784-9C4E338DE4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489944" y="6671511"/>
              <a:ext cx="50800" cy="1216025"/>
            </a:xfrm>
            <a:custGeom>
              <a:avLst/>
              <a:gdLst>
                <a:gd name="T0" fmla="*/ 32 w 32"/>
                <a:gd name="T1" fmla="*/ 766 h 766"/>
                <a:gd name="T2" fmla="*/ 32 w 32"/>
                <a:gd name="T3" fmla="*/ 0 h 766"/>
                <a:gd name="T4" fmla="*/ 32 w 32"/>
                <a:gd name="T5" fmla="*/ 762 h 766"/>
                <a:gd name="T6" fmla="*/ 0 w 32"/>
                <a:gd name="T7" fmla="*/ 762 h 766"/>
                <a:gd name="T8" fmla="*/ 32 w 32"/>
                <a:gd name="T9" fmla="*/ 572 h 766"/>
                <a:gd name="T10" fmla="*/ 0 w 32"/>
                <a:gd name="T11" fmla="*/ 572 h 766"/>
                <a:gd name="T12" fmla="*/ 32 w 32"/>
                <a:gd name="T13" fmla="*/ 383 h 766"/>
                <a:gd name="T14" fmla="*/ 0 w 32"/>
                <a:gd name="T15" fmla="*/ 383 h 766"/>
                <a:gd name="T16" fmla="*/ 32 w 32"/>
                <a:gd name="T17" fmla="*/ 193 h 766"/>
                <a:gd name="T18" fmla="*/ 0 w 32"/>
                <a:gd name="T19" fmla="*/ 193 h 766"/>
                <a:gd name="T20" fmla="*/ 32 w 32"/>
                <a:gd name="T21" fmla="*/ 3 h 766"/>
                <a:gd name="T22" fmla="*/ 0 w 32"/>
                <a:gd name="T23" fmla="*/ 3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766">
                  <a:moveTo>
                    <a:pt x="32" y="766"/>
                  </a:moveTo>
                  <a:lnTo>
                    <a:pt x="32" y="0"/>
                  </a:lnTo>
                  <a:moveTo>
                    <a:pt x="32" y="762"/>
                  </a:moveTo>
                  <a:lnTo>
                    <a:pt x="0" y="762"/>
                  </a:lnTo>
                  <a:moveTo>
                    <a:pt x="32" y="572"/>
                  </a:moveTo>
                  <a:lnTo>
                    <a:pt x="0" y="572"/>
                  </a:lnTo>
                  <a:moveTo>
                    <a:pt x="32" y="383"/>
                  </a:moveTo>
                  <a:lnTo>
                    <a:pt x="0" y="383"/>
                  </a:lnTo>
                  <a:moveTo>
                    <a:pt x="32" y="193"/>
                  </a:moveTo>
                  <a:lnTo>
                    <a:pt x="0" y="193"/>
                  </a:lnTo>
                  <a:moveTo>
                    <a:pt x="32" y="3"/>
                  </a:moveTo>
                  <a:lnTo>
                    <a:pt x="0" y="3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Line 101">
              <a:extLst>
                <a:ext uri="{FF2B5EF4-FFF2-40B4-BE49-F238E27FC236}">
                  <a16:creationId xmlns:a16="http://schemas.microsoft.com/office/drawing/2014/main" id="{87C1ED9F-22BB-B869-0833-B91E45D024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385044" y="6758823"/>
              <a:ext cx="0" cy="250825"/>
            </a:xfrm>
            <a:prstGeom prst="line">
              <a:avLst/>
            </a:prstGeom>
            <a:noFill/>
            <a:ln w="6350" cap="flat">
              <a:solidFill>
                <a:srgbClr val="C000C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Line 102">
              <a:extLst>
                <a:ext uri="{FF2B5EF4-FFF2-40B4-BE49-F238E27FC236}">
                  <a16:creationId xmlns:a16="http://schemas.microsoft.com/office/drawing/2014/main" id="{96DC15E5-C288-0FD2-C9E8-224F377FF3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385044" y="7009648"/>
              <a:ext cx="0" cy="249238"/>
            </a:xfrm>
            <a:prstGeom prst="line">
              <a:avLst/>
            </a:prstGeom>
            <a:noFill/>
            <a:ln w="6350" cap="flat">
              <a:solidFill>
                <a:srgbClr val="C000C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Line 103">
              <a:extLst>
                <a:ext uri="{FF2B5EF4-FFF2-40B4-BE49-F238E27FC236}">
                  <a16:creationId xmlns:a16="http://schemas.microsoft.com/office/drawing/2014/main" id="{34A22257-86C5-C023-FE48-962A3C7D11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423144" y="6758823"/>
              <a:ext cx="74612" cy="0"/>
            </a:xfrm>
            <a:prstGeom prst="line">
              <a:avLst/>
            </a:prstGeom>
            <a:noFill/>
            <a:ln w="6350" cap="flat">
              <a:solidFill>
                <a:srgbClr val="C000C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Line 104">
              <a:extLst>
                <a:ext uri="{FF2B5EF4-FFF2-40B4-BE49-F238E27FC236}">
                  <a16:creationId xmlns:a16="http://schemas.microsoft.com/office/drawing/2014/main" id="{ECA70B67-B3A1-3B2E-FAA3-EE0E482932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423144" y="7258886"/>
              <a:ext cx="74612" cy="0"/>
            </a:xfrm>
            <a:prstGeom prst="line">
              <a:avLst/>
            </a:prstGeom>
            <a:noFill/>
            <a:ln w="6350" cap="flat">
              <a:solidFill>
                <a:srgbClr val="C000C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05">
              <a:extLst>
                <a:ext uri="{FF2B5EF4-FFF2-40B4-BE49-F238E27FC236}">
                  <a16:creationId xmlns:a16="http://schemas.microsoft.com/office/drawing/2014/main" id="{5BC254D8-1173-2C48-26F2-8CDE953A9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08856" y="7246186"/>
              <a:ext cx="47625" cy="47625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15 h 30"/>
                <a:gd name="T4" fmla="*/ 15 w 30"/>
                <a:gd name="T5" fmla="*/ 30 h 30"/>
                <a:gd name="T6" fmla="*/ 0 w 30"/>
                <a:gd name="T7" fmla="*/ 15 h 30"/>
                <a:gd name="T8" fmla="*/ 15 w 3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15"/>
                  </a:lnTo>
                  <a:lnTo>
                    <a:pt x="15" y="3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06">
              <a:extLst>
                <a:ext uri="{FF2B5EF4-FFF2-40B4-BE49-F238E27FC236}">
                  <a16:creationId xmlns:a16="http://schemas.microsoft.com/office/drawing/2014/main" id="{1443DFDC-BFB8-3439-C66F-1D6E7CDFC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08856" y="7246186"/>
              <a:ext cx="47625" cy="47625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15 h 30"/>
                <a:gd name="T4" fmla="*/ 15 w 30"/>
                <a:gd name="T5" fmla="*/ 30 h 30"/>
                <a:gd name="T6" fmla="*/ 0 w 30"/>
                <a:gd name="T7" fmla="*/ 15 h 30"/>
                <a:gd name="T8" fmla="*/ 15 w 3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15"/>
                  </a:lnTo>
                  <a:lnTo>
                    <a:pt x="15" y="3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107">
              <a:extLst>
                <a:ext uri="{FF2B5EF4-FFF2-40B4-BE49-F238E27FC236}">
                  <a16:creationId xmlns:a16="http://schemas.microsoft.com/office/drawing/2014/main" id="{7C27A23A-9098-9FC8-948C-4ADCB8BCA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61244" y="6776286"/>
              <a:ext cx="49212" cy="47625"/>
            </a:xfrm>
            <a:custGeom>
              <a:avLst/>
              <a:gdLst>
                <a:gd name="T0" fmla="*/ 16 w 31"/>
                <a:gd name="T1" fmla="*/ 0 h 30"/>
                <a:gd name="T2" fmla="*/ 31 w 31"/>
                <a:gd name="T3" fmla="*/ 15 h 30"/>
                <a:gd name="T4" fmla="*/ 16 w 31"/>
                <a:gd name="T5" fmla="*/ 30 h 30"/>
                <a:gd name="T6" fmla="*/ 0 w 31"/>
                <a:gd name="T7" fmla="*/ 15 h 30"/>
                <a:gd name="T8" fmla="*/ 16 w 3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lnTo>
                    <a:pt x="31" y="15"/>
                  </a:lnTo>
                  <a:lnTo>
                    <a:pt x="16" y="30"/>
                  </a:lnTo>
                  <a:lnTo>
                    <a:pt x="0" y="1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08">
              <a:extLst>
                <a:ext uri="{FF2B5EF4-FFF2-40B4-BE49-F238E27FC236}">
                  <a16:creationId xmlns:a16="http://schemas.microsoft.com/office/drawing/2014/main" id="{82B2AD09-20B3-DDCA-9A6E-84FDC839E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61244" y="6776286"/>
              <a:ext cx="49212" cy="47625"/>
            </a:xfrm>
            <a:custGeom>
              <a:avLst/>
              <a:gdLst>
                <a:gd name="T0" fmla="*/ 16 w 31"/>
                <a:gd name="T1" fmla="*/ 0 h 30"/>
                <a:gd name="T2" fmla="*/ 31 w 31"/>
                <a:gd name="T3" fmla="*/ 15 h 30"/>
                <a:gd name="T4" fmla="*/ 16 w 31"/>
                <a:gd name="T5" fmla="*/ 30 h 30"/>
                <a:gd name="T6" fmla="*/ 0 w 31"/>
                <a:gd name="T7" fmla="*/ 15 h 30"/>
                <a:gd name="T8" fmla="*/ 16 w 31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0">
                  <a:moveTo>
                    <a:pt x="16" y="0"/>
                  </a:moveTo>
                  <a:lnTo>
                    <a:pt x="31" y="15"/>
                  </a:lnTo>
                  <a:lnTo>
                    <a:pt x="16" y="30"/>
                  </a:lnTo>
                  <a:lnTo>
                    <a:pt x="0" y="15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Freeform 109">
              <a:extLst>
                <a:ext uri="{FF2B5EF4-FFF2-40B4-BE49-F238E27FC236}">
                  <a16:creationId xmlns:a16="http://schemas.microsoft.com/office/drawing/2014/main" id="{C7940F1B-D76A-9265-C7F1-F75730970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08856" y="7150936"/>
              <a:ext cx="47625" cy="49213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6 h 31"/>
                <a:gd name="T4" fmla="*/ 15 w 30"/>
                <a:gd name="T5" fmla="*/ 31 h 31"/>
                <a:gd name="T6" fmla="*/ 0 w 30"/>
                <a:gd name="T7" fmla="*/ 16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6"/>
                  </a:lnTo>
                  <a:lnTo>
                    <a:pt x="15" y="31"/>
                  </a:lnTo>
                  <a:lnTo>
                    <a:pt x="0" y="1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Freeform 110">
              <a:extLst>
                <a:ext uri="{FF2B5EF4-FFF2-40B4-BE49-F238E27FC236}">
                  <a16:creationId xmlns:a16="http://schemas.microsoft.com/office/drawing/2014/main" id="{A7032430-B706-1A5A-99F2-0010F5E20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08856" y="7150936"/>
              <a:ext cx="47625" cy="49213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6 h 31"/>
                <a:gd name="T4" fmla="*/ 15 w 30"/>
                <a:gd name="T5" fmla="*/ 31 h 31"/>
                <a:gd name="T6" fmla="*/ 0 w 30"/>
                <a:gd name="T7" fmla="*/ 16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6"/>
                  </a:lnTo>
                  <a:lnTo>
                    <a:pt x="15" y="31"/>
                  </a:lnTo>
                  <a:lnTo>
                    <a:pt x="0" y="16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Freeform 111">
              <a:extLst>
                <a:ext uri="{FF2B5EF4-FFF2-40B4-BE49-F238E27FC236}">
                  <a16:creationId xmlns:a16="http://schemas.microsoft.com/office/drawing/2014/main" id="{48BD2CA9-A701-5909-1E68-F0484D18B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58056" y="6763586"/>
              <a:ext cx="47625" cy="49213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6 h 31"/>
                <a:gd name="T4" fmla="*/ 15 w 30"/>
                <a:gd name="T5" fmla="*/ 31 h 31"/>
                <a:gd name="T6" fmla="*/ 0 w 30"/>
                <a:gd name="T7" fmla="*/ 16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6"/>
                  </a:lnTo>
                  <a:lnTo>
                    <a:pt x="15" y="31"/>
                  </a:lnTo>
                  <a:lnTo>
                    <a:pt x="0" y="1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Freeform 112">
              <a:extLst>
                <a:ext uri="{FF2B5EF4-FFF2-40B4-BE49-F238E27FC236}">
                  <a16:creationId xmlns:a16="http://schemas.microsoft.com/office/drawing/2014/main" id="{DB7BED7D-01AC-18D9-8060-CF6D13D37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58056" y="6763586"/>
              <a:ext cx="47625" cy="49213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6 h 31"/>
                <a:gd name="T4" fmla="*/ 15 w 30"/>
                <a:gd name="T5" fmla="*/ 31 h 31"/>
                <a:gd name="T6" fmla="*/ 0 w 30"/>
                <a:gd name="T7" fmla="*/ 16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6"/>
                  </a:lnTo>
                  <a:lnTo>
                    <a:pt x="15" y="31"/>
                  </a:lnTo>
                  <a:lnTo>
                    <a:pt x="0" y="16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Line 113">
              <a:extLst>
                <a:ext uri="{FF2B5EF4-FFF2-40B4-BE49-F238E27FC236}">
                  <a16:creationId xmlns:a16="http://schemas.microsoft.com/office/drawing/2014/main" id="{C5436C37-BDAC-0C37-334F-FCE24C3ACC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610469" y="7157286"/>
              <a:ext cx="0" cy="103188"/>
            </a:xfrm>
            <a:prstGeom prst="line">
              <a:avLst/>
            </a:prstGeom>
            <a:noFill/>
            <a:ln w="6350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Line 114">
              <a:extLst>
                <a:ext uri="{FF2B5EF4-FFF2-40B4-BE49-F238E27FC236}">
                  <a16:creationId xmlns:a16="http://schemas.microsoft.com/office/drawing/2014/main" id="{95CB49EE-8090-868E-92C2-531D8955B6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610469" y="7260473"/>
              <a:ext cx="0" cy="101600"/>
            </a:xfrm>
            <a:prstGeom prst="line">
              <a:avLst/>
            </a:prstGeom>
            <a:noFill/>
            <a:ln w="6350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Line 115">
              <a:extLst>
                <a:ext uri="{FF2B5EF4-FFF2-40B4-BE49-F238E27FC236}">
                  <a16:creationId xmlns:a16="http://schemas.microsoft.com/office/drawing/2014/main" id="{A59A7464-88B5-43E1-BE66-FBC1173368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648569" y="7157286"/>
              <a:ext cx="74612" cy="0"/>
            </a:xfrm>
            <a:prstGeom prst="line">
              <a:avLst/>
            </a:prstGeom>
            <a:noFill/>
            <a:ln w="6350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Line 116">
              <a:extLst>
                <a:ext uri="{FF2B5EF4-FFF2-40B4-BE49-F238E27FC236}">
                  <a16:creationId xmlns:a16="http://schemas.microsoft.com/office/drawing/2014/main" id="{631D7141-9446-ACEC-1518-9655EBEC6D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648569" y="7362073"/>
              <a:ext cx="74612" cy="0"/>
            </a:xfrm>
            <a:prstGeom prst="line">
              <a:avLst/>
            </a:prstGeom>
            <a:noFill/>
            <a:ln w="6350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Freeform 117">
              <a:extLst>
                <a:ext uri="{FF2B5EF4-FFF2-40B4-BE49-F238E27FC236}">
                  <a16:creationId xmlns:a16="http://schemas.microsoft.com/office/drawing/2014/main" id="{00B2562A-F907-0CA4-6A7C-FFEF5F69B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35869" y="7374773"/>
              <a:ext cx="49212" cy="49213"/>
            </a:xfrm>
            <a:custGeom>
              <a:avLst/>
              <a:gdLst>
                <a:gd name="T0" fmla="*/ 0 w 31"/>
                <a:gd name="T1" fmla="*/ 0 h 31"/>
                <a:gd name="T2" fmla="*/ 31 w 31"/>
                <a:gd name="T3" fmla="*/ 0 h 31"/>
                <a:gd name="T4" fmla="*/ 16 w 31"/>
                <a:gd name="T5" fmla="*/ 31 h 31"/>
                <a:gd name="T6" fmla="*/ 0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lnTo>
                    <a:pt x="31" y="0"/>
                  </a:lnTo>
                  <a:lnTo>
                    <a:pt x="1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Freeform 118">
              <a:extLst>
                <a:ext uri="{FF2B5EF4-FFF2-40B4-BE49-F238E27FC236}">
                  <a16:creationId xmlns:a16="http://schemas.microsoft.com/office/drawing/2014/main" id="{52F17B17-EEDB-5C3C-0B4F-B385722B2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35869" y="7374773"/>
              <a:ext cx="49212" cy="49213"/>
            </a:xfrm>
            <a:custGeom>
              <a:avLst/>
              <a:gdLst>
                <a:gd name="T0" fmla="*/ 0 w 31"/>
                <a:gd name="T1" fmla="*/ 0 h 31"/>
                <a:gd name="T2" fmla="*/ 31 w 31"/>
                <a:gd name="T3" fmla="*/ 0 h 31"/>
                <a:gd name="T4" fmla="*/ 16 w 31"/>
                <a:gd name="T5" fmla="*/ 31 h 31"/>
                <a:gd name="T6" fmla="*/ 0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lnTo>
                    <a:pt x="31" y="0"/>
                  </a:lnTo>
                  <a:lnTo>
                    <a:pt x="16" y="3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Freeform 119">
              <a:extLst>
                <a:ext uri="{FF2B5EF4-FFF2-40B4-BE49-F238E27FC236}">
                  <a16:creationId xmlns:a16="http://schemas.microsoft.com/office/drawing/2014/main" id="{320BD273-5AA2-EC4B-A6A3-BB53735C4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3481" y="7233486"/>
              <a:ext cx="47625" cy="49213"/>
            </a:xfrm>
            <a:custGeom>
              <a:avLst/>
              <a:gdLst>
                <a:gd name="T0" fmla="*/ 0 w 30"/>
                <a:gd name="T1" fmla="*/ 0 h 31"/>
                <a:gd name="T2" fmla="*/ 30 w 30"/>
                <a:gd name="T3" fmla="*/ 0 h 31"/>
                <a:gd name="T4" fmla="*/ 15 w 30"/>
                <a:gd name="T5" fmla="*/ 31 h 31"/>
                <a:gd name="T6" fmla="*/ 0 w 3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1">
                  <a:moveTo>
                    <a:pt x="0" y="0"/>
                  </a:moveTo>
                  <a:lnTo>
                    <a:pt x="30" y="0"/>
                  </a:lnTo>
                  <a:lnTo>
                    <a:pt x="15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Freeform 120">
              <a:extLst>
                <a:ext uri="{FF2B5EF4-FFF2-40B4-BE49-F238E27FC236}">
                  <a16:creationId xmlns:a16="http://schemas.microsoft.com/office/drawing/2014/main" id="{2EAF7B03-4AA1-D153-6B6A-81E56EF45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3481" y="7233486"/>
              <a:ext cx="47625" cy="49213"/>
            </a:xfrm>
            <a:custGeom>
              <a:avLst/>
              <a:gdLst>
                <a:gd name="T0" fmla="*/ 0 w 30"/>
                <a:gd name="T1" fmla="*/ 0 h 31"/>
                <a:gd name="T2" fmla="*/ 30 w 30"/>
                <a:gd name="T3" fmla="*/ 0 h 31"/>
                <a:gd name="T4" fmla="*/ 15 w 30"/>
                <a:gd name="T5" fmla="*/ 31 h 31"/>
                <a:gd name="T6" fmla="*/ 0 w 30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1">
                  <a:moveTo>
                    <a:pt x="0" y="0"/>
                  </a:moveTo>
                  <a:lnTo>
                    <a:pt x="30" y="0"/>
                  </a:lnTo>
                  <a:lnTo>
                    <a:pt x="15" y="3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Freeform 121">
              <a:extLst>
                <a:ext uri="{FF2B5EF4-FFF2-40B4-BE49-F238E27FC236}">
                  <a16:creationId xmlns:a16="http://schemas.microsoft.com/office/drawing/2014/main" id="{53E896FA-FEDF-9A8D-DE38-9514D09A1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86669" y="7200148"/>
              <a:ext cx="49212" cy="47625"/>
            </a:xfrm>
            <a:custGeom>
              <a:avLst/>
              <a:gdLst>
                <a:gd name="T0" fmla="*/ 0 w 31"/>
                <a:gd name="T1" fmla="*/ 0 h 30"/>
                <a:gd name="T2" fmla="*/ 31 w 31"/>
                <a:gd name="T3" fmla="*/ 0 h 30"/>
                <a:gd name="T4" fmla="*/ 15 w 31"/>
                <a:gd name="T5" fmla="*/ 30 h 30"/>
                <a:gd name="T6" fmla="*/ 0 w 3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0">
                  <a:moveTo>
                    <a:pt x="0" y="0"/>
                  </a:moveTo>
                  <a:lnTo>
                    <a:pt x="31" y="0"/>
                  </a:lnTo>
                  <a:lnTo>
                    <a:pt x="15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Freeform 122">
              <a:extLst>
                <a:ext uri="{FF2B5EF4-FFF2-40B4-BE49-F238E27FC236}">
                  <a16:creationId xmlns:a16="http://schemas.microsoft.com/office/drawing/2014/main" id="{FFB28CB4-6026-33F9-8DD4-C6702C5B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86669" y="7200148"/>
              <a:ext cx="49212" cy="47625"/>
            </a:xfrm>
            <a:custGeom>
              <a:avLst/>
              <a:gdLst>
                <a:gd name="T0" fmla="*/ 0 w 31"/>
                <a:gd name="T1" fmla="*/ 0 h 30"/>
                <a:gd name="T2" fmla="*/ 31 w 31"/>
                <a:gd name="T3" fmla="*/ 0 h 30"/>
                <a:gd name="T4" fmla="*/ 15 w 31"/>
                <a:gd name="T5" fmla="*/ 30 h 30"/>
                <a:gd name="T6" fmla="*/ 0 w 3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0">
                  <a:moveTo>
                    <a:pt x="0" y="0"/>
                  </a:moveTo>
                  <a:lnTo>
                    <a:pt x="31" y="0"/>
                  </a:lnTo>
                  <a:lnTo>
                    <a:pt x="15" y="3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Freeform 123">
              <a:extLst>
                <a:ext uri="{FF2B5EF4-FFF2-40B4-BE49-F238E27FC236}">
                  <a16:creationId xmlns:a16="http://schemas.microsoft.com/office/drawing/2014/main" id="{EC234D9E-27CA-5260-306E-95175A462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35869" y="7131886"/>
              <a:ext cx="49212" cy="49213"/>
            </a:xfrm>
            <a:custGeom>
              <a:avLst/>
              <a:gdLst>
                <a:gd name="T0" fmla="*/ 0 w 31"/>
                <a:gd name="T1" fmla="*/ 0 h 31"/>
                <a:gd name="T2" fmla="*/ 31 w 31"/>
                <a:gd name="T3" fmla="*/ 0 h 31"/>
                <a:gd name="T4" fmla="*/ 16 w 31"/>
                <a:gd name="T5" fmla="*/ 31 h 31"/>
                <a:gd name="T6" fmla="*/ 0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lnTo>
                    <a:pt x="31" y="0"/>
                  </a:lnTo>
                  <a:lnTo>
                    <a:pt x="16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Freeform 124">
              <a:extLst>
                <a:ext uri="{FF2B5EF4-FFF2-40B4-BE49-F238E27FC236}">
                  <a16:creationId xmlns:a16="http://schemas.microsoft.com/office/drawing/2014/main" id="{43EED33B-7FCA-32BB-8587-601B3FC48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35869" y="7131886"/>
              <a:ext cx="49212" cy="49213"/>
            </a:xfrm>
            <a:custGeom>
              <a:avLst/>
              <a:gdLst>
                <a:gd name="T0" fmla="*/ 0 w 31"/>
                <a:gd name="T1" fmla="*/ 0 h 31"/>
                <a:gd name="T2" fmla="*/ 31 w 31"/>
                <a:gd name="T3" fmla="*/ 0 h 31"/>
                <a:gd name="T4" fmla="*/ 16 w 31"/>
                <a:gd name="T5" fmla="*/ 31 h 31"/>
                <a:gd name="T6" fmla="*/ 0 w 31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1">
                  <a:moveTo>
                    <a:pt x="0" y="0"/>
                  </a:moveTo>
                  <a:lnTo>
                    <a:pt x="31" y="0"/>
                  </a:lnTo>
                  <a:lnTo>
                    <a:pt x="16" y="3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Line 125">
              <a:extLst>
                <a:ext uri="{FF2B5EF4-FFF2-40B4-BE49-F238E27FC236}">
                  <a16:creationId xmlns:a16="http://schemas.microsoft.com/office/drawing/2014/main" id="{C9509E05-F472-F1BD-9219-7A2439B2D4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837481" y="6920748"/>
              <a:ext cx="0" cy="169863"/>
            </a:xfrm>
            <a:prstGeom prst="line">
              <a:avLst/>
            </a:prstGeom>
            <a:noFill/>
            <a:ln w="6350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Line 126">
              <a:extLst>
                <a:ext uri="{FF2B5EF4-FFF2-40B4-BE49-F238E27FC236}">
                  <a16:creationId xmlns:a16="http://schemas.microsoft.com/office/drawing/2014/main" id="{3E93B279-9A16-33CD-186A-2DA4F72B66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837481" y="7090611"/>
              <a:ext cx="0" cy="169863"/>
            </a:xfrm>
            <a:prstGeom prst="line">
              <a:avLst/>
            </a:prstGeom>
            <a:noFill/>
            <a:ln w="6350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Line 127">
              <a:extLst>
                <a:ext uri="{FF2B5EF4-FFF2-40B4-BE49-F238E27FC236}">
                  <a16:creationId xmlns:a16="http://schemas.microsoft.com/office/drawing/2014/main" id="{8EB49C2C-6500-3973-BA5C-9C04FDA63E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873994" y="6920748"/>
              <a:ext cx="74612" cy="0"/>
            </a:xfrm>
            <a:prstGeom prst="line">
              <a:avLst/>
            </a:prstGeom>
            <a:noFill/>
            <a:ln w="6350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Line 128">
              <a:extLst>
                <a:ext uri="{FF2B5EF4-FFF2-40B4-BE49-F238E27FC236}">
                  <a16:creationId xmlns:a16="http://schemas.microsoft.com/office/drawing/2014/main" id="{086E06E0-DC57-E5CE-BFD3-F9ABB5C69B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873994" y="7260473"/>
              <a:ext cx="74612" cy="0"/>
            </a:xfrm>
            <a:prstGeom prst="line">
              <a:avLst/>
            </a:prstGeom>
            <a:noFill/>
            <a:ln w="6350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Freeform 129">
              <a:extLst>
                <a:ext uri="{FF2B5EF4-FFF2-40B4-BE49-F238E27FC236}">
                  <a16:creationId xmlns:a16="http://schemas.microsoft.com/office/drawing/2014/main" id="{E002F569-FF81-54AA-39A9-E8831A54D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61294" y="7239836"/>
              <a:ext cx="49212" cy="47625"/>
            </a:xfrm>
            <a:custGeom>
              <a:avLst/>
              <a:gdLst>
                <a:gd name="T0" fmla="*/ 15 w 31"/>
                <a:gd name="T1" fmla="*/ 0 h 30"/>
                <a:gd name="T2" fmla="*/ 31 w 31"/>
                <a:gd name="T3" fmla="*/ 30 h 30"/>
                <a:gd name="T4" fmla="*/ 0 w 31"/>
                <a:gd name="T5" fmla="*/ 30 h 30"/>
                <a:gd name="T6" fmla="*/ 15 w 3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lnTo>
                    <a:pt x="31" y="30"/>
                  </a:lnTo>
                  <a:lnTo>
                    <a:pt x="0" y="3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Freeform 130">
              <a:extLst>
                <a:ext uri="{FF2B5EF4-FFF2-40B4-BE49-F238E27FC236}">
                  <a16:creationId xmlns:a16="http://schemas.microsoft.com/office/drawing/2014/main" id="{090A24EC-2677-A0A0-BB15-992C8ADF6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61294" y="7239836"/>
              <a:ext cx="49212" cy="47625"/>
            </a:xfrm>
            <a:custGeom>
              <a:avLst/>
              <a:gdLst>
                <a:gd name="T0" fmla="*/ 15 w 31"/>
                <a:gd name="T1" fmla="*/ 0 h 30"/>
                <a:gd name="T2" fmla="*/ 31 w 31"/>
                <a:gd name="T3" fmla="*/ 30 h 30"/>
                <a:gd name="T4" fmla="*/ 0 w 31"/>
                <a:gd name="T5" fmla="*/ 30 h 30"/>
                <a:gd name="T6" fmla="*/ 15 w 3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lnTo>
                    <a:pt x="31" y="30"/>
                  </a:lnTo>
                  <a:lnTo>
                    <a:pt x="0" y="30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FF6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8" name="Freeform 131">
              <a:extLst>
                <a:ext uri="{FF2B5EF4-FFF2-40B4-BE49-F238E27FC236}">
                  <a16:creationId xmlns:a16="http://schemas.microsoft.com/office/drawing/2014/main" id="{3716F902-D78E-9BD4-6A4F-CB01B0E9B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12094" y="7071561"/>
              <a:ext cx="47625" cy="47625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30 h 30"/>
                <a:gd name="T4" fmla="*/ 0 w 30"/>
                <a:gd name="T5" fmla="*/ 30 h 30"/>
                <a:gd name="T6" fmla="*/ 15 w 3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30"/>
                  </a:lnTo>
                  <a:lnTo>
                    <a:pt x="0" y="3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Freeform 132">
              <a:extLst>
                <a:ext uri="{FF2B5EF4-FFF2-40B4-BE49-F238E27FC236}">
                  <a16:creationId xmlns:a16="http://schemas.microsoft.com/office/drawing/2014/main" id="{22F6A3FD-E055-8A28-8505-B0FFAD835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12094" y="7071561"/>
              <a:ext cx="47625" cy="47625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30 h 30"/>
                <a:gd name="T4" fmla="*/ 0 w 30"/>
                <a:gd name="T5" fmla="*/ 30 h 30"/>
                <a:gd name="T6" fmla="*/ 15 w 3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30"/>
                  </a:lnTo>
                  <a:lnTo>
                    <a:pt x="0" y="30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FF6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Freeform 133">
              <a:extLst>
                <a:ext uri="{FF2B5EF4-FFF2-40B4-BE49-F238E27FC236}">
                  <a16:creationId xmlns:a16="http://schemas.microsoft.com/office/drawing/2014/main" id="{51C9C1E6-2503-D9E7-2942-B56EE9B80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08906" y="7119186"/>
              <a:ext cx="47625" cy="47625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30 h 30"/>
                <a:gd name="T4" fmla="*/ 0 w 30"/>
                <a:gd name="T5" fmla="*/ 30 h 30"/>
                <a:gd name="T6" fmla="*/ 15 w 3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30"/>
                  </a:lnTo>
                  <a:lnTo>
                    <a:pt x="0" y="3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Freeform 134">
              <a:extLst>
                <a:ext uri="{FF2B5EF4-FFF2-40B4-BE49-F238E27FC236}">
                  <a16:creationId xmlns:a16="http://schemas.microsoft.com/office/drawing/2014/main" id="{A549DE44-A382-9A05-4B29-07D4003F6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08906" y="7119186"/>
              <a:ext cx="47625" cy="47625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30 h 30"/>
                <a:gd name="T4" fmla="*/ 0 w 30"/>
                <a:gd name="T5" fmla="*/ 30 h 30"/>
                <a:gd name="T6" fmla="*/ 15 w 3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30"/>
                  </a:lnTo>
                  <a:lnTo>
                    <a:pt x="0" y="30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FF6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Freeform 135">
              <a:extLst>
                <a:ext uri="{FF2B5EF4-FFF2-40B4-BE49-F238E27FC236}">
                  <a16:creationId xmlns:a16="http://schemas.microsoft.com/office/drawing/2014/main" id="{9E44EA0D-13BF-1E38-6D65-D6BC1B916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61294" y="6835023"/>
              <a:ext cx="49212" cy="47625"/>
            </a:xfrm>
            <a:custGeom>
              <a:avLst/>
              <a:gdLst>
                <a:gd name="T0" fmla="*/ 15 w 31"/>
                <a:gd name="T1" fmla="*/ 0 h 30"/>
                <a:gd name="T2" fmla="*/ 31 w 31"/>
                <a:gd name="T3" fmla="*/ 30 h 30"/>
                <a:gd name="T4" fmla="*/ 0 w 31"/>
                <a:gd name="T5" fmla="*/ 30 h 30"/>
                <a:gd name="T6" fmla="*/ 15 w 3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lnTo>
                    <a:pt x="31" y="30"/>
                  </a:lnTo>
                  <a:lnTo>
                    <a:pt x="0" y="3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6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Freeform 136">
              <a:extLst>
                <a:ext uri="{FF2B5EF4-FFF2-40B4-BE49-F238E27FC236}">
                  <a16:creationId xmlns:a16="http://schemas.microsoft.com/office/drawing/2014/main" id="{AEF6A4A9-D558-8F9D-6A50-48A14277F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61294" y="6835023"/>
              <a:ext cx="49212" cy="47625"/>
            </a:xfrm>
            <a:custGeom>
              <a:avLst/>
              <a:gdLst>
                <a:gd name="T0" fmla="*/ 15 w 31"/>
                <a:gd name="T1" fmla="*/ 0 h 30"/>
                <a:gd name="T2" fmla="*/ 31 w 31"/>
                <a:gd name="T3" fmla="*/ 30 h 30"/>
                <a:gd name="T4" fmla="*/ 0 w 31"/>
                <a:gd name="T5" fmla="*/ 30 h 30"/>
                <a:gd name="T6" fmla="*/ 15 w 3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30">
                  <a:moveTo>
                    <a:pt x="15" y="0"/>
                  </a:moveTo>
                  <a:lnTo>
                    <a:pt x="31" y="30"/>
                  </a:lnTo>
                  <a:lnTo>
                    <a:pt x="0" y="30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FF6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Line 137">
              <a:extLst>
                <a:ext uri="{FF2B5EF4-FFF2-40B4-BE49-F238E27FC236}">
                  <a16:creationId xmlns:a16="http://schemas.microsoft.com/office/drawing/2014/main" id="{6063F70D-CCC4-13D0-BC4C-230FCA1C58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062906" y="6846136"/>
              <a:ext cx="0" cy="258763"/>
            </a:xfrm>
            <a:prstGeom prst="line">
              <a:avLst/>
            </a:prstGeom>
            <a:noFill/>
            <a:ln w="635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Line 138">
              <a:extLst>
                <a:ext uri="{FF2B5EF4-FFF2-40B4-BE49-F238E27FC236}">
                  <a16:creationId xmlns:a16="http://schemas.microsoft.com/office/drawing/2014/main" id="{BF7DC30A-3061-302A-9E81-1AC9246DF6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062906" y="7104898"/>
              <a:ext cx="0" cy="257175"/>
            </a:xfrm>
            <a:prstGeom prst="line">
              <a:avLst/>
            </a:prstGeom>
            <a:noFill/>
            <a:ln w="635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Line 139">
              <a:extLst>
                <a:ext uri="{FF2B5EF4-FFF2-40B4-BE49-F238E27FC236}">
                  <a16:creationId xmlns:a16="http://schemas.microsoft.com/office/drawing/2014/main" id="{B1120BB3-5BF2-14F3-73CA-C223B60965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099419" y="6846136"/>
              <a:ext cx="74612" cy="0"/>
            </a:xfrm>
            <a:prstGeom prst="line">
              <a:avLst/>
            </a:prstGeom>
            <a:noFill/>
            <a:ln w="635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Line 140">
              <a:extLst>
                <a:ext uri="{FF2B5EF4-FFF2-40B4-BE49-F238E27FC236}">
                  <a16:creationId xmlns:a16="http://schemas.microsoft.com/office/drawing/2014/main" id="{20D03DE3-04BF-E38B-0083-F70F50BA39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099419" y="7362073"/>
              <a:ext cx="74612" cy="0"/>
            </a:xfrm>
            <a:prstGeom prst="line">
              <a:avLst/>
            </a:prstGeom>
            <a:noFill/>
            <a:ln w="635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2" name="Rectangle 141">
              <a:extLst>
                <a:ext uri="{FF2B5EF4-FFF2-40B4-BE49-F238E27FC236}">
                  <a16:creationId xmlns:a16="http://schemas.microsoft.com/office/drawing/2014/main" id="{0E9BFC5C-3564-DB78-80E2-2F2DE3FD5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86719" y="7400173"/>
              <a:ext cx="47625" cy="4762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Rectangle 142">
              <a:extLst>
                <a:ext uri="{FF2B5EF4-FFF2-40B4-BE49-F238E27FC236}">
                  <a16:creationId xmlns:a16="http://schemas.microsoft.com/office/drawing/2014/main" id="{969BD733-8D0C-B288-5F3A-9A070DB7ED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86719" y="7400173"/>
              <a:ext cx="47625" cy="4762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Rectangle 143">
              <a:extLst>
                <a:ext uri="{FF2B5EF4-FFF2-40B4-BE49-F238E27FC236}">
                  <a16:creationId xmlns:a16="http://schemas.microsoft.com/office/drawing/2014/main" id="{231F2EF9-BD19-F284-E11D-3234603A9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37519" y="7068386"/>
              <a:ext cx="47625" cy="4762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Rectangle 144">
              <a:extLst>
                <a:ext uri="{FF2B5EF4-FFF2-40B4-BE49-F238E27FC236}">
                  <a16:creationId xmlns:a16="http://schemas.microsoft.com/office/drawing/2014/main" id="{B6ABD770-0A16-F587-9465-D1B55D492A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37519" y="7068386"/>
              <a:ext cx="47625" cy="4762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Rectangle 145">
              <a:extLst>
                <a:ext uri="{FF2B5EF4-FFF2-40B4-BE49-F238E27FC236}">
                  <a16:creationId xmlns:a16="http://schemas.microsoft.com/office/drawing/2014/main" id="{C10B712B-5E74-D8FD-693C-585CDF44D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35919" y="7082673"/>
              <a:ext cx="49212" cy="492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Rectangle 146">
              <a:extLst>
                <a:ext uri="{FF2B5EF4-FFF2-40B4-BE49-F238E27FC236}">
                  <a16:creationId xmlns:a16="http://schemas.microsoft.com/office/drawing/2014/main" id="{FBBEDF03-9837-B793-2DDE-2148DCAE5F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35919" y="7082673"/>
              <a:ext cx="49212" cy="492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Rectangle 147">
              <a:extLst>
                <a:ext uri="{FF2B5EF4-FFF2-40B4-BE49-F238E27FC236}">
                  <a16:creationId xmlns:a16="http://schemas.microsoft.com/office/drawing/2014/main" id="{C104598A-11A2-8648-A64A-0CFB7BD6D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86719" y="6766761"/>
              <a:ext cx="47625" cy="492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Rectangle 148">
              <a:extLst>
                <a:ext uri="{FF2B5EF4-FFF2-40B4-BE49-F238E27FC236}">
                  <a16:creationId xmlns:a16="http://schemas.microsoft.com/office/drawing/2014/main" id="{2A7C7F8D-2181-C6F2-4E33-B30D6104D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86719" y="6766761"/>
              <a:ext cx="47625" cy="492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Line 149">
              <a:extLst>
                <a:ext uri="{FF2B5EF4-FFF2-40B4-BE49-F238E27FC236}">
                  <a16:creationId xmlns:a16="http://schemas.microsoft.com/office/drawing/2014/main" id="{91BD6C61-4CBA-0C44-CAE8-146ACE755D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288331" y="7508123"/>
              <a:ext cx="0" cy="53975"/>
            </a:xfrm>
            <a:prstGeom prst="line">
              <a:avLst/>
            </a:prstGeom>
            <a:noFill/>
            <a:ln w="63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Line 150">
              <a:extLst>
                <a:ext uri="{FF2B5EF4-FFF2-40B4-BE49-F238E27FC236}">
                  <a16:creationId xmlns:a16="http://schemas.microsoft.com/office/drawing/2014/main" id="{C0BA82D6-34C6-07EB-1636-1F2760FD68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288331" y="7562098"/>
              <a:ext cx="0" cy="53975"/>
            </a:xfrm>
            <a:prstGeom prst="line">
              <a:avLst/>
            </a:prstGeom>
            <a:noFill/>
            <a:ln w="63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Line 151">
              <a:extLst>
                <a:ext uri="{FF2B5EF4-FFF2-40B4-BE49-F238E27FC236}">
                  <a16:creationId xmlns:a16="http://schemas.microsoft.com/office/drawing/2014/main" id="{9675F329-DB8F-9E1D-E63B-481E2778A6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324844" y="7508123"/>
              <a:ext cx="74612" cy="0"/>
            </a:xfrm>
            <a:prstGeom prst="line">
              <a:avLst/>
            </a:prstGeom>
            <a:noFill/>
            <a:ln w="63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Line 152">
              <a:extLst>
                <a:ext uri="{FF2B5EF4-FFF2-40B4-BE49-F238E27FC236}">
                  <a16:creationId xmlns:a16="http://schemas.microsoft.com/office/drawing/2014/main" id="{0A4C1E6C-00F5-2AFE-39B0-17469906D9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324844" y="7616073"/>
              <a:ext cx="74612" cy="0"/>
            </a:xfrm>
            <a:prstGeom prst="line">
              <a:avLst/>
            </a:prstGeom>
            <a:noFill/>
            <a:ln w="63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Oval 153">
              <a:extLst>
                <a:ext uri="{FF2B5EF4-FFF2-40B4-BE49-F238E27FC236}">
                  <a16:creationId xmlns:a16="http://schemas.microsoft.com/office/drawing/2014/main" id="{0C37F328-A3C8-88F9-1D57-49EBD601D8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12144" y="7614486"/>
              <a:ext cx="47625" cy="492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Oval 154">
              <a:extLst>
                <a:ext uri="{FF2B5EF4-FFF2-40B4-BE49-F238E27FC236}">
                  <a16:creationId xmlns:a16="http://schemas.microsoft.com/office/drawing/2014/main" id="{C284D3B1-2A4B-CFA7-5A04-40D2B75BB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12144" y="7614486"/>
              <a:ext cx="47625" cy="492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Oval 155">
              <a:extLst>
                <a:ext uri="{FF2B5EF4-FFF2-40B4-BE49-F238E27FC236}">
                  <a16:creationId xmlns:a16="http://schemas.microsoft.com/office/drawing/2014/main" id="{6093D435-EEC3-B3D1-43A0-7B7743D29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12144" y="7525586"/>
              <a:ext cx="47625" cy="492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Oval 156">
              <a:extLst>
                <a:ext uri="{FF2B5EF4-FFF2-40B4-BE49-F238E27FC236}">
                  <a16:creationId xmlns:a16="http://schemas.microsoft.com/office/drawing/2014/main" id="{4C25ECCD-711F-C221-0195-5FD2A38C3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12144" y="7525586"/>
              <a:ext cx="47625" cy="492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Oval 157">
              <a:extLst>
                <a:ext uri="{FF2B5EF4-FFF2-40B4-BE49-F238E27FC236}">
                  <a16:creationId xmlns:a16="http://schemas.microsoft.com/office/drawing/2014/main" id="{BA4CF295-3EC7-8705-A63A-2567AC679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62944" y="7490661"/>
              <a:ext cx="47625" cy="4762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Oval 158">
              <a:extLst>
                <a:ext uri="{FF2B5EF4-FFF2-40B4-BE49-F238E27FC236}">
                  <a16:creationId xmlns:a16="http://schemas.microsoft.com/office/drawing/2014/main" id="{2DBE170B-1A07-8B7D-F046-BC143E3B1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62944" y="7490661"/>
              <a:ext cx="47625" cy="4762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Oval 159">
              <a:extLst>
                <a:ext uri="{FF2B5EF4-FFF2-40B4-BE49-F238E27FC236}">
                  <a16:creationId xmlns:a16="http://schemas.microsoft.com/office/drawing/2014/main" id="{27DC9626-FB44-98F9-0A5E-DF451C1F56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61344" y="7517648"/>
              <a:ext cx="49212" cy="4762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Oval 160">
              <a:extLst>
                <a:ext uri="{FF2B5EF4-FFF2-40B4-BE49-F238E27FC236}">
                  <a16:creationId xmlns:a16="http://schemas.microsoft.com/office/drawing/2014/main" id="{CBB10D1D-13DF-8E1D-35B5-9297A4D29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61344" y="7517648"/>
              <a:ext cx="49212" cy="4762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Freeform 182">
              <a:extLst>
                <a:ext uri="{FF2B5EF4-FFF2-40B4-BE49-F238E27FC236}">
                  <a16:creationId xmlns:a16="http://schemas.microsoft.com/office/drawing/2014/main" id="{022F6860-D5A0-3FCD-3581-9C34C3D9E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88331" y="6654699"/>
              <a:ext cx="225425" cy="66024"/>
            </a:xfrm>
            <a:custGeom>
              <a:avLst/>
              <a:gdLst>
                <a:gd name="T0" fmla="*/ 0 w 142"/>
                <a:gd name="T1" fmla="*/ 66 h 66"/>
                <a:gd name="T2" fmla="*/ 0 w 142"/>
                <a:gd name="T3" fmla="*/ 0 h 66"/>
                <a:gd name="T4" fmla="*/ 142 w 142"/>
                <a:gd name="T5" fmla="*/ 0 h 66"/>
                <a:gd name="T6" fmla="*/ 142 w 142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66">
                  <a:moveTo>
                    <a:pt x="0" y="66"/>
                  </a:moveTo>
                  <a:lnTo>
                    <a:pt x="0" y="0"/>
                  </a:lnTo>
                  <a:lnTo>
                    <a:pt x="142" y="0"/>
                  </a:lnTo>
                  <a:lnTo>
                    <a:pt x="142" y="66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Freeform 184">
              <a:extLst>
                <a:ext uri="{FF2B5EF4-FFF2-40B4-BE49-F238E27FC236}">
                  <a16:creationId xmlns:a16="http://schemas.microsoft.com/office/drawing/2014/main" id="{FA5982DB-760A-D75A-85CD-99735539A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88331" y="6485138"/>
              <a:ext cx="450850" cy="82550"/>
            </a:xfrm>
            <a:custGeom>
              <a:avLst/>
              <a:gdLst>
                <a:gd name="T0" fmla="*/ 0 w 284"/>
                <a:gd name="T1" fmla="*/ 52 h 52"/>
                <a:gd name="T2" fmla="*/ 0 w 284"/>
                <a:gd name="T3" fmla="*/ 0 h 52"/>
                <a:gd name="T4" fmla="*/ 284 w 284"/>
                <a:gd name="T5" fmla="*/ 0 h 52"/>
                <a:gd name="T6" fmla="*/ 284 w 284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4" h="52">
                  <a:moveTo>
                    <a:pt x="0" y="52"/>
                  </a:moveTo>
                  <a:lnTo>
                    <a:pt x="0" y="0"/>
                  </a:lnTo>
                  <a:lnTo>
                    <a:pt x="284" y="0"/>
                  </a:lnTo>
                  <a:lnTo>
                    <a:pt x="284" y="52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Freeform 186">
              <a:extLst>
                <a:ext uri="{FF2B5EF4-FFF2-40B4-BE49-F238E27FC236}">
                  <a16:creationId xmlns:a16="http://schemas.microsoft.com/office/drawing/2014/main" id="{5434219F-B7EB-20F8-E7BA-617B46F39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88331" y="6126363"/>
              <a:ext cx="903287" cy="82550"/>
            </a:xfrm>
            <a:custGeom>
              <a:avLst/>
              <a:gdLst>
                <a:gd name="T0" fmla="*/ 0 w 569"/>
                <a:gd name="T1" fmla="*/ 52 h 52"/>
                <a:gd name="T2" fmla="*/ 0 w 569"/>
                <a:gd name="T3" fmla="*/ 0 h 52"/>
                <a:gd name="T4" fmla="*/ 569 w 569"/>
                <a:gd name="T5" fmla="*/ 0 h 52"/>
                <a:gd name="T6" fmla="*/ 569 w 569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9" h="52">
                  <a:moveTo>
                    <a:pt x="0" y="52"/>
                  </a:moveTo>
                  <a:lnTo>
                    <a:pt x="0" y="0"/>
                  </a:lnTo>
                  <a:lnTo>
                    <a:pt x="569" y="0"/>
                  </a:lnTo>
                  <a:lnTo>
                    <a:pt x="569" y="52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Rectangle 187">
              <a:extLst>
                <a:ext uri="{FF2B5EF4-FFF2-40B4-BE49-F238E27FC236}">
                  <a16:creationId xmlns:a16="http://schemas.microsoft.com/office/drawing/2014/main" id="{9DC915F2-53BF-B204-DA57-96DF1C880C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64631" y="5962064"/>
              <a:ext cx="3590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****</a:t>
              </a:r>
            </a:p>
          </p:txBody>
        </p:sp>
        <p:sp>
          <p:nvSpPr>
            <p:cNvPr id="351" name="Freeform 188">
              <a:extLst>
                <a:ext uri="{FF2B5EF4-FFF2-40B4-BE49-F238E27FC236}">
                  <a16:creationId xmlns:a16="http://schemas.microsoft.com/office/drawing/2014/main" id="{B6BA557A-0A42-3A0E-F169-761F4A174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80394" y="6318451"/>
              <a:ext cx="677862" cy="76200"/>
            </a:xfrm>
            <a:custGeom>
              <a:avLst/>
              <a:gdLst>
                <a:gd name="T0" fmla="*/ 0 w 427"/>
                <a:gd name="T1" fmla="*/ 48 h 48"/>
                <a:gd name="T2" fmla="*/ 0 w 427"/>
                <a:gd name="T3" fmla="*/ 0 h 48"/>
                <a:gd name="T4" fmla="*/ 427 w 427"/>
                <a:gd name="T5" fmla="*/ 0 h 48"/>
                <a:gd name="T6" fmla="*/ 427 w 427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7" h="48">
                  <a:moveTo>
                    <a:pt x="0" y="48"/>
                  </a:moveTo>
                  <a:lnTo>
                    <a:pt x="0" y="0"/>
                  </a:lnTo>
                  <a:lnTo>
                    <a:pt x="427" y="0"/>
                  </a:lnTo>
                  <a:lnTo>
                    <a:pt x="427" y="48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文本框 868">
              <a:extLst>
                <a:ext uri="{FF2B5EF4-FFF2-40B4-BE49-F238E27FC236}">
                  <a16:creationId xmlns:a16="http://schemas.microsoft.com/office/drawing/2014/main" id="{B6652351-8210-FECE-B0A2-BB3951A91F43}"/>
                </a:ext>
              </a:extLst>
            </p:cNvPr>
            <p:cNvSpPr txBox="1"/>
            <p:nvPr/>
          </p:nvSpPr>
          <p:spPr>
            <a:xfrm rot="18973189">
              <a:off x="-3005412" y="8048783"/>
              <a:ext cx="9602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4" name="文本框 868">
              <a:extLst>
                <a:ext uri="{FF2B5EF4-FFF2-40B4-BE49-F238E27FC236}">
                  <a16:creationId xmlns:a16="http://schemas.microsoft.com/office/drawing/2014/main" id="{06BE7F91-F7E0-BE41-6D46-7A9E5626607F}"/>
                </a:ext>
              </a:extLst>
            </p:cNvPr>
            <p:cNvSpPr txBox="1"/>
            <p:nvPr/>
          </p:nvSpPr>
          <p:spPr>
            <a:xfrm rot="18973189">
              <a:off x="-2637837" y="7955934"/>
              <a:ext cx="9602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5" name="文本框 868">
              <a:extLst>
                <a:ext uri="{FF2B5EF4-FFF2-40B4-BE49-F238E27FC236}">
                  <a16:creationId xmlns:a16="http://schemas.microsoft.com/office/drawing/2014/main" id="{E361232E-A112-089F-D751-D32BEF91B9E1}"/>
                </a:ext>
              </a:extLst>
            </p:cNvPr>
            <p:cNvSpPr txBox="1"/>
            <p:nvPr/>
          </p:nvSpPr>
          <p:spPr>
            <a:xfrm rot="18973189">
              <a:off x="-3076335" y="8312760"/>
              <a:ext cx="15230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cluster cells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6" name="文本框 868">
              <a:extLst>
                <a:ext uri="{FF2B5EF4-FFF2-40B4-BE49-F238E27FC236}">
                  <a16:creationId xmlns:a16="http://schemas.microsoft.com/office/drawing/2014/main" id="{F4BA6B7F-77DD-DDBF-C44C-9AB7218B3200}"/>
                </a:ext>
              </a:extLst>
            </p:cNvPr>
            <p:cNvSpPr txBox="1"/>
            <p:nvPr/>
          </p:nvSpPr>
          <p:spPr>
            <a:xfrm rot="18973189">
              <a:off x="-2788847" y="8275905"/>
              <a:ext cx="15257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 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single cells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7" name="文本框 868">
              <a:extLst>
                <a:ext uri="{FF2B5EF4-FFF2-40B4-BE49-F238E27FC236}">
                  <a16:creationId xmlns:a16="http://schemas.microsoft.com/office/drawing/2014/main" id="{46DD36C3-4514-DEDC-FF24-AEE9ABF45AE8}"/>
                </a:ext>
              </a:extLst>
            </p:cNvPr>
            <p:cNvSpPr txBox="1"/>
            <p:nvPr/>
          </p:nvSpPr>
          <p:spPr>
            <a:xfrm rot="18973189">
              <a:off x="-2585920" y="8212559"/>
              <a:ext cx="1993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 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disaggregated cells</a:t>
              </a:r>
              <a:endParaRPr lang="en-US" sz="1200" dirty="0"/>
            </a:p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8" name="Rectangle 187">
              <a:extLst>
                <a:ext uri="{FF2B5EF4-FFF2-40B4-BE49-F238E27FC236}">
                  <a16:creationId xmlns:a16="http://schemas.microsoft.com/office/drawing/2014/main" id="{056DEC9B-4B5D-15EB-78A7-D8423AED60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75150" y="6156336"/>
              <a:ext cx="8976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359" name="Rectangle 187">
              <a:extLst>
                <a:ext uri="{FF2B5EF4-FFF2-40B4-BE49-F238E27FC236}">
                  <a16:creationId xmlns:a16="http://schemas.microsoft.com/office/drawing/2014/main" id="{20125BC9-5E11-156E-4240-81F2AC4FB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04448" y="6336726"/>
              <a:ext cx="8976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392" name="Rectangle 187">
              <a:extLst>
                <a:ext uri="{FF2B5EF4-FFF2-40B4-BE49-F238E27FC236}">
                  <a16:creationId xmlns:a16="http://schemas.microsoft.com/office/drawing/2014/main" id="{88755B9C-D6FF-66C7-AAE6-86A109312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21940" y="6495470"/>
              <a:ext cx="8976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*</a:t>
              </a:r>
            </a:p>
          </p:txBody>
        </p:sp>
      </p:grpSp>
      <p:sp>
        <p:nvSpPr>
          <p:cNvPr id="248" name="TextBox 247"/>
          <p:cNvSpPr txBox="1"/>
          <p:nvPr/>
        </p:nvSpPr>
        <p:spPr>
          <a:xfrm>
            <a:off x="5085294" y="2748930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100 µm</a:t>
            </a:r>
            <a:endParaRPr lang="en-US" sz="1200" dirty="0"/>
          </a:p>
        </p:txBody>
      </p:sp>
      <p:sp>
        <p:nvSpPr>
          <p:cNvPr id="249" name="TextBox 248"/>
          <p:cNvSpPr txBox="1"/>
          <p:nvPr/>
        </p:nvSpPr>
        <p:spPr>
          <a:xfrm>
            <a:off x="2852793" y="8035507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100 µm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13644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extBox 78">
            <a:extLst>
              <a:ext uri="{FF2B5EF4-FFF2-40B4-BE49-F238E27FC236}">
                <a16:creationId xmlns:a16="http://schemas.microsoft.com/office/drawing/2014/main" id="{13E98506-EB26-3520-5191-2E4238B0EA52}"/>
              </a:ext>
            </a:extLst>
          </p:cNvPr>
          <p:cNvSpPr txBox="1"/>
          <p:nvPr/>
        </p:nvSpPr>
        <p:spPr>
          <a:xfrm>
            <a:off x="19863" y="112411"/>
            <a:ext cx="683813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3. 4-1BB endodomain causes </a:t>
            </a:r>
            <a:r>
              <a:rPr lang="en-US" sz="1200" b="1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ICAM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-1 expression and cell aggregation.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histograms showing the Annexin-V staining and representative microscopic imaging showing the formation of cell aggregates of 19.CD28ζ CAR-T cells, 19.BBζ CAR-T cells,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19.BB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ζ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CAR-T cells in clusters, 19.BB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ζ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CAR-T cells as single cells and 19.BB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ζ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CAR-T cells disaggregated from cell clusters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at day 7 - 10 days of culture; magnification 20×; scale bar 100 µm.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Summary of Annexin-V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cells of the experiment described in (A); n = 4,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&lt;0.05, </a:t>
            </a:r>
            <a:r>
              <a:rPr lang="en-US" sz="1200" i="1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****p</a:t>
            </a:r>
            <a:r>
              <a:rPr lang="en-US" sz="1200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&lt;0.0001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one-way ANOVA.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C, D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histograms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and </a:t>
            </a:r>
            <a:r>
              <a:rPr lang="en-US" sz="1200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quantification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of ICAM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cells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CAR-T cells described in (A); n = 3,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&lt;0.01,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&lt;0.001,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&lt;0.0001, one-way ANOVA.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E, F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epresentative microscopic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imaging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E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) (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Upper and lower panels indicate two representative donors)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and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quantification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show the formation of cell aggregates of 19.CD28ζ and 19.BBζ CAR-T cells treated with 0.5 mg/ml anti-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ICAM-1 Ab;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magnification 20×; scale bar 100 µm; n = 3,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&lt;0.001, one-way ANOVA. </a:t>
            </a:r>
          </a:p>
        </p:txBody>
      </p:sp>
    </p:spTree>
    <p:extLst>
      <p:ext uri="{BB962C8B-B14F-4D97-AF65-F5344CB8AC3E}">
        <p14:creationId xmlns:p14="http://schemas.microsoft.com/office/powerpoint/2010/main" val="4039015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3">
            <a:extLst>
              <a:ext uri="{FF2B5EF4-FFF2-40B4-BE49-F238E27FC236}">
                <a16:creationId xmlns:a16="http://schemas.microsoft.com/office/drawing/2014/main" id="{12368532-E8D2-DD75-C1FD-15F4088DB839}"/>
              </a:ext>
            </a:extLst>
          </p:cNvPr>
          <p:cNvSpPr txBox="1"/>
          <p:nvPr/>
        </p:nvSpPr>
        <p:spPr>
          <a:xfrm>
            <a:off x="40865" y="-14634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4B3FA933-73E9-1145-E300-CDC9948270E4}"/>
              </a:ext>
            </a:extLst>
          </p:cNvPr>
          <p:cNvSpPr txBox="1"/>
          <p:nvPr/>
        </p:nvSpPr>
        <p:spPr>
          <a:xfrm>
            <a:off x="2847954" y="-14634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1" name="TextBox 3">
            <a:extLst>
              <a:ext uri="{FF2B5EF4-FFF2-40B4-BE49-F238E27FC236}">
                <a16:creationId xmlns:a16="http://schemas.microsoft.com/office/drawing/2014/main" id="{88A8FAC2-770F-95A8-2AA1-4BEA827F72CA}"/>
              </a:ext>
            </a:extLst>
          </p:cNvPr>
          <p:cNvSpPr txBox="1"/>
          <p:nvPr/>
        </p:nvSpPr>
        <p:spPr>
          <a:xfrm>
            <a:off x="5852512" y="9551022"/>
            <a:ext cx="131553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S4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71" name="Group 670">
            <a:extLst>
              <a:ext uri="{FF2B5EF4-FFF2-40B4-BE49-F238E27FC236}">
                <a16:creationId xmlns:a16="http://schemas.microsoft.com/office/drawing/2014/main" id="{99AF872C-A6F1-70AF-C357-4972D831E415}"/>
              </a:ext>
            </a:extLst>
          </p:cNvPr>
          <p:cNvGrpSpPr/>
          <p:nvPr/>
        </p:nvGrpSpPr>
        <p:grpSpPr>
          <a:xfrm>
            <a:off x="3041424" y="-7670"/>
            <a:ext cx="3787880" cy="2856781"/>
            <a:chOff x="2415644" y="42896"/>
            <a:chExt cx="3787880" cy="2856781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2F36A17-9F74-0C49-72B8-AC96F900F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15644" y="282559"/>
              <a:ext cx="2408396" cy="2378129"/>
            </a:xfrm>
            <a:prstGeom prst="rect">
              <a:avLst/>
            </a:prstGeom>
          </p:spPr>
        </p:pic>
        <p:sp>
          <p:nvSpPr>
            <p:cNvPr id="30" name="TextBox 84">
              <a:extLst>
                <a:ext uri="{FF2B5EF4-FFF2-40B4-BE49-F238E27FC236}">
                  <a16:creationId xmlns:a16="http://schemas.microsoft.com/office/drawing/2014/main" id="{78A13B0B-3EC2-1823-3FF0-53C6BD4CFD73}"/>
                </a:ext>
              </a:extLst>
            </p:cNvPr>
            <p:cNvSpPr txBox="1"/>
            <p:nvPr/>
          </p:nvSpPr>
          <p:spPr>
            <a:xfrm>
              <a:off x="5307881" y="531274"/>
              <a:ext cx="8956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19.CD28ζ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84">
              <a:extLst>
                <a:ext uri="{FF2B5EF4-FFF2-40B4-BE49-F238E27FC236}">
                  <a16:creationId xmlns:a16="http://schemas.microsoft.com/office/drawing/2014/main" id="{58E42AFE-C14E-F558-0FC7-6E9295E3D87F}"/>
                </a:ext>
              </a:extLst>
            </p:cNvPr>
            <p:cNvSpPr txBox="1"/>
            <p:nvPr/>
          </p:nvSpPr>
          <p:spPr>
            <a:xfrm>
              <a:off x="5307881" y="1577964"/>
              <a:ext cx="6883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19.BBζ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2" name="直接连接符 69">
              <a:extLst>
                <a:ext uri="{FF2B5EF4-FFF2-40B4-BE49-F238E27FC236}">
                  <a16:creationId xmlns:a16="http://schemas.microsoft.com/office/drawing/2014/main" id="{585FFBC5-B284-D546-16C4-02E7544F3E7F}"/>
                </a:ext>
              </a:extLst>
            </p:cNvPr>
            <p:cNvCxnSpPr>
              <a:cxnSpLocks/>
            </p:cNvCxnSpPr>
            <p:nvPr/>
          </p:nvCxnSpPr>
          <p:spPr>
            <a:xfrm>
              <a:off x="5346890" y="998023"/>
              <a:ext cx="0" cy="143688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84">
              <a:extLst>
                <a:ext uri="{FF2B5EF4-FFF2-40B4-BE49-F238E27FC236}">
                  <a16:creationId xmlns:a16="http://schemas.microsoft.com/office/drawing/2014/main" id="{ABC524DD-4A0B-4D50-67D5-AAD41B67E836}"/>
                </a:ext>
              </a:extLst>
            </p:cNvPr>
            <p:cNvSpPr txBox="1"/>
            <p:nvPr/>
          </p:nvSpPr>
          <p:spPr>
            <a:xfrm>
              <a:off x="4760999" y="496253"/>
              <a:ext cx="8956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DMSO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84">
              <a:extLst>
                <a:ext uri="{FF2B5EF4-FFF2-40B4-BE49-F238E27FC236}">
                  <a16:creationId xmlns:a16="http://schemas.microsoft.com/office/drawing/2014/main" id="{16C6CA88-F2BF-423F-B3BC-2DD2B03143D1}"/>
                </a:ext>
              </a:extLst>
            </p:cNvPr>
            <p:cNvSpPr txBox="1"/>
            <p:nvPr/>
          </p:nvSpPr>
          <p:spPr>
            <a:xfrm>
              <a:off x="4760999" y="1058705"/>
              <a:ext cx="89564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DMSO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84">
              <a:extLst>
                <a:ext uri="{FF2B5EF4-FFF2-40B4-BE49-F238E27FC236}">
                  <a16:creationId xmlns:a16="http://schemas.microsoft.com/office/drawing/2014/main" id="{246D80A2-0687-0E1B-8CD8-FAEAE43360DF}"/>
                </a:ext>
              </a:extLst>
            </p:cNvPr>
            <p:cNvSpPr txBox="1"/>
            <p:nvPr/>
          </p:nvSpPr>
          <p:spPr>
            <a:xfrm>
              <a:off x="4760999" y="1526373"/>
              <a:ext cx="8335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Nec-1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μM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2" name="TextBox 85">
              <a:extLst>
                <a:ext uri="{FF2B5EF4-FFF2-40B4-BE49-F238E27FC236}">
                  <a16:creationId xmlns:a16="http://schemas.microsoft.com/office/drawing/2014/main" id="{BB36075A-C024-EC81-714B-C2D9F0D0ED8F}"/>
                </a:ext>
              </a:extLst>
            </p:cNvPr>
            <p:cNvSpPr txBox="1"/>
            <p:nvPr/>
          </p:nvSpPr>
          <p:spPr>
            <a:xfrm>
              <a:off x="2497157" y="2622678"/>
              <a:ext cx="11384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Annexin V</a:t>
              </a:r>
            </a:p>
          </p:txBody>
        </p:sp>
        <p:cxnSp>
          <p:nvCxnSpPr>
            <p:cNvPr id="949" name="Straight Arrow Connector 86">
              <a:extLst>
                <a:ext uri="{FF2B5EF4-FFF2-40B4-BE49-F238E27FC236}">
                  <a16:creationId xmlns:a16="http://schemas.microsoft.com/office/drawing/2014/main" id="{756556C0-85DC-A479-E8B4-344BAFBC3E96}"/>
                </a:ext>
              </a:extLst>
            </p:cNvPr>
            <p:cNvCxnSpPr>
              <a:cxnSpLocks/>
            </p:cNvCxnSpPr>
            <p:nvPr/>
          </p:nvCxnSpPr>
          <p:spPr>
            <a:xfrm>
              <a:off x="3310775" y="2761177"/>
              <a:ext cx="1513265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4" name="TextBox 85">
              <a:extLst>
                <a:ext uri="{FF2B5EF4-FFF2-40B4-BE49-F238E27FC236}">
                  <a16:creationId xmlns:a16="http://schemas.microsoft.com/office/drawing/2014/main" id="{B12D4104-FD32-8B7E-A9D7-3A30A5F69666}"/>
                </a:ext>
              </a:extLst>
            </p:cNvPr>
            <p:cNvSpPr txBox="1"/>
            <p:nvPr/>
          </p:nvSpPr>
          <p:spPr>
            <a:xfrm>
              <a:off x="2957059" y="42896"/>
              <a:ext cx="5011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#1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6" name="TextBox 85">
              <a:extLst>
                <a:ext uri="{FF2B5EF4-FFF2-40B4-BE49-F238E27FC236}">
                  <a16:creationId xmlns:a16="http://schemas.microsoft.com/office/drawing/2014/main" id="{5D0E3A0D-C1D9-2C77-22FF-6CE14634E818}"/>
                </a:ext>
              </a:extLst>
            </p:cNvPr>
            <p:cNvSpPr txBox="1"/>
            <p:nvPr/>
          </p:nvSpPr>
          <p:spPr>
            <a:xfrm>
              <a:off x="4078261" y="42896"/>
              <a:ext cx="5011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#2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8" name="文本框 16">
              <a:extLst>
                <a:ext uri="{FF2B5EF4-FFF2-40B4-BE49-F238E27FC236}">
                  <a16:creationId xmlns:a16="http://schemas.microsoft.com/office/drawing/2014/main" id="{0E3950C1-3611-59FD-6734-1440DEAB97AB}"/>
                </a:ext>
              </a:extLst>
            </p:cNvPr>
            <p:cNvSpPr txBox="1"/>
            <p:nvPr/>
          </p:nvSpPr>
          <p:spPr>
            <a:xfrm>
              <a:off x="3330147" y="301170"/>
              <a:ext cx="757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14.1</a:t>
              </a:r>
            </a:p>
          </p:txBody>
        </p:sp>
        <p:sp>
          <p:nvSpPr>
            <p:cNvPr id="112" name="文本框 16">
              <a:extLst>
                <a:ext uri="{FF2B5EF4-FFF2-40B4-BE49-F238E27FC236}">
                  <a16:creationId xmlns:a16="http://schemas.microsoft.com/office/drawing/2014/main" id="{D93CA116-558D-A03A-EEFB-706CDA2E38A3}"/>
                </a:ext>
              </a:extLst>
            </p:cNvPr>
            <p:cNvSpPr txBox="1"/>
            <p:nvPr/>
          </p:nvSpPr>
          <p:spPr>
            <a:xfrm>
              <a:off x="3330147" y="1384101"/>
              <a:ext cx="757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24.8</a:t>
              </a:r>
            </a:p>
          </p:txBody>
        </p:sp>
        <p:sp>
          <p:nvSpPr>
            <p:cNvPr id="114" name="文本框 16">
              <a:extLst>
                <a:ext uri="{FF2B5EF4-FFF2-40B4-BE49-F238E27FC236}">
                  <a16:creationId xmlns:a16="http://schemas.microsoft.com/office/drawing/2014/main" id="{14CA37C2-DDF9-A9EC-C80D-B7E4D4CFBA25}"/>
                </a:ext>
              </a:extLst>
            </p:cNvPr>
            <p:cNvSpPr txBox="1"/>
            <p:nvPr/>
          </p:nvSpPr>
          <p:spPr>
            <a:xfrm>
              <a:off x="3330147" y="1953923"/>
              <a:ext cx="757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20.9</a:t>
              </a:r>
            </a:p>
          </p:txBody>
        </p:sp>
        <p:sp>
          <p:nvSpPr>
            <p:cNvPr id="140" name="文本框 16">
              <a:extLst>
                <a:ext uri="{FF2B5EF4-FFF2-40B4-BE49-F238E27FC236}">
                  <a16:creationId xmlns:a16="http://schemas.microsoft.com/office/drawing/2014/main" id="{584CCACD-92D1-7FFD-48F6-1388D9A04CD9}"/>
                </a:ext>
              </a:extLst>
            </p:cNvPr>
            <p:cNvSpPr txBox="1"/>
            <p:nvPr/>
          </p:nvSpPr>
          <p:spPr>
            <a:xfrm>
              <a:off x="3330147" y="838618"/>
              <a:ext cx="757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25.7</a:t>
              </a:r>
            </a:p>
          </p:txBody>
        </p:sp>
        <p:sp>
          <p:nvSpPr>
            <p:cNvPr id="160" name="文本框 16">
              <a:extLst>
                <a:ext uri="{FF2B5EF4-FFF2-40B4-BE49-F238E27FC236}">
                  <a16:creationId xmlns:a16="http://schemas.microsoft.com/office/drawing/2014/main" id="{BDFEF134-93A2-488A-D8EB-4B0A69C7E45E}"/>
                </a:ext>
              </a:extLst>
            </p:cNvPr>
            <p:cNvSpPr txBox="1"/>
            <p:nvPr/>
          </p:nvSpPr>
          <p:spPr>
            <a:xfrm>
              <a:off x="4459884" y="301170"/>
              <a:ext cx="757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18.6</a:t>
              </a:r>
            </a:p>
          </p:txBody>
        </p:sp>
        <p:sp>
          <p:nvSpPr>
            <p:cNvPr id="656" name="文本框 16">
              <a:extLst>
                <a:ext uri="{FF2B5EF4-FFF2-40B4-BE49-F238E27FC236}">
                  <a16:creationId xmlns:a16="http://schemas.microsoft.com/office/drawing/2014/main" id="{7AE7D8F0-4007-BFFE-2CC6-097CC1396E99}"/>
                </a:ext>
              </a:extLst>
            </p:cNvPr>
            <p:cNvSpPr txBox="1"/>
            <p:nvPr/>
          </p:nvSpPr>
          <p:spPr>
            <a:xfrm>
              <a:off x="4459884" y="1384101"/>
              <a:ext cx="757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30.5</a:t>
              </a:r>
            </a:p>
          </p:txBody>
        </p:sp>
        <p:sp>
          <p:nvSpPr>
            <p:cNvPr id="658" name="文本框 16">
              <a:extLst>
                <a:ext uri="{FF2B5EF4-FFF2-40B4-BE49-F238E27FC236}">
                  <a16:creationId xmlns:a16="http://schemas.microsoft.com/office/drawing/2014/main" id="{A165A0BD-AC72-50D3-D28A-4B713EED933A}"/>
                </a:ext>
              </a:extLst>
            </p:cNvPr>
            <p:cNvSpPr txBox="1"/>
            <p:nvPr/>
          </p:nvSpPr>
          <p:spPr>
            <a:xfrm>
              <a:off x="4459884" y="1953923"/>
              <a:ext cx="757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27.6</a:t>
              </a:r>
            </a:p>
          </p:txBody>
        </p:sp>
        <p:sp>
          <p:nvSpPr>
            <p:cNvPr id="659" name="文本框 16">
              <a:extLst>
                <a:ext uri="{FF2B5EF4-FFF2-40B4-BE49-F238E27FC236}">
                  <a16:creationId xmlns:a16="http://schemas.microsoft.com/office/drawing/2014/main" id="{BE1EB52B-CBD3-F410-B587-1B103BD5D45D}"/>
                </a:ext>
              </a:extLst>
            </p:cNvPr>
            <p:cNvSpPr txBox="1"/>
            <p:nvPr/>
          </p:nvSpPr>
          <p:spPr>
            <a:xfrm>
              <a:off x="4459884" y="838618"/>
              <a:ext cx="757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34.4</a:t>
              </a:r>
            </a:p>
          </p:txBody>
        </p:sp>
        <p:cxnSp>
          <p:nvCxnSpPr>
            <p:cNvPr id="663" name="直接连接符 69">
              <a:extLst>
                <a:ext uri="{FF2B5EF4-FFF2-40B4-BE49-F238E27FC236}">
                  <a16:creationId xmlns:a16="http://schemas.microsoft.com/office/drawing/2014/main" id="{4A30963E-060E-97A6-1AFD-375E0FC85451}"/>
                </a:ext>
              </a:extLst>
            </p:cNvPr>
            <p:cNvCxnSpPr>
              <a:cxnSpLocks/>
            </p:cNvCxnSpPr>
            <p:nvPr/>
          </p:nvCxnSpPr>
          <p:spPr>
            <a:xfrm>
              <a:off x="5346890" y="425366"/>
              <a:ext cx="0" cy="38997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7" name="TextBox 84">
              <a:extLst>
                <a:ext uri="{FF2B5EF4-FFF2-40B4-BE49-F238E27FC236}">
                  <a16:creationId xmlns:a16="http://schemas.microsoft.com/office/drawing/2014/main" id="{99E52C1E-B31A-B9E4-1A0C-7136DCF6F8AF}"/>
                </a:ext>
              </a:extLst>
            </p:cNvPr>
            <p:cNvSpPr txBox="1"/>
            <p:nvPr/>
          </p:nvSpPr>
          <p:spPr>
            <a:xfrm>
              <a:off x="4760999" y="2055331"/>
              <a:ext cx="8335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Nec-1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5 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μM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82" name="Group 681">
            <a:extLst>
              <a:ext uri="{FF2B5EF4-FFF2-40B4-BE49-F238E27FC236}">
                <a16:creationId xmlns:a16="http://schemas.microsoft.com/office/drawing/2014/main" id="{805D63C2-5FC3-718C-739A-3E46165136DA}"/>
              </a:ext>
            </a:extLst>
          </p:cNvPr>
          <p:cNvGrpSpPr/>
          <p:nvPr/>
        </p:nvGrpSpPr>
        <p:grpSpPr>
          <a:xfrm>
            <a:off x="199652" y="469444"/>
            <a:ext cx="2768844" cy="2123161"/>
            <a:chOff x="12381" y="424280"/>
            <a:chExt cx="2768844" cy="212316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86007D8-7C39-BDBA-A570-0F5D309CD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089" y="424280"/>
              <a:ext cx="1882637" cy="1863621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3F70620-6B9E-A89D-D3DB-253A5914DD31}"/>
                </a:ext>
              </a:extLst>
            </p:cNvPr>
            <p:cNvGrpSpPr/>
            <p:nvPr/>
          </p:nvGrpSpPr>
          <p:grpSpPr>
            <a:xfrm>
              <a:off x="12381" y="547391"/>
              <a:ext cx="1945389" cy="2000050"/>
              <a:chOff x="251101" y="4986304"/>
              <a:chExt cx="1945389" cy="2000050"/>
            </a:xfrm>
          </p:grpSpPr>
          <p:sp>
            <p:nvSpPr>
              <p:cNvPr id="18" name="TextBox 188">
                <a:extLst>
                  <a:ext uri="{FF2B5EF4-FFF2-40B4-BE49-F238E27FC236}">
                    <a16:creationId xmlns:a16="http://schemas.microsoft.com/office/drawing/2014/main" id="{B0296F37-5F99-DBAE-0E5E-E4FC3E174B13}"/>
                  </a:ext>
                </a:extLst>
              </p:cNvPr>
              <p:cNvSpPr txBox="1"/>
              <p:nvPr/>
            </p:nvSpPr>
            <p:spPr>
              <a:xfrm>
                <a:off x="534011" y="6709355"/>
                <a:ext cx="80659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-MLKL</a:t>
                </a:r>
              </a:p>
            </p:txBody>
          </p:sp>
          <p:cxnSp>
            <p:nvCxnSpPr>
              <p:cNvPr id="19" name="Straight Arrow Connector 189">
                <a:extLst>
                  <a:ext uri="{FF2B5EF4-FFF2-40B4-BE49-F238E27FC236}">
                    <a16:creationId xmlns:a16="http://schemas.microsoft.com/office/drawing/2014/main" id="{81833C25-57E2-1C5E-6128-97BCD6AC2C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1367" y="6847854"/>
                <a:ext cx="1015123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84">
                <a:extLst>
                  <a:ext uri="{FF2B5EF4-FFF2-40B4-BE49-F238E27FC236}">
                    <a16:creationId xmlns:a16="http://schemas.microsoft.com/office/drawing/2014/main" id="{5DE7BFA7-AD66-999A-F8E0-3149AB7AF65D}"/>
                  </a:ext>
                </a:extLst>
              </p:cNvPr>
              <p:cNvSpPr txBox="1"/>
              <p:nvPr/>
            </p:nvSpPr>
            <p:spPr>
              <a:xfrm rot="10800000">
                <a:off x="251101" y="5807027"/>
                <a:ext cx="369332" cy="83061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% of max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1" name="Straight Arrow Connector 87">
                <a:extLst>
                  <a:ext uri="{FF2B5EF4-FFF2-40B4-BE49-F238E27FC236}">
                    <a16:creationId xmlns:a16="http://schemas.microsoft.com/office/drawing/2014/main" id="{F2B42D15-5871-5950-4BE0-8AA5582A39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5767" y="4986304"/>
                <a:ext cx="0" cy="87787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文本框 25">
              <a:extLst>
                <a:ext uri="{FF2B5EF4-FFF2-40B4-BE49-F238E27FC236}">
                  <a16:creationId xmlns:a16="http://schemas.microsoft.com/office/drawing/2014/main" id="{54844A41-F088-EE51-F70C-B113106418B2}"/>
                </a:ext>
              </a:extLst>
            </p:cNvPr>
            <p:cNvSpPr txBox="1"/>
            <p:nvPr/>
          </p:nvSpPr>
          <p:spPr>
            <a:xfrm>
              <a:off x="1574825" y="1855755"/>
              <a:ext cx="43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15.3</a:t>
              </a:r>
            </a:p>
          </p:txBody>
        </p:sp>
        <p:sp>
          <p:nvSpPr>
            <p:cNvPr id="16" name="文本框 25">
              <a:extLst>
                <a:ext uri="{FF2B5EF4-FFF2-40B4-BE49-F238E27FC236}">
                  <a16:creationId xmlns:a16="http://schemas.microsoft.com/office/drawing/2014/main" id="{4414800B-18B2-02BB-1CEC-291EFDA24752}"/>
                </a:ext>
              </a:extLst>
            </p:cNvPr>
            <p:cNvSpPr txBox="1"/>
            <p:nvPr/>
          </p:nvSpPr>
          <p:spPr>
            <a:xfrm>
              <a:off x="1574825" y="1062117"/>
              <a:ext cx="43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0.50</a:t>
              </a:r>
            </a:p>
          </p:txBody>
        </p:sp>
        <p:sp>
          <p:nvSpPr>
            <p:cNvPr id="17" name="文本框 25">
              <a:extLst>
                <a:ext uri="{FF2B5EF4-FFF2-40B4-BE49-F238E27FC236}">
                  <a16:creationId xmlns:a16="http://schemas.microsoft.com/office/drawing/2014/main" id="{C748EDCB-319D-9568-3FE6-F704505889D7}"/>
                </a:ext>
              </a:extLst>
            </p:cNvPr>
            <p:cNvSpPr txBox="1"/>
            <p:nvPr/>
          </p:nvSpPr>
          <p:spPr>
            <a:xfrm>
              <a:off x="1574825" y="1461023"/>
              <a:ext cx="43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5.09</a:t>
              </a:r>
            </a:p>
          </p:txBody>
        </p:sp>
        <p:sp>
          <p:nvSpPr>
            <p:cNvPr id="677" name="TextBox 32">
              <a:extLst>
                <a:ext uri="{FF2B5EF4-FFF2-40B4-BE49-F238E27FC236}">
                  <a16:creationId xmlns:a16="http://schemas.microsoft.com/office/drawing/2014/main" id="{96F4C8B3-D087-61CA-5777-F0619F1C7C80}"/>
                </a:ext>
              </a:extLst>
            </p:cNvPr>
            <p:cNvSpPr txBox="1"/>
            <p:nvPr/>
          </p:nvSpPr>
          <p:spPr>
            <a:xfrm>
              <a:off x="1924900" y="1046728"/>
              <a:ext cx="4616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NT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0" name="矩形 1">
              <a:extLst>
                <a:ext uri="{FF2B5EF4-FFF2-40B4-BE49-F238E27FC236}">
                  <a16:creationId xmlns:a16="http://schemas.microsoft.com/office/drawing/2014/main" id="{EC38C85E-FEFB-C992-B90A-C7D708124B34}"/>
                </a:ext>
              </a:extLst>
            </p:cNvPr>
            <p:cNvSpPr/>
            <p:nvPr/>
          </p:nvSpPr>
          <p:spPr>
            <a:xfrm>
              <a:off x="1924900" y="1445634"/>
              <a:ext cx="85632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  <p:sp>
          <p:nvSpPr>
            <p:cNvPr id="681" name="矩形 7">
              <a:extLst>
                <a:ext uri="{FF2B5EF4-FFF2-40B4-BE49-F238E27FC236}">
                  <a16:creationId xmlns:a16="http://schemas.microsoft.com/office/drawing/2014/main" id="{2F2C0805-C5AC-E9B6-33A6-847A90F0148B}"/>
                </a:ext>
              </a:extLst>
            </p:cNvPr>
            <p:cNvSpPr/>
            <p:nvPr/>
          </p:nvSpPr>
          <p:spPr>
            <a:xfrm>
              <a:off x="1924900" y="1840366"/>
              <a:ext cx="6703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</p:grpSp>
      <p:sp>
        <p:nvSpPr>
          <p:cNvPr id="2" name="TextBox 84">
            <a:extLst>
              <a:ext uri="{FF2B5EF4-FFF2-40B4-BE49-F238E27FC236}">
                <a16:creationId xmlns:a16="http://schemas.microsoft.com/office/drawing/2014/main" id="{74C337CD-9424-C9AA-D8E6-0A3B6BEA09F5}"/>
              </a:ext>
            </a:extLst>
          </p:cNvPr>
          <p:cNvSpPr txBox="1"/>
          <p:nvPr/>
        </p:nvSpPr>
        <p:spPr>
          <a:xfrm rot="10800000">
            <a:off x="2920507" y="1049197"/>
            <a:ext cx="369332" cy="6998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Count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0CFA18-114C-9468-8998-CACCBA882528}"/>
              </a:ext>
            </a:extLst>
          </p:cNvPr>
          <p:cNvSpPr txBox="1"/>
          <p:nvPr/>
        </p:nvSpPr>
        <p:spPr>
          <a:xfrm>
            <a:off x="-22837" y="7085294"/>
            <a:ext cx="683580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4. 4-1BB co-stimulated CAR-T cells show apoptosis and necroptosis.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Representative flow cytometry plot showing the phosphorylation of MLKL (p-MLKL, Ser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358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in NT, 19.CD28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ζ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and 19.BB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ζ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CAR-T cells. NT indicates non-transduced control T cells.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Flow cytometry plots showing Annexin-V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19.BBζ CAR-T cells after treatment with 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DMSO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1 μM, or 5 μM Necrostatin-1 (Nec-1) in two representative donors.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C, D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plot (C) and summary (D) showing the Annexin-V/7</a:t>
            </a:r>
            <a:r>
              <a:rPr lang="en-US" sz="1200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AAD staining of 19.CD28ζ and 19.BBζ CAR-T cells </a:t>
            </a:r>
            <a:r>
              <a:rPr lang="en-US" sz="1200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for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24 hrs after CAR stimulation; n = 4,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≥0.05, paired t-test.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E, F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plot (E) and summary (F) showing the cleaved caspas3 (CC-3) and RIPK3 staining of 19.CD28ζ and 19.BBζ CAR-T cells</a:t>
            </a:r>
            <a:r>
              <a:rPr lang="en-US" sz="12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for</a:t>
            </a:r>
            <a:r>
              <a:rPr lang="en-US" sz="12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24 hrs after CAR stimulation; n = 4,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1200" b="0" i="0" dirty="0">
                <a:effectLst/>
                <a:latin typeface="Roboto" panose="02000000000000000000" pitchFamily="2" charset="0"/>
              </a:rPr>
              <a:t>≥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0.05, one-way ANOVA</a:t>
            </a:r>
            <a:r>
              <a:rPr lang="en-US" sz="12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endParaRPr lang="en-US" sz="1200" dirty="0">
              <a:solidFill>
                <a:srgbClr val="FF0000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32ABDB5-A639-7312-5C5B-9955817C3D65}"/>
              </a:ext>
            </a:extLst>
          </p:cNvPr>
          <p:cNvGrpSpPr/>
          <p:nvPr/>
        </p:nvGrpSpPr>
        <p:grpSpPr>
          <a:xfrm>
            <a:off x="243055" y="2952546"/>
            <a:ext cx="2681720" cy="1855837"/>
            <a:chOff x="-4803744" y="9898714"/>
            <a:chExt cx="2681720" cy="185583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A57CDF1-34C4-774D-93CF-932B80273E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1811"/>
            <a:stretch/>
          </p:blipFill>
          <p:spPr>
            <a:xfrm>
              <a:off x="-4500469" y="10291758"/>
              <a:ext cx="2232756" cy="123444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0028AEC-892C-1863-B3F8-C2F4AF4B712F}"/>
                </a:ext>
              </a:extLst>
            </p:cNvPr>
            <p:cNvGrpSpPr/>
            <p:nvPr/>
          </p:nvGrpSpPr>
          <p:grpSpPr>
            <a:xfrm>
              <a:off x="-4803744" y="9898714"/>
              <a:ext cx="2681720" cy="1855837"/>
              <a:chOff x="-3900914" y="7777668"/>
              <a:chExt cx="2681720" cy="1855837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F7CE8596-E86C-E58F-11F4-3507F35E80D2}"/>
                  </a:ext>
                </a:extLst>
              </p:cNvPr>
              <p:cNvGrpSpPr/>
              <p:nvPr/>
            </p:nvGrpSpPr>
            <p:grpSpPr>
              <a:xfrm>
                <a:off x="-3900914" y="8247288"/>
                <a:ext cx="2681720" cy="1386217"/>
                <a:chOff x="-4012781" y="1429794"/>
                <a:chExt cx="2681720" cy="1386217"/>
              </a:xfrm>
            </p:grpSpPr>
            <p:sp>
              <p:nvSpPr>
                <p:cNvPr id="11" name="文本框 221">
                  <a:extLst>
                    <a:ext uri="{FF2B5EF4-FFF2-40B4-BE49-F238E27FC236}">
                      <a16:creationId xmlns:a16="http://schemas.microsoft.com/office/drawing/2014/main" id="{05919E2D-E618-1991-5169-66E023EA7174}"/>
                    </a:ext>
                  </a:extLst>
                </p:cNvPr>
                <p:cNvSpPr txBox="1"/>
                <p:nvPr/>
              </p:nvSpPr>
              <p:spPr>
                <a:xfrm flipV="1">
                  <a:off x="-4012781" y="1901228"/>
                  <a:ext cx="369332" cy="646465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7-AAD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24915A62-3182-7EC5-A21A-4D949AB2AAB2}"/>
                    </a:ext>
                  </a:extLst>
                </p:cNvPr>
                <p:cNvGrpSpPr/>
                <p:nvPr/>
              </p:nvGrpSpPr>
              <p:grpSpPr>
                <a:xfrm>
                  <a:off x="-3828115" y="1429794"/>
                  <a:ext cx="2497054" cy="1386217"/>
                  <a:chOff x="-3828115" y="1429794"/>
                  <a:chExt cx="2497054" cy="1386217"/>
                </a:xfrm>
              </p:grpSpPr>
              <p:sp>
                <p:nvSpPr>
                  <p:cNvPr id="13" name="文本框 220">
                    <a:extLst>
                      <a:ext uri="{FF2B5EF4-FFF2-40B4-BE49-F238E27FC236}">
                        <a16:creationId xmlns:a16="http://schemas.microsoft.com/office/drawing/2014/main" id="{2769128C-2FFB-CD06-B9B6-CCAAB609390D}"/>
                      </a:ext>
                    </a:extLst>
                  </p:cNvPr>
                  <p:cNvSpPr txBox="1"/>
                  <p:nvPr/>
                </p:nvSpPr>
                <p:spPr>
                  <a:xfrm>
                    <a:off x="-3745588" y="2539012"/>
                    <a:ext cx="1667851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Annexin V</a:t>
                    </a:r>
                    <a:endParaRPr lang="zh-CN" altLang="en-US" sz="12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22" name="Straight Arrow Connector 57">
                    <a:extLst>
                      <a:ext uri="{FF2B5EF4-FFF2-40B4-BE49-F238E27FC236}">
                        <a16:creationId xmlns:a16="http://schemas.microsoft.com/office/drawing/2014/main" id="{8D2A4144-621D-86C9-D259-DCB663FEFC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-2681826" y="2677511"/>
                    <a:ext cx="1188720" cy="0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Arrow Connector 87">
                    <a:extLst>
                      <a:ext uri="{FF2B5EF4-FFF2-40B4-BE49-F238E27FC236}">
                        <a16:creationId xmlns:a16="http://schemas.microsoft.com/office/drawing/2014/main" id="{6A2CA591-942A-C47D-64E3-45E976F3CA4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-3828115" y="1552904"/>
                    <a:ext cx="0" cy="362962"/>
                  </a:xfrm>
                  <a:prstGeom prst="straightConnector1">
                    <a:avLst/>
                  </a:prstGeom>
                  <a:noFill/>
                  <a:ln w="12700">
                    <a:solidFill>
                      <a:schemeClr val="tx1"/>
                    </a:solidFill>
                    <a:tailEnd type="arrow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2" name="文本框 25">
                    <a:extLst>
                      <a:ext uri="{FF2B5EF4-FFF2-40B4-BE49-F238E27FC236}">
                        <a16:creationId xmlns:a16="http://schemas.microsoft.com/office/drawing/2014/main" id="{C8F6DD88-36CF-F9A0-4C33-026B4AFFB177}"/>
                      </a:ext>
                    </a:extLst>
                  </p:cNvPr>
                  <p:cNvSpPr txBox="1"/>
                  <p:nvPr/>
                </p:nvSpPr>
                <p:spPr>
                  <a:xfrm>
                    <a:off x="-3704199" y="1429794"/>
                    <a:ext cx="439881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0.79</a:t>
                    </a:r>
                  </a:p>
                </p:txBody>
              </p:sp>
              <p:sp>
                <p:nvSpPr>
                  <p:cNvPr id="43" name="文本框 25">
                    <a:extLst>
                      <a:ext uri="{FF2B5EF4-FFF2-40B4-BE49-F238E27FC236}">
                        <a16:creationId xmlns:a16="http://schemas.microsoft.com/office/drawing/2014/main" id="{27F6170F-4C97-7E67-593D-8CECBFEB74DF}"/>
                      </a:ext>
                    </a:extLst>
                  </p:cNvPr>
                  <p:cNvSpPr txBox="1"/>
                  <p:nvPr/>
                </p:nvSpPr>
                <p:spPr>
                  <a:xfrm>
                    <a:off x="-2953056" y="1429794"/>
                    <a:ext cx="439881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13.2</a:t>
                    </a:r>
                  </a:p>
                </p:txBody>
              </p:sp>
              <p:sp>
                <p:nvSpPr>
                  <p:cNvPr id="44" name="文本框 25">
                    <a:extLst>
                      <a:ext uri="{FF2B5EF4-FFF2-40B4-BE49-F238E27FC236}">
                        <a16:creationId xmlns:a16="http://schemas.microsoft.com/office/drawing/2014/main" id="{B7FED8E3-C094-18D7-F1E6-6FD7796ADD30}"/>
                      </a:ext>
                    </a:extLst>
                  </p:cNvPr>
                  <p:cNvSpPr txBox="1"/>
                  <p:nvPr/>
                </p:nvSpPr>
                <p:spPr>
                  <a:xfrm>
                    <a:off x="-3704199" y="2291097"/>
                    <a:ext cx="439881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51</a:t>
                    </a:r>
                  </a:p>
                </p:txBody>
              </p:sp>
              <p:sp>
                <p:nvSpPr>
                  <p:cNvPr id="45" name="文本框 25">
                    <a:extLst>
                      <a:ext uri="{FF2B5EF4-FFF2-40B4-BE49-F238E27FC236}">
                        <a16:creationId xmlns:a16="http://schemas.microsoft.com/office/drawing/2014/main" id="{192D3DF9-6E7D-2BBF-D631-503DED81B03A}"/>
                      </a:ext>
                    </a:extLst>
                  </p:cNvPr>
                  <p:cNvSpPr txBox="1"/>
                  <p:nvPr/>
                </p:nvSpPr>
                <p:spPr>
                  <a:xfrm>
                    <a:off x="-2867331" y="2291097"/>
                    <a:ext cx="439881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35</a:t>
                    </a:r>
                  </a:p>
                </p:txBody>
              </p:sp>
              <p:sp>
                <p:nvSpPr>
                  <p:cNvPr id="46" name="文本框 25">
                    <a:extLst>
                      <a:ext uri="{FF2B5EF4-FFF2-40B4-BE49-F238E27FC236}">
                        <a16:creationId xmlns:a16="http://schemas.microsoft.com/office/drawing/2014/main" id="{7915841B-5DA3-DD0A-6485-1BCAF7CCE029}"/>
                      </a:ext>
                    </a:extLst>
                  </p:cNvPr>
                  <p:cNvSpPr txBox="1"/>
                  <p:nvPr/>
                </p:nvSpPr>
                <p:spPr>
                  <a:xfrm>
                    <a:off x="-2569710" y="1429794"/>
                    <a:ext cx="439881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</a:t>
                    </a:r>
                  </a:p>
                </p:txBody>
              </p:sp>
              <p:sp>
                <p:nvSpPr>
                  <p:cNvPr id="47" name="文本框 25">
                    <a:extLst>
                      <a:ext uri="{FF2B5EF4-FFF2-40B4-BE49-F238E27FC236}">
                        <a16:creationId xmlns:a16="http://schemas.microsoft.com/office/drawing/2014/main" id="{69EC8D79-E26E-7100-41FD-8E57CA740E9D}"/>
                      </a:ext>
                    </a:extLst>
                  </p:cNvPr>
                  <p:cNvSpPr txBox="1"/>
                  <p:nvPr/>
                </p:nvSpPr>
                <p:spPr>
                  <a:xfrm>
                    <a:off x="-1837617" y="1429794"/>
                    <a:ext cx="439881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20.7</a:t>
                    </a:r>
                  </a:p>
                </p:txBody>
              </p:sp>
              <p:sp>
                <p:nvSpPr>
                  <p:cNvPr id="48" name="文本框 25">
                    <a:extLst>
                      <a:ext uri="{FF2B5EF4-FFF2-40B4-BE49-F238E27FC236}">
                        <a16:creationId xmlns:a16="http://schemas.microsoft.com/office/drawing/2014/main" id="{DC858E31-4205-36AD-7C5C-13078DB7C9F2}"/>
                      </a:ext>
                    </a:extLst>
                  </p:cNvPr>
                  <p:cNvSpPr txBox="1"/>
                  <p:nvPr/>
                </p:nvSpPr>
                <p:spPr>
                  <a:xfrm>
                    <a:off x="-2569710" y="2291097"/>
                    <a:ext cx="439881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46.3</a:t>
                    </a:r>
                  </a:p>
                </p:txBody>
              </p:sp>
              <p:sp>
                <p:nvSpPr>
                  <p:cNvPr id="49" name="文本框 25">
                    <a:extLst>
                      <a:ext uri="{FF2B5EF4-FFF2-40B4-BE49-F238E27FC236}">
                        <a16:creationId xmlns:a16="http://schemas.microsoft.com/office/drawing/2014/main" id="{B93787F5-A4BE-321F-2593-86B998BD5613}"/>
                      </a:ext>
                    </a:extLst>
                  </p:cNvPr>
                  <p:cNvSpPr txBox="1"/>
                  <p:nvPr/>
                </p:nvSpPr>
                <p:spPr>
                  <a:xfrm>
                    <a:off x="-1770942" y="2291097"/>
                    <a:ext cx="439881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en-US" altLang="zh-CN" sz="10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32</a:t>
                    </a:r>
                  </a:p>
                </p:txBody>
              </p:sp>
            </p:grpSp>
          </p:grpSp>
          <p:sp>
            <p:nvSpPr>
              <p:cNvPr id="9" name="矩形 1">
                <a:extLst>
                  <a:ext uri="{FF2B5EF4-FFF2-40B4-BE49-F238E27FC236}">
                    <a16:creationId xmlns:a16="http://schemas.microsoft.com/office/drawing/2014/main" id="{FE5AF277-049B-3987-F535-27885796FCA8}"/>
                  </a:ext>
                </a:extLst>
              </p:cNvPr>
              <p:cNvSpPr/>
              <p:nvPr/>
            </p:nvSpPr>
            <p:spPr>
              <a:xfrm>
                <a:off x="-3573599" y="7777668"/>
                <a:ext cx="111440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Ab stimulated</a:t>
                </a:r>
              </a:p>
              <a:p>
                <a:pPr algn="ctr"/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19.CD28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endParaRPr lang="en-US" sz="1200" dirty="0"/>
              </a:p>
            </p:txBody>
          </p:sp>
          <p:sp>
            <p:nvSpPr>
              <p:cNvPr id="10" name="矩形 7">
                <a:extLst>
                  <a:ext uri="{FF2B5EF4-FFF2-40B4-BE49-F238E27FC236}">
                    <a16:creationId xmlns:a16="http://schemas.microsoft.com/office/drawing/2014/main" id="{D9941EA0-F64B-BCD4-22CA-B7B9C65AB703}"/>
                  </a:ext>
                </a:extLst>
              </p:cNvPr>
              <p:cNvSpPr/>
              <p:nvPr/>
            </p:nvSpPr>
            <p:spPr>
              <a:xfrm>
                <a:off x="-2423907" y="7777668"/>
                <a:ext cx="111440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Ab stimulated</a:t>
                </a:r>
              </a:p>
              <a:p>
                <a:pPr algn="ctr"/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19.BB</a:t>
                </a:r>
                <a:r>
                  <a:rPr lang="el-GR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ζ</a:t>
                </a:r>
                <a:endParaRPr lang="en-US" sz="1200" dirty="0"/>
              </a:p>
            </p:txBody>
          </p:sp>
        </p:grpSp>
      </p:grpSp>
      <p:sp>
        <p:nvSpPr>
          <p:cNvPr id="51" name="TextBox 3">
            <a:extLst>
              <a:ext uri="{FF2B5EF4-FFF2-40B4-BE49-F238E27FC236}">
                <a16:creationId xmlns:a16="http://schemas.microsoft.com/office/drawing/2014/main" id="{63634671-FA74-77FF-6214-EC7620BAE0E6}"/>
              </a:ext>
            </a:extLst>
          </p:cNvPr>
          <p:cNvSpPr txBox="1"/>
          <p:nvPr/>
        </p:nvSpPr>
        <p:spPr>
          <a:xfrm>
            <a:off x="40865" y="2697859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3">
            <a:extLst>
              <a:ext uri="{FF2B5EF4-FFF2-40B4-BE49-F238E27FC236}">
                <a16:creationId xmlns:a16="http://schemas.microsoft.com/office/drawing/2014/main" id="{81F6ECB1-642A-4334-ECFE-268744FAC664}"/>
              </a:ext>
            </a:extLst>
          </p:cNvPr>
          <p:cNvSpPr txBox="1"/>
          <p:nvPr/>
        </p:nvSpPr>
        <p:spPr>
          <a:xfrm>
            <a:off x="2847954" y="2697859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E864470-1265-A735-1653-39301434FD29}"/>
              </a:ext>
            </a:extLst>
          </p:cNvPr>
          <p:cNvGrpSpPr/>
          <p:nvPr/>
        </p:nvGrpSpPr>
        <p:grpSpPr>
          <a:xfrm>
            <a:off x="301570" y="5015478"/>
            <a:ext cx="2635455" cy="1888396"/>
            <a:chOff x="2433533" y="2709730"/>
            <a:chExt cx="2635455" cy="1888396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34B8B246-FAD3-8CD7-11A5-29849ADEE2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2656"/>
            <a:stretch/>
          </p:blipFill>
          <p:spPr>
            <a:xfrm>
              <a:off x="2745223" y="3133752"/>
              <a:ext cx="2219643" cy="1234440"/>
            </a:xfrm>
            <a:prstGeom prst="rect">
              <a:avLst/>
            </a:prstGeom>
          </p:spPr>
        </p:pic>
        <p:sp>
          <p:nvSpPr>
            <p:cNvPr id="55" name="文本框 221">
              <a:extLst>
                <a:ext uri="{FF2B5EF4-FFF2-40B4-BE49-F238E27FC236}">
                  <a16:creationId xmlns:a16="http://schemas.microsoft.com/office/drawing/2014/main" id="{0DB30884-15E6-E0FD-67EC-0D7611829E9C}"/>
                </a:ext>
              </a:extLst>
            </p:cNvPr>
            <p:cNvSpPr txBox="1"/>
            <p:nvPr/>
          </p:nvSpPr>
          <p:spPr>
            <a:xfrm flipV="1">
              <a:off x="2433533" y="3629844"/>
              <a:ext cx="369332" cy="6464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RIPK3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6" name="Straight Arrow Connector 57">
              <a:extLst>
                <a:ext uri="{FF2B5EF4-FFF2-40B4-BE49-F238E27FC236}">
                  <a16:creationId xmlns:a16="http://schemas.microsoft.com/office/drawing/2014/main" id="{F9B303D1-59A6-23D9-7B1A-C96656A6ED13}"/>
                </a:ext>
              </a:extLst>
            </p:cNvPr>
            <p:cNvCxnSpPr>
              <a:cxnSpLocks/>
            </p:cNvCxnSpPr>
            <p:nvPr/>
          </p:nvCxnSpPr>
          <p:spPr>
            <a:xfrm>
              <a:off x="4063952" y="4459974"/>
              <a:ext cx="87864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87">
              <a:extLst>
                <a:ext uri="{FF2B5EF4-FFF2-40B4-BE49-F238E27FC236}">
                  <a16:creationId xmlns:a16="http://schemas.microsoft.com/office/drawing/2014/main" id="{0158EC5F-D6C9-BA17-BB97-B8383B954F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8199" y="3302460"/>
              <a:ext cx="0" cy="36296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0" name="文本框 25">
              <a:extLst>
                <a:ext uri="{FF2B5EF4-FFF2-40B4-BE49-F238E27FC236}">
                  <a16:creationId xmlns:a16="http://schemas.microsoft.com/office/drawing/2014/main" id="{C7F89316-39C6-76AD-AF2E-B9F27E74DAEC}"/>
                </a:ext>
              </a:extLst>
            </p:cNvPr>
            <p:cNvSpPr txBox="1"/>
            <p:nvPr/>
          </p:nvSpPr>
          <p:spPr>
            <a:xfrm>
              <a:off x="2767867" y="3179350"/>
              <a:ext cx="43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54.8</a:t>
              </a:r>
            </a:p>
          </p:txBody>
        </p:sp>
        <p:sp>
          <p:nvSpPr>
            <p:cNvPr id="901" name="文本框 25">
              <a:extLst>
                <a:ext uri="{FF2B5EF4-FFF2-40B4-BE49-F238E27FC236}">
                  <a16:creationId xmlns:a16="http://schemas.microsoft.com/office/drawing/2014/main" id="{069DCF73-8BF1-4238-C45D-98A99DBF70A5}"/>
                </a:ext>
              </a:extLst>
            </p:cNvPr>
            <p:cNvSpPr txBox="1"/>
            <p:nvPr/>
          </p:nvSpPr>
          <p:spPr>
            <a:xfrm>
              <a:off x="3480910" y="3179350"/>
              <a:ext cx="43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15.2</a:t>
              </a:r>
            </a:p>
          </p:txBody>
        </p:sp>
        <p:sp>
          <p:nvSpPr>
            <p:cNvPr id="902" name="文本框 25">
              <a:extLst>
                <a:ext uri="{FF2B5EF4-FFF2-40B4-BE49-F238E27FC236}">
                  <a16:creationId xmlns:a16="http://schemas.microsoft.com/office/drawing/2014/main" id="{4F744A39-F65E-A6B4-AE17-37EBA55D32CB}"/>
                </a:ext>
              </a:extLst>
            </p:cNvPr>
            <p:cNvSpPr txBox="1"/>
            <p:nvPr/>
          </p:nvSpPr>
          <p:spPr>
            <a:xfrm>
              <a:off x="2767867" y="4040653"/>
              <a:ext cx="43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15.5</a:t>
              </a:r>
            </a:p>
          </p:txBody>
        </p:sp>
        <p:sp>
          <p:nvSpPr>
            <p:cNvPr id="903" name="文本框 25">
              <a:extLst>
                <a:ext uri="{FF2B5EF4-FFF2-40B4-BE49-F238E27FC236}">
                  <a16:creationId xmlns:a16="http://schemas.microsoft.com/office/drawing/2014/main" id="{9679A7AD-35D9-8DAF-E43B-5405F6EF6EAF}"/>
                </a:ext>
              </a:extLst>
            </p:cNvPr>
            <p:cNvSpPr txBox="1"/>
            <p:nvPr/>
          </p:nvSpPr>
          <p:spPr>
            <a:xfrm>
              <a:off x="3480910" y="4040653"/>
              <a:ext cx="43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14.2</a:t>
              </a:r>
            </a:p>
          </p:txBody>
        </p:sp>
        <p:sp>
          <p:nvSpPr>
            <p:cNvPr id="904" name="文本框 25">
              <a:extLst>
                <a:ext uri="{FF2B5EF4-FFF2-40B4-BE49-F238E27FC236}">
                  <a16:creationId xmlns:a16="http://schemas.microsoft.com/office/drawing/2014/main" id="{7FD08995-CBDD-6022-08AA-3910B4B63220}"/>
                </a:ext>
              </a:extLst>
            </p:cNvPr>
            <p:cNvSpPr txBox="1"/>
            <p:nvPr/>
          </p:nvSpPr>
          <p:spPr>
            <a:xfrm>
              <a:off x="3871876" y="3179350"/>
              <a:ext cx="43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43.3</a:t>
              </a:r>
            </a:p>
          </p:txBody>
        </p:sp>
        <p:sp>
          <p:nvSpPr>
            <p:cNvPr id="905" name="文本框 25">
              <a:extLst>
                <a:ext uri="{FF2B5EF4-FFF2-40B4-BE49-F238E27FC236}">
                  <a16:creationId xmlns:a16="http://schemas.microsoft.com/office/drawing/2014/main" id="{659D4B16-49A5-19F5-1593-D364DE6A3FE3}"/>
                </a:ext>
              </a:extLst>
            </p:cNvPr>
            <p:cNvSpPr txBox="1"/>
            <p:nvPr/>
          </p:nvSpPr>
          <p:spPr>
            <a:xfrm>
              <a:off x="4584919" y="3179350"/>
              <a:ext cx="43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14.5</a:t>
              </a:r>
            </a:p>
          </p:txBody>
        </p:sp>
        <p:sp>
          <p:nvSpPr>
            <p:cNvPr id="906" name="文本框 25">
              <a:extLst>
                <a:ext uri="{FF2B5EF4-FFF2-40B4-BE49-F238E27FC236}">
                  <a16:creationId xmlns:a16="http://schemas.microsoft.com/office/drawing/2014/main" id="{56F6FECF-7509-928E-4ECD-EC4F96C7FC6A}"/>
                </a:ext>
              </a:extLst>
            </p:cNvPr>
            <p:cNvSpPr txBox="1"/>
            <p:nvPr/>
          </p:nvSpPr>
          <p:spPr>
            <a:xfrm>
              <a:off x="3871876" y="4040653"/>
              <a:ext cx="43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15.2</a:t>
              </a:r>
            </a:p>
          </p:txBody>
        </p:sp>
        <p:sp>
          <p:nvSpPr>
            <p:cNvPr id="907" name="文本框 25">
              <a:extLst>
                <a:ext uri="{FF2B5EF4-FFF2-40B4-BE49-F238E27FC236}">
                  <a16:creationId xmlns:a16="http://schemas.microsoft.com/office/drawing/2014/main" id="{F9C6E1C2-2651-9331-CACA-33E68DA1CA51}"/>
                </a:ext>
              </a:extLst>
            </p:cNvPr>
            <p:cNvSpPr txBox="1"/>
            <p:nvPr/>
          </p:nvSpPr>
          <p:spPr>
            <a:xfrm>
              <a:off x="4584919" y="4040653"/>
              <a:ext cx="43988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27.0</a:t>
              </a:r>
            </a:p>
          </p:txBody>
        </p:sp>
        <p:sp>
          <p:nvSpPr>
            <p:cNvPr id="908" name="矩形 1">
              <a:extLst>
                <a:ext uri="{FF2B5EF4-FFF2-40B4-BE49-F238E27FC236}">
                  <a16:creationId xmlns:a16="http://schemas.microsoft.com/office/drawing/2014/main" id="{324886CF-BF39-1938-1133-C799937F8E4B}"/>
                </a:ext>
              </a:extLst>
            </p:cNvPr>
            <p:cNvSpPr/>
            <p:nvPr/>
          </p:nvSpPr>
          <p:spPr>
            <a:xfrm>
              <a:off x="2804888" y="2709730"/>
              <a:ext cx="111440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 stimulated</a:t>
              </a:r>
            </a:p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  <p:sp>
          <p:nvSpPr>
            <p:cNvPr id="909" name="矩形 7">
              <a:extLst>
                <a:ext uri="{FF2B5EF4-FFF2-40B4-BE49-F238E27FC236}">
                  <a16:creationId xmlns:a16="http://schemas.microsoft.com/office/drawing/2014/main" id="{4E35220A-B65C-6727-12F6-2C4D240F614E}"/>
                </a:ext>
              </a:extLst>
            </p:cNvPr>
            <p:cNvSpPr/>
            <p:nvPr/>
          </p:nvSpPr>
          <p:spPr>
            <a:xfrm>
              <a:off x="3954580" y="2709730"/>
              <a:ext cx="111440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 stimulated</a:t>
              </a:r>
            </a:p>
            <a:p>
              <a:pPr algn="ctr"/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  <p:sp>
          <p:nvSpPr>
            <p:cNvPr id="910" name="文本框 220">
              <a:extLst>
                <a:ext uri="{FF2B5EF4-FFF2-40B4-BE49-F238E27FC236}">
                  <a16:creationId xmlns:a16="http://schemas.microsoft.com/office/drawing/2014/main" id="{57D34F79-9B1F-C936-D8C9-07D4FC74AF89}"/>
                </a:ext>
              </a:extLst>
            </p:cNvPr>
            <p:cNvSpPr txBox="1"/>
            <p:nvPr/>
          </p:nvSpPr>
          <p:spPr>
            <a:xfrm>
              <a:off x="2537210" y="4321127"/>
              <a:ext cx="16678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Cleaved Caspase 3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13" name="TextBox 3">
            <a:extLst>
              <a:ext uri="{FF2B5EF4-FFF2-40B4-BE49-F238E27FC236}">
                <a16:creationId xmlns:a16="http://schemas.microsoft.com/office/drawing/2014/main" id="{71E14BAC-E874-A06F-0CF9-622A3B092421}"/>
              </a:ext>
            </a:extLst>
          </p:cNvPr>
          <p:cNvSpPr txBox="1"/>
          <p:nvPr/>
        </p:nvSpPr>
        <p:spPr>
          <a:xfrm>
            <a:off x="40865" y="4706007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914" name="TextBox 3">
            <a:extLst>
              <a:ext uri="{FF2B5EF4-FFF2-40B4-BE49-F238E27FC236}">
                <a16:creationId xmlns:a16="http://schemas.microsoft.com/office/drawing/2014/main" id="{2D111C3B-D750-02F3-0948-98A14CF821DD}"/>
              </a:ext>
            </a:extLst>
          </p:cNvPr>
          <p:cNvSpPr txBox="1"/>
          <p:nvPr/>
        </p:nvSpPr>
        <p:spPr>
          <a:xfrm>
            <a:off x="2847954" y="4706007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grpSp>
        <p:nvGrpSpPr>
          <p:cNvPr id="660" name="Group 659">
            <a:extLst>
              <a:ext uri="{FF2B5EF4-FFF2-40B4-BE49-F238E27FC236}">
                <a16:creationId xmlns:a16="http://schemas.microsoft.com/office/drawing/2014/main" id="{6F5CEDFB-69A6-CB4F-2993-5080D98E310A}"/>
              </a:ext>
            </a:extLst>
          </p:cNvPr>
          <p:cNvGrpSpPr/>
          <p:nvPr/>
        </p:nvGrpSpPr>
        <p:grpSpPr>
          <a:xfrm>
            <a:off x="3267483" y="2905323"/>
            <a:ext cx="3663885" cy="1730891"/>
            <a:chOff x="7351687" y="6407956"/>
            <a:chExt cx="3663885" cy="1730891"/>
          </a:xfrm>
        </p:grpSpPr>
        <p:sp>
          <p:nvSpPr>
            <p:cNvPr id="139" name="Rectangle 129">
              <a:extLst>
                <a:ext uri="{FF2B5EF4-FFF2-40B4-BE49-F238E27FC236}">
                  <a16:creationId xmlns:a16="http://schemas.microsoft.com/office/drawing/2014/main" id="{ABFDB6F7-D11E-0E27-6A36-732F322AF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5175" y="6850063"/>
              <a:ext cx="239713" cy="1189037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0">
              <a:extLst>
                <a:ext uri="{FF2B5EF4-FFF2-40B4-BE49-F238E27FC236}">
                  <a16:creationId xmlns:a16="http://schemas.microsoft.com/office/drawing/2014/main" id="{A824EAF1-61CB-36CF-F12B-D83F02500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4063" y="6850063"/>
              <a:ext cx="261938" cy="1189037"/>
            </a:xfrm>
            <a:custGeom>
              <a:avLst/>
              <a:gdLst>
                <a:gd name="T0" fmla="*/ 7 w 165"/>
                <a:gd name="T1" fmla="*/ 749 h 749"/>
                <a:gd name="T2" fmla="*/ 7 w 165"/>
                <a:gd name="T3" fmla="*/ 0 h 749"/>
                <a:gd name="T4" fmla="*/ 0 w 165"/>
                <a:gd name="T5" fmla="*/ 0 h 749"/>
                <a:gd name="T6" fmla="*/ 165 w 165"/>
                <a:gd name="T7" fmla="*/ 0 h 749"/>
                <a:gd name="T8" fmla="*/ 158 w 165"/>
                <a:gd name="T9" fmla="*/ 0 h 749"/>
                <a:gd name="T10" fmla="*/ 158 w 165"/>
                <a:gd name="T11" fmla="*/ 749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5" h="749">
                  <a:moveTo>
                    <a:pt x="7" y="749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165" y="0"/>
                  </a:lnTo>
                  <a:lnTo>
                    <a:pt x="158" y="0"/>
                  </a:lnTo>
                  <a:lnTo>
                    <a:pt x="158" y="749"/>
                  </a:lnTo>
                </a:path>
              </a:pathLst>
            </a:custGeom>
            <a:noFill/>
            <a:ln w="23813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31">
              <a:extLst>
                <a:ext uri="{FF2B5EF4-FFF2-40B4-BE49-F238E27FC236}">
                  <a16:creationId xmlns:a16="http://schemas.microsoft.com/office/drawing/2014/main" id="{758CA388-8825-944A-8FDA-E2BB56B50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150" y="6616700"/>
              <a:ext cx="128588" cy="444500"/>
            </a:xfrm>
            <a:custGeom>
              <a:avLst/>
              <a:gdLst>
                <a:gd name="T0" fmla="*/ 0 w 81"/>
                <a:gd name="T1" fmla="*/ 0 h 280"/>
                <a:gd name="T2" fmla="*/ 81 w 81"/>
                <a:gd name="T3" fmla="*/ 0 h 280"/>
                <a:gd name="T4" fmla="*/ 41 w 81"/>
                <a:gd name="T5" fmla="*/ 0 h 280"/>
                <a:gd name="T6" fmla="*/ 41 w 81"/>
                <a:gd name="T7" fmla="*/ 280 h 280"/>
                <a:gd name="T8" fmla="*/ 0 w 81"/>
                <a:gd name="T9" fmla="*/ 280 h 280"/>
                <a:gd name="T10" fmla="*/ 81 w 81"/>
                <a:gd name="T11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280">
                  <a:moveTo>
                    <a:pt x="0" y="0"/>
                  </a:moveTo>
                  <a:lnTo>
                    <a:pt x="81" y="0"/>
                  </a:lnTo>
                  <a:lnTo>
                    <a:pt x="41" y="0"/>
                  </a:lnTo>
                  <a:lnTo>
                    <a:pt x="41" y="280"/>
                  </a:lnTo>
                  <a:lnTo>
                    <a:pt x="0" y="280"/>
                  </a:lnTo>
                  <a:lnTo>
                    <a:pt x="81" y="280"/>
                  </a:lnTo>
                </a:path>
              </a:pathLst>
            </a:custGeom>
            <a:noFill/>
            <a:ln w="793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Rectangle 132">
              <a:extLst>
                <a:ext uri="{FF2B5EF4-FFF2-40B4-BE49-F238E27FC236}">
                  <a16:creationId xmlns:a16="http://schemas.microsoft.com/office/drawing/2014/main" id="{D5498F2A-3212-7BCD-26DB-AE96191F3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91475" y="7072313"/>
              <a:ext cx="239713" cy="966787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33">
              <a:extLst>
                <a:ext uri="{FF2B5EF4-FFF2-40B4-BE49-F238E27FC236}">
                  <a16:creationId xmlns:a16="http://schemas.microsoft.com/office/drawing/2014/main" id="{028BC155-F6C8-91F8-1CE3-F7CF119FF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8775" y="7072313"/>
              <a:ext cx="263525" cy="966787"/>
            </a:xfrm>
            <a:custGeom>
              <a:avLst/>
              <a:gdLst>
                <a:gd name="T0" fmla="*/ 8 w 166"/>
                <a:gd name="T1" fmla="*/ 609 h 609"/>
                <a:gd name="T2" fmla="*/ 8 w 166"/>
                <a:gd name="T3" fmla="*/ 0 h 609"/>
                <a:gd name="T4" fmla="*/ 0 w 166"/>
                <a:gd name="T5" fmla="*/ 0 h 609"/>
                <a:gd name="T6" fmla="*/ 166 w 166"/>
                <a:gd name="T7" fmla="*/ 0 h 609"/>
                <a:gd name="T8" fmla="*/ 159 w 166"/>
                <a:gd name="T9" fmla="*/ 0 h 609"/>
                <a:gd name="T10" fmla="*/ 159 w 166"/>
                <a:gd name="T11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" h="609">
                  <a:moveTo>
                    <a:pt x="8" y="609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59" y="0"/>
                  </a:lnTo>
                  <a:lnTo>
                    <a:pt x="159" y="609"/>
                  </a:lnTo>
                </a:path>
              </a:pathLst>
            </a:custGeom>
            <a:noFill/>
            <a:ln w="23813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34">
              <a:extLst>
                <a:ext uri="{FF2B5EF4-FFF2-40B4-BE49-F238E27FC236}">
                  <a16:creationId xmlns:a16="http://schemas.microsoft.com/office/drawing/2014/main" id="{FD01EE3E-9586-FA70-610F-45A0D25D4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5450" y="7029450"/>
              <a:ext cx="128588" cy="63500"/>
            </a:xfrm>
            <a:custGeom>
              <a:avLst/>
              <a:gdLst>
                <a:gd name="T0" fmla="*/ 0 w 81"/>
                <a:gd name="T1" fmla="*/ 0 h 40"/>
                <a:gd name="T2" fmla="*/ 81 w 81"/>
                <a:gd name="T3" fmla="*/ 0 h 40"/>
                <a:gd name="T4" fmla="*/ 40 w 81"/>
                <a:gd name="T5" fmla="*/ 0 h 40"/>
                <a:gd name="T6" fmla="*/ 40 w 81"/>
                <a:gd name="T7" fmla="*/ 40 h 40"/>
                <a:gd name="T8" fmla="*/ 0 w 81"/>
                <a:gd name="T9" fmla="*/ 40 h 40"/>
                <a:gd name="T10" fmla="*/ 81 w 81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40">
                  <a:moveTo>
                    <a:pt x="0" y="0"/>
                  </a:moveTo>
                  <a:lnTo>
                    <a:pt x="81" y="0"/>
                  </a:lnTo>
                  <a:lnTo>
                    <a:pt x="40" y="0"/>
                  </a:lnTo>
                  <a:lnTo>
                    <a:pt x="40" y="40"/>
                  </a:lnTo>
                  <a:lnTo>
                    <a:pt x="0" y="40"/>
                  </a:lnTo>
                  <a:lnTo>
                    <a:pt x="81" y="40"/>
                  </a:lnTo>
                </a:path>
              </a:pathLst>
            </a:custGeom>
            <a:noFill/>
            <a:ln w="793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37">
              <a:extLst>
                <a:ext uri="{FF2B5EF4-FFF2-40B4-BE49-F238E27FC236}">
                  <a16:creationId xmlns:a16="http://schemas.microsoft.com/office/drawing/2014/main" id="{01A1A24A-5ED9-A979-2B01-1D491FA984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40663" y="8039100"/>
              <a:ext cx="933450" cy="65087"/>
            </a:xfrm>
            <a:custGeom>
              <a:avLst/>
              <a:gdLst>
                <a:gd name="T0" fmla="*/ 0 w 588"/>
                <a:gd name="T1" fmla="*/ 0 h 41"/>
                <a:gd name="T2" fmla="*/ 588 w 588"/>
                <a:gd name="T3" fmla="*/ 0 h 41"/>
                <a:gd name="T4" fmla="*/ 293 w 588"/>
                <a:gd name="T5" fmla="*/ 41 h 41"/>
                <a:gd name="T6" fmla="*/ 293 w 588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8" h="41">
                  <a:moveTo>
                    <a:pt x="0" y="0"/>
                  </a:moveTo>
                  <a:lnTo>
                    <a:pt x="588" y="0"/>
                  </a:lnTo>
                  <a:moveTo>
                    <a:pt x="293" y="41"/>
                  </a:moveTo>
                  <a:lnTo>
                    <a:pt x="293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138">
              <a:extLst>
                <a:ext uri="{FF2B5EF4-FFF2-40B4-BE49-F238E27FC236}">
                  <a16:creationId xmlns:a16="http://schemas.microsoft.com/office/drawing/2014/main" id="{EFF02F76-B958-EC7C-58F5-79BE7CAB13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2836" y="7954181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" name="Rectangle 139">
              <a:extLst>
                <a:ext uri="{FF2B5EF4-FFF2-40B4-BE49-F238E27FC236}">
                  <a16:creationId xmlns:a16="http://schemas.microsoft.com/office/drawing/2014/main" id="{27D9D9C1-A32D-A5DE-B3C1-60A6BAC9F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7748" y="7568418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" name="Rectangle 140">
              <a:extLst>
                <a:ext uri="{FF2B5EF4-FFF2-40B4-BE49-F238E27FC236}">
                  <a16:creationId xmlns:a16="http://schemas.microsoft.com/office/drawing/2014/main" id="{2595FCB5-4DC2-85DA-3B6F-7CA7A9238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7748" y="7181068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2" name="Rectangle 141">
              <a:extLst>
                <a:ext uri="{FF2B5EF4-FFF2-40B4-BE49-F238E27FC236}">
                  <a16:creationId xmlns:a16="http://schemas.microsoft.com/office/drawing/2014/main" id="{F1B4FBB7-1271-DFF0-DB2D-35655F49E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7748" y="6795306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3" name="Rectangle 142">
              <a:extLst>
                <a:ext uri="{FF2B5EF4-FFF2-40B4-BE49-F238E27FC236}">
                  <a16:creationId xmlns:a16="http://schemas.microsoft.com/office/drawing/2014/main" id="{4AC77EC1-4D66-8AB8-8F63-4156821F5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7748" y="6407956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4" name="Freeform 143">
              <a:extLst>
                <a:ext uri="{FF2B5EF4-FFF2-40B4-BE49-F238E27FC236}">
                  <a16:creationId xmlns:a16="http://schemas.microsoft.com/office/drawing/2014/main" id="{CF35144E-7AC1-FC97-5EA2-F41A05A70B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1925" y="6484938"/>
              <a:ext cx="65088" cy="1560512"/>
            </a:xfrm>
            <a:custGeom>
              <a:avLst/>
              <a:gdLst>
                <a:gd name="T0" fmla="*/ 41 w 41"/>
                <a:gd name="T1" fmla="*/ 983 h 983"/>
                <a:gd name="T2" fmla="*/ 41 w 41"/>
                <a:gd name="T3" fmla="*/ 0 h 983"/>
                <a:gd name="T4" fmla="*/ 41 w 41"/>
                <a:gd name="T5" fmla="*/ 979 h 983"/>
                <a:gd name="T6" fmla="*/ 0 w 41"/>
                <a:gd name="T7" fmla="*/ 979 h 983"/>
                <a:gd name="T8" fmla="*/ 41 w 41"/>
                <a:gd name="T9" fmla="*/ 735 h 983"/>
                <a:gd name="T10" fmla="*/ 0 w 41"/>
                <a:gd name="T11" fmla="*/ 735 h 983"/>
                <a:gd name="T12" fmla="*/ 41 w 41"/>
                <a:gd name="T13" fmla="*/ 492 h 983"/>
                <a:gd name="T14" fmla="*/ 0 w 41"/>
                <a:gd name="T15" fmla="*/ 492 h 983"/>
                <a:gd name="T16" fmla="*/ 41 w 41"/>
                <a:gd name="T17" fmla="*/ 248 h 983"/>
                <a:gd name="T18" fmla="*/ 0 w 41"/>
                <a:gd name="T19" fmla="*/ 248 h 983"/>
                <a:gd name="T20" fmla="*/ 41 w 41"/>
                <a:gd name="T21" fmla="*/ 5 h 983"/>
                <a:gd name="T22" fmla="*/ 0 w 41"/>
                <a:gd name="T23" fmla="*/ 5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983">
                  <a:moveTo>
                    <a:pt x="41" y="983"/>
                  </a:moveTo>
                  <a:lnTo>
                    <a:pt x="41" y="0"/>
                  </a:lnTo>
                  <a:moveTo>
                    <a:pt x="41" y="979"/>
                  </a:moveTo>
                  <a:lnTo>
                    <a:pt x="0" y="979"/>
                  </a:lnTo>
                  <a:moveTo>
                    <a:pt x="41" y="735"/>
                  </a:moveTo>
                  <a:lnTo>
                    <a:pt x="0" y="735"/>
                  </a:lnTo>
                  <a:moveTo>
                    <a:pt x="41" y="492"/>
                  </a:moveTo>
                  <a:lnTo>
                    <a:pt x="0" y="492"/>
                  </a:lnTo>
                  <a:moveTo>
                    <a:pt x="41" y="248"/>
                  </a:moveTo>
                  <a:lnTo>
                    <a:pt x="0" y="248"/>
                  </a:lnTo>
                  <a:moveTo>
                    <a:pt x="41" y="5"/>
                  </a:moveTo>
                  <a:lnTo>
                    <a:pt x="0" y="5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Rectangle 144">
              <a:extLst>
                <a:ext uri="{FF2B5EF4-FFF2-40B4-BE49-F238E27FC236}">
                  <a16:creationId xmlns:a16="http://schemas.microsoft.com/office/drawing/2014/main" id="{251F6B2C-3E46-C351-47E3-F6AF1CEF1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4400" y="6604000"/>
              <a:ext cx="61913" cy="61912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Rectangle 145">
              <a:extLst>
                <a:ext uri="{FF2B5EF4-FFF2-40B4-BE49-F238E27FC236}">
                  <a16:creationId xmlns:a16="http://schemas.microsoft.com/office/drawing/2014/main" id="{F02F9734-07C9-8F68-D2FB-2B5B8E0A07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4400" y="6604000"/>
              <a:ext cx="61913" cy="61912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Rectangle 146">
              <a:extLst>
                <a:ext uri="{FF2B5EF4-FFF2-40B4-BE49-F238E27FC236}">
                  <a16:creationId xmlns:a16="http://schemas.microsoft.com/office/drawing/2014/main" id="{CCA5A9EA-038D-A21B-1A4A-D4462612A5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4400" y="6989763"/>
              <a:ext cx="61913" cy="61912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Rectangle 147">
              <a:extLst>
                <a:ext uri="{FF2B5EF4-FFF2-40B4-BE49-F238E27FC236}">
                  <a16:creationId xmlns:a16="http://schemas.microsoft.com/office/drawing/2014/main" id="{400CFB75-6891-7B0F-3876-0D01031E9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4400" y="6989763"/>
              <a:ext cx="61913" cy="61912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Rectangle 148">
              <a:extLst>
                <a:ext uri="{FF2B5EF4-FFF2-40B4-BE49-F238E27FC236}">
                  <a16:creationId xmlns:a16="http://schemas.microsoft.com/office/drawing/2014/main" id="{743BE95A-64DE-C605-F469-8391A6C7B8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0575" y="7008813"/>
              <a:ext cx="61913" cy="61912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Rectangle 149">
              <a:extLst>
                <a:ext uri="{FF2B5EF4-FFF2-40B4-BE49-F238E27FC236}">
                  <a16:creationId xmlns:a16="http://schemas.microsoft.com/office/drawing/2014/main" id="{2D0A9A4E-9547-1D83-DF28-236A830FB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0575" y="7008813"/>
              <a:ext cx="61913" cy="61912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Rectangle 150">
              <a:extLst>
                <a:ext uri="{FF2B5EF4-FFF2-40B4-BE49-F238E27FC236}">
                  <a16:creationId xmlns:a16="http://schemas.microsoft.com/office/drawing/2014/main" id="{C33F802E-BA05-2430-625F-CDD569032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0575" y="6626225"/>
              <a:ext cx="61913" cy="61912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Rectangle 151">
              <a:extLst>
                <a:ext uri="{FF2B5EF4-FFF2-40B4-BE49-F238E27FC236}">
                  <a16:creationId xmlns:a16="http://schemas.microsoft.com/office/drawing/2014/main" id="{44FEF3A5-3DE4-B0FE-32D8-C964EE931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0575" y="6626225"/>
              <a:ext cx="61913" cy="61912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Oval 152">
              <a:extLst>
                <a:ext uri="{FF2B5EF4-FFF2-40B4-BE49-F238E27FC236}">
                  <a16:creationId xmlns:a16="http://schemas.microsoft.com/office/drawing/2014/main" id="{FF79C120-E051-042C-AF1A-14976762A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8800" y="7021513"/>
              <a:ext cx="61913" cy="61912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Oval 153">
              <a:extLst>
                <a:ext uri="{FF2B5EF4-FFF2-40B4-BE49-F238E27FC236}">
                  <a16:creationId xmlns:a16="http://schemas.microsoft.com/office/drawing/2014/main" id="{3CE7B68B-A32E-2F8C-E13E-010B6623E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8800" y="7021513"/>
              <a:ext cx="61913" cy="61912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Oval 154">
              <a:extLst>
                <a:ext uri="{FF2B5EF4-FFF2-40B4-BE49-F238E27FC236}">
                  <a16:creationId xmlns:a16="http://schemas.microsoft.com/office/drawing/2014/main" id="{1582BB55-869A-6360-2B34-7981B64880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8775" y="7075488"/>
              <a:ext cx="61913" cy="61912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Oval 155">
              <a:extLst>
                <a:ext uri="{FF2B5EF4-FFF2-40B4-BE49-F238E27FC236}">
                  <a16:creationId xmlns:a16="http://schemas.microsoft.com/office/drawing/2014/main" id="{B6316375-C1D5-C29B-E054-AF93BF678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8775" y="7075488"/>
              <a:ext cx="61913" cy="61912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Oval 156">
              <a:extLst>
                <a:ext uri="{FF2B5EF4-FFF2-40B4-BE49-F238E27FC236}">
                  <a16:creationId xmlns:a16="http://schemas.microsoft.com/office/drawing/2014/main" id="{4EAF89CA-D581-6502-70A4-ACA90B137B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8775" y="7008813"/>
              <a:ext cx="61913" cy="61912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Oval 157">
              <a:extLst>
                <a:ext uri="{FF2B5EF4-FFF2-40B4-BE49-F238E27FC236}">
                  <a16:creationId xmlns:a16="http://schemas.microsoft.com/office/drawing/2014/main" id="{0FE40167-D183-1BE9-8DC3-1398720200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8775" y="7008813"/>
              <a:ext cx="61913" cy="61912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Oval 158">
              <a:extLst>
                <a:ext uri="{FF2B5EF4-FFF2-40B4-BE49-F238E27FC236}">
                  <a16:creationId xmlns:a16="http://schemas.microsoft.com/office/drawing/2014/main" id="{A6E6C1B1-6BF4-5ABD-7335-533377223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8788" y="7013575"/>
              <a:ext cx="61913" cy="61912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Oval 159">
              <a:extLst>
                <a:ext uri="{FF2B5EF4-FFF2-40B4-BE49-F238E27FC236}">
                  <a16:creationId xmlns:a16="http://schemas.microsoft.com/office/drawing/2014/main" id="{0AD0D22E-FC6D-A57F-E9ED-9C81BC50C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8788" y="7013575"/>
              <a:ext cx="61913" cy="61912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2" name="Oval 182">
              <a:extLst>
                <a:ext uri="{FF2B5EF4-FFF2-40B4-BE49-F238E27FC236}">
                  <a16:creationId xmlns:a16="http://schemas.microsoft.com/office/drawing/2014/main" id="{5A48FE89-2A4F-50B9-9F6B-25051BE1C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363" y="6625657"/>
              <a:ext cx="61913" cy="61912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3" name="Oval 183">
              <a:extLst>
                <a:ext uri="{FF2B5EF4-FFF2-40B4-BE49-F238E27FC236}">
                  <a16:creationId xmlns:a16="http://schemas.microsoft.com/office/drawing/2014/main" id="{5ABB1251-C28C-B7EF-9391-93DF0CE32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363" y="6625657"/>
              <a:ext cx="61913" cy="61912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" name="Rectangle 186">
              <a:extLst>
                <a:ext uri="{FF2B5EF4-FFF2-40B4-BE49-F238E27FC236}">
                  <a16:creationId xmlns:a16="http://schemas.microsoft.com/office/drawing/2014/main" id="{C6E88C9E-B7B1-C7FC-4CF7-F6D89AEE3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363" y="6835207"/>
              <a:ext cx="61913" cy="61912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" name="Rectangle 187">
              <a:extLst>
                <a:ext uri="{FF2B5EF4-FFF2-40B4-BE49-F238E27FC236}">
                  <a16:creationId xmlns:a16="http://schemas.microsoft.com/office/drawing/2014/main" id="{E2AE160B-D5F7-09BF-BD54-887749B17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363" y="6835207"/>
              <a:ext cx="61913" cy="61912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" name="Rectangle 183">
              <a:extLst>
                <a:ext uri="{FF2B5EF4-FFF2-40B4-BE49-F238E27FC236}">
                  <a16:creationId xmlns:a16="http://schemas.microsoft.com/office/drawing/2014/main" id="{ACC16859-4F73-306A-A73A-97A869E50E9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756374" y="7154864"/>
              <a:ext cx="1374775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Annexin V</a:t>
              </a:r>
              <a:r>
                <a:rPr lang="en-US" altLang="en-US" sz="1200" baseline="30000" dirty="0">
                  <a:solidFill>
                    <a:srgbClr val="000000"/>
                  </a:solidFill>
                </a:rPr>
                <a:t>+ </a:t>
              </a:r>
              <a:r>
                <a:rPr lang="en-US" altLang="en-US" sz="1200" dirty="0">
                  <a:solidFill>
                    <a:srgbClr val="000000"/>
                  </a:solidFill>
                </a:rPr>
                <a:t>cells (%)</a:t>
              </a:r>
              <a:endParaRPr lang="en-US" altLang="en-US" dirty="0"/>
            </a:p>
          </p:txBody>
        </p:sp>
        <p:sp>
          <p:nvSpPr>
            <p:cNvPr id="649" name="矩形 1">
              <a:extLst>
                <a:ext uri="{FF2B5EF4-FFF2-40B4-BE49-F238E27FC236}">
                  <a16:creationId xmlns:a16="http://schemas.microsoft.com/office/drawing/2014/main" id="{572314C0-7A9A-6E7A-EDA7-89A9EAE3F8FB}"/>
                </a:ext>
              </a:extLst>
            </p:cNvPr>
            <p:cNvSpPr/>
            <p:nvPr/>
          </p:nvSpPr>
          <p:spPr>
            <a:xfrm>
              <a:off x="8912962" y="6505026"/>
              <a:ext cx="210261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 stimulated 19.CD28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  <p:sp>
          <p:nvSpPr>
            <p:cNvPr id="650" name="矩形 7">
              <a:extLst>
                <a:ext uri="{FF2B5EF4-FFF2-40B4-BE49-F238E27FC236}">
                  <a16:creationId xmlns:a16="http://schemas.microsoft.com/office/drawing/2014/main" id="{3351EB9B-3348-47CD-5CF7-6C478BEA24EF}"/>
                </a:ext>
              </a:extLst>
            </p:cNvPr>
            <p:cNvSpPr/>
            <p:nvPr/>
          </p:nvSpPr>
          <p:spPr>
            <a:xfrm>
              <a:off x="8912962" y="6731814"/>
              <a:ext cx="210261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 stimulated 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</p:grpSp>
      <p:grpSp>
        <p:nvGrpSpPr>
          <p:cNvPr id="1070" name="Group 1069">
            <a:extLst>
              <a:ext uri="{FF2B5EF4-FFF2-40B4-BE49-F238E27FC236}">
                <a16:creationId xmlns:a16="http://schemas.microsoft.com/office/drawing/2014/main" id="{15F0369D-C49D-B2F6-6AF4-DA72588AC3BF}"/>
              </a:ext>
            </a:extLst>
          </p:cNvPr>
          <p:cNvGrpSpPr/>
          <p:nvPr/>
        </p:nvGrpSpPr>
        <p:grpSpPr>
          <a:xfrm>
            <a:off x="3302731" y="4660014"/>
            <a:ext cx="3616014" cy="2601111"/>
            <a:chOff x="7479748" y="5011217"/>
            <a:chExt cx="3616014" cy="2601111"/>
          </a:xfrm>
        </p:grpSpPr>
        <p:sp>
          <p:nvSpPr>
            <p:cNvPr id="655" name="矩形 1">
              <a:extLst>
                <a:ext uri="{FF2B5EF4-FFF2-40B4-BE49-F238E27FC236}">
                  <a16:creationId xmlns:a16="http://schemas.microsoft.com/office/drawing/2014/main" id="{83607317-89D5-EB22-EF1D-544FDBAA02CC}"/>
                </a:ext>
              </a:extLst>
            </p:cNvPr>
            <p:cNvSpPr/>
            <p:nvPr/>
          </p:nvSpPr>
          <p:spPr>
            <a:xfrm>
              <a:off x="8993152" y="5071620"/>
              <a:ext cx="210261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 stimulated 19.CD28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  <p:sp>
          <p:nvSpPr>
            <p:cNvPr id="657" name="矩形 7">
              <a:extLst>
                <a:ext uri="{FF2B5EF4-FFF2-40B4-BE49-F238E27FC236}">
                  <a16:creationId xmlns:a16="http://schemas.microsoft.com/office/drawing/2014/main" id="{FE03A96A-BE64-D122-091C-5BEF7084D539}"/>
                </a:ext>
              </a:extLst>
            </p:cNvPr>
            <p:cNvSpPr/>
            <p:nvPr/>
          </p:nvSpPr>
          <p:spPr>
            <a:xfrm>
              <a:off x="8993152" y="5298408"/>
              <a:ext cx="210261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 stimulated 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  <p:sp>
          <p:nvSpPr>
            <p:cNvPr id="668" name="Rectangle 191">
              <a:extLst>
                <a:ext uri="{FF2B5EF4-FFF2-40B4-BE49-F238E27FC236}">
                  <a16:creationId xmlns:a16="http://schemas.microsoft.com/office/drawing/2014/main" id="{2E7DF2DA-C6A9-B49B-FD4D-E3AECA9D7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3539" y="5456233"/>
              <a:ext cx="133350" cy="1195388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9" name="Freeform 192">
              <a:extLst>
                <a:ext uri="{FF2B5EF4-FFF2-40B4-BE49-F238E27FC236}">
                  <a16:creationId xmlns:a16="http://schemas.microsoft.com/office/drawing/2014/main" id="{D6A32E5C-9D93-820A-575D-AF9C622B7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9252" y="5456233"/>
              <a:ext cx="160338" cy="1195388"/>
            </a:xfrm>
            <a:custGeom>
              <a:avLst/>
              <a:gdLst>
                <a:gd name="T0" fmla="*/ 9 w 101"/>
                <a:gd name="T1" fmla="*/ 753 h 753"/>
                <a:gd name="T2" fmla="*/ 9 w 101"/>
                <a:gd name="T3" fmla="*/ 0 h 753"/>
                <a:gd name="T4" fmla="*/ 0 w 101"/>
                <a:gd name="T5" fmla="*/ 0 h 753"/>
                <a:gd name="T6" fmla="*/ 101 w 101"/>
                <a:gd name="T7" fmla="*/ 0 h 753"/>
                <a:gd name="T8" fmla="*/ 93 w 101"/>
                <a:gd name="T9" fmla="*/ 0 h 753"/>
                <a:gd name="T10" fmla="*/ 93 w 101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753">
                  <a:moveTo>
                    <a:pt x="9" y="753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101" y="0"/>
                  </a:lnTo>
                  <a:lnTo>
                    <a:pt x="93" y="0"/>
                  </a:lnTo>
                  <a:lnTo>
                    <a:pt x="93" y="753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0" name="Rectangle 193">
              <a:extLst>
                <a:ext uri="{FF2B5EF4-FFF2-40B4-BE49-F238E27FC236}">
                  <a16:creationId xmlns:a16="http://schemas.microsoft.com/office/drawing/2014/main" id="{D50BC55B-0233-1103-571A-06EC921F07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1714" y="6318245"/>
              <a:ext cx="133350" cy="333375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2" name="Freeform 194">
              <a:extLst>
                <a:ext uri="{FF2B5EF4-FFF2-40B4-BE49-F238E27FC236}">
                  <a16:creationId xmlns:a16="http://schemas.microsoft.com/office/drawing/2014/main" id="{F1D6504E-975F-E5EA-A00B-EBCC4D575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9014" y="6318245"/>
              <a:ext cx="160338" cy="333375"/>
            </a:xfrm>
            <a:custGeom>
              <a:avLst/>
              <a:gdLst>
                <a:gd name="T0" fmla="*/ 8 w 101"/>
                <a:gd name="T1" fmla="*/ 210 h 210"/>
                <a:gd name="T2" fmla="*/ 8 w 101"/>
                <a:gd name="T3" fmla="*/ 0 h 210"/>
                <a:gd name="T4" fmla="*/ 0 w 101"/>
                <a:gd name="T5" fmla="*/ 0 h 210"/>
                <a:gd name="T6" fmla="*/ 101 w 101"/>
                <a:gd name="T7" fmla="*/ 0 h 210"/>
                <a:gd name="T8" fmla="*/ 92 w 101"/>
                <a:gd name="T9" fmla="*/ 0 h 210"/>
                <a:gd name="T10" fmla="*/ 92 w 101"/>
                <a:gd name="T11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210">
                  <a:moveTo>
                    <a:pt x="8" y="210"/>
                  </a:moveTo>
                  <a:lnTo>
                    <a:pt x="8" y="0"/>
                  </a:lnTo>
                  <a:lnTo>
                    <a:pt x="0" y="0"/>
                  </a:lnTo>
                  <a:lnTo>
                    <a:pt x="101" y="0"/>
                  </a:lnTo>
                  <a:lnTo>
                    <a:pt x="92" y="0"/>
                  </a:lnTo>
                  <a:lnTo>
                    <a:pt x="92" y="210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3" name="Rectangle 195">
              <a:extLst>
                <a:ext uri="{FF2B5EF4-FFF2-40B4-BE49-F238E27FC236}">
                  <a16:creationId xmlns:a16="http://schemas.microsoft.com/office/drawing/2014/main" id="{C6A668AC-3948-5004-DBF0-CFED3ADCE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9889" y="6145208"/>
              <a:ext cx="131763" cy="506413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4" name="Freeform 196">
              <a:extLst>
                <a:ext uri="{FF2B5EF4-FFF2-40B4-BE49-F238E27FC236}">
                  <a16:creationId xmlns:a16="http://schemas.microsoft.com/office/drawing/2014/main" id="{9ECB4665-EDBA-79D0-D794-3BCD79A9A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5602" y="6145208"/>
              <a:ext cx="160338" cy="506413"/>
            </a:xfrm>
            <a:custGeom>
              <a:avLst/>
              <a:gdLst>
                <a:gd name="T0" fmla="*/ 9 w 101"/>
                <a:gd name="T1" fmla="*/ 319 h 319"/>
                <a:gd name="T2" fmla="*/ 9 w 101"/>
                <a:gd name="T3" fmla="*/ 0 h 319"/>
                <a:gd name="T4" fmla="*/ 0 w 101"/>
                <a:gd name="T5" fmla="*/ 0 h 319"/>
                <a:gd name="T6" fmla="*/ 101 w 101"/>
                <a:gd name="T7" fmla="*/ 0 h 319"/>
                <a:gd name="T8" fmla="*/ 92 w 101"/>
                <a:gd name="T9" fmla="*/ 0 h 319"/>
                <a:gd name="T10" fmla="*/ 92 w 101"/>
                <a:gd name="T11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319">
                  <a:moveTo>
                    <a:pt x="9" y="319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101" y="0"/>
                  </a:lnTo>
                  <a:lnTo>
                    <a:pt x="92" y="0"/>
                  </a:lnTo>
                  <a:lnTo>
                    <a:pt x="92" y="319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5" name="Freeform 197">
              <a:extLst>
                <a:ext uri="{FF2B5EF4-FFF2-40B4-BE49-F238E27FC236}">
                  <a16:creationId xmlns:a16="http://schemas.microsoft.com/office/drawing/2014/main" id="{E663B8D7-3FBB-DD85-A530-5C73572EE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8939" y="5319708"/>
              <a:ext cx="79375" cy="249238"/>
            </a:xfrm>
            <a:custGeom>
              <a:avLst/>
              <a:gdLst>
                <a:gd name="T0" fmla="*/ 0 w 50"/>
                <a:gd name="T1" fmla="*/ 0 h 157"/>
                <a:gd name="T2" fmla="*/ 50 w 50"/>
                <a:gd name="T3" fmla="*/ 0 h 157"/>
                <a:gd name="T4" fmla="*/ 25 w 50"/>
                <a:gd name="T5" fmla="*/ 0 h 157"/>
                <a:gd name="T6" fmla="*/ 25 w 50"/>
                <a:gd name="T7" fmla="*/ 157 h 157"/>
                <a:gd name="T8" fmla="*/ 0 w 50"/>
                <a:gd name="T9" fmla="*/ 157 h 157"/>
                <a:gd name="T10" fmla="*/ 50 w 50"/>
                <a:gd name="T11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157">
                  <a:moveTo>
                    <a:pt x="0" y="0"/>
                  </a:moveTo>
                  <a:lnTo>
                    <a:pt x="50" y="0"/>
                  </a:lnTo>
                  <a:lnTo>
                    <a:pt x="25" y="0"/>
                  </a:lnTo>
                  <a:lnTo>
                    <a:pt x="25" y="157"/>
                  </a:lnTo>
                  <a:lnTo>
                    <a:pt x="0" y="157"/>
                  </a:lnTo>
                  <a:lnTo>
                    <a:pt x="50" y="157"/>
                  </a:lnTo>
                </a:path>
              </a:pathLst>
            </a:cu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6" name="Freeform 198">
              <a:extLst>
                <a:ext uri="{FF2B5EF4-FFF2-40B4-BE49-F238E27FC236}">
                  <a16:creationId xmlns:a16="http://schemas.microsoft.com/office/drawing/2014/main" id="{267C5116-DD7D-E100-153D-A87208C5A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8702" y="6207120"/>
              <a:ext cx="79375" cy="198438"/>
            </a:xfrm>
            <a:custGeom>
              <a:avLst/>
              <a:gdLst>
                <a:gd name="T0" fmla="*/ 0 w 50"/>
                <a:gd name="T1" fmla="*/ 0 h 125"/>
                <a:gd name="T2" fmla="*/ 50 w 50"/>
                <a:gd name="T3" fmla="*/ 0 h 125"/>
                <a:gd name="T4" fmla="*/ 25 w 50"/>
                <a:gd name="T5" fmla="*/ 0 h 125"/>
                <a:gd name="T6" fmla="*/ 25 w 50"/>
                <a:gd name="T7" fmla="*/ 125 h 125"/>
                <a:gd name="T8" fmla="*/ 0 w 50"/>
                <a:gd name="T9" fmla="*/ 125 h 125"/>
                <a:gd name="T10" fmla="*/ 50 w 50"/>
                <a:gd name="T11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125">
                  <a:moveTo>
                    <a:pt x="0" y="0"/>
                  </a:moveTo>
                  <a:lnTo>
                    <a:pt x="50" y="0"/>
                  </a:lnTo>
                  <a:lnTo>
                    <a:pt x="25" y="0"/>
                  </a:lnTo>
                  <a:lnTo>
                    <a:pt x="25" y="125"/>
                  </a:lnTo>
                  <a:lnTo>
                    <a:pt x="0" y="125"/>
                  </a:lnTo>
                  <a:lnTo>
                    <a:pt x="50" y="125"/>
                  </a:lnTo>
                </a:path>
              </a:pathLst>
            </a:cu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" name="Freeform 199">
              <a:extLst>
                <a:ext uri="{FF2B5EF4-FFF2-40B4-BE49-F238E27FC236}">
                  <a16:creationId xmlns:a16="http://schemas.microsoft.com/office/drawing/2014/main" id="{2752586E-BCA4-223F-70DC-E27ABE707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5289" y="5940420"/>
              <a:ext cx="79375" cy="385763"/>
            </a:xfrm>
            <a:custGeom>
              <a:avLst/>
              <a:gdLst>
                <a:gd name="T0" fmla="*/ 0 w 50"/>
                <a:gd name="T1" fmla="*/ 0 h 243"/>
                <a:gd name="T2" fmla="*/ 50 w 50"/>
                <a:gd name="T3" fmla="*/ 0 h 243"/>
                <a:gd name="T4" fmla="*/ 25 w 50"/>
                <a:gd name="T5" fmla="*/ 0 h 243"/>
                <a:gd name="T6" fmla="*/ 25 w 50"/>
                <a:gd name="T7" fmla="*/ 243 h 243"/>
                <a:gd name="T8" fmla="*/ 0 w 50"/>
                <a:gd name="T9" fmla="*/ 243 h 243"/>
                <a:gd name="T10" fmla="*/ 50 w 50"/>
                <a:gd name="T11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243">
                  <a:moveTo>
                    <a:pt x="0" y="0"/>
                  </a:moveTo>
                  <a:lnTo>
                    <a:pt x="50" y="0"/>
                  </a:lnTo>
                  <a:lnTo>
                    <a:pt x="25" y="0"/>
                  </a:lnTo>
                  <a:lnTo>
                    <a:pt x="25" y="243"/>
                  </a:lnTo>
                  <a:lnTo>
                    <a:pt x="0" y="243"/>
                  </a:lnTo>
                  <a:lnTo>
                    <a:pt x="50" y="243"/>
                  </a:lnTo>
                </a:path>
              </a:pathLst>
            </a:cu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9" name="Rectangle 200">
              <a:extLst>
                <a:ext uri="{FF2B5EF4-FFF2-40B4-BE49-F238E27FC236}">
                  <a16:creationId xmlns:a16="http://schemas.microsoft.com/office/drawing/2014/main" id="{2B3356ED-E4B0-CF55-3423-9369570F6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5414" y="5300658"/>
              <a:ext cx="131763" cy="1350963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3" name="Freeform 201">
              <a:extLst>
                <a:ext uri="{FF2B5EF4-FFF2-40B4-BE49-F238E27FC236}">
                  <a16:creationId xmlns:a16="http://schemas.microsoft.com/office/drawing/2014/main" id="{98AB4D5F-5F7C-23E7-3D6F-C9FEF06BB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1127" y="5300658"/>
              <a:ext cx="160338" cy="1350963"/>
            </a:xfrm>
            <a:custGeom>
              <a:avLst/>
              <a:gdLst>
                <a:gd name="T0" fmla="*/ 9 w 101"/>
                <a:gd name="T1" fmla="*/ 851 h 851"/>
                <a:gd name="T2" fmla="*/ 9 w 101"/>
                <a:gd name="T3" fmla="*/ 0 h 851"/>
                <a:gd name="T4" fmla="*/ 0 w 101"/>
                <a:gd name="T5" fmla="*/ 0 h 851"/>
                <a:gd name="T6" fmla="*/ 101 w 101"/>
                <a:gd name="T7" fmla="*/ 0 h 851"/>
                <a:gd name="T8" fmla="*/ 92 w 101"/>
                <a:gd name="T9" fmla="*/ 0 h 851"/>
                <a:gd name="T10" fmla="*/ 92 w 101"/>
                <a:gd name="T11" fmla="*/ 851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851">
                  <a:moveTo>
                    <a:pt x="9" y="851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101" y="0"/>
                  </a:lnTo>
                  <a:lnTo>
                    <a:pt x="92" y="0"/>
                  </a:lnTo>
                  <a:lnTo>
                    <a:pt x="92" y="851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4" name="Rectangle 202">
              <a:extLst>
                <a:ext uri="{FF2B5EF4-FFF2-40B4-BE49-F238E27FC236}">
                  <a16:creationId xmlns:a16="http://schemas.microsoft.com/office/drawing/2014/main" id="{C7996A6D-D32B-0A82-0316-7E7FB6038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2002" y="6213470"/>
              <a:ext cx="133350" cy="438150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5" name="Freeform 203">
              <a:extLst>
                <a:ext uri="{FF2B5EF4-FFF2-40B4-BE49-F238E27FC236}">
                  <a16:creationId xmlns:a16="http://schemas.microsoft.com/office/drawing/2014/main" id="{E6BEC520-9D94-B7C6-B894-0B1EFAAE6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7714" y="6213470"/>
              <a:ext cx="160338" cy="438150"/>
            </a:xfrm>
            <a:custGeom>
              <a:avLst/>
              <a:gdLst>
                <a:gd name="T0" fmla="*/ 9 w 101"/>
                <a:gd name="T1" fmla="*/ 276 h 276"/>
                <a:gd name="T2" fmla="*/ 9 w 101"/>
                <a:gd name="T3" fmla="*/ 0 h 276"/>
                <a:gd name="T4" fmla="*/ 0 w 101"/>
                <a:gd name="T5" fmla="*/ 0 h 276"/>
                <a:gd name="T6" fmla="*/ 101 w 101"/>
                <a:gd name="T7" fmla="*/ 0 h 276"/>
                <a:gd name="T8" fmla="*/ 93 w 101"/>
                <a:gd name="T9" fmla="*/ 0 h 276"/>
                <a:gd name="T10" fmla="*/ 93 w 101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276">
                  <a:moveTo>
                    <a:pt x="9" y="276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101" y="0"/>
                  </a:lnTo>
                  <a:lnTo>
                    <a:pt x="93" y="0"/>
                  </a:lnTo>
                  <a:lnTo>
                    <a:pt x="93" y="276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6" name="Rectangle 204">
              <a:extLst>
                <a:ext uri="{FF2B5EF4-FFF2-40B4-BE49-F238E27FC236}">
                  <a16:creationId xmlns:a16="http://schemas.microsoft.com/office/drawing/2014/main" id="{2303D143-A918-66AC-BB74-BCEB0A8CC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1764" y="6230933"/>
              <a:ext cx="131763" cy="420688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7" name="Freeform 205">
              <a:extLst>
                <a:ext uri="{FF2B5EF4-FFF2-40B4-BE49-F238E27FC236}">
                  <a16:creationId xmlns:a16="http://schemas.microsoft.com/office/drawing/2014/main" id="{EC4B6990-3149-41F1-20DE-6934924BF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7477" y="6230933"/>
              <a:ext cx="160338" cy="420688"/>
            </a:xfrm>
            <a:custGeom>
              <a:avLst/>
              <a:gdLst>
                <a:gd name="T0" fmla="*/ 9 w 101"/>
                <a:gd name="T1" fmla="*/ 265 h 265"/>
                <a:gd name="T2" fmla="*/ 9 w 101"/>
                <a:gd name="T3" fmla="*/ 0 h 265"/>
                <a:gd name="T4" fmla="*/ 0 w 101"/>
                <a:gd name="T5" fmla="*/ 0 h 265"/>
                <a:gd name="T6" fmla="*/ 101 w 101"/>
                <a:gd name="T7" fmla="*/ 0 h 265"/>
                <a:gd name="T8" fmla="*/ 92 w 101"/>
                <a:gd name="T9" fmla="*/ 0 h 265"/>
                <a:gd name="T10" fmla="*/ 92 w 101"/>
                <a:gd name="T11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265">
                  <a:moveTo>
                    <a:pt x="9" y="265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101" y="0"/>
                  </a:lnTo>
                  <a:lnTo>
                    <a:pt x="92" y="0"/>
                  </a:lnTo>
                  <a:lnTo>
                    <a:pt x="92" y="265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8" name="Freeform 206">
              <a:extLst>
                <a:ext uri="{FF2B5EF4-FFF2-40B4-BE49-F238E27FC236}">
                  <a16:creationId xmlns:a16="http://schemas.microsoft.com/office/drawing/2014/main" id="{C4666062-834A-1F2F-9779-293EA16EF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0814" y="5227633"/>
              <a:ext cx="79375" cy="123825"/>
            </a:xfrm>
            <a:custGeom>
              <a:avLst/>
              <a:gdLst>
                <a:gd name="T0" fmla="*/ 0 w 50"/>
                <a:gd name="T1" fmla="*/ 0 h 78"/>
                <a:gd name="T2" fmla="*/ 50 w 50"/>
                <a:gd name="T3" fmla="*/ 0 h 78"/>
                <a:gd name="T4" fmla="*/ 25 w 50"/>
                <a:gd name="T5" fmla="*/ 0 h 78"/>
                <a:gd name="T6" fmla="*/ 25 w 50"/>
                <a:gd name="T7" fmla="*/ 78 h 78"/>
                <a:gd name="T8" fmla="*/ 0 w 50"/>
                <a:gd name="T9" fmla="*/ 78 h 78"/>
                <a:gd name="T10" fmla="*/ 50 w 50"/>
                <a:gd name="T11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78">
                  <a:moveTo>
                    <a:pt x="0" y="0"/>
                  </a:moveTo>
                  <a:lnTo>
                    <a:pt x="50" y="0"/>
                  </a:lnTo>
                  <a:lnTo>
                    <a:pt x="25" y="0"/>
                  </a:lnTo>
                  <a:lnTo>
                    <a:pt x="25" y="78"/>
                  </a:lnTo>
                  <a:lnTo>
                    <a:pt x="0" y="78"/>
                  </a:lnTo>
                  <a:lnTo>
                    <a:pt x="50" y="78"/>
                  </a:lnTo>
                </a:path>
              </a:pathLst>
            </a:custGeom>
            <a:noFill/>
            <a:ln w="9525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9" name="Freeform 207">
              <a:extLst>
                <a:ext uri="{FF2B5EF4-FFF2-40B4-BE49-F238E27FC236}">
                  <a16:creationId xmlns:a16="http://schemas.microsoft.com/office/drawing/2014/main" id="{E551C3B4-8EAC-6EC6-528B-C07E7E34F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7402" y="6162670"/>
              <a:ext cx="79375" cy="77788"/>
            </a:xfrm>
            <a:custGeom>
              <a:avLst/>
              <a:gdLst>
                <a:gd name="T0" fmla="*/ 0 w 50"/>
                <a:gd name="T1" fmla="*/ 0 h 49"/>
                <a:gd name="T2" fmla="*/ 50 w 50"/>
                <a:gd name="T3" fmla="*/ 0 h 49"/>
                <a:gd name="T4" fmla="*/ 25 w 50"/>
                <a:gd name="T5" fmla="*/ 0 h 49"/>
                <a:gd name="T6" fmla="*/ 25 w 50"/>
                <a:gd name="T7" fmla="*/ 49 h 49"/>
                <a:gd name="T8" fmla="*/ 0 w 50"/>
                <a:gd name="T9" fmla="*/ 49 h 49"/>
                <a:gd name="T10" fmla="*/ 50 w 50"/>
                <a:gd name="T1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49">
                  <a:moveTo>
                    <a:pt x="0" y="0"/>
                  </a:moveTo>
                  <a:lnTo>
                    <a:pt x="50" y="0"/>
                  </a:lnTo>
                  <a:lnTo>
                    <a:pt x="25" y="0"/>
                  </a:lnTo>
                  <a:lnTo>
                    <a:pt x="25" y="49"/>
                  </a:lnTo>
                  <a:lnTo>
                    <a:pt x="0" y="49"/>
                  </a:lnTo>
                  <a:lnTo>
                    <a:pt x="50" y="49"/>
                  </a:lnTo>
                </a:path>
              </a:pathLst>
            </a:custGeom>
            <a:noFill/>
            <a:ln w="9525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0" name="Freeform 208">
              <a:extLst>
                <a:ext uri="{FF2B5EF4-FFF2-40B4-BE49-F238E27FC236}">
                  <a16:creationId xmlns:a16="http://schemas.microsoft.com/office/drawing/2014/main" id="{0F00D8D1-D259-BD33-DA78-2447DF8AE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164" y="6092820"/>
              <a:ext cx="79375" cy="254000"/>
            </a:xfrm>
            <a:custGeom>
              <a:avLst/>
              <a:gdLst>
                <a:gd name="T0" fmla="*/ 0 w 50"/>
                <a:gd name="T1" fmla="*/ 0 h 160"/>
                <a:gd name="T2" fmla="*/ 50 w 50"/>
                <a:gd name="T3" fmla="*/ 0 h 160"/>
                <a:gd name="T4" fmla="*/ 25 w 50"/>
                <a:gd name="T5" fmla="*/ 0 h 160"/>
                <a:gd name="T6" fmla="*/ 25 w 50"/>
                <a:gd name="T7" fmla="*/ 160 h 160"/>
                <a:gd name="T8" fmla="*/ 0 w 50"/>
                <a:gd name="T9" fmla="*/ 160 h 160"/>
                <a:gd name="T10" fmla="*/ 50 w 50"/>
                <a:gd name="T11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160">
                  <a:moveTo>
                    <a:pt x="0" y="0"/>
                  </a:moveTo>
                  <a:lnTo>
                    <a:pt x="50" y="0"/>
                  </a:lnTo>
                  <a:lnTo>
                    <a:pt x="25" y="0"/>
                  </a:lnTo>
                  <a:lnTo>
                    <a:pt x="25" y="160"/>
                  </a:lnTo>
                  <a:lnTo>
                    <a:pt x="0" y="160"/>
                  </a:lnTo>
                  <a:lnTo>
                    <a:pt x="50" y="160"/>
                  </a:lnTo>
                </a:path>
              </a:pathLst>
            </a:custGeom>
            <a:noFill/>
            <a:ln w="9525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" name="Freeform 245">
              <a:extLst>
                <a:ext uri="{FF2B5EF4-FFF2-40B4-BE49-F238E27FC236}">
                  <a16:creationId xmlns:a16="http://schemas.microsoft.com/office/drawing/2014/main" id="{EB4D66C3-91A6-BB5E-BC59-4AE7D3281E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2227" y="6651620"/>
              <a:ext cx="1852613" cy="66675"/>
            </a:xfrm>
            <a:custGeom>
              <a:avLst/>
              <a:gdLst>
                <a:gd name="T0" fmla="*/ 0 w 1167"/>
                <a:gd name="T1" fmla="*/ 0 h 42"/>
                <a:gd name="T2" fmla="*/ 1167 w 1167"/>
                <a:gd name="T3" fmla="*/ 0 h 42"/>
                <a:gd name="T4" fmla="*/ 181 w 1167"/>
                <a:gd name="T5" fmla="*/ 42 h 42"/>
                <a:gd name="T6" fmla="*/ 181 w 1167"/>
                <a:gd name="T7" fmla="*/ 0 h 42"/>
                <a:gd name="T8" fmla="*/ 583 w 1167"/>
                <a:gd name="T9" fmla="*/ 42 h 42"/>
                <a:gd name="T10" fmla="*/ 583 w 1167"/>
                <a:gd name="T11" fmla="*/ 0 h 42"/>
                <a:gd name="T12" fmla="*/ 984 w 1167"/>
                <a:gd name="T13" fmla="*/ 42 h 42"/>
                <a:gd name="T14" fmla="*/ 984 w 1167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7" h="42">
                  <a:moveTo>
                    <a:pt x="0" y="0"/>
                  </a:moveTo>
                  <a:lnTo>
                    <a:pt x="1167" y="0"/>
                  </a:lnTo>
                  <a:moveTo>
                    <a:pt x="181" y="42"/>
                  </a:moveTo>
                  <a:lnTo>
                    <a:pt x="181" y="0"/>
                  </a:lnTo>
                  <a:moveTo>
                    <a:pt x="583" y="42"/>
                  </a:moveTo>
                  <a:lnTo>
                    <a:pt x="583" y="0"/>
                  </a:lnTo>
                  <a:moveTo>
                    <a:pt x="984" y="42"/>
                  </a:moveTo>
                  <a:lnTo>
                    <a:pt x="984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" name="Rectangle 246">
              <a:extLst>
                <a:ext uri="{FF2B5EF4-FFF2-40B4-BE49-F238E27FC236}">
                  <a16:creationId xmlns:a16="http://schemas.microsoft.com/office/drawing/2014/main" id="{D72D73F5-DC72-853E-18AE-170AAD895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1458" y="6573317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5" name="Rectangle 247">
              <a:extLst>
                <a:ext uri="{FF2B5EF4-FFF2-40B4-BE49-F238E27FC236}">
                  <a16:creationId xmlns:a16="http://schemas.microsoft.com/office/drawing/2014/main" id="{F53817D5-056F-9484-8D50-47736F2EC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5258" y="6052617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6" name="Rectangle 248">
              <a:extLst>
                <a:ext uri="{FF2B5EF4-FFF2-40B4-BE49-F238E27FC236}">
                  <a16:creationId xmlns:a16="http://schemas.microsoft.com/office/drawing/2014/main" id="{BC9D28B1-EDF2-8B65-CF7F-60284906F7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5258" y="5531917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7" name="Rectangle 249">
              <a:extLst>
                <a:ext uri="{FF2B5EF4-FFF2-40B4-BE49-F238E27FC236}">
                  <a16:creationId xmlns:a16="http://schemas.microsoft.com/office/drawing/2014/main" id="{AF44245D-4226-D515-F56E-8050AAB5DE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5258" y="5011217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8" name="Freeform 250">
              <a:extLst>
                <a:ext uri="{FF2B5EF4-FFF2-40B4-BE49-F238E27FC236}">
                  <a16:creationId xmlns:a16="http://schemas.microsoft.com/office/drawing/2014/main" id="{153A1952-B684-C6AF-DF65-680FDBFABC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73964" y="5081583"/>
              <a:ext cx="77788" cy="1577975"/>
            </a:xfrm>
            <a:custGeom>
              <a:avLst/>
              <a:gdLst>
                <a:gd name="T0" fmla="*/ 49 w 49"/>
                <a:gd name="T1" fmla="*/ 994 h 994"/>
                <a:gd name="T2" fmla="*/ 49 w 49"/>
                <a:gd name="T3" fmla="*/ 0 h 994"/>
                <a:gd name="T4" fmla="*/ 49 w 49"/>
                <a:gd name="T5" fmla="*/ 989 h 994"/>
                <a:gd name="T6" fmla="*/ 0 w 49"/>
                <a:gd name="T7" fmla="*/ 989 h 994"/>
                <a:gd name="T8" fmla="*/ 49 w 49"/>
                <a:gd name="T9" fmla="*/ 661 h 994"/>
                <a:gd name="T10" fmla="*/ 0 w 49"/>
                <a:gd name="T11" fmla="*/ 661 h 994"/>
                <a:gd name="T12" fmla="*/ 49 w 49"/>
                <a:gd name="T13" fmla="*/ 333 h 994"/>
                <a:gd name="T14" fmla="*/ 0 w 49"/>
                <a:gd name="T15" fmla="*/ 333 h 994"/>
                <a:gd name="T16" fmla="*/ 49 w 49"/>
                <a:gd name="T17" fmla="*/ 5 h 994"/>
                <a:gd name="T18" fmla="*/ 0 w 49"/>
                <a:gd name="T19" fmla="*/ 5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994">
                  <a:moveTo>
                    <a:pt x="49" y="994"/>
                  </a:moveTo>
                  <a:lnTo>
                    <a:pt x="49" y="0"/>
                  </a:lnTo>
                  <a:moveTo>
                    <a:pt x="49" y="989"/>
                  </a:moveTo>
                  <a:lnTo>
                    <a:pt x="0" y="989"/>
                  </a:lnTo>
                  <a:moveTo>
                    <a:pt x="49" y="661"/>
                  </a:moveTo>
                  <a:lnTo>
                    <a:pt x="0" y="661"/>
                  </a:lnTo>
                  <a:moveTo>
                    <a:pt x="49" y="333"/>
                  </a:moveTo>
                  <a:lnTo>
                    <a:pt x="0" y="333"/>
                  </a:lnTo>
                  <a:moveTo>
                    <a:pt x="49" y="5"/>
                  </a:moveTo>
                  <a:lnTo>
                    <a:pt x="0" y="5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9" name="Rectangle 251">
              <a:extLst>
                <a:ext uri="{FF2B5EF4-FFF2-40B4-BE49-F238E27FC236}">
                  <a16:creationId xmlns:a16="http://schemas.microsoft.com/office/drawing/2014/main" id="{97876948-3B1C-D670-43BE-2401D434E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4977" y="5487983"/>
              <a:ext cx="73025" cy="619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0" name="Rectangle 252">
              <a:extLst>
                <a:ext uri="{FF2B5EF4-FFF2-40B4-BE49-F238E27FC236}">
                  <a16:creationId xmlns:a16="http://schemas.microsoft.com/office/drawing/2014/main" id="{CA84992A-312F-69F4-55B2-C2F21CDF4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4977" y="5487983"/>
              <a:ext cx="73025" cy="619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1" name="Rectangle 253">
              <a:extLst>
                <a:ext uri="{FF2B5EF4-FFF2-40B4-BE49-F238E27FC236}">
                  <a16:creationId xmlns:a16="http://schemas.microsoft.com/office/drawing/2014/main" id="{450BBC04-969F-91DF-33F1-E7B9A7668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252" y="5546720"/>
              <a:ext cx="73025" cy="6350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2" name="Rectangle 254">
              <a:extLst>
                <a:ext uri="{FF2B5EF4-FFF2-40B4-BE49-F238E27FC236}">
                  <a16:creationId xmlns:a16="http://schemas.microsoft.com/office/drawing/2014/main" id="{0A0655B2-4189-5F01-5692-CD8CAD865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252" y="5546720"/>
              <a:ext cx="73025" cy="63500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" name="Rectangle 255">
              <a:extLst>
                <a:ext uri="{FF2B5EF4-FFF2-40B4-BE49-F238E27FC236}">
                  <a16:creationId xmlns:a16="http://schemas.microsoft.com/office/drawing/2014/main" id="{C7C3B4D5-D8B2-D7AF-9B8E-E4D6D7F39C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4977" y="5299070"/>
              <a:ext cx="73025" cy="619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4" name="Rectangle 256">
              <a:extLst>
                <a:ext uri="{FF2B5EF4-FFF2-40B4-BE49-F238E27FC236}">
                  <a16:creationId xmlns:a16="http://schemas.microsoft.com/office/drawing/2014/main" id="{76EF7490-4DF0-4E63-D9B9-4C694F20A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4977" y="5299070"/>
              <a:ext cx="73025" cy="619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5" name="Rectangle 257">
              <a:extLst>
                <a:ext uri="{FF2B5EF4-FFF2-40B4-BE49-F238E27FC236}">
                  <a16:creationId xmlns:a16="http://schemas.microsoft.com/office/drawing/2014/main" id="{4C577299-DD18-65AB-AE29-8CD84B7E4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252" y="5316533"/>
              <a:ext cx="73025" cy="619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6" name="Rectangle 258">
              <a:extLst>
                <a:ext uri="{FF2B5EF4-FFF2-40B4-BE49-F238E27FC236}">
                  <a16:creationId xmlns:a16="http://schemas.microsoft.com/office/drawing/2014/main" id="{5B7B660B-BC76-5756-32E2-6C4928F72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9252" y="5316533"/>
              <a:ext cx="73025" cy="619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7" name="Rectangle 259">
              <a:extLst>
                <a:ext uri="{FF2B5EF4-FFF2-40B4-BE49-F238E27FC236}">
                  <a16:creationId xmlns:a16="http://schemas.microsoft.com/office/drawing/2014/main" id="{8A421436-05AA-01DE-B4C7-0AF21295F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1877" y="6242045"/>
              <a:ext cx="73025" cy="6350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8" name="Rectangle 260">
              <a:extLst>
                <a:ext uri="{FF2B5EF4-FFF2-40B4-BE49-F238E27FC236}">
                  <a16:creationId xmlns:a16="http://schemas.microsoft.com/office/drawing/2014/main" id="{8A98866D-3F10-C447-47F0-22104CFE6F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1877" y="6242045"/>
              <a:ext cx="73025" cy="63500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9" name="Rectangle 261">
              <a:extLst>
                <a:ext uri="{FF2B5EF4-FFF2-40B4-BE49-F238E27FC236}">
                  <a16:creationId xmlns:a16="http://schemas.microsoft.com/office/drawing/2014/main" id="{17594F6F-8D3A-C805-129B-755C3824A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3152" y="6221408"/>
              <a:ext cx="74613" cy="6350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0" name="Rectangle 262">
              <a:extLst>
                <a:ext uri="{FF2B5EF4-FFF2-40B4-BE49-F238E27FC236}">
                  <a16:creationId xmlns:a16="http://schemas.microsoft.com/office/drawing/2014/main" id="{3D166165-1175-1F8F-6B0C-3290BC67C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3152" y="6221408"/>
              <a:ext cx="74613" cy="63500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1" name="Rectangle 263">
              <a:extLst>
                <a:ext uri="{FF2B5EF4-FFF2-40B4-BE49-F238E27FC236}">
                  <a16:creationId xmlns:a16="http://schemas.microsoft.com/office/drawing/2014/main" id="{4D06CDEB-0B94-7A8F-8CA8-EF5993E19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9014" y="6211883"/>
              <a:ext cx="73025" cy="6350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2" name="Rectangle 264">
              <a:extLst>
                <a:ext uri="{FF2B5EF4-FFF2-40B4-BE49-F238E27FC236}">
                  <a16:creationId xmlns:a16="http://schemas.microsoft.com/office/drawing/2014/main" id="{5896CA9E-8613-423F-57D7-E2FA139FB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09014" y="6211883"/>
              <a:ext cx="73025" cy="63500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3" name="Rectangle 265">
              <a:extLst>
                <a:ext uri="{FF2B5EF4-FFF2-40B4-BE49-F238E27FC236}">
                  <a16:creationId xmlns:a16="http://schemas.microsoft.com/office/drawing/2014/main" id="{3E6B955B-E2B0-7B25-5496-BFE3FFBC7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1877" y="6421433"/>
              <a:ext cx="73025" cy="619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4" name="Rectangle 266">
              <a:extLst>
                <a:ext uri="{FF2B5EF4-FFF2-40B4-BE49-F238E27FC236}">
                  <a16:creationId xmlns:a16="http://schemas.microsoft.com/office/drawing/2014/main" id="{AD752DDB-436B-D10B-269E-E1DFA1DAC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1877" y="6421433"/>
              <a:ext cx="73025" cy="619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5" name="Rectangle 267">
              <a:extLst>
                <a:ext uri="{FF2B5EF4-FFF2-40B4-BE49-F238E27FC236}">
                  <a16:creationId xmlns:a16="http://schemas.microsoft.com/office/drawing/2014/main" id="{0D8B623A-16E1-B023-CD53-5D0B62CAE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1327" y="5916608"/>
              <a:ext cx="73025" cy="6350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6" name="Rectangle 268">
              <a:extLst>
                <a:ext uri="{FF2B5EF4-FFF2-40B4-BE49-F238E27FC236}">
                  <a16:creationId xmlns:a16="http://schemas.microsoft.com/office/drawing/2014/main" id="{62F5163A-33A0-B51A-3F00-86C377678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31327" y="5916608"/>
              <a:ext cx="73025" cy="63500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7" name="Rectangle 269">
              <a:extLst>
                <a:ext uri="{FF2B5EF4-FFF2-40B4-BE49-F238E27FC236}">
                  <a16:creationId xmlns:a16="http://schemas.microsoft.com/office/drawing/2014/main" id="{F431CA12-8AFF-0F91-8304-3BFEEA5A6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5602" y="5973758"/>
              <a:ext cx="73025" cy="619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8" name="Rectangle 270">
              <a:extLst>
                <a:ext uri="{FF2B5EF4-FFF2-40B4-BE49-F238E27FC236}">
                  <a16:creationId xmlns:a16="http://schemas.microsoft.com/office/drawing/2014/main" id="{4DF617AB-9DE8-7F48-F2A1-08AFA52C9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5602" y="5973758"/>
              <a:ext cx="73025" cy="619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9" name="Rectangle 271">
              <a:extLst>
                <a:ext uri="{FF2B5EF4-FFF2-40B4-BE49-F238E27FC236}">
                  <a16:creationId xmlns:a16="http://schemas.microsoft.com/office/drawing/2014/main" id="{7ABF6568-15C2-889A-8B2F-8989FF669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88464" y="6183308"/>
              <a:ext cx="73025" cy="619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0" name="Rectangle 272">
              <a:extLst>
                <a:ext uri="{FF2B5EF4-FFF2-40B4-BE49-F238E27FC236}">
                  <a16:creationId xmlns:a16="http://schemas.microsoft.com/office/drawing/2014/main" id="{241680B7-681A-AC4C-9626-8A9DB8B55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88464" y="6183308"/>
              <a:ext cx="73025" cy="619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1" name="Rectangle 273">
              <a:extLst>
                <a:ext uri="{FF2B5EF4-FFF2-40B4-BE49-F238E27FC236}">
                  <a16:creationId xmlns:a16="http://schemas.microsoft.com/office/drawing/2014/main" id="{B93C49A9-5FAE-613D-3052-50E4BB3DF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88464" y="6334120"/>
              <a:ext cx="73025" cy="619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2" name="Rectangle 274">
              <a:extLst>
                <a:ext uri="{FF2B5EF4-FFF2-40B4-BE49-F238E27FC236}">
                  <a16:creationId xmlns:a16="http://schemas.microsoft.com/office/drawing/2014/main" id="{0E1F4E99-6E18-E5DC-DE97-18D6406E8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88464" y="6334120"/>
              <a:ext cx="73025" cy="619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3" name="Oval 275">
              <a:extLst>
                <a:ext uri="{FF2B5EF4-FFF2-40B4-BE49-F238E27FC236}">
                  <a16:creationId xmlns:a16="http://schemas.microsoft.com/office/drawing/2014/main" id="{0EC51AC2-5087-F76D-E459-8FCE1534D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6852" y="5194295"/>
              <a:ext cx="73025" cy="6350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4" name="Oval 276">
              <a:extLst>
                <a:ext uri="{FF2B5EF4-FFF2-40B4-BE49-F238E27FC236}">
                  <a16:creationId xmlns:a16="http://schemas.microsoft.com/office/drawing/2014/main" id="{0074A51D-F026-52B0-4B33-2B5909139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6852" y="5194295"/>
              <a:ext cx="73025" cy="63500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5" name="Oval 277">
              <a:extLst>
                <a:ext uri="{FF2B5EF4-FFF2-40B4-BE49-F238E27FC236}">
                  <a16:creationId xmlns:a16="http://schemas.microsoft.com/office/drawing/2014/main" id="{8D4FCCD5-36F0-11B1-F925-617EAF493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1127" y="5235570"/>
              <a:ext cx="73025" cy="619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6" name="Oval 278">
              <a:extLst>
                <a:ext uri="{FF2B5EF4-FFF2-40B4-BE49-F238E27FC236}">
                  <a16:creationId xmlns:a16="http://schemas.microsoft.com/office/drawing/2014/main" id="{69FBC344-C7AC-835E-8A9E-82585834C3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1127" y="5235570"/>
              <a:ext cx="73025" cy="619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7" name="Oval 279">
              <a:extLst>
                <a:ext uri="{FF2B5EF4-FFF2-40B4-BE49-F238E27FC236}">
                  <a16:creationId xmlns:a16="http://schemas.microsoft.com/office/drawing/2014/main" id="{7FA9AB7B-6F00-DE18-D0D1-D8DD493BA7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3989" y="5338758"/>
              <a:ext cx="73025" cy="6350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8" name="Oval 280">
              <a:extLst>
                <a:ext uri="{FF2B5EF4-FFF2-40B4-BE49-F238E27FC236}">
                  <a16:creationId xmlns:a16="http://schemas.microsoft.com/office/drawing/2014/main" id="{2D22EF2B-B106-2FD6-E46E-09B978D0A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3989" y="5338758"/>
              <a:ext cx="73025" cy="63500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9" name="Oval 281">
              <a:extLst>
                <a:ext uri="{FF2B5EF4-FFF2-40B4-BE49-F238E27FC236}">
                  <a16:creationId xmlns:a16="http://schemas.microsoft.com/office/drawing/2014/main" id="{F0E3A92E-B033-1130-865A-500BCAEF4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6852" y="5260970"/>
              <a:ext cx="73025" cy="619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0" name="Oval 282">
              <a:extLst>
                <a:ext uri="{FF2B5EF4-FFF2-40B4-BE49-F238E27FC236}">
                  <a16:creationId xmlns:a16="http://schemas.microsoft.com/office/drawing/2014/main" id="{A14A899E-A33F-727E-815C-C8CFB5C74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6852" y="5260970"/>
              <a:ext cx="73025" cy="619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1" name="Oval 283">
              <a:extLst>
                <a:ext uri="{FF2B5EF4-FFF2-40B4-BE49-F238E27FC236}">
                  <a16:creationId xmlns:a16="http://schemas.microsoft.com/office/drawing/2014/main" id="{7AE34DAB-C789-6E76-B32D-6ACB28CE1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7714" y="6226170"/>
              <a:ext cx="74613" cy="619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2" name="Oval 284">
              <a:extLst>
                <a:ext uri="{FF2B5EF4-FFF2-40B4-BE49-F238E27FC236}">
                  <a16:creationId xmlns:a16="http://schemas.microsoft.com/office/drawing/2014/main" id="{8C6A8DF8-A3AE-9B76-6BB5-AD9F2B334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7714" y="6226170"/>
              <a:ext cx="74613" cy="619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3" name="Oval 285">
              <a:extLst>
                <a:ext uri="{FF2B5EF4-FFF2-40B4-BE49-F238E27FC236}">
                  <a16:creationId xmlns:a16="http://schemas.microsoft.com/office/drawing/2014/main" id="{39B124FD-CC35-853F-74A4-9D5A3F664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3439" y="6175370"/>
              <a:ext cx="74613" cy="619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Oval 286">
              <a:extLst>
                <a:ext uri="{FF2B5EF4-FFF2-40B4-BE49-F238E27FC236}">
                  <a16:creationId xmlns:a16="http://schemas.microsoft.com/office/drawing/2014/main" id="{93B6FCF3-904F-496F-B3D3-2A606CB43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3439" y="6175370"/>
              <a:ext cx="74613" cy="619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Oval 287">
              <a:extLst>
                <a:ext uri="{FF2B5EF4-FFF2-40B4-BE49-F238E27FC236}">
                  <a16:creationId xmlns:a16="http://schemas.microsoft.com/office/drawing/2014/main" id="{A06F593C-EB2F-6ADB-D746-4B63B0CC2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7714" y="6142033"/>
              <a:ext cx="74613" cy="6350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" name="Oval 288">
              <a:extLst>
                <a:ext uri="{FF2B5EF4-FFF2-40B4-BE49-F238E27FC236}">
                  <a16:creationId xmlns:a16="http://schemas.microsoft.com/office/drawing/2014/main" id="{E4843F21-D06F-CBDD-B1F2-3182329F33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67714" y="6142033"/>
              <a:ext cx="74613" cy="63500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Oval 289">
              <a:extLst>
                <a:ext uri="{FF2B5EF4-FFF2-40B4-BE49-F238E27FC236}">
                  <a16:creationId xmlns:a16="http://schemas.microsoft.com/office/drawing/2014/main" id="{C0CBCFC6-1712-705A-1126-19C034BBF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0577" y="6142033"/>
              <a:ext cx="74613" cy="6350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Oval 290">
              <a:extLst>
                <a:ext uri="{FF2B5EF4-FFF2-40B4-BE49-F238E27FC236}">
                  <a16:creationId xmlns:a16="http://schemas.microsoft.com/office/drawing/2014/main" id="{10DE4489-58F9-E0CB-198F-992B0C381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0577" y="6142033"/>
              <a:ext cx="74613" cy="63500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Oval 291">
              <a:extLst>
                <a:ext uri="{FF2B5EF4-FFF2-40B4-BE49-F238E27FC236}">
                  <a16:creationId xmlns:a16="http://schemas.microsoft.com/office/drawing/2014/main" id="{09B4C4C5-606B-E7C8-2240-2A3C62603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3202" y="6251570"/>
              <a:ext cx="73025" cy="619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Oval 292">
              <a:extLst>
                <a:ext uri="{FF2B5EF4-FFF2-40B4-BE49-F238E27FC236}">
                  <a16:creationId xmlns:a16="http://schemas.microsoft.com/office/drawing/2014/main" id="{0A005F56-B0FD-96EC-0898-58711BD33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3202" y="6251570"/>
              <a:ext cx="73025" cy="619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Oval 293">
              <a:extLst>
                <a:ext uri="{FF2B5EF4-FFF2-40B4-BE49-F238E27FC236}">
                  <a16:creationId xmlns:a16="http://schemas.microsoft.com/office/drawing/2014/main" id="{DA5E29E4-5DA9-8580-7F00-9FC9BA54F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7477" y="6256333"/>
              <a:ext cx="73025" cy="619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Oval 294">
              <a:extLst>
                <a:ext uri="{FF2B5EF4-FFF2-40B4-BE49-F238E27FC236}">
                  <a16:creationId xmlns:a16="http://schemas.microsoft.com/office/drawing/2014/main" id="{004DBCA3-A64B-50C9-5DE8-43673A243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07477" y="6256333"/>
              <a:ext cx="73025" cy="619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Oval 295">
              <a:extLst>
                <a:ext uri="{FF2B5EF4-FFF2-40B4-BE49-F238E27FC236}">
                  <a16:creationId xmlns:a16="http://schemas.microsoft.com/office/drawing/2014/main" id="{4BF4FC89-B5B5-B003-A63D-BF5C0141D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0339" y="5999158"/>
              <a:ext cx="73025" cy="619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Oval 296">
              <a:extLst>
                <a:ext uri="{FF2B5EF4-FFF2-40B4-BE49-F238E27FC236}">
                  <a16:creationId xmlns:a16="http://schemas.microsoft.com/office/drawing/2014/main" id="{8DDEC84A-6670-8EB0-AD5C-E2E519259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0339" y="5999158"/>
              <a:ext cx="73025" cy="619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Oval 297">
              <a:extLst>
                <a:ext uri="{FF2B5EF4-FFF2-40B4-BE49-F238E27FC236}">
                  <a16:creationId xmlns:a16="http://schemas.microsoft.com/office/drawing/2014/main" id="{D2C495CA-FCCF-9DE3-2C95-0AA675CFF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0339" y="6248395"/>
              <a:ext cx="73025" cy="619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Oval 298">
              <a:extLst>
                <a:ext uri="{FF2B5EF4-FFF2-40B4-BE49-F238E27FC236}">
                  <a16:creationId xmlns:a16="http://schemas.microsoft.com/office/drawing/2014/main" id="{B61E4836-5B54-6123-B2C1-11613F42D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0339" y="6248395"/>
              <a:ext cx="73025" cy="619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Oval 321">
              <a:extLst>
                <a:ext uri="{FF2B5EF4-FFF2-40B4-BE49-F238E27FC236}">
                  <a16:creationId xmlns:a16="http://schemas.microsoft.com/office/drawing/2014/main" id="{91CBA7D6-3DF0-C64A-B94A-4360095CA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6434" y="5185156"/>
              <a:ext cx="73025" cy="6191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Oval 322">
              <a:extLst>
                <a:ext uri="{FF2B5EF4-FFF2-40B4-BE49-F238E27FC236}">
                  <a16:creationId xmlns:a16="http://schemas.microsoft.com/office/drawing/2014/main" id="{F1846B12-CD67-F104-93A1-8073EB6DF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6434" y="5185156"/>
              <a:ext cx="73025" cy="6191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325">
              <a:extLst>
                <a:ext uri="{FF2B5EF4-FFF2-40B4-BE49-F238E27FC236}">
                  <a16:creationId xmlns:a16="http://schemas.microsoft.com/office/drawing/2014/main" id="{220C70FB-E802-9837-08D9-CE564BF158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6434" y="5397881"/>
              <a:ext cx="73025" cy="6191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Rectangle 326">
              <a:extLst>
                <a:ext uri="{FF2B5EF4-FFF2-40B4-BE49-F238E27FC236}">
                  <a16:creationId xmlns:a16="http://schemas.microsoft.com/office/drawing/2014/main" id="{1540A1B5-49CD-E713-B383-7150F6E0B9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6434" y="5397881"/>
              <a:ext cx="73025" cy="6191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183">
              <a:extLst>
                <a:ext uri="{FF2B5EF4-FFF2-40B4-BE49-F238E27FC236}">
                  <a16:creationId xmlns:a16="http://schemas.microsoft.com/office/drawing/2014/main" id="{977DB32A-DD2E-9EF6-85A8-D3DE6D1708F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906033" y="5777366"/>
              <a:ext cx="133209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Percent of cells (%)</a:t>
              </a:r>
              <a:endParaRPr lang="en-US" altLang="en-US" dirty="0"/>
            </a:p>
          </p:txBody>
        </p:sp>
        <p:sp>
          <p:nvSpPr>
            <p:cNvPr id="1067" name="Rectangle 448">
              <a:extLst>
                <a:ext uri="{FF2B5EF4-FFF2-40B4-BE49-F238E27FC236}">
                  <a16:creationId xmlns:a16="http://schemas.microsoft.com/office/drawing/2014/main" id="{5650F3EB-70DE-6824-55D6-0ED7430ED48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25899">
              <a:off x="7524536" y="7009608"/>
              <a:ext cx="955675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RIPK3</a:t>
              </a:r>
              <a:r>
                <a:rPr kumimoji="0" lang="en-US" altLang="en-US" sz="12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+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/CC-3</a:t>
              </a:r>
              <a:r>
                <a:rPr kumimoji="0" lang="en-US" altLang="en-US" sz="12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en-US" altLang="en-U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8" name="Rectangle 451">
              <a:extLst>
                <a:ext uri="{FF2B5EF4-FFF2-40B4-BE49-F238E27FC236}">
                  <a16:creationId xmlns:a16="http://schemas.microsoft.com/office/drawing/2014/main" id="{C3D91DC1-330C-434C-4DB0-B870D9EAA3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25899">
              <a:off x="8097582" y="7023366"/>
              <a:ext cx="993775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RIPK3</a:t>
              </a:r>
              <a:r>
                <a:rPr kumimoji="0" lang="en-US" altLang="en-US" sz="12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+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/CC-3</a:t>
              </a:r>
              <a:r>
                <a:rPr kumimoji="0" lang="en-US" altLang="en-US" sz="12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+</a:t>
              </a:r>
              <a:endParaRPr kumimoji="0" lang="en-US" altLang="en-U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9" name="Rectangle 451">
              <a:extLst>
                <a:ext uri="{FF2B5EF4-FFF2-40B4-BE49-F238E27FC236}">
                  <a16:creationId xmlns:a16="http://schemas.microsoft.com/office/drawing/2014/main" id="{0B947038-2B55-51F5-AC3F-F88D3F8CC4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25899">
              <a:off x="8765886" y="7003059"/>
              <a:ext cx="937757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RIPK3</a:t>
              </a:r>
              <a:r>
                <a:rPr lang="en-US" altLang="en-US" sz="1200" baseline="30000" dirty="0">
                  <a:solidFill>
                    <a:srgbClr val="000000"/>
                  </a:solidFill>
                </a:rPr>
                <a:t>-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/CC-3</a:t>
              </a:r>
              <a:r>
                <a:rPr kumimoji="0" lang="en-US" altLang="en-US" sz="12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+</a:t>
              </a:r>
              <a:endParaRPr kumimoji="0" lang="en-US" altLang="en-US" sz="18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7312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D23E3F89-934D-6EAA-E8EA-926BAE87C0CD}"/>
              </a:ext>
            </a:extLst>
          </p:cNvPr>
          <p:cNvGrpSpPr>
            <a:grpSpLocks noChangeAspect="1"/>
          </p:cNvGrpSpPr>
          <p:nvPr/>
        </p:nvGrpSpPr>
        <p:grpSpPr>
          <a:xfrm>
            <a:off x="61404" y="39397"/>
            <a:ext cx="2529264" cy="2380106"/>
            <a:chOff x="-269494" y="164190"/>
            <a:chExt cx="3042079" cy="2590904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EE18BF2-CAAA-477B-BF1B-7BF68D2B1753}"/>
                </a:ext>
              </a:extLst>
            </p:cNvPr>
            <p:cNvGrpSpPr/>
            <p:nvPr/>
          </p:nvGrpSpPr>
          <p:grpSpPr>
            <a:xfrm>
              <a:off x="-269494" y="595094"/>
              <a:ext cx="2435386" cy="2160000"/>
              <a:chOff x="-269494" y="595094"/>
              <a:chExt cx="2435387" cy="2160000"/>
            </a:xfrm>
          </p:grpSpPr>
          <p:pic>
            <p:nvPicPr>
              <p:cNvPr id="82" name="Picture 81" descr="Chart, bar chart&#10;&#10;Description automatically generated">
                <a:extLst>
                  <a:ext uri="{FF2B5EF4-FFF2-40B4-BE49-F238E27FC236}">
                    <a16:creationId xmlns:a16="http://schemas.microsoft.com/office/drawing/2014/main" id="{2BCF71F6-43C3-3F33-9D83-92B6B76E83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829"/>
              <a:stretch/>
            </p:blipFill>
            <p:spPr>
              <a:xfrm>
                <a:off x="-269494" y="595094"/>
                <a:ext cx="2435387" cy="2160000"/>
              </a:xfrm>
              <a:prstGeom prst="rect">
                <a:avLst/>
              </a:prstGeom>
            </p:spPr>
          </p:pic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6FC4D5E9-4AD0-7A80-EF78-8C0784B21B85}"/>
                  </a:ext>
                </a:extLst>
              </p:cNvPr>
              <p:cNvSpPr/>
              <p:nvPr/>
            </p:nvSpPr>
            <p:spPr>
              <a:xfrm>
                <a:off x="419272" y="1672643"/>
                <a:ext cx="838200" cy="11430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D1B87D6-2F73-AA1E-2448-1B66732C0779}"/>
                </a:ext>
              </a:extLst>
            </p:cNvPr>
            <p:cNvSpPr txBox="1"/>
            <p:nvPr/>
          </p:nvSpPr>
          <p:spPr>
            <a:xfrm>
              <a:off x="659641" y="164190"/>
              <a:ext cx="2112944" cy="502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Salter et al. 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BBζ vs. 19.CD28ζ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4A3D82C-15AF-121C-ED07-6751244A1E69}"/>
              </a:ext>
            </a:extLst>
          </p:cNvPr>
          <p:cNvGrpSpPr>
            <a:grpSpLocks noChangeAspect="1"/>
          </p:cNvGrpSpPr>
          <p:nvPr/>
        </p:nvGrpSpPr>
        <p:grpSpPr>
          <a:xfrm>
            <a:off x="2174603" y="30504"/>
            <a:ext cx="2491743" cy="2388999"/>
            <a:chOff x="2161602" y="154510"/>
            <a:chExt cx="2712427" cy="2600584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B9826283-414C-A842-3238-700940ABC440}"/>
                </a:ext>
              </a:extLst>
            </p:cNvPr>
            <p:cNvGrpSpPr/>
            <p:nvPr/>
          </p:nvGrpSpPr>
          <p:grpSpPr>
            <a:xfrm>
              <a:off x="2161602" y="595094"/>
              <a:ext cx="2435387" cy="2160000"/>
              <a:chOff x="2161602" y="595094"/>
              <a:chExt cx="2435387" cy="2160000"/>
            </a:xfrm>
          </p:grpSpPr>
          <p:pic>
            <p:nvPicPr>
              <p:cNvPr id="81" name="Picture 80" descr="Chart, bar chart, histogram&#10;&#10;Description automatically generated">
                <a:extLst>
                  <a:ext uri="{FF2B5EF4-FFF2-40B4-BE49-F238E27FC236}">
                    <a16:creationId xmlns:a16="http://schemas.microsoft.com/office/drawing/2014/main" id="{0D99B9BE-636A-E4DE-E8EB-C9A229EC1B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9830"/>
              <a:stretch/>
            </p:blipFill>
            <p:spPr>
              <a:xfrm>
                <a:off x="2161602" y="595094"/>
                <a:ext cx="2435387" cy="2160000"/>
              </a:xfrm>
              <a:prstGeom prst="rect">
                <a:avLst/>
              </a:prstGeom>
            </p:spPr>
          </p:pic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43530CB0-6FE1-61A6-4CBD-6A6927B7FA8E}"/>
                  </a:ext>
                </a:extLst>
              </p:cNvPr>
              <p:cNvSpPr/>
              <p:nvPr/>
            </p:nvSpPr>
            <p:spPr>
              <a:xfrm>
                <a:off x="2494246" y="1004871"/>
                <a:ext cx="838200" cy="11430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1514A8C-F46A-3796-2177-BD00C18C05AE}"/>
                </a:ext>
              </a:extLst>
            </p:cNvPr>
            <p:cNvSpPr txBox="1"/>
            <p:nvPr/>
          </p:nvSpPr>
          <p:spPr>
            <a:xfrm>
              <a:off x="2961681" y="154510"/>
              <a:ext cx="1912348" cy="502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Long et al. 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 vs. 19.CD28ζ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C725444-2DF8-35A6-ACD0-18288282D8BB}"/>
              </a:ext>
            </a:extLst>
          </p:cNvPr>
          <p:cNvGrpSpPr>
            <a:grpSpLocks noChangeAspect="1"/>
          </p:cNvGrpSpPr>
          <p:nvPr/>
        </p:nvGrpSpPr>
        <p:grpSpPr>
          <a:xfrm>
            <a:off x="4527035" y="1607"/>
            <a:ext cx="2469756" cy="2384807"/>
            <a:chOff x="4592699" y="159073"/>
            <a:chExt cx="2688493" cy="259602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4475FC8C-F336-2AD3-4185-E1B4A5AA0F43}"/>
                </a:ext>
              </a:extLst>
            </p:cNvPr>
            <p:cNvGrpSpPr/>
            <p:nvPr/>
          </p:nvGrpSpPr>
          <p:grpSpPr>
            <a:xfrm>
              <a:off x="4592699" y="595094"/>
              <a:ext cx="2435387" cy="2160000"/>
              <a:chOff x="4592699" y="595094"/>
              <a:chExt cx="2435387" cy="2160000"/>
            </a:xfrm>
          </p:grpSpPr>
          <p:pic>
            <p:nvPicPr>
              <p:cNvPr id="80" name="Picture 79" descr="Chart, bar chart&#10;&#10;Description automatically generated">
                <a:extLst>
                  <a:ext uri="{FF2B5EF4-FFF2-40B4-BE49-F238E27FC236}">
                    <a16:creationId xmlns:a16="http://schemas.microsoft.com/office/drawing/2014/main" id="{966A24FF-CC26-A684-53A2-B8A8E28667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829"/>
              <a:stretch/>
            </p:blipFill>
            <p:spPr>
              <a:xfrm>
                <a:off x="4592699" y="595094"/>
                <a:ext cx="2435387" cy="2160000"/>
              </a:xfrm>
              <a:prstGeom prst="rect">
                <a:avLst/>
              </a:prstGeom>
            </p:spPr>
          </p:pic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CB4054D-5BBF-F608-AD96-2CDBACFF5644}"/>
                  </a:ext>
                </a:extLst>
              </p:cNvPr>
              <p:cNvSpPr/>
              <p:nvPr/>
            </p:nvSpPr>
            <p:spPr>
              <a:xfrm>
                <a:off x="5041902" y="2339393"/>
                <a:ext cx="838200" cy="11430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92F4F65-2829-6261-E81A-F8A49F524610}"/>
                </a:ext>
              </a:extLst>
            </p:cNvPr>
            <p:cNvSpPr txBox="1"/>
            <p:nvPr/>
          </p:nvSpPr>
          <p:spPr>
            <a:xfrm>
              <a:off x="5065068" y="159073"/>
              <a:ext cx="2216124" cy="502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Long et al. 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GD2.BB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 vs. GD2.CD28ζ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16"/>
          <p:cNvSpPr txBox="1"/>
          <p:nvPr/>
        </p:nvSpPr>
        <p:spPr>
          <a:xfrm>
            <a:off x="-9748" y="49498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" name="TextBox 16"/>
          <p:cNvSpPr txBox="1"/>
          <p:nvPr/>
        </p:nvSpPr>
        <p:spPr>
          <a:xfrm>
            <a:off x="-9748" y="2272428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8" name="TextBox 3">
            <a:extLst>
              <a:ext uri="{FF2B5EF4-FFF2-40B4-BE49-F238E27FC236}">
                <a16:creationId xmlns:a16="http://schemas.microsoft.com/office/drawing/2014/main" id="{9056BB7E-979F-46E9-842D-5123B7FD04B5}"/>
              </a:ext>
            </a:extLst>
          </p:cNvPr>
          <p:cNvSpPr txBox="1"/>
          <p:nvPr/>
        </p:nvSpPr>
        <p:spPr>
          <a:xfrm>
            <a:off x="5868280" y="9552765"/>
            <a:ext cx="131553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S5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TextBox 16">
            <a:extLst>
              <a:ext uri="{FF2B5EF4-FFF2-40B4-BE49-F238E27FC236}">
                <a16:creationId xmlns:a16="http://schemas.microsoft.com/office/drawing/2014/main" id="{E5C02B5E-C429-9E7B-CDF2-6A0142DE353A}"/>
              </a:ext>
            </a:extLst>
          </p:cNvPr>
          <p:cNvSpPr txBox="1"/>
          <p:nvPr/>
        </p:nvSpPr>
        <p:spPr>
          <a:xfrm>
            <a:off x="2962641" y="2272428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842EAF6-724E-6822-D67C-209F34E5C1AC}"/>
              </a:ext>
            </a:extLst>
          </p:cNvPr>
          <p:cNvGrpSpPr/>
          <p:nvPr/>
        </p:nvGrpSpPr>
        <p:grpSpPr>
          <a:xfrm>
            <a:off x="201631" y="2412857"/>
            <a:ext cx="2784258" cy="4622192"/>
            <a:chOff x="3556240" y="4935534"/>
            <a:chExt cx="2784258" cy="4622192"/>
          </a:xfrm>
        </p:grpSpPr>
        <p:pic>
          <p:nvPicPr>
            <p:cNvPr id="423" name="图片 62">
              <a:extLst>
                <a:ext uri="{FF2B5EF4-FFF2-40B4-BE49-F238E27FC236}">
                  <a16:creationId xmlns:a16="http://schemas.microsoft.com/office/drawing/2014/main" id="{D157ABB3-7A37-2374-9A7B-74550DA1B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13965" y="4935534"/>
              <a:ext cx="1579926" cy="1565206"/>
            </a:xfrm>
            <a:prstGeom prst="rect">
              <a:avLst/>
            </a:prstGeom>
          </p:spPr>
        </p:pic>
        <p:sp>
          <p:nvSpPr>
            <p:cNvPr id="424" name="TextBox 191">
              <a:extLst>
                <a:ext uri="{FF2B5EF4-FFF2-40B4-BE49-F238E27FC236}">
                  <a16:creationId xmlns:a16="http://schemas.microsoft.com/office/drawing/2014/main" id="{1A6D647B-4D7D-DD13-7033-AF7CE8547463}"/>
                </a:ext>
              </a:extLst>
            </p:cNvPr>
            <p:cNvSpPr txBox="1"/>
            <p:nvPr/>
          </p:nvSpPr>
          <p:spPr>
            <a:xfrm>
              <a:off x="4788306" y="5960091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25.5</a:t>
              </a:r>
            </a:p>
          </p:txBody>
        </p:sp>
        <p:sp>
          <p:nvSpPr>
            <p:cNvPr id="425" name="TextBox 191">
              <a:extLst>
                <a:ext uri="{FF2B5EF4-FFF2-40B4-BE49-F238E27FC236}">
                  <a16:creationId xmlns:a16="http://schemas.microsoft.com/office/drawing/2014/main" id="{899E7917-DDCC-1F97-EA72-F65082A0B25C}"/>
                </a:ext>
              </a:extLst>
            </p:cNvPr>
            <p:cNvSpPr txBox="1"/>
            <p:nvPr/>
          </p:nvSpPr>
          <p:spPr>
            <a:xfrm>
              <a:off x="4788306" y="5665189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5.33</a:t>
              </a:r>
            </a:p>
          </p:txBody>
        </p:sp>
        <p:sp>
          <p:nvSpPr>
            <p:cNvPr id="426" name="TextBox 191">
              <a:extLst>
                <a:ext uri="{FF2B5EF4-FFF2-40B4-BE49-F238E27FC236}">
                  <a16:creationId xmlns:a16="http://schemas.microsoft.com/office/drawing/2014/main" id="{5E0DE9FE-6819-A2FC-791E-CD3F9C47E405}"/>
                </a:ext>
              </a:extLst>
            </p:cNvPr>
            <p:cNvSpPr txBox="1"/>
            <p:nvPr/>
          </p:nvSpPr>
          <p:spPr>
            <a:xfrm>
              <a:off x="4788306" y="5360529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5.01</a:t>
              </a:r>
            </a:p>
          </p:txBody>
        </p:sp>
        <p:sp>
          <p:nvSpPr>
            <p:cNvPr id="427" name="TextBox 191">
              <a:extLst>
                <a:ext uri="{FF2B5EF4-FFF2-40B4-BE49-F238E27FC236}">
                  <a16:creationId xmlns:a16="http://schemas.microsoft.com/office/drawing/2014/main" id="{8005DAF8-EA36-D546-A617-2D3EC7197816}"/>
                </a:ext>
              </a:extLst>
            </p:cNvPr>
            <p:cNvSpPr txBox="1"/>
            <p:nvPr/>
          </p:nvSpPr>
          <p:spPr>
            <a:xfrm>
              <a:off x="5132210" y="5360529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Isotype</a:t>
              </a:r>
            </a:p>
          </p:txBody>
        </p:sp>
        <p:pic>
          <p:nvPicPr>
            <p:cNvPr id="408" name="图片 1">
              <a:extLst>
                <a:ext uri="{FF2B5EF4-FFF2-40B4-BE49-F238E27FC236}">
                  <a16:creationId xmlns:a16="http://schemas.microsoft.com/office/drawing/2014/main" id="{7C7E1792-DC41-0EEF-AEF9-81AC448DF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40827" y="6399871"/>
              <a:ext cx="1454693" cy="1440000"/>
            </a:xfrm>
            <a:prstGeom prst="rect">
              <a:avLst/>
            </a:prstGeom>
          </p:spPr>
        </p:pic>
        <p:pic>
          <p:nvPicPr>
            <p:cNvPr id="401" name="Picture 400">
              <a:extLst>
                <a:ext uri="{FF2B5EF4-FFF2-40B4-BE49-F238E27FC236}">
                  <a16:creationId xmlns:a16="http://schemas.microsoft.com/office/drawing/2014/main" id="{AB1BDAC5-9871-1FA3-9D62-2562DBCFA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55562" y="7869669"/>
              <a:ext cx="1454695" cy="1440000"/>
            </a:xfrm>
            <a:prstGeom prst="rect">
              <a:avLst/>
            </a:prstGeom>
          </p:spPr>
        </p:pic>
        <p:sp>
          <p:nvSpPr>
            <p:cNvPr id="402" name="TextBox 191">
              <a:extLst>
                <a:ext uri="{FF2B5EF4-FFF2-40B4-BE49-F238E27FC236}">
                  <a16:creationId xmlns:a16="http://schemas.microsoft.com/office/drawing/2014/main" id="{D2EE1E16-C88D-66D6-24E6-2F0A1541A7DF}"/>
                </a:ext>
              </a:extLst>
            </p:cNvPr>
            <p:cNvSpPr txBox="1"/>
            <p:nvPr/>
          </p:nvSpPr>
          <p:spPr>
            <a:xfrm>
              <a:off x="5132210" y="6826675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Isotype</a:t>
              </a:r>
            </a:p>
          </p:txBody>
        </p:sp>
        <p:sp>
          <p:nvSpPr>
            <p:cNvPr id="403" name="TextBox 191">
              <a:extLst>
                <a:ext uri="{FF2B5EF4-FFF2-40B4-BE49-F238E27FC236}">
                  <a16:creationId xmlns:a16="http://schemas.microsoft.com/office/drawing/2014/main" id="{8C62FB85-6A9D-7081-6936-83E3273C9BA2}"/>
                </a:ext>
              </a:extLst>
            </p:cNvPr>
            <p:cNvSpPr txBox="1"/>
            <p:nvPr/>
          </p:nvSpPr>
          <p:spPr>
            <a:xfrm>
              <a:off x="5132210" y="7124750"/>
              <a:ext cx="10307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GD2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.CD28</a:t>
              </a:r>
              <a:r>
                <a: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4" name="TextBox 191">
              <a:extLst>
                <a:ext uri="{FF2B5EF4-FFF2-40B4-BE49-F238E27FC236}">
                  <a16:creationId xmlns:a16="http://schemas.microsoft.com/office/drawing/2014/main" id="{A1E39243-416A-BB9F-2199-F0A8FD9CBBAE}"/>
                </a:ext>
              </a:extLst>
            </p:cNvPr>
            <p:cNvSpPr txBox="1"/>
            <p:nvPr/>
          </p:nvSpPr>
          <p:spPr>
            <a:xfrm>
              <a:off x="5132210" y="7430241"/>
              <a:ext cx="9340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GD2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.BB</a:t>
              </a:r>
              <a:r>
                <a: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5" name="TextBox 191">
              <a:extLst>
                <a:ext uri="{FF2B5EF4-FFF2-40B4-BE49-F238E27FC236}">
                  <a16:creationId xmlns:a16="http://schemas.microsoft.com/office/drawing/2014/main" id="{525051FC-2878-B8FF-EAA8-CFA931ADA1CE}"/>
                </a:ext>
              </a:extLst>
            </p:cNvPr>
            <p:cNvSpPr txBox="1"/>
            <p:nvPr/>
          </p:nvSpPr>
          <p:spPr>
            <a:xfrm>
              <a:off x="4788306" y="8277135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8.01</a:t>
              </a:r>
            </a:p>
          </p:txBody>
        </p:sp>
        <p:sp>
          <p:nvSpPr>
            <p:cNvPr id="406" name="TextBox 191">
              <a:extLst>
                <a:ext uri="{FF2B5EF4-FFF2-40B4-BE49-F238E27FC236}">
                  <a16:creationId xmlns:a16="http://schemas.microsoft.com/office/drawing/2014/main" id="{E8342322-ECD9-973F-DBEB-9D3A1BA76CBE}"/>
                </a:ext>
              </a:extLst>
            </p:cNvPr>
            <p:cNvSpPr txBox="1"/>
            <p:nvPr/>
          </p:nvSpPr>
          <p:spPr>
            <a:xfrm>
              <a:off x="4788306" y="8907776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23.7</a:t>
              </a:r>
            </a:p>
          </p:txBody>
        </p:sp>
        <p:sp>
          <p:nvSpPr>
            <p:cNvPr id="407" name="TextBox 191">
              <a:extLst>
                <a:ext uri="{FF2B5EF4-FFF2-40B4-BE49-F238E27FC236}">
                  <a16:creationId xmlns:a16="http://schemas.microsoft.com/office/drawing/2014/main" id="{ADF4068F-4E2E-872C-0A68-2523F09330D1}"/>
                </a:ext>
              </a:extLst>
            </p:cNvPr>
            <p:cNvSpPr txBox="1"/>
            <p:nvPr/>
          </p:nvSpPr>
          <p:spPr>
            <a:xfrm>
              <a:off x="4788306" y="8603502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14.1</a:t>
              </a:r>
            </a:p>
          </p:txBody>
        </p:sp>
        <p:sp>
          <p:nvSpPr>
            <p:cNvPr id="409" name="TextBox 191">
              <a:extLst>
                <a:ext uri="{FF2B5EF4-FFF2-40B4-BE49-F238E27FC236}">
                  <a16:creationId xmlns:a16="http://schemas.microsoft.com/office/drawing/2014/main" id="{6D864888-A3B7-DC88-8873-5552F566CF6B}"/>
                </a:ext>
              </a:extLst>
            </p:cNvPr>
            <p:cNvSpPr txBox="1"/>
            <p:nvPr/>
          </p:nvSpPr>
          <p:spPr>
            <a:xfrm>
              <a:off x="5132210" y="8277135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Isotype</a:t>
              </a:r>
            </a:p>
          </p:txBody>
        </p:sp>
        <p:sp>
          <p:nvSpPr>
            <p:cNvPr id="410" name="TextBox 191">
              <a:extLst>
                <a:ext uri="{FF2B5EF4-FFF2-40B4-BE49-F238E27FC236}">
                  <a16:creationId xmlns:a16="http://schemas.microsoft.com/office/drawing/2014/main" id="{E12871CA-E039-8666-BD68-EC6F4542EA7D}"/>
                </a:ext>
              </a:extLst>
            </p:cNvPr>
            <p:cNvSpPr txBox="1"/>
            <p:nvPr/>
          </p:nvSpPr>
          <p:spPr>
            <a:xfrm>
              <a:off x="5132210" y="8603502"/>
              <a:ext cx="12082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B7-H3.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CD28</a:t>
              </a:r>
              <a:r>
                <a: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1" name="TextBox 191">
              <a:extLst>
                <a:ext uri="{FF2B5EF4-FFF2-40B4-BE49-F238E27FC236}">
                  <a16:creationId xmlns:a16="http://schemas.microsoft.com/office/drawing/2014/main" id="{C05854DD-482C-B622-1768-2C0F79F92526}"/>
                </a:ext>
              </a:extLst>
            </p:cNvPr>
            <p:cNvSpPr txBox="1"/>
            <p:nvPr/>
          </p:nvSpPr>
          <p:spPr>
            <a:xfrm>
              <a:off x="5132210" y="8907776"/>
              <a:ext cx="10593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B7-H3.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2" name="TextBox 191">
              <a:extLst>
                <a:ext uri="{FF2B5EF4-FFF2-40B4-BE49-F238E27FC236}">
                  <a16:creationId xmlns:a16="http://schemas.microsoft.com/office/drawing/2014/main" id="{1183CC6B-B140-CFBA-B187-C2E377D4A602}"/>
                </a:ext>
              </a:extLst>
            </p:cNvPr>
            <p:cNvSpPr txBox="1"/>
            <p:nvPr/>
          </p:nvSpPr>
          <p:spPr>
            <a:xfrm>
              <a:off x="4788306" y="6826675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5.56</a:t>
              </a:r>
            </a:p>
          </p:txBody>
        </p:sp>
        <p:sp>
          <p:nvSpPr>
            <p:cNvPr id="413" name="TextBox 191">
              <a:extLst>
                <a:ext uri="{FF2B5EF4-FFF2-40B4-BE49-F238E27FC236}">
                  <a16:creationId xmlns:a16="http://schemas.microsoft.com/office/drawing/2014/main" id="{06B4B793-2CA1-E88B-3174-DB388193CA14}"/>
                </a:ext>
              </a:extLst>
            </p:cNvPr>
            <p:cNvSpPr txBox="1"/>
            <p:nvPr/>
          </p:nvSpPr>
          <p:spPr>
            <a:xfrm>
              <a:off x="4788306" y="7430241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43.3</a:t>
              </a:r>
            </a:p>
          </p:txBody>
        </p:sp>
        <p:sp>
          <p:nvSpPr>
            <p:cNvPr id="414" name="TextBox 191">
              <a:extLst>
                <a:ext uri="{FF2B5EF4-FFF2-40B4-BE49-F238E27FC236}">
                  <a16:creationId xmlns:a16="http://schemas.microsoft.com/office/drawing/2014/main" id="{7F011484-162D-07BC-8461-693F85A4C843}"/>
                </a:ext>
              </a:extLst>
            </p:cNvPr>
            <p:cNvSpPr txBox="1"/>
            <p:nvPr/>
          </p:nvSpPr>
          <p:spPr>
            <a:xfrm>
              <a:off x="4788306" y="7124750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14.0</a:t>
              </a:r>
            </a:p>
          </p:txBody>
        </p:sp>
        <p:grpSp>
          <p:nvGrpSpPr>
            <p:cNvPr id="415" name="组合 64">
              <a:extLst>
                <a:ext uri="{FF2B5EF4-FFF2-40B4-BE49-F238E27FC236}">
                  <a16:creationId xmlns:a16="http://schemas.microsoft.com/office/drawing/2014/main" id="{64219081-81D5-F6B6-51B3-5C6B6D84A18F}"/>
                </a:ext>
              </a:extLst>
            </p:cNvPr>
            <p:cNvGrpSpPr/>
            <p:nvPr/>
          </p:nvGrpSpPr>
          <p:grpSpPr>
            <a:xfrm>
              <a:off x="3556240" y="5041900"/>
              <a:ext cx="1637651" cy="4515826"/>
              <a:chOff x="17545" y="1781971"/>
              <a:chExt cx="1637651" cy="4515826"/>
            </a:xfrm>
          </p:grpSpPr>
          <p:sp>
            <p:nvSpPr>
              <p:cNvPr id="416" name="TextBox 188">
                <a:extLst>
                  <a:ext uri="{FF2B5EF4-FFF2-40B4-BE49-F238E27FC236}">
                    <a16:creationId xmlns:a16="http://schemas.microsoft.com/office/drawing/2014/main" id="{C144929E-CC1F-A65B-8C92-54A9CF22F92A}"/>
                  </a:ext>
                </a:extLst>
              </p:cNvPr>
              <p:cNvSpPr txBox="1"/>
              <p:nvPr/>
            </p:nvSpPr>
            <p:spPr>
              <a:xfrm>
                <a:off x="329979" y="6020798"/>
                <a:ext cx="65952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p-p65</a:t>
                </a:r>
              </a:p>
            </p:txBody>
          </p:sp>
          <p:cxnSp>
            <p:nvCxnSpPr>
              <p:cNvPr id="417" name="Straight Arrow Connector 189">
                <a:extLst>
                  <a:ext uri="{FF2B5EF4-FFF2-40B4-BE49-F238E27FC236}">
                    <a16:creationId xmlns:a16="http://schemas.microsoft.com/office/drawing/2014/main" id="{FDE29950-BC1F-5AA6-5E94-525014522B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4195" y="6174260"/>
                <a:ext cx="771001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8" name="TextBox 84">
                <a:extLst>
                  <a:ext uri="{FF2B5EF4-FFF2-40B4-BE49-F238E27FC236}">
                    <a16:creationId xmlns:a16="http://schemas.microsoft.com/office/drawing/2014/main" id="{F34FC45F-EB1D-0E10-C322-5E3584674855}"/>
                  </a:ext>
                </a:extLst>
              </p:cNvPr>
              <p:cNvSpPr txBox="1"/>
              <p:nvPr/>
            </p:nvSpPr>
            <p:spPr>
              <a:xfrm rot="10800000">
                <a:off x="17545" y="5118784"/>
                <a:ext cx="369332" cy="83061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% of max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19" name="Straight Arrow Connector 87">
                <a:extLst>
                  <a:ext uri="{FF2B5EF4-FFF2-40B4-BE49-F238E27FC236}">
                    <a16:creationId xmlns:a16="http://schemas.microsoft.com/office/drawing/2014/main" id="{E3C3E8BB-705D-692C-2D1D-2154624BF457}"/>
                  </a:ext>
                </a:extLst>
              </p:cNvPr>
              <p:cNvCxnSpPr>
                <a:cxnSpLocks/>
                <a:stCxn id="418" idx="2"/>
              </p:cNvCxnSpPr>
              <p:nvPr/>
            </p:nvCxnSpPr>
            <p:spPr>
              <a:xfrm flipV="1">
                <a:off x="202211" y="1781971"/>
                <a:ext cx="21088" cy="333681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4" name="TextBox 191">
              <a:extLst>
                <a:ext uri="{FF2B5EF4-FFF2-40B4-BE49-F238E27FC236}">
                  <a16:creationId xmlns:a16="http://schemas.microsoft.com/office/drawing/2014/main" id="{03F1FD1C-A805-2448-CAFB-E1AC9E16395F}"/>
                </a:ext>
              </a:extLst>
            </p:cNvPr>
            <p:cNvSpPr txBox="1"/>
            <p:nvPr/>
          </p:nvSpPr>
          <p:spPr>
            <a:xfrm>
              <a:off x="5132210" y="5665189"/>
              <a:ext cx="10111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19.CD28ζ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6" name="TextBox 191">
              <a:extLst>
                <a:ext uri="{FF2B5EF4-FFF2-40B4-BE49-F238E27FC236}">
                  <a16:creationId xmlns:a16="http://schemas.microsoft.com/office/drawing/2014/main" id="{16431609-5770-C6E4-8686-B3DDF6340436}"/>
                </a:ext>
              </a:extLst>
            </p:cNvPr>
            <p:cNvSpPr txBox="1"/>
            <p:nvPr/>
          </p:nvSpPr>
          <p:spPr>
            <a:xfrm>
              <a:off x="5132210" y="5960091"/>
              <a:ext cx="10111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19.BBζ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B877E04-4217-FAF8-931F-03FFBC168292}"/>
              </a:ext>
            </a:extLst>
          </p:cNvPr>
          <p:cNvGrpSpPr/>
          <p:nvPr/>
        </p:nvGrpSpPr>
        <p:grpSpPr>
          <a:xfrm>
            <a:off x="3035388" y="2675314"/>
            <a:ext cx="3250324" cy="2250731"/>
            <a:chOff x="3486661" y="463979"/>
            <a:chExt cx="3250324" cy="2250731"/>
          </a:xfrm>
        </p:grpSpPr>
        <p:pic>
          <p:nvPicPr>
            <p:cNvPr id="158" name="图片 9" descr="donor9 gd2 b7h3 a20">
              <a:extLst>
                <a:ext uri="{FF2B5EF4-FFF2-40B4-BE49-F238E27FC236}">
                  <a16:creationId xmlns:a16="http://schemas.microsoft.com/office/drawing/2014/main" id="{A6CD91C8-F3FC-1A41-40AF-BA8F26C54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4416" y="1038351"/>
              <a:ext cx="1800000" cy="2983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59" name="文本框 2">
              <a:extLst>
                <a:ext uri="{FF2B5EF4-FFF2-40B4-BE49-F238E27FC236}">
                  <a16:creationId xmlns:a16="http://schemas.microsoft.com/office/drawing/2014/main" id="{80B1ECFC-6662-EEE1-2DD3-1798B2C2C9B4}"/>
                </a:ext>
              </a:extLst>
            </p:cNvPr>
            <p:cNvSpPr txBox="1"/>
            <p:nvPr/>
          </p:nvSpPr>
          <p:spPr>
            <a:xfrm>
              <a:off x="3486661" y="963097"/>
              <a:ext cx="72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87kDa</a:t>
              </a:r>
            </a:p>
          </p:txBody>
        </p:sp>
        <p:sp>
          <p:nvSpPr>
            <p:cNvPr id="160" name="文本框 11">
              <a:extLst>
                <a:ext uri="{FF2B5EF4-FFF2-40B4-BE49-F238E27FC236}">
                  <a16:creationId xmlns:a16="http://schemas.microsoft.com/office/drawing/2014/main" id="{A90850BA-8D1B-A653-B54C-34180A6DCF30}"/>
                </a:ext>
              </a:extLst>
            </p:cNvPr>
            <p:cNvSpPr txBox="1"/>
            <p:nvPr/>
          </p:nvSpPr>
          <p:spPr>
            <a:xfrm>
              <a:off x="3486661" y="1148136"/>
              <a:ext cx="72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85kDa</a:t>
              </a:r>
            </a:p>
          </p:txBody>
        </p:sp>
        <p:sp>
          <p:nvSpPr>
            <p:cNvPr id="161" name="文本框 7">
              <a:extLst>
                <a:ext uri="{FF2B5EF4-FFF2-40B4-BE49-F238E27FC236}">
                  <a16:creationId xmlns:a16="http://schemas.microsoft.com/office/drawing/2014/main" id="{052FEE40-5161-5327-7C14-0DD1A1A0D16B}"/>
                </a:ext>
              </a:extLst>
            </p:cNvPr>
            <p:cNvSpPr txBox="1"/>
            <p:nvPr/>
          </p:nvSpPr>
          <p:spPr>
            <a:xfrm>
              <a:off x="5796614" y="1049023"/>
              <a:ext cx="7975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p-IKKα/β</a:t>
              </a:r>
            </a:p>
          </p:txBody>
        </p:sp>
        <p:sp>
          <p:nvSpPr>
            <p:cNvPr id="164" name="文本框 44">
              <a:extLst>
                <a:ext uri="{FF2B5EF4-FFF2-40B4-BE49-F238E27FC236}">
                  <a16:creationId xmlns:a16="http://schemas.microsoft.com/office/drawing/2014/main" id="{CA786D26-786C-8F11-6E6E-FE2B5608A013}"/>
                </a:ext>
              </a:extLst>
            </p:cNvPr>
            <p:cNvSpPr txBox="1"/>
            <p:nvPr/>
          </p:nvSpPr>
          <p:spPr>
            <a:xfrm>
              <a:off x="5796614" y="1725252"/>
              <a:ext cx="6307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p-p65</a:t>
              </a:r>
            </a:p>
          </p:txBody>
        </p:sp>
        <p:sp>
          <p:nvSpPr>
            <p:cNvPr id="165" name="文本框 45">
              <a:extLst>
                <a:ext uri="{FF2B5EF4-FFF2-40B4-BE49-F238E27FC236}">
                  <a16:creationId xmlns:a16="http://schemas.microsoft.com/office/drawing/2014/main" id="{78BC0E01-D13F-0C95-3980-1AC52DAB44CA}"/>
                </a:ext>
              </a:extLst>
            </p:cNvPr>
            <p:cNvSpPr txBox="1"/>
            <p:nvPr/>
          </p:nvSpPr>
          <p:spPr>
            <a:xfrm>
              <a:off x="3486661" y="1752146"/>
              <a:ext cx="72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65kDa</a:t>
              </a:r>
            </a:p>
          </p:txBody>
        </p:sp>
        <p:pic>
          <p:nvPicPr>
            <p:cNvPr id="166" name="Picture 165">
              <a:extLst>
                <a:ext uri="{FF2B5EF4-FFF2-40B4-BE49-F238E27FC236}">
                  <a16:creationId xmlns:a16="http://schemas.microsoft.com/office/drawing/2014/main" id="{383D2FA6-A533-FDBA-C38E-4EB2E1BCB3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1"/>
            <a:stretch/>
          </p:blipFill>
          <p:spPr>
            <a:xfrm>
              <a:off x="4054416" y="1780146"/>
              <a:ext cx="1800000" cy="2209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69" name="文本框 52">
              <a:extLst>
                <a:ext uri="{FF2B5EF4-FFF2-40B4-BE49-F238E27FC236}">
                  <a16:creationId xmlns:a16="http://schemas.microsoft.com/office/drawing/2014/main" id="{E7FA7F72-DF2B-6BED-F220-AB9C9AFBC213}"/>
                </a:ext>
              </a:extLst>
            </p:cNvPr>
            <p:cNvSpPr txBox="1"/>
            <p:nvPr/>
          </p:nvSpPr>
          <p:spPr>
            <a:xfrm rot="18900000">
              <a:off x="4225511" y="512697"/>
              <a:ext cx="104950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GD2.CD28ζ</a:t>
              </a:r>
            </a:p>
          </p:txBody>
        </p:sp>
        <p:sp>
          <p:nvSpPr>
            <p:cNvPr id="170" name="文本框 53">
              <a:extLst>
                <a:ext uri="{FF2B5EF4-FFF2-40B4-BE49-F238E27FC236}">
                  <a16:creationId xmlns:a16="http://schemas.microsoft.com/office/drawing/2014/main" id="{C44E5799-85BF-995E-3B21-A1C025EF219D}"/>
                </a:ext>
              </a:extLst>
            </p:cNvPr>
            <p:cNvSpPr txBox="1"/>
            <p:nvPr/>
          </p:nvSpPr>
          <p:spPr>
            <a:xfrm rot="18900000">
              <a:off x="4545076" y="580707"/>
              <a:ext cx="8553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GD2.BBζ</a:t>
              </a:r>
            </a:p>
          </p:txBody>
        </p:sp>
        <p:sp>
          <p:nvSpPr>
            <p:cNvPr id="171" name="文本框 55">
              <a:extLst>
                <a:ext uri="{FF2B5EF4-FFF2-40B4-BE49-F238E27FC236}">
                  <a16:creationId xmlns:a16="http://schemas.microsoft.com/office/drawing/2014/main" id="{3AC036A4-132E-2F92-DCC5-0FCCBB1723F5}"/>
                </a:ext>
              </a:extLst>
            </p:cNvPr>
            <p:cNvSpPr txBox="1"/>
            <p:nvPr/>
          </p:nvSpPr>
          <p:spPr>
            <a:xfrm rot="18900000">
              <a:off x="3985782" y="632328"/>
              <a:ext cx="7105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NT</a:t>
              </a:r>
            </a:p>
          </p:txBody>
        </p:sp>
        <p:sp>
          <p:nvSpPr>
            <p:cNvPr id="172" name="文本框 36">
              <a:extLst>
                <a:ext uri="{FF2B5EF4-FFF2-40B4-BE49-F238E27FC236}">
                  <a16:creationId xmlns:a16="http://schemas.microsoft.com/office/drawing/2014/main" id="{43241847-E358-063B-3EC6-A170CCC44B31}"/>
                </a:ext>
              </a:extLst>
            </p:cNvPr>
            <p:cNvSpPr txBox="1"/>
            <p:nvPr/>
          </p:nvSpPr>
          <p:spPr>
            <a:xfrm rot="18900000">
              <a:off x="5107663" y="463979"/>
              <a:ext cx="1187298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B7-H3.CD28ζ</a:t>
              </a:r>
            </a:p>
          </p:txBody>
        </p:sp>
        <p:sp>
          <p:nvSpPr>
            <p:cNvPr id="173" name="文本框 38">
              <a:extLst>
                <a:ext uri="{FF2B5EF4-FFF2-40B4-BE49-F238E27FC236}">
                  <a16:creationId xmlns:a16="http://schemas.microsoft.com/office/drawing/2014/main" id="{CA3391B2-E959-31FC-A37F-1EF0BF31A0EC}"/>
                </a:ext>
              </a:extLst>
            </p:cNvPr>
            <p:cNvSpPr txBox="1"/>
            <p:nvPr/>
          </p:nvSpPr>
          <p:spPr>
            <a:xfrm rot="18900000">
              <a:off x="5446550" y="565591"/>
              <a:ext cx="8981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B7H3.BBζ</a:t>
              </a:r>
            </a:p>
          </p:txBody>
        </p:sp>
        <p:sp>
          <p:nvSpPr>
            <p:cNvPr id="174" name="文本框 41">
              <a:extLst>
                <a:ext uri="{FF2B5EF4-FFF2-40B4-BE49-F238E27FC236}">
                  <a16:creationId xmlns:a16="http://schemas.microsoft.com/office/drawing/2014/main" id="{D3A6DDCE-8E18-05A1-6751-018E0E84BB7B}"/>
                </a:ext>
              </a:extLst>
            </p:cNvPr>
            <p:cNvSpPr txBox="1"/>
            <p:nvPr/>
          </p:nvSpPr>
          <p:spPr>
            <a:xfrm rot="18900000">
              <a:off x="4913249" y="735931"/>
              <a:ext cx="4175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NT</a:t>
              </a:r>
            </a:p>
          </p:txBody>
        </p:sp>
        <p:sp>
          <p:nvSpPr>
            <p:cNvPr id="175" name="文本框 20">
              <a:extLst>
                <a:ext uri="{FF2B5EF4-FFF2-40B4-BE49-F238E27FC236}">
                  <a16:creationId xmlns:a16="http://schemas.microsoft.com/office/drawing/2014/main" id="{0442FA17-1985-AF14-81A6-78D16961E79F}"/>
                </a:ext>
              </a:extLst>
            </p:cNvPr>
            <p:cNvSpPr txBox="1"/>
            <p:nvPr/>
          </p:nvSpPr>
          <p:spPr>
            <a:xfrm>
              <a:off x="3486661" y="2437711"/>
              <a:ext cx="72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16kDa</a:t>
              </a:r>
            </a:p>
          </p:txBody>
        </p:sp>
        <p:sp>
          <p:nvSpPr>
            <p:cNvPr id="176" name="文本框 32">
              <a:extLst>
                <a:ext uri="{FF2B5EF4-FFF2-40B4-BE49-F238E27FC236}">
                  <a16:creationId xmlns:a16="http://schemas.microsoft.com/office/drawing/2014/main" id="{F0FF918C-5E68-AAE1-C9CF-A19ABDCDACAA}"/>
                </a:ext>
              </a:extLst>
            </p:cNvPr>
            <p:cNvSpPr txBox="1"/>
            <p:nvPr/>
          </p:nvSpPr>
          <p:spPr>
            <a:xfrm>
              <a:off x="5796614" y="2437711"/>
              <a:ext cx="9403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endo-CD3ζ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89601F3-C1C4-E8E0-9D85-533CD65C06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07"/>
            <a:stretch/>
          </p:blipFill>
          <p:spPr>
            <a:xfrm>
              <a:off x="4054416" y="2458616"/>
              <a:ext cx="1800000" cy="2397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67" name="文本框 8">
              <a:extLst>
                <a:ext uri="{FF2B5EF4-FFF2-40B4-BE49-F238E27FC236}">
                  <a16:creationId xmlns:a16="http://schemas.microsoft.com/office/drawing/2014/main" id="{72414F49-9888-B517-1583-102FCE22B37B}"/>
                </a:ext>
              </a:extLst>
            </p:cNvPr>
            <p:cNvSpPr txBox="1"/>
            <p:nvPr/>
          </p:nvSpPr>
          <p:spPr>
            <a:xfrm>
              <a:off x="3486661" y="2102026"/>
              <a:ext cx="72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55kDa</a:t>
              </a:r>
            </a:p>
          </p:txBody>
        </p:sp>
        <p:sp>
          <p:nvSpPr>
            <p:cNvPr id="168" name="文本框 33">
              <a:extLst>
                <a:ext uri="{FF2B5EF4-FFF2-40B4-BE49-F238E27FC236}">
                  <a16:creationId xmlns:a16="http://schemas.microsoft.com/office/drawing/2014/main" id="{94EC9AB5-C0C3-279B-0B46-EF00B4D7E076}"/>
                </a:ext>
              </a:extLst>
            </p:cNvPr>
            <p:cNvSpPr txBox="1"/>
            <p:nvPr/>
          </p:nvSpPr>
          <p:spPr>
            <a:xfrm>
              <a:off x="5796614" y="2102026"/>
              <a:ext cx="9403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CD3ζ-CAR</a:t>
              </a:r>
            </a:p>
          </p:txBody>
        </p:sp>
        <p:pic>
          <p:nvPicPr>
            <p:cNvPr id="7" name="Picture 6" descr="Text&#10;&#10;Description automatically generated with low confidence">
              <a:extLst>
                <a:ext uri="{FF2B5EF4-FFF2-40B4-BE49-F238E27FC236}">
                  <a16:creationId xmlns:a16="http://schemas.microsoft.com/office/drawing/2014/main" id="{44E8E96D-2D54-C7F1-D2BF-466126C03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4416" y="2079385"/>
              <a:ext cx="1800000" cy="32228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62" name="文本框 21">
              <a:extLst>
                <a:ext uri="{FF2B5EF4-FFF2-40B4-BE49-F238E27FC236}">
                  <a16:creationId xmlns:a16="http://schemas.microsoft.com/office/drawing/2014/main" id="{54881A9E-A4B3-E08F-7396-CE3AEDFCB666}"/>
                </a:ext>
              </a:extLst>
            </p:cNvPr>
            <p:cNvSpPr txBox="1"/>
            <p:nvPr/>
          </p:nvSpPr>
          <p:spPr>
            <a:xfrm>
              <a:off x="5796614" y="1425488"/>
              <a:ext cx="8337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IKKβ</a:t>
              </a:r>
            </a:p>
          </p:txBody>
        </p:sp>
        <p:sp>
          <p:nvSpPr>
            <p:cNvPr id="163" name="文本框 22">
              <a:extLst>
                <a:ext uri="{FF2B5EF4-FFF2-40B4-BE49-F238E27FC236}">
                  <a16:creationId xmlns:a16="http://schemas.microsoft.com/office/drawing/2014/main" id="{5EA0F3FD-229B-1129-7EBC-C1B4F3C2051D}"/>
                </a:ext>
              </a:extLst>
            </p:cNvPr>
            <p:cNvSpPr txBox="1"/>
            <p:nvPr/>
          </p:nvSpPr>
          <p:spPr>
            <a:xfrm>
              <a:off x="3486661" y="1425488"/>
              <a:ext cx="72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87kDa</a:t>
              </a:r>
            </a:p>
          </p:txBody>
        </p:sp>
        <p:pic>
          <p:nvPicPr>
            <p:cNvPr id="9" name="Picture 8" descr="A close up of a keyboard&#10;&#10;Description automatically generated with low confidence">
              <a:extLst>
                <a:ext uri="{FF2B5EF4-FFF2-40B4-BE49-F238E27FC236}">
                  <a16:creationId xmlns:a16="http://schemas.microsoft.com/office/drawing/2014/main" id="{A8E3E74C-6236-1FF4-A07E-F6E16CDA6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869" y="1411875"/>
              <a:ext cx="1800000" cy="30422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180" name="TextBox 16">
            <a:extLst>
              <a:ext uri="{FF2B5EF4-FFF2-40B4-BE49-F238E27FC236}">
                <a16:creationId xmlns:a16="http://schemas.microsoft.com/office/drawing/2014/main" id="{E45A3BDB-E3A1-DBF0-8C37-8077CCCA1C84}"/>
              </a:ext>
            </a:extLst>
          </p:cNvPr>
          <p:cNvSpPr txBox="1"/>
          <p:nvPr/>
        </p:nvSpPr>
        <p:spPr>
          <a:xfrm>
            <a:off x="2962641" y="4975114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7FD50A7E-B316-EDF0-990D-3CB4E38659AA}"/>
              </a:ext>
            </a:extLst>
          </p:cNvPr>
          <p:cNvGrpSpPr/>
          <p:nvPr/>
        </p:nvGrpSpPr>
        <p:grpSpPr>
          <a:xfrm>
            <a:off x="279116" y="7276981"/>
            <a:ext cx="3753777" cy="2398932"/>
            <a:chOff x="3537587" y="3749944"/>
            <a:chExt cx="3996982" cy="2533806"/>
          </a:xfrm>
        </p:grpSpPr>
        <p:pic>
          <p:nvPicPr>
            <p:cNvPr id="182" name="Picture 181">
              <a:extLst>
                <a:ext uri="{FF2B5EF4-FFF2-40B4-BE49-F238E27FC236}">
                  <a16:creationId xmlns:a16="http://schemas.microsoft.com/office/drawing/2014/main" id="{52F244DB-02AF-E64E-2F03-F8A947A2AB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0" r="3029"/>
            <a:stretch/>
          </p:blipFill>
          <p:spPr>
            <a:xfrm>
              <a:off x="4350776" y="5947653"/>
              <a:ext cx="1692000" cy="33609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83" name="Picture 182" descr="A close up of a keyboard&#10;&#10;Description automatically generated">
              <a:extLst>
                <a:ext uri="{FF2B5EF4-FFF2-40B4-BE49-F238E27FC236}">
                  <a16:creationId xmlns:a16="http://schemas.microsoft.com/office/drawing/2014/main" id="{1A872A1F-AB50-6500-C197-9FD789207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0776" y="5546351"/>
              <a:ext cx="1692000" cy="31824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84" name="Picture 183" descr="A black and white photo of trees&#10;&#10;Description automatically generated with low confidence">
              <a:extLst>
                <a:ext uri="{FF2B5EF4-FFF2-40B4-BE49-F238E27FC236}">
                  <a16:creationId xmlns:a16="http://schemas.microsoft.com/office/drawing/2014/main" id="{D967A9ED-E520-DA2D-30E3-AF3FDDB78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0775" y="4402035"/>
              <a:ext cx="1692000" cy="34168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85" name="Picture 184" descr="A close up of a keyboard&#10;&#10;Description automatically generated with medium confidence">
              <a:extLst>
                <a:ext uri="{FF2B5EF4-FFF2-40B4-BE49-F238E27FC236}">
                  <a16:creationId xmlns:a16="http://schemas.microsoft.com/office/drawing/2014/main" id="{1F9290B4-2974-3AD4-37C7-84D2AF039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0776" y="5195625"/>
              <a:ext cx="1692000" cy="2811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86" name="文本框 18">
              <a:extLst>
                <a:ext uri="{FF2B5EF4-FFF2-40B4-BE49-F238E27FC236}">
                  <a16:creationId xmlns:a16="http://schemas.microsoft.com/office/drawing/2014/main" id="{1D7C837E-E75F-1ED9-B2A7-535A9270A1B1}"/>
                </a:ext>
              </a:extLst>
            </p:cNvPr>
            <p:cNvSpPr txBox="1"/>
            <p:nvPr/>
          </p:nvSpPr>
          <p:spPr>
            <a:xfrm>
              <a:off x="3663942" y="5990616"/>
              <a:ext cx="721995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16kDa</a:t>
              </a:r>
            </a:p>
          </p:txBody>
        </p:sp>
        <p:sp>
          <p:nvSpPr>
            <p:cNvPr id="187" name="文本框 16">
              <a:extLst>
                <a:ext uri="{FF2B5EF4-FFF2-40B4-BE49-F238E27FC236}">
                  <a16:creationId xmlns:a16="http://schemas.microsoft.com/office/drawing/2014/main" id="{3CEE7587-4CE2-2711-1612-F108D28269C2}"/>
                </a:ext>
              </a:extLst>
            </p:cNvPr>
            <p:cNvSpPr txBox="1"/>
            <p:nvPr/>
          </p:nvSpPr>
          <p:spPr>
            <a:xfrm>
              <a:off x="5989283" y="5977202"/>
              <a:ext cx="1176273" cy="292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/>
                  <a:cs typeface="Arial" panose="020B0604020202020204"/>
                </a:rPr>
                <a:t>endo-CD3</a:t>
              </a:r>
              <a:r>
                <a:rPr lang="el-GR" altLang="zh-CN" sz="1200" dirty="0">
                  <a:latin typeface="Arial" panose="020B0604020202020204"/>
                  <a:cs typeface="Arial" panose="020B0604020202020204"/>
                </a:rPr>
                <a:t>ζ</a:t>
              </a:r>
              <a:endParaRPr lang="en-US" altLang="zh-CN" sz="1200" dirty="0">
                <a:latin typeface="Symbol" panose="05050102010706020507" charset="2"/>
                <a:cs typeface="Symbol" panose="05050102010706020507" charset="2"/>
              </a:endParaRPr>
            </a:p>
          </p:txBody>
        </p:sp>
        <p:sp>
          <p:nvSpPr>
            <p:cNvPr id="188" name="文本框 17">
              <a:extLst>
                <a:ext uri="{FF2B5EF4-FFF2-40B4-BE49-F238E27FC236}">
                  <a16:creationId xmlns:a16="http://schemas.microsoft.com/office/drawing/2014/main" id="{D734CA06-9F44-D227-963F-AE591CAA28F5}"/>
                </a:ext>
              </a:extLst>
            </p:cNvPr>
            <p:cNvSpPr txBox="1"/>
            <p:nvPr/>
          </p:nvSpPr>
          <p:spPr>
            <a:xfrm>
              <a:off x="3663942" y="5580388"/>
              <a:ext cx="721995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55kDa</a:t>
              </a:r>
            </a:p>
          </p:txBody>
        </p:sp>
        <p:sp>
          <p:nvSpPr>
            <p:cNvPr id="189" name="文本框 30">
              <a:extLst>
                <a:ext uri="{FF2B5EF4-FFF2-40B4-BE49-F238E27FC236}">
                  <a16:creationId xmlns:a16="http://schemas.microsoft.com/office/drawing/2014/main" id="{49C5535C-DE0E-5066-4D96-924BBAE466F8}"/>
                </a:ext>
              </a:extLst>
            </p:cNvPr>
            <p:cNvSpPr txBox="1"/>
            <p:nvPr/>
          </p:nvSpPr>
          <p:spPr>
            <a:xfrm>
              <a:off x="5989283" y="5566974"/>
              <a:ext cx="1401774" cy="292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CD3ζ-CAR</a:t>
              </a:r>
            </a:p>
          </p:txBody>
        </p:sp>
        <p:sp>
          <p:nvSpPr>
            <p:cNvPr id="190" name="文本框 15">
              <a:extLst>
                <a:ext uri="{FF2B5EF4-FFF2-40B4-BE49-F238E27FC236}">
                  <a16:creationId xmlns:a16="http://schemas.microsoft.com/office/drawing/2014/main" id="{F03D406C-ACC8-9CCF-03C5-6E75979B873A}"/>
                </a:ext>
              </a:extLst>
            </p:cNvPr>
            <p:cNvSpPr txBox="1"/>
            <p:nvPr/>
          </p:nvSpPr>
          <p:spPr>
            <a:xfrm>
              <a:off x="5989283" y="5197684"/>
              <a:ext cx="8337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p-p65</a:t>
              </a:r>
            </a:p>
          </p:txBody>
        </p:sp>
        <p:sp>
          <p:nvSpPr>
            <p:cNvPr id="191" name="文本框 37">
              <a:extLst>
                <a:ext uri="{FF2B5EF4-FFF2-40B4-BE49-F238E27FC236}">
                  <a16:creationId xmlns:a16="http://schemas.microsoft.com/office/drawing/2014/main" id="{C82DDE50-FCF4-ED0C-77C3-13F19DEB3E73}"/>
                </a:ext>
              </a:extLst>
            </p:cNvPr>
            <p:cNvSpPr txBox="1"/>
            <p:nvPr/>
          </p:nvSpPr>
          <p:spPr>
            <a:xfrm>
              <a:off x="3663942" y="5211098"/>
              <a:ext cx="721995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65kDa</a:t>
              </a:r>
            </a:p>
          </p:txBody>
        </p:sp>
        <p:sp>
          <p:nvSpPr>
            <p:cNvPr id="192" name="文本框 27">
              <a:extLst>
                <a:ext uri="{FF2B5EF4-FFF2-40B4-BE49-F238E27FC236}">
                  <a16:creationId xmlns:a16="http://schemas.microsoft.com/office/drawing/2014/main" id="{9CDC9174-576C-3087-6E42-C7A1B0E65F50}"/>
                </a:ext>
              </a:extLst>
            </p:cNvPr>
            <p:cNvSpPr txBox="1"/>
            <p:nvPr/>
          </p:nvSpPr>
          <p:spPr>
            <a:xfrm>
              <a:off x="5991519" y="4417265"/>
              <a:ext cx="15430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p-IKKα/β</a:t>
              </a:r>
            </a:p>
          </p:txBody>
        </p:sp>
        <p:sp>
          <p:nvSpPr>
            <p:cNvPr id="193" name="文本框 23">
              <a:extLst>
                <a:ext uri="{FF2B5EF4-FFF2-40B4-BE49-F238E27FC236}">
                  <a16:creationId xmlns:a16="http://schemas.microsoft.com/office/drawing/2014/main" id="{7A4CA4B6-9D2A-D927-3500-E30761F1A0A9}"/>
                </a:ext>
              </a:extLst>
            </p:cNvPr>
            <p:cNvSpPr txBox="1"/>
            <p:nvPr/>
          </p:nvSpPr>
          <p:spPr>
            <a:xfrm>
              <a:off x="3663942" y="4354479"/>
              <a:ext cx="721995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87kDa</a:t>
              </a:r>
            </a:p>
          </p:txBody>
        </p:sp>
        <p:sp>
          <p:nvSpPr>
            <p:cNvPr id="194" name="文本框 23">
              <a:extLst>
                <a:ext uri="{FF2B5EF4-FFF2-40B4-BE49-F238E27FC236}">
                  <a16:creationId xmlns:a16="http://schemas.microsoft.com/office/drawing/2014/main" id="{6553207E-4E1D-7531-EDF4-9AA25071B9B2}"/>
                </a:ext>
              </a:extLst>
            </p:cNvPr>
            <p:cNvSpPr txBox="1"/>
            <p:nvPr/>
          </p:nvSpPr>
          <p:spPr>
            <a:xfrm>
              <a:off x="3663942" y="4522119"/>
              <a:ext cx="721995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85kDa</a:t>
              </a:r>
            </a:p>
          </p:txBody>
        </p:sp>
        <p:sp>
          <p:nvSpPr>
            <p:cNvPr id="195" name="文本框 21">
              <a:extLst>
                <a:ext uri="{FF2B5EF4-FFF2-40B4-BE49-F238E27FC236}">
                  <a16:creationId xmlns:a16="http://schemas.microsoft.com/office/drawing/2014/main" id="{AA94890B-33B5-B547-4640-E33B3B40CD60}"/>
                </a:ext>
              </a:extLst>
            </p:cNvPr>
            <p:cNvSpPr txBox="1"/>
            <p:nvPr/>
          </p:nvSpPr>
          <p:spPr>
            <a:xfrm>
              <a:off x="5991519" y="4827053"/>
              <a:ext cx="8337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IKKβ</a:t>
              </a:r>
            </a:p>
          </p:txBody>
        </p:sp>
        <p:sp>
          <p:nvSpPr>
            <p:cNvPr id="196" name="文本框 22">
              <a:extLst>
                <a:ext uri="{FF2B5EF4-FFF2-40B4-BE49-F238E27FC236}">
                  <a16:creationId xmlns:a16="http://schemas.microsoft.com/office/drawing/2014/main" id="{EBF155F7-3255-0E6A-247C-2A6C88DA28C5}"/>
                </a:ext>
              </a:extLst>
            </p:cNvPr>
            <p:cNvSpPr txBox="1"/>
            <p:nvPr/>
          </p:nvSpPr>
          <p:spPr>
            <a:xfrm>
              <a:off x="3663942" y="4840467"/>
              <a:ext cx="721995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87kDa</a:t>
              </a:r>
            </a:p>
          </p:txBody>
        </p:sp>
        <p:sp>
          <p:nvSpPr>
            <p:cNvPr id="197" name="文本框 868">
              <a:extLst>
                <a:ext uri="{FF2B5EF4-FFF2-40B4-BE49-F238E27FC236}">
                  <a16:creationId xmlns:a16="http://schemas.microsoft.com/office/drawing/2014/main" id="{E94FCD07-FF0A-1E71-83F2-8AAC4D4FC2D8}"/>
                </a:ext>
              </a:extLst>
            </p:cNvPr>
            <p:cNvSpPr txBox="1"/>
            <p:nvPr/>
          </p:nvSpPr>
          <p:spPr>
            <a:xfrm>
              <a:off x="3537587" y="3749944"/>
              <a:ext cx="9602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CD3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mut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文本框 869">
              <a:extLst>
                <a:ext uri="{FF2B5EF4-FFF2-40B4-BE49-F238E27FC236}">
                  <a16:creationId xmlns:a16="http://schemas.microsoft.com/office/drawing/2014/main" id="{81468000-1665-AFD6-F1E0-7C22FDCFFBB2}"/>
                </a:ext>
              </a:extLst>
            </p:cNvPr>
            <p:cNvSpPr txBox="1"/>
            <p:nvPr/>
          </p:nvSpPr>
          <p:spPr>
            <a:xfrm>
              <a:off x="4675635" y="3749947"/>
              <a:ext cx="3266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</a:p>
          </p:txBody>
        </p:sp>
        <p:sp>
          <p:nvSpPr>
            <p:cNvPr id="199" name="文本框 870">
              <a:extLst>
                <a:ext uri="{FF2B5EF4-FFF2-40B4-BE49-F238E27FC236}">
                  <a16:creationId xmlns:a16="http://schemas.microsoft.com/office/drawing/2014/main" id="{61FB5FFA-B2F2-0C1B-707F-C810FF3DAD97}"/>
                </a:ext>
              </a:extLst>
            </p:cNvPr>
            <p:cNvSpPr txBox="1"/>
            <p:nvPr/>
          </p:nvSpPr>
          <p:spPr>
            <a:xfrm>
              <a:off x="5003992" y="3749947"/>
              <a:ext cx="3266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</a:p>
          </p:txBody>
        </p:sp>
        <p:sp>
          <p:nvSpPr>
            <p:cNvPr id="200" name="文本框 871">
              <a:extLst>
                <a:ext uri="{FF2B5EF4-FFF2-40B4-BE49-F238E27FC236}">
                  <a16:creationId xmlns:a16="http://schemas.microsoft.com/office/drawing/2014/main" id="{7E6DC3F0-E259-A21E-E5AE-1E94B8086E98}"/>
                </a:ext>
              </a:extLst>
            </p:cNvPr>
            <p:cNvSpPr txBox="1"/>
            <p:nvPr/>
          </p:nvSpPr>
          <p:spPr>
            <a:xfrm>
              <a:off x="5351296" y="3749947"/>
              <a:ext cx="3266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 </a:t>
              </a:r>
            </a:p>
          </p:txBody>
        </p:sp>
        <p:sp>
          <p:nvSpPr>
            <p:cNvPr id="201" name="文本框 872">
              <a:extLst>
                <a:ext uri="{FF2B5EF4-FFF2-40B4-BE49-F238E27FC236}">
                  <a16:creationId xmlns:a16="http://schemas.microsoft.com/office/drawing/2014/main" id="{72AF1C9C-6664-A868-4AD5-4EC4EABDDE5F}"/>
                </a:ext>
              </a:extLst>
            </p:cNvPr>
            <p:cNvSpPr txBox="1"/>
            <p:nvPr/>
          </p:nvSpPr>
          <p:spPr>
            <a:xfrm>
              <a:off x="5711063" y="3749947"/>
              <a:ext cx="3266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  </a:t>
              </a:r>
            </a:p>
          </p:txBody>
        </p:sp>
        <p:sp>
          <p:nvSpPr>
            <p:cNvPr id="202" name="文本框 869">
              <a:extLst>
                <a:ext uri="{FF2B5EF4-FFF2-40B4-BE49-F238E27FC236}">
                  <a16:creationId xmlns:a16="http://schemas.microsoft.com/office/drawing/2014/main" id="{F4452CF5-F655-BE8F-CCC9-1FDA5B9811E6}"/>
                </a:ext>
              </a:extLst>
            </p:cNvPr>
            <p:cNvSpPr txBox="1"/>
            <p:nvPr/>
          </p:nvSpPr>
          <p:spPr>
            <a:xfrm>
              <a:off x="4331340" y="3749947"/>
              <a:ext cx="3266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</a:p>
          </p:txBody>
        </p:sp>
        <p:pic>
          <p:nvPicPr>
            <p:cNvPr id="203" name="Picture 202">
              <a:extLst>
                <a:ext uri="{FF2B5EF4-FFF2-40B4-BE49-F238E27FC236}">
                  <a16:creationId xmlns:a16="http://schemas.microsoft.com/office/drawing/2014/main" id="{C22E268B-8AAD-A86A-88D6-18AADEA85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0776" y="4818301"/>
              <a:ext cx="1692000" cy="2945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204" name="TextBox 16">
            <a:extLst>
              <a:ext uri="{FF2B5EF4-FFF2-40B4-BE49-F238E27FC236}">
                <a16:creationId xmlns:a16="http://schemas.microsoft.com/office/drawing/2014/main" id="{BC4F54EC-A8FA-7CFD-0CE8-A0EB96B695AB}"/>
              </a:ext>
            </a:extLst>
          </p:cNvPr>
          <p:cNvSpPr txBox="1"/>
          <p:nvPr/>
        </p:nvSpPr>
        <p:spPr>
          <a:xfrm>
            <a:off x="-9748" y="6920375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F7768760-DF21-F011-887B-AF0067EC771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023337" y="5129745"/>
            <a:ext cx="1619250" cy="2530475"/>
            <a:chOff x="4072" y="3673"/>
            <a:chExt cx="1020" cy="1594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B0E9A8AA-F950-63D7-A779-C4E2781523D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072" y="3673"/>
              <a:ext cx="1020" cy="1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895D5DCC-FA21-231A-41A8-D5D031F98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0" y="4172"/>
              <a:ext cx="117" cy="529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D8DDBE18-E21B-2423-C934-3C560075F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8" y="4180"/>
              <a:ext cx="101" cy="521"/>
            </a:xfrm>
            <a:custGeom>
              <a:avLst/>
              <a:gdLst>
                <a:gd name="T0" fmla="*/ 0 w 101"/>
                <a:gd name="T1" fmla="*/ 521 h 521"/>
                <a:gd name="T2" fmla="*/ 0 w 101"/>
                <a:gd name="T3" fmla="*/ 0 h 521"/>
                <a:gd name="T4" fmla="*/ 0 w 101"/>
                <a:gd name="T5" fmla="*/ 0 h 521"/>
                <a:gd name="T6" fmla="*/ 101 w 101"/>
                <a:gd name="T7" fmla="*/ 0 h 521"/>
                <a:gd name="T8" fmla="*/ 101 w 101"/>
                <a:gd name="T9" fmla="*/ 0 h 521"/>
                <a:gd name="T10" fmla="*/ 101 w 101"/>
                <a:gd name="T11" fmla="*/ 521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521">
                  <a:moveTo>
                    <a:pt x="0" y="52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101" y="521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7">
              <a:extLst>
                <a:ext uri="{FF2B5EF4-FFF2-40B4-BE49-F238E27FC236}">
                  <a16:creationId xmlns:a16="http://schemas.microsoft.com/office/drawing/2014/main" id="{745A22EA-054B-22C4-4FE7-D9F967BE4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2" y="4618"/>
              <a:ext cx="118" cy="83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C878C696-8E0E-3E7E-0F3E-516318F0A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1" y="4627"/>
              <a:ext cx="101" cy="74"/>
            </a:xfrm>
            <a:custGeom>
              <a:avLst/>
              <a:gdLst>
                <a:gd name="T0" fmla="*/ 0 w 101"/>
                <a:gd name="T1" fmla="*/ 74 h 74"/>
                <a:gd name="T2" fmla="*/ 0 w 101"/>
                <a:gd name="T3" fmla="*/ 0 h 74"/>
                <a:gd name="T4" fmla="*/ 0 w 101"/>
                <a:gd name="T5" fmla="*/ 0 h 74"/>
                <a:gd name="T6" fmla="*/ 101 w 101"/>
                <a:gd name="T7" fmla="*/ 0 h 74"/>
                <a:gd name="T8" fmla="*/ 101 w 101"/>
                <a:gd name="T9" fmla="*/ 0 h 74"/>
                <a:gd name="T10" fmla="*/ 101 w 101"/>
                <a:gd name="T1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74">
                  <a:moveTo>
                    <a:pt x="0" y="7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101" y="74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9">
              <a:extLst>
                <a:ext uri="{FF2B5EF4-FFF2-40B4-BE49-F238E27FC236}">
                  <a16:creationId xmlns:a16="http://schemas.microsoft.com/office/drawing/2014/main" id="{A6611E3A-DB51-5CFB-14E7-0EFCCA916A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326" y="5043"/>
              <a:ext cx="11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10">
              <a:extLst>
                <a:ext uri="{FF2B5EF4-FFF2-40B4-BE49-F238E27FC236}">
                  <a16:creationId xmlns:a16="http://schemas.microsoft.com/office/drawing/2014/main" id="{80E6F5EE-4E25-2118-16F3-945352BDB1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378" y="4996"/>
              <a:ext cx="111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11">
              <a:extLst>
                <a:ext uri="{FF2B5EF4-FFF2-40B4-BE49-F238E27FC236}">
                  <a16:creationId xmlns:a16="http://schemas.microsoft.com/office/drawing/2014/main" id="{5681A482-531D-BE8D-8DDC-DB6782725B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426" y="4954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12">
              <a:extLst>
                <a:ext uri="{FF2B5EF4-FFF2-40B4-BE49-F238E27FC236}">
                  <a16:creationId xmlns:a16="http://schemas.microsoft.com/office/drawing/2014/main" id="{541BE789-31A9-1332-5082-8CAB437F7B2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467" y="4926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13">
              <a:extLst>
                <a:ext uri="{FF2B5EF4-FFF2-40B4-BE49-F238E27FC236}">
                  <a16:creationId xmlns:a16="http://schemas.microsoft.com/office/drawing/2014/main" id="{E5795C6C-5DE4-0243-1AEB-A91036C11F9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479" y="4894"/>
              <a:ext cx="111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14">
              <a:extLst>
                <a:ext uri="{FF2B5EF4-FFF2-40B4-BE49-F238E27FC236}">
                  <a16:creationId xmlns:a16="http://schemas.microsoft.com/office/drawing/2014/main" id="{5F9BF26A-5CCA-D62D-0387-07DAD7B2655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525" y="4848"/>
              <a:ext cx="111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id="{BAE9C25A-E19F-D3DD-F774-8C3C9A352A7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574" y="4806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16">
              <a:extLst>
                <a:ext uri="{FF2B5EF4-FFF2-40B4-BE49-F238E27FC236}">
                  <a16:creationId xmlns:a16="http://schemas.microsoft.com/office/drawing/2014/main" id="{FE9DEC0D-D829-F17B-EB63-56F4FDE927D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611" y="4769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17">
              <a:extLst>
                <a:ext uri="{FF2B5EF4-FFF2-40B4-BE49-F238E27FC236}">
                  <a16:creationId xmlns:a16="http://schemas.microsoft.com/office/drawing/2014/main" id="{06E059CA-EBF9-72A8-E46F-7D60634DC77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658" y="4748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18">
              <a:extLst>
                <a:ext uri="{FF2B5EF4-FFF2-40B4-BE49-F238E27FC236}">
                  <a16:creationId xmlns:a16="http://schemas.microsoft.com/office/drawing/2014/main" id="{E2431377-734A-C34A-3AA7-B43F65F7575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582" y="4964"/>
              <a:ext cx="11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19">
              <a:extLst>
                <a:ext uri="{FF2B5EF4-FFF2-40B4-BE49-F238E27FC236}">
                  <a16:creationId xmlns:a16="http://schemas.microsoft.com/office/drawing/2014/main" id="{EA173E48-870C-3C53-CDDE-53F804709A6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634" y="4917"/>
              <a:ext cx="111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20">
              <a:extLst>
                <a:ext uri="{FF2B5EF4-FFF2-40B4-BE49-F238E27FC236}">
                  <a16:creationId xmlns:a16="http://schemas.microsoft.com/office/drawing/2014/main" id="{78CA153A-C4E6-40DF-91C6-8BB12E84EA2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683" y="4875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21">
              <a:extLst>
                <a:ext uri="{FF2B5EF4-FFF2-40B4-BE49-F238E27FC236}">
                  <a16:creationId xmlns:a16="http://schemas.microsoft.com/office/drawing/2014/main" id="{172029AB-9964-3F6A-8292-5974B894DB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723" y="4847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2">
              <a:extLst>
                <a:ext uri="{FF2B5EF4-FFF2-40B4-BE49-F238E27FC236}">
                  <a16:creationId xmlns:a16="http://schemas.microsoft.com/office/drawing/2014/main" id="{F37B3B59-3FDD-DD81-A5D8-46DAF67929D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735" y="4816"/>
              <a:ext cx="107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23">
              <a:extLst>
                <a:ext uri="{FF2B5EF4-FFF2-40B4-BE49-F238E27FC236}">
                  <a16:creationId xmlns:a16="http://schemas.microsoft.com/office/drawing/2014/main" id="{D64748D0-FAC5-E6B9-36DA-A6E7A40654E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779" y="4773"/>
              <a:ext cx="107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24">
              <a:extLst>
                <a:ext uri="{FF2B5EF4-FFF2-40B4-BE49-F238E27FC236}">
                  <a16:creationId xmlns:a16="http://schemas.microsoft.com/office/drawing/2014/main" id="{4C1CFE8C-22C1-7F1A-711D-563FC4EF986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834" y="4749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Freeform 25">
              <a:extLst>
                <a:ext uri="{FF2B5EF4-FFF2-40B4-BE49-F238E27FC236}">
                  <a16:creationId xmlns:a16="http://schemas.microsoft.com/office/drawing/2014/main" id="{29AED338-C37A-DAFC-61C3-91F9B7A44E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58" y="4701"/>
              <a:ext cx="425" cy="47"/>
            </a:xfrm>
            <a:custGeom>
              <a:avLst/>
              <a:gdLst>
                <a:gd name="T0" fmla="*/ 0 w 425"/>
                <a:gd name="T1" fmla="*/ 0 h 47"/>
                <a:gd name="T2" fmla="*/ 425 w 425"/>
                <a:gd name="T3" fmla="*/ 0 h 47"/>
                <a:gd name="T4" fmla="*/ 123 w 425"/>
                <a:gd name="T5" fmla="*/ 47 h 47"/>
                <a:gd name="T6" fmla="*/ 123 w 425"/>
                <a:gd name="T7" fmla="*/ 0 h 47"/>
                <a:gd name="T8" fmla="*/ 301 w 425"/>
                <a:gd name="T9" fmla="*/ 47 h 47"/>
                <a:gd name="T10" fmla="*/ 301 w 425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5" h="47">
                  <a:moveTo>
                    <a:pt x="0" y="0"/>
                  </a:moveTo>
                  <a:lnTo>
                    <a:pt x="425" y="0"/>
                  </a:lnTo>
                  <a:moveTo>
                    <a:pt x="123" y="47"/>
                  </a:moveTo>
                  <a:lnTo>
                    <a:pt x="123" y="0"/>
                  </a:lnTo>
                  <a:moveTo>
                    <a:pt x="301" y="47"/>
                  </a:moveTo>
                  <a:lnTo>
                    <a:pt x="301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26">
              <a:extLst>
                <a:ext uri="{FF2B5EF4-FFF2-40B4-BE49-F238E27FC236}">
                  <a16:creationId xmlns:a16="http://schemas.microsoft.com/office/drawing/2014/main" id="{C897DBA7-9129-1912-2E74-0DB88835F6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4" y="4649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27">
              <a:extLst>
                <a:ext uri="{FF2B5EF4-FFF2-40B4-BE49-F238E27FC236}">
                  <a16:creationId xmlns:a16="http://schemas.microsoft.com/office/drawing/2014/main" id="{756F94F3-32E6-2D42-63C2-81CCD647C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4" y="4484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28">
              <a:extLst>
                <a:ext uri="{FF2B5EF4-FFF2-40B4-BE49-F238E27FC236}">
                  <a16:creationId xmlns:a16="http://schemas.microsoft.com/office/drawing/2014/main" id="{DBB00A25-B5AE-E222-EB46-E87DD8F6B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4" y="4319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29">
              <a:extLst>
                <a:ext uri="{FF2B5EF4-FFF2-40B4-BE49-F238E27FC236}">
                  <a16:creationId xmlns:a16="http://schemas.microsoft.com/office/drawing/2014/main" id="{7A984370-A593-91C5-A24F-07CF434A2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4" y="4153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30">
              <a:extLst>
                <a:ext uri="{FF2B5EF4-FFF2-40B4-BE49-F238E27FC236}">
                  <a16:creationId xmlns:a16="http://schemas.microsoft.com/office/drawing/2014/main" id="{6ABD5471-CC7B-3113-EA17-3ACD94E48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4" y="3988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31">
              <a:extLst>
                <a:ext uri="{FF2B5EF4-FFF2-40B4-BE49-F238E27FC236}">
                  <a16:creationId xmlns:a16="http://schemas.microsoft.com/office/drawing/2014/main" id="{629BAB82-BC9C-5CB1-FFAB-3208884E7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4" y="3822"/>
              <a:ext cx="14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A0CEACAB-3F8F-80F6-B869-113EE27D4E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17" y="3869"/>
              <a:ext cx="47" cy="838"/>
            </a:xfrm>
            <a:custGeom>
              <a:avLst/>
              <a:gdLst>
                <a:gd name="T0" fmla="*/ 47 w 47"/>
                <a:gd name="T1" fmla="*/ 838 h 838"/>
                <a:gd name="T2" fmla="*/ 47 w 47"/>
                <a:gd name="T3" fmla="*/ 0 h 838"/>
                <a:gd name="T4" fmla="*/ 47 w 47"/>
                <a:gd name="T5" fmla="*/ 832 h 838"/>
                <a:gd name="T6" fmla="*/ 0 w 47"/>
                <a:gd name="T7" fmla="*/ 832 h 838"/>
                <a:gd name="T8" fmla="*/ 47 w 47"/>
                <a:gd name="T9" fmla="*/ 667 h 838"/>
                <a:gd name="T10" fmla="*/ 0 w 47"/>
                <a:gd name="T11" fmla="*/ 667 h 838"/>
                <a:gd name="T12" fmla="*/ 47 w 47"/>
                <a:gd name="T13" fmla="*/ 501 h 838"/>
                <a:gd name="T14" fmla="*/ 0 w 47"/>
                <a:gd name="T15" fmla="*/ 501 h 838"/>
                <a:gd name="T16" fmla="*/ 47 w 47"/>
                <a:gd name="T17" fmla="*/ 336 h 838"/>
                <a:gd name="T18" fmla="*/ 0 w 47"/>
                <a:gd name="T19" fmla="*/ 336 h 838"/>
                <a:gd name="T20" fmla="*/ 47 w 47"/>
                <a:gd name="T21" fmla="*/ 171 h 838"/>
                <a:gd name="T22" fmla="*/ 0 w 47"/>
                <a:gd name="T23" fmla="*/ 171 h 838"/>
                <a:gd name="T24" fmla="*/ 47 w 47"/>
                <a:gd name="T25" fmla="*/ 5 h 838"/>
                <a:gd name="T26" fmla="*/ 0 w 47"/>
                <a:gd name="T27" fmla="*/ 5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838">
                  <a:moveTo>
                    <a:pt x="47" y="838"/>
                  </a:moveTo>
                  <a:lnTo>
                    <a:pt x="47" y="0"/>
                  </a:lnTo>
                  <a:moveTo>
                    <a:pt x="47" y="832"/>
                  </a:moveTo>
                  <a:lnTo>
                    <a:pt x="0" y="832"/>
                  </a:lnTo>
                  <a:moveTo>
                    <a:pt x="47" y="667"/>
                  </a:moveTo>
                  <a:lnTo>
                    <a:pt x="0" y="667"/>
                  </a:lnTo>
                  <a:moveTo>
                    <a:pt x="47" y="501"/>
                  </a:moveTo>
                  <a:lnTo>
                    <a:pt x="0" y="501"/>
                  </a:lnTo>
                  <a:moveTo>
                    <a:pt x="47" y="336"/>
                  </a:moveTo>
                  <a:lnTo>
                    <a:pt x="0" y="336"/>
                  </a:lnTo>
                  <a:moveTo>
                    <a:pt x="47" y="171"/>
                  </a:moveTo>
                  <a:lnTo>
                    <a:pt x="0" y="171"/>
                  </a:lnTo>
                  <a:moveTo>
                    <a:pt x="47" y="5"/>
                  </a:moveTo>
                  <a:lnTo>
                    <a:pt x="0" y="5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33">
              <a:extLst>
                <a:ext uri="{FF2B5EF4-FFF2-40B4-BE49-F238E27FC236}">
                  <a16:creationId xmlns:a16="http://schemas.microsoft.com/office/drawing/2014/main" id="{5F6FD4D6-8D8A-134C-0F3F-BE51866954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9" y="3978"/>
              <a:ext cx="0" cy="194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34">
              <a:extLst>
                <a:ext uri="{FF2B5EF4-FFF2-40B4-BE49-F238E27FC236}">
                  <a16:creationId xmlns:a16="http://schemas.microsoft.com/office/drawing/2014/main" id="{55C767D7-5BD6-C0BF-A07D-887B5C94C0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9" y="4172"/>
              <a:ext cx="0" cy="193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35">
              <a:extLst>
                <a:ext uri="{FF2B5EF4-FFF2-40B4-BE49-F238E27FC236}">
                  <a16:creationId xmlns:a16="http://schemas.microsoft.com/office/drawing/2014/main" id="{C2B6F26B-5CD4-41CA-3F71-F894487ADD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9" y="3978"/>
              <a:ext cx="59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36">
              <a:extLst>
                <a:ext uri="{FF2B5EF4-FFF2-40B4-BE49-F238E27FC236}">
                  <a16:creationId xmlns:a16="http://schemas.microsoft.com/office/drawing/2014/main" id="{27FB1FD8-8DC6-E2BC-ACBA-2C286B8325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9" y="4365"/>
              <a:ext cx="59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37">
              <a:extLst>
                <a:ext uri="{FF2B5EF4-FFF2-40B4-BE49-F238E27FC236}">
                  <a16:creationId xmlns:a16="http://schemas.microsoft.com/office/drawing/2014/main" id="{7ACA32EE-ADA3-C1D5-F733-8B2C9044E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2" y="4024"/>
              <a:ext cx="33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38">
              <a:extLst>
                <a:ext uri="{FF2B5EF4-FFF2-40B4-BE49-F238E27FC236}">
                  <a16:creationId xmlns:a16="http://schemas.microsoft.com/office/drawing/2014/main" id="{22972294-89A6-56F1-9D03-563367081D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2" y="4024"/>
              <a:ext cx="33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39">
              <a:extLst>
                <a:ext uri="{FF2B5EF4-FFF2-40B4-BE49-F238E27FC236}">
                  <a16:creationId xmlns:a16="http://schemas.microsoft.com/office/drawing/2014/main" id="{056E2756-35E3-93EB-BCFD-810AA649D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2" y="4064"/>
              <a:ext cx="33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40">
              <a:extLst>
                <a:ext uri="{FF2B5EF4-FFF2-40B4-BE49-F238E27FC236}">
                  <a16:creationId xmlns:a16="http://schemas.microsoft.com/office/drawing/2014/main" id="{CBD98D81-A7E6-AC26-C783-FB1892389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2" y="4064"/>
              <a:ext cx="33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41">
              <a:extLst>
                <a:ext uri="{FF2B5EF4-FFF2-40B4-BE49-F238E27FC236}">
                  <a16:creationId xmlns:a16="http://schemas.microsoft.com/office/drawing/2014/main" id="{1FF46227-4838-CF1F-7D67-42FD144C8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2" y="4378"/>
              <a:ext cx="33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42">
              <a:extLst>
                <a:ext uri="{FF2B5EF4-FFF2-40B4-BE49-F238E27FC236}">
                  <a16:creationId xmlns:a16="http://schemas.microsoft.com/office/drawing/2014/main" id="{F7B90A46-16EA-6D8C-6433-5C9772A48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2" y="4378"/>
              <a:ext cx="33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43">
              <a:extLst>
                <a:ext uri="{FF2B5EF4-FFF2-40B4-BE49-F238E27FC236}">
                  <a16:creationId xmlns:a16="http://schemas.microsoft.com/office/drawing/2014/main" id="{61E8A1DE-035E-2202-5186-DB4826EB2E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1" y="4611"/>
              <a:ext cx="0" cy="7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44">
              <a:extLst>
                <a:ext uri="{FF2B5EF4-FFF2-40B4-BE49-F238E27FC236}">
                  <a16:creationId xmlns:a16="http://schemas.microsoft.com/office/drawing/2014/main" id="{B8B6EF13-72B2-D378-44F5-E8162D61AD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1" y="4618"/>
              <a:ext cx="0" cy="9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45">
              <a:extLst>
                <a:ext uri="{FF2B5EF4-FFF2-40B4-BE49-F238E27FC236}">
                  <a16:creationId xmlns:a16="http://schemas.microsoft.com/office/drawing/2014/main" id="{2376A782-09DC-EBB2-AB76-11B965442C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2" y="4611"/>
              <a:ext cx="59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46">
              <a:extLst>
                <a:ext uri="{FF2B5EF4-FFF2-40B4-BE49-F238E27FC236}">
                  <a16:creationId xmlns:a16="http://schemas.microsoft.com/office/drawing/2014/main" id="{BE5F4A65-EF96-33D7-BD31-43B7019CDB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52" y="4627"/>
              <a:ext cx="59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Oval 47">
              <a:extLst>
                <a:ext uri="{FF2B5EF4-FFF2-40B4-BE49-F238E27FC236}">
                  <a16:creationId xmlns:a16="http://schemas.microsoft.com/office/drawing/2014/main" id="{7D578ED3-2A13-2417-EEC0-B7C9B772A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4600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48">
              <a:extLst>
                <a:ext uri="{FF2B5EF4-FFF2-40B4-BE49-F238E27FC236}">
                  <a16:creationId xmlns:a16="http://schemas.microsoft.com/office/drawing/2014/main" id="{C96EBB23-7C54-78B4-A182-2DA759FCB8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7" y="4600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49">
              <a:extLst>
                <a:ext uri="{FF2B5EF4-FFF2-40B4-BE49-F238E27FC236}">
                  <a16:creationId xmlns:a16="http://schemas.microsoft.com/office/drawing/2014/main" id="{03E11052-4069-0B22-4E86-7F4C8FB58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2" y="4611"/>
              <a:ext cx="34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50">
              <a:extLst>
                <a:ext uri="{FF2B5EF4-FFF2-40B4-BE49-F238E27FC236}">
                  <a16:creationId xmlns:a16="http://schemas.microsoft.com/office/drawing/2014/main" id="{A707B8F4-4E20-1B39-B5F3-D468E986B0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2" y="4611"/>
              <a:ext cx="34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51">
              <a:extLst>
                <a:ext uri="{FF2B5EF4-FFF2-40B4-BE49-F238E27FC236}">
                  <a16:creationId xmlns:a16="http://schemas.microsoft.com/office/drawing/2014/main" id="{A7B3C293-5B18-3224-5619-CE4B11DAA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5" y="4596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52">
              <a:extLst>
                <a:ext uri="{FF2B5EF4-FFF2-40B4-BE49-F238E27FC236}">
                  <a16:creationId xmlns:a16="http://schemas.microsoft.com/office/drawing/2014/main" id="{4B761E71-D89E-A23D-5437-E40E259B5C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5" y="4596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53">
              <a:extLst>
                <a:ext uri="{FF2B5EF4-FFF2-40B4-BE49-F238E27FC236}">
                  <a16:creationId xmlns:a16="http://schemas.microsoft.com/office/drawing/2014/main" id="{02F39C89-2619-C63B-B61F-C5976347AE9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836" y="4186"/>
              <a:ext cx="7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Relative p-IKK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α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/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β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54">
              <a:extLst>
                <a:ext uri="{FF2B5EF4-FFF2-40B4-BE49-F238E27FC236}">
                  <a16:creationId xmlns:a16="http://schemas.microsoft.com/office/drawing/2014/main" id="{268F0E46-C55B-2BB0-C719-69B76D4572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076" y="4182"/>
              <a:ext cx="4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/CD3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ζ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-CAR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Freeform 55">
              <a:extLst>
                <a:ext uri="{FF2B5EF4-FFF2-40B4-BE49-F238E27FC236}">
                  <a16:creationId xmlns:a16="http://schemas.microsoft.com/office/drawing/2014/main" id="{945F6D33-B359-D9EF-09CD-0859F054E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1" y="3852"/>
              <a:ext cx="178" cy="54"/>
            </a:xfrm>
            <a:custGeom>
              <a:avLst/>
              <a:gdLst>
                <a:gd name="T0" fmla="*/ 0 w 178"/>
                <a:gd name="T1" fmla="*/ 54 h 54"/>
                <a:gd name="T2" fmla="*/ 0 w 178"/>
                <a:gd name="T3" fmla="*/ 0 h 54"/>
                <a:gd name="T4" fmla="*/ 178 w 178"/>
                <a:gd name="T5" fmla="*/ 0 h 54"/>
                <a:gd name="T6" fmla="*/ 178 w 178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54">
                  <a:moveTo>
                    <a:pt x="0" y="54"/>
                  </a:moveTo>
                  <a:lnTo>
                    <a:pt x="0" y="0"/>
                  </a:lnTo>
                  <a:lnTo>
                    <a:pt x="178" y="0"/>
                  </a:lnTo>
                  <a:lnTo>
                    <a:pt x="178" y="54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56">
              <a:extLst>
                <a:ext uri="{FF2B5EF4-FFF2-40B4-BE49-F238E27FC236}">
                  <a16:creationId xmlns:a16="http://schemas.microsoft.com/office/drawing/2014/main" id="{BC205EB8-E580-BC3B-1569-D7F9307539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3" y="3755"/>
              <a:ext cx="120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221" name="Group 177">
            <a:extLst>
              <a:ext uri="{FF2B5EF4-FFF2-40B4-BE49-F238E27FC236}">
                <a16:creationId xmlns:a16="http://schemas.microsoft.com/office/drawing/2014/main" id="{20BF6A4D-DDC0-271B-B4D3-0C3EDE2302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12737" y="5055927"/>
            <a:ext cx="1727200" cy="2684462"/>
            <a:chOff x="4251" y="3201"/>
            <a:chExt cx="1088" cy="1691"/>
          </a:xfrm>
        </p:grpSpPr>
        <p:sp>
          <p:nvSpPr>
            <p:cNvPr id="222" name="AutoShape 176">
              <a:extLst>
                <a:ext uri="{FF2B5EF4-FFF2-40B4-BE49-F238E27FC236}">
                  <a16:creationId xmlns:a16="http://schemas.microsoft.com/office/drawing/2014/main" id="{C0CF4E26-12F2-81F5-0001-91BDAEEB2E2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251" y="3201"/>
              <a:ext cx="1088" cy="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Rectangle 178">
              <a:extLst>
                <a:ext uri="{FF2B5EF4-FFF2-40B4-BE49-F238E27FC236}">
                  <a16:creationId xmlns:a16="http://schemas.microsoft.com/office/drawing/2014/main" id="{781AAE7A-87D2-401F-43BB-4CE623559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8" y="3540"/>
              <a:ext cx="119" cy="728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179">
              <a:extLst>
                <a:ext uri="{FF2B5EF4-FFF2-40B4-BE49-F238E27FC236}">
                  <a16:creationId xmlns:a16="http://schemas.microsoft.com/office/drawing/2014/main" id="{F46B6B14-6B11-16BD-E1BC-D10F4B984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6" y="3548"/>
              <a:ext cx="103" cy="720"/>
            </a:xfrm>
            <a:custGeom>
              <a:avLst/>
              <a:gdLst>
                <a:gd name="T0" fmla="*/ 0 w 103"/>
                <a:gd name="T1" fmla="*/ 720 h 720"/>
                <a:gd name="T2" fmla="*/ 0 w 103"/>
                <a:gd name="T3" fmla="*/ 0 h 720"/>
                <a:gd name="T4" fmla="*/ 0 w 103"/>
                <a:gd name="T5" fmla="*/ 0 h 720"/>
                <a:gd name="T6" fmla="*/ 103 w 103"/>
                <a:gd name="T7" fmla="*/ 0 h 720"/>
                <a:gd name="T8" fmla="*/ 103 w 103"/>
                <a:gd name="T9" fmla="*/ 0 h 720"/>
                <a:gd name="T10" fmla="*/ 103 w 103"/>
                <a:gd name="T11" fmla="*/ 72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720">
                  <a:moveTo>
                    <a:pt x="0" y="72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3" y="0"/>
                  </a:lnTo>
                  <a:lnTo>
                    <a:pt x="103" y="0"/>
                  </a:lnTo>
                  <a:lnTo>
                    <a:pt x="103" y="720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Rectangle 180">
              <a:extLst>
                <a:ext uri="{FF2B5EF4-FFF2-40B4-BE49-F238E27FC236}">
                  <a16:creationId xmlns:a16="http://schemas.microsoft.com/office/drawing/2014/main" id="{CB8BD85C-A215-F8D4-ECC1-45F03C79F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" y="3932"/>
              <a:ext cx="119" cy="336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181">
              <a:extLst>
                <a:ext uri="{FF2B5EF4-FFF2-40B4-BE49-F238E27FC236}">
                  <a16:creationId xmlns:a16="http://schemas.microsoft.com/office/drawing/2014/main" id="{1551D751-FE55-FFE0-E30F-D9EDD83E4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6" y="3940"/>
              <a:ext cx="103" cy="328"/>
            </a:xfrm>
            <a:custGeom>
              <a:avLst/>
              <a:gdLst>
                <a:gd name="T0" fmla="*/ 0 w 103"/>
                <a:gd name="T1" fmla="*/ 328 h 328"/>
                <a:gd name="T2" fmla="*/ 0 w 103"/>
                <a:gd name="T3" fmla="*/ 0 h 328"/>
                <a:gd name="T4" fmla="*/ 0 w 103"/>
                <a:gd name="T5" fmla="*/ 0 h 328"/>
                <a:gd name="T6" fmla="*/ 103 w 103"/>
                <a:gd name="T7" fmla="*/ 0 h 328"/>
                <a:gd name="T8" fmla="*/ 103 w 103"/>
                <a:gd name="T9" fmla="*/ 0 h 328"/>
                <a:gd name="T10" fmla="*/ 103 w 103"/>
                <a:gd name="T11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328">
                  <a:moveTo>
                    <a:pt x="0" y="32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3" y="0"/>
                  </a:lnTo>
                  <a:lnTo>
                    <a:pt x="103" y="0"/>
                  </a:lnTo>
                  <a:lnTo>
                    <a:pt x="103" y="328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Rectangle 182">
              <a:extLst>
                <a:ext uri="{FF2B5EF4-FFF2-40B4-BE49-F238E27FC236}">
                  <a16:creationId xmlns:a16="http://schemas.microsoft.com/office/drawing/2014/main" id="{A3097944-39C2-0FF5-A978-05FCF5F0C81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486" y="4673"/>
              <a:ext cx="106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8" name="Rectangle 183">
              <a:extLst>
                <a:ext uri="{FF2B5EF4-FFF2-40B4-BE49-F238E27FC236}">
                  <a16:creationId xmlns:a16="http://schemas.microsoft.com/office/drawing/2014/main" id="{B7EAFF1A-0369-CD8A-B334-CE1F91A4B78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531" y="4633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9" name="Rectangle 184">
              <a:extLst>
                <a:ext uri="{FF2B5EF4-FFF2-40B4-BE49-F238E27FC236}">
                  <a16:creationId xmlns:a16="http://schemas.microsoft.com/office/drawing/2014/main" id="{4FE82FD9-81BC-BAF6-B0F9-8944719595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572" y="4602"/>
              <a:ext cx="74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0" name="Rectangle 185">
              <a:extLst>
                <a:ext uri="{FF2B5EF4-FFF2-40B4-BE49-F238E27FC236}">
                  <a16:creationId xmlns:a16="http://schemas.microsoft.com/office/drawing/2014/main" id="{AC85B2FC-27C3-57D0-4580-F5DB8DFE2B0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588" y="4568"/>
              <a:ext cx="111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1" name="Rectangle 186">
              <a:extLst>
                <a:ext uri="{FF2B5EF4-FFF2-40B4-BE49-F238E27FC236}">
                  <a16:creationId xmlns:a16="http://schemas.microsoft.com/office/drawing/2014/main" id="{B729033A-68C6-FDAD-14FB-7F84EDF75C8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638" y="4526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2" name="Rectangle 187">
              <a:extLst>
                <a:ext uri="{FF2B5EF4-FFF2-40B4-BE49-F238E27FC236}">
                  <a16:creationId xmlns:a16="http://schemas.microsoft.com/office/drawing/2014/main" id="{80CBB8D5-BDD6-E0C7-7991-D45C858241D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679" y="4498"/>
              <a:ext cx="69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3" name="Rectangle 188">
              <a:extLst>
                <a:ext uri="{FF2B5EF4-FFF2-40B4-BE49-F238E27FC236}">
                  <a16:creationId xmlns:a16="http://schemas.microsoft.com/office/drawing/2014/main" id="{2F75DA6C-A001-771B-5A10-A3F77AAE1C3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691" y="4464"/>
              <a:ext cx="111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4" name="Rectangle 189">
              <a:extLst>
                <a:ext uri="{FF2B5EF4-FFF2-40B4-BE49-F238E27FC236}">
                  <a16:creationId xmlns:a16="http://schemas.microsoft.com/office/drawing/2014/main" id="{D2C386DB-E179-5C02-73E6-E764444258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738" y="4417"/>
              <a:ext cx="111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5" name="Rectangle 190">
              <a:extLst>
                <a:ext uri="{FF2B5EF4-FFF2-40B4-BE49-F238E27FC236}">
                  <a16:creationId xmlns:a16="http://schemas.microsoft.com/office/drawing/2014/main" id="{F4663339-C86D-8DC4-C110-1890B1E4284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788" y="4376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6" name="Rectangle 191">
              <a:extLst>
                <a:ext uri="{FF2B5EF4-FFF2-40B4-BE49-F238E27FC236}">
                  <a16:creationId xmlns:a16="http://schemas.microsoft.com/office/drawing/2014/main" id="{A1120653-2B7C-BAC4-8863-F39DF7DD74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825" y="4339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7" name="Rectangle 192">
              <a:extLst>
                <a:ext uri="{FF2B5EF4-FFF2-40B4-BE49-F238E27FC236}">
                  <a16:creationId xmlns:a16="http://schemas.microsoft.com/office/drawing/2014/main" id="{23D434A8-8A46-8945-07BD-6989CE1CC4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871" y="4320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8" name="Rectangle 193">
              <a:extLst>
                <a:ext uri="{FF2B5EF4-FFF2-40B4-BE49-F238E27FC236}">
                  <a16:creationId xmlns:a16="http://schemas.microsoft.com/office/drawing/2014/main" id="{FC32A699-E032-FE67-2B05-472D0DA981F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748" y="4591"/>
              <a:ext cx="106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9" name="Rectangle 194">
              <a:extLst>
                <a:ext uri="{FF2B5EF4-FFF2-40B4-BE49-F238E27FC236}">
                  <a16:creationId xmlns:a16="http://schemas.microsoft.com/office/drawing/2014/main" id="{D1910636-F61D-6220-637A-1B2B5BC2C22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792" y="4551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0" name="Rectangle 195">
              <a:extLst>
                <a:ext uri="{FF2B5EF4-FFF2-40B4-BE49-F238E27FC236}">
                  <a16:creationId xmlns:a16="http://schemas.microsoft.com/office/drawing/2014/main" id="{3BC6472D-A61F-31EA-0818-16A2FCD871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834" y="4521"/>
              <a:ext cx="74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1" name="Rectangle 196">
              <a:extLst>
                <a:ext uri="{FF2B5EF4-FFF2-40B4-BE49-F238E27FC236}">
                  <a16:creationId xmlns:a16="http://schemas.microsoft.com/office/drawing/2014/main" id="{48CC7A37-072E-F61F-A444-B4709CE78F7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849" y="4487"/>
              <a:ext cx="111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2" name="Rectangle 197">
              <a:extLst>
                <a:ext uri="{FF2B5EF4-FFF2-40B4-BE49-F238E27FC236}">
                  <a16:creationId xmlns:a16="http://schemas.microsoft.com/office/drawing/2014/main" id="{DF9BB155-9765-A4C3-EED7-4B930769C5D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899" y="4445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3" name="Rectangle 198">
              <a:extLst>
                <a:ext uri="{FF2B5EF4-FFF2-40B4-BE49-F238E27FC236}">
                  <a16:creationId xmlns:a16="http://schemas.microsoft.com/office/drawing/2014/main" id="{9D7E3721-FAD8-A46C-722D-FF05F8B892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940" y="4417"/>
              <a:ext cx="69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4" name="Rectangle 199">
              <a:extLst>
                <a:ext uri="{FF2B5EF4-FFF2-40B4-BE49-F238E27FC236}">
                  <a16:creationId xmlns:a16="http://schemas.microsoft.com/office/drawing/2014/main" id="{46F7FCF3-E0B7-C12B-F6E7-3E3BB7DD5D2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954" y="4385"/>
              <a:ext cx="106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5" name="Rectangle 200">
              <a:extLst>
                <a:ext uri="{FF2B5EF4-FFF2-40B4-BE49-F238E27FC236}">
                  <a16:creationId xmlns:a16="http://schemas.microsoft.com/office/drawing/2014/main" id="{BAE4BD7B-399B-A47A-20F8-DEEE2561263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998" y="4341"/>
              <a:ext cx="106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6" name="Rectangle 201">
              <a:extLst>
                <a:ext uri="{FF2B5EF4-FFF2-40B4-BE49-F238E27FC236}">
                  <a16:creationId xmlns:a16="http://schemas.microsoft.com/office/drawing/2014/main" id="{76C10781-87B5-C077-1BFA-81C33B2C07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052" y="4319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7" name="Freeform 202">
              <a:extLst>
                <a:ext uri="{FF2B5EF4-FFF2-40B4-BE49-F238E27FC236}">
                  <a16:creationId xmlns:a16="http://schemas.microsoft.com/office/drawing/2014/main" id="{17EDA4A9-BECB-B8E6-741E-39F47E36F4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3" y="4268"/>
              <a:ext cx="431" cy="47"/>
            </a:xfrm>
            <a:custGeom>
              <a:avLst/>
              <a:gdLst>
                <a:gd name="T0" fmla="*/ 0 w 431"/>
                <a:gd name="T1" fmla="*/ 0 h 47"/>
                <a:gd name="T2" fmla="*/ 431 w 431"/>
                <a:gd name="T3" fmla="*/ 0 h 47"/>
                <a:gd name="T4" fmla="*/ 125 w 431"/>
                <a:gd name="T5" fmla="*/ 47 h 47"/>
                <a:gd name="T6" fmla="*/ 125 w 431"/>
                <a:gd name="T7" fmla="*/ 0 h 47"/>
                <a:gd name="T8" fmla="*/ 305 w 431"/>
                <a:gd name="T9" fmla="*/ 47 h 47"/>
                <a:gd name="T10" fmla="*/ 305 w 431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" h="47">
                  <a:moveTo>
                    <a:pt x="0" y="0"/>
                  </a:moveTo>
                  <a:lnTo>
                    <a:pt x="431" y="0"/>
                  </a:lnTo>
                  <a:moveTo>
                    <a:pt x="125" y="47"/>
                  </a:moveTo>
                  <a:lnTo>
                    <a:pt x="125" y="0"/>
                  </a:lnTo>
                  <a:moveTo>
                    <a:pt x="305" y="47"/>
                  </a:moveTo>
                  <a:lnTo>
                    <a:pt x="305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Rectangle 203">
              <a:extLst>
                <a:ext uri="{FF2B5EF4-FFF2-40B4-BE49-F238E27FC236}">
                  <a16:creationId xmlns:a16="http://schemas.microsoft.com/office/drawing/2014/main" id="{E0D99C5E-3617-2026-1D0C-B89CC9179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4215"/>
              <a:ext cx="17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9" name="Rectangle 204">
              <a:extLst>
                <a:ext uri="{FF2B5EF4-FFF2-40B4-BE49-F238E27FC236}">
                  <a16:creationId xmlns:a16="http://schemas.microsoft.com/office/drawing/2014/main" id="{2B9DA406-5567-3B18-99CC-0B39E84E5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4047"/>
              <a:ext cx="17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0" name="Rectangle 205">
              <a:extLst>
                <a:ext uri="{FF2B5EF4-FFF2-40B4-BE49-F238E27FC236}">
                  <a16:creationId xmlns:a16="http://schemas.microsoft.com/office/drawing/2014/main" id="{D8577972-D7A8-1138-C41B-F91C6CC69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879"/>
              <a:ext cx="17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1" name="Rectangle 206">
              <a:extLst>
                <a:ext uri="{FF2B5EF4-FFF2-40B4-BE49-F238E27FC236}">
                  <a16:creationId xmlns:a16="http://schemas.microsoft.com/office/drawing/2014/main" id="{E413B426-6C89-9712-F207-E4F785B59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711"/>
              <a:ext cx="17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2" name="Rectangle 207">
              <a:extLst>
                <a:ext uri="{FF2B5EF4-FFF2-40B4-BE49-F238E27FC236}">
                  <a16:creationId xmlns:a16="http://schemas.microsoft.com/office/drawing/2014/main" id="{5E453A7A-4839-5446-4900-25E0F1948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543"/>
              <a:ext cx="17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2.0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3" name="Rectangle 208">
              <a:extLst>
                <a:ext uri="{FF2B5EF4-FFF2-40B4-BE49-F238E27FC236}">
                  <a16:creationId xmlns:a16="http://schemas.microsoft.com/office/drawing/2014/main" id="{31022263-612B-317F-0665-B6280D232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376"/>
              <a:ext cx="17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4" name="Freeform 209">
              <a:extLst>
                <a:ext uri="{FF2B5EF4-FFF2-40B4-BE49-F238E27FC236}">
                  <a16:creationId xmlns:a16="http://schemas.microsoft.com/office/drawing/2014/main" id="{FC9DF9E9-CDC3-ABCF-3E9D-5DC0543AE1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1" y="3422"/>
              <a:ext cx="47" cy="851"/>
            </a:xfrm>
            <a:custGeom>
              <a:avLst/>
              <a:gdLst>
                <a:gd name="T0" fmla="*/ 47 w 47"/>
                <a:gd name="T1" fmla="*/ 851 h 851"/>
                <a:gd name="T2" fmla="*/ 47 w 47"/>
                <a:gd name="T3" fmla="*/ 0 h 851"/>
                <a:gd name="T4" fmla="*/ 47 w 47"/>
                <a:gd name="T5" fmla="*/ 846 h 851"/>
                <a:gd name="T6" fmla="*/ 0 w 47"/>
                <a:gd name="T7" fmla="*/ 846 h 851"/>
                <a:gd name="T8" fmla="*/ 47 w 47"/>
                <a:gd name="T9" fmla="*/ 678 h 851"/>
                <a:gd name="T10" fmla="*/ 0 w 47"/>
                <a:gd name="T11" fmla="*/ 678 h 851"/>
                <a:gd name="T12" fmla="*/ 47 w 47"/>
                <a:gd name="T13" fmla="*/ 510 h 851"/>
                <a:gd name="T14" fmla="*/ 0 w 47"/>
                <a:gd name="T15" fmla="*/ 510 h 851"/>
                <a:gd name="T16" fmla="*/ 47 w 47"/>
                <a:gd name="T17" fmla="*/ 342 h 851"/>
                <a:gd name="T18" fmla="*/ 0 w 47"/>
                <a:gd name="T19" fmla="*/ 342 h 851"/>
                <a:gd name="T20" fmla="*/ 47 w 47"/>
                <a:gd name="T21" fmla="*/ 174 h 851"/>
                <a:gd name="T22" fmla="*/ 0 w 47"/>
                <a:gd name="T23" fmla="*/ 174 h 851"/>
                <a:gd name="T24" fmla="*/ 47 w 47"/>
                <a:gd name="T25" fmla="*/ 6 h 851"/>
                <a:gd name="T26" fmla="*/ 0 w 47"/>
                <a:gd name="T27" fmla="*/ 6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7" h="851">
                  <a:moveTo>
                    <a:pt x="47" y="851"/>
                  </a:moveTo>
                  <a:lnTo>
                    <a:pt x="47" y="0"/>
                  </a:lnTo>
                  <a:moveTo>
                    <a:pt x="47" y="846"/>
                  </a:moveTo>
                  <a:lnTo>
                    <a:pt x="0" y="846"/>
                  </a:lnTo>
                  <a:moveTo>
                    <a:pt x="47" y="678"/>
                  </a:moveTo>
                  <a:lnTo>
                    <a:pt x="0" y="678"/>
                  </a:lnTo>
                  <a:moveTo>
                    <a:pt x="47" y="510"/>
                  </a:moveTo>
                  <a:lnTo>
                    <a:pt x="0" y="510"/>
                  </a:lnTo>
                  <a:moveTo>
                    <a:pt x="47" y="342"/>
                  </a:moveTo>
                  <a:lnTo>
                    <a:pt x="0" y="342"/>
                  </a:lnTo>
                  <a:moveTo>
                    <a:pt x="47" y="174"/>
                  </a:moveTo>
                  <a:lnTo>
                    <a:pt x="0" y="174"/>
                  </a:lnTo>
                  <a:moveTo>
                    <a:pt x="47" y="6"/>
                  </a:moveTo>
                  <a:lnTo>
                    <a:pt x="0" y="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Line 210">
              <a:extLst>
                <a:ext uri="{FF2B5EF4-FFF2-40B4-BE49-F238E27FC236}">
                  <a16:creationId xmlns:a16="http://schemas.microsoft.com/office/drawing/2014/main" id="{B10569E6-7366-C9EC-1F07-A301F59592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8" y="3505"/>
              <a:ext cx="0" cy="35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4" name="Line 211">
              <a:extLst>
                <a:ext uri="{FF2B5EF4-FFF2-40B4-BE49-F238E27FC236}">
                  <a16:creationId xmlns:a16="http://schemas.microsoft.com/office/drawing/2014/main" id="{84CFD37B-C333-6A7B-F3FC-5312A9C8B8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78" y="3540"/>
              <a:ext cx="0" cy="33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5" name="Line 212">
              <a:extLst>
                <a:ext uri="{FF2B5EF4-FFF2-40B4-BE49-F238E27FC236}">
                  <a16:creationId xmlns:a16="http://schemas.microsoft.com/office/drawing/2014/main" id="{E2730927-E5DF-F6AC-E2E3-1ABDC883BF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8" y="3505"/>
              <a:ext cx="60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6" name="Line 213">
              <a:extLst>
                <a:ext uri="{FF2B5EF4-FFF2-40B4-BE49-F238E27FC236}">
                  <a16:creationId xmlns:a16="http://schemas.microsoft.com/office/drawing/2014/main" id="{FF78D81C-F8C3-310B-8004-605DEA7F99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8" y="3573"/>
              <a:ext cx="60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7" name="Rectangle 214">
              <a:extLst>
                <a:ext uri="{FF2B5EF4-FFF2-40B4-BE49-F238E27FC236}">
                  <a16:creationId xmlns:a16="http://schemas.microsoft.com/office/drawing/2014/main" id="{221FCF19-0801-4749-7116-4590DE107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3484"/>
              <a:ext cx="34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8" name="Rectangle 215">
              <a:extLst>
                <a:ext uri="{FF2B5EF4-FFF2-40B4-BE49-F238E27FC236}">
                  <a16:creationId xmlns:a16="http://schemas.microsoft.com/office/drawing/2014/main" id="{BFCB2CDB-E73F-0EAA-8166-8E75A35C3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3484"/>
              <a:ext cx="34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" name="Rectangle 216">
              <a:extLst>
                <a:ext uri="{FF2B5EF4-FFF2-40B4-BE49-F238E27FC236}">
                  <a16:creationId xmlns:a16="http://schemas.microsoft.com/office/drawing/2014/main" id="{AB155E07-2F9A-0FB7-F598-9F3389FC1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4" y="3535"/>
              <a:ext cx="33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" name="Rectangle 217">
              <a:extLst>
                <a:ext uri="{FF2B5EF4-FFF2-40B4-BE49-F238E27FC236}">
                  <a16:creationId xmlns:a16="http://schemas.microsoft.com/office/drawing/2014/main" id="{D188D564-706B-BBEF-F743-A20A9F07D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4" y="3535"/>
              <a:ext cx="33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Rectangle 218">
              <a:extLst>
                <a:ext uri="{FF2B5EF4-FFF2-40B4-BE49-F238E27FC236}">
                  <a16:creationId xmlns:a16="http://schemas.microsoft.com/office/drawing/2014/main" id="{E02D4A32-8C5F-B338-F9B1-43B4BED87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8" y="3549"/>
              <a:ext cx="34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2" name="Rectangle 219">
              <a:extLst>
                <a:ext uri="{FF2B5EF4-FFF2-40B4-BE49-F238E27FC236}">
                  <a16:creationId xmlns:a16="http://schemas.microsoft.com/office/drawing/2014/main" id="{A65E5182-0E6E-2A5E-0CBF-FDE4E8403D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8" y="3549"/>
              <a:ext cx="34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3" name="Line 220">
              <a:extLst>
                <a:ext uri="{FF2B5EF4-FFF2-40B4-BE49-F238E27FC236}">
                  <a16:creationId xmlns:a16="http://schemas.microsoft.com/office/drawing/2014/main" id="{14CC3BEB-BFA7-09D0-9CAB-C2D4B8CACC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8" y="3887"/>
              <a:ext cx="0" cy="45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4" name="Line 221">
              <a:extLst>
                <a:ext uri="{FF2B5EF4-FFF2-40B4-BE49-F238E27FC236}">
                  <a16:creationId xmlns:a16="http://schemas.microsoft.com/office/drawing/2014/main" id="{B8DD86C9-22DA-26E5-F387-531F26949C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98" y="3932"/>
              <a:ext cx="0" cy="45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5" name="Line 222">
              <a:extLst>
                <a:ext uri="{FF2B5EF4-FFF2-40B4-BE49-F238E27FC236}">
                  <a16:creationId xmlns:a16="http://schemas.microsoft.com/office/drawing/2014/main" id="{1585C4E7-705E-B414-2DFB-BC1CF5FCD2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68" y="3887"/>
              <a:ext cx="59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6" name="Line 223">
              <a:extLst>
                <a:ext uri="{FF2B5EF4-FFF2-40B4-BE49-F238E27FC236}">
                  <a16:creationId xmlns:a16="http://schemas.microsoft.com/office/drawing/2014/main" id="{EA1EB693-1EA0-66BB-22A2-9D150A67BF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68" y="3977"/>
              <a:ext cx="59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7" name="Oval 224">
              <a:extLst>
                <a:ext uri="{FF2B5EF4-FFF2-40B4-BE49-F238E27FC236}">
                  <a16:creationId xmlns:a16="http://schemas.microsoft.com/office/drawing/2014/main" id="{07DBBA6D-2BFF-6D50-BF50-5CE222285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1" y="3968"/>
              <a:ext cx="33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8" name="Oval 225">
              <a:extLst>
                <a:ext uri="{FF2B5EF4-FFF2-40B4-BE49-F238E27FC236}">
                  <a16:creationId xmlns:a16="http://schemas.microsoft.com/office/drawing/2014/main" id="{65AF30F0-FF9C-5459-4236-9FF2A27E65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1" y="3968"/>
              <a:ext cx="33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" name="Oval 226">
              <a:extLst>
                <a:ext uri="{FF2B5EF4-FFF2-40B4-BE49-F238E27FC236}">
                  <a16:creationId xmlns:a16="http://schemas.microsoft.com/office/drawing/2014/main" id="{1B08E4D2-E687-B0FE-2DA8-AA244D40D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" y="3886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0" name="Oval 227">
              <a:extLst>
                <a:ext uri="{FF2B5EF4-FFF2-40B4-BE49-F238E27FC236}">
                  <a16:creationId xmlns:a16="http://schemas.microsoft.com/office/drawing/2014/main" id="{B4A04686-C2D8-E86D-ABBA-FEE1B487FA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8" y="3886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" name="Oval 228">
              <a:extLst>
                <a:ext uri="{FF2B5EF4-FFF2-40B4-BE49-F238E27FC236}">
                  <a16:creationId xmlns:a16="http://schemas.microsoft.com/office/drawing/2014/main" id="{34FC040C-CAAC-A72B-8768-36B145C3D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" y="3893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" name="Oval 229">
              <a:extLst>
                <a:ext uri="{FF2B5EF4-FFF2-40B4-BE49-F238E27FC236}">
                  <a16:creationId xmlns:a16="http://schemas.microsoft.com/office/drawing/2014/main" id="{9C254D71-A813-A896-8402-17F95A5144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" y="3893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" name="Rectangle 230">
              <a:extLst>
                <a:ext uri="{FF2B5EF4-FFF2-40B4-BE49-F238E27FC236}">
                  <a16:creationId xmlns:a16="http://schemas.microsoft.com/office/drawing/2014/main" id="{AE4527FD-F759-2CE2-3CF5-65433C3CF9B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019" y="3753"/>
              <a:ext cx="7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Relative p-IKK</a:t>
              </a:r>
              <a:r>
                <a:rPr lang="en-US" altLang="zh-CN" sz="1200" dirty="0">
                  <a:solidFill>
                    <a:srgbClr val="000000"/>
                  </a:solidFill>
                </a:rPr>
                <a:t>α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/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β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8" name="Rectangle 231">
              <a:extLst>
                <a:ext uri="{FF2B5EF4-FFF2-40B4-BE49-F238E27FC236}">
                  <a16:creationId xmlns:a16="http://schemas.microsoft.com/office/drawing/2014/main" id="{E3A42971-5F65-7117-638C-11A1F86EFA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259" y="3746"/>
              <a:ext cx="49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/CD3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ζ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-CAR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9" name="Freeform 232">
              <a:extLst>
                <a:ext uri="{FF2B5EF4-FFF2-40B4-BE49-F238E27FC236}">
                  <a16:creationId xmlns:a16="http://schemas.microsoft.com/office/drawing/2014/main" id="{A7FF6500-E5DA-B31C-FC61-8E92DB68D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8" y="3389"/>
              <a:ext cx="180" cy="55"/>
            </a:xfrm>
            <a:custGeom>
              <a:avLst/>
              <a:gdLst>
                <a:gd name="T0" fmla="*/ 0 w 180"/>
                <a:gd name="T1" fmla="*/ 55 h 55"/>
                <a:gd name="T2" fmla="*/ 0 w 180"/>
                <a:gd name="T3" fmla="*/ 0 h 55"/>
                <a:gd name="T4" fmla="*/ 180 w 180"/>
                <a:gd name="T5" fmla="*/ 0 h 55"/>
                <a:gd name="T6" fmla="*/ 180 w 180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0" h="55">
                  <a:moveTo>
                    <a:pt x="0" y="55"/>
                  </a:moveTo>
                  <a:lnTo>
                    <a:pt x="0" y="0"/>
                  </a:lnTo>
                  <a:lnTo>
                    <a:pt x="180" y="0"/>
                  </a:lnTo>
                  <a:lnTo>
                    <a:pt x="180" y="55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" name="Rectangle 233">
              <a:extLst>
                <a:ext uri="{FF2B5EF4-FFF2-40B4-BE49-F238E27FC236}">
                  <a16:creationId xmlns:a16="http://schemas.microsoft.com/office/drawing/2014/main" id="{65B6E386-25C1-A301-C2A3-072F287F2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4" y="3285"/>
              <a:ext cx="23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911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5020909-E3A1-BDCF-F633-E900F078B33B}"/>
              </a:ext>
            </a:extLst>
          </p:cNvPr>
          <p:cNvSpPr txBox="1"/>
          <p:nvPr/>
        </p:nvSpPr>
        <p:spPr>
          <a:xfrm>
            <a:off x="0" y="146455"/>
            <a:ext cx="6555441" cy="3663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5. 4-1BB endodomain causes hyperactive canonical NF-κB pathway in 4-1BB co-stimulated CAR-T cells.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Detailed histograms of KEGG pathways enriched in three 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RNAseq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or microarray datasets comparing 4-1BB to CD28 co-stimulated CAR-T cells. NF-κB pathways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are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marked in red.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plots showing the phosphorylation of p65 (p-p65, Ser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536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in CD28 and 4-1BB co-stimulated CAR-T cells targeting CD19, GD2, or B7-H3 at day 7 - 10 of culture. Isotype was used as control.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western blot analysis showing p-IKKα/β (Ser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176/180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and p-p65 expression in NT, GD2.CD28ζ, GD2.BBζ, B7-H3.CD28ζ, and B7-H3.BBζ CAR-T cells. NT indicates non-transduced control T cells.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Quantification of p-IKKα/β normalized to 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CD3ζ.CAR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in GD2.CD28ζ, GD2.BBζ, B7-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H3.CD28ζ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and B7-H3.BBζ CAR-T cells in the western blots shown in (C); n = 3;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&lt;0.05,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&lt;0.001, paired t-test.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western blots showing p-IKKα/β and p-p65 expression in NT, 19.CD28ζ and 19.BBζ CAR-T cells, and T cells expressing CAR mutants. </a:t>
            </a:r>
            <a:endParaRPr lang="en-US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590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组合 8">
            <a:extLst>
              <a:ext uri="{FF2B5EF4-FFF2-40B4-BE49-F238E27FC236}">
                <a16:creationId xmlns:a16="http://schemas.microsoft.com/office/drawing/2014/main" id="{8D15A602-8D0B-EFDD-23D4-E8C67E4DF5F2}"/>
              </a:ext>
            </a:extLst>
          </p:cNvPr>
          <p:cNvGrpSpPr/>
          <p:nvPr/>
        </p:nvGrpSpPr>
        <p:grpSpPr>
          <a:xfrm>
            <a:off x="2841024" y="2592052"/>
            <a:ext cx="2100709" cy="1998958"/>
            <a:chOff x="2078881" y="3461385"/>
            <a:chExt cx="2100709" cy="1998958"/>
          </a:xfrm>
        </p:grpSpPr>
        <p:pic>
          <p:nvPicPr>
            <p:cNvPr id="232" name="图片 4">
              <a:extLst>
                <a:ext uri="{FF2B5EF4-FFF2-40B4-BE49-F238E27FC236}">
                  <a16:creationId xmlns:a16="http://schemas.microsoft.com/office/drawing/2014/main" id="{F14259A2-DFC4-0F14-E916-A2BA8B8BA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51697" y="3461385"/>
              <a:ext cx="1789273" cy="1771200"/>
            </a:xfrm>
            <a:prstGeom prst="rect">
              <a:avLst/>
            </a:prstGeom>
          </p:spPr>
        </p:pic>
        <p:grpSp>
          <p:nvGrpSpPr>
            <p:cNvPr id="233" name="组合 376">
              <a:extLst>
                <a:ext uri="{FF2B5EF4-FFF2-40B4-BE49-F238E27FC236}">
                  <a16:creationId xmlns:a16="http://schemas.microsoft.com/office/drawing/2014/main" id="{B582EABA-1DD4-E3D1-78B1-7163B076470F}"/>
                </a:ext>
              </a:extLst>
            </p:cNvPr>
            <p:cNvGrpSpPr/>
            <p:nvPr/>
          </p:nvGrpSpPr>
          <p:grpSpPr>
            <a:xfrm>
              <a:off x="2078881" y="3552255"/>
              <a:ext cx="1862095" cy="1908088"/>
              <a:chOff x="-35795" y="3503878"/>
              <a:chExt cx="1862095" cy="1908088"/>
            </a:xfrm>
          </p:grpSpPr>
          <p:sp>
            <p:nvSpPr>
              <p:cNvPr id="241" name="TextBox 188">
                <a:extLst>
                  <a:ext uri="{FF2B5EF4-FFF2-40B4-BE49-F238E27FC236}">
                    <a16:creationId xmlns:a16="http://schemas.microsoft.com/office/drawing/2014/main" id="{6FD974B8-A980-5B70-70E9-013DA58FF16B}"/>
                  </a:ext>
                </a:extLst>
              </p:cNvPr>
              <p:cNvSpPr txBox="1"/>
              <p:nvPr/>
            </p:nvSpPr>
            <p:spPr>
              <a:xfrm>
                <a:off x="223299" y="5134967"/>
                <a:ext cx="65952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p-p65</a:t>
                </a:r>
              </a:p>
            </p:txBody>
          </p:sp>
          <p:cxnSp>
            <p:nvCxnSpPr>
              <p:cNvPr id="242" name="Straight Arrow Connector 189">
                <a:extLst>
                  <a:ext uri="{FF2B5EF4-FFF2-40B4-BE49-F238E27FC236}">
                    <a16:creationId xmlns:a16="http://schemas.microsoft.com/office/drawing/2014/main" id="{0B726E50-BB4C-8D2C-751A-F880278B6D60}"/>
                  </a:ext>
                </a:extLst>
              </p:cNvPr>
              <p:cNvCxnSpPr/>
              <p:nvPr/>
            </p:nvCxnSpPr>
            <p:spPr>
              <a:xfrm>
                <a:off x="837237" y="5288429"/>
                <a:ext cx="989063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3" name="TextBox 84">
                <a:extLst>
                  <a:ext uri="{FF2B5EF4-FFF2-40B4-BE49-F238E27FC236}">
                    <a16:creationId xmlns:a16="http://schemas.microsoft.com/office/drawing/2014/main" id="{C5B88714-F324-9C96-BA26-A07902293B41}"/>
                  </a:ext>
                </a:extLst>
              </p:cNvPr>
              <p:cNvSpPr txBox="1"/>
              <p:nvPr/>
            </p:nvSpPr>
            <p:spPr>
              <a:xfrm rot="10800000">
                <a:off x="-35795" y="4288204"/>
                <a:ext cx="369332" cy="83061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% of max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44" name="Straight Arrow Connector 87">
                <a:extLst>
                  <a:ext uri="{FF2B5EF4-FFF2-40B4-BE49-F238E27FC236}">
                    <a16:creationId xmlns:a16="http://schemas.microsoft.com/office/drawing/2014/main" id="{B50EC8E2-C9CE-A0C0-6EC1-67DDA9F97E3A}"/>
                  </a:ext>
                </a:extLst>
              </p:cNvPr>
              <p:cNvCxnSpPr>
                <a:cxnSpLocks/>
                <a:stCxn id="243" idx="2"/>
              </p:cNvCxnSpPr>
              <p:nvPr/>
            </p:nvCxnSpPr>
            <p:spPr>
              <a:xfrm flipV="1">
                <a:off x="148871" y="3503878"/>
                <a:ext cx="0" cy="784326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4" name="TextBox 191">
              <a:extLst>
                <a:ext uri="{FF2B5EF4-FFF2-40B4-BE49-F238E27FC236}">
                  <a16:creationId xmlns:a16="http://schemas.microsoft.com/office/drawing/2014/main" id="{D9E36DAE-BD0A-EA5F-F38F-B28DDDAB4B6C}"/>
                </a:ext>
              </a:extLst>
            </p:cNvPr>
            <p:cNvSpPr txBox="1"/>
            <p:nvPr/>
          </p:nvSpPr>
          <p:spPr>
            <a:xfrm>
              <a:off x="3310489" y="3502826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9F9F9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Isotype</a:t>
              </a:r>
            </a:p>
          </p:txBody>
        </p:sp>
        <p:sp>
          <p:nvSpPr>
            <p:cNvPr id="235" name="TextBox 191">
              <a:extLst>
                <a:ext uri="{FF2B5EF4-FFF2-40B4-BE49-F238E27FC236}">
                  <a16:creationId xmlns:a16="http://schemas.microsoft.com/office/drawing/2014/main" id="{11E8775A-8339-2141-47E2-E013DC2B4FE5}"/>
                </a:ext>
              </a:extLst>
            </p:cNvPr>
            <p:cNvSpPr txBox="1"/>
            <p:nvPr/>
          </p:nvSpPr>
          <p:spPr>
            <a:xfrm>
              <a:off x="3499274" y="3739499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3.57</a:t>
              </a:r>
            </a:p>
          </p:txBody>
        </p:sp>
        <p:sp>
          <p:nvSpPr>
            <p:cNvPr id="236" name="TextBox 191">
              <a:extLst>
                <a:ext uri="{FF2B5EF4-FFF2-40B4-BE49-F238E27FC236}">
                  <a16:creationId xmlns:a16="http://schemas.microsoft.com/office/drawing/2014/main" id="{96B7FF12-2314-B3AA-6D6F-81F48D258EA8}"/>
                </a:ext>
              </a:extLst>
            </p:cNvPr>
            <p:cNvSpPr txBox="1"/>
            <p:nvPr/>
          </p:nvSpPr>
          <p:spPr>
            <a:xfrm>
              <a:off x="3499274" y="4411165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4.19</a:t>
              </a:r>
            </a:p>
          </p:txBody>
        </p:sp>
        <p:sp>
          <p:nvSpPr>
            <p:cNvPr id="237" name="TextBox 191">
              <a:extLst>
                <a:ext uri="{FF2B5EF4-FFF2-40B4-BE49-F238E27FC236}">
                  <a16:creationId xmlns:a16="http://schemas.microsoft.com/office/drawing/2014/main" id="{EA26CECE-A4FA-D5C4-B1A0-C676BAC8A709}"/>
                </a:ext>
              </a:extLst>
            </p:cNvPr>
            <p:cNvSpPr txBox="1"/>
            <p:nvPr/>
          </p:nvSpPr>
          <p:spPr>
            <a:xfrm>
              <a:off x="3499274" y="4623075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5.89</a:t>
              </a:r>
            </a:p>
          </p:txBody>
        </p:sp>
        <p:sp>
          <p:nvSpPr>
            <p:cNvPr id="238" name="TextBox 191">
              <a:extLst>
                <a:ext uri="{FF2B5EF4-FFF2-40B4-BE49-F238E27FC236}">
                  <a16:creationId xmlns:a16="http://schemas.microsoft.com/office/drawing/2014/main" id="{4B12AEB6-9BC2-637A-159A-6497FD38DD40}"/>
                </a:ext>
              </a:extLst>
            </p:cNvPr>
            <p:cNvSpPr txBox="1"/>
            <p:nvPr/>
          </p:nvSpPr>
          <p:spPr>
            <a:xfrm>
              <a:off x="3499274" y="4194299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26.9</a:t>
              </a:r>
            </a:p>
          </p:txBody>
        </p:sp>
        <p:sp>
          <p:nvSpPr>
            <p:cNvPr id="239" name="TextBox 191">
              <a:extLst>
                <a:ext uri="{FF2B5EF4-FFF2-40B4-BE49-F238E27FC236}">
                  <a16:creationId xmlns:a16="http://schemas.microsoft.com/office/drawing/2014/main" id="{74D7FFAF-1F2A-F31A-FD53-54AA84252332}"/>
                </a:ext>
              </a:extLst>
            </p:cNvPr>
            <p:cNvSpPr txBox="1"/>
            <p:nvPr/>
          </p:nvSpPr>
          <p:spPr>
            <a:xfrm>
              <a:off x="3499274" y="4844435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5.70</a:t>
              </a:r>
            </a:p>
          </p:txBody>
        </p:sp>
        <p:sp>
          <p:nvSpPr>
            <p:cNvPr id="240" name="TextBox 191">
              <a:extLst>
                <a:ext uri="{FF2B5EF4-FFF2-40B4-BE49-F238E27FC236}">
                  <a16:creationId xmlns:a16="http://schemas.microsoft.com/office/drawing/2014/main" id="{09183255-4427-EBF7-CACE-ED78D098E700}"/>
                </a:ext>
              </a:extLst>
            </p:cNvPr>
            <p:cNvSpPr txBox="1"/>
            <p:nvPr/>
          </p:nvSpPr>
          <p:spPr>
            <a:xfrm>
              <a:off x="3499274" y="3973517"/>
              <a:ext cx="6803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8.15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11FBA92-F539-7DD7-83BC-1AE767569CC7}"/>
              </a:ext>
            </a:extLst>
          </p:cNvPr>
          <p:cNvGrpSpPr/>
          <p:nvPr/>
        </p:nvGrpSpPr>
        <p:grpSpPr>
          <a:xfrm>
            <a:off x="3085384" y="13293"/>
            <a:ext cx="3586361" cy="2262523"/>
            <a:chOff x="2995414" y="285481"/>
            <a:chExt cx="3586361" cy="226252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8AB1441-82C3-9967-1AAC-560D8661C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40543" y="495666"/>
              <a:ext cx="2870560" cy="1850444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0326334-CDBA-25F4-163F-77E9CAB38E13}"/>
                </a:ext>
              </a:extLst>
            </p:cNvPr>
            <p:cNvSpPr txBox="1"/>
            <p:nvPr/>
          </p:nvSpPr>
          <p:spPr>
            <a:xfrm>
              <a:off x="3256933" y="2271144"/>
              <a:ext cx="659765" cy="276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CAR</a:t>
              </a:r>
            </a:p>
          </p:txBody>
        </p:sp>
        <p:cxnSp>
          <p:nvCxnSpPr>
            <p:cNvPr id="7" name="Straight Arrow Connector 57">
              <a:extLst>
                <a:ext uri="{FF2B5EF4-FFF2-40B4-BE49-F238E27FC236}">
                  <a16:creationId xmlns:a16="http://schemas.microsoft.com/office/drawing/2014/main" id="{632E2ECA-03ED-9F3D-F13B-4C84320EF0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17925" y="2385449"/>
              <a:ext cx="2360406" cy="1013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84">
              <a:extLst>
                <a:ext uri="{FF2B5EF4-FFF2-40B4-BE49-F238E27FC236}">
                  <a16:creationId xmlns:a16="http://schemas.microsoft.com/office/drawing/2014/main" id="{8279C394-83BB-C372-EEBC-E7610282C1CF}"/>
                </a:ext>
              </a:extLst>
            </p:cNvPr>
            <p:cNvSpPr txBox="1"/>
            <p:nvPr/>
          </p:nvSpPr>
          <p:spPr>
            <a:xfrm rot="10800000">
              <a:off x="2995414" y="1633586"/>
              <a:ext cx="369332" cy="6997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FSC</a:t>
              </a:r>
            </a:p>
          </p:txBody>
        </p:sp>
        <p:cxnSp>
          <p:nvCxnSpPr>
            <p:cNvPr id="9" name="Straight Arrow Connector 87">
              <a:extLst>
                <a:ext uri="{FF2B5EF4-FFF2-40B4-BE49-F238E27FC236}">
                  <a16:creationId xmlns:a16="http://schemas.microsoft.com/office/drawing/2014/main" id="{18B4E0C7-EA94-F738-ABA4-D9C7FC7584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74365" y="526203"/>
              <a:ext cx="0" cy="140011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29">
              <a:extLst>
                <a:ext uri="{FF2B5EF4-FFF2-40B4-BE49-F238E27FC236}">
                  <a16:creationId xmlns:a16="http://schemas.microsoft.com/office/drawing/2014/main" id="{ADE69FDE-35D9-5103-7667-185D5B3DB1A4}"/>
                </a:ext>
              </a:extLst>
            </p:cNvPr>
            <p:cNvSpPr txBox="1"/>
            <p:nvPr/>
          </p:nvSpPr>
          <p:spPr>
            <a:xfrm>
              <a:off x="3570605" y="285481"/>
              <a:ext cx="542925" cy="276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NT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30">
              <a:extLst>
                <a:ext uri="{FF2B5EF4-FFF2-40B4-BE49-F238E27FC236}">
                  <a16:creationId xmlns:a16="http://schemas.microsoft.com/office/drawing/2014/main" id="{810B46C9-53EB-79DB-13BC-A93A910E1065}"/>
                </a:ext>
              </a:extLst>
            </p:cNvPr>
            <p:cNvSpPr txBox="1"/>
            <p:nvPr/>
          </p:nvSpPr>
          <p:spPr>
            <a:xfrm>
              <a:off x="4314190" y="285481"/>
              <a:ext cx="1218565" cy="276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r>
                <a:rPr lang="el-GR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文本框 31">
              <a:extLst>
                <a:ext uri="{FF2B5EF4-FFF2-40B4-BE49-F238E27FC236}">
                  <a16:creationId xmlns:a16="http://schemas.microsoft.com/office/drawing/2014/main" id="{B15794C8-BCC1-A0D6-0584-038180987629}"/>
                </a:ext>
              </a:extLst>
            </p:cNvPr>
            <p:cNvSpPr txBox="1"/>
            <p:nvPr/>
          </p:nvSpPr>
          <p:spPr>
            <a:xfrm>
              <a:off x="5363210" y="285481"/>
              <a:ext cx="1218565" cy="276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l-GR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文本框 31">
              <a:extLst>
                <a:ext uri="{FF2B5EF4-FFF2-40B4-BE49-F238E27FC236}">
                  <a16:creationId xmlns:a16="http://schemas.microsoft.com/office/drawing/2014/main" id="{9FD0D2F3-0CC0-D587-19F9-064171FDDEC0}"/>
                </a:ext>
              </a:extLst>
            </p:cNvPr>
            <p:cNvSpPr txBox="1"/>
            <p:nvPr/>
          </p:nvSpPr>
          <p:spPr>
            <a:xfrm>
              <a:off x="3349625" y="1272271"/>
              <a:ext cx="1218565" cy="276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l-GR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mut1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31">
              <a:extLst>
                <a:ext uri="{FF2B5EF4-FFF2-40B4-BE49-F238E27FC236}">
                  <a16:creationId xmlns:a16="http://schemas.microsoft.com/office/drawing/2014/main" id="{0583EEDF-2508-C5D2-6EC4-1D0D47A7E50C}"/>
                </a:ext>
              </a:extLst>
            </p:cNvPr>
            <p:cNvSpPr txBox="1"/>
            <p:nvPr/>
          </p:nvSpPr>
          <p:spPr>
            <a:xfrm>
              <a:off x="4343400" y="1272271"/>
              <a:ext cx="1218565" cy="276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l-GR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mut2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31">
              <a:extLst>
                <a:ext uri="{FF2B5EF4-FFF2-40B4-BE49-F238E27FC236}">
                  <a16:creationId xmlns:a16="http://schemas.microsoft.com/office/drawing/2014/main" id="{9398A655-6339-0932-DA27-221AB13E2B16}"/>
                </a:ext>
              </a:extLst>
            </p:cNvPr>
            <p:cNvSpPr txBox="1"/>
            <p:nvPr/>
          </p:nvSpPr>
          <p:spPr>
            <a:xfrm>
              <a:off x="5302250" y="1272271"/>
              <a:ext cx="1218565" cy="276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l-GR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l-GR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altLang="zh-CN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C10</a:t>
              </a:r>
            </a:p>
          </p:txBody>
        </p:sp>
        <p:sp>
          <p:nvSpPr>
            <p:cNvPr id="16" name="文本框 221">
              <a:extLst>
                <a:ext uri="{FF2B5EF4-FFF2-40B4-BE49-F238E27FC236}">
                  <a16:creationId xmlns:a16="http://schemas.microsoft.com/office/drawing/2014/main" id="{F609368F-B71C-CA8E-9D21-D837B932B943}"/>
                </a:ext>
              </a:extLst>
            </p:cNvPr>
            <p:cNvSpPr txBox="1"/>
            <p:nvPr/>
          </p:nvSpPr>
          <p:spPr>
            <a:xfrm>
              <a:off x="3753948" y="515885"/>
              <a:ext cx="538241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0.07</a:t>
              </a:r>
            </a:p>
          </p:txBody>
        </p:sp>
        <p:sp>
          <p:nvSpPr>
            <p:cNvPr id="17" name="文本框 222">
              <a:extLst>
                <a:ext uri="{FF2B5EF4-FFF2-40B4-BE49-F238E27FC236}">
                  <a16:creationId xmlns:a16="http://schemas.microsoft.com/office/drawing/2014/main" id="{8CB40675-F888-8BC1-111B-04A533B52024}"/>
                </a:ext>
              </a:extLst>
            </p:cNvPr>
            <p:cNvSpPr txBox="1"/>
            <p:nvPr/>
          </p:nvSpPr>
          <p:spPr>
            <a:xfrm>
              <a:off x="4705178" y="515885"/>
              <a:ext cx="538241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81.4</a:t>
              </a:r>
            </a:p>
          </p:txBody>
        </p:sp>
        <p:sp>
          <p:nvSpPr>
            <p:cNvPr id="18" name="文本框 223">
              <a:extLst>
                <a:ext uri="{FF2B5EF4-FFF2-40B4-BE49-F238E27FC236}">
                  <a16:creationId xmlns:a16="http://schemas.microsoft.com/office/drawing/2014/main" id="{9DF2DAB0-C80B-9C86-1BC0-B58CEFA558DE}"/>
                </a:ext>
              </a:extLst>
            </p:cNvPr>
            <p:cNvSpPr txBox="1"/>
            <p:nvPr/>
          </p:nvSpPr>
          <p:spPr>
            <a:xfrm>
              <a:off x="5673553" y="515885"/>
              <a:ext cx="538241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71.7</a:t>
              </a:r>
            </a:p>
          </p:txBody>
        </p:sp>
        <p:sp>
          <p:nvSpPr>
            <p:cNvPr id="19" name="文本框 224">
              <a:extLst>
                <a:ext uri="{FF2B5EF4-FFF2-40B4-BE49-F238E27FC236}">
                  <a16:creationId xmlns:a16="http://schemas.microsoft.com/office/drawing/2014/main" id="{D7F80A27-B58B-9EC4-8504-D8F30FCEEE1A}"/>
                </a:ext>
              </a:extLst>
            </p:cNvPr>
            <p:cNvSpPr txBox="1"/>
            <p:nvPr/>
          </p:nvSpPr>
          <p:spPr>
            <a:xfrm>
              <a:off x="3753948" y="1489340"/>
              <a:ext cx="538241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85.8</a:t>
              </a:r>
            </a:p>
          </p:txBody>
        </p:sp>
        <p:sp>
          <p:nvSpPr>
            <p:cNvPr id="20" name="文本框 225">
              <a:extLst>
                <a:ext uri="{FF2B5EF4-FFF2-40B4-BE49-F238E27FC236}">
                  <a16:creationId xmlns:a16="http://schemas.microsoft.com/office/drawing/2014/main" id="{E2543F98-A75B-7352-F44C-7790B805E830}"/>
                </a:ext>
              </a:extLst>
            </p:cNvPr>
            <p:cNvSpPr txBox="1"/>
            <p:nvPr/>
          </p:nvSpPr>
          <p:spPr>
            <a:xfrm>
              <a:off x="4705178" y="1489340"/>
              <a:ext cx="538241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87.5</a:t>
              </a:r>
            </a:p>
          </p:txBody>
        </p:sp>
        <p:sp>
          <p:nvSpPr>
            <p:cNvPr id="21" name="文本框 226">
              <a:extLst>
                <a:ext uri="{FF2B5EF4-FFF2-40B4-BE49-F238E27FC236}">
                  <a16:creationId xmlns:a16="http://schemas.microsoft.com/office/drawing/2014/main" id="{2DBCA629-E6BD-FB6D-179A-83CAD56788BE}"/>
                </a:ext>
              </a:extLst>
            </p:cNvPr>
            <p:cNvSpPr txBox="1"/>
            <p:nvPr/>
          </p:nvSpPr>
          <p:spPr>
            <a:xfrm>
              <a:off x="5673553" y="1489340"/>
              <a:ext cx="538241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79.8</a:t>
              </a:r>
            </a:p>
          </p:txBody>
        </p:sp>
      </p:grpSp>
      <p:sp>
        <p:nvSpPr>
          <p:cNvPr id="22" name="TextBox 38">
            <a:extLst>
              <a:ext uri="{FF2B5EF4-FFF2-40B4-BE49-F238E27FC236}">
                <a16:creationId xmlns:a16="http://schemas.microsoft.com/office/drawing/2014/main" id="{314AA185-D99A-7713-12B5-1D87D2285290}"/>
              </a:ext>
            </a:extLst>
          </p:cNvPr>
          <p:cNvSpPr txBox="1"/>
          <p:nvPr/>
        </p:nvSpPr>
        <p:spPr>
          <a:xfrm>
            <a:off x="-63042" y="39450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3" name="TextBox 38">
            <a:extLst>
              <a:ext uri="{FF2B5EF4-FFF2-40B4-BE49-F238E27FC236}">
                <a16:creationId xmlns:a16="http://schemas.microsoft.com/office/drawing/2014/main" id="{9E4C0821-2A62-9568-BCAA-39A19058F06D}"/>
              </a:ext>
            </a:extLst>
          </p:cNvPr>
          <p:cNvSpPr txBox="1"/>
          <p:nvPr/>
        </p:nvSpPr>
        <p:spPr>
          <a:xfrm>
            <a:off x="2750476" y="39450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pSp>
        <p:nvGrpSpPr>
          <p:cNvPr id="943" name="Group 942">
            <a:extLst>
              <a:ext uri="{FF2B5EF4-FFF2-40B4-BE49-F238E27FC236}">
                <a16:creationId xmlns:a16="http://schemas.microsoft.com/office/drawing/2014/main" id="{3AFC653B-27CD-5D96-BF86-C94FC9976353}"/>
              </a:ext>
            </a:extLst>
          </p:cNvPr>
          <p:cNvGrpSpPr/>
          <p:nvPr/>
        </p:nvGrpSpPr>
        <p:grpSpPr>
          <a:xfrm>
            <a:off x="141166" y="-6724"/>
            <a:ext cx="2823674" cy="2321894"/>
            <a:chOff x="141166" y="-6724"/>
            <a:chExt cx="2823674" cy="2321894"/>
          </a:xfrm>
        </p:grpSpPr>
        <p:sp>
          <p:nvSpPr>
            <p:cNvPr id="25" name="Rounded Rectangle 38">
              <a:extLst>
                <a:ext uri="{FF2B5EF4-FFF2-40B4-BE49-F238E27FC236}">
                  <a16:creationId xmlns:a16="http://schemas.microsoft.com/office/drawing/2014/main" id="{D2E06477-6823-86D3-61D3-907D5E19335C}"/>
                </a:ext>
              </a:extLst>
            </p:cNvPr>
            <p:cNvSpPr/>
            <p:nvPr/>
          </p:nvSpPr>
          <p:spPr>
            <a:xfrm>
              <a:off x="141166" y="516515"/>
              <a:ext cx="1769297" cy="216000"/>
            </a:xfrm>
            <a:prstGeom prst="roundRect">
              <a:avLst/>
            </a:prstGeom>
            <a:solidFill>
              <a:srgbClr val="0000FF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4-1BB</a:t>
              </a:r>
            </a:p>
          </p:txBody>
        </p:sp>
        <p:sp>
          <p:nvSpPr>
            <p:cNvPr id="26" name="Rectangle 39">
              <a:extLst>
                <a:ext uri="{FF2B5EF4-FFF2-40B4-BE49-F238E27FC236}">
                  <a16:creationId xmlns:a16="http://schemas.microsoft.com/office/drawing/2014/main" id="{96DB9E4D-E496-B6C9-74EA-3B689D63367C}"/>
                </a:ext>
              </a:extLst>
            </p:cNvPr>
            <p:cNvSpPr/>
            <p:nvPr/>
          </p:nvSpPr>
          <p:spPr>
            <a:xfrm>
              <a:off x="1118376" y="515600"/>
              <a:ext cx="216024" cy="216024"/>
            </a:xfrm>
            <a:prstGeom prst="rect">
              <a:avLst/>
            </a:prstGeom>
            <a:solidFill>
              <a:srgbClr val="999999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ectangle 40">
              <a:extLst>
                <a:ext uri="{FF2B5EF4-FFF2-40B4-BE49-F238E27FC236}">
                  <a16:creationId xmlns:a16="http://schemas.microsoft.com/office/drawing/2014/main" id="{DC854329-6924-F88A-64FF-FB3F97873CDB}"/>
                </a:ext>
              </a:extLst>
            </p:cNvPr>
            <p:cNvSpPr/>
            <p:nvPr/>
          </p:nvSpPr>
          <p:spPr>
            <a:xfrm>
              <a:off x="1550424" y="515600"/>
              <a:ext cx="216024" cy="216024"/>
            </a:xfrm>
            <a:prstGeom prst="rect">
              <a:avLst/>
            </a:prstGeom>
            <a:solidFill>
              <a:srgbClr val="999999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TextBox 465">
              <a:extLst>
                <a:ext uri="{FF2B5EF4-FFF2-40B4-BE49-F238E27FC236}">
                  <a16:creationId xmlns:a16="http://schemas.microsoft.com/office/drawing/2014/main" id="{51FD1E37-0FBE-4A68-AE4F-EE23B27948D0}"/>
                </a:ext>
              </a:extLst>
            </p:cNvPr>
            <p:cNvSpPr txBox="1"/>
            <p:nvPr/>
          </p:nvSpPr>
          <p:spPr>
            <a:xfrm>
              <a:off x="803090" y="-6724"/>
              <a:ext cx="1611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TRAF2    TRAF1/2/3</a:t>
              </a:r>
            </a:p>
          </p:txBody>
        </p:sp>
        <p:cxnSp>
          <p:nvCxnSpPr>
            <p:cNvPr id="29" name="Straight Arrow Connector 42">
              <a:extLst>
                <a:ext uri="{FF2B5EF4-FFF2-40B4-BE49-F238E27FC236}">
                  <a16:creationId xmlns:a16="http://schemas.microsoft.com/office/drawing/2014/main" id="{C57C57CB-2B06-F931-3B21-CAF3F6276E77}"/>
                </a:ext>
              </a:extLst>
            </p:cNvPr>
            <p:cNvCxnSpPr/>
            <p:nvPr/>
          </p:nvCxnSpPr>
          <p:spPr>
            <a:xfrm>
              <a:off x="1118376" y="266068"/>
              <a:ext cx="102961" cy="23126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43">
              <a:extLst>
                <a:ext uri="{FF2B5EF4-FFF2-40B4-BE49-F238E27FC236}">
                  <a16:creationId xmlns:a16="http://schemas.microsoft.com/office/drawing/2014/main" id="{C41595F6-89F6-97AA-BFAD-429E7A85EC9F}"/>
                </a:ext>
              </a:extLst>
            </p:cNvPr>
            <p:cNvCxnSpPr/>
            <p:nvPr/>
          </p:nvCxnSpPr>
          <p:spPr>
            <a:xfrm flipH="1">
              <a:off x="1666882" y="266068"/>
              <a:ext cx="99566" cy="23126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471">
              <a:extLst>
                <a:ext uri="{FF2B5EF4-FFF2-40B4-BE49-F238E27FC236}">
                  <a16:creationId xmlns:a16="http://schemas.microsoft.com/office/drawing/2014/main" id="{55F8AFC8-2796-D822-5FB7-4024A114CDFE}"/>
                </a:ext>
              </a:extLst>
            </p:cNvPr>
            <p:cNvSpPr txBox="1"/>
            <p:nvPr/>
          </p:nvSpPr>
          <p:spPr>
            <a:xfrm>
              <a:off x="1877744" y="493519"/>
              <a:ext cx="7200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Rounded Rectangle 53">
              <a:extLst>
                <a:ext uri="{FF2B5EF4-FFF2-40B4-BE49-F238E27FC236}">
                  <a16:creationId xmlns:a16="http://schemas.microsoft.com/office/drawing/2014/main" id="{A24618DF-9A95-2305-99AF-472C17B63AB6}"/>
                </a:ext>
              </a:extLst>
            </p:cNvPr>
            <p:cNvSpPr/>
            <p:nvPr/>
          </p:nvSpPr>
          <p:spPr>
            <a:xfrm>
              <a:off x="141167" y="2061073"/>
              <a:ext cx="1337250" cy="216000"/>
            </a:xfrm>
            <a:prstGeom prst="roundRect">
              <a:avLst/>
            </a:prstGeom>
            <a:solidFill>
              <a:srgbClr val="0000FF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4-1BB</a:t>
              </a:r>
            </a:p>
          </p:txBody>
        </p:sp>
        <p:sp>
          <p:nvSpPr>
            <p:cNvPr id="33" name="Rectangle 54">
              <a:extLst>
                <a:ext uri="{FF2B5EF4-FFF2-40B4-BE49-F238E27FC236}">
                  <a16:creationId xmlns:a16="http://schemas.microsoft.com/office/drawing/2014/main" id="{259914A4-DF3B-43B2-3FA2-B9FC0E181854}"/>
                </a:ext>
              </a:extLst>
            </p:cNvPr>
            <p:cNvSpPr/>
            <p:nvPr/>
          </p:nvSpPr>
          <p:spPr>
            <a:xfrm>
              <a:off x="1118376" y="2057618"/>
              <a:ext cx="216024" cy="216024"/>
            </a:xfrm>
            <a:prstGeom prst="rect">
              <a:avLst/>
            </a:prstGeom>
            <a:solidFill>
              <a:srgbClr val="999999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479">
              <a:extLst>
                <a:ext uri="{FF2B5EF4-FFF2-40B4-BE49-F238E27FC236}">
                  <a16:creationId xmlns:a16="http://schemas.microsoft.com/office/drawing/2014/main" id="{6B08BD99-A9AA-C594-0A63-66F19BBDA9C1}"/>
                </a:ext>
              </a:extLst>
            </p:cNvPr>
            <p:cNvSpPr txBox="1"/>
            <p:nvPr/>
          </p:nvSpPr>
          <p:spPr>
            <a:xfrm>
              <a:off x="1910464" y="2038171"/>
              <a:ext cx="105437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 </a:t>
              </a:r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Δ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C10</a:t>
              </a:r>
              <a:endPara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465">
              <a:extLst>
                <a:ext uri="{FF2B5EF4-FFF2-40B4-BE49-F238E27FC236}">
                  <a16:creationId xmlns:a16="http://schemas.microsoft.com/office/drawing/2014/main" id="{E9254878-4EE6-A37D-3D85-2E82DF36C913}"/>
                </a:ext>
              </a:extLst>
            </p:cNvPr>
            <p:cNvSpPr txBox="1"/>
            <p:nvPr/>
          </p:nvSpPr>
          <p:spPr>
            <a:xfrm>
              <a:off x="632418" y="690817"/>
              <a:ext cx="1611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QEED→QAAA</a:t>
              </a:r>
            </a:p>
          </p:txBody>
        </p:sp>
        <p:cxnSp>
          <p:nvCxnSpPr>
            <p:cNvPr id="36" name="直接连接符 16">
              <a:extLst>
                <a:ext uri="{FF2B5EF4-FFF2-40B4-BE49-F238E27FC236}">
                  <a16:creationId xmlns:a16="http://schemas.microsoft.com/office/drawing/2014/main" id="{CEE30787-9B05-3855-CC58-C85AF1C55FE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61286" y="927002"/>
              <a:ext cx="280238" cy="77708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142">
              <a:extLst>
                <a:ext uri="{FF2B5EF4-FFF2-40B4-BE49-F238E27FC236}">
                  <a16:creationId xmlns:a16="http://schemas.microsoft.com/office/drawing/2014/main" id="{48FDC124-CB5D-1036-6C0D-304B5B9828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23479" y="927002"/>
              <a:ext cx="273694" cy="80779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ounded Rectangle 44">
              <a:extLst>
                <a:ext uri="{FF2B5EF4-FFF2-40B4-BE49-F238E27FC236}">
                  <a16:creationId xmlns:a16="http://schemas.microsoft.com/office/drawing/2014/main" id="{B7338EC0-1304-2578-6D39-ABDBF9376902}"/>
                </a:ext>
              </a:extLst>
            </p:cNvPr>
            <p:cNvSpPr/>
            <p:nvPr/>
          </p:nvSpPr>
          <p:spPr>
            <a:xfrm>
              <a:off x="141166" y="1007625"/>
              <a:ext cx="1769297" cy="216000"/>
            </a:xfrm>
            <a:prstGeom prst="roundRect">
              <a:avLst/>
            </a:prstGeom>
            <a:solidFill>
              <a:srgbClr val="0000FF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4-1BB</a:t>
              </a:r>
            </a:p>
          </p:txBody>
        </p:sp>
        <p:sp>
          <p:nvSpPr>
            <p:cNvPr id="39" name="Rectangle 45">
              <a:extLst>
                <a:ext uri="{FF2B5EF4-FFF2-40B4-BE49-F238E27FC236}">
                  <a16:creationId xmlns:a16="http://schemas.microsoft.com/office/drawing/2014/main" id="{94B59C49-8257-A6B9-97B3-993601B93FA3}"/>
                </a:ext>
              </a:extLst>
            </p:cNvPr>
            <p:cNvSpPr/>
            <p:nvPr/>
          </p:nvSpPr>
          <p:spPr>
            <a:xfrm>
              <a:off x="1118376" y="1006710"/>
              <a:ext cx="216024" cy="216024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Rectangle 46">
              <a:extLst>
                <a:ext uri="{FF2B5EF4-FFF2-40B4-BE49-F238E27FC236}">
                  <a16:creationId xmlns:a16="http://schemas.microsoft.com/office/drawing/2014/main" id="{BE8CF032-379E-846C-98C8-705E09C6F94C}"/>
                </a:ext>
              </a:extLst>
            </p:cNvPr>
            <p:cNvSpPr/>
            <p:nvPr/>
          </p:nvSpPr>
          <p:spPr>
            <a:xfrm>
              <a:off x="1550424" y="1006710"/>
              <a:ext cx="216024" cy="216024"/>
            </a:xfrm>
            <a:prstGeom prst="rect">
              <a:avLst/>
            </a:prstGeom>
            <a:solidFill>
              <a:srgbClr val="999999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72">
              <a:extLst>
                <a:ext uri="{FF2B5EF4-FFF2-40B4-BE49-F238E27FC236}">
                  <a16:creationId xmlns:a16="http://schemas.microsoft.com/office/drawing/2014/main" id="{26CDC25D-CA55-B81B-E515-5BC2F84E6754}"/>
                </a:ext>
              </a:extLst>
            </p:cNvPr>
            <p:cNvSpPr txBox="1"/>
            <p:nvPr/>
          </p:nvSpPr>
          <p:spPr>
            <a:xfrm>
              <a:off x="1910464" y="991470"/>
              <a:ext cx="9513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 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mut1</a:t>
              </a:r>
            </a:p>
          </p:txBody>
        </p:sp>
        <p:cxnSp>
          <p:nvCxnSpPr>
            <p:cNvPr id="42" name="直接连接符 144">
              <a:extLst>
                <a:ext uri="{FF2B5EF4-FFF2-40B4-BE49-F238E27FC236}">
                  <a16:creationId xmlns:a16="http://schemas.microsoft.com/office/drawing/2014/main" id="{D27933F9-7BC3-C73A-0C54-7F1A9E1FBC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85940" y="1453497"/>
              <a:ext cx="280238" cy="77708"/>
            </a:xfrm>
            <a:prstGeom prst="line">
              <a:avLst/>
            </a:prstGeom>
            <a:ln w="127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145">
              <a:extLst>
                <a:ext uri="{FF2B5EF4-FFF2-40B4-BE49-F238E27FC236}">
                  <a16:creationId xmlns:a16="http://schemas.microsoft.com/office/drawing/2014/main" id="{98D9AF14-60C5-D6CF-22D8-7EBB784A0D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48133" y="1453497"/>
              <a:ext cx="273694" cy="80779"/>
            </a:xfrm>
            <a:prstGeom prst="line">
              <a:avLst/>
            </a:prstGeom>
            <a:ln w="127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65">
              <a:extLst>
                <a:ext uri="{FF2B5EF4-FFF2-40B4-BE49-F238E27FC236}">
                  <a16:creationId xmlns:a16="http://schemas.microsoft.com/office/drawing/2014/main" id="{D1865DFB-CE1E-58E5-F8ED-920A6F40870C}"/>
                </a:ext>
              </a:extLst>
            </p:cNvPr>
            <p:cNvSpPr txBox="1"/>
            <p:nvPr/>
          </p:nvSpPr>
          <p:spPr>
            <a:xfrm>
              <a:off x="995829" y="1200619"/>
              <a:ext cx="1611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PEEEE→PEAAA</a:t>
              </a:r>
            </a:p>
          </p:txBody>
        </p:sp>
        <p:cxnSp>
          <p:nvCxnSpPr>
            <p:cNvPr id="45" name="直接连接符 147">
              <a:extLst>
                <a:ext uri="{FF2B5EF4-FFF2-40B4-BE49-F238E27FC236}">
                  <a16:creationId xmlns:a16="http://schemas.microsoft.com/office/drawing/2014/main" id="{9DBB34E4-20C7-BBDD-8831-212D587C2D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91559" y="1974232"/>
              <a:ext cx="280238" cy="77708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148">
              <a:extLst>
                <a:ext uri="{FF2B5EF4-FFF2-40B4-BE49-F238E27FC236}">
                  <a16:creationId xmlns:a16="http://schemas.microsoft.com/office/drawing/2014/main" id="{8906EDCD-E7AA-72E3-585B-C248B6FE16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54742" y="1974232"/>
              <a:ext cx="273694" cy="80779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73">
              <a:extLst>
                <a:ext uri="{FF2B5EF4-FFF2-40B4-BE49-F238E27FC236}">
                  <a16:creationId xmlns:a16="http://schemas.microsoft.com/office/drawing/2014/main" id="{F09BB0EF-6644-D8F0-52FD-16D91355DE97}"/>
                </a:ext>
              </a:extLst>
            </p:cNvPr>
            <p:cNvSpPr txBox="1"/>
            <p:nvPr/>
          </p:nvSpPr>
          <p:spPr>
            <a:xfrm>
              <a:off x="1910463" y="1514821"/>
              <a:ext cx="1041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 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mut2</a:t>
              </a:r>
            </a:p>
          </p:txBody>
        </p:sp>
        <p:sp>
          <p:nvSpPr>
            <p:cNvPr id="48" name="Rounded Rectangle 50">
              <a:extLst>
                <a:ext uri="{FF2B5EF4-FFF2-40B4-BE49-F238E27FC236}">
                  <a16:creationId xmlns:a16="http://schemas.microsoft.com/office/drawing/2014/main" id="{3D54F6C2-7D4B-C345-70A4-42E94E7793CD}"/>
                </a:ext>
              </a:extLst>
            </p:cNvPr>
            <p:cNvSpPr/>
            <p:nvPr/>
          </p:nvSpPr>
          <p:spPr>
            <a:xfrm>
              <a:off x="141166" y="1538596"/>
              <a:ext cx="1769297" cy="216000"/>
            </a:xfrm>
            <a:prstGeom prst="roundRect">
              <a:avLst/>
            </a:prstGeom>
            <a:solidFill>
              <a:srgbClr val="0000FF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4-1BB</a:t>
              </a:r>
            </a:p>
          </p:txBody>
        </p:sp>
        <p:sp>
          <p:nvSpPr>
            <p:cNvPr id="49" name="Rectangle 51">
              <a:extLst>
                <a:ext uri="{FF2B5EF4-FFF2-40B4-BE49-F238E27FC236}">
                  <a16:creationId xmlns:a16="http://schemas.microsoft.com/office/drawing/2014/main" id="{FB3CB79E-1D3E-6615-6349-2C9BBDAD24D7}"/>
                </a:ext>
              </a:extLst>
            </p:cNvPr>
            <p:cNvSpPr/>
            <p:nvPr/>
          </p:nvSpPr>
          <p:spPr>
            <a:xfrm>
              <a:off x="1118376" y="1537681"/>
              <a:ext cx="216024" cy="216024"/>
            </a:xfrm>
            <a:prstGeom prst="rect">
              <a:avLst/>
            </a:prstGeom>
            <a:solidFill>
              <a:srgbClr val="999999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ctangle 52">
              <a:extLst>
                <a:ext uri="{FF2B5EF4-FFF2-40B4-BE49-F238E27FC236}">
                  <a16:creationId xmlns:a16="http://schemas.microsoft.com/office/drawing/2014/main" id="{49E10E8F-5440-E40F-B4A7-6C9A43694687}"/>
                </a:ext>
              </a:extLst>
            </p:cNvPr>
            <p:cNvSpPr/>
            <p:nvPr/>
          </p:nvSpPr>
          <p:spPr>
            <a:xfrm>
              <a:off x="1550424" y="1537681"/>
              <a:ext cx="216024" cy="216024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465">
              <a:extLst>
                <a:ext uri="{FF2B5EF4-FFF2-40B4-BE49-F238E27FC236}">
                  <a16:creationId xmlns:a16="http://schemas.microsoft.com/office/drawing/2014/main" id="{B03DAFB7-48A2-B1EF-4ABD-D510EB1FA84E}"/>
                </a:ext>
              </a:extLst>
            </p:cNvPr>
            <p:cNvSpPr txBox="1"/>
            <p:nvPr/>
          </p:nvSpPr>
          <p:spPr>
            <a:xfrm>
              <a:off x="1107749" y="1740222"/>
              <a:ext cx="16114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strike="sngStrike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PEEEEGGCEL</a:t>
              </a:r>
            </a:p>
          </p:txBody>
        </p:sp>
      </p:grpSp>
      <p:grpSp>
        <p:nvGrpSpPr>
          <p:cNvPr id="930" name="Group 929">
            <a:extLst>
              <a:ext uri="{FF2B5EF4-FFF2-40B4-BE49-F238E27FC236}">
                <a16:creationId xmlns:a16="http://schemas.microsoft.com/office/drawing/2014/main" id="{4D3BD56B-F574-A058-1324-F1274E8931F1}"/>
              </a:ext>
            </a:extLst>
          </p:cNvPr>
          <p:cNvGrpSpPr/>
          <p:nvPr/>
        </p:nvGrpSpPr>
        <p:grpSpPr>
          <a:xfrm>
            <a:off x="52964" y="2606710"/>
            <a:ext cx="3498751" cy="1984300"/>
            <a:chOff x="-75628" y="3063911"/>
            <a:chExt cx="3498751" cy="1984300"/>
          </a:xfrm>
        </p:grpSpPr>
        <p:pic>
          <p:nvPicPr>
            <p:cNvPr id="917" name="Picture 916">
              <a:extLst>
                <a:ext uri="{FF2B5EF4-FFF2-40B4-BE49-F238E27FC236}">
                  <a16:creationId xmlns:a16="http://schemas.microsoft.com/office/drawing/2014/main" id="{09FCFBF1-A8E3-5959-97A4-56F6786E5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19" y="3063911"/>
              <a:ext cx="1789274" cy="1771200"/>
            </a:xfrm>
            <a:prstGeom prst="rect">
              <a:avLst/>
            </a:prstGeom>
          </p:spPr>
        </p:pic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97A3E1B-0DE4-741E-8117-94981888C72A}"/>
                </a:ext>
              </a:extLst>
            </p:cNvPr>
            <p:cNvGrpSpPr/>
            <p:nvPr/>
          </p:nvGrpSpPr>
          <p:grpSpPr>
            <a:xfrm>
              <a:off x="-75628" y="3115294"/>
              <a:ext cx="3498751" cy="1932917"/>
              <a:chOff x="411352" y="3055012"/>
              <a:chExt cx="3498751" cy="1932917"/>
            </a:xfrm>
          </p:grpSpPr>
          <p:sp>
            <p:nvSpPr>
              <p:cNvPr id="62" name="TextBox 84">
                <a:extLst>
                  <a:ext uri="{FF2B5EF4-FFF2-40B4-BE49-F238E27FC236}">
                    <a16:creationId xmlns:a16="http://schemas.microsoft.com/office/drawing/2014/main" id="{397B78CA-1599-8B6B-0B25-297411F4E591}"/>
                  </a:ext>
                </a:extLst>
              </p:cNvPr>
              <p:cNvSpPr txBox="1"/>
              <p:nvPr/>
            </p:nvSpPr>
            <p:spPr>
              <a:xfrm rot="5400000">
                <a:off x="2522651" y="4201799"/>
                <a:ext cx="1172210" cy="276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Day 5</a:t>
                </a:r>
                <a:endPara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TextBox 84">
                <a:extLst>
                  <a:ext uri="{FF2B5EF4-FFF2-40B4-BE49-F238E27FC236}">
                    <a16:creationId xmlns:a16="http://schemas.microsoft.com/office/drawing/2014/main" id="{960A5B0B-D5C7-4C52-859D-8E2F3846A8B2}"/>
                  </a:ext>
                </a:extLst>
              </p:cNvPr>
              <p:cNvSpPr txBox="1"/>
              <p:nvPr/>
            </p:nvSpPr>
            <p:spPr>
              <a:xfrm>
                <a:off x="2199294" y="3224534"/>
                <a:ext cx="171080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19.CD28ζ</a:t>
                </a:r>
                <a:endPara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TextBox 84">
                <a:extLst>
                  <a:ext uri="{FF2B5EF4-FFF2-40B4-BE49-F238E27FC236}">
                    <a16:creationId xmlns:a16="http://schemas.microsoft.com/office/drawing/2014/main" id="{DE9CB261-A44F-A15C-BD6C-7F1D7729BF1B}"/>
                  </a:ext>
                </a:extLst>
              </p:cNvPr>
              <p:cNvSpPr txBox="1"/>
              <p:nvPr/>
            </p:nvSpPr>
            <p:spPr>
              <a:xfrm>
                <a:off x="2199294" y="3615059"/>
                <a:ext cx="11722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19.CD28ζ</a:t>
                </a:r>
                <a:endPara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TextBox 84">
                <a:extLst>
                  <a:ext uri="{FF2B5EF4-FFF2-40B4-BE49-F238E27FC236}">
                    <a16:creationId xmlns:a16="http://schemas.microsoft.com/office/drawing/2014/main" id="{E312DA73-6042-4AA3-187C-B06B6194CF36}"/>
                  </a:ext>
                </a:extLst>
              </p:cNvPr>
              <p:cNvSpPr txBox="1"/>
              <p:nvPr/>
            </p:nvSpPr>
            <p:spPr>
              <a:xfrm>
                <a:off x="2199294" y="3815084"/>
                <a:ext cx="11722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19.BBζ</a:t>
                </a:r>
                <a:endPara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TextBox 84">
                <a:extLst>
                  <a:ext uri="{FF2B5EF4-FFF2-40B4-BE49-F238E27FC236}">
                    <a16:creationId xmlns:a16="http://schemas.microsoft.com/office/drawing/2014/main" id="{C1AA2A26-0167-7D69-EB03-1EC7D47A9981}"/>
                  </a:ext>
                </a:extLst>
              </p:cNvPr>
              <p:cNvSpPr txBox="1"/>
              <p:nvPr/>
            </p:nvSpPr>
            <p:spPr>
              <a:xfrm>
                <a:off x="2199294" y="4015109"/>
                <a:ext cx="11722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BBζ mut1</a:t>
                </a:r>
                <a:endPara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TextBox 84">
                <a:extLst>
                  <a:ext uri="{FF2B5EF4-FFF2-40B4-BE49-F238E27FC236}">
                    <a16:creationId xmlns:a16="http://schemas.microsoft.com/office/drawing/2014/main" id="{A37868D4-0840-B367-17B5-475F9A3ACD54}"/>
                  </a:ext>
                </a:extLst>
              </p:cNvPr>
              <p:cNvSpPr txBox="1"/>
              <p:nvPr/>
            </p:nvSpPr>
            <p:spPr>
              <a:xfrm>
                <a:off x="2199294" y="4205609"/>
                <a:ext cx="11722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BBζ mut2</a:t>
                </a:r>
                <a:endPara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TextBox 84">
                <a:extLst>
                  <a:ext uri="{FF2B5EF4-FFF2-40B4-BE49-F238E27FC236}">
                    <a16:creationId xmlns:a16="http://schemas.microsoft.com/office/drawing/2014/main" id="{497F6E54-1EB3-C1EC-0CB3-C6551B89383B}"/>
                  </a:ext>
                </a:extLst>
              </p:cNvPr>
              <p:cNvSpPr txBox="1"/>
              <p:nvPr/>
            </p:nvSpPr>
            <p:spPr>
              <a:xfrm>
                <a:off x="2199294" y="4386584"/>
                <a:ext cx="11722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BBζ </a:t>
                </a:r>
                <a:r>
                  <a:rPr lang="el-GR" sz="12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Δ</a:t>
                </a: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C10</a:t>
                </a:r>
                <a:endPara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TextBox 84">
                <a:extLst>
                  <a:ext uri="{FF2B5EF4-FFF2-40B4-BE49-F238E27FC236}">
                    <a16:creationId xmlns:a16="http://schemas.microsoft.com/office/drawing/2014/main" id="{13C0D94E-2113-02D5-CA08-8658756757AA}"/>
                  </a:ext>
                </a:extLst>
              </p:cNvPr>
              <p:cNvSpPr txBox="1"/>
              <p:nvPr/>
            </p:nvSpPr>
            <p:spPr>
              <a:xfrm>
                <a:off x="2199294" y="3415034"/>
                <a:ext cx="117221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NT</a:t>
                </a:r>
                <a:endPara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1" name="直接连接符 237">
                <a:extLst>
                  <a:ext uri="{FF2B5EF4-FFF2-40B4-BE49-F238E27FC236}">
                    <a16:creationId xmlns:a16="http://schemas.microsoft.com/office/drawing/2014/main" id="{6C740483-2F88-2CF9-9653-2BAE25E2D5E0}"/>
                  </a:ext>
                </a:extLst>
              </p:cNvPr>
              <p:cNvCxnSpPr/>
              <p:nvPr/>
            </p:nvCxnSpPr>
            <p:spPr>
              <a:xfrm>
                <a:off x="2995091" y="3553464"/>
                <a:ext cx="0" cy="1038225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3" name="组合 2">
                <a:extLst>
                  <a:ext uri="{FF2B5EF4-FFF2-40B4-BE49-F238E27FC236}">
                    <a16:creationId xmlns:a16="http://schemas.microsoft.com/office/drawing/2014/main" id="{59E86FB5-DA9F-71F8-9267-14E0025B2427}"/>
                  </a:ext>
                </a:extLst>
              </p:cNvPr>
              <p:cNvGrpSpPr/>
              <p:nvPr/>
            </p:nvGrpSpPr>
            <p:grpSpPr>
              <a:xfrm>
                <a:off x="411352" y="3079754"/>
                <a:ext cx="1887736" cy="1908175"/>
                <a:chOff x="5403524" y="5354320"/>
                <a:chExt cx="1887736" cy="1908175"/>
              </a:xfrm>
            </p:grpSpPr>
            <p:sp>
              <p:nvSpPr>
                <p:cNvPr id="66" name="TextBox 5">
                  <a:extLst>
                    <a:ext uri="{FF2B5EF4-FFF2-40B4-BE49-F238E27FC236}">
                      <a16:creationId xmlns:a16="http://schemas.microsoft.com/office/drawing/2014/main" id="{4D61BCEF-9123-840A-4292-22C3447B49D0}"/>
                    </a:ext>
                  </a:extLst>
                </p:cNvPr>
                <p:cNvSpPr txBox="1"/>
                <p:nvPr/>
              </p:nvSpPr>
              <p:spPr>
                <a:xfrm>
                  <a:off x="5634545" y="6986905"/>
                  <a:ext cx="659765" cy="2755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CTV</a:t>
                  </a:r>
                </a:p>
              </p:txBody>
            </p:sp>
            <p:cxnSp>
              <p:nvCxnSpPr>
                <p:cNvPr id="67" name="Straight Arrow Connector 57">
                  <a:extLst>
                    <a:ext uri="{FF2B5EF4-FFF2-40B4-BE49-F238E27FC236}">
                      <a16:creationId xmlns:a16="http://schemas.microsoft.com/office/drawing/2014/main" id="{C102C5DF-C8B8-5652-6BEB-19218561B4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86665" y="7119938"/>
                  <a:ext cx="1204595" cy="9525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TextBox 84">
                  <a:extLst>
                    <a:ext uri="{FF2B5EF4-FFF2-40B4-BE49-F238E27FC236}">
                      <a16:creationId xmlns:a16="http://schemas.microsoft.com/office/drawing/2014/main" id="{9E478458-B677-CECB-3C71-DF8AA865A305}"/>
                    </a:ext>
                  </a:extLst>
                </p:cNvPr>
                <p:cNvSpPr txBox="1"/>
                <p:nvPr/>
              </p:nvSpPr>
              <p:spPr>
                <a:xfrm rot="10800000">
                  <a:off x="5403524" y="6074410"/>
                  <a:ext cx="369332" cy="85344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% of max</a:t>
                  </a:r>
                  <a:endParaRPr 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69" name="Straight Arrow Connector 87">
                  <a:extLst>
                    <a:ext uri="{FF2B5EF4-FFF2-40B4-BE49-F238E27FC236}">
                      <a16:creationId xmlns:a16="http://schemas.microsoft.com/office/drawing/2014/main" id="{E4275D6C-67E3-538A-63EA-6D082204EFD0}"/>
                    </a:ext>
                  </a:extLst>
                </p:cNvPr>
                <p:cNvCxnSpPr>
                  <a:cxnSpLocks/>
                  <a:stCxn id="68" idx="2"/>
                </p:cNvCxnSpPr>
                <p:nvPr/>
              </p:nvCxnSpPr>
              <p:spPr>
                <a:xfrm flipH="1" flipV="1">
                  <a:off x="5581206" y="5354320"/>
                  <a:ext cx="6984" cy="72009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4" name="TextBox 84">
                <a:extLst>
                  <a:ext uri="{FF2B5EF4-FFF2-40B4-BE49-F238E27FC236}">
                    <a16:creationId xmlns:a16="http://schemas.microsoft.com/office/drawing/2014/main" id="{CF7C07B2-4C67-2559-C6FC-632CF6E5D8AA}"/>
                  </a:ext>
                </a:extLst>
              </p:cNvPr>
              <p:cNvSpPr txBox="1"/>
              <p:nvPr/>
            </p:nvSpPr>
            <p:spPr>
              <a:xfrm rot="5400000">
                <a:off x="2803049" y="3245296"/>
                <a:ext cx="6575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Day 1</a:t>
                </a:r>
                <a:endParaRPr lang="en-US" sz="12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65" name="直接连接符 237">
                <a:extLst>
                  <a:ext uri="{FF2B5EF4-FFF2-40B4-BE49-F238E27FC236}">
                    <a16:creationId xmlns:a16="http://schemas.microsoft.com/office/drawing/2014/main" id="{45DA155B-58D6-7440-31CD-6B168DAA97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7414" y="3214056"/>
                <a:ext cx="3539" cy="268800"/>
              </a:xfrm>
              <a:prstGeom prst="line">
                <a:avLst/>
              </a:prstGeom>
              <a:ln w="12700" cmpd="sng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0" name="TextBox 38">
            <a:extLst>
              <a:ext uri="{FF2B5EF4-FFF2-40B4-BE49-F238E27FC236}">
                <a16:creationId xmlns:a16="http://schemas.microsoft.com/office/drawing/2014/main" id="{56C3A82C-FA30-4705-AE90-852EEEB93711}"/>
              </a:ext>
            </a:extLst>
          </p:cNvPr>
          <p:cNvSpPr txBox="1"/>
          <p:nvPr/>
        </p:nvSpPr>
        <p:spPr>
          <a:xfrm>
            <a:off x="-63042" y="2294850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1" name="TextBox 7">
            <a:extLst>
              <a:ext uri="{FF2B5EF4-FFF2-40B4-BE49-F238E27FC236}">
                <a16:creationId xmlns:a16="http://schemas.microsoft.com/office/drawing/2014/main" id="{BC6FE8E2-AF42-3C78-B175-6D3285836F50}"/>
              </a:ext>
            </a:extLst>
          </p:cNvPr>
          <p:cNvSpPr txBox="1"/>
          <p:nvPr/>
        </p:nvSpPr>
        <p:spPr>
          <a:xfrm>
            <a:off x="2750476" y="2294850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72" name="TextBox 8">
            <a:extLst>
              <a:ext uri="{FF2B5EF4-FFF2-40B4-BE49-F238E27FC236}">
                <a16:creationId xmlns:a16="http://schemas.microsoft.com/office/drawing/2014/main" id="{74959836-42A2-26DC-5E94-9856D30E94BF}"/>
              </a:ext>
            </a:extLst>
          </p:cNvPr>
          <p:cNvSpPr txBox="1"/>
          <p:nvPr/>
        </p:nvSpPr>
        <p:spPr>
          <a:xfrm>
            <a:off x="-63042" y="4723695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2" name="Group 264">
            <a:extLst>
              <a:ext uri="{FF2B5EF4-FFF2-40B4-BE49-F238E27FC236}">
                <a16:creationId xmlns:a16="http://schemas.microsoft.com/office/drawing/2014/main" id="{EEBD306D-602E-E080-7204-F5E7F9E5DBD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95657" y="2038921"/>
            <a:ext cx="2341562" cy="2872924"/>
            <a:chOff x="3615" y="-81"/>
            <a:chExt cx="1475" cy="2020"/>
          </a:xfrm>
        </p:grpSpPr>
        <p:sp>
          <p:nvSpPr>
            <p:cNvPr id="103" name="AutoShape 263">
              <a:extLst>
                <a:ext uri="{FF2B5EF4-FFF2-40B4-BE49-F238E27FC236}">
                  <a16:creationId xmlns:a16="http://schemas.microsoft.com/office/drawing/2014/main" id="{F14A10B5-B1F1-EA4F-5537-4BE8D5E1EB0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615" y="-81"/>
              <a:ext cx="1475" cy="2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265">
              <a:extLst>
                <a:ext uri="{FF2B5EF4-FFF2-40B4-BE49-F238E27FC236}">
                  <a16:creationId xmlns:a16="http://schemas.microsoft.com/office/drawing/2014/main" id="{16ACB799-5A05-37DA-B0CE-AC223CC1D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0" y="996"/>
              <a:ext cx="110" cy="420"/>
            </a:xfrm>
            <a:prstGeom prst="rect">
              <a:avLst/>
            </a:prstGeom>
            <a:solidFill>
              <a:srgbClr val="DE8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266">
              <a:extLst>
                <a:ext uri="{FF2B5EF4-FFF2-40B4-BE49-F238E27FC236}">
                  <a16:creationId xmlns:a16="http://schemas.microsoft.com/office/drawing/2014/main" id="{3D8591B3-C198-0E17-0335-F7E82A2E8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8" y="1005"/>
              <a:ext cx="93" cy="411"/>
            </a:xfrm>
            <a:custGeom>
              <a:avLst/>
              <a:gdLst>
                <a:gd name="T0" fmla="*/ 0 w 93"/>
                <a:gd name="T1" fmla="*/ 411 h 411"/>
                <a:gd name="T2" fmla="*/ 0 w 93"/>
                <a:gd name="T3" fmla="*/ 0 h 411"/>
                <a:gd name="T4" fmla="*/ 0 w 93"/>
                <a:gd name="T5" fmla="*/ 0 h 411"/>
                <a:gd name="T6" fmla="*/ 93 w 93"/>
                <a:gd name="T7" fmla="*/ 0 h 411"/>
                <a:gd name="T8" fmla="*/ 93 w 93"/>
                <a:gd name="T9" fmla="*/ 0 h 411"/>
                <a:gd name="T10" fmla="*/ 93 w 93"/>
                <a:gd name="T11" fmla="*/ 4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411">
                  <a:moveTo>
                    <a:pt x="0" y="41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93" y="411"/>
                  </a:lnTo>
                </a:path>
              </a:pathLst>
            </a:custGeom>
            <a:noFill/>
            <a:ln w="26988" cap="flat">
              <a:solidFill>
                <a:srgbClr val="DE8B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Rectangle 267">
              <a:extLst>
                <a:ext uri="{FF2B5EF4-FFF2-40B4-BE49-F238E27FC236}">
                  <a16:creationId xmlns:a16="http://schemas.microsoft.com/office/drawing/2014/main" id="{8FD6B786-1563-AFCD-F312-7580C3B201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5" y="860"/>
              <a:ext cx="110" cy="556"/>
            </a:xfrm>
            <a:prstGeom prst="rect">
              <a:avLst/>
            </a:prstGeom>
            <a:solidFill>
              <a:srgbClr val="A0F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268">
              <a:extLst>
                <a:ext uri="{FF2B5EF4-FFF2-40B4-BE49-F238E27FC236}">
                  <a16:creationId xmlns:a16="http://schemas.microsoft.com/office/drawing/2014/main" id="{EA70CE12-7071-9E74-851C-628CCB7F2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3" y="868"/>
              <a:ext cx="93" cy="548"/>
            </a:xfrm>
            <a:custGeom>
              <a:avLst/>
              <a:gdLst>
                <a:gd name="T0" fmla="*/ 0 w 93"/>
                <a:gd name="T1" fmla="*/ 548 h 548"/>
                <a:gd name="T2" fmla="*/ 0 w 93"/>
                <a:gd name="T3" fmla="*/ 0 h 548"/>
                <a:gd name="T4" fmla="*/ 0 w 93"/>
                <a:gd name="T5" fmla="*/ 0 h 548"/>
                <a:gd name="T6" fmla="*/ 93 w 93"/>
                <a:gd name="T7" fmla="*/ 0 h 548"/>
                <a:gd name="T8" fmla="*/ 93 w 93"/>
                <a:gd name="T9" fmla="*/ 0 h 548"/>
                <a:gd name="T10" fmla="*/ 93 w 93"/>
                <a:gd name="T11" fmla="*/ 548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548">
                  <a:moveTo>
                    <a:pt x="0" y="54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93" y="548"/>
                  </a:lnTo>
                </a:path>
              </a:pathLst>
            </a:custGeom>
            <a:noFill/>
            <a:ln w="26988" cap="flat">
              <a:solidFill>
                <a:srgbClr val="A0FF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269">
              <a:extLst>
                <a:ext uri="{FF2B5EF4-FFF2-40B4-BE49-F238E27FC236}">
                  <a16:creationId xmlns:a16="http://schemas.microsoft.com/office/drawing/2014/main" id="{7DC75A85-A1C3-729F-D019-71D595121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0" y="955"/>
              <a:ext cx="110" cy="461"/>
            </a:xfrm>
            <a:prstGeom prst="rect">
              <a:avLst/>
            </a:pr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9" name="Freeform 270">
              <a:extLst>
                <a:ext uri="{FF2B5EF4-FFF2-40B4-BE49-F238E27FC236}">
                  <a16:creationId xmlns:a16="http://schemas.microsoft.com/office/drawing/2014/main" id="{79508E5D-EE45-FC9C-4446-B6CC81527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964"/>
              <a:ext cx="92" cy="452"/>
            </a:xfrm>
            <a:custGeom>
              <a:avLst/>
              <a:gdLst>
                <a:gd name="T0" fmla="*/ 0 w 92"/>
                <a:gd name="T1" fmla="*/ 452 h 452"/>
                <a:gd name="T2" fmla="*/ 0 w 92"/>
                <a:gd name="T3" fmla="*/ 0 h 452"/>
                <a:gd name="T4" fmla="*/ 0 w 92"/>
                <a:gd name="T5" fmla="*/ 0 h 452"/>
                <a:gd name="T6" fmla="*/ 92 w 92"/>
                <a:gd name="T7" fmla="*/ 0 h 452"/>
                <a:gd name="T8" fmla="*/ 92 w 92"/>
                <a:gd name="T9" fmla="*/ 0 h 452"/>
                <a:gd name="T10" fmla="*/ 92 w 92"/>
                <a:gd name="T11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452">
                  <a:moveTo>
                    <a:pt x="0" y="45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452"/>
                  </a:lnTo>
                </a:path>
              </a:pathLst>
            </a:custGeom>
            <a:noFill/>
            <a:ln w="26988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271">
              <a:extLst>
                <a:ext uri="{FF2B5EF4-FFF2-40B4-BE49-F238E27FC236}">
                  <a16:creationId xmlns:a16="http://schemas.microsoft.com/office/drawing/2014/main" id="{BEEF746B-1EEC-29E4-C7FD-67D62BE46F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5" y="532"/>
              <a:ext cx="110" cy="884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1" name="Freeform 272">
              <a:extLst>
                <a:ext uri="{FF2B5EF4-FFF2-40B4-BE49-F238E27FC236}">
                  <a16:creationId xmlns:a16="http://schemas.microsoft.com/office/drawing/2014/main" id="{93AFDA09-8302-2ED2-1924-A753E9129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" y="541"/>
              <a:ext cx="93" cy="875"/>
            </a:xfrm>
            <a:custGeom>
              <a:avLst/>
              <a:gdLst>
                <a:gd name="T0" fmla="*/ 0 w 93"/>
                <a:gd name="T1" fmla="*/ 875 h 875"/>
                <a:gd name="T2" fmla="*/ 0 w 93"/>
                <a:gd name="T3" fmla="*/ 0 h 875"/>
                <a:gd name="T4" fmla="*/ 0 w 93"/>
                <a:gd name="T5" fmla="*/ 0 h 875"/>
                <a:gd name="T6" fmla="*/ 93 w 93"/>
                <a:gd name="T7" fmla="*/ 0 h 875"/>
                <a:gd name="T8" fmla="*/ 93 w 93"/>
                <a:gd name="T9" fmla="*/ 0 h 875"/>
                <a:gd name="T10" fmla="*/ 93 w 93"/>
                <a:gd name="T11" fmla="*/ 875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875">
                  <a:moveTo>
                    <a:pt x="0" y="87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93" y="875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273">
              <a:extLst>
                <a:ext uri="{FF2B5EF4-FFF2-40B4-BE49-F238E27FC236}">
                  <a16:creationId xmlns:a16="http://schemas.microsoft.com/office/drawing/2014/main" id="{87D84059-4FD7-AE47-D36E-09E306416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970"/>
              <a:ext cx="110" cy="446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274">
              <a:extLst>
                <a:ext uri="{FF2B5EF4-FFF2-40B4-BE49-F238E27FC236}">
                  <a16:creationId xmlns:a16="http://schemas.microsoft.com/office/drawing/2014/main" id="{1859B167-680F-214C-8FA2-3B89BB555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9" y="978"/>
              <a:ext cx="93" cy="438"/>
            </a:xfrm>
            <a:custGeom>
              <a:avLst/>
              <a:gdLst>
                <a:gd name="T0" fmla="*/ 0 w 93"/>
                <a:gd name="T1" fmla="*/ 438 h 438"/>
                <a:gd name="T2" fmla="*/ 0 w 93"/>
                <a:gd name="T3" fmla="*/ 0 h 438"/>
                <a:gd name="T4" fmla="*/ 0 w 93"/>
                <a:gd name="T5" fmla="*/ 0 h 438"/>
                <a:gd name="T6" fmla="*/ 93 w 93"/>
                <a:gd name="T7" fmla="*/ 0 h 438"/>
                <a:gd name="T8" fmla="*/ 93 w 93"/>
                <a:gd name="T9" fmla="*/ 0 h 438"/>
                <a:gd name="T10" fmla="*/ 93 w 93"/>
                <a:gd name="T11" fmla="*/ 438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438">
                  <a:moveTo>
                    <a:pt x="0" y="43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93" y="438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275">
              <a:extLst>
                <a:ext uri="{FF2B5EF4-FFF2-40B4-BE49-F238E27FC236}">
                  <a16:creationId xmlns:a16="http://schemas.microsoft.com/office/drawing/2014/main" id="{2E3B0AF1-E599-0077-0FB1-9A6EF05624E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3885" y="1722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</a:t>
              </a:r>
              <a:endParaRPr lang="en-US" altLang="en-US"/>
            </a:p>
          </p:txBody>
        </p:sp>
        <p:sp>
          <p:nvSpPr>
            <p:cNvPr id="115" name="Rectangle 276">
              <a:extLst>
                <a:ext uri="{FF2B5EF4-FFF2-40B4-BE49-F238E27FC236}">
                  <a16:creationId xmlns:a16="http://schemas.microsoft.com/office/drawing/2014/main" id="{0895D050-443C-E9FF-DE04-228A8099A87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3923" y="168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9</a:t>
              </a:r>
              <a:endParaRPr lang="en-US" altLang="en-US"/>
            </a:p>
          </p:txBody>
        </p:sp>
        <p:sp>
          <p:nvSpPr>
            <p:cNvPr id="116" name="Rectangle 277">
              <a:extLst>
                <a:ext uri="{FF2B5EF4-FFF2-40B4-BE49-F238E27FC236}">
                  <a16:creationId xmlns:a16="http://schemas.microsoft.com/office/drawing/2014/main" id="{500D6C88-984C-98EB-37C1-09A059CA826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3964" y="1656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.</a:t>
              </a:r>
              <a:endParaRPr lang="en-US" altLang="en-US"/>
            </a:p>
          </p:txBody>
        </p:sp>
        <p:sp>
          <p:nvSpPr>
            <p:cNvPr id="117" name="Rectangle 278">
              <a:extLst>
                <a:ext uri="{FF2B5EF4-FFF2-40B4-BE49-F238E27FC236}">
                  <a16:creationId xmlns:a16="http://schemas.microsoft.com/office/drawing/2014/main" id="{22004D17-A062-52A6-19AC-1A5AEE51E6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3977" y="1622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C</a:t>
              </a:r>
              <a:endParaRPr lang="en-US" altLang="en-US"/>
            </a:p>
          </p:txBody>
        </p:sp>
        <p:sp>
          <p:nvSpPr>
            <p:cNvPr id="118" name="Rectangle 279">
              <a:extLst>
                <a:ext uri="{FF2B5EF4-FFF2-40B4-BE49-F238E27FC236}">
                  <a16:creationId xmlns:a16="http://schemas.microsoft.com/office/drawing/2014/main" id="{F3DCF0C5-E3AF-FD33-8390-426902C0BF6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025" y="1574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D</a:t>
              </a:r>
              <a:endParaRPr lang="en-US" altLang="en-US" dirty="0"/>
            </a:p>
          </p:txBody>
        </p:sp>
        <p:sp>
          <p:nvSpPr>
            <p:cNvPr id="119" name="Rectangle 280">
              <a:extLst>
                <a:ext uri="{FF2B5EF4-FFF2-40B4-BE49-F238E27FC236}">
                  <a16:creationId xmlns:a16="http://schemas.microsoft.com/office/drawing/2014/main" id="{0DEF7936-E869-285A-5FD6-DA9F1BAFC13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075" y="153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</a:t>
              </a:r>
              <a:endParaRPr lang="en-US" altLang="en-US"/>
            </a:p>
          </p:txBody>
        </p:sp>
        <p:sp>
          <p:nvSpPr>
            <p:cNvPr id="120" name="Rectangle 281">
              <a:extLst>
                <a:ext uri="{FF2B5EF4-FFF2-40B4-BE49-F238E27FC236}">
                  <a16:creationId xmlns:a16="http://schemas.microsoft.com/office/drawing/2014/main" id="{1AC923B4-FC75-A316-13FD-BBBEDD7369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112" y="149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8</a:t>
              </a:r>
              <a:endParaRPr lang="en-US" altLang="en-US"/>
            </a:p>
          </p:txBody>
        </p:sp>
        <p:sp>
          <p:nvSpPr>
            <p:cNvPr id="121" name="Rectangle 282">
              <a:extLst>
                <a:ext uri="{FF2B5EF4-FFF2-40B4-BE49-F238E27FC236}">
                  <a16:creationId xmlns:a16="http://schemas.microsoft.com/office/drawing/2014/main" id="{4ACD15E8-50E9-8590-71EF-D15D77D0EF9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156" y="1457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122" name="Rectangle 283">
              <a:extLst>
                <a:ext uri="{FF2B5EF4-FFF2-40B4-BE49-F238E27FC236}">
                  <a16:creationId xmlns:a16="http://schemas.microsoft.com/office/drawing/2014/main" id="{B15131F2-8AF9-2376-9B51-CEBEF12D91F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131" y="1640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</a:t>
              </a:r>
              <a:endParaRPr lang="en-US" altLang="en-US"/>
            </a:p>
          </p:txBody>
        </p:sp>
        <p:sp>
          <p:nvSpPr>
            <p:cNvPr id="123" name="Rectangle 284">
              <a:extLst>
                <a:ext uri="{FF2B5EF4-FFF2-40B4-BE49-F238E27FC236}">
                  <a16:creationId xmlns:a16="http://schemas.microsoft.com/office/drawing/2014/main" id="{D75511F3-FC26-4E9E-A3D8-3F806300784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169" y="1602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9</a:t>
              </a:r>
              <a:endParaRPr lang="en-US" altLang="en-US"/>
            </a:p>
          </p:txBody>
        </p:sp>
        <p:sp>
          <p:nvSpPr>
            <p:cNvPr id="124" name="Rectangle 285">
              <a:extLst>
                <a:ext uri="{FF2B5EF4-FFF2-40B4-BE49-F238E27FC236}">
                  <a16:creationId xmlns:a16="http://schemas.microsoft.com/office/drawing/2014/main" id="{84D7BE71-627C-2C04-D0F7-18575E7C11A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210" y="1574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.</a:t>
              </a:r>
              <a:endParaRPr lang="en-US" altLang="en-US"/>
            </a:p>
          </p:txBody>
        </p:sp>
        <p:sp>
          <p:nvSpPr>
            <p:cNvPr id="125" name="Rectangle 286">
              <a:extLst>
                <a:ext uri="{FF2B5EF4-FFF2-40B4-BE49-F238E27FC236}">
                  <a16:creationId xmlns:a16="http://schemas.microsoft.com/office/drawing/2014/main" id="{0964E532-4810-BF3C-EC3E-603DECB9FE3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223" y="1542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126" name="Rectangle 287">
              <a:extLst>
                <a:ext uri="{FF2B5EF4-FFF2-40B4-BE49-F238E27FC236}">
                  <a16:creationId xmlns:a16="http://schemas.microsoft.com/office/drawing/2014/main" id="{32DD0859-64A6-60D6-600D-699D3D05680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268" y="1498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127" name="Rectangle 288">
              <a:extLst>
                <a:ext uri="{FF2B5EF4-FFF2-40B4-BE49-F238E27FC236}">
                  <a16:creationId xmlns:a16="http://schemas.microsoft.com/office/drawing/2014/main" id="{AD9EF7E0-014B-331E-4750-A0A5F00F80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321" y="1457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128" name="Rectangle 289">
              <a:extLst>
                <a:ext uri="{FF2B5EF4-FFF2-40B4-BE49-F238E27FC236}">
                  <a16:creationId xmlns:a16="http://schemas.microsoft.com/office/drawing/2014/main" id="{796C0D10-4AF0-550C-30C2-5013E56C100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220" y="1710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129" name="Rectangle 290">
              <a:extLst>
                <a:ext uri="{FF2B5EF4-FFF2-40B4-BE49-F238E27FC236}">
                  <a16:creationId xmlns:a16="http://schemas.microsoft.com/office/drawing/2014/main" id="{2B8D0553-B0B3-58F8-578F-D1C758877C5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265" y="1665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B</a:t>
              </a:r>
              <a:endParaRPr lang="en-US" altLang="en-US" dirty="0"/>
            </a:p>
          </p:txBody>
        </p:sp>
        <p:sp>
          <p:nvSpPr>
            <p:cNvPr id="130" name="Rectangle 291">
              <a:extLst>
                <a:ext uri="{FF2B5EF4-FFF2-40B4-BE49-F238E27FC236}">
                  <a16:creationId xmlns:a16="http://schemas.microsoft.com/office/drawing/2014/main" id="{E0F9B427-E33B-22D4-16D2-EE7B60B0576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319" y="1619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131" name="Rectangle 292">
              <a:extLst>
                <a:ext uri="{FF2B5EF4-FFF2-40B4-BE49-F238E27FC236}">
                  <a16:creationId xmlns:a16="http://schemas.microsoft.com/office/drawing/2014/main" id="{040DE83C-9A31-94E3-E8B5-7E979BF3FA0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346" y="1604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 </a:t>
              </a:r>
              <a:endParaRPr lang="en-US" altLang="en-US" dirty="0"/>
            </a:p>
          </p:txBody>
        </p:sp>
        <p:sp>
          <p:nvSpPr>
            <p:cNvPr id="132" name="Rectangle 293">
              <a:extLst>
                <a:ext uri="{FF2B5EF4-FFF2-40B4-BE49-F238E27FC236}">
                  <a16:creationId xmlns:a16="http://schemas.microsoft.com/office/drawing/2014/main" id="{E9E68F74-6319-0365-CC90-890CD662E5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358" y="1565"/>
              <a:ext cx="8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m</a:t>
              </a:r>
              <a:endParaRPr lang="en-US" altLang="en-US"/>
            </a:p>
          </p:txBody>
        </p:sp>
        <p:sp>
          <p:nvSpPr>
            <p:cNvPr id="133" name="Rectangle 294">
              <a:extLst>
                <a:ext uri="{FF2B5EF4-FFF2-40B4-BE49-F238E27FC236}">
                  <a16:creationId xmlns:a16="http://schemas.microsoft.com/office/drawing/2014/main" id="{0215A8C4-EEBA-FAEE-CAA8-F88DAFDCC8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415" y="152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u</a:t>
              </a:r>
              <a:endParaRPr lang="en-US" altLang="en-US"/>
            </a:p>
          </p:txBody>
        </p:sp>
        <p:sp>
          <p:nvSpPr>
            <p:cNvPr id="134" name="Rectangle 295">
              <a:extLst>
                <a:ext uri="{FF2B5EF4-FFF2-40B4-BE49-F238E27FC236}">
                  <a16:creationId xmlns:a16="http://schemas.microsoft.com/office/drawing/2014/main" id="{BF0D6F8C-6BF0-1598-3F79-29070E34623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457" y="1492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t</a:t>
              </a:r>
              <a:endParaRPr lang="en-US" altLang="en-US"/>
            </a:p>
          </p:txBody>
        </p:sp>
        <p:sp>
          <p:nvSpPr>
            <p:cNvPr id="135" name="Rectangle 296">
              <a:extLst>
                <a:ext uri="{FF2B5EF4-FFF2-40B4-BE49-F238E27FC236}">
                  <a16:creationId xmlns:a16="http://schemas.microsoft.com/office/drawing/2014/main" id="{C8006F69-2BB6-65BE-43DF-DC94AE1A49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471" y="1465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</a:t>
              </a:r>
              <a:endParaRPr lang="en-US" altLang="en-US"/>
            </a:p>
          </p:txBody>
        </p:sp>
        <p:sp>
          <p:nvSpPr>
            <p:cNvPr id="136" name="Rectangle 297">
              <a:extLst>
                <a:ext uri="{FF2B5EF4-FFF2-40B4-BE49-F238E27FC236}">
                  <a16:creationId xmlns:a16="http://schemas.microsoft.com/office/drawing/2014/main" id="{FDAFC9A1-6A0D-5DD3-5CA2-BCDAA2422A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385" y="1710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137" name="Rectangle 298">
              <a:extLst>
                <a:ext uri="{FF2B5EF4-FFF2-40B4-BE49-F238E27FC236}">
                  <a16:creationId xmlns:a16="http://schemas.microsoft.com/office/drawing/2014/main" id="{7260930B-3469-FF7E-8BD5-706E4C3D505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430" y="1665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138" name="Rectangle 299">
              <a:extLst>
                <a:ext uri="{FF2B5EF4-FFF2-40B4-BE49-F238E27FC236}">
                  <a16:creationId xmlns:a16="http://schemas.microsoft.com/office/drawing/2014/main" id="{CC5DD3E0-0E98-4EBA-B77E-03B67224D3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484" y="1619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139" name="Rectangle 300">
              <a:extLst>
                <a:ext uri="{FF2B5EF4-FFF2-40B4-BE49-F238E27FC236}">
                  <a16:creationId xmlns:a16="http://schemas.microsoft.com/office/drawing/2014/main" id="{209D9DAA-7A7E-314E-D625-A7CE3ADCEB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510" y="1604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140" name="Rectangle 301">
              <a:extLst>
                <a:ext uri="{FF2B5EF4-FFF2-40B4-BE49-F238E27FC236}">
                  <a16:creationId xmlns:a16="http://schemas.microsoft.com/office/drawing/2014/main" id="{D0698056-4809-EC7B-1D28-9C61078D3B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522" y="1565"/>
              <a:ext cx="8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m</a:t>
              </a:r>
              <a:endParaRPr lang="en-US" altLang="en-US"/>
            </a:p>
          </p:txBody>
        </p:sp>
        <p:sp>
          <p:nvSpPr>
            <p:cNvPr id="141" name="Rectangle 302">
              <a:extLst>
                <a:ext uri="{FF2B5EF4-FFF2-40B4-BE49-F238E27FC236}">
                  <a16:creationId xmlns:a16="http://schemas.microsoft.com/office/drawing/2014/main" id="{4EA8AC1B-AED8-FC0B-FF7D-CCA9B4A4E1B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580" y="152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u</a:t>
              </a:r>
              <a:endParaRPr lang="en-US" altLang="en-US"/>
            </a:p>
          </p:txBody>
        </p:sp>
        <p:sp>
          <p:nvSpPr>
            <p:cNvPr id="142" name="Rectangle 303">
              <a:extLst>
                <a:ext uri="{FF2B5EF4-FFF2-40B4-BE49-F238E27FC236}">
                  <a16:creationId xmlns:a16="http://schemas.microsoft.com/office/drawing/2014/main" id="{15F5EAE0-87C0-E2D7-E89C-632D4B21445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622" y="1492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t</a:t>
              </a:r>
              <a:endParaRPr lang="en-US" altLang="en-US"/>
            </a:p>
          </p:txBody>
        </p:sp>
        <p:sp>
          <p:nvSpPr>
            <p:cNvPr id="143" name="Rectangle 304">
              <a:extLst>
                <a:ext uri="{FF2B5EF4-FFF2-40B4-BE49-F238E27FC236}">
                  <a16:creationId xmlns:a16="http://schemas.microsoft.com/office/drawing/2014/main" id="{F5DA35D6-2D73-DDD2-3DE8-D640986E0B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636" y="1465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</a:t>
              </a:r>
              <a:endParaRPr lang="en-US" altLang="en-US"/>
            </a:p>
          </p:txBody>
        </p:sp>
        <p:sp>
          <p:nvSpPr>
            <p:cNvPr id="144" name="Rectangle 305">
              <a:extLst>
                <a:ext uri="{FF2B5EF4-FFF2-40B4-BE49-F238E27FC236}">
                  <a16:creationId xmlns:a16="http://schemas.microsoft.com/office/drawing/2014/main" id="{E35BACED-179F-65AE-B60A-B17A7F5D5D9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536" y="1724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145" name="Rectangle 306">
              <a:extLst>
                <a:ext uri="{FF2B5EF4-FFF2-40B4-BE49-F238E27FC236}">
                  <a16:creationId xmlns:a16="http://schemas.microsoft.com/office/drawing/2014/main" id="{3BC1672E-BDFD-9D77-56EE-731B23BDE0B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580" y="1680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146" name="Rectangle 307">
              <a:extLst>
                <a:ext uri="{FF2B5EF4-FFF2-40B4-BE49-F238E27FC236}">
                  <a16:creationId xmlns:a16="http://schemas.microsoft.com/office/drawing/2014/main" id="{8418C188-B0EC-9A2C-23E0-2134BAA840C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635" y="1633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147" name="Rectangle 308">
              <a:extLst>
                <a:ext uri="{FF2B5EF4-FFF2-40B4-BE49-F238E27FC236}">
                  <a16:creationId xmlns:a16="http://schemas.microsoft.com/office/drawing/2014/main" id="{2EAAAF20-CF60-7BCC-0151-AC810911473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661" y="1618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 </a:t>
              </a:r>
              <a:endParaRPr lang="en-US" altLang="en-US"/>
            </a:p>
          </p:txBody>
        </p:sp>
        <p:sp>
          <p:nvSpPr>
            <p:cNvPr id="148" name="Rectangle 309">
              <a:extLst>
                <a:ext uri="{FF2B5EF4-FFF2-40B4-BE49-F238E27FC236}">
                  <a16:creationId xmlns:a16="http://schemas.microsoft.com/office/drawing/2014/main" id="{B3AB6411-0E68-A756-BE55-E616EBE36B0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683" y="1588"/>
              <a:ext cx="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ymbol" panose="05050102010706020507" pitchFamily="18" charset="2"/>
                </a:rPr>
                <a:t>D</a:t>
              </a:r>
              <a:endParaRPr lang="en-US" altLang="en-US"/>
            </a:p>
          </p:txBody>
        </p:sp>
        <p:sp>
          <p:nvSpPr>
            <p:cNvPr id="149" name="Rectangle 310">
              <a:extLst>
                <a:ext uri="{FF2B5EF4-FFF2-40B4-BE49-F238E27FC236}">
                  <a16:creationId xmlns:a16="http://schemas.microsoft.com/office/drawing/2014/main" id="{842C642E-337B-3C65-DEA5-C65540CB962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714" y="1543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C</a:t>
              </a:r>
              <a:endParaRPr lang="en-US" altLang="en-US"/>
            </a:p>
          </p:txBody>
        </p:sp>
        <p:sp>
          <p:nvSpPr>
            <p:cNvPr id="150" name="Rectangle 311">
              <a:extLst>
                <a:ext uri="{FF2B5EF4-FFF2-40B4-BE49-F238E27FC236}">
                  <a16:creationId xmlns:a16="http://schemas.microsoft.com/office/drawing/2014/main" id="{E4459E5C-B38C-5AE9-8F8A-34513C2BF53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764" y="150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</a:t>
              </a:r>
              <a:endParaRPr lang="en-US" altLang="en-US"/>
            </a:p>
          </p:txBody>
        </p:sp>
        <p:sp>
          <p:nvSpPr>
            <p:cNvPr id="151" name="Rectangle 312">
              <a:extLst>
                <a:ext uri="{FF2B5EF4-FFF2-40B4-BE49-F238E27FC236}">
                  <a16:creationId xmlns:a16="http://schemas.microsoft.com/office/drawing/2014/main" id="{5CBC286D-74AE-11DF-787C-38DA26E2C3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801" y="1463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0</a:t>
              </a:r>
              <a:endParaRPr lang="en-US" altLang="en-US"/>
            </a:p>
          </p:txBody>
        </p:sp>
        <p:sp>
          <p:nvSpPr>
            <p:cNvPr id="152" name="Freeform 313">
              <a:extLst>
                <a:ext uri="{FF2B5EF4-FFF2-40B4-BE49-F238E27FC236}">
                  <a16:creationId xmlns:a16="http://schemas.microsoft.com/office/drawing/2014/main" id="{5A861618-79E8-7BCB-1B9C-6D6C865012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0" y="1416"/>
              <a:ext cx="892" cy="48"/>
            </a:xfrm>
            <a:custGeom>
              <a:avLst/>
              <a:gdLst>
                <a:gd name="T0" fmla="*/ 0 w 892"/>
                <a:gd name="T1" fmla="*/ 0 h 48"/>
                <a:gd name="T2" fmla="*/ 892 w 892"/>
                <a:gd name="T3" fmla="*/ 0 h 48"/>
                <a:gd name="T4" fmla="*/ 115 w 892"/>
                <a:gd name="T5" fmla="*/ 48 h 48"/>
                <a:gd name="T6" fmla="*/ 115 w 892"/>
                <a:gd name="T7" fmla="*/ 0 h 48"/>
                <a:gd name="T8" fmla="*/ 280 w 892"/>
                <a:gd name="T9" fmla="*/ 48 h 48"/>
                <a:gd name="T10" fmla="*/ 280 w 892"/>
                <a:gd name="T11" fmla="*/ 0 h 48"/>
                <a:gd name="T12" fmla="*/ 445 w 892"/>
                <a:gd name="T13" fmla="*/ 48 h 48"/>
                <a:gd name="T14" fmla="*/ 445 w 892"/>
                <a:gd name="T15" fmla="*/ 0 h 48"/>
                <a:gd name="T16" fmla="*/ 610 w 892"/>
                <a:gd name="T17" fmla="*/ 48 h 48"/>
                <a:gd name="T18" fmla="*/ 610 w 892"/>
                <a:gd name="T19" fmla="*/ 0 h 48"/>
                <a:gd name="T20" fmla="*/ 775 w 892"/>
                <a:gd name="T21" fmla="*/ 48 h 48"/>
                <a:gd name="T22" fmla="*/ 775 w 892"/>
                <a:gd name="T2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92" h="48">
                  <a:moveTo>
                    <a:pt x="0" y="0"/>
                  </a:moveTo>
                  <a:lnTo>
                    <a:pt x="892" y="0"/>
                  </a:lnTo>
                  <a:moveTo>
                    <a:pt x="115" y="48"/>
                  </a:moveTo>
                  <a:lnTo>
                    <a:pt x="115" y="0"/>
                  </a:lnTo>
                  <a:moveTo>
                    <a:pt x="280" y="48"/>
                  </a:moveTo>
                  <a:lnTo>
                    <a:pt x="280" y="0"/>
                  </a:lnTo>
                  <a:moveTo>
                    <a:pt x="445" y="48"/>
                  </a:moveTo>
                  <a:lnTo>
                    <a:pt x="445" y="0"/>
                  </a:lnTo>
                  <a:moveTo>
                    <a:pt x="610" y="48"/>
                  </a:moveTo>
                  <a:lnTo>
                    <a:pt x="610" y="0"/>
                  </a:lnTo>
                  <a:moveTo>
                    <a:pt x="775" y="48"/>
                  </a:moveTo>
                  <a:lnTo>
                    <a:pt x="775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314">
              <a:extLst>
                <a:ext uri="{FF2B5EF4-FFF2-40B4-BE49-F238E27FC236}">
                  <a16:creationId xmlns:a16="http://schemas.microsoft.com/office/drawing/2014/main" id="{D01B6B73-B8F1-7A1D-4358-BF8C60CA8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4" y="1363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0.0</a:t>
              </a:r>
              <a:endParaRPr lang="en-US" altLang="en-US"/>
            </a:p>
          </p:txBody>
        </p:sp>
        <p:sp>
          <p:nvSpPr>
            <p:cNvPr id="154" name="Rectangle 315">
              <a:extLst>
                <a:ext uri="{FF2B5EF4-FFF2-40B4-BE49-F238E27FC236}">
                  <a16:creationId xmlns:a16="http://schemas.microsoft.com/office/drawing/2014/main" id="{6C92F666-CFE8-F438-0604-403F2E512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4" y="1136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0.5</a:t>
              </a:r>
              <a:endParaRPr lang="en-US" altLang="en-US"/>
            </a:p>
          </p:txBody>
        </p:sp>
        <p:sp>
          <p:nvSpPr>
            <p:cNvPr id="155" name="Rectangle 316">
              <a:extLst>
                <a:ext uri="{FF2B5EF4-FFF2-40B4-BE49-F238E27FC236}">
                  <a16:creationId xmlns:a16="http://schemas.microsoft.com/office/drawing/2014/main" id="{D74A4E5A-4F5D-21FB-2AFC-BB8C98901D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4" y="908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1.0</a:t>
              </a:r>
              <a:endParaRPr lang="en-US" altLang="en-US"/>
            </a:p>
          </p:txBody>
        </p:sp>
        <p:sp>
          <p:nvSpPr>
            <p:cNvPr id="156" name="Rectangle 317">
              <a:extLst>
                <a:ext uri="{FF2B5EF4-FFF2-40B4-BE49-F238E27FC236}">
                  <a16:creationId xmlns:a16="http://schemas.microsoft.com/office/drawing/2014/main" id="{1DA96BA8-FDE7-0E2D-FA37-69D656ED27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4" y="681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1.5</a:t>
              </a:r>
              <a:endParaRPr lang="en-US" altLang="en-US"/>
            </a:p>
          </p:txBody>
        </p:sp>
        <p:sp>
          <p:nvSpPr>
            <p:cNvPr id="157" name="Rectangle 318">
              <a:extLst>
                <a:ext uri="{FF2B5EF4-FFF2-40B4-BE49-F238E27FC236}">
                  <a16:creationId xmlns:a16="http://schemas.microsoft.com/office/drawing/2014/main" id="{6971B47E-46C8-0A6D-B951-A6C433C29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4" y="454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2.0</a:t>
              </a:r>
              <a:endParaRPr lang="en-US" altLang="en-US" dirty="0"/>
            </a:p>
          </p:txBody>
        </p:sp>
        <p:sp>
          <p:nvSpPr>
            <p:cNvPr id="158" name="Rectangle 319">
              <a:extLst>
                <a:ext uri="{FF2B5EF4-FFF2-40B4-BE49-F238E27FC236}">
                  <a16:creationId xmlns:a16="http://schemas.microsoft.com/office/drawing/2014/main" id="{75A06757-DE3E-7F0A-5ABC-B048992F44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4" y="227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2.5</a:t>
              </a:r>
              <a:endParaRPr lang="en-US" altLang="en-US"/>
            </a:p>
          </p:txBody>
        </p:sp>
        <p:sp>
          <p:nvSpPr>
            <p:cNvPr id="159" name="Freeform 320">
              <a:extLst>
                <a:ext uri="{FF2B5EF4-FFF2-40B4-BE49-F238E27FC236}">
                  <a16:creationId xmlns:a16="http://schemas.microsoft.com/office/drawing/2014/main" id="{757F6727-C630-E2F3-ADCC-22B6591A0B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7" y="274"/>
              <a:ext cx="49" cy="1147"/>
            </a:xfrm>
            <a:custGeom>
              <a:avLst/>
              <a:gdLst>
                <a:gd name="T0" fmla="*/ 49 w 49"/>
                <a:gd name="T1" fmla="*/ 1147 h 1147"/>
                <a:gd name="T2" fmla="*/ 49 w 49"/>
                <a:gd name="T3" fmla="*/ 0 h 1147"/>
                <a:gd name="T4" fmla="*/ 49 w 49"/>
                <a:gd name="T5" fmla="*/ 1142 h 1147"/>
                <a:gd name="T6" fmla="*/ 0 w 49"/>
                <a:gd name="T7" fmla="*/ 1142 h 1147"/>
                <a:gd name="T8" fmla="*/ 49 w 49"/>
                <a:gd name="T9" fmla="*/ 914 h 1147"/>
                <a:gd name="T10" fmla="*/ 0 w 49"/>
                <a:gd name="T11" fmla="*/ 914 h 1147"/>
                <a:gd name="T12" fmla="*/ 49 w 49"/>
                <a:gd name="T13" fmla="*/ 687 h 1147"/>
                <a:gd name="T14" fmla="*/ 0 w 49"/>
                <a:gd name="T15" fmla="*/ 687 h 1147"/>
                <a:gd name="T16" fmla="*/ 49 w 49"/>
                <a:gd name="T17" fmla="*/ 460 h 1147"/>
                <a:gd name="T18" fmla="*/ 0 w 49"/>
                <a:gd name="T19" fmla="*/ 460 h 1147"/>
                <a:gd name="T20" fmla="*/ 49 w 49"/>
                <a:gd name="T21" fmla="*/ 233 h 1147"/>
                <a:gd name="T22" fmla="*/ 0 w 49"/>
                <a:gd name="T23" fmla="*/ 233 h 1147"/>
                <a:gd name="T24" fmla="*/ 49 w 49"/>
                <a:gd name="T25" fmla="*/ 6 h 1147"/>
                <a:gd name="T26" fmla="*/ 0 w 49"/>
                <a:gd name="T27" fmla="*/ 6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1147">
                  <a:moveTo>
                    <a:pt x="49" y="1147"/>
                  </a:moveTo>
                  <a:lnTo>
                    <a:pt x="49" y="0"/>
                  </a:lnTo>
                  <a:moveTo>
                    <a:pt x="49" y="1142"/>
                  </a:moveTo>
                  <a:lnTo>
                    <a:pt x="0" y="1142"/>
                  </a:lnTo>
                  <a:moveTo>
                    <a:pt x="49" y="914"/>
                  </a:moveTo>
                  <a:lnTo>
                    <a:pt x="0" y="914"/>
                  </a:lnTo>
                  <a:moveTo>
                    <a:pt x="49" y="687"/>
                  </a:moveTo>
                  <a:lnTo>
                    <a:pt x="0" y="687"/>
                  </a:lnTo>
                  <a:moveTo>
                    <a:pt x="49" y="460"/>
                  </a:moveTo>
                  <a:lnTo>
                    <a:pt x="0" y="460"/>
                  </a:lnTo>
                  <a:moveTo>
                    <a:pt x="49" y="233"/>
                  </a:moveTo>
                  <a:lnTo>
                    <a:pt x="0" y="233"/>
                  </a:lnTo>
                  <a:moveTo>
                    <a:pt x="49" y="6"/>
                  </a:moveTo>
                  <a:lnTo>
                    <a:pt x="0" y="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Line 321">
              <a:extLst>
                <a:ext uri="{FF2B5EF4-FFF2-40B4-BE49-F238E27FC236}">
                  <a16:creationId xmlns:a16="http://schemas.microsoft.com/office/drawing/2014/main" id="{2B3E8783-BB27-BB5A-4082-AB666312E7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5" y="955"/>
              <a:ext cx="0" cy="41"/>
            </a:xfrm>
            <a:prstGeom prst="line">
              <a:avLst/>
            </a:prstGeom>
            <a:noFill/>
            <a:ln w="9525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Line 322">
              <a:extLst>
                <a:ext uri="{FF2B5EF4-FFF2-40B4-BE49-F238E27FC236}">
                  <a16:creationId xmlns:a16="http://schemas.microsoft.com/office/drawing/2014/main" id="{B6199503-C0F5-2D1A-18D4-272794477B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5" y="996"/>
              <a:ext cx="0" cy="42"/>
            </a:xfrm>
            <a:prstGeom prst="line">
              <a:avLst/>
            </a:prstGeom>
            <a:noFill/>
            <a:ln w="9525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Line 323">
              <a:extLst>
                <a:ext uri="{FF2B5EF4-FFF2-40B4-BE49-F238E27FC236}">
                  <a16:creationId xmlns:a16="http://schemas.microsoft.com/office/drawing/2014/main" id="{D04D529F-D13A-01C0-4D7D-B1A27E83DB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7" y="955"/>
              <a:ext cx="55" cy="0"/>
            </a:xfrm>
            <a:prstGeom prst="line">
              <a:avLst/>
            </a:prstGeom>
            <a:noFill/>
            <a:ln w="9525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Line 324">
              <a:extLst>
                <a:ext uri="{FF2B5EF4-FFF2-40B4-BE49-F238E27FC236}">
                  <a16:creationId xmlns:a16="http://schemas.microsoft.com/office/drawing/2014/main" id="{8C7FFAFC-1BD2-5B04-0636-885BA26133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7" y="1038"/>
              <a:ext cx="55" cy="0"/>
            </a:xfrm>
            <a:prstGeom prst="line">
              <a:avLst/>
            </a:prstGeom>
            <a:noFill/>
            <a:ln w="9525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325">
              <a:extLst>
                <a:ext uri="{FF2B5EF4-FFF2-40B4-BE49-F238E27FC236}">
                  <a16:creationId xmlns:a16="http://schemas.microsoft.com/office/drawing/2014/main" id="{01D66078-4EFA-3ED1-5678-6F3F3B156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8" y="102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17"/>
                  </a:lnTo>
                  <a:lnTo>
                    <a:pt x="17" y="34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326">
              <a:extLst>
                <a:ext uri="{FF2B5EF4-FFF2-40B4-BE49-F238E27FC236}">
                  <a16:creationId xmlns:a16="http://schemas.microsoft.com/office/drawing/2014/main" id="{5960E79D-BF46-7B9E-F41D-EE17DE5BE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8" y="102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17"/>
                  </a:lnTo>
                  <a:lnTo>
                    <a:pt x="17" y="34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327">
              <a:extLst>
                <a:ext uri="{FF2B5EF4-FFF2-40B4-BE49-F238E27FC236}">
                  <a16:creationId xmlns:a16="http://schemas.microsoft.com/office/drawing/2014/main" id="{FB35000F-80C7-6E33-CCEC-5ECDF8B41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8" y="984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17"/>
                  </a:lnTo>
                  <a:lnTo>
                    <a:pt x="17" y="34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328">
              <a:extLst>
                <a:ext uri="{FF2B5EF4-FFF2-40B4-BE49-F238E27FC236}">
                  <a16:creationId xmlns:a16="http://schemas.microsoft.com/office/drawing/2014/main" id="{620D9052-AD59-3FF9-764E-994BDDEB2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8" y="984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17"/>
                  </a:lnTo>
                  <a:lnTo>
                    <a:pt x="17" y="34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329">
              <a:extLst>
                <a:ext uri="{FF2B5EF4-FFF2-40B4-BE49-F238E27FC236}">
                  <a16:creationId xmlns:a16="http://schemas.microsoft.com/office/drawing/2014/main" id="{796B09E0-E887-E942-7CAC-9C2B3494A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" y="925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17"/>
                  </a:lnTo>
                  <a:lnTo>
                    <a:pt x="17" y="34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330">
              <a:extLst>
                <a:ext uri="{FF2B5EF4-FFF2-40B4-BE49-F238E27FC236}">
                  <a16:creationId xmlns:a16="http://schemas.microsoft.com/office/drawing/2014/main" id="{C2334FB5-7C54-7A8A-C2D7-513439982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" y="925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17"/>
                  </a:lnTo>
                  <a:lnTo>
                    <a:pt x="17" y="34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331">
              <a:extLst>
                <a:ext uri="{FF2B5EF4-FFF2-40B4-BE49-F238E27FC236}">
                  <a16:creationId xmlns:a16="http://schemas.microsoft.com/office/drawing/2014/main" id="{8906B734-2745-C0BA-9EBD-EB0EF7C64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6" y="982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17"/>
                  </a:lnTo>
                  <a:lnTo>
                    <a:pt x="17" y="34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332">
              <a:extLst>
                <a:ext uri="{FF2B5EF4-FFF2-40B4-BE49-F238E27FC236}">
                  <a16:creationId xmlns:a16="http://schemas.microsoft.com/office/drawing/2014/main" id="{2C60A44A-B13A-4A5F-4779-6FD1A3CE8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6" y="982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17"/>
                  </a:lnTo>
                  <a:lnTo>
                    <a:pt x="17" y="34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Line 333">
              <a:extLst>
                <a:ext uri="{FF2B5EF4-FFF2-40B4-BE49-F238E27FC236}">
                  <a16:creationId xmlns:a16="http://schemas.microsoft.com/office/drawing/2014/main" id="{D5FCADE6-D9D6-CB73-EC94-9E74447296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60" y="740"/>
              <a:ext cx="0" cy="12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Line 334">
              <a:extLst>
                <a:ext uri="{FF2B5EF4-FFF2-40B4-BE49-F238E27FC236}">
                  <a16:creationId xmlns:a16="http://schemas.microsoft.com/office/drawing/2014/main" id="{2F19721E-304D-1F36-D00F-CDF73373FA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60" y="860"/>
              <a:ext cx="0" cy="12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Line 335">
              <a:extLst>
                <a:ext uri="{FF2B5EF4-FFF2-40B4-BE49-F238E27FC236}">
                  <a16:creationId xmlns:a16="http://schemas.microsoft.com/office/drawing/2014/main" id="{2818CEB3-29A2-946B-DF45-04A1563E22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2" y="740"/>
              <a:ext cx="55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Line 336">
              <a:extLst>
                <a:ext uri="{FF2B5EF4-FFF2-40B4-BE49-F238E27FC236}">
                  <a16:creationId xmlns:a16="http://schemas.microsoft.com/office/drawing/2014/main" id="{C2680D93-8574-ABD9-0C5B-CFE27283CF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2" y="980"/>
              <a:ext cx="55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337">
              <a:extLst>
                <a:ext uri="{FF2B5EF4-FFF2-40B4-BE49-F238E27FC236}">
                  <a16:creationId xmlns:a16="http://schemas.microsoft.com/office/drawing/2014/main" id="{AC42578C-2714-BA95-43EC-2F1F52D68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" y="862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338">
              <a:extLst>
                <a:ext uri="{FF2B5EF4-FFF2-40B4-BE49-F238E27FC236}">
                  <a16:creationId xmlns:a16="http://schemas.microsoft.com/office/drawing/2014/main" id="{5C4115C4-B2CB-0872-E1B5-3FD11EF5B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" y="862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339">
              <a:extLst>
                <a:ext uri="{FF2B5EF4-FFF2-40B4-BE49-F238E27FC236}">
                  <a16:creationId xmlns:a16="http://schemas.microsoft.com/office/drawing/2014/main" id="{27443D1D-09AF-1990-657A-73946EB23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" y="994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340">
              <a:extLst>
                <a:ext uri="{FF2B5EF4-FFF2-40B4-BE49-F238E27FC236}">
                  <a16:creationId xmlns:a16="http://schemas.microsoft.com/office/drawing/2014/main" id="{65431E6D-211A-60C3-48BC-511A722CE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" y="994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341">
              <a:extLst>
                <a:ext uri="{FF2B5EF4-FFF2-40B4-BE49-F238E27FC236}">
                  <a16:creationId xmlns:a16="http://schemas.microsoft.com/office/drawing/2014/main" id="{DF9A1D40-54FC-BEDC-04F0-B44C56E3FB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" y="706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342">
              <a:extLst>
                <a:ext uri="{FF2B5EF4-FFF2-40B4-BE49-F238E27FC236}">
                  <a16:creationId xmlns:a16="http://schemas.microsoft.com/office/drawing/2014/main" id="{C8B9B409-798E-DC3D-2EC9-7BBBEE14B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" y="706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343">
              <a:extLst>
                <a:ext uri="{FF2B5EF4-FFF2-40B4-BE49-F238E27FC236}">
                  <a16:creationId xmlns:a16="http://schemas.microsoft.com/office/drawing/2014/main" id="{32D2D37E-6034-8346-D3C4-9B2EF5235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" y="812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344">
              <a:extLst>
                <a:ext uri="{FF2B5EF4-FFF2-40B4-BE49-F238E27FC236}">
                  <a16:creationId xmlns:a16="http://schemas.microsoft.com/office/drawing/2014/main" id="{5F2354E7-1E63-3AA7-D1BF-124BE2138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" y="812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Line 345">
              <a:extLst>
                <a:ext uri="{FF2B5EF4-FFF2-40B4-BE49-F238E27FC236}">
                  <a16:creationId xmlns:a16="http://schemas.microsoft.com/office/drawing/2014/main" id="{19519059-59EA-50B4-D65D-B2890D7140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5" y="880"/>
              <a:ext cx="0" cy="75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Line 346">
              <a:extLst>
                <a:ext uri="{FF2B5EF4-FFF2-40B4-BE49-F238E27FC236}">
                  <a16:creationId xmlns:a16="http://schemas.microsoft.com/office/drawing/2014/main" id="{6BD3BBD3-F051-2E8F-D0D0-46A10515E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5" y="955"/>
              <a:ext cx="0" cy="76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Line 347">
              <a:extLst>
                <a:ext uri="{FF2B5EF4-FFF2-40B4-BE49-F238E27FC236}">
                  <a16:creationId xmlns:a16="http://schemas.microsoft.com/office/drawing/2014/main" id="{6EC9D7D1-9045-B6E1-E175-B7011E1A78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880"/>
              <a:ext cx="55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Line 348">
              <a:extLst>
                <a:ext uri="{FF2B5EF4-FFF2-40B4-BE49-F238E27FC236}">
                  <a16:creationId xmlns:a16="http://schemas.microsoft.com/office/drawing/2014/main" id="{CC012804-5E17-4A44-B4C1-8153394470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8" y="1031"/>
              <a:ext cx="55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349">
              <a:extLst>
                <a:ext uri="{FF2B5EF4-FFF2-40B4-BE49-F238E27FC236}">
                  <a16:creationId xmlns:a16="http://schemas.microsoft.com/office/drawing/2014/main" id="{20D9DA25-5CE4-1266-6616-2A2420EAF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" y="932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350">
              <a:extLst>
                <a:ext uri="{FF2B5EF4-FFF2-40B4-BE49-F238E27FC236}">
                  <a16:creationId xmlns:a16="http://schemas.microsoft.com/office/drawing/2014/main" id="{F3B06ED0-A37D-BD6E-B933-FE1DD839F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" y="932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351">
              <a:extLst>
                <a:ext uri="{FF2B5EF4-FFF2-40B4-BE49-F238E27FC236}">
                  <a16:creationId xmlns:a16="http://schemas.microsoft.com/office/drawing/2014/main" id="{4466D696-533C-484C-1F48-315DEB90C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" y="104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352">
              <a:extLst>
                <a:ext uri="{FF2B5EF4-FFF2-40B4-BE49-F238E27FC236}">
                  <a16:creationId xmlns:a16="http://schemas.microsoft.com/office/drawing/2014/main" id="{F6478078-71FF-9A5C-9E97-62B78AB25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" y="104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353">
              <a:extLst>
                <a:ext uri="{FF2B5EF4-FFF2-40B4-BE49-F238E27FC236}">
                  <a16:creationId xmlns:a16="http://schemas.microsoft.com/office/drawing/2014/main" id="{FAB8661C-1A8D-3946-B6B0-57498B65B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0" y="901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354">
              <a:extLst>
                <a:ext uri="{FF2B5EF4-FFF2-40B4-BE49-F238E27FC236}">
                  <a16:creationId xmlns:a16="http://schemas.microsoft.com/office/drawing/2014/main" id="{0EBF8394-8463-65A3-CB58-1AA8672CB5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0" y="901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355">
              <a:extLst>
                <a:ext uri="{FF2B5EF4-FFF2-40B4-BE49-F238E27FC236}">
                  <a16:creationId xmlns:a16="http://schemas.microsoft.com/office/drawing/2014/main" id="{F19E47AA-83DB-BFA5-891B-EF4C20F33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" y="875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356">
              <a:extLst>
                <a:ext uri="{FF2B5EF4-FFF2-40B4-BE49-F238E27FC236}">
                  <a16:creationId xmlns:a16="http://schemas.microsoft.com/office/drawing/2014/main" id="{B2A98BC7-AABE-5A9B-B2F8-5180A9DA3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" y="875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Line 357">
              <a:extLst>
                <a:ext uri="{FF2B5EF4-FFF2-40B4-BE49-F238E27FC236}">
                  <a16:creationId xmlns:a16="http://schemas.microsoft.com/office/drawing/2014/main" id="{77F6BFD0-4AD0-A71B-74A4-97EC8CBAAB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0" y="440"/>
              <a:ext cx="0" cy="92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Line 358">
              <a:extLst>
                <a:ext uri="{FF2B5EF4-FFF2-40B4-BE49-F238E27FC236}">
                  <a16:creationId xmlns:a16="http://schemas.microsoft.com/office/drawing/2014/main" id="{DAE92E43-C24E-7165-4599-6B41B313DD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0" y="532"/>
              <a:ext cx="0" cy="93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Line 359">
              <a:extLst>
                <a:ext uri="{FF2B5EF4-FFF2-40B4-BE49-F238E27FC236}">
                  <a16:creationId xmlns:a16="http://schemas.microsoft.com/office/drawing/2014/main" id="{D1733775-3B95-7197-BAC8-3E2AA8AC63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3" y="440"/>
              <a:ext cx="55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Line 360">
              <a:extLst>
                <a:ext uri="{FF2B5EF4-FFF2-40B4-BE49-F238E27FC236}">
                  <a16:creationId xmlns:a16="http://schemas.microsoft.com/office/drawing/2014/main" id="{10D65268-8187-E0A0-0762-2779C889C9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3" y="625"/>
              <a:ext cx="55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Rectangle 361">
              <a:extLst>
                <a:ext uri="{FF2B5EF4-FFF2-40B4-BE49-F238E27FC236}">
                  <a16:creationId xmlns:a16="http://schemas.microsoft.com/office/drawing/2014/main" id="{ABEA8C9B-C108-FA5F-3089-C8AC05A49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3" y="572"/>
              <a:ext cx="34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Rectangle 362">
              <a:extLst>
                <a:ext uri="{FF2B5EF4-FFF2-40B4-BE49-F238E27FC236}">
                  <a16:creationId xmlns:a16="http://schemas.microsoft.com/office/drawing/2014/main" id="{CB251AA2-6E20-1B81-F855-9AFE31413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3" y="572"/>
              <a:ext cx="34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Rectangle 363">
              <a:extLst>
                <a:ext uri="{FF2B5EF4-FFF2-40B4-BE49-F238E27FC236}">
                  <a16:creationId xmlns:a16="http://schemas.microsoft.com/office/drawing/2014/main" id="{1345EA69-DAC6-EA44-4193-FADEEE53DF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3" y="616"/>
              <a:ext cx="34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Rectangle 364">
              <a:extLst>
                <a:ext uri="{FF2B5EF4-FFF2-40B4-BE49-F238E27FC236}">
                  <a16:creationId xmlns:a16="http://schemas.microsoft.com/office/drawing/2014/main" id="{6A37CA72-3209-F2A4-6933-372445291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3" y="616"/>
              <a:ext cx="34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Rectangle 365">
              <a:extLst>
                <a:ext uri="{FF2B5EF4-FFF2-40B4-BE49-F238E27FC236}">
                  <a16:creationId xmlns:a16="http://schemas.microsoft.com/office/drawing/2014/main" id="{297B2937-D2E5-EE91-C5E5-67707E37FC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1" y="432"/>
              <a:ext cx="34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Rectangle 366">
              <a:extLst>
                <a:ext uri="{FF2B5EF4-FFF2-40B4-BE49-F238E27FC236}">
                  <a16:creationId xmlns:a16="http://schemas.microsoft.com/office/drawing/2014/main" id="{C5C873B8-3D8D-4AB7-3AED-340BAE522B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1" y="432"/>
              <a:ext cx="34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Rectangle 367">
              <a:extLst>
                <a:ext uri="{FF2B5EF4-FFF2-40B4-BE49-F238E27FC236}">
                  <a16:creationId xmlns:a16="http://schemas.microsoft.com/office/drawing/2014/main" id="{31B3AAF9-4903-DFA7-E0AD-C9A3006FB2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3" y="441"/>
              <a:ext cx="34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Rectangle 368">
              <a:extLst>
                <a:ext uri="{FF2B5EF4-FFF2-40B4-BE49-F238E27FC236}">
                  <a16:creationId xmlns:a16="http://schemas.microsoft.com/office/drawing/2014/main" id="{8074952E-C7AF-647B-4A79-6C274D777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3" y="441"/>
              <a:ext cx="34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Line 369">
              <a:extLst>
                <a:ext uri="{FF2B5EF4-FFF2-40B4-BE49-F238E27FC236}">
                  <a16:creationId xmlns:a16="http://schemas.microsoft.com/office/drawing/2014/main" id="{724FEAA5-A7E5-08D9-4DC2-2BFC0BF028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5" y="934"/>
              <a:ext cx="0" cy="36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Line 370">
              <a:extLst>
                <a:ext uri="{FF2B5EF4-FFF2-40B4-BE49-F238E27FC236}">
                  <a16:creationId xmlns:a16="http://schemas.microsoft.com/office/drawing/2014/main" id="{142D200F-3C6D-6BB5-9B16-D20AE52E8D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5" y="970"/>
              <a:ext cx="0" cy="36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Line 371">
              <a:extLst>
                <a:ext uri="{FF2B5EF4-FFF2-40B4-BE49-F238E27FC236}">
                  <a16:creationId xmlns:a16="http://schemas.microsoft.com/office/drawing/2014/main" id="{5E87F6E5-B0E8-F0C2-6074-0E5591F70B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8" y="934"/>
              <a:ext cx="55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Line 372">
              <a:extLst>
                <a:ext uri="{FF2B5EF4-FFF2-40B4-BE49-F238E27FC236}">
                  <a16:creationId xmlns:a16="http://schemas.microsoft.com/office/drawing/2014/main" id="{CD7A084D-B36C-DD11-8448-9367FA500E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8" y="1006"/>
              <a:ext cx="55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Oval 373">
              <a:extLst>
                <a:ext uri="{FF2B5EF4-FFF2-40B4-BE49-F238E27FC236}">
                  <a16:creationId xmlns:a16="http://schemas.microsoft.com/office/drawing/2014/main" id="{E5EAD033-2B61-21C7-9B52-953DEEEB8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992"/>
              <a:ext cx="35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Oval 374">
              <a:extLst>
                <a:ext uri="{FF2B5EF4-FFF2-40B4-BE49-F238E27FC236}">
                  <a16:creationId xmlns:a16="http://schemas.microsoft.com/office/drawing/2014/main" id="{B69AD358-AE02-0E34-E6CE-A669C6D66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992"/>
              <a:ext cx="35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Oval 375">
              <a:extLst>
                <a:ext uri="{FF2B5EF4-FFF2-40B4-BE49-F238E27FC236}">
                  <a16:creationId xmlns:a16="http://schemas.microsoft.com/office/drawing/2014/main" id="{DB674EC4-5BE9-67DF-621C-180D6DF7E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8" y="905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Oval 376">
              <a:extLst>
                <a:ext uri="{FF2B5EF4-FFF2-40B4-BE49-F238E27FC236}">
                  <a16:creationId xmlns:a16="http://schemas.microsoft.com/office/drawing/2014/main" id="{8F8B10BA-3DFF-020C-D1FD-831EE55119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8" y="905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Oval 377">
              <a:extLst>
                <a:ext uri="{FF2B5EF4-FFF2-40B4-BE49-F238E27FC236}">
                  <a16:creationId xmlns:a16="http://schemas.microsoft.com/office/drawing/2014/main" id="{03E45F72-D60D-6177-D08A-E7A537916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8" y="951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Oval 378">
              <a:extLst>
                <a:ext uri="{FF2B5EF4-FFF2-40B4-BE49-F238E27FC236}">
                  <a16:creationId xmlns:a16="http://schemas.microsoft.com/office/drawing/2014/main" id="{E9EEF7C9-413A-AFB9-1F32-CE1F1915B6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8" y="951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Oval 379">
              <a:extLst>
                <a:ext uri="{FF2B5EF4-FFF2-40B4-BE49-F238E27FC236}">
                  <a16:creationId xmlns:a16="http://schemas.microsoft.com/office/drawing/2014/main" id="{428FD854-B760-11A1-05BE-6631E2CEA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960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Oval 380">
              <a:extLst>
                <a:ext uri="{FF2B5EF4-FFF2-40B4-BE49-F238E27FC236}">
                  <a16:creationId xmlns:a16="http://schemas.microsoft.com/office/drawing/2014/main" id="{210696BC-E6C5-6F09-E186-AF7CAC868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960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Rectangle 381">
              <a:extLst>
                <a:ext uri="{FF2B5EF4-FFF2-40B4-BE49-F238E27FC236}">
                  <a16:creationId xmlns:a16="http://schemas.microsoft.com/office/drawing/2014/main" id="{0A383AAF-FEE8-3D6A-8DEC-C85C11A7F6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406" y="728"/>
              <a:ext cx="74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p-p65 MFI (10</a:t>
              </a:r>
              <a:endParaRPr lang="en-US" altLang="en-US" dirty="0"/>
            </a:p>
          </p:txBody>
        </p:sp>
        <p:sp>
          <p:nvSpPr>
            <p:cNvPr id="221" name="Rectangle 382">
              <a:extLst>
                <a:ext uri="{FF2B5EF4-FFF2-40B4-BE49-F238E27FC236}">
                  <a16:creationId xmlns:a16="http://schemas.microsoft.com/office/drawing/2014/main" id="{107F6ABC-CA59-2AD0-3324-A6D8F1FBEC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726" y="427"/>
              <a:ext cx="40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000000"/>
                  </a:solidFill>
                </a:rPr>
                <a:t>3</a:t>
              </a:r>
              <a:endParaRPr lang="en-US" altLang="en-US" dirty="0"/>
            </a:p>
          </p:txBody>
        </p:sp>
        <p:sp>
          <p:nvSpPr>
            <p:cNvPr id="222" name="Rectangle 383">
              <a:extLst>
                <a:ext uri="{FF2B5EF4-FFF2-40B4-BE49-F238E27FC236}">
                  <a16:creationId xmlns:a16="http://schemas.microsoft.com/office/drawing/2014/main" id="{04A9A0F3-96CF-7B0B-B117-ED2347A0B2F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766" y="378"/>
              <a:ext cx="3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)</a:t>
              </a:r>
              <a:endParaRPr lang="en-US" altLang="en-US" dirty="0"/>
            </a:p>
          </p:txBody>
        </p:sp>
        <p:sp>
          <p:nvSpPr>
            <p:cNvPr id="223" name="Rectangle 384">
              <a:extLst>
                <a:ext uri="{FF2B5EF4-FFF2-40B4-BE49-F238E27FC236}">
                  <a16:creationId xmlns:a16="http://schemas.microsoft.com/office/drawing/2014/main" id="{98FD0520-AA8B-A54C-A95F-4DF7CA631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0" y="4"/>
              <a:ext cx="17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</a:rPr>
                <a:t>***</a:t>
              </a:r>
              <a:endParaRPr lang="en-US" altLang="en-US" dirty="0"/>
            </a:p>
          </p:txBody>
        </p:sp>
        <p:sp>
          <p:nvSpPr>
            <p:cNvPr id="224" name="Freeform 385">
              <a:extLst>
                <a:ext uri="{FF2B5EF4-FFF2-40B4-BE49-F238E27FC236}">
                  <a16:creationId xmlns:a16="http://schemas.microsoft.com/office/drawing/2014/main" id="{203B4F28-BBEF-C5AB-7652-1C1613A32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7" y="332"/>
              <a:ext cx="151" cy="56"/>
            </a:xfrm>
            <a:custGeom>
              <a:avLst/>
              <a:gdLst>
                <a:gd name="T0" fmla="*/ 0 w 151"/>
                <a:gd name="T1" fmla="*/ 56 h 56"/>
                <a:gd name="T2" fmla="*/ 0 w 151"/>
                <a:gd name="T3" fmla="*/ 0 h 56"/>
                <a:gd name="T4" fmla="*/ 151 w 151"/>
                <a:gd name="T5" fmla="*/ 0 h 56"/>
                <a:gd name="T6" fmla="*/ 151 w 151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56">
                  <a:moveTo>
                    <a:pt x="0" y="56"/>
                  </a:moveTo>
                  <a:lnTo>
                    <a:pt x="0" y="0"/>
                  </a:lnTo>
                  <a:lnTo>
                    <a:pt x="151" y="0"/>
                  </a:lnTo>
                  <a:lnTo>
                    <a:pt x="151" y="5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386">
              <a:extLst>
                <a:ext uri="{FF2B5EF4-FFF2-40B4-BE49-F238E27FC236}">
                  <a16:creationId xmlns:a16="http://schemas.microsoft.com/office/drawing/2014/main" id="{E626DE60-FF24-979F-8D2D-3021B929C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0" y="197"/>
              <a:ext cx="321" cy="56"/>
            </a:xfrm>
            <a:custGeom>
              <a:avLst/>
              <a:gdLst>
                <a:gd name="T0" fmla="*/ 0 w 321"/>
                <a:gd name="T1" fmla="*/ 56 h 56"/>
                <a:gd name="T2" fmla="*/ 0 w 321"/>
                <a:gd name="T3" fmla="*/ 0 h 56"/>
                <a:gd name="T4" fmla="*/ 321 w 321"/>
                <a:gd name="T5" fmla="*/ 0 h 56"/>
                <a:gd name="T6" fmla="*/ 321 w 321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1" h="56">
                  <a:moveTo>
                    <a:pt x="0" y="56"/>
                  </a:moveTo>
                  <a:lnTo>
                    <a:pt x="0" y="0"/>
                  </a:lnTo>
                  <a:lnTo>
                    <a:pt x="321" y="0"/>
                  </a:lnTo>
                  <a:lnTo>
                    <a:pt x="321" y="5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387">
              <a:extLst>
                <a:ext uri="{FF2B5EF4-FFF2-40B4-BE49-F238E27FC236}">
                  <a16:creationId xmlns:a16="http://schemas.microsoft.com/office/drawing/2014/main" id="{F2C3D981-2C1C-E529-08A1-57803870F7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0" y="99"/>
              <a:ext cx="464" cy="56"/>
            </a:xfrm>
            <a:custGeom>
              <a:avLst/>
              <a:gdLst>
                <a:gd name="T0" fmla="*/ 0 w 464"/>
                <a:gd name="T1" fmla="*/ 56 h 56"/>
                <a:gd name="T2" fmla="*/ 0 w 464"/>
                <a:gd name="T3" fmla="*/ 0 h 56"/>
                <a:gd name="T4" fmla="*/ 464 w 464"/>
                <a:gd name="T5" fmla="*/ 0 h 56"/>
                <a:gd name="T6" fmla="*/ 464 w 464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56">
                  <a:moveTo>
                    <a:pt x="0" y="56"/>
                  </a:moveTo>
                  <a:lnTo>
                    <a:pt x="0" y="0"/>
                  </a:lnTo>
                  <a:lnTo>
                    <a:pt x="464" y="0"/>
                  </a:lnTo>
                  <a:lnTo>
                    <a:pt x="464" y="5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Rectangle 388">
              <a:extLst>
                <a:ext uri="{FF2B5EF4-FFF2-40B4-BE49-F238E27FC236}">
                  <a16:creationId xmlns:a16="http://schemas.microsoft.com/office/drawing/2014/main" id="{E9934A07-7F44-9FCD-68B3-F1A0FB28E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3" y="239"/>
              <a:ext cx="17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</a:rPr>
                <a:t>***</a:t>
              </a:r>
              <a:endParaRPr lang="en-US" altLang="en-US"/>
            </a:p>
          </p:txBody>
        </p:sp>
        <p:sp>
          <p:nvSpPr>
            <p:cNvPr id="228" name="Rectangle 389">
              <a:extLst>
                <a:ext uri="{FF2B5EF4-FFF2-40B4-BE49-F238E27FC236}">
                  <a16:creationId xmlns:a16="http://schemas.microsoft.com/office/drawing/2014/main" id="{32CE9237-7767-CD50-595F-AE8521B4A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4" y="239"/>
              <a:ext cx="17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</a:rPr>
                <a:t>***</a:t>
              </a:r>
              <a:endParaRPr lang="en-US" altLang="en-US"/>
            </a:p>
          </p:txBody>
        </p:sp>
        <p:sp>
          <p:nvSpPr>
            <p:cNvPr id="229" name="Rectangle 390">
              <a:extLst>
                <a:ext uri="{FF2B5EF4-FFF2-40B4-BE49-F238E27FC236}">
                  <a16:creationId xmlns:a16="http://schemas.microsoft.com/office/drawing/2014/main" id="{73FF0CF9-2DE3-BFE2-787D-68AE9B44F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0" y="97"/>
              <a:ext cx="17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</a:rPr>
                <a:t>***</a:t>
              </a:r>
              <a:endParaRPr lang="en-US" altLang="en-US" dirty="0"/>
            </a:p>
          </p:txBody>
        </p:sp>
        <p:sp>
          <p:nvSpPr>
            <p:cNvPr id="230" name="Freeform 391">
              <a:extLst>
                <a:ext uri="{FF2B5EF4-FFF2-40B4-BE49-F238E27FC236}">
                  <a16:creationId xmlns:a16="http://schemas.microsoft.com/office/drawing/2014/main" id="{9FC0D928-91FF-8F0F-675C-70654B3080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4" y="332"/>
              <a:ext cx="151" cy="56"/>
            </a:xfrm>
            <a:custGeom>
              <a:avLst/>
              <a:gdLst>
                <a:gd name="T0" fmla="*/ 0 w 151"/>
                <a:gd name="T1" fmla="*/ 56 h 56"/>
                <a:gd name="T2" fmla="*/ 0 w 151"/>
                <a:gd name="T3" fmla="*/ 0 h 56"/>
                <a:gd name="T4" fmla="*/ 151 w 151"/>
                <a:gd name="T5" fmla="*/ 0 h 56"/>
                <a:gd name="T6" fmla="*/ 151 w 151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56">
                  <a:moveTo>
                    <a:pt x="0" y="56"/>
                  </a:moveTo>
                  <a:lnTo>
                    <a:pt x="0" y="0"/>
                  </a:lnTo>
                  <a:lnTo>
                    <a:pt x="151" y="0"/>
                  </a:lnTo>
                  <a:lnTo>
                    <a:pt x="151" y="5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5" name="TextBox 3">
            <a:extLst>
              <a:ext uri="{FF2B5EF4-FFF2-40B4-BE49-F238E27FC236}">
                <a16:creationId xmlns:a16="http://schemas.microsoft.com/office/drawing/2014/main" id="{71936030-59D7-ACA8-F386-E2A19CDAB475}"/>
              </a:ext>
            </a:extLst>
          </p:cNvPr>
          <p:cNvSpPr txBox="1"/>
          <p:nvPr/>
        </p:nvSpPr>
        <p:spPr>
          <a:xfrm>
            <a:off x="5887237" y="9574172"/>
            <a:ext cx="131553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S6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31" name="Group 930">
            <a:extLst>
              <a:ext uri="{FF2B5EF4-FFF2-40B4-BE49-F238E27FC236}">
                <a16:creationId xmlns:a16="http://schemas.microsoft.com/office/drawing/2014/main" id="{609764A1-2CE0-BF90-BA89-7FEAF609D8EF}"/>
              </a:ext>
            </a:extLst>
          </p:cNvPr>
          <p:cNvGrpSpPr/>
          <p:nvPr/>
        </p:nvGrpSpPr>
        <p:grpSpPr>
          <a:xfrm>
            <a:off x="44182" y="4687455"/>
            <a:ext cx="3490483" cy="3064235"/>
            <a:chOff x="7387803" y="3437515"/>
            <a:chExt cx="3490483" cy="3064235"/>
          </a:xfrm>
        </p:grpSpPr>
        <p:sp>
          <p:nvSpPr>
            <p:cNvPr id="74" name="文本框 45">
              <a:extLst>
                <a:ext uri="{FF2B5EF4-FFF2-40B4-BE49-F238E27FC236}">
                  <a16:creationId xmlns:a16="http://schemas.microsoft.com/office/drawing/2014/main" id="{E6F895D1-6FCB-CECF-B466-EA69D2AB4176}"/>
                </a:ext>
              </a:extLst>
            </p:cNvPr>
            <p:cNvSpPr txBox="1"/>
            <p:nvPr/>
          </p:nvSpPr>
          <p:spPr>
            <a:xfrm rot="18900000">
              <a:off x="8785128" y="3454231"/>
              <a:ext cx="910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 mut2</a:t>
              </a:r>
            </a:p>
          </p:txBody>
        </p:sp>
        <p:sp>
          <p:nvSpPr>
            <p:cNvPr id="75" name="文本框 48">
              <a:extLst>
                <a:ext uri="{FF2B5EF4-FFF2-40B4-BE49-F238E27FC236}">
                  <a16:creationId xmlns:a16="http://schemas.microsoft.com/office/drawing/2014/main" id="{5FD51E3C-9E0A-9D66-EFF4-DD3C7CDF2639}"/>
                </a:ext>
              </a:extLst>
            </p:cNvPr>
            <p:cNvSpPr txBox="1"/>
            <p:nvPr/>
          </p:nvSpPr>
          <p:spPr>
            <a:xfrm rot="18900000">
              <a:off x="7912998" y="3593074"/>
              <a:ext cx="5173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NT</a:t>
              </a:r>
              <a:endParaRPr lang="en-US" altLang="zh-CN" sz="12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76" name="文本框 26">
              <a:extLst>
                <a:ext uri="{FF2B5EF4-FFF2-40B4-BE49-F238E27FC236}">
                  <a16:creationId xmlns:a16="http://schemas.microsoft.com/office/drawing/2014/main" id="{9DBE18F1-7B99-F455-A1F6-5BA5477F93F6}"/>
                </a:ext>
              </a:extLst>
            </p:cNvPr>
            <p:cNvSpPr txBox="1"/>
            <p:nvPr/>
          </p:nvSpPr>
          <p:spPr>
            <a:xfrm rot="18900000">
              <a:off x="9032128" y="3437515"/>
              <a:ext cx="9573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 ΔC10</a:t>
              </a:r>
            </a:p>
          </p:txBody>
        </p:sp>
        <p:sp>
          <p:nvSpPr>
            <p:cNvPr id="77" name="文本框 52">
              <a:extLst>
                <a:ext uri="{FF2B5EF4-FFF2-40B4-BE49-F238E27FC236}">
                  <a16:creationId xmlns:a16="http://schemas.microsoft.com/office/drawing/2014/main" id="{76633694-B3C3-6229-6915-41A746C78FF8}"/>
                </a:ext>
              </a:extLst>
            </p:cNvPr>
            <p:cNvSpPr txBox="1"/>
            <p:nvPr/>
          </p:nvSpPr>
          <p:spPr>
            <a:xfrm rot="18900000">
              <a:off x="8074918" y="3454189"/>
              <a:ext cx="910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19.CD28ζ</a:t>
              </a:r>
            </a:p>
          </p:txBody>
        </p:sp>
        <p:sp>
          <p:nvSpPr>
            <p:cNvPr id="78" name="文本框 53">
              <a:extLst>
                <a:ext uri="{FF2B5EF4-FFF2-40B4-BE49-F238E27FC236}">
                  <a16:creationId xmlns:a16="http://schemas.microsoft.com/office/drawing/2014/main" id="{0222530E-E526-A5F9-C848-BE2F90528610}"/>
                </a:ext>
              </a:extLst>
            </p:cNvPr>
            <p:cNvSpPr txBox="1"/>
            <p:nvPr/>
          </p:nvSpPr>
          <p:spPr>
            <a:xfrm rot="18900000">
              <a:off x="8350175" y="3524500"/>
              <a:ext cx="7113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</a:t>
              </a:r>
            </a:p>
          </p:txBody>
        </p:sp>
        <p:sp>
          <p:nvSpPr>
            <p:cNvPr id="79" name="文本框 54">
              <a:extLst>
                <a:ext uri="{FF2B5EF4-FFF2-40B4-BE49-F238E27FC236}">
                  <a16:creationId xmlns:a16="http://schemas.microsoft.com/office/drawing/2014/main" id="{59A86EED-E300-1D58-0573-244A2987FBC6}"/>
                </a:ext>
              </a:extLst>
            </p:cNvPr>
            <p:cNvSpPr txBox="1"/>
            <p:nvPr/>
          </p:nvSpPr>
          <p:spPr>
            <a:xfrm rot="18900000">
              <a:off x="8563332" y="3475533"/>
              <a:ext cx="8498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mut1</a:t>
              </a:r>
            </a:p>
          </p:txBody>
        </p:sp>
        <p:sp>
          <p:nvSpPr>
            <p:cNvPr id="99" name="文本框 17">
              <a:extLst>
                <a:ext uri="{FF2B5EF4-FFF2-40B4-BE49-F238E27FC236}">
                  <a16:creationId xmlns:a16="http://schemas.microsoft.com/office/drawing/2014/main" id="{1034192C-0018-76C3-21F1-49D197DBDDFB}"/>
                </a:ext>
              </a:extLst>
            </p:cNvPr>
            <p:cNvSpPr txBox="1"/>
            <p:nvPr/>
          </p:nvSpPr>
          <p:spPr>
            <a:xfrm>
              <a:off x="7387803" y="4779922"/>
              <a:ext cx="72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55kDa</a:t>
              </a:r>
            </a:p>
          </p:txBody>
        </p:sp>
        <p:sp>
          <p:nvSpPr>
            <p:cNvPr id="100" name="文本框 30">
              <a:extLst>
                <a:ext uri="{FF2B5EF4-FFF2-40B4-BE49-F238E27FC236}">
                  <a16:creationId xmlns:a16="http://schemas.microsoft.com/office/drawing/2014/main" id="{1C0671F3-A018-81A9-579E-573A46EF4EEA}"/>
                </a:ext>
              </a:extLst>
            </p:cNvPr>
            <p:cNvSpPr txBox="1"/>
            <p:nvPr/>
          </p:nvSpPr>
          <p:spPr>
            <a:xfrm>
              <a:off x="9335236" y="4779922"/>
              <a:ext cx="9311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CD3ζ-CAR</a:t>
              </a:r>
            </a:p>
          </p:txBody>
        </p:sp>
        <p:pic>
          <p:nvPicPr>
            <p:cNvPr id="101" name="图片 589" descr="TRAF mt CD3">
              <a:extLst>
                <a:ext uri="{FF2B5EF4-FFF2-40B4-BE49-F238E27FC236}">
                  <a16:creationId xmlns:a16="http://schemas.microsoft.com/office/drawing/2014/main" id="{9FE49956-FE96-B468-37E4-4ADCA79C31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52696" b="79710"/>
            <a:stretch/>
          </p:blipFill>
          <p:spPr>
            <a:xfrm>
              <a:off x="7953733" y="4803790"/>
              <a:ext cx="1440000" cy="2292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6" name="文本框 18">
              <a:extLst>
                <a:ext uri="{FF2B5EF4-FFF2-40B4-BE49-F238E27FC236}">
                  <a16:creationId xmlns:a16="http://schemas.microsoft.com/office/drawing/2014/main" id="{EC22BC2A-2540-66E6-64A2-E0D9C65F3122}"/>
                </a:ext>
              </a:extLst>
            </p:cNvPr>
            <p:cNvSpPr txBox="1"/>
            <p:nvPr/>
          </p:nvSpPr>
          <p:spPr>
            <a:xfrm>
              <a:off x="7387803" y="5094175"/>
              <a:ext cx="72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16kDa</a:t>
              </a:r>
            </a:p>
          </p:txBody>
        </p:sp>
        <p:sp>
          <p:nvSpPr>
            <p:cNvPr id="97" name="文本框 16">
              <a:extLst>
                <a:ext uri="{FF2B5EF4-FFF2-40B4-BE49-F238E27FC236}">
                  <a16:creationId xmlns:a16="http://schemas.microsoft.com/office/drawing/2014/main" id="{2C4F8EBC-1BB8-0F20-9215-89C0D886F991}"/>
                </a:ext>
              </a:extLst>
            </p:cNvPr>
            <p:cNvSpPr txBox="1"/>
            <p:nvPr/>
          </p:nvSpPr>
          <p:spPr>
            <a:xfrm>
              <a:off x="9335236" y="5094175"/>
              <a:ext cx="98118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endo-CD3ζ</a:t>
              </a:r>
            </a:p>
          </p:txBody>
        </p:sp>
        <p:pic>
          <p:nvPicPr>
            <p:cNvPr id="98" name="图片 605" descr="TRAF mt CD3">
              <a:extLst>
                <a:ext uri="{FF2B5EF4-FFF2-40B4-BE49-F238E27FC236}">
                  <a16:creationId xmlns:a16="http://schemas.microsoft.com/office/drawing/2014/main" id="{7DAAF7CE-F4C7-78BB-F047-B5F43AFDCB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6793" r="52306"/>
            <a:stretch/>
          </p:blipFill>
          <p:spPr>
            <a:xfrm>
              <a:off x="7953733" y="5102638"/>
              <a:ext cx="1440000" cy="2600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4" name="文本框 15">
              <a:extLst>
                <a:ext uri="{FF2B5EF4-FFF2-40B4-BE49-F238E27FC236}">
                  <a16:creationId xmlns:a16="http://schemas.microsoft.com/office/drawing/2014/main" id="{2ECA07AF-E118-46B4-6251-DD6CA00F7021}"/>
                </a:ext>
              </a:extLst>
            </p:cNvPr>
            <p:cNvSpPr txBox="1"/>
            <p:nvPr/>
          </p:nvSpPr>
          <p:spPr>
            <a:xfrm>
              <a:off x="9335236" y="4510138"/>
              <a:ext cx="83375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p-p65</a:t>
              </a:r>
            </a:p>
          </p:txBody>
        </p:sp>
        <p:sp>
          <p:nvSpPr>
            <p:cNvPr id="95" name="文本框 37">
              <a:extLst>
                <a:ext uri="{FF2B5EF4-FFF2-40B4-BE49-F238E27FC236}">
                  <a16:creationId xmlns:a16="http://schemas.microsoft.com/office/drawing/2014/main" id="{A238CDB8-1FEC-71AA-9967-CCC9FA4837B7}"/>
                </a:ext>
              </a:extLst>
            </p:cNvPr>
            <p:cNvSpPr txBox="1"/>
            <p:nvPr/>
          </p:nvSpPr>
          <p:spPr>
            <a:xfrm>
              <a:off x="7387803" y="4510138"/>
              <a:ext cx="72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65kDa</a:t>
              </a:r>
            </a:p>
          </p:txBody>
        </p:sp>
        <p:pic>
          <p:nvPicPr>
            <p:cNvPr id="93" name="图片 21">
              <a:extLst>
                <a:ext uri="{FF2B5EF4-FFF2-40B4-BE49-F238E27FC236}">
                  <a16:creationId xmlns:a16="http://schemas.microsoft.com/office/drawing/2014/main" id="{F6D11900-85DA-5548-4212-7E681446E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3733" y="4559794"/>
              <a:ext cx="1440000" cy="17768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8" name="文本框 23">
              <a:extLst>
                <a:ext uri="{FF2B5EF4-FFF2-40B4-BE49-F238E27FC236}">
                  <a16:creationId xmlns:a16="http://schemas.microsoft.com/office/drawing/2014/main" id="{9CEBBC90-82CC-4E6B-416D-76A9B3683202}"/>
                </a:ext>
              </a:extLst>
            </p:cNvPr>
            <p:cNvSpPr txBox="1"/>
            <p:nvPr/>
          </p:nvSpPr>
          <p:spPr>
            <a:xfrm>
              <a:off x="7387803" y="3854091"/>
              <a:ext cx="72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87kDa</a:t>
              </a:r>
            </a:p>
          </p:txBody>
        </p:sp>
        <p:sp>
          <p:nvSpPr>
            <p:cNvPr id="89" name="文本框 27">
              <a:extLst>
                <a:ext uri="{FF2B5EF4-FFF2-40B4-BE49-F238E27FC236}">
                  <a16:creationId xmlns:a16="http://schemas.microsoft.com/office/drawing/2014/main" id="{F6219B0C-D496-B376-CDF8-0FD868DFBA47}"/>
                </a:ext>
              </a:extLst>
            </p:cNvPr>
            <p:cNvSpPr txBox="1"/>
            <p:nvPr/>
          </p:nvSpPr>
          <p:spPr>
            <a:xfrm>
              <a:off x="9335236" y="3921539"/>
              <a:ext cx="8057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p-IKKα/β</a:t>
              </a:r>
            </a:p>
          </p:txBody>
        </p:sp>
        <p:pic>
          <p:nvPicPr>
            <p:cNvPr id="90" name="图片 591" descr="TRAF mt p-ikk">
              <a:extLst>
                <a:ext uri="{FF2B5EF4-FFF2-40B4-BE49-F238E27FC236}">
                  <a16:creationId xmlns:a16="http://schemas.microsoft.com/office/drawing/2014/main" id="{1356D488-D010-ECA0-5501-0FCC48744F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992" r="52600"/>
            <a:stretch/>
          </p:blipFill>
          <p:spPr>
            <a:xfrm>
              <a:off x="7953733" y="3919711"/>
              <a:ext cx="1440000" cy="2806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1" name="文本框 23">
              <a:extLst>
                <a:ext uri="{FF2B5EF4-FFF2-40B4-BE49-F238E27FC236}">
                  <a16:creationId xmlns:a16="http://schemas.microsoft.com/office/drawing/2014/main" id="{B326CD00-F2B9-2673-B796-3587009FE7A8}"/>
                </a:ext>
              </a:extLst>
            </p:cNvPr>
            <p:cNvSpPr txBox="1"/>
            <p:nvPr/>
          </p:nvSpPr>
          <p:spPr>
            <a:xfrm>
              <a:off x="7387803" y="4017194"/>
              <a:ext cx="72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85kDa</a:t>
              </a:r>
            </a:p>
          </p:txBody>
        </p:sp>
        <p:pic>
          <p:nvPicPr>
            <p:cNvPr id="85" name="图片 81" descr="donor10 traf ikkb">
              <a:extLst>
                <a:ext uri="{FF2B5EF4-FFF2-40B4-BE49-F238E27FC236}">
                  <a16:creationId xmlns:a16="http://schemas.microsoft.com/office/drawing/2014/main" id="{75E85F23-2523-138D-54E1-D9039886F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53733" y="4265997"/>
              <a:ext cx="1440000" cy="2235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6" name="文本框 27">
              <a:extLst>
                <a:ext uri="{FF2B5EF4-FFF2-40B4-BE49-F238E27FC236}">
                  <a16:creationId xmlns:a16="http://schemas.microsoft.com/office/drawing/2014/main" id="{454D7AE1-7FE6-9485-2540-C29BC76F8C12}"/>
                </a:ext>
              </a:extLst>
            </p:cNvPr>
            <p:cNvSpPr txBox="1"/>
            <p:nvPr/>
          </p:nvSpPr>
          <p:spPr>
            <a:xfrm>
              <a:off x="9335236" y="4239282"/>
              <a:ext cx="8057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IKKβ</a:t>
              </a:r>
            </a:p>
          </p:txBody>
        </p:sp>
        <p:sp>
          <p:nvSpPr>
            <p:cNvPr id="87" name="文本框 23">
              <a:extLst>
                <a:ext uri="{FF2B5EF4-FFF2-40B4-BE49-F238E27FC236}">
                  <a16:creationId xmlns:a16="http://schemas.microsoft.com/office/drawing/2014/main" id="{5D8B258F-3D02-EA82-A452-A895DA0CD8B6}"/>
                </a:ext>
              </a:extLst>
            </p:cNvPr>
            <p:cNvSpPr txBox="1"/>
            <p:nvPr/>
          </p:nvSpPr>
          <p:spPr>
            <a:xfrm>
              <a:off x="7387803" y="4239282"/>
              <a:ext cx="72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87kDa</a:t>
              </a:r>
            </a:p>
          </p:txBody>
        </p:sp>
        <p:sp>
          <p:nvSpPr>
            <p:cNvPr id="274" name="文本框 38">
              <a:extLst>
                <a:ext uri="{FF2B5EF4-FFF2-40B4-BE49-F238E27FC236}">
                  <a16:creationId xmlns:a16="http://schemas.microsoft.com/office/drawing/2014/main" id="{D097BCDE-AC7A-0FFC-7EFA-F203744A6A0F}"/>
                </a:ext>
              </a:extLst>
            </p:cNvPr>
            <p:cNvSpPr txBox="1"/>
            <p:nvPr/>
          </p:nvSpPr>
          <p:spPr>
            <a:xfrm>
              <a:off x="7387803" y="6226160"/>
              <a:ext cx="72199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16kDa</a:t>
              </a:r>
            </a:p>
          </p:txBody>
        </p:sp>
        <p:sp>
          <p:nvSpPr>
            <p:cNvPr id="275" name="文本框 39">
              <a:extLst>
                <a:ext uri="{FF2B5EF4-FFF2-40B4-BE49-F238E27FC236}">
                  <a16:creationId xmlns:a16="http://schemas.microsoft.com/office/drawing/2014/main" id="{7599107E-34C1-8D24-2498-071C0E1F9C22}"/>
                </a:ext>
              </a:extLst>
            </p:cNvPr>
            <p:cNvSpPr txBox="1"/>
            <p:nvPr/>
          </p:nvSpPr>
          <p:spPr>
            <a:xfrm>
              <a:off x="9335236" y="6226160"/>
              <a:ext cx="1543050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endo-CD3ζ</a:t>
              </a:r>
            </a:p>
          </p:txBody>
        </p:sp>
        <p:sp>
          <p:nvSpPr>
            <p:cNvPr id="271" name="文本框 23">
              <a:extLst>
                <a:ext uri="{FF2B5EF4-FFF2-40B4-BE49-F238E27FC236}">
                  <a16:creationId xmlns:a16="http://schemas.microsoft.com/office/drawing/2014/main" id="{9C39C998-C65B-E56B-AED9-34679658C142}"/>
                </a:ext>
              </a:extLst>
            </p:cNvPr>
            <p:cNvSpPr txBox="1"/>
            <p:nvPr/>
          </p:nvSpPr>
          <p:spPr>
            <a:xfrm>
              <a:off x="7387803" y="5956285"/>
              <a:ext cx="72199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55kDa</a:t>
              </a:r>
            </a:p>
          </p:txBody>
        </p:sp>
        <p:sp>
          <p:nvSpPr>
            <p:cNvPr id="272" name="文本框 40">
              <a:extLst>
                <a:ext uri="{FF2B5EF4-FFF2-40B4-BE49-F238E27FC236}">
                  <a16:creationId xmlns:a16="http://schemas.microsoft.com/office/drawing/2014/main" id="{D290D841-9084-B3AB-A79B-76C17FFFDD5D}"/>
                </a:ext>
              </a:extLst>
            </p:cNvPr>
            <p:cNvSpPr txBox="1"/>
            <p:nvPr/>
          </p:nvSpPr>
          <p:spPr>
            <a:xfrm>
              <a:off x="9335236" y="5956285"/>
              <a:ext cx="1543050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CD3ζ-CAR</a:t>
              </a:r>
            </a:p>
          </p:txBody>
        </p:sp>
        <p:sp>
          <p:nvSpPr>
            <p:cNvPr id="269" name="文本框 10">
              <a:extLst>
                <a:ext uri="{FF2B5EF4-FFF2-40B4-BE49-F238E27FC236}">
                  <a16:creationId xmlns:a16="http://schemas.microsoft.com/office/drawing/2014/main" id="{230029D1-9FBE-5527-0D2F-53EA00FD250A}"/>
                </a:ext>
              </a:extLst>
            </p:cNvPr>
            <p:cNvSpPr txBox="1"/>
            <p:nvPr/>
          </p:nvSpPr>
          <p:spPr>
            <a:xfrm>
              <a:off x="9335236" y="5415831"/>
              <a:ext cx="1160780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p-RIPK1</a:t>
              </a:r>
            </a:p>
          </p:txBody>
        </p:sp>
        <p:sp>
          <p:nvSpPr>
            <p:cNvPr id="270" name="文本框 18">
              <a:extLst>
                <a:ext uri="{FF2B5EF4-FFF2-40B4-BE49-F238E27FC236}">
                  <a16:creationId xmlns:a16="http://schemas.microsoft.com/office/drawing/2014/main" id="{7DA453D8-B721-059C-4D38-46A46DD38ADE}"/>
                </a:ext>
              </a:extLst>
            </p:cNvPr>
            <p:cNvSpPr txBox="1"/>
            <p:nvPr/>
          </p:nvSpPr>
          <p:spPr>
            <a:xfrm>
              <a:off x="7387803" y="5415831"/>
              <a:ext cx="72199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80kDa</a:t>
              </a:r>
            </a:p>
          </p:txBody>
        </p:sp>
        <p:sp>
          <p:nvSpPr>
            <p:cNvPr id="266" name="文本框 17">
              <a:extLst>
                <a:ext uri="{FF2B5EF4-FFF2-40B4-BE49-F238E27FC236}">
                  <a16:creationId xmlns:a16="http://schemas.microsoft.com/office/drawing/2014/main" id="{56B94AFC-C12E-CCFC-8F1D-BC14BA2DE88F}"/>
                </a:ext>
              </a:extLst>
            </p:cNvPr>
            <p:cNvSpPr txBox="1"/>
            <p:nvPr/>
          </p:nvSpPr>
          <p:spPr>
            <a:xfrm>
              <a:off x="9335236" y="5690357"/>
              <a:ext cx="1160780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p-RIPK3</a:t>
              </a:r>
            </a:p>
          </p:txBody>
        </p:sp>
        <p:sp>
          <p:nvSpPr>
            <p:cNvPr id="267" name="文本框 19">
              <a:extLst>
                <a:ext uri="{FF2B5EF4-FFF2-40B4-BE49-F238E27FC236}">
                  <a16:creationId xmlns:a16="http://schemas.microsoft.com/office/drawing/2014/main" id="{DE6D395B-C075-4A47-D502-BD02F9EB76AE}"/>
                </a:ext>
              </a:extLst>
            </p:cNvPr>
            <p:cNvSpPr txBox="1"/>
            <p:nvPr/>
          </p:nvSpPr>
          <p:spPr>
            <a:xfrm>
              <a:off x="7387803" y="5690357"/>
              <a:ext cx="72199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57kDa</a:t>
              </a:r>
            </a:p>
          </p:txBody>
        </p:sp>
        <p:pic>
          <p:nvPicPr>
            <p:cNvPr id="907" name="Picture 906">
              <a:extLst>
                <a:ext uri="{FF2B5EF4-FFF2-40B4-BE49-F238E27FC236}">
                  <a16:creationId xmlns:a16="http://schemas.microsoft.com/office/drawing/2014/main" id="{D3FE11B3-A2C9-B0FB-0951-9408DE624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3733" y="5739010"/>
              <a:ext cx="1440000" cy="17828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96" name="Picture 895" descr="A pair of black sunglasses&#10;&#10;Description automatically generated with medium confidence">
              <a:extLst>
                <a:ext uri="{FF2B5EF4-FFF2-40B4-BE49-F238E27FC236}">
                  <a16:creationId xmlns:a16="http://schemas.microsoft.com/office/drawing/2014/main" id="{8052103F-7791-E5AD-45C7-409C1E320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3733" y="6272827"/>
              <a:ext cx="1440000" cy="1822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99" name="Picture 898" descr="A close up of a keyboard&#10;&#10;Description automatically generated with medium confidence">
              <a:extLst>
                <a:ext uri="{FF2B5EF4-FFF2-40B4-BE49-F238E27FC236}">
                  <a16:creationId xmlns:a16="http://schemas.microsoft.com/office/drawing/2014/main" id="{165D231D-83C8-425A-6A4A-376F58E07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3733" y="5986728"/>
              <a:ext cx="1440000" cy="21470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02" name="Picture 901" descr="A picture containing guitar, bowed instrument&#10;&#10;Description automatically generated">
              <a:extLst>
                <a:ext uri="{FF2B5EF4-FFF2-40B4-BE49-F238E27FC236}">
                  <a16:creationId xmlns:a16="http://schemas.microsoft.com/office/drawing/2014/main" id="{1F6DFCF0-4B77-FD1F-F2B6-2165C894B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3733" y="5437626"/>
              <a:ext cx="1440000" cy="232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996" name="TextBox 8">
            <a:extLst>
              <a:ext uri="{FF2B5EF4-FFF2-40B4-BE49-F238E27FC236}">
                <a16:creationId xmlns:a16="http://schemas.microsoft.com/office/drawing/2014/main" id="{05E45375-1626-A11E-FBD0-081D560DC280}"/>
              </a:ext>
            </a:extLst>
          </p:cNvPr>
          <p:cNvSpPr txBox="1"/>
          <p:nvPr/>
        </p:nvSpPr>
        <p:spPr>
          <a:xfrm>
            <a:off x="-63042" y="7648943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60" name="Group 460">
            <a:extLst>
              <a:ext uri="{FF2B5EF4-FFF2-40B4-BE49-F238E27FC236}">
                <a16:creationId xmlns:a16="http://schemas.microsoft.com/office/drawing/2014/main" id="{1DBBD314-682B-09BF-75CC-9526849A801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7475" y="7630025"/>
            <a:ext cx="2228850" cy="2374900"/>
            <a:chOff x="74" y="4816"/>
            <a:chExt cx="1404" cy="1496"/>
          </a:xfrm>
        </p:grpSpPr>
        <p:sp>
          <p:nvSpPr>
            <p:cNvPr id="1461" name="AutoShape 459">
              <a:extLst>
                <a:ext uri="{FF2B5EF4-FFF2-40B4-BE49-F238E27FC236}">
                  <a16:creationId xmlns:a16="http://schemas.microsoft.com/office/drawing/2014/main" id="{26037FC5-B590-0FEF-8869-FECBD7CAC85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4" y="4816"/>
              <a:ext cx="1404" cy="1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2" name="Rectangle 461">
              <a:extLst>
                <a:ext uri="{FF2B5EF4-FFF2-40B4-BE49-F238E27FC236}">
                  <a16:creationId xmlns:a16="http://schemas.microsoft.com/office/drawing/2014/main" id="{6203CBE9-92B5-1D15-CC36-A05F85A90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5477"/>
              <a:ext cx="103" cy="327"/>
            </a:xfrm>
            <a:prstGeom prst="rect">
              <a:avLst/>
            </a:prstGeom>
            <a:solidFill>
              <a:srgbClr val="DE8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3" name="Freeform 462">
              <a:extLst>
                <a:ext uri="{FF2B5EF4-FFF2-40B4-BE49-F238E27FC236}">
                  <a16:creationId xmlns:a16="http://schemas.microsoft.com/office/drawing/2014/main" id="{C9515739-4EA4-1FF8-29D7-E3F0E8529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7" y="5485"/>
              <a:ext cx="87" cy="319"/>
            </a:xfrm>
            <a:custGeom>
              <a:avLst/>
              <a:gdLst>
                <a:gd name="T0" fmla="*/ 0 w 87"/>
                <a:gd name="T1" fmla="*/ 319 h 319"/>
                <a:gd name="T2" fmla="*/ 0 w 87"/>
                <a:gd name="T3" fmla="*/ 0 h 319"/>
                <a:gd name="T4" fmla="*/ 0 w 87"/>
                <a:gd name="T5" fmla="*/ 0 h 319"/>
                <a:gd name="T6" fmla="*/ 87 w 87"/>
                <a:gd name="T7" fmla="*/ 0 h 319"/>
                <a:gd name="T8" fmla="*/ 87 w 87"/>
                <a:gd name="T9" fmla="*/ 0 h 319"/>
                <a:gd name="T10" fmla="*/ 87 w 87"/>
                <a:gd name="T11" fmla="*/ 319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319">
                  <a:moveTo>
                    <a:pt x="0" y="319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87" y="319"/>
                  </a:lnTo>
                </a:path>
              </a:pathLst>
            </a:custGeom>
            <a:noFill/>
            <a:ln w="26988" cap="flat">
              <a:solidFill>
                <a:srgbClr val="DE8B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4" name="Rectangle 463">
              <a:extLst>
                <a:ext uri="{FF2B5EF4-FFF2-40B4-BE49-F238E27FC236}">
                  <a16:creationId xmlns:a16="http://schemas.microsoft.com/office/drawing/2014/main" id="{649202BC-EDDD-F32C-7B59-1726DA2B0D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" y="5411"/>
              <a:ext cx="103" cy="393"/>
            </a:xfrm>
            <a:prstGeom prst="rect">
              <a:avLst/>
            </a:prstGeom>
            <a:solidFill>
              <a:srgbClr val="A0F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5" name="Freeform 464">
              <a:extLst>
                <a:ext uri="{FF2B5EF4-FFF2-40B4-BE49-F238E27FC236}">
                  <a16:creationId xmlns:a16="http://schemas.microsoft.com/office/drawing/2014/main" id="{7E8A0BCC-8F95-DCF4-15BD-BFD72513F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" y="5419"/>
              <a:ext cx="86" cy="385"/>
            </a:xfrm>
            <a:custGeom>
              <a:avLst/>
              <a:gdLst>
                <a:gd name="T0" fmla="*/ 0 w 86"/>
                <a:gd name="T1" fmla="*/ 385 h 385"/>
                <a:gd name="T2" fmla="*/ 0 w 86"/>
                <a:gd name="T3" fmla="*/ 0 h 385"/>
                <a:gd name="T4" fmla="*/ 0 w 86"/>
                <a:gd name="T5" fmla="*/ 0 h 385"/>
                <a:gd name="T6" fmla="*/ 86 w 86"/>
                <a:gd name="T7" fmla="*/ 0 h 385"/>
                <a:gd name="T8" fmla="*/ 86 w 86"/>
                <a:gd name="T9" fmla="*/ 0 h 385"/>
                <a:gd name="T10" fmla="*/ 86 w 86"/>
                <a:gd name="T11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385">
                  <a:moveTo>
                    <a:pt x="0" y="38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385"/>
                  </a:lnTo>
                </a:path>
              </a:pathLst>
            </a:custGeom>
            <a:noFill/>
            <a:ln w="26988" cap="flat">
              <a:solidFill>
                <a:srgbClr val="A0FF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6" name="Rectangle 465">
              <a:extLst>
                <a:ext uri="{FF2B5EF4-FFF2-40B4-BE49-F238E27FC236}">
                  <a16:creationId xmlns:a16="http://schemas.microsoft.com/office/drawing/2014/main" id="{2FFC63D6-C98C-D367-12E0-26F0DB576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" y="5405"/>
              <a:ext cx="103" cy="399"/>
            </a:xfrm>
            <a:prstGeom prst="rect">
              <a:avLst/>
            </a:pr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7" name="Freeform 466">
              <a:extLst>
                <a:ext uri="{FF2B5EF4-FFF2-40B4-BE49-F238E27FC236}">
                  <a16:creationId xmlns:a16="http://schemas.microsoft.com/office/drawing/2014/main" id="{3D087952-4200-6250-7772-BAA0CCCD3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" y="5413"/>
              <a:ext cx="87" cy="391"/>
            </a:xfrm>
            <a:custGeom>
              <a:avLst/>
              <a:gdLst>
                <a:gd name="T0" fmla="*/ 0 w 87"/>
                <a:gd name="T1" fmla="*/ 391 h 391"/>
                <a:gd name="T2" fmla="*/ 0 w 87"/>
                <a:gd name="T3" fmla="*/ 0 h 391"/>
                <a:gd name="T4" fmla="*/ 0 w 87"/>
                <a:gd name="T5" fmla="*/ 0 h 391"/>
                <a:gd name="T6" fmla="*/ 87 w 87"/>
                <a:gd name="T7" fmla="*/ 0 h 391"/>
                <a:gd name="T8" fmla="*/ 87 w 87"/>
                <a:gd name="T9" fmla="*/ 0 h 391"/>
                <a:gd name="T10" fmla="*/ 87 w 87"/>
                <a:gd name="T11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391">
                  <a:moveTo>
                    <a:pt x="0" y="39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87" y="391"/>
                  </a:lnTo>
                </a:path>
              </a:pathLst>
            </a:custGeom>
            <a:noFill/>
            <a:ln w="26988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8" name="Rectangle 467">
              <a:extLst>
                <a:ext uri="{FF2B5EF4-FFF2-40B4-BE49-F238E27FC236}">
                  <a16:creationId xmlns:a16="http://schemas.microsoft.com/office/drawing/2014/main" id="{80EFC2CF-4D17-AD1F-25BC-51C03A17C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" y="5322"/>
              <a:ext cx="103" cy="482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9" name="Freeform 468">
              <a:extLst>
                <a:ext uri="{FF2B5EF4-FFF2-40B4-BE49-F238E27FC236}">
                  <a16:creationId xmlns:a16="http://schemas.microsoft.com/office/drawing/2014/main" id="{3EF99E59-3E89-02E9-1F57-C892B9B16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" y="5331"/>
              <a:ext cx="86" cy="473"/>
            </a:xfrm>
            <a:custGeom>
              <a:avLst/>
              <a:gdLst>
                <a:gd name="T0" fmla="*/ 0 w 86"/>
                <a:gd name="T1" fmla="*/ 473 h 473"/>
                <a:gd name="T2" fmla="*/ 0 w 86"/>
                <a:gd name="T3" fmla="*/ 0 h 473"/>
                <a:gd name="T4" fmla="*/ 0 w 86"/>
                <a:gd name="T5" fmla="*/ 0 h 473"/>
                <a:gd name="T6" fmla="*/ 86 w 86"/>
                <a:gd name="T7" fmla="*/ 0 h 473"/>
                <a:gd name="T8" fmla="*/ 86 w 86"/>
                <a:gd name="T9" fmla="*/ 0 h 473"/>
                <a:gd name="T10" fmla="*/ 86 w 86"/>
                <a:gd name="T11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73">
                  <a:moveTo>
                    <a:pt x="0" y="47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6" y="473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0" name="Rectangle 469">
              <a:extLst>
                <a:ext uri="{FF2B5EF4-FFF2-40B4-BE49-F238E27FC236}">
                  <a16:creationId xmlns:a16="http://schemas.microsoft.com/office/drawing/2014/main" id="{7B3ED391-54A6-58A8-8328-4D9E6E6D7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" y="5417"/>
              <a:ext cx="103" cy="387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1" name="Freeform 470">
              <a:extLst>
                <a:ext uri="{FF2B5EF4-FFF2-40B4-BE49-F238E27FC236}">
                  <a16:creationId xmlns:a16="http://schemas.microsoft.com/office/drawing/2014/main" id="{4056F50B-A355-3AC6-BEEA-BCC49D8F9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" y="5425"/>
              <a:ext cx="87" cy="379"/>
            </a:xfrm>
            <a:custGeom>
              <a:avLst/>
              <a:gdLst>
                <a:gd name="T0" fmla="*/ 0 w 87"/>
                <a:gd name="T1" fmla="*/ 379 h 379"/>
                <a:gd name="T2" fmla="*/ 0 w 87"/>
                <a:gd name="T3" fmla="*/ 0 h 379"/>
                <a:gd name="T4" fmla="*/ 0 w 87"/>
                <a:gd name="T5" fmla="*/ 0 h 379"/>
                <a:gd name="T6" fmla="*/ 87 w 87"/>
                <a:gd name="T7" fmla="*/ 0 h 379"/>
                <a:gd name="T8" fmla="*/ 87 w 87"/>
                <a:gd name="T9" fmla="*/ 0 h 379"/>
                <a:gd name="T10" fmla="*/ 87 w 87"/>
                <a:gd name="T11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379">
                  <a:moveTo>
                    <a:pt x="0" y="379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87" y="379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2" name="Rectangle 471">
              <a:extLst>
                <a:ext uri="{FF2B5EF4-FFF2-40B4-BE49-F238E27FC236}">
                  <a16:creationId xmlns:a16="http://schemas.microsoft.com/office/drawing/2014/main" id="{79A7CA5F-424A-2511-7C96-3F3E9A75B90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311" y="6093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3" name="Rectangle 472">
              <a:extLst>
                <a:ext uri="{FF2B5EF4-FFF2-40B4-BE49-F238E27FC236}">
                  <a16:creationId xmlns:a16="http://schemas.microsoft.com/office/drawing/2014/main" id="{F30A0672-B099-E1C4-D56D-6CBABC25116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348" y="6057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4" name="Rectangle 473">
              <a:extLst>
                <a:ext uri="{FF2B5EF4-FFF2-40B4-BE49-F238E27FC236}">
                  <a16:creationId xmlns:a16="http://schemas.microsoft.com/office/drawing/2014/main" id="{7FF6F6B1-B486-8156-B137-F45C9B5493D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388" y="6030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5" name="Rectangle 474">
              <a:extLst>
                <a:ext uri="{FF2B5EF4-FFF2-40B4-BE49-F238E27FC236}">
                  <a16:creationId xmlns:a16="http://schemas.microsoft.com/office/drawing/2014/main" id="{EAD7F25B-48CB-21B7-E7F6-B237FE01F3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00" y="5997"/>
              <a:ext cx="111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6" name="Rectangle 475">
              <a:extLst>
                <a:ext uri="{FF2B5EF4-FFF2-40B4-BE49-F238E27FC236}">
                  <a16:creationId xmlns:a16="http://schemas.microsoft.com/office/drawing/2014/main" id="{83F11724-24C2-17C7-C7CD-23B129E4B6F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47" y="5951"/>
              <a:ext cx="111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7" name="Rectangle 476">
              <a:extLst>
                <a:ext uri="{FF2B5EF4-FFF2-40B4-BE49-F238E27FC236}">
                  <a16:creationId xmlns:a16="http://schemas.microsoft.com/office/drawing/2014/main" id="{1540F90C-1E18-6B32-D7E0-F00D7EA61F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496" y="5909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8" name="Rectangle 477">
              <a:extLst>
                <a:ext uri="{FF2B5EF4-FFF2-40B4-BE49-F238E27FC236}">
                  <a16:creationId xmlns:a16="http://schemas.microsoft.com/office/drawing/2014/main" id="{1C6353CF-1B49-14ED-E333-89A962A5B15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32" y="5873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9" name="Rectangle 478">
              <a:extLst>
                <a:ext uri="{FF2B5EF4-FFF2-40B4-BE49-F238E27FC236}">
                  <a16:creationId xmlns:a16="http://schemas.microsoft.com/office/drawing/2014/main" id="{3DA913C4-0543-D595-E9BA-808AD37366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82" y="5850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0" name="Rectangle 479">
              <a:extLst>
                <a:ext uri="{FF2B5EF4-FFF2-40B4-BE49-F238E27FC236}">
                  <a16:creationId xmlns:a16="http://schemas.microsoft.com/office/drawing/2014/main" id="{48E971B6-536B-398B-11F9-07ABEF05174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44" y="6014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1" name="Rectangle 480">
              <a:extLst>
                <a:ext uri="{FF2B5EF4-FFF2-40B4-BE49-F238E27FC236}">
                  <a16:creationId xmlns:a16="http://schemas.microsoft.com/office/drawing/2014/main" id="{B6319EA9-A0C3-14B2-57E9-402D8955804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581" y="5978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2" name="Rectangle 481">
              <a:extLst>
                <a:ext uri="{FF2B5EF4-FFF2-40B4-BE49-F238E27FC236}">
                  <a16:creationId xmlns:a16="http://schemas.microsoft.com/office/drawing/2014/main" id="{1A7F3834-0E95-7C85-1CC6-D57B0F823E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621" y="5951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3" name="Rectangle 482">
              <a:extLst>
                <a:ext uri="{FF2B5EF4-FFF2-40B4-BE49-F238E27FC236}">
                  <a16:creationId xmlns:a16="http://schemas.microsoft.com/office/drawing/2014/main" id="{1E991874-09F4-2890-9BA0-FCA20BF1DB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633" y="5919"/>
              <a:ext cx="107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4" name="Rectangle 483">
              <a:extLst>
                <a:ext uri="{FF2B5EF4-FFF2-40B4-BE49-F238E27FC236}">
                  <a16:creationId xmlns:a16="http://schemas.microsoft.com/office/drawing/2014/main" id="{617DA9DE-F3D2-6D11-C2C7-3425B38964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677" y="5876"/>
              <a:ext cx="107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5" name="Rectangle 484">
              <a:extLst>
                <a:ext uri="{FF2B5EF4-FFF2-40B4-BE49-F238E27FC236}">
                  <a16:creationId xmlns:a16="http://schemas.microsoft.com/office/drawing/2014/main" id="{80643249-A08B-2BAC-1F32-6BED65B5FE4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737" y="5850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6" name="Rectangle 485">
              <a:extLst>
                <a:ext uri="{FF2B5EF4-FFF2-40B4-BE49-F238E27FC236}">
                  <a16:creationId xmlns:a16="http://schemas.microsoft.com/office/drawing/2014/main" id="{09629209-789F-CE0D-77BB-45F83BBB35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625" y="6082"/>
              <a:ext cx="107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7" name="Rectangle 486">
              <a:extLst>
                <a:ext uri="{FF2B5EF4-FFF2-40B4-BE49-F238E27FC236}">
                  <a16:creationId xmlns:a16="http://schemas.microsoft.com/office/drawing/2014/main" id="{D6D2672A-204E-59E2-2D7D-8FB3620474D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668" y="6039"/>
              <a:ext cx="107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8" name="Rectangle 487">
              <a:extLst>
                <a:ext uri="{FF2B5EF4-FFF2-40B4-BE49-F238E27FC236}">
                  <a16:creationId xmlns:a16="http://schemas.microsoft.com/office/drawing/2014/main" id="{2DC22075-13BC-F752-D762-2986AE32B4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730" y="6016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9" name="Rectangle 488">
              <a:extLst>
                <a:ext uri="{FF2B5EF4-FFF2-40B4-BE49-F238E27FC236}">
                  <a16:creationId xmlns:a16="http://schemas.microsoft.com/office/drawing/2014/main" id="{45FD50C5-A1E1-6A10-5512-D46667B326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747" y="5979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0" name="Rectangle 489">
              <a:extLst>
                <a:ext uri="{FF2B5EF4-FFF2-40B4-BE49-F238E27FC236}">
                  <a16:creationId xmlns:a16="http://schemas.microsoft.com/office/drawing/2014/main" id="{FBC8E7B1-F3EC-4313-33CE-C50A9A0096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757" y="5942"/>
              <a:ext cx="124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1" name="Rectangle 490">
              <a:extLst>
                <a:ext uri="{FF2B5EF4-FFF2-40B4-BE49-F238E27FC236}">
                  <a16:creationId xmlns:a16="http://schemas.microsoft.com/office/drawing/2014/main" id="{BAFF6714-29E9-BC22-7749-4FE8694DFF0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815" y="5899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u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2" name="Rectangle 491">
              <a:extLst>
                <a:ext uri="{FF2B5EF4-FFF2-40B4-BE49-F238E27FC236}">
                  <a16:creationId xmlns:a16="http://schemas.microsoft.com/office/drawing/2014/main" id="{8A4C95FE-9B72-998A-09FA-3F853333FEB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856" y="5871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3" name="Rectangle 492">
              <a:extLst>
                <a:ext uri="{FF2B5EF4-FFF2-40B4-BE49-F238E27FC236}">
                  <a16:creationId xmlns:a16="http://schemas.microsoft.com/office/drawing/2014/main" id="{F200D513-7FAD-9DD3-5A73-3318A68B6B7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869" y="5844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4" name="Rectangle 493">
              <a:extLst>
                <a:ext uri="{FF2B5EF4-FFF2-40B4-BE49-F238E27FC236}">
                  <a16:creationId xmlns:a16="http://schemas.microsoft.com/office/drawing/2014/main" id="{A709EEFF-143C-6C75-021A-EAE4BD4A61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780" y="6082"/>
              <a:ext cx="107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5" name="Rectangle 494">
              <a:extLst>
                <a:ext uri="{FF2B5EF4-FFF2-40B4-BE49-F238E27FC236}">
                  <a16:creationId xmlns:a16="http://schemas.microsoft.com/office/drawing/2014/main" id="{76BE1166-6333-96AA-60B8-BA8F741EE7D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823" y="6039"/>
              <a:ext cx="107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6" name="Rectangle 495">
              <a:extLst>
                <a:ext uri="{FF2B5EF4-FFF2-40B4-BE49-F238E27FC236}">
                  <a16:creationId xmlns:a16="http://schemas.microsoft.com/office/drawing/2014/main" id="{255394D6-3B3E-6883-1D16-15FBC755ABF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884" y="6016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7" name="Rectangle 496">
              <a:extLst>
                <a:ext uri="{FF2B5EF4-FFF2-40B4-BE49-F238E27FC236}">
                  <a16:creationId xmlns:a16="http://schemas.microsoft.com/office/drawing/2014/main" id="{3E432FB2-31ED-D024-3C1F-B32F8CDFB1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02" y="5979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8" name="Rectangle 497">
              <a:extLst>
                <a:ext uri="{FF2B5EF4-FFF2-40B4-BE49-F238E27FC236}">
                  <a16:creationId xmlns:a16="http://schemas.microsoft.com/office/drawing/2014/main" id="{3AF0540C-4CAD-A19C-5861-3278CF6BB5B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12" y="5942"/>
              <a:ext cx="124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9" name="Rectangle 498">
              <a:extLst>
                <a:ext uri="{FF2B5EF4-FFF2-40B4-BE49-F238E27FC236}">
                  <a16:creationId xmlns:a16="http://schemas.microsoft.com/office/drawing/2014/main" id="{58C54998-8312-407D-8EE0-8057E76EA10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69" y="5899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u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0" name="Rectangle 499">
              <a:extLst>
                <a:ext uri="{FF2B5EF4-FFF2-40B4-BE49-F238E27FC236}">
                  <a16:creationId xmlns:a16="http://schemas.microsoft.com/office/drawing/2014/main" id="{8880792D-CD4F-1CF3-CF45-25AB59F41B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10" y="5871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1" name="Rectangle 500">
              <a:extLst>
                <a:ext uri="{FF2B5EF4-FFF2-40B4-BE49-F238E27FC236}">
                  <a16:creationId xmlns:a16="http://schemas.microsoft.com/office/drawing/2014/main" id="{631D70EF-64B3-BE14-4FD7-59E8C61386E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23" y="5844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2" name="Rectangle 501">
              <a:extLst>
                <a:ext uri="{FF2B5EF4-FFF2-40B4-BE49-F238E27FC236}">
                  <a16:creationId xmlns:a16="http://schemas.microsoft.com/office/drawing/2014/main" id="{7E37C190-13B4-2659-7CAE-166D6F87135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20" y="6096"/>
              <a:ext cx="107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3" name="Rectangle 502">
              <a:extLst>
                <a:ext uri="{FF2B5EF4-FFF2-40B4-BE49-F238E27FC236}">
                  <a16:creationId xmlns:a16="http://schemas.microsoft.com/office/drawing/2014/main" id="{EFCF2903-6190-E459-BD6C-33D2899052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64" y="6053"/>
              <a:ext cx="107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4" name="Rectangle 503">
              <a:extLst>
                <a:ext uri="{FF2B5EF4-FFF2-40B4-BE49-F238E27FC236}">
                  <a16:creationId xmlns:a16="http://schemas.microsoft.com/office/drawing/2014/main" id="{15A3B386-53D8-E7C4-86D7-EED09AAD13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25" y="6030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5" name="Rectangle 504">
              <a:extLst>
                <a:ext uri="{FF2B5EF4-FFF2-40B4-BE49-F238E27FC236}">
                  <a16:creationId xmlns:a16="http://schemas.microsoft.com/office/drawing/2014/main" id="{43BF83F7-A3C5-E72F-C67A-CE47D30D37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42" y="5993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6" name="Rectangle 505">
              <a:extLst>
                <a:ext uri="{FF2B5EF4-FFF2-40B4-BE49-F238E27FC236}">
                  <a16:creationId xmlns:a16="http://schemas.microsoft.com/office/drawing/2014/main" id="{0A3B9806-6696-2589-0115-9A888D3E309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56" y="5958"/>
              <a:ext cx="117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Symbol" panose="05050102010706020507" pitchFamily="18" charset="2"/>
                </a:rPr>
                <a:t>D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7" name="Rectangle 506">
              <a:extLst>
                <a:ext uri="{FF2B5EF4-FFF2-40B4-BE49-F238E27FC236}">
                  <a16:creationId xmlns:a16="http://schemas.microsoft.com/office/drawing/2014/main" id="{30C8B7BC-D9B8-C7B5-64D8-33D60375C60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93" y="5921"/>
              <a:ext cx="111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8" name="Rectangle 507">
              <a:extLst>
                <a:ext uri="{FF2B5EF4-FFF2-40B4-BE49-F238E27FC236}">
                  <a16:creationId xmlns:a16="http://schemas.microsoft.com/office/drawing/2014/main" id="{B94EF24D-82B2-2669-596B-5B61BA066D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142" y="5879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9" name="Rectangle 508">
              <a:extLst>
                <a:ext uri="{FF2B5EF4-FFF2-40B4-BE49-F238E27FC236}">
                  <a16:creationId xmlns:a16="http://schemas.microsoft.com/office/drawing/2014/main" id="{E34CA0DD-6C28-F73C-493D-55145293806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178" y="5843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0" name="Freeform 509">
              <a:extLst>
                <a:ext uri="{FF2B5EF4-FFF2-40B4-BE49-F238E27FC236}">
                  <a16:creationId xmlns:a16="http://schemas.microsoft.com/office/drawing/2014/main" id="{4CC1AF96-5BD2-6498-2876-22F1BB8395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" y="5804"/>
              <a:ext cx="839" cy="47"/>
            </a:xfrm>
            <a:custGeom>
              <a:avLst/>
              <a:gdLst>
                <a:gd name="T0" fmla="*/ 0 w 839"/>
                <a:gd name="T1" fmla="*/ 0 h 47"/>
                <a:gd name="T2" fmla="*/ 839 w 839"/>
                <a:gd name="T3" fmla="*/ 0 h 47"/>
                <a:gd name="T4" fmla="*/ 109 w 839"/>
                <a:gd name="T5" fmla="*/ 47 h 47"/>
                <a:gd name="T6" fmla="*/ 109 w 839"/>
                <a:gd name="T7" fmla="*/ 0 h 47"/>
                <a:gd name="T8" fmla="*/ 263 w 839"/>
                <a:gd name="T9" fmla="*/ 47 h 47"/>
                <a:gd name="T10" fmla="*/ 263 w 839"/>
                <a:gd name="T11" fmla="*/ 0 h 47"/>
                <a:gd name="T12" fmla="*/ 418 w 839"/>
                <a:gd name="T13" fmla="*/ 47 h 47"/>
                <a:gd name="T14" fmla="*/ 418 w 839"/>
                <a:gd name="T15" fmla="*/ 0 h 47"/>
                <a:gd name="T16" fmla="*/ 572 w 839"/>
                <a:gd name="T17" fmla="*/ 47 h 47"/>
                <a:gd name="T18" fmla="*/ 572 w 839"/>
                <a:gd name="T19" fmla="*/ 0 h 47"/>
                <a:gd name="T20" fmla="*/ 727 w 839"/>
                <a:gd name="T21" fmla="*/ 47 h 47"/>
                <a:gd name="T22" fmla="*/ 727 w 839"/>
                <a:gd name="T2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9" h="47">
                  <a:moveTo>
                    <a:pt x="0" y="0"/>
                  </a:moveTo>
                  <a:lnTo>
                    <a:pt x="839" y="0"/>
                  </a:lnTo>
                  <a:moveTo>
                    <a:pt x="109" y="47"/>
                  </a:moveTo>
                  <a:lnTo>
                    <a:pt x="109" y="0"/>
                  </a:lnTo>
                  <a:moveTo>
                    <a:pt x="263" y="47"/>
                  </a:moveTo>
                  <a:lnTo>
                    <a:pt x="263" y="0"/>
                  </a:lnTo>
                  <a:moveTo>
                    <a:pt x="418" y="47"/>
                  </a:moveTo>
                  <a:lnTo>
                    <a:pt x="418" y="0"/>
                  </a:lnTo>
                  <a:moveTo>
                    <a:pt x="572" y="47"/>
                  </a:moveTo>
                  <a:lnTo>
                    <a:pt x="572" y="0"/>
                  </a:lnTo>
                  <a:moveTo>
                    <a:pt x="727" y="47"/>
                  </a:moveTo>
                  <a:lnTo>
                    <a:pt x="727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1" name="Rectangle 510">
              <a:extLst>
                <a:ext uri="{FF2B5EF4-FFF2-40B4-BE49-F238E27FC236}">
                  <a16:creationId xmlns:a16="http://schemas.microsoft.com/office/drawing/2014/main" id="{AAFCC55A-CA70-9458-9F82-58BABC5D6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5752"/>
              <a:ext cx="17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2" name="Rectangle 511">
              <a:extLst>
                <a:ext uri="{FF2B5EF4-FFF2-40B4-BE49-F238E27FC236}">
                  <a16:creationId xmlns:a16="http://schemas.microsoft.com/office/drawing/2014/main" id="{7A6366FB-A944-4976-BB6B-546931ED7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5476"/>
              <a:ext cx="17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3" name="Rectangle 512">
              <a:extLst>
                <a:ext uri="{FF2B5EF4-FFF2-40B4-BE49-F238E27FC236}">
                  <a16:creationId xmlns:a16="http://schemas.microsoft.com/office/drawing/2014/main" id="{798D74E0-49B2-A122-D171-8122C0A99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5201"/>
              <a:ext cx="17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4" name="Rectangle 513">
              <a:extLst>
                <a:ext uri="{FF2B5EF4-FFF2-40B4-BE49-F238E27FC236}">
                  <a16:creationId xmlns:a16="http://schemas.microsoft.com/office/drawing/2014/main" id="{7AF2DE26-C679-2E9A-9186-23B1F572D9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" y="4925"/>
              <a:ext cx="17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5" name="Freeform 514">
              <a:extLst>
                <a:ext uri="{FF2B5EF4-FFF2-40B4-BE49-F238E27FC236}">
                  <a16:creationId xmlns:a16="http://schemas.microsoft.com/office/drawing/2014/main" id="{E2AADF1E-327B-DDBC-DCED-9E3BF3B796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3" y="4971"/>
              <a:ext cx="47" cy="838"/>
            </a:xfrm>
            <a:custGeom>
              <a:avLst/>
              <a:gdLst>
                <a:gd name="T0" fmla="*/ 47 w 47"/>
                <a:gd name="T1" fmla="*/ 838 h 838"/>
                <a:gd name="T2" fmla="*/ 47 w 47"/>
                <a:gd name="T3" fmla="*/ 0 h 838"/>
                <a:gd name="T4" fmla="*/ 47 w 47"/>
                <a:gd name="T5" fmla="*/ 833 h 838"/>
                <a:gd name="T6" fmla="*/ 0 w 47"/>
                <a:gd name="T7" fmla="*/ 833 h 838"/>
                <a:gd name="T8" fmla="*/ 47 w 47"/>
                <a:gd name="T9" fmla="*/ 557 h 838"/>
                <a:gd name="T10" fmla="*/ 0 w 47"/>
                <a:gd name="T11" fmla="*/ 557 h 838"/>
                <a:gd name="T12" fmla="*/ 47 w 47"/>
                <a:gd name="T13" fmla="*/ 281 h 838"/>
                <a:gd name="T14" fmla="*/ 0 w 47"/>
                <a:gd name="T15" fmla="*/ 281 h 838"/>
                <a:gd name="T16" fmla="*/ 47 w 47"/>
                <a:gd name="T17" fmla="*/ 6 h 838"/>
                <a:gd name="T18" fmla="*/ 0 w 47"/>
                <a:gd name="T19" fmla="*/ 6 h 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838">
                  <a:moveTo>
                    <a:pt x="47" y="838"/>
                  </a:moveTo>
                  <a:lnTo>
                    <a:pt x="47" y="0"/>
                  </a:lnTo>
                  <a:moveTo>
                    <a:pt x="47" y="833"/>
                  </a:moveTo>
                  <a:lnTo>
                    <a:pt x="0" y="833"/>
                  </a:lnTo>
                  <a:moveTo>
                    <a:pt x="47" y="557"/>
                  </a:moveTo>
                  <a:lnTo>
                    <a:pt x="0" y="557"/>
                  </a:lnTo>
                  <a:moveTo>
                    <a:pt x="47" y="281"/>
                  </a:moveTo>
                  <a:lnTo>
                    <a:pt x="0" y="281"/>
                  </a:lnTo>
                  <a:moveTo>
                    <a:pt x="47" y="6"/>
                  </a:moveTo>
                  <a:lnTo>
                    <a:pt x="0" y="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6" name="Line 515">
              <a:extLst>
                <a:ext uri="{FF2B5EF4-FFF2-40B4-BE49-F238E27FC236}">
                  <a16:creationId xmlns:a16="http://schemas.microsoft.com/office/drawing/2014/main" id="{DD950128-F827-6CDE-46C9-F48656BB79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1" y="5466"/>
              <a:ext cx="0" cy="11"/>
            </a:xfrm>
            <a:prstGeom prst="line">
              <a:avLst/>
            </a:prstGeom>
            <a:noFill/>
            <a:ln w="9525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7" name="Line 516">
              <a:extLst>
                <a:ext uri="{FF2B5EF4-FFF2-40B4-BE49-F238E27FC236}">
                  <a16:creationId xmlns:a16="http://schemas.microsoft.com/office/drawing/2014/main" id="{81338D74-CC46-4538-E39B-09D49320C0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1" y="5477"/>
              <a:ext cx="0" cy="12"/>
            </a:xfrm>
            <a:prstGeom prst="line">
              <a:avLst/>
            </a:prstGeom>
            <a:noFill/>
            <a:ln w="9525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8" name="Line 517">
              <a:extLst>
                <a:ext uri="{FF2B5EF4-FFF2-40B4-BE49-F238E27FC236}">
                  <a16:creationId xmlns:a16="http://schemas.microsoft.com/office/drawing/2014/main" id="{9E8EC039-D5DB-D3D0-E736-3ECDAFC47C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5" y="5466"/>
              <a:ext cx="51" cy="0"/>
            </a:xfrm>
            <a:prstGeom prst="line">
              <a:avLst/>
            </a:prstGeom>
            <a:noFill/>
            <a:ln w="9525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9" name="Line 518">
              <a:extLst>
                <a:ext uri="{FF2B5EF4-FFF2-40B4-BE49-F238E27FC236}">
                  <a16:creationId xmlns:a16="http://schemas.microsoft.com/office/drawing/2014/main" id="{8FF2BE1D-B2D8-6578-D986-95D0DAAD98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5" y="5489"/>
              <a:ext cx="51" cy="0"/>
            </a:xfrm>
            <a:prstGeom prst="line">
              <a:avLst/>
            </a:prstGeom>
            <a:noFill/>
            <a:ln w="9525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0" name="Freeform 519">
              <a:extLst>
                <a:ext uri="{FF2B5EF4-FFF2-40B4-BE49-F238E27FC236}">
                  <a16:creationId xmlns:a16="http://schemas.microsoft.com/office/drawing/2014/main" id="{5C0CDA5D-CE9E-4B23-F0BF-58EA4EFD5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4" y="5447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17 h 33"/>
                <a:gd name="T4" fmla="*/ 17 w 33"/>
                <a:gd name="T5" fmla="*/ 33 h 33"/>
                <a:gd name="T6" fmla="*/ 0 w 33"/>
                <a:gd name="T7" fmla="*/ 17 h 33"/>
                <a:gd name="T8" fmla="*/ 17 w 3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17"/>
                  </a:lnTo>
                  <a:lnTo>
                    <a:pt x="17" y="33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1" name="Freeform 520">
              <a:extLst>
                <a:ext uri="{FF2B5EF4-FFF2-40B4-BE49-F238E27FC236}">
                  <a16:creationId xmlns:a16="http://schemas.microsoft.com/office/drawing/2014/main" id="{ED8AE8F6-A982-CED4-4AE3-5B34F302A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4" y="5447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17 h 33"/>
                <a:gd name="T4" fmla="*/ 17 w 33"/>
                <a:gd name="T5" fmla="*/ 33 h 33"/>
                <a:gd name="T6" fmla="*/ 0 w 33"/>
                <a:gd name="T7" fmla="*/ 17 h 33"/>
                <a:gd name="T8" fmla="*/ 17 w 3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17"/>
                  </a:lnTo>
                  <a:lnTo>
                    <a:pt x="17" y="33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2" name="Freeform 521">
              <a:extLst>
                <a:ext uri="{FF2B5EF4-FFF2-40B4-BE49-F238E27FC236}">
                  <a16:creationId xmlns:a16="http://schemas.microsoft.com/office/drawing/2014/main" id="{1AA1DD51-DAB8-3EB5-3F17-020E062C1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" y="5466"/>
              <a:ext cx="33" cy="33"/>
            </a:xfrm>
            <a:custGeom>
              <a:avLst/>
              <a:gdLst>
                <a:gd name="T0" fmla="*/ 16 w 33"/>
                <a:gd name="T1" fmla="*/ 0 h 33"/>
                <a:gd name="T2" fmla="*/ 33 w 33"/>
                <a:gd name="T3" fmla="*/ 16 h 33"/>
                <a:gd name="T4" fmla="*/ 16 w 33"/>
                <a:gd name="T5" fmla="*/ 33 h 33"/>
                <a:gd name="T6" fmla="*/ 0 w 33"/>
                <a:gd name="T7" fmla="*/ 16 h 33"/>
                <a:gd name="T8" fmla="*/ 16 w 3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16" y="0"/>
                  </a:moveTo>
                  <a:lnTo>
                    <a:pt x="33" y="16"/>
                  </a:lnTo>
                  <a:lnTo>
                    <a:pt x="16" y="33"/>
                  </a:lnTo>
                  <a:lnTo>
                    <a:pt x="0" y="1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3" name="Freeform 522">
              <a:extLst>
                <a:ext uri="{FF2B5EF4-FFF2-40B4-BE49-F238E27FC236}">
                  <a16:creationId xmlns:a16="http://schemas.microsoft.com/office/drawing/2014/main" id="{DFBC066B-69F0-C82C-5BED-D4A3E4873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9" y="5466"/>
              <a:ext cx="33" cy="33"/>
            </a:xfrm>
            <a:custGeom>
              <a:avLst/>
              <a:gdLst>
                <a:gd name="T0" fmla="*/ 16 w 33"/>
                <a:gd name="T1" fmla="*/ 0 h 33"/>
                <a:gd name="T2" fmla="*/ 33 w 33"/>
                <a:gd name="T3" fmla="*/ 16 h 33"/>
                <a:gd name="T4" fmla="*/ 16 w 33"/>
                <a:gd name="T5" fmla="*/ 33 h 33"/>
                <a:gd name="T6" fmla="*/ 0 w 33"/>
                <a:gd name="T7" fmla="*/ 16 h 33"/>
                <a:gd name="T8" fmla="*/ 16 w 3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16" y="0"/>
                  </a:moveTo>
                  <a:lnTo>
                    <a:pt x="33" y="16"/>
                  </a:lnTo>
                  <a:lnTo>
                    <a:pt x="16" y="33"/>
                  </a:lnTo>
                  <a:lnTo>
                    <a:pt x="0" y="16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4" name="Freeform 523">
              <a:extLst>
                <a:ext uri="{FF2B5EF4-FFF2-40B4-BE49-F238E27FC236}">
                  <a16:creationId xmlns:a16="http://schemas.microsoft.com/office/drawing/2014/main" id="{14FC85EB-A68A-5E01-F615-56D1E062E0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" y="5468"/>
              <a:ext cx="33" cy="34"/>
            </a:xfrm>
            <a:custGeom>
              <a:avLst/>
              <a:gdLst>
                <a:gd name="T0" fmla="*/ 17 w 33"/>
                <a:gd name="T1" fmla="*/ 0 h 34"/>
                <a:gd name="T2" fmla="*/ 33 w 33"/>
                <a:gd name="T3" fmla="*/ 17 h 34"/>
                <a:gd name="T4" fmla="*/ 17 w 33"/>
                <a:gd name="T5" fmla="*/ 34 h 34"/>
                <a:gd name="T6" fmla="*/ 0 w 33"/>
                <a:gd name="T7" fmla="*/ 17 h 34"/>
                <a:gd name="T8" fmla="*/ 17 w 3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lnTo>
                    <a:pt x="33" y="17"/>
                  </a:lnTo>
                  <a:lnTo>
                    <a:pt x="17" y="34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5" name="Freeform 524">
              <a:extLst>
                <a:ext uri="{FF2B5EF4-FFF2-40B4-BE49-F238E27FC236}">
                  <a16:creationId xmlns:a16="http://schemas.microsoft.com/office/drawing/2014/main" id="{BC57F920-B2E2-C379-68CB-5682E3883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" y="5468"/>
              <a:ext cx="33" cy="34"/>
            </a:xfrm>
            <a:custGeom>
              <a:avLst/>
              <a:gdLst>
                <a:gd name="T0" fmla="*/ 17 w 33"/>
                <a:gd name="T1" fmla="*/ 0 h 34"/>
                <a:gd name="T2" fmla="*/ 33 w 33"/>
                <a:gd name="T3" fmla="*/ 17 h 34"/>
                <a:gd name="T4" fmla="*/ 17 w 33"/>
                <a:gd name="T5" fmla="*/ 34 h 34"/>
                <a:gd name="T6" fmla="*/ 0 w 33"/>
                <a:gd name="T7" fmla="*/ 17 h 34"/>
                <a:gd name="T8" fmla="*/ 17 w 3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lnTo>
                    <a:pt x="33" y="17"/>
                  </a:lnTo>
                  <a:lnTo>
                    <a:pt x="17" y="34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" name="Line 525">
              <a:extLst>
                <a:ext uri="{FF2B5EF4-FFF2-40B4-BE49-F238E27FC236}">
                  <a16:creationId xmlns:a16="http://schemas.microsoft.com/office/drawing/2014/main" id="{A0F40DF4-AD9B-187A-12BE-B89AD71904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5369"/>
              <a:ext cx="0" cy="42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7" name="Line 526">
              <a:extLst>
                <a:ext uri="{FF2B5EF4-FFF2-40B4-BE49-F238E27FC236}">
                  <a16:creationId xmlns:a16="http://schemas.microsoft.com/office/drawing/2014/main" id="{E4FDDBCC-2F47-AEC7-8F2E-240353EB70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5411"/>
              <a:ext cx="0" cy="4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8" name="Line 527">
              <a:extLst>
                <a:ext uri="{FF2B5EF4-FFF2-40B4-BE49-F238E27FC236}">
                  <a16:creationId xmlns:a16="http://schemas.microsoft.com/office/drawing/2014/main" id="{83062B46-2238-68BE-26FE-8FC9312E3C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0" y="5369"/>
              <a:ext cx="52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9" name="Line 528">
              <a:extLst>
                <a:ext uri="{FF2B5EF4-FFF2-40B4-BE49-F238E27FC236}">
                  <a16:creationId xmlns:a16="http://schemas.microsoft.com/office/drawing/2014/main" id="{696CB4E1-4EC8-317C-DDEC-6CAE60BD41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0" y="5451"/>
              <a:ext cx="52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0" name="Freeform 529">
              <a:extLst>
                <a:ext uri="{FF2B5EF4-FFF2-40B4-BE49-F238E27FC236}">
                  <a16:creationId xmlns:a16="http://schemas.microsoft.com/office/drawing/2014/main" id="{A208B82C-F5BE-9890-8A46-E70A06348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" y="5415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1" name="Freeform 530">
              <a:extLst>
                <a:ext uri="{FF2B5EF4-FFF2-40B4-BE49-F238E27FC236}">
                  <a16:creationId xmlns:a16="http://schemas.microsoft.com/office/drawing/2014/main" id="{9B901D28-A115-72E5-1930-81503DC51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4" y="5415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2" name="Freeform 531">
              <a:extLst>
                <a:ext uri="{FF2B5EF4-FFF2-40B4-BE49-F238E27FC236}">
                  <a16:creationId xmlns:a16="http://schemas.microsoft.com/office/drawing/2014/main" id="{F33D0299-4455-C142-5CA7-73AB01B55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" y="5419"/>
              <a:ext cx="33" cy="33"/>
            </a:xfrm>
            <a:custGeom>
              <a:avLst/>
              <a:gdLst>
                <a:gd name="T0" fmla="*/ 0 w 33"/>
                <a:gd name="T1" fmla="*/ 0 h 33"/>
                <a:gd name="T2" fmla="*/ 33 w 33"/>
                <a:gd name="T3" fmla="*/ 0 h 33"/>
                <a:gd name="T4" fmla="*/ 16 w 33"/>
                <a:gd name="T5" fmla="*/ 33 h 33"/>
                <a:gd name="T6" fmla="*/ 0 w 3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0" y="0"/>
                  </a:moveTo>
                  <a:lnTo>
                    <a:pt x="33" y="0"/>
                  </a:lnTo>
                  <a:lnTo>
                    <a:pt x="16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3" name="Freeform 532">
              <a:extLst>
                <a:ext uri="{FF2B5EF4-FFF2-40B4-BE49-F238E27FC236}">
                  <a16:creationId xmlns:a16="http://schemas.microsoft.com/office/drawing/2014/main" id="{8344D15F-457F-4CC2-7D7E-19D74B8B7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" y="5419"/>
              <a:ext cx="33" cy="33"/>
            </a:xfrm>
            <a:custGeom>
              <a:avLst/>
              <a:gdLst>
                <a:gd name="T0" fmla="*/ 0 w 33"/>
                <a:gd name="T1" fmla="*/ 0 h 33"/>
                <a:gd name="T2" fmla="*/ 33 w 33"/>
                <a:gd name="T3" fmla="*/ 0 h 33"/>
                <a:gd name="T4" fmla="*/ 16 w 33"/>
                <a:gd name="T5" fmla="*/ 33 h 33"/>
                <a:gd name="T6" fmla="*/ 0 w 3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0" y="0"/>
                  </a:moveTo>
                  <a:lnTo>
                    <a:pt x="33" y="0"/>
                  </a:lnTo>
                  <a:lnTo>
                    <a:pt x="16" y="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4" name="Freeform 533">
              <a:extLst>
                <a:ext uri="{FF2B5EF4-FFF2-40B4-BE49-F238E27FC236}">
                  <a16:creationId xmlns:a16="http://schemas.microsoft.com/office/drawing/2014/main" id="{AEEAD1DC-6C18-B6EF-B9D6-7FA812E88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" y="5346"/>
              <a:ext cx="33" cy="33"/>
            </a:xfrm>
            <a:custGeom>
              <a:avLst/>
              <a:gdLst>
                <a:gd name="T0" fmla="*/ 0 w 33"/>
                <a:gd name="T1" fmla="*/ 0 h 33"/>
                <a:gd name="T2" fmla="*/ 33 w 33"/>
                <a:gd name="T3" fmla="*/ 0 h 33"/>
                <a:gd name="T4" fmla="*/ 16 w 33"/>
                <a:gd name="T5" fmla="*/ 33 h 33"/>
                <a:gd name="T6" fmla="*/ 0 w 3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0" y="0"/>
                  </a:moveTo>
                  <a:lnTo>
                    <a:pt x="33" y="0"/>
                  </a:lnTo>
                  <a:lnTo>
                    <a:pt x="16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5" name="Freeform 534">
              <a:extLst>
                <a:ext uri="{FF2B5EF4-FFF2-40B4-BE49-F238E27FC236}">
                  <a16:creationId xmlns:a16="http://schemas.microsoft.com/office/drawing/2014/main" id="{DD447287-32E7-577F-A1E5-FB7B6C5D26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" y="5346"/>
              <a:ext cx="33" cy="33"/>
            </a:xfrm>
            <a:custGeom>
              <a:avLst/>
              <a:gdLst>
                <a:gd name="T0" fmla="*/ 0 w 33"/>
                <a:gd name="T1" fmla="*/ 0 h 33"/>
                <a:gd name="T2" fmla="*/ 33 w 33"/>
                <a:gd name="T3" fmla="*/ 0 h 33"/>
                <a:gd name="T4" fmla="*/ 16 w 33"/>
                <a:gd name="T5" fmla="*/ 33 h 33"/>
                <a:gd name="T6" fmla="*/ 0 w 3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0" y="0"/>
                  </a:moveTo>
                  <a:lnTo>
                    <a:pt x="33" y="0"/>
                  </a:lnTo>
                  <a:lnTo>
                    <a:pt x="16" y="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" name="Line 535">
              <a:extLst>
                <a:ext uri="{FF2B5EF4-FFF2-40B4-BE49-F238E27FC236}">
                  <a16:creationId xmlns:a16="http://schemas.microsoft.com/office/drawing/2014/main" id="{EC720BE8-1F05-6C2B-074C-7B13CC21A8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5377"/>
              <a:ext cx="0" cy="28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" name="Line 536">
              <a:extLst>
                <a:ext uri="{FF2B5EF4-FFF2-40B4-BE49-F238E27FC236}">
                  <a16:creationId xmlns:a16="http://schemas.microsoft.com/office/drawing/2014/main" id="{286EFABC-1F4F-2C6E-A2AF-5AABE281A1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5405"/>
              <a:ext cx="0" cy="27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" name="Line 537">
              <a:extLst>
                <a:ext uri="{FF2B5EF4-FFF2-40B4-BE49-F238E27FC236}">
                  <a16:creationId xmlns:a16="http://schemas.microsoft.com/office/drawing/2014/main" id="{5A33E408-B9BC-47CE-D33E-22DD1D4934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6" y="5377"/>
              <a:ext cx="51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" name="Line 538">
              <a:extLst>
                <a:ext uri="{FF2B5EF4-FFF2-40B4-BE49-F238E27FC236}">
                  <a16:creationId xmlns:a16="http://schemas.microsoft.com/office/drawing/2014/main" id="{8F997492-D28F-CDE5-9D14-2370B192AF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6" y="5432"/>
              <a:ext cx="51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" name="Freeform 539">
              <a:extLst>
                <a:ext uri="{FF2B5EF4-FFF2-40B4-BE49-F238E27FC236}">
                  <a16:creationId xmlns:a16="http://schemas.microsoft.com/office/drawing/2014/main" id="{B0CF062C-46B3-BD9C-8E4B-B7FD0EDBF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" y="5414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33 h 33"/>
                <a:gd name="T4" fmla="*/ 0 w 33"/>
                <a:gd name="T5" fmla="*/ 33 h 33"/>
                <a:gd name="T6" fmla="*/ 17 w 3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1" name="Freeform 540">
              <a:extLst>
                <a:ext uri="{FF2B5EF4-FFF2-40B4-BE49-F238E27FC236}">
                  <a16:creationId xmlns:a16="http://schemas.microsoft.com/office/drawing/2014/main" id="{F8C582D5-F3F8-9F18-9F09-517604BF7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" y="5414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33 h 33"/>
                <a:gd name="T4" fmla="*/ 0 w 33"/>
                <a:gd name="T5" fmla="*/ 33 h 33"/>
                <a:gd name="T6" fmla="*/ 17 w 3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2" name="Freeform 541">
              <a:extLst>
                <a:ext uri="{FF2B5EF4-FFF2-40B4-BE49-F238E27FC236}">
                  <a16:creationId xmlns:a16="http://schemas.microsoft.com/office/drawing/2014/main" id="{8BF3BBE1-BC4A-9023-2248-823CF8359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" y="5389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33 h 33"/>
                <a:gd name="T4" fmla="*/ 0 w 33"/>
                <a:gd name="T5" fmla="*/ 33 h 33"/>
                <a:gd name="T6" fmla="*/ 17 w 3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3" name="Freeform 542">
              <a:extLst>
                <a:ext uri="{FF2B5EF4-FFF2-40B4-BE49-F238E27FC236}">
                  <a16:creationId xmlns:a16="http://schemas.microsoft.com/office/drawing/2014/main" id="{625D340D-C662-F089-825E-BBE3F470B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" y="5389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33 h 33"/>
                <a:gd name="T4" fmla="*/ 0 w 33"/>
                <a:gd name="T5" fmla="*/ 33 h 33"/>
                <a:gd name="T6" fmla="*/ 17 w 3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4" name="Freeform 543">
              <a:extLst>
                <a:ext uri="{FF2B5EF4-FFF2-40B4-BE49-F238E27FC236}">
                  <a16:creationId xmlns:a16="http://schemas.microsoft.com/office/drawing/2014/main" id="{8435F87A-5276-689D-0F8D-894462F6D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" y="5360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33 h 33"/>
                <a:gd name="T4" fmla="*/ 0 w 33"/>
                <a:gd name="T5" fmla="*/ 33 h 33"/>
                <a:gd name="T6" fmla="*/ 17 w 3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" name="Freeform 544">
              <a:extLst>
                <a:ext uri="{FF2B5EF4-FFF2-40B4-BE49-F238E27FC236}">
                  <a16:creationId xmlns:a16="http://schemas.microsoft.com/office/drawing/2014/main" id="{68DECE38-A472-8048-595E-2D7E00CCC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" y="5360"/>
              <a:ext cx="33" cy="33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33 h 33"/>
                <a:gd name="T4" fmla="*/ 0 w 33"/>
                <a:gd name="T5" fmla="*/ 33 h 33"/>
                <a:gd name="T6" fmla="*/ 17 w 3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" name="Line 545">
              <a:extLst>
                <a:ext uri="{FF2B5EF4-FFF2-40B4-BE49-F238E27FC236}">
                  <a16:creationId xmlns:a16="http://schemas.microsoft.com/office/drawing/2014/main" id="{A34D9DE2-EAEB-B004-D914-302D09FBE8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7" y="5275"/>
              <a:ext cx="0" cy="47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" name="Line 546">
              <a:extLst>
                <a:ext uri="{FF2B5EF4-FFF2-40B4-BE49-F238E27FC236}">
                  <a16:creationId xmlns:a16="http://schemas.microsoft.com/office/drawing/2014/main" id="{4CB75312-7225-3E48-1A2F-097D90F089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7" y="5322"/>
              <a:ext cx="0" cy="49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8" name="Line 547">
              <a:extLst>
                <a:ext uri="{FF2B5EF4-FFF2-40B4-BE49-F238E27FC236}">
                  <a16:creationId xmlns:a16="http://schemas.microsoft.com/office/drawing/2014/main" id="{0ADCEA4E-5302-613B-2E7E-651DEA95D9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1" y="5275"/>
              <a:ext cx="52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9" name="Line 548">
              <a:extLst>
                <a:ext uri="{FF2B5EF4-FFF2-40B4-BE49-F238E27FC236}">
                  <a16:creationId xmlns:a16="http://schemas.microsoft.com/office/drawing/2014/main" id="{0540CF08-37EF-CD85-9E22-E230ADAE87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1" y="5371"/>
              <a:ext cx="52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0" name="Rectangle 549">
              <a:extLst>
                <a:ext uri="{FF2B5EF4-FFF2-40B4-BE49-F238E27FC236}">
                  <a16:creationId xmlns:a16="http://schemas.microsoft.com/office/drawing/2014/main" id="{1D86F977-2F57-C4CB-3F2A-5713C4743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" y="5316"/>
              <a:ext cx="33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1" name="Rectangle 550">
              <a:extLst>
                <a:ext uri="{FF2B5EF4-FFF2-40B4-BE49-F238E27FC236}">
                  <a16:creationId xmlns:a16="http://schemas.microsoft.com/office/drawing/2014/main" id="{1A85B1B1-17FB-3E42-45BA-336FF31C8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" y="5316"/>
              <a:ext cx="33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2" name="Rectangle 551">
              <a:extLst>
                <a:ext uri="{FF2B5EF4-FFF2-40B4-BE49-F238E27FC236}">
                  <a16:creationId xmlns:a16="http://schemas.microsoft.com/office/drawing/2014/main" id="{AC54C4B4-2D5D-93CC-88FB-3713097D60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" y="5349"/>
              <a:ext cx="33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3" name="Rectangle 552">
              <a:extLst>
                <a:ext uri="{FF2B5EF4-FFF2-40B4-BE49-F238E27FC236}">
                  <a16:creationId xmlns:a16="http://schemas.microsoft.com/office/drawing/2014/main" id="{EE4820DC-84E0-57F8-F606-FB4EB0C01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" y="5349"/>
              <a:ext cx="33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4" name="Rectangle 553">
              <a:extLst>
                <a:ext uri="{FF2B5EF4-FFF2-40B4-BE49-F238E27FC236}">
                  <a16:creationId xmlns:a16="http://schemas.microsoft.com/office/drawing/2014/main" id="{432B3B1C-0AAA-C0AA-B65B-71FA4193C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" y="5254"/>
              <a:ext cx="33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5" name="Rectangle 554">
              <a:extLst>
                <a:ext uri="{FF2B5EF4-FFF2-40B4-BE49-F238E27FC236}">
                  <a16:creationId xmlns:a16="http://schemas.microsoft.com/office/drawing/2014/main" id="{C2E33CE0-2034-F122-6A02-5D6633BE4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" y="5254"/>
              <a:ext cx="33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6" name="Line 555">
              <a:extLst>
                <a:ext uri="{FF2B5EF4-FFF2-40B4-BE49-F238E27FC236}">
                  <a16:creationId xmlns:a16="http://schemas.microsoft.com/office/drawing/2014/main" id="{36A0A049-3359-7B41-07B6-F06C3BFB7B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" y="5391"/>
              <a:ext cx="0" cy="26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7" name="Line 556">
              <a:extLst>
                <a:ext uri="{FF2B5EF4-FFF2-40B4-BE49-F238E27FC236}">
                  <a16:creationId xmlns:a16="http://schemas.microsoft.com/office/drawing/2014/main" id="{D3868A0E-3609-328D-23B6-97EB6D4F32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" y="5417"/>
              <a:ext cx="0" cy="27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8" name="Line 557">
              <a:extLst>
                <a:ext uri="{FF2B5EF4-FFF2-40B4-BE49-F238E27FC236}">
                  <a16:creationId xmlns:a16="http://schemas.microsoft.com/office/drawing/2014/main" id="{C51444B4-DD03-4CB5-7751-6DB4A4BF9A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7" y="5391"/>
              <a:ext cx="51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9" name="Line 558">
              <a:extLst>
                <a:ext uri="{FF2B5EF4-FFF2-40B4-BE49-F238E27FC236}">
                  <a16:creationId xmlns:a16="http://schemas.microsoft.com/office/drawing/2014/main" id="{F6F00A87-9450-712F-E938-20D87843BF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7" y="5444"/>
              <a:ext cx="51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0" name="Oval 559">
              <a:extLst>
                <a:ext uri="{FF2B5EF4-FFF2-40B4-BE49-F238E27FC236}">
                  <a16:creationId xmlns:a16="http://schemas.microsoft.com/office/drawing/2014/main" id="{836274D4-2B44-7836-A9A6-56D1907CE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" y="5431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1" name="Oval 560">
              <a:extLst>
                <a:ext uri="{FF2B5EF4-FFF2-40B4-BE49-F238E27FC236}">
                  <a16:creationId xmlns:a16="http://schemas.microsoft.com/office/drawing/2014/main" id="{677B1727-4523-DBCC-0BC9-0219059A3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" y="5431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2" name="Oval 561">
              <a:extLst>
                <a:ext uri="{FF2B5EF4-FFF2-40B4-BE49-F238E27FC236}">
                  <a16:creationId xmlns:a16="http://schemas.microsoft.com/office/drawing/2014/main" id="{7E33CE3D-A581-A58D-6171-2D9ED47CC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" y="5391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3" name="Oval 562">
              <a:extLst>
                <a:ext uri="{FF2B5EF4-FFF2-40B4-BE49-F238E27FC236}">
                  <a16:creationId xmlns:a16="http://schemas.microsoft.com/office/drawing/2014/main" id="{0CA2A269-0E0B-AD9F-BDE0-91527BF8C3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" y="5391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4" name="Oval 563">
              <a:extLst>
                <a:ext uri="{FF2B5EF4-FFF2-40B4-BE49-F238E27FC236}">
                  <a16:creationId xmlns:a16="http://schemas.microsoft.com/office/drawing/2014/main" id="{89C7BF6C-C936-A590-9526-3B45A66293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" y="5380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5" name="Oval 564">
              <a:extLst>
                <a:ext uri="{FF2B5EF4-FFF2-40B4-BE49-F238E27FC236}">
                  <a16:creationId xmlns:a16="http://schemas.microsoft.com/office/drawing/2014/main" id="{1B24018E-063D-D421-D57D-FBBA46A62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" y="5380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6" name="Rectangle 565">
              <a:extLst>
                <a:ext uri="{FF2B5EF4-FFF2-40B4-BE49-F238E27FC236}">
                  <a16:creationId xmlns:a16="http://schemas.microsoft.com/office/drawing/2014/main" id="{3C09C828-2C44-0943-5C9A-7BEDB0F3347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31" y="5324"/>
              <a:ext cx="734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p-MLKL MFI (10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67" name="Rectangle 566">
              <a:extLst>
                <a:ext uri="{FF2B5EF4-FFF2-40B4-BE49-F238E27FC236}">
                  <a16:creationId xmlns:a16="http://schemas.microsoft.com/office/drawing/2014/main" id="{A85E631D-B3B2-C83D-8010-9C7108FB959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63" y="4979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68" name="Rectangle 567">
              <a:extLst>
                <a:ext uri="{FF2B5EF4-FFF2-40B4-BE49-F238E27FC236}">
                  <a16:creationId xmlns:a16="http://schemas.microsoft.com/office/drawing/2014/main" id="{B171CE83-AA3C-22B7-ED1B-D6C5596604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8" y="4920"/>
              <a:ext cx="75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69" name="Rectangle 568">
              <a:extLst>
                <a:ext uri="{FF2B5EF4-FFF2-40B4-BE49-F238E27FC236}">
                  <a16:creationId xmlns:a16="http://schemas.microsoft.com/office/drawing/2014/main" id="{87063CEB-0EE0-FE47-0B63-683787E5B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1" y="5000"/>
              <a:ext cx="11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</a:t>
              </a:r>
              <a:endParaRPr kumimoji="0" lang="en-US" altLang="en-US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70" name="Freeform 569">
              <a:extLst>
                <a:ext uri="{FF2B5EF4-FFF2-40B4-BE49-F238E27FC236}">
                  <a16:creationId xmlns:a16="http://schemas.microsoft.com/office/drawing/2014/main" id="{3BE8F50C-23CE-B02D-74C6-652F758D8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" y="5110"/>
              <a:ext cx="161" cy="54"/>
            </a:xfrm>
            <a:custGeom>
              <a:avLst/>
              <a:gdLst>
                <a:gd name="T0" fmla="*/ 0 w 161"/>
                <a:gd name="T1" fmla="*/ 54 h 54"/>
                <a:gd name="T2" fmla="*/ 0 w 161"/>
                <a:gd name="T3" fmla="*/ 0 h 54"/>
                <a:gd name="T4" fmla="*/ 161 w 161"/>
                <a:gd name="T5" fmla="*/ 0 h 54"/>
                <a:gd name="T6" fmla="*/ 161 w 161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54">
                  <a:moveTo>
                    <a:pt x="0" y="54"/>
                  </a:moveTo>
                  <a:lnTo>
                    <a:pt x="0" y="0"/>
                  </a:lnTo>
                  <a:lnTo>
                    <a:pt x="161" y="0"/>
                  </a:lnTo>
                  <a:lnTo>
                    <a:pt x="161" y="54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1" name="Freeform 570">
              <a:extLst>
                <a:ext uri="{FF2B5EF4-FFF2-40B4-BE49-F238E27FC236}">
                  <a16:creationId xmlns:a16="http://schemas.microsoft.com/office/drawing/2014/main" id="{887947D7-4AD7-B9DB-7D1A-063BB2E3D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" y="5110"/>
              <a:ext cx="452" cy="54"/>
            </a:xfrm>
            <a:custGeom>
              <a:avLst/>
              <a:gdLst>
                <a:gd name="T0" fmla="*/ 0 w 452"/>
                <a:gd name="T1" fmla="*/ 54 h 54"/>
                <a:gd name="T2" fmla="*/ 0 w 452"/>
                <a:gd name="T3" fmla="*/ 0 h 54"/>
                <a:gd name="T4" fmla="*/ 452 w 452"/>
                <a:gd name="T5" fmla="*/ 0 h 54"/>
                <a:gd name="T6" fmla="*/ 452 w 452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2" h="54">
                  <a:moveTo>
                    <a:pt x="0" y="54"/>
                  </a:moveTo>
                  <a:lnTo>
                    <a:pt x="0" y="0"/>
                  </a:lnTo>
                  <a:lnTo>
                    <a:pt x="452" y="0"/>
                  </a:lnTo>
                  <a:lnTo>
                    <a:pt x="452" y="54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2" name="Rectangle 571">
              <a:extLst>
                <a:ext uri="{FF2B5EF4-FFF2-40B4-BE49-F238E27FC236}">
                  <a16:creationId xmlns:a16="http://schemas.microsoft.com/office/drawing/2014/main" id="{4CF81207-F2BA-4182-C847-975E103C7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" y="5000"/>
              <a:ext cx="5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4F29A8A-10D8-4578-8B63-75231C518209}"/>
              </a:ext>
            </a:extLst>
          </p:cNvPr>
          <p:cNvGrpSpPr/>
          <p:nvPr/>
        </p:nvGrpSpPr>
        <p:grpSpPr>
          <a:xfrm>
            <a:off x="2815006" y="5152619"/>
            <a:ext cx="1781189" cy="1816961"/>
            <a:chOff x="3144044" y="2149578"/>
            <a:chExt cx="1781189" cy="1816961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F274D2F-0292-B3DE-F361-A3DD6E5910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b="4849"/>
            <a:stretch/>
          </p:blipFill>
          <p:spPr>
            <a:xfrm>
              <a:off x="3144044" y="2149578"/>
              <a:ext cx="1723560" cy="1614364"/>
            </a:xfrm>
            <a:prstGeom prst="rect">
              <a:avLst/>
            </a:prstGeom>
          </p:spPr>
        </p:pic>
        <p:grpSp>
          <p:nvGrpSpPr>
            <p:cNvPr id="903" name="Group 902">
              <a:extLst>
                <a:ext uri="{FF2B5EF4-FFF2-40B4-BE49-F238E27FC236}">
                  <a16:creationId xmlns:a16="http://schemas.microsoft.com/office/drawing/2014/main" id="{579059F7-FE29-7A63-62F9-1DB1EB7F2876}"/>
                </a:ext>
              </a:extLst>
            </p:cNvPr>
            <p:cNvGrpSpPr/>
            <p:nvPr/>
          </p:nvGrpSpPr>
          <p:grpSpPr>
            <a:xfrm>
              <a:off x="3144045" y="2407103"/>
              <a:ext cx="1781188" cy="1559436"/>
              <a:chOff x="-4051814" y="6281155"/>
              <a:chExt cx="1781188" cy="1559436"/>
            </a:xfrm>
          </p:grpSpPr>
          <p:sp>
            <p:nvSpPr>
              <p:cNvPr id="915" name="TextBox 188">
                <a:extLst>
                  <a:ext uri="{FF2B5EF4-FFF2-40B4-BE49-F238E27FC236}">
                    <a16:creationId xmlns:a16="http://schemas.microsoft.com/office/drawing/2014/main" id="{60C72C01-217D-285E-C88B-6D26D5C0007A}"/>
                  </a:ext>
                </a:extLst>
              </p:cNvPr>
              <p:cNvSpPr txBox="1"/>
              <p:nvPr/>
            </p:nvSpPr>
            <p:spPr>
              <a:xfrm>
                <a:off x="-3743924" y="7563592"/>
                <a:ext cx="65952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ICAM1</a:t>
                </a:r>
              </a:p>
            </p:txBody>
          </p:sp>
          <p:cxnSp>
            <p:nvCxnSpPr>
              <p:cNvPr id="916" name="Straight Arrow Connector 189">
                <a:extLst>
                  <a:ext uri="{FF2B5EF4-FFF2-40B4-BE49-F238E27FC236}">
                    <a16:creationId xmlns:a16="http://schemas.microsoft.com/office/drawing/2014/main" id="{D4DD0098-9609-59DD-FBE0-4A424C33D4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3167458" y="7702091"/>
                <a:ext cx="640080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0" name="TextBox 84">
                <a:extLst>
                  <a:ext uri="{FF2B5EF4-FFF2-40B4-BE49-F238E27FC236}">
                    <a16:creationId xmlns:a16="http://schemas.microsoft.com/office/drawing/2014/main" id="{FABC1446-EF7A-EA9E-D7CC-7E1809DE2211}"/>
                  </a:ext>
                </a:extLst>
              </p:cNvPr>
              <p:cNvSpPr txBox="1"/>
              <p:nvPr/>
            </p:nvSpPr>
            <p:spPr>
              <a:xfrm rot="10800000">
                <a:off x="-4051814" y="6748907"/>
                <a:ext cx="369332" cy="83061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% of max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921" name="Straight Arrow Connector 87">
                <a:extLst>
                  <a:ext uri="{FF2B5EF4-FFF2-40B4-BE49-F238E27FC236}">
                    <a16:creationId xmlns:a16="http://schemas.microsoft.com/office/drawing/2014/main" id="{289E7D25-0484-944C-1A41-2EF0D9E3967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-3867148" y="6412239"/>
                <a:ext cx="0" cy="39382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2" name="矩形 1">
                <a:extLst>
                  <a:ext uri="{FF2B5EF4-FFF2-40B4-BE49-F238E27FC236}">
                    <a16:creationId xmlns:a16="http://schemas.microsoft.com/office/drawing/2014/main" id="{76886CB0-C229-7786-1DA8-9235A65B6DCD}"/>
                  </a:ext>
                </a:extLst>
              </p:cNvPr>
              <p:cNvSpPr/>
              <p:nvPr/>
            </p:nvSpPr>
            <p:spPr>
              <a:xfrm>
                <a:off x="-2768790" y="6281155"/>
                <a:ext cx="48282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32.5</a:t>
                </a:r>
                <a:endParaRPr lang="en-US" sz="1200" dirty="0"/>
              </a:p>
            </p:txBody>
          </p:sp>
          <p:sp>
            <p:nvSpPr>
              <p:cNvPr id="924" name="矩形 1">
                <a:extLst>
                  <a:ext uri="{FF2B5EF4-FFF2-40B4-BE49-F238E27FC236}">
                    <a16:creationId xmlns:a16="http://schemas.microsoft.com/office/drawing/2014/main" id="{65CD888C-C9BD-D910-E865-CB60B85EEDDD}"/>
                  </a:ext>
                </a:extLst>
              </p:cNvPr>
              <p:cNvSpPr/>
              <p:nvPr/>
            </p:nvSpPr>
            <p:spPr>
              <a:xfrm>
                <a:off x="-2767509" y="6786340"/>
                <a:ext cx="48282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25.6</a:t>
                </a:r>
                <a:endParaRPr lang="en-US" sz="1200" dirty="0"/>
              </a:p>
            </p:txBody>
          </p:sp>
          <p:sp>
            <p:nvSpPr>
              <p:cNvPr id="925" name="矩形 1">
                <a:extLst>
                  <a:ext uri="{FF2B5EF4-FFF2-40B4-BE49-F238E27FC236}">
                    <a16:creationId xmlns:a16="http://schemas.microsoft.com/office/drawing/2014/main" id="{31BBFE15-BEE1-622B-136B-AE5B71232B25}"/>
                  </a:ext>
                </a:extLst>
              </p:cNvPr>
              <p:cNvSpPr/>
              <p:nvPr/>
            </p:nvSpPr>
            <p:spPr>
              <a:xfrm>
                <a:off x="-2753450" y="7218973"/>
                <a:ext cx="48282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32.3</a:t>
                </a:r>
                <a:endParaRPr lang="en-US" sz="1200" dirty="0"/>
              </a:p>
            </p:txBody>
          </p:sp>
        </p:grpSp>
        <p:sp>
          <p:nvSpPr>
            <p:cNvPr id="912" name="矩形 1">
              <a:extLst>
                <a:ext uri="{FF2B5EF4-FFF2-40B4-BE49-F238E27FC236}">
                  <a16:creationId xmlns:a16="http://schemas.microsoft.com/office/drawing/2014/main" id="{96A39746-106D-A4EA-580B-7CACA37B1B51}"/>
                </a:ext>
              </a:extLst>
            </p:cNvPr>
            <p:cNvSpPr/>
            <p:nvPr/>
          </p:nvSpPr>
          <p:spPr>
            <a:xfrm>
              <a:off x="4419844" y="2693197"/>
              <a:ext cx="482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65.4</a:t>
              </a:r>
              <a:endParaRPr lang="en-US" sz="1200" dirty="0"/>
            </a:p>
          </p:txBody>
        </p:sp>
        <p:sp>
          <p:nvSpPr>
            <p:cNvPr id="914" name="矩形 1">
              <a:extLst>
                <a:ext uri="{FF2B5EF4-FFF2-40B4-BE49-F238E27FC236}">
                  <a16:creationId xmlns:a16="http://schemas.microsoft.com/office/drawing/2014/main" id="{E36C5D08-F84F-5DCF-D0CD-16106BEA8DC7}"/>
                </a:ext>
              </a:extLst>
            </p:cNvPr>
            <p:cNvSpPr/>
            <p:nvPr/>
          </p:nvSpPr>
          <p:spPr>
            <a:xfrm>
              <a:off x="4427069" y="3130199"/>
              <a:ext cx="482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19.5</a:t>
              </a:r>
              <a:endParaRPr lang="en-US" sz="1200" dirty="0"/>
            </a:p>
          </p:txBody>
        </p:sp>
      </p:grpSp>
      <p:sp>
        <p:nvSpPr>
          <p:cNvPr id="933" name="TextBox 7">
            <a:extLst>
              <a:ext uri="{FF2B5EF4-FFF2-40B4-BE49-F238E27FC236}">
                <a16:creationId xmlns:a16="http://schemas.microsoft.com/office/drawing/2014/main" id="{E8B2B562-360C-5DE0-8F58-4BC1D99AD039}"/>
              </a:ext>
            </a:extLst>
          </p:cNvPr>
          <p:cNvSpPr txBox="1"/>
          <p:nvPr/>
        </p:nvSpPr>
        <p:spPr>
          <a:xfrm>
            <a:off x="2941099" y="4758217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4A764148-0EBD-8E96-2F2E-55EA9D8C8647}"/>
              </a:ext>
            </a:extLst>
          </p:cNvPr>
          <p:cNvGrpSpPr/>
          <p:nvPr/>
        </p:nvGrpSpPr>
        <p:grpSpPr>
          <a:xfrm>
            <a:off x="4709200" y="4752616"/>
            <a:ext cx="2011992" cy="2341854"/>
            <a:chOff x="6899397" y="4850176"/>
            <a:chExt cx="2011992" cy="2569193"/>
          </a:xfrm>
        </p:grpSpPr>
        <p:sp>
          <p:nvSpPr>
            <p:cNvPr id="1442" name="Rectangle 5">
              <a:extLst>
                <a:ext uri="{FF2B5EF4-FFF2-40B4-BE49-F238E27FC236}">
                  <a16:creationId xmlns:a16="http://schemas.microsoft.com/office/drawing/2014/main" id="{44D22EA6-4E2B-701C-5267-9F6ABDC06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2813" y="6451600"/>
              <a:ext cx="171450" cy="427038"/>
            </a:xfrm>
            <a:prstGeom prst="rect">
              <a:avLst/>
            </a:prstGeom>
            <a:solidFill>
              <a:srgbClr val="DE8B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" name="Freeform 6">
              <a:extLst>
                <a:ext uri="{FF2B5EF4-FFF2-40B4-BE49-F238E27FC236}">
                  <a16:creationId xmlns:a16="http://schemas.microsoft.com/office/drawing/2014/main" id="{0558E6B4-7FC9-957D-8457-2AE15A668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2338" y="6462713"/>
              <a:ext cx="152400" cy="415925"/>
            </a:xfrm>
            <a:custGeom>
              <a:avLst/>
              <a:gdLst>
                <a:gd name="T0" fmla="*/ 0 w 96"/>
                <a:gd name="T1" fmla="*/ 262 h 262"/>
                <a:gd name="T2" fmla="*/ 0 w 96"/>
                <a:gd name="T3" fmla="*/ 0 h 262"/>
                <a:gd name="T4" fmla="*/ 0 w 96"/>
                <a:gd name="T5" fmla="*/ 0 h 262"/>
                <a:gd name="T6" fmla="*/ 96 w 96"/>
                <a:gd name="T7" fmla="*/ 0 h 262"/>
                <a:gd name="T8" fmla="*/ 96 w 96"/>
                <a:gd name="T9" fmla="*/ 0 h 262"/>
                <a:gd name="T10" fmla="*/ 96 w 96"/>
                <a:gd name="T11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262">
                  <a:moveTo>
                    <a:pt x="0" y="26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262"/>
                  </a:lnTo>
                </a:path>
              </a:pathLst>
            </a:custGeom>
            <a:noFill/>
            <a:ln w="20638" cap="flat">
              <a:solidFill>
                <a:srgbClr val="DE8BF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" name="Rectangle 7">
              <a:extLst>
                <a:ext uri="{FF2B5EF4-FFF2-40B4-BE49-F238E27FC236}">
                  <a16:creationId xmlns:a16="http://schemas.microsoft.com/office/drawing/2014/main" id="{7CC83989-81A1-E20B-E805-382F6B35BF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4050" y="6621463"/>
              <a:ext cx="173037" cy="257175"/>
            </a:xfrm>
            <a:prstGeom prst="rect">
              <a:avLst/>
            </a:prstGeom>
            <a:solidFill>
              <a:srgbClr val="A0F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" name="Freeform 8">
              <a:extLst>
                <a:ext uri="{FF2B5EF4-FFF2-40B4-BE49-F238E27FC236}">
                  <a16:creationId xmlns:a16="http://schemas.microsoft.com/office/drawing/2014/main" id="{E5657310-102F-815C-7A27-5EAB6CFC1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5163" y="6632575"/>
              <a:ext cx="150812" cy="246063"/>
            </a:xfrm>
            <a:custGeom>
              <a:avLst/>
              <a:gdLst>
                <a:gd name="T0" fmla="*/ 0 w 95"/>
                <a:gd name="T1" fmla="*/ 155 h 155"/>
                <a:gd name="T2" fmla="*/ 0 w 95"/>
                <a:gd name="T3" fmla="*/ 0 h 155"/>
                <a:gd name="T4" fmla="*/ 0 w 95"/>
                <a:gd name="T5" fmla="*/ 0 h 155"/>
                <a:gd name="T6" fmla="*/ 95 w 95"/>
                <a:gd name="T7" fmla="*/ 0 h 155"/>
                <a:gd name="T8" fmla="*/ 95 w 95"/>
                <a:gd name="T9" fmla="*/ 0 h 155"/>
                <a:gd name="T10" fmla="*/ 95 w 95"/>
                <a:gd name="T11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55">
                  <a:moveTo>
                    <a:pt x="0" y="15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5" y="155"/>
                  </a:lnTo>
                </a:path>
              </a:pathLst>
            </a:custGeom>
            <a:noFill/>
            <a:ln w="20638" cap="flat">
              <a:solidFill>
                <a:srgbClr val="A0FF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" name="Rectangle 9">
              <a:extLst>
                <a:ext uri="{FF2B5EF4-FFF2-40B4-BE49-F238E27FC236}">
                  <a16:creationId xmlns:a16="http://schemas.microsoft.com/office/drawing/2014/main" id="{4171DD71-B55B-2860-E680-78D4C5ACB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15288" y="6516688"/>
              <a:ext cx="173037" cy="361950"/>
            </a:xfrm>
            <a:prstGeom prst="rect">
              <a:avLst/>
            </a:pr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" name="Freeform 10">
              <a:extLst>
                <a:ext uri="{FF2B5EF4-FFF2-40B4-BE49-F238E27FC236}">
                  <a16:creationId xmlns:a16="http://schemas.microsoft.com/office/drawing/2014/main" id="{678ADD6B-A579-ED17-5DE2-D3D71239F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6400" y="6527800"/>
              <a:ext cx="150812" cy="350838"/>
            </a:xfrm>
            <a:custGeom>
              <a:avLst/>
              <a:gdLst>
                <a:gd name="T0" fmla="*/ 0 w 95"/>
                <a:gd name="T1" fmla="*/ 221 h 221"/>
                <a:gd name="T2" fmla="*/ 0 w 95"/>
                <a:gd name="T3" fmla="*/ 0 h 221"/>
                <a:gd name="T4" fmla="*/ 0 w 95"/>
                <a:gd name="T5" fmla="*/ 0 h 221"/>
                <a:gd name="T6" fmla="*/ 95 w 95"/>
                <a:gd name="T7" fmla="*/ 0 h 221"/>
                <a:gd name="T8" fmla="*/ 95 w 95"/>
                <a:gd name="T9" fmla="*/ 0 h 221"/>
                <a:gd name="T10" fmla="*/ 95 w 95"/>
                <a:gd name="T11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221">
                  <a:moveTo>
                    <a:pt x="0" y="22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5" y="221"/>
                  </a:lnTo>
                </a:path>
              </a:pathLst>
            </a:custGeom>
            <a:noFill/>
            <a:ln w="20638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8" name="Rectangle 11">
              <a:extLst>
                <a:ext uri="{FF2B5EF4-FFF2-40B4-BE49-F238E27FC236}">
                  <a16:creationId xmlns:a16="http://schemas.microsoft.com/office/drawing/2014/main" id="{3280135B-C772-B5FB-C55E-55F07A016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6525" y="5791200"/>
              <a:ext cx="173037" cy="1087438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49" name="Freeform 12">
              <a:extLst>
                <a:ext uri="{FF2B5EF4-FFF2-40B4-BE49-F238E27FC236}">
                  <a16:creationId xmlns:a16="http://schemas.microsoft.com/office/drawing/2014/main" id="{03935B60-C126-9588-8A68-8CE34CA8B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7638" y="5802313"/>
              <a:ext cx="150812" cy="1076325"/>
            </a:xfrm>
            <a:custGeom>
              <a:avLst/>
              <a:gdLst>
                <a:gd name="T0" fmla="*/ 0 w 95"/>
                <a:gd name="T1" fmla="*/ 678 h 678"/>
                <a:gd name="T2" fmla="*/ 0 w 95"/>
                <a:gd name="T3" fmla="*/ 0 h 678"/>
                <a:gd name="T4" fmla="*/ 0 w 95"/>
                <a:gd name="T5" fmla="*/ 0 h 678"/>
                <a:gd name="T6" fmla="*/ 95 w 95"/>
                <a:gd name="T7" fmla="*/ 0 h 678"/>
                <a:gd name="T8" fmla="*/ 95 w 95"/>
                <a:gd name="T9" fmla="*/ 0 h 678"/>
                <a:gd name="T10" fmla="*/ 95 w 95"/>
                <a:gd name="T11" fmla="*/ 67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678">
                  <a:moveTo>
                    <a:pt x="0" y="67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5" y="0"/>
                  </a:lnTo>
                  <a:lnTo>
                    <a:pt x="95" y="0"/>
                  </a:lnTo>
                  <a:lnTo>
                    <a:pt x="95" y="678"/>
                  </a:lnTo>
                </a:path>
              </a:pathLst>
            </a:custGeom>
            <a:noFill/>
            <a:ln w="2063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0" name="Rectangle 13">
              <a:extLst>
                <a:ext uri="{FF2B5EF4-FFF2-40B4-BE49-F238E27FC236}">
                  <a16:creationId xmlns:a16="http://schemas.microsoft.com/office/drawing/2014/main" id="{4FEE0802-97A3-3087-A8D5-685169A30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9350" y="6413500"/>
              <a:ext cx="171450" cy="465138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1" name="Freeform 14">
              <a:extLst>
                <a:ext uri="{FF2B5EF4-FFF2-40B4-BE49-F238E27FC236}">
                  <a16:creationId xmlns:a16="http://schemas.microsoft.com/office/drawing/2014/main" id="{0B2636FF-EB33-32B4-BE26-3FBA5BBFD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875" y="6424613"/>
              <a:ext cx="152400" cy="454025"/>
            </a:xfrm>
            <a:custGeom>
              <a:avLst/>
              <a:gdLst>
                <a:gd name="T0" fmla="*/ 0 w 96"/>
                <a:gd name="T1" fmla="*/ 286 h 286"/>
                <a:gd name="T2" fmla="*/ 0 w 96"/>
                <a:gd name="T3" fmla="*/ 0 h 286"/>
                <a:gd name="T4" fmla="*/ 0 w 96"/>
                <a:gd name="T5" fmla="*/ 0 h 286"/>
                <a:gd name="T6" fmla="*/ 96 w 96"/>
                <a:gd name="T7" fmla="*/ 0 h 286"/>
                <a:gd name="T8" fmla="*/ 96 w 96"/>
                <a:gd name="T9" fmla="*/ 0 h 286"/>
                <a:gd name="T10" fmla="*/ 96 w 96"/>
                <a:gd name="T11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286">
                  <a:moveTo>
                    <a:pt x="0" y="28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286"/>
                  </a:lnTo>
                </a:path>
              </a:pathLst>
            </a:custGeom>
            <a:noFill/>
            <a:ln w="2063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9" name="Freeform 52">
              <a:extLst>
                <a:ext uri="{FF2B5EF4-FFF2-40B4-BE49-F238E27FC236}">
                  <a16:creationId xmlns:a16="http://schemas.microsoft.com/office/drawing/2014/main" id="{E5655105-F4F0-129E-354C-5C06225965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05688" y="6878638"/>
              <a:ext cx="1392237" cy="57150"/>
            </a:xfrm>
            <a:custGeom>
              <a:avLst/>
              <a:gdLst>
                <a:gd name="T0" fmla="*/ 0 w 877"/>
                <a:gd name="T1" fmla="*/ 0 h 36"/>
                <a:gd name="T2" fmla="*/ 877 w 877"/>
                <a:gd name="T3" fmla="*/ 0 h 36"/>
                <a:gd name="T4" fmla="*/ 112 w 877"/>
                <a:gd name="T5" fmla="*/ 36 h 36"/>
                <a:gd name="T6" fmla="*/ 112 w 877"/>
                <a:gd name="T7" fmla="*/ 0 h 36"/>
                <a:gd name="T8" fmla="*/ 275 w 877"/>
                <a:gd name="T9" fmla="*/ 36 h 36"/>
                <a:gd name="T10" fmla="*/ 275 w 877"/>
                <a:gd name="T11" fmla="*/ 0 h 36"/>
                <a:gd name="T12" fmla="*/ 438 w 877"/>
                <a:gd name="T13" fmla="*/ 36 h 36"/>
                <a:gd name="T14" fmla="*/ 438 w 877"/>
                <a:gd name="T15" fmla="*/ 0 h 36"/>
                <a:gd name="T16" fmla="*/ 601 w 877"/>
                <a:gd name="T17" fmla="*/ 36 h 36"/>
                <a:gd name="T18" fmla="*/ 601 w 877"/>
                <a:gd name="T19" fmla="*/ 0 h 36"/>
                <a:gd name="T20" fmla="*/ 763 w 877"/>
                <a:gd name="T21" fmla="*/ 36 h 36"/>
                <a:gd name="T22" fmla="*/ 763 w 877"/>
                <a:gd name="T2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7" h="36">
                  <a:moveTo>
                    <a:pt x="0" y="0"/>
                  </a:moveTo>
                  <a:lnTo>
                    <a:pt x="877" y="0"/>
                  </a:lnTo>
                  <a:moveTo>
                    <a:pt x="112" y="36"/>
                  </a:moveTo>
                  <a:lnTo>
                    <a:pt x="112" y="0"/>
                  </a:lnTo>
                  <a:moveTo>
                    <a:pt x="275" y="36"/>
                  </a:moveTo>
                  <a:lnTo>
                    <a:pt x="275" y="0"/>
                  </a:lnTo>
                  <a:moveTo>
                    <a:pt x="438" y="36"/>
                  </a:moveTo>
                  <a:lnTo>
                    <a:pt x="438" y="0"/>
                  </a:lnTo>
                  <a:moveTo>
                    <a:pt x="601" y="36"/>
                  </a:moveTo>
                  <a:lnTo>
                    <a:pt x="601" y="0"/>
                  </a:lnTo>
                  <a:moveTo>
                    <a:pt x="763" y="36"/>
                  </a:moveTo>
                  <a:lnTo>
                    <a:pt x="763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0" name="Rectangle 53">
              <a:extLst>
                <a:ext uri="{FF2B5EF4-FFF2-40B4-BE49-F238E27FC236}">
                  <a16:creationId xmlns:a16="http://schemas.microsoft.com/office/drawing/2014/main" id="{F809F91B-1119-418A-4447-A272E43FE1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3649" y="6776779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1" name="Rectangle 54">
              <a:extLst>
                <a:ext uri="{FF2B5EF4-FFF2-40B4-BE49-F238E27FC236}">
                  <a16:creationId xmlns:a16="http://schemas.microsoft.com/office/drawing/2014/main" id="{81A05C70-6BA8-3893-A868-ADA71730F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6499" y="6432292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2" name="Rectangle 55">
              <a:extLst>
                <a:ext uri="{FF2B5EF4-FFF2-40B4-BE49-F238E27FC236}">
                  <a16:creationId xmlns:a16="http://schemas.microsoft.com/office/drawing/2014/main" id="{7186697B-09CA-304B-9490-B7B86E28D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6499" y="6089392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3" name="Rectangle 56">
              <a:extLst>
                <a:ext uri="{FF2B5EF4-FFF2-40B4-BE49-F238E27FC236}">
                  <a16:creationId xmlns:a16="http://schemas.microsoft.com/office/drawing/2014/main" id="{3F7A6417-A8CA-DE02-B70F-25E8DE69D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6499" y="5744904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4" name="Rectangle 57">
              <a:extLst>
                <a:ext uri="{FF2B5EF4-FFF2-40B4-BE49-F238E27FC236}">
                  <a16:creationId xmlns:a16="http://schemas.microsoft.com/office/drawing/2014/main" id="{E8F1C519-C333-C1B9-5F17-A0713454D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6499" y="5400417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5" name="Freeform 58">
              <a:extLst>
                <a:ext uri="{FF2B5EF4-FFF2-40B4-BE49-F238E27FC236}">
                  <a16:creationId xmlns:a16="http://schemas.microsoft.com/office/drawing/2014/main" id="{86C68DF6-CEB3-12C5-2540-8737E2A5B1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3300" y="5492750"/>
              <a:ext cx="58737" cy="1392238"/>
            </a:xfrm>
            <a:custGeom>
              <a:avLst/>
              <a:gdLst>
                <a:gd name="T0" fmla="*/ 37 w 37"/>
                <a:gd name="T1" fmla="*/ 877 h 877"/>
                <a:gd name="T2" fmla="*/ 37 w 37"/>
                <a:gd name="T3" fmla="*/ 0 h 877"/>
                <a:gd name="T4" fmla="*/ 37 w 37"/>
                <a:gd name="T5" fmla="*/ 873 h 877"/>
                <a:gd name="T6" fmla="*/ 0 w 37"/>
                <a:gd name="T7" fmla="*/ 873 h 877"/>
                <a:gd name="T8" fmla="*/ 37 w 37"/>
                <a:gd name="T9" fmla="*/ 656 h 877"/>
                <a:gd name="T10" fmla="*/ 0 w 37"/>
                <a:gd name="T11" fmla="*/ 656 h 877"/>
                <a:gd name="T12" fmla="*/ 37 w 37"/>
                <a:gd name="T13" fmla="*/ 439 h 877"/>
                <a:gd name="T14" fmla="*/ 0 w 37"/>
                <a:gd name="T15" fmla="*/ 439 h 877"/>
                <a:gd name="T16" fmla="*/ 37 w 37"/>
                <a:gd name="T17" fmla="*/ 222 h 877"/>
                <a:gd name="T18" fmla="*/ 0 w 37"/>
                <a:gd name="T19" fmla="*/ 222 h 877"/>
                <a:gd name="T20" fmla="*/ 37 w 37"/>
                <a:gd name="T21" fmla="*/ 5 h 877"/>
                <a:gd name="T22" fmla="*/ 0 w 37"/>
                <a:gd name="T23" fmla="*/ 5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877">
                  <a:moveTo>
                    <a:pt x="37" y="877"/>
                  </a:moveTo>
                  <a:lnTo>
                    <a:pt x="37" y="0"/>
                  </a:lnTo>
                  <a:moveTo>
                    <a:pt x="37" y="873"/>
                  </a:moveTo>
                  <a:lnTo>
                    <a:pt x="0" y="873"/>
                  </a:lnTo>
                  <a:moveTo>
                    <a:pt x="37" y="656"/>
                  </a:moveTo>
                  <a:lnTo>
                    <a:pt x="0" y="656"/>
                  </a:lnTo>
                  <a:moveTo>
                    <a:pt x="37" y="439"/>
                  </a:moveTo>
                  <a:lnTo>
                    <a:pt x="0" y="439"/>
                  </a:lnTo>
                  <a:moveTo>
                    <a:pt x="37" y="222"/>
                  </a:moveTo>
                  <a:lnTo>
                    <a:pt x="0" y="222"/>
                  </a:lnTo>
                  <a:moveTo>
                    <a:pt x="37" y="5"/>
                  </a:moveTo>
                  <a:lnTo>
                    <a:pt x="0" y="5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7" name="Line 59">
              <a:extLst>
                <a:ext uri="{FF2B5EF4-FFF2-40B4-BE49-F238E27FC236}">
                  <a16:creationId xmlns:a16="http://schemas.microsoft.com/office/drawing/2014/main" id="{BB97F573-1461-89A8-E274-9137297A38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18538" y="6335713"/>
              <a:ext cx="0" cy="115888"/>
            </a:xfrm>
            <a:prstGeom prst="line">
              <a:avLst/>
            </a:prstGeom>
            <a:noFill/>
            <a:ln w="6350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8" name="Line 60">
              <a:extLst>
                <a:ext uri="{FF2B5EF4-FFF2-40B4-BE49-F238E27FC236}">
                  <a16:creationId xmlns:a16="http://schemas.microsoft.com/office/drawing/2014/main" id="{5A3A3EAB-3526-A406-6680-F0142D7D2C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18538" y="6451600"/>
              <a:ext cx="0" cy="115888"/>
            </a:xfrm>
            <a:prstGeom prst="line">
              <a:avLst/>
            </a:prstGeom>
            <a:noFill/>
            <a:ln w="6350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9" name="Line 61">
              <a:extLst>
                <a:ext uri="{FF2B5EF4-FFF2-40B4-BE49-F238E27FC236}">
                  <a16:creationId xmlns:a16="http://schemas.microsoft.com/office/drawing/2014/main" id="{C1CB9127-9000-5411-9C47-D9E926F27D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75675" y="6335713"/>
              <a:ext cx="85725" cy="0"/>
            </a:xfrm>
            <a:prstGeom prst="line">
              <a:avLst/>
            </a:prstGeom>
            <a:noFill/>
            <a:ln w="6350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0" name="Line 62">
              <a:extLst>
                <a:ext uri="{FF2B5EF4-FFF2-40B4-BE49-F238E27FC236}">
                  <a16:creationId xmlns:a16="http://schemas.microsoft.com/office/drawing/2014/main" id="{EE15FB87-D100-7D44-5C26-A58381AAB8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75675" y="6567488"/>
              <a:ext cx="85725" cy="0"/>
            </a:xfrm>
            <a:prstGeom prst="line">
              <a:avLst/>
            </a:prstGeom>
            <a:noFill/>
            <a:ln w="6350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1" name="Freeform 63">
              <a:extLst>
                <a:ext uri="{FF2B5EF4-FFF2-40B4-BE49-F238E27FC236}">
                  <a16:creationId xmlns:a16="http://schemas.microsoft.com/office/drawing/2014/main" id="{ECF5CA07-2646-4301-C93E-1E2F00E66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1550" y="6294438"/>
              <a:ext cx="53975" cy="55563"/>
            </a:xfrm>
            <a:custGeom>
              <a:avLst/>
              <a:gdLst>
                <a:gd name="T0" fmla="*/ 17 w 34"/>
                <a:gd name="T1" fmla="*/ 0 h 35"/>
                <a:gd name="T2" fmla="*/ 34 w 34"/>
                <a:gd name="T3" fmla="*/ 18 h 35"/>
                <a:gd name="T4" fmla="*/ 17 w 34"/>
                <a:gd name="T5" fmla="*/ 35 h 35"/>
                <a:gd name="T6" fmla="*/ 0 w 34"/>
                <a:gd name="T7" fmla="*/ 18 h 35"/>
                <a:gd name="T8" fmla="*/ 17 w 34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lnTo>
                    <a:pt x="34" y="18"/>
                  </a:lnTo>
                  <a:lnTo>
                    <a:pt x="17" y="35"/>
                  </a:lnTo>
                  <a:lnTo>
                    <a:pt x="0" y="18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2" name="Freeform 64">
              <a:extLst>
                <a:ext uri="{FF2B5EF4-FFF2-40B4-BE49-F238E27FC236}">
                  <a16:creationId xmlns:a16="http://schemas.microsoft.com/office/drawing/2014/main" id="{8150EB35-CF14-D4B6-0E75-42B59A141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1550" y="6294438"/>
              <a:ext cx="53975" cy="55563"/>
            </a:xfrm>
            <a:custGeom>
              <a:avLst/>
              <a:gdLst>
                <a:gd name="T0" fmla="*/ 17 w 34"/>
                <a:gd name="T1" fmla="*/ 0 h 35"/>
                <a:gd name="T2" fmla="*/ 34 w 34"/>
                <a:gd name="T3" fmla="*/ 18 h 35"/>
                <a:gd name="T4" fmla="*/ 17 w 34"/>
                <a:gd name="T5" fmla="*/ 35 h 35"/>
                <a:gd name="T6" fmla="*/ 0 w 34"/>
                <a:gd name="T7" fmla="*/ 18 h 35"/>
                <a:gd name="T8" fmla="*/ 17 w 34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lnTo>
                    <a:pt x="34" y="18"/>
                  </a:lnTo>
                  <a:lnTo>
                    <a:pt x="17" y="35"/>
                  </a:lnTo>
                  <a:lnTo>
                    <a:pt x="0" y="18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3" name="Freeform 65">
              <a:extLst>
                <a:ext uri="{FF2B5EF4-FFF2-40B4-BE49-F238E27FC236}">
                  <a16:creationId xmlns:a16="http://schemas.microsoft.com/office/drawing/2014/main" id="{4C98EF76-AB40-D26F-D6F6-33E101360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1550" y="6516688"/>
              <a:ext cx="53975" cy="53975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17"/>
                  </a:lnTo>
                  <a:lnTo>
                    <a:pt x="17" y="34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4" name="Freeform 66">
              <a:extLst>
                <a:ext uri="{FF2B5EF4-FFF2-40B4-BE49-F238E27FC236}">
                  <a16:creationId xmlns:a16="http://schemas.microsoft.com/office/drawing/2014/main" id="{EC3AA7F7-AEB6-793F-B946-5DDC80B02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1550" y="6516688"/>
              <a:ext cx="53975" cy="53975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17 h 34"/>
                <a:gd name="T4" fmla="*/ 17 w 34"/>
                <a:gd name="T5" fmla="*/ 34 h 34"/>
                <a:gd name="T6" fmla="*/ 0 w 34"/>
                <a:gd name="T7" fmla="*/ 17 h 34"/>
                <a:gd name="T8" fmla="*/ 17 w 3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17"/>
                  </a:lnTo>
                  <a:lnTo>
                    <a:pt x="17" y="34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5" name="Freeform 67">
              <a:extLst>
                <a:ext uri="{FF2B5EF4-FFF2-40B4-BE49-F238E27FC236}">
                  <a16:creationId xmlns:a16="http://schemas.microsoft.com/office/drawing/2014/main" id="{99A4107F-1972-445E-7847-295A573E3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1550" y="6461125"/>
              <a:ext cx="53975" cy="55563"/>
            </a:xfrm>
            <a:custGeom>
              <a:avLst/>
              <a:gdLst>
                <a:gd name="T0" fmla="*/ 17 w 34"/>
                <a:gd name="T1" fmla="*/ 0 h 35"/>
                <a:gd name="T2" fmla="*/ 34 w 34"/>
                <a:gd name="T3" fmla="*/ 17 h 35"/>
                <a:gd name="T4" fmla="*/ 17 w 34"/>
                <a:gd name="T5" fmla="*/ 35 h 35"/>
                <a:gd name="T6" fmla="*/ 0 w 34"/>
                <a:gd name="T7" fmla="*/ 17 h 35"/>
                <a:gd name="T8" fmla="*/ 17 w 34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lnTo>
                    <a:pt x="34" y="17"/>
                  </a:lnTo>
                  <a:lnTo>
                    <a:pt x="17" y="35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AD0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6" name="Freeform 68">
              <a:extLst>
                <a:ext uri="{FF2B5EF4-FFF2-40B4-BE49-F238E27FC236}">
                  <a16:creationId xmlns:a16="http://schemas.microsoft.com/office/drawing/2014/main" id="{52FA3C79-2BD6-69E5-5D24-94F39810A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1550" y="6461125"/>
              <a:ext cx="53975" cy="55563"/>
            </a:xfrm>
            <a:custGeom>
              <a:avLst/>
              <a:gdLst>
                <a:gd name="T0" fmla="*/ 17 w 34"/>
                <a:gd name="T1" fmla="*/ 0 h 35"/>
                <a:gd name="T2" fmla="*/ 34 w 34"/>
                <a:gd name="T3" fmla="*/ 17 h 35"/>
                <a:gd name="T4" fmla="*/ 17 w 34"/>
                <a:gd name="T5" fmla="*/ 35 h 35"/>
                <a:gd name="T6" fmla="*/ 0 w 34"/>
                <a:gd name="T7" fmla="*/ 17 h 35"/>
                <a:gd name="T8" fmla="*/ 17 w 34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5">
                  <a:moveTo>
                    <a:pt x="17" y="0"/>
                  </a:moveTo>
                  <a:lnTo>
                    <a:pt x="34" y="17"/>
                  </a:lnTo>
                  <a:lnTo>
                    <a:pt x="17" y="35"/>
                  </a:lnTo>
                  <a:lnTo>
                    <a:pt x="0" y="17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AD07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7" name="Line 69">
              <a:extLst>
                <a:ext uri="{FF2B5EF4-FFF2-40B4-BE49-F238E27FC236}">
                  <a16:creationId xmlns:a16="http://schemas.microsoft.com/office/drawing/2014/main" id="{C0CF909F-4159-E46E-76C7-E3CACC98D4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59775" y="6532563"/>
              <a:ext cx="0" cy="88900"/>
            </a:xfrm>
            <a:prstGeom prst="line">
              <a:avLst/>
            </a:prstGeom>
            <a:noFill/>
            <a:ln w="6350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8" name="Line 70">
              <a:extLst>
                <a:ext uri="{FF2B5EF4-FFF2-40B4-BE49-F238E27FC236}">
                  <a16:creationId xmlns:a16="http://schemas.microsoft.com/office/drawing/2014/main" id="{2785AF86-0392-015F-8DA7-3D571EBF81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59775" y="6621463"/>
              <a:ext cx="0" cy="88900"/>
            </a:xfrm>
            <a:prstGeom prst="line">
              <a:avLst/>
            </a:prstGeom>
            <a:noFill/>
            <a:ln w="6350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9" name="Line 71">
              <a:extLst>
                <a:ext uri="{FF2B5EF4-FFF2-40B4-BE49-F238E27FC236}">
                  <a16:creationId xmlns:a16="http://schemas.microsoft.com/office/drawing/2014/main" id="{CD353058-8243-71B3-223E-3456DF43B9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18500" y="6532563"/>
              <a:ext cx="84137" cy="0"/>
            </a:xfrm>
            <a:prstGeom prst="line">
              <a:avLst/>
            </a:prstGeom>
            <a:noFill/>
            <a:ln w="6350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0" name="Line 72">
              <a:extLst>
                <a:ext uri="{FF2B5EF4-FFF2-40B4-BE49-F238E27FC236}">
                  <a16:creationId xmlns:a16="http://schemas.microsoft.com/office/drawing/2014/main" id="{CF2F2261-F900-622A-EF6A-C915915892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18500" y="6710363"/>
              <a:ext cx="84137" cy="0"/>
            </a:xfrm>
            <a:prstGeom prst="line">
              <a:avLst/>
            </a:prstGeom>
            <a:noFill/>
            <a:ln w="6350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1" name="Freeform 73">
              <a:extLst>
                <a:ext uri="{FF2B5EF4-FFF2-40B4-BE49-F238E27FC236}">
                  <a16:creationId xmlns:a16="http://schemas.microsoft.com/office/drawing/2014/main" id="{9EA6BFA6-15B4-ECBC-C770-3E60346E3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788" y="6515100"/>
              <a:ext cx="55562" cy="55563"/>
            </a:xfrm>
            <a:custGeom>
              <a:avLst/>
              <a:gdLst>
                <a:gd name="T0" fmla="*/ 0 w 35"/>
                <a:gd name="T1" fmla="*/ 0 h 35"/>
                <a:gd name="T2" fmla="*/ 35 w 35"/>
                <a:gd name="T3" fmla="*/ 0 h 35"/>
                <a:gd name="T4" fmla="*/ 17 w 35"/>
                <a:gd name="T5" fmla="*/ 35 h 35"/>
                <a:gd name="T6" fmla="*/ 0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35" y="0"/>
                  </a:lnTo>
                  <a:lnTo>
                    <a:pt x="17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2" name="Freeform 74">
              <a:extLst>
                <a:ext uri="{FF2B5EF4-FFF2-40B4-BE49-F238E27FC236}">
                  <a16:creationId xmlns:a16="http://schemas.microsoft.com/office/drawing/2014/main" id="{5C3D46FB-4F6C-D36E-1B93-AC90EDDDB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788" y="6515100"/>
              <a:ext cx="55562" cy="55563"/>
            </a:xfrm>
            <a:custGeom>
              <a:avLst/>
              <a:gdLst>
                <a:gd name="T0" fmla="*/ 0 w 35"/>
                <a:gd name="T1" fmla="*/ 0 h 35"/>
                <a:gd name="T2" fmla="*/ 35 w 35"/>
                <a:gd name="T3" fmla="*/ 0 h 35"/>
                <a:gd name="T4" fmla="*/ 17 w 35"/>
                <a:gd name="T5" fmla="*/ 35 h 35"/>
                <a:gd name="T6" fmla="*/ 0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35" y="0"/>
                  </a:lnTo>
                  <a:lnTo>
                    <a:pt x="17" y="3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3" name="Freeform 75">
              <a:extLst>
                <a:ext uri="{FF2B5EF4-FFF2-40B4-BE49-F238E27FC236}">
                  <a16:creationId xmlns:a16="http://schemas.microsoft.com/office/drawing/2014/main" id="{AC818159-C0B3-3110-AE69-C4D7AC77D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788" y="6691313"/>
              <a:ext cx="55562" cy="53975"/>
            </a:xfrm>
            <a:custGeom>
              <a:avLst/>
              <a:gdLst>
                <a:gd name="T0" fmla="*/ 0 w 35"/>
                <a:gd name="T1" fmla="*/ 0 h 34"/>
                <a:gd name="T2" fmla="*/ 35 w 35"/>
                <a:gd name="T3" fmla="*/ 0 h 34"/>
                <a:gd name="T4" fmla="*/ 17 w 35"/>
                <a:gd name="T5" fmla="*/ 34 h 34"/>
                <a:gd name="T6" fmla="*/ 0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0" y="0"/>
                  </a:moveTo>
                  <a:lnTo>
                    <a:pt x="35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4" name="Freeform 76">
              <a:extLst>
                <a:ext uri="{FF2B5EF4-FFF2-40B4-BE49-F238E27FC236}">
                  <a16:creationId xmlns:a16="http://schemas.microsoft.com/office/drawing/2014/main" id="{11FEEF02-226A-6E20-993F-92BB7CCD01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788" y="6691313"/>
              <a:ext cx="55562" cy="53975"/>
            </a:xfrm>
            <a:custGeom>
              <a:avLst/>
              <a:gdLst>
                <a:gd name="T0" fmla="*/ 0 w 35"/>
                <a:gd name="T1" fmla="*/ 0 h 34"/>
                <a:gd name="T2" fmla="*/ 35 w 35"/>
                <a:gd name="T3" fmla="*/ 0 h 34"/>
                <a:gd name="T4" fmla="*/ 17 w 35"/>
                <a:gd name="T5" fmla="*/ 34 h 34"/>
                <a:gd name="T6" fmla="*/ 0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0" y="0"/>
                  </a:moveTo>
                  <a:lnTo>
                    <a:pt x="35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5" name="Freeform 77">
              <a:extLst>
                <a:ext uri="{FF2B5EF4-FFF2-40B4-BE49-F238E27FC236}">
                  <a16:creationId xmlns:a16="http://schemas.microsoft.com/office/drawing/2014/main" id="{703C996F-5351-5107-75AA-0F3C460E8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788" y="6577013"/>
              <a:ext cx="55562" cy="55563"/>
            </a:xfrm>
            <a:custGeom>
              <a:avLst/>
              <a:gdLst>
                <a:gd name="T0" fmla="*/ 0 w 35"/>
                <a:gd name="T1" fmla="*/ 0 h 35"/>
                <a:gd name="T2" fmla="*/ 35 w 35"/>
                <a:gd name="T3" fmla="*/ 0 h 35"/>
                <a:gd name="T4" fmla="*/ 17 w 35"/>
                <a:gd name="T5" fmla="*/ 35 h 35"/>
                <a:gd name="T6" fmla="*/ 0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35" y="0"/>
                  </a:lnTo>
                  <a:lnTo>
                    <a:pt x="17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6" name="Freeform 78">
              <a:extLst>
                <a:ext uri="{FF2B5EF4-FFF2-40B4-BE49-F238E27FC236}">
                  <a16:creationId xmlns:a16="http://schemas.microsoft.com/office/drawing/2014/main" id="{DCE8875E-B753-8B64-FB1D-EFBF9475E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788" y="6577013"/>
              <a:ext cx="55562" cy="55563"/>
            </a:xfrm>
            <a:custGeom>
              <a:avLst/>
              <a:gdLst>
                <a:gd name="T0" fmla="*/ 0 w 35"/>
                <a:gd name="T1" fmla="*/ 0 h 35"/>
                <a:gd name="T2" fmla="*/ 35 w 35"/>
                <a:gd name="T3" fmla="*/ 0 h 35"/>
                <a:gd name="T4" fmla="*/ 17 w 35"/>
                <a:gd name="T5" fmla="*/ 35 h 35"/>
                <a:gd name="T6" fmla="*/ 0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0" y="0"/>
                  </a:moveTo>
                  <a:lnTo>
                    <a:pt x="35" y="0"/>
                  </a:lnTo>
                  <a:lnTo>
                    <a:pt x="17" y="3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7" name="Line 79">
              <a:extLst>
                <a:ext uri="{FF2B5EF4-FFF2-40B4-BE49-F238E27FC236}">
                  <a16:creationId xmlns:a16="http://schemas.microsoft.com/office/drawing/2014/main" id="{5CFF1E93-3641-07D5-3F80-BC5DB8CC42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2600" y="6440488"/>
              <a:ext cx="0" cy="76200"/>
            </a:xfrm>
            <a:prstGeom prst="line">
              <a:avLst/>
            </a:prstGeom>
            <a:noFill/>
            <a:ln w="6350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8" name="Line 80">
              <a:extLst>
                <a:ext uri="{FF2B5EF4-FFF2-40B4-BE49-F238E27FC236}">
                  <a16:creationId xmlns:a16="http://schemas.microsoft.com/office/drawing/2014/main" id="{37C28205-F314-15A7-63EA-4AC74200B7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2600" y="6516688"/>
              <a:ext cx="0" cy="79375"/>
            </a:xfrm>
            <a:prstGeom prst="line">
              <a:avLst/>
            </a:prstGeom>
            <a:noFill/>
            <a:ln w="6350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9" name="Line 81">
              <a:extLst>
                <a:ext uri="{FF2B5EF4-FFF2-40B4-BE49-F238E27FC236}">
                  <a16:creationId xmlns:a16="http://schemas.microsoft.com/office/drawing/2014/main" id="{975B2D91-6DB1-349B-C906-832B76C6D8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59738" y="6440488"/>
              <a:ext cx="84137" cy="0"/>
            </a:xfrm>
            <a:prstGeom prst="line">
              <a:avLst/>
            </a:prstGeom>
            <a:noFill/>
            <a:ln w="6350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0" name="Line 82">
              <a:extLst>
                <a:ext uri="{FF2B5EF4-FFF2-40B4-BE49-F238E27FC236}">
                  <a16:creationId xmlns:a16="http://schemas.microsoft.com/office/drawing/2014/main" id="{A82CD0D3-1EA5-5F09-990F-DF18A32643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59738" y="6596063"/>
              <a:ext cx="84137" cy="0"/>
            </a:xfrm>
            <a:prstGeom prst="line">
              <a:avLst/>
            </a:prstGeom>
            <a:noFill/>
            <a:ln w="6350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1" name="Freeform 83">
              <a:extLst>
                <a:ext uri="{FF2B5EF4-FFF2-40B4-BE49-F238E27FC236}">
                  <a16:creationId xmlns:a16="http://schemas.microsoft.com/office/drawing/2014/main" id="{C25EABF4-0E0C-32FC-683B-308F4A51E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25" y="6410325"/>
              <a:ext cx="55562" cy="53975"/>
            </a:xfrm>
            <a:custGeom>
              <a:avLst/>
              <a:gdLst>
                <a:gd name="T0" fmla="*/ 18 w 35"/>
                <a:gd name="T1" fmla="*/ 0 h 34"/>
                <a:gd name="T2" fmla="*/ 35 w 35"/>
                <a:gd name="T3" fmla="*/ 34 h 34"/>
                <a:gd name="T4" fmla="*/ 0 w 35"/>
                <a:gd name="T5" fmla="*/ 34 h 34"/>
                <a:gd name="T6" fmla="*/ 18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lnTo>
                    <a:pt x="35" y="34"/>
                  </a:lnTo>
                  <a:lnTo>
                    <a:pt x="0" y="3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2" name="Freeform 84">
              <a:extLst>
                <a:ext uri="{FF2B5EF4-FFF2-40B4-BE49-F238E27FC236}">
                  <a16:creationId xmlns:a16="http://schemas.microsoft.com/office/drawing/2014/main" id="{049FC70E-A985-BE32-752B-50B2454FD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25" y="6410325"/>
              <a:ext cx="55562" cy="53975"/>
            </a:xfrm>
            <a:custGeom>
              <a:avLst/>
              <a:gdLst>
                <a:gd name="T0" fmla="*/ 18 w 35"/>
                <a:gd name="T1" fmla="*/ 0 h 34"/>
                <a:gd name="T2" fmla="*/ 35 w 35"/>
                <a:gd name="T3" fmla="*/ 34 h 34"/>
                <a:gd name="T4" fmla="*/ 0 w 35"/>
                <a:gd name="T5" fmla="*/ 34 h 34"/>
                <a:gd name="T6" fmla="*/ 18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lnTo>
                    <a:pt x="35" y="34"/>
                  </a:lnTo>
                  <a:lnTo>
                    <a:pt x="0" y="34"/>
                  </a:lnTo>
                  <a:lnTo>
                    <a:pt x="18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3" name="Freeform 85">
              <a:extLst>
                <a:ext uri="{FF2B5EF4-FFF2-40B4-BE49-F238E27FC236}">
                  <a16:creationId xmlns:a16="http://schemas.microsoft.com/office/drawing/2014/main" id="{B6B6A95E-FB70-2D3C-7F05-48AB5A348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25" y="6564313"/>
              <a:ext cx="55562" cy="55563"/>
            </a:xfrm>
            <a:custGeom>
              <a:avLst/>
              <a:gdLst>
                <a:gd name="T0" fmla="*/ 18 w 35"/>
                <a:gd name="T1" fmla="*/ 0 h 35"/>
                <a:gd name="T2" fmla="*/ 35 w 35"/>
                <a:gd name="T3" fmla="*/ 35 h 35"/>
                <a:gd name="T4" fmla="*/ 0 w 35"/>
                <a:gd name="T5" fmla="*/ 35 h 35"/>
                <a:gd name="T6" fmla="*/ 18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lnTo>
                    <a:pt x="35" y="35"/>
                  </a:lnTo>
                  <a:lnTo>
                    <a:pt x="0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Freeform 86">
              <a:extLst>
                <a:ext uri="{FF2B5EF4-FFF2-40B4-BE49-F238E27FC236}">
                  <a16:creationId xmlns:a16="http://schemas.microsoft.com/office/drawing/2014/main" id="{59F1BC09-FC8A-60AF-C96D-52BD9EBBB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25" y="6564313"/>
              <a:ext cx="55562" cy="55563"/>
            </a:xfrm>
            <a:custGeom>
              <a:avLst/>
              <a:gdLst>
                <a:gd name="T0" fmla="*/ 18 w 35"/>
                <a:gd name="T1" fmla="*/ 0 h 35"/>
                <a:gd name="T2" fmla="*/ 35 w 35"/>
                <a:gd name="T3" fmla="*/ 35 h 35"/>
                <a:gd name="T4" fmla="*/ 0 w 35"/>
                <a:gd name="T5" fmla="*/ 35 h 35"/>
                <a:gd name="T6" fmla="*/ 18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lnTo>
                    <a:pt x="35" y="35"/>
                  </a:lnTo>
                  <a:lnTo>
                    <a:pt x="0" y="35"/>
                  </a:lnTo>
                  <a:lnTo>
                    <a:pt x="18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Freeform 87">
              <a:extLst>
                <a:ext uri="{FF2B5EF4-FFF2-40B4-BE49-F238E27FC236}">
                  <a16:creationId xmlns:a16="http://schemas.microsoft.com/office/drawing/2014/main" id="{8C211E6F-D2E6-13DD-FFF4-1DCA013E1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25" y="6496050"/>
              <a:ext cx="55562" cy="53975"/>
            </a:xfrm>
            <a:custGeom>
              <a:avLst/>
              <a:gdLst>
                <a:gd name="T0" fmla="*/ 18 w 35"/>
                <a:gd name="T1" fmla="*/ 0 h 34"/>
                <a:gd name="T2" fmla="*/ 35 w 35"/>
                <a:gd name="T3" fmla="*/ 34 h 34"/>
                <a:gd name="T4" fmla="*/ 0 w 35"/>
                <a:gd name="T5" fmla="*/ 34 h 34"/>
                <a:gd name="T6" fmla="*/ 18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lnTo>
                    <a:pt x="35" y="34"/>
                  </a:lnTo>
                  <a:lnTo>
                    <a:pt x="0" y="3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88">
              <a:extLst>
                <a:ext uri="{FF2B5EF4-FFF2-40B4-BE49-F238E27FC236}">
                  <a16:creationId xmlns:a16="http://schemas.microsoft.com/office/drawing/2014/main" id="{93058321-892E-7111-46AE-7C04AC5FA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25" y="6496050"/>
              <a:ext cx="55562" cy="53975"/>
            </a:xfrm>
            <a:custGeom>
              <a:avLst/>
              <a:gdLst>
                <a:gd name="T0" fmla="*/ 18 w 35"/>
                <a:gd name="T1" fmla="*/ 0 h 34"/>
                <a:gd name="T2" fmla="*/ 35 w 35"/>
                <a:gd name="T3" fmla="*/ 34 h 34"/>
                <a:gd name="T4" fmla="*/ 0 w 35"/>
                <a:gd name="T5" fmla="*/ 34 h 34"/>
                <a:gd name="T6" fmla="*/ 18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lnTo>
                    <a:pt x="35" y="34"/>
                  </a:lnTo>
                  <a:lnTo>
                    <a:pt x="0" y="34"/>
                  </a:lnTo>
                  <a:lnTo>
                    <a:pt x="18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Line 89">
              <a:extLst>
                <a:ext uri="{FF2B5EF4-FFF2-40B4-BE49-F238E27FC236}">
                  <a16:creationId xmlns:a16="http://schemas.microsoft.com/office/drawing/2014/main" id="{F08684B6-22F7-1E86-3E04-C84D31D609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43838" y="5680075"/>
              <a:ext cx="0" cy="111125"/>
            </a:xfrm>
            <a:prstGeom prst="line">
              <a:avLst/>
            </a:prstGeom>
            <a:noFill/>
            <a:ln w="635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Line 90">
              <a:extLst>
                <a:ext uri="{FF2B5EF4-FFF2-40B4-BE49-F238E27FC236}">
                  <a16:creationId xmlns:a16="http://schemas.microsoft.com/office/drawing/2014/main" id="{4028D3FB-8D39-9725-12FF-649799393B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43838" y="5791200"/>
              <a:ext cx="0" cy="112713"/>
            </a:xfrm>
            <a:prstGeom prst="line">
              <a:avLst/>
            </a:prstGeom>
            <a:noFill/>
            <a:ln w="635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Line 91">
              <a:extLst>
                <a:ext uri="{FF2B5EF4-FFF2-40B4-BE49-F238E27FC236}">
                  <a16:creationId xmlns:a16="http://schemas.microsoft.com/office/drawing/2014/main" id="{2166FD45-1186-F084-23DC-915502D70A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00975" y="5680075"/>
              <a:ext cx="84137" cy="0"/>
            </a:xfrm>
            <a:prstGeom prst="line">
              <a:avLst/>
            </a:prstGeom>
            <a:noFill/>
            <a:ln w="635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Line 92">
              <a:extLst>
                <a:ext uri="{FF2B5EF4-FFF2-40B4-BE49-F238E27FC236}">
                  <a16:creationId xmlns:a16="http://schemas.microsoft.com/office/drawing/2014/main" id="{AA219F86-8817-22C8-CF79-81CF108A1A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00975" y="5903913"/>
              <a:ext cx="84137" cy="0"/>
            </a:xfrm>
            <a:prstGeom prst="line">
              <a:avLst/>
            </a:prstGeom>
            <a:noFill/>
            <a:ln w="635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Rectangle 93">
              <a:extLst>
                <a:ext uri="{FF2B5EF4-FFF2-40B4-BE49-F238E27FC236}">
                  <a16:creationId xmlns:a16="http://schemas.microsoft.com/office/drawing/2014/main" id="{FA07A787-1238-DE60-4AE3-88C5D2F368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4000" y="5724525"/>
              <a:ext cx="55562" cy="5397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Rectangle 94">
              <a:extLst>
                <a:ext uri="{FF2B5EF4-FFF2-40B4-BE49-F238E27FC236}">
                  <a16:creationId xmlns:a16="http://schemas.microsoft.com/office/drawing/2014/main" id="{ADD4986B-B330-31C0-893B-8D160DC4B6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4000" y="5724525"/>
              <a:ext cx="55562" cy="5397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Rectangle 95">
              <a:extLst>
                <a:ext uri="{FF2B5EF4-FFF2-40B4-BE49-F238E27FC236}">
                  <a16:creationId xmlns:a16="http://schemas.microsoft.com/office/drawing/2014/main" id="{1905B947-6AB0-08CA-E4EA-4A8B3B29F2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6525" y="5678488"/>
              <a:ext cx="55562" cy="5556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3" name="Rectangle 96">
              <a:extLst>
                <a:ext uri="{FF2B5EF4-FFF2-40B4-BE49-F238E27FC236}">
                  <a16:creationId xmlns:a16="http://schemas.microsoft.com/office/drawing/2014/main" id="{2882C213-56AF-0389-0487-AA3EDD5AD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6525" y="5678488"/>
              <a:ext cx="55562" cy="5556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4" name="Rectangle 97">
              <a:extLst>
                <a:ext uri="{FF2B5EF4-FFF2-40B4-BE49-F238E27FC236}">
                  <a16:creationId xmlns:a16="http://schemas.microsoft.com/office/drawing/2014/main" id="{EB2477FF-5AA8-128B-23D7-5B70AA15BE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5263" y="5889625"/>
              <a:ext cx="55562" cy="5556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5" name="Rectangle 98">
              <a:extLst>
                <a:ext uri="{FF2B5EF4-FFF2-40B4-BE49-F238E27FC236}">
                  <a16:creationId xmlns:a16="http://schemas.microsoft.com/office/drawing/2014/main" id="{C7FE947F-FEF6-DE02-5916-4108242B9E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5263" y="5889625"/>
              <a:ext cx="55562" cy="5556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6" name="Line 99">
              <a:extLst>
                <a:ext uri="{FF2B5EF4-FFF2-40B4-BE49-F238E27FC236}">
                  <a16:creationId xmlns:a16="http://schemas.microsoft.com/office/drawing/2014/main" id="{F50898B1-DE94-8C3F-A965-75E052BF77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85075" y="6326188"/>
              <a:ext cx="0" cy="87313"/>
            </a:xfrm>
            <a:prstGeom prst="line">
              <a:avLst/>
            </a:prstGeom>
            <a:noFill/>
            <a:ln w="63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7" name="Line 100">
              <a:extLst>
                <a:ext uri="{FF2B5EF4-FFF2-40B4-BE49-F238E27FC236}">
                  <a16:creationId xmlns:a16="http://schemas.microsoft.com/office/drawing/2014/main" id="{9976F890-A64B-6DDC-0E15-DBBA46238D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85075" y="6413500"/>
              <a:ext cx="0" cy="88900"/>
            </a:xfrm>
            <a:prstGeom prst="line">
              <a:avLst/>
            </a:prstGeom>
            <a:noFill/>
            <a:ln w="63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8" name="Line 101">
              <a:extLst>
                <a:ext uri="{FF2B5EF4-FFF2-40B4-BE49-F238E27FC236}">
                  <a16:creationId xmlns:a16="http://schemas.microsoft.com/office/drawing/2014/main" id="{4E59715E-47B6-0DBE-2AF2-318CE6BD50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42213" y="6326188"/>
              <a:ext cx="85725" cy="0"/>
            </a:xfrm>
            <a:prstGeom prst="line">
              <a:avLst/>
            </a:prstGeom>
            <a:noFill/>
            <a:ln w="63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9" name="Line 102">
              <a:extLst>
                <a:ext uri="{FF2B5EF4-FFF2-40B4-BE49-F238E27FC236}">
                  <a16:creationId xmlns:a16="http://schemas.microsoft.com/office/drawing/2014/main" id="{D106EFD8-AF5E-8A6F-8687-EB05CAC0C5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42213" y="6502400"/>
              <a:ext cx="85725" cy="0"/>
            </a:xfrm>
            <a:prstGeom prst="line">
              <a:avLst/>
            </a:prstGeom>
            <a:noFill/>
            <a:ln w="63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0" name="Oval 103">
              <a:extLst>
                <a:ext uri="{FF2B5EF4-FFF2-40B4-BE49-F238E27FC236}">
                  <a16:creationId xmlns:a16="http://schemas.microsoft.com/office/drawing/2014/main" id="{A9D334A2-2CB3-FF50-B6D2-755066DA0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8088" y="6291263"/>
              <a:ext cx="53975" cy="555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1" name="Oval 104">
              <a:extLst>
                <a:ext uri="{FF2B5EF4-FFF2-40B4-BE49-F238E27FC236}">
                  <a16:creationId xmlns:a16="http://schemas.microsoft.com/office/drawing/2014/main" id="{9251E2E9-9C49-936E-4E39-E7033A012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8088" y="6291263"/>
              <a:ext cx="53975" cy="5556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2" name="Oval 105">
              <a:extLst>
                <a:ext uri="{FF2B5EF4-FFF2-40B4-BE49-F238E27FC236}">
                  <a16:creationId xmlns:a16="http://schemas.microsoft.com/office/drawing/2014/main" id="{3A2365E8-BC2B-CB1C-9E5F-51E68AF5BD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8088" y="6462713"/>
              <a:ext cx="53975" cy="555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3" name="Oval 106">
              <a:extLst>
                <a:ext uri="{FF2B5EF4-FFF2-40B4-BE49-F238E27FC236}">
                  <a16:creationId xmlns:a16="http://schemas.microsoft.com/office/drawing/2014/main" id="{92CCBE54-4DE9-411D-C417-045453F6AD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8088" y="6462713"/>
              <a:ext cx="53975" cy="5556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4" name="Oval 107">
              <a:extLst>
                <a:ext uri="{FF2B5EF4-FFF2-40B4-BE49-F238E27FC236}">
                  <a16:creationId xmlns:a16="http://schemas.microsoft.com/office/drawing/2014/main" id="{95959B37-CFD0-9E56-E8A5-6E17C92000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8088" y="6405563"/>
              <a:ext cx="53975" cy="555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5" name="Oval 108">
              <a:extLst>
                <a:ext uri="{FF2B5EF4-FFF2-40B4-BE49-F238E27FC236}">
                  <a16:creationId xmlns:a16="http://schemas.microsoft.com/office/drawing/2014/main" id="{93C8FE4B-BFD6-8205-4040-BCE902E698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8088" y="6405563"/>
              <a:ext cx="53975" cy="5556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Freeform 126">
              <a:extLst>
                <a:ext uri="{FF2B5EF4-FFF2-40B4-BE49-F238E27FC236}">
                  <a16:creationId xmlns:a16="http://schemas.microsoft.com/office/drawing/2014/main" id="{DE7C1AD5-5BF7-4249-B32A-D63256241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5075" y="5518150"/>
              <a:ext cx="230187" cy="80963"/>
            </a:xfrm>
            <a:custGeom>
              <a:avLst/>
              <a:gdLst>
                <a:gd name="T0" fmla="*/ 0 w 145"/>
                <a:gd name="T1" fmla="*/ 51 h 51"/>
                <a:gd name="T2" fmla="*/ 0 w 145"/>
                <a:gd name="T3" fmla="*/ 0 h 51"/>
                <a:gd name="T4" fmla="*/ 145 w 145"/>
                <a:gd name="T5" fmla="*/ 0 h 51"/>
                <a:gd name="T6" fmla="*/ 145 w 145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51">
                  <a:moveTo>
                    <a:pt x="0" y="51"/>
                  </a:moveTo>
                  <a:lnTo>
                    <a:pt x="0" y="0"/>
                  </a:lnTo>
                  <a:lnTo>
                    <a:pt x="145" y="0"/>
                  </a:lnTo>
                  <a:lnTo>
                    <a:pt x="145" y="51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Freeform 128">
              <a:extLst>
                <a:ext uri="{FF2B5EF4-FFF2-40B4-BE49-F238E27FC236}">
                  <a16:creationId xmlns:a16="http://schemas.microsoft.com/office/drawing/2014/main" id="{52826698-76D0-AC61-4102-210D9AEAC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825" y="5260975"/>
              <a:ext cx="231775" cy="82550"/>
            </a:xfrm>
            <a:custGeom>
              <a:avLst/>
              <a:gdLst>
                <a:gd name="T0" fmla="*/ 0 w 146"/>
                <a:gd name="T1" fmla="*/ 52 h 52"/>
                <a:gd name="T2" fmla="*/ 0 w 146"/>
                <a:gd name="T3" fmla="*/ 0 h 52"/>
                <a:gd name="T4" fmla="*/ 146 w 146"/>
                <a:gd name="T5" fmla="*/ 0 h 52"/>
                <a:gd name="T6" fmla="*/ 146 w 146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52">
                  <a:moveTo>
                    <a:pt x="0" y="52"/>
                  </a:moveTo>
                  <a:lnTo>
                    <a:pt x="0" y="0"/>
                  </a:lnTo>
                  <a:lnTo>
                    <a:pt x="146" y="0"/>
                  </a:lnTo>
                  <a:lnTo>
                    <a:pt x="146" y="52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Freeform 130">
              <a:extLst>
                <a:ext uri="{FF2B5EF4-FFF2-40B4-BE49-F238E27FC236}">
                  <a16:creationId xmlns:a16="http://schemas.microsoft.com/office/drawing/2014/main" id="{1CE217A9-67D3-7CE5-05B7-AF0DE8418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825" y="5518150"/>
              <a:ext cx="488950" cy="80963"/>
            </a:xfrm>
            <a:custGeom>
              <a:avLst/>
              <a:gdLst>
                <a:gd name="T0" fmla="*/ 0 w 308"/>
                <a:gd name="T1" fmla="*/ 51 h 51"/>
                <a:gd name="T2" fmla="*/ 0 w 308"/>
                <a:gd name="T3" fmla="*/ 0 h 51"/>
                <a:gd name="T4" fmla="*/ 308 w 308"/>
                <a:gd name="T5" fmla="*/ 0 h 51"/>
                <a:gd name="T6" fmla="*/ 308 w 308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8" h="51">
                  <a:moveTo>
                    <a:pt x="0" y="51"/>
                  </a:moveTo>
                  <a:lnTo>
                    <a:pt x="0" y="0"/>
                  </a:lnTo>
                  <a:lnTo>
                    <a:pt x="308" y="0"/>
                  </a:lnTo>
                  <a:lnTo>
                    <a:pt x="308" y="51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Freeform 132">
              <a:extLst>
                <a:ext uri="{FF2B5EF4-FFF2-40B4-BE49-F238E27FC236}">
                  <a16:creationId xmlns:a16="http://schemas.microsoft.com/office/drawing/2014/main" id="{B865418C-D801-5151-95E0-6DCF036D3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2413" y="5044625"/>
              <a:ext cx="774700" cy="82551"/>
            </a:xfrm>
            <a:custGeom>
              <a:avLst/>
              <a:gdLst>
                <a:gd name="T0" fmla="*/ 0 w 488"/>
                <a:gd name="T1" fmla="*/ 52 h 52"/>
                <a:gd name="T2" fmla="*/ 0 w 488"/>
                <a:gd name="T3" fmla="*/ 0 h 52"/>
                <a:gd name="T4" fmla="*/ 488 w 488"/>
                <a:gd name="T5" fmla="*/ 0 h 52"/>
                <a:gd name="T6" fmla="*/ 488 w 488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8" h="52">
                  <a:moveTo>
                    <a:pt x="0" y="52"/>
                  </a:moveTo>
                  <a:lnTo>
                    <a:pt x="0" y="0"/>
                  </a:lnTo>
                  <a:lnTo>
                    <a:pt x="488" y="0"/>
                  </a:lnTo>
                  <a:lnTo>
                    <a:pt x="488" y="52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文本框 26">
              <a:extLst>
                <a:ext uri="{FF2B5EF4-FFF2-40B4-BE49-F238E27FC236}">
                  <a16:creationId xmlns:a16="http://schemas.microsoft.com/office/drawing/2014/main" id="{05197572-7214-9710-394E-E061B60BE6A8}"/>
                </a:ext>
              </a:extLst>
            </p:cNvPr>
            <p:cNvSpPr txBox="1"/>
            <p:nvPr/>
          </p:nvSpPr>
          <p:spPr>
            <a:xfrm rot="18900000">
              <a:off x="7450311" y="7103551"/>
              <a:ext cx="9573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mut1</a:t>
              </a:r>
            </a:p>
          </p:txBody>
        </p:sp>
        <p:sp>
          <p:nvSpPr>
            <p:cNvPr id="276" name="文本框 52">
              <a:extLst>
                <a:ext uri="{FF2B5EF4-FFF2-40B4-BE49-F238E27FC236}">
                  <a16:creationId xmlns:a16="http://schemas.microsoft.com/office/drawing/2014/main" id="{D8E56F74-2B83-C1CD-7423-122E736F4EA7}"/>
                </a:ext>
              </a:extLst>
            </p:cNvPr>
            <p:cNvSpPr txBox="1"/>
            <p:nvPr/>
          </p:nvSpPr>
          <p:spPr>
            <a:xfrm rot="18900000">
              <a:off x="6899397" y="7072445"/>
              <a:ext cx="910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19.CD28ζ</a:t>
              </a:r>
            </a:p>
          </p:txBody>
        </p:sp>
        <p:sp>
          <p:nvSpPr>
            <p:cNvPr id="278" name="文本框 53">
              <a:extLst>
                <a:ext uri="{FF2B5EF4-FFF2-40B4-BE49-F238E27FC236}">
                  <a16:creationId xmlns:a16="http://schemas.microsoft.com/office/drawing/2014/main" id="{940D98E9-3DF4-00FB-A605-30931265FB89}"/>
                </a:ext>
              </a:extLst>
            </p:cNvPr>
            <p:cNvSpPr txBox="1"/>
            <p:nvPr/>
          </p:nvSpPr>
          <p:spPr>
            <a:xfrm rot="18900000">
              <a:off x="7348943" y="7047674"/>
              <a:ext cx="7113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</a:t>
              </a:r>
            </a:p>
          </p:txBody>
        </p:sp>
        <p:sp>
          <p:nvSpPr>
            <p:cNvPr id="279" name="文本框 26">
              <a:extLst>
                <a:ext uri="{FF2B5EF4-FFF2-40B4-BE49-F238E27FC236}">
                  <a16:creationId xmlns:a16="http://schemas.microsoft.com/office/drawing/2014/main" id="{5124B52E-C9A8-4132-670F-16EC8667E81E}"/>
                </a:ext>
              </a:extLst>
            </p:cNvPr>
            <p:cNvSpPr txBox="1"/>
            <p:nvPr/>
          </p:nvSpPr>
          <p:spPr>
            <a:xfrm rot="18900000">
              <a:off x="7725367" y="7114645"/>
              <a:ext cx="9573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 mut2</a:t>
              </a:r>
            </a:p>
          </p:txBody>
        </p:sp>
        <p:sp>
          <p:nvSpPr>
            <p:cNvPr id="280" name="文本框 26">
              <a:extLst>
                <a:ext uri="{FF2B5EF4-FFF2-40B4-BE49-F238E27FC236}">
                  <a16:creationId xmlns:a16="http://schemas.microsoft.com/office/drawing/2014/main" id="{1FB4AF70-E1D5-0B91-1126-7524C8CE148B}"/>
                </a:ext>
              </a:extLst>
            </p:cNvPr>
            <p:cNvSpPr txBox="1"/>
            <p:nvPr/>
          </p:nvSpPr>
          <p:spPr>
            <a:xfrm rot="18900000">
              <a:off x="7954012" y="7142370"/>
              <a:ext cx="9573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 ΔC10</a:t>
              </a:r>
            </a:p>
          </p:txBody>
        </p:sp>
        <p:sp>
          <p:nvSpPr>
            <p:cNvPr id="281" name="Rectangle 183">
              <a:extLst>
                <a:ext uri="{FF2B5EF4-FFF2-40B4-BE49-F238E27FC236}">
                  <a16:creationId xmlns:a16="http://schemas.microsoft.com/office/drawing/2014/main" id="{DDF1BE65-D8CC-B056-BF36-905E77E413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423248" y="6109195"/>
              <a:ext cx="11461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ICAM1</a:t>
              </a:r>
              <a:r>
                <a:rPr lang="en-US" altLang="en-US" sz="1200" baseline="30000" dirty="0">
                  <a:solidFill>
                    <a:srgbClr val="000000"/>
                  </a:solidFill>
                </a:rPr>
                <a:t>+ </a:t>
              </a:r>
              <a:r>
                <a:rPr lang="en-US" altLang="en-US" sz="1200" dirty="0">
                  <a:solidFill>
                    <a:srgbClr val="000000"/>
                  </a:solidFill>
                </a:rPr>
                <a:t>cells (%)</a:t>
              </a:r>
              <a:endParaRPr lang="en-US" altLang="en-US" dirty="0"/>
            </a:p>
          </p:txBody>
        </p:sp>
        <p:sp>
          <p:nvSpPr>
            <p:cNvPr id="282" name="Rectangle 384">
              <a:extLst>
                <a:ext uri="{FF2B5EF4-FFF2-40B4-BE49-F238E27FC236}">
                  <a16:creationId xmlns:a16="http://schemas.microsoft.com/office/drawing/2014/main" id="{3242DB4D-8F75-8304-A537-2A91F7DEB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6311" y="5323681"/>
              <a:ext cx="2698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</a:rPr>
                <a:t>***</a:t>
              </a:r>
              <a:endParaRPr lang="en-US" altLang="en-US" dirty="0"/>
            </a:p>
          </p:txBody>
        </p:sp>
        <p:sp>
          <p:nvSpPr>
            <p:cNvPr id="283" name="Rectangle 390">
              <a:extLst>
                <a:ext uri="{FF2B5EF4-FFF2-40B4-BE49-F238E27FC236}">
                  <a16:creationId xmlns:a16="http://schemas.microsoft.com/office/drawing/2014/main" id="{B789E305-34BF-8F41-A4DB-317D8559B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0918" y="4850176"/>
              <a:ext cx="359073" cy="27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</a:rPr>
                <a:t>****</a:t>
              </a:r>
              <a:endParaRPr lang="en-US" altLang="en-US" dirty="0"/>
            </a:p>
          </p:txBody>
        </p:sp>
        <p:sp>
          <p:nvSpPr>
            <p:cNvPr id="284" name="Rectangle 390">
              <a:extLst>
                <a:ext uri="{FF2B5EF4-FFF2-40B4-BE49-F238E27FC236}">
                  <a16:creationId xmlns:a16="http://schemas.microsoft.com/office/drawing/2014/main" id="{4E71903E-F4C8-90C4-37BB-4702BE615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2247" y="5077563"/>
              <a:ext cx="3590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</a:rPr>
                <a:t>****</a:t>
              </a:r>
              <a:endParaRPr lang="en-US" altLang="en-US" dirty="0"/>
            </a:p>
          </p:txBody>
        </p:sp>
        <p:sp>
          <p:nvSpPr>
            <p:cNvPr id="285" name="Rectangle 390">
              <a:extLst>
                <a:ext uri="{FF2B5EF4-FFF2-40B4-BE49-F238E27FC236}">
                  <a16:creationId xmlns:a16="http://schemas.microsoft.com/office/drawing/2014/main" id="{7355AF06-75D7-72AE-3D69-1C8F1BE46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8317" y="5344187"/>
              <a:ext cx="3590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</a:rPr>
                <a:t>****</a:t>
              </a:r>
              <a:endParaRPr lang="en-US" altLang="en-US" dirty="0"/>
            </a:p>
          </p:txBody>
        </p:sp>
      </p:grpSp>
      <p:pic>
        <p:nvPicPr>
          <p:cNvPr id="905" name="Picture 904">
            <a:extLst>
              <a:ext uri="{FF2B5EF4-FFF2-40B4-BE49-F238E27FC236}">
                <a16:creationId xmlns:a16="http://schemas.microsoft.com/office/drawing/2014/main" id="{29695F9B-2E09-44BD-EDB2-110F959F6C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41072" y="7471494"/>
            <a:ext cx="3119233" cy="2160000"/>
          </a:xfrm>
          <a:prstGeom prst="rect">
            <a:avLst/>
          </a:prstGeom>
        </p:spPr>
      </p:pic>
      <p:grpSp>
        <p:nvGrpSpPr>
          <p:cNvPr id="906" name="Group 905">
            <a:extLst>
              <a:ext uri="{FF2B5EF4-FFF2-40B4-BE49-F238E27FC236}">
                <a16:creationId xmlns:a16="http://schemas.microsoft.com/office/drawing/2014/main" id="{93FFBD74-F238-BB2E-969A-BF3B0C7E7A0F}"/>
              </a:ext>
            </a:extLst>
          </p:cNvPr>
          <p:cNvGrpSpPr/>
          <p:nvPr/>
        </p:nvGrpSpPr>
        <p:grpSpPr>
          <a:xfrm>
            <a:off x="2886463" y="7255379"/>
            <a:ext cx="3452415" cy="2607974"/>
            <a:chOff x="7490895" y="2803135"/>
            <a:chExt cx="3452415" cy="2607974"/>
          </a:xfrm>
        </p:grpSpPr>
        <p:sp>
          <p:nvSpPr>
            <p:cNvPr id="908" name="文本框 220">
              <a:extLst>
                <a:ext uri="{FF2B5EF4-FFF2-40B4-BE49-F238E27FC236}">
                  <a16:creationId xmlns:a16="http://schemas.microsoft.com/office/drawing/2014/main" id="{9164D12C-2BBA-8686-198F-60B2A5CEB9C6}"/>
                </a:ext>
              </a:extLst>
            </p:cNvPr>
            <p:cNvSpPr txBox="1"/>
            <p:nvPr/>
          </p:nvSpPr>
          <p:spPr>
            <a:xfrm>
              <a:off x="7802233" y="5134110"/>
              <a:ext cx="16678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RIPK3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0" name="文本框 221">
              <a:extLst>
                <a:ext uri="{FF2B5EF4-FFF2-40B4-BE49-F238E27FC236}">
                  <a16:creationId xmlns:a16="http://schemas.microsoft.com/office/drawing/2014/main" id="{F6D253E7-51C5-3A75-32C9-EAB29AB0B021}"/>
                </a:ext>
              </a:extLst>
            </p:cNvPr>
            <p:cNvSpPr txBox="1"/>
            <p:nvPr/>
          </p:nvSpPr>
          <p:spPr>
            <a:xfrm flipV="1">
              <a:off x="7490895" y="4466428"/>
              <a:ext cx="369332" cy="6464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p-MLKL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11" name="Straight Arrow Connector 57">
              <a:extLst>
                <a:ext uri="{FF2B5EF4-FFF2-40B4-BE49-F238E27FC236}">
                  <a16:creationId xmlns:a16="http://schemas.microsoft.com/office/drawing/2014/main" id="{2A551CDC-0640-DF1E-8C8D-E528C05DB323}"/>
                </a:ext>
              </a:extLst>
            </p:cNvPr>
            <p:cNvCxnSpPr>
              <a:cxnSpLocks/>
            </p:cNvCxnSpPr>
            <p:nvPr/>
          </p:nvCxnSpPr>
          <p:spPr>
            <a:xfrm>
              <a:off x="8364075" y="5280937"/>
              <a:ext cx="2072029" cy="686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" name="Straight Arrow Connector 87">
              <a:extLst>
                <a:ext uri="{FF2B5EF4-FFF2-40B4-BE49-F238E27FC236}">
                  <a16:creationId xmlns:a16="http://schemas.microsoft.com/office/drawing/2014/main" id="{3C9A9A45-1A86-95ED-6DC9-BFD6778572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75561" y="3069501"/>
              <a:ext cx="0" cy="144293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4" name="文本框 52">
              <a:extLst>
                <a:ext uri="{FF2B5EF4-FFF2-40B4-BE49-F238E27FC236}">
                  <a16:creationId xmlns:a16="http://schemas.microsoft.com/office/drawing/2014/main" id="{F25E801D-8148-9131-590C-003B26A779D1}"/>
                </a:ext>
              </a:extLst>
            </p:cNvPr>
            <p:cNvSpPr txBox="1"/>
            <p:nvPr/>
          </p:nvSpPr>
          <p:spPr>
            <a:xfrm>
              <a:off x="8909210" y="2803135"/>
              <a:ext cx="910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19.CD28ζ</a:t>
              </a:r>
            </a:p>
          </p:txBody>
        </p:sp>
        <p:sp>
          <p:nvSpPr>
            <p:cNvPr id="936" name="文本框 53">
              <a:extLst>
                <a:ext uri="{FF2B5EF4-FFF2-40B4-BE49-F238E27FC236}">
                  <a16:creationId xmlns:a16="http://schemas.microsoft.com/office/drawing/2014/main" id="{3E54FEAD-7AA0-872C-48F9-5519081CA597}"/>
                </a:ext>
              </a:extLst>
            </p:cNvPr>
            <p:cNvSpPr txBox="1"/>
            <p:nvPr/>
          </p:nvSpPr>
          <p:spPr>
            <a:xfrm>
              <a:off x="10057919" y="2803135"/>
              <a:ext cx="7113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</a:t>
              </a:r>
            </a:p>
          </p:txBody>
        </p:sp>
        <p:sp>
          <p:nvSpPr>
            <p:cNvPr id="937" name="文本框 25">
              <a:extLst>
                <a:ext uri="{FF2B5EF4-FFF2-40B4-BE49-F238E27FC236}">
                  <a16:creationId xmlns:a16="http://schemas.microsoft.com/office/drawing/2014/main" id="{45789FE2-B6F6-864C-3D5F-26793B039E13}"/>
                </a:ext>
              </a:extLst>
            </p:cNvPr>
            <p:cNvSpPr txBox="1"/>
            <p:nvPr/>
          </p:nvSpPr>
          <p:spPr>
            <a:xfrm>
              <a:off x="8861046" y="3031209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0.02</a:t>
              </a:r>
            </a:p>
          </p:txBody>
        </p:sp>
        <p:sp>
          <p:nvSpPr>
            <p:cNvPr id="938" name="文本框 25">
              <a:extLst>
                <a:ext uri="{FF2B5EF4-FFF2-40B4-BE49-F238E27FC236}">
                  <a16:creationId xmlns:a16="http://schemas.microsoft.com/office/drawing/2014/main" id="{271C29C4-0444-30A6-55CA-C310A32B106F}"/>
                </a:ext>
              </a:extLst>
            </p:cNvPr>
            <p:cNvSpPr txBox="1"/>
            <p:nvPr/>
          </p:nvSpPr>
          <p:spPr>
            <a:xfrm>
              <a:off x="9451703" y="3031209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4.34</a:t>
              </a:r>
            </a:p>
          </p:txBody>
        </p:sp>
        <p:sp>
          <p:nvSpPr>
            <p:cNvPr id="939" name="文本框 25">
              <a:extLst>
                <a:ext uri="{FF2B5EF4-FFF2-40B4-BE49-F238E27FC236}">
                  <a16:creationId xmlns:a16="http://schemas.microsoft.com/office/drawing/2014/main" id="{B7D8B201-1BBE-4599-8C50-CF8B3A8FB364}"/>
                </a:ext>
              </a:extLst>
            </p:cNvPr>
            <p:cNvSpPr txBox="1"/>
            <p:nvPr/>
          </p:nvSpPr>
          <p:spPr>
            <a:xfrm>
              <a:off x="8861046" y="3718344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6.83</a:t>
              </a:r>
            </a:p>
          </p:txBody>
        </p:sp>
        <p:sp>
          <p:nvSpPr>
            <p:cNvPr id="942" name="文本框 25">
              <a:extLst>
                <a:ext uri="{FF2B5EF4-FFF2-40B4-BE49-F238E27FC236}">
                  <a16:creationId xmlns:a16="http://schemas.microsoft.com/office/drawing/2014/main" id="{F0DA5B63-2421-7345-1FA1-B21329B69B00}"/>
                </a:ext>
              </a:extLst>
            </p:cNvPr>
            <p:cNvSpPr txBox="1"/>
            <p:nvPr/>
          </p:nvSpPr>
          <p:spPr>
            <a:xfrm>
              <a:off x="9451703" y="3718344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88.8</a:t>
              </a:r>
            </a:p>
          </p:txBody>
        </p:sp>
        <p:sp>
          <p:nvSpPr>
            <p:cNvPr id="944" name="文本框 25">
              <a:extLst>
                <a:ext uri="{FF2B5EF4-FFF2-40B4-BE49-F238E27FC236}">
                  <a16:creationId xmlns:a16="http://schemas.microsoft.com/office/drawing/2014/main" id="{85125C6A-9374-A490-4AE1-FAD5CB3C2AFF}"/>
                </a:ext>
              </a:extLst>
            </p:cNvPr>
            <p:cNvSpPr txBox="1"/>
            <p:nvPr/>
          </p:nvSpPr>
          <p:spPr>
            <a:xfrm>
              <a:off x="9919296" y="3027320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0.01</a:t>
              </a:r>
            </a:p>
          </p:txBody>
        </p:sp>
        <p:sp>
          <p:nvSpPr>
            <p:cNvPr id="945" name="文本框 25">
              <a:extLst>
                <a:ext uri="{FF2B5EF4-FFF2-40B4-BE49-F238E27FC236}">
                  <a16:creationId xmlns:a16="http://schemas.microsoft.com/office/drawing/2014/main" id="{E75FF552-06B3-1AFA-BF92-6A7566A7572B}"/>
                </a:ext>
              </a:extLst>
            </p:cNvPr>
            <p:cNvSpPr txBox="1"/>
            <p:nvPr/>
          </p:nvSpPr>
          <p:spPr>
            <a:xfrm>
              <a:off x="10506386" y="3027320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12.0</a:t>
              </a:r>
            </a:p>
          </p:txBody>
        </p:sp>
        <p:sp>
          <p:nvSpPr>
            <p:cNvPr id="946" name="文本框 25">
              <a:extLst>
                <a:ext uri="{FF2B5EF4-FFF2-40B4-BE49-F238E27FC236}">
                  <a16:creationId xmlns:a16="http://schemas.microsoft.com/office/drawing/2014/main" id="{FE7ADDD6-9B59-4667-44ED-AF91B230870E}"/>
                </a:ext>
              </a:extLst>
            </p:cNvPr>
            <p:cNvSpPr txBox="1"/>
            <p:nvPr/>
          </p:nvSpPr>
          <p:spPr>
            <a:xfrm>
              <a:off x="9919296" y="3714455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4.42</a:t>
              </a:r>
            </a:p>
          </p:txBody>
        </p:sp>
        <p:sp>
          <p:nvSpPr>
            <p:cNvPr id="947" name="文本框 25">
              <a:extLst>
                <a:ext uri="{FF2B5EF4-FFF2-40B4-BE49-F238E27FC236}">
                  <a16:creationId xmlns:a16="http://schemas.microsoft.com/office/drawing/2014/main" id="{FDAB2A9B-E8E0-5FCA-0BBF-EA75CF15709D}"/>
                </a:ext>
              </a:extLst>
            </p:cNvPr>
            <p:cNvSpPr txBox="1"/>
            <p:nvPr/>
          </p:nvSpPr>
          <p:spPr>
            <a:xfrm>
              <a:off x="10506386" y="3714455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83.5</a:t>
              </a:r>
            </a:p>
          </p:txBody>
        </p:sp>
        <p:sp>
          <p:nvSpPr>
            <p:cNvPr id="948" name="文本框 25">
              <a:extLst>
                <a:ext uri="{FF2B5EF4-FFF2-40B4-BE49-F238E27FC236}">
                  <a16:creationId xmlns:a16="http://schemas.microsoft.com/office/drawing/2014/main" id="{D0150855-9037-727D-34EC-60275E0C40C4}"/>
                </a:ext>
              </a:extLst>
            </p:cNvPr>
            <p:cNvSpPr txBox="1"/>
            <p:nvPr/>
          </p:nvSpPr>
          <p:spPr>
            <a:xfrm>
              <a:off x="7839286" y="4170442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0.01</a:t>
              </a:r>
            </a:p>
          </p:txBody>
        </p:sp>
        <p:sp>
          <p:nvSpPr>
            <p:cNvPr id="949" name="文本框 25">
              <a:extLst>
                <a:ext uri="{FF2B5EF4-FFF2-40B4-BE49-F238E27FC236}">
                  <a16:creationId xmlns:a16="http://schemas.microsoft.com/office/drawing/2014/main" id="{EEA30A17-3440-BAE3-1B58-F2CAD7A18D0E}"/>
                </a:ext>
              </a:extLst>
            </p:cNvPr>
            <p:cNvSpPr txBox="1"/>
            <p:nvPr/>
          </p:nvSpPr>
          <p:spPr>
            <a:xfrm>
              <a:off x="8407469" y="4170442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6.59</a:t>
              </a:r>
            </a:p>
          </p:txBody>
        </p:sp>
        <p:sp>
          <p:nvSpPr>
            <p:cNvPr id="950" name="文本框 25">
              <a:extLst>
                <a:ext uri="{FF2B5EF4-FFF2-40B4-BE49-F238E27FC236}">
                  <a16:creationId xmlns:a16="http://schemas.microsoft.com/office/drawing/2014/main" id="{C638B3EC-8F1E-8402-9E4D-CA86312FC7D1}"/>
                </a:ext>
              </a:extLst>
            </p:cNvPr>
            <p:cNvSpPr txBox="1"/>
            <p:nvPr/>
          </p:nvSpPr>
          <p:spPr>
            <a:xfrm>
              <a:off x="7839286" y="4871448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4.83</a:t>
              </a:r>
            </a:p>
          </p:txBody>
        </p:sp>
        <p:sp>
          <p:nvSpPr>
            <p:cNvPr id="951" name="文本框 25">
              <a:extLst>
                <a:ext uri="{FF2B5EF4-FFF2-40B4-BE49-F238E27FC236}">
                  <a16:creationId xmlns:a16="http://schemas.microsoft.com/office/drawing/2014/main" id="{55DF252C-79CB-A8E9-8151-56F21FE3465E}"/>
                </a:ext>
              </a:extLst>
            </p:cNvPr>
            <p:cNvSpPr txBox="1"/>
            <p:nvPr/>
          </p:nvSpPr>
          <p:spPr>
            <a:xfrm>
              <a:off x="8407469" y="4871448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88.6</a:t>
              </a:r>
            </a:p>
          </p:txBody>
        </p:sp>
        <p:sp>
          <p:nvSpPr>
            <p:cNvPr id="952" name="文本框 25">
              <a:extLst>
                <a:ext uri="{FF2B5EF4-FFF2-40B4-BE49-F238E27FC236}">
                  <a16:creationId xmlns:a16="http://schemas.microsoft.com/office/drawing/2014/main" id="{D396453E-86D4-D3B0-7525-EC816B08C9B6}"/>
                </a:ext>
              </a:extLst>
            </p:cNvPr>
            <p:cNvSpPr txBox="1"/>
            <p:nvPr/>
          </p:nvSpPr>
          <p:spPr>
            <a:xfrm>
              <a:off x="8855242" y="4170442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0.01</a:t>
              </a:r>
            </a:p>
          </p:txBody>
        </p:sp>
        <p:sp>
          <p:nvSpPr>
            <p:cNvPr id="953" name="文本框 25">
              <a:extLst>
                <a:ext uri="{FF2B5EF4-FFF2-40B4-BE49-F238E27FC236}">
                  <a16:creationId xmlns:a16="http://schemas.microsoft.com/office/drawing/2014/main" id="{00A61702-D939-1832-4042-3C2499AE4759}"/>
                </a:ext>
              </a:extLst>
            </p:cNvPr>
            <p:cNvSpPr txBox="1"/>
            <p:nvPr/>
          </p:nvSpPr>
          <p:spPr>
            <a:xfrm>
              <a:off x="9431396" y="4170442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7.32</a:t>
              </a:r>
            </a:p>
          </p:txBody>
        </p:sp>
        <p:sp>
          <p:nvSpPr>
            <p:cNvPr id="954" name="文本框 25">
              <a:extLst>
                <a:ext uri="{FF2B5EF4-FFF2-40B4-BE49-F238E27FC236}">
                  <a16:creationId xmlns:a16="http://schemas.microsoft.com/office/drawing/2014/main" id="{98F7C658-30FC-F721-FB02-ACFC425D7094}"/>
                </a:ext>
              </a:extLst>
            </p:cNvPr>
            <p:cNvSpPr txBox="1"/>
            <p:nvPr/>
          </p:nvSpPr>
          <p:spPr>
            <a:xfrm>
              <a:off x="8855242" y="4871448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4.56</a:t>
              </a:r>
            </a:p>
          </p:txBody>
        </p:sp>
        <p:sp>
          <p:nvSpPr>
            <p:cNvPr id="955" name="文本框 25">
              <a:extLst>
                <a:ext uri="{FF2B5EF4-FFF2-40B4-BE49-F238E27FC236}">
                  <a16:creationId xmlns:a16="http://schemas.microsoft.com/office/drawing/2014/main" id="{BC492238-FCB5-32D0-02D8-635C5D01A846}"/>
                </a:ext>
              </a:extLst>
            </p:cNvPr>
            <p:cNvSpPr txBox="1"/>
            <p:nvPr/>
          </p:nvSpPr>
          <p:spPr>
            <a:xfrm>
              <a:off x="9431396" y="4871448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88.1</a:t>
              </a:r>
            </a:p>
          </p:txBody>
        </p:sp>
        <p:sp>
          <p:nvSpPr>
            <p:cNvPr id="956" name="文本框 25">
              <a:extLst>
                <a:ext uri="{FF2B5EF4-FFF2-40B4-BE49-F238E27FC236}">
                  <a16:creationId xmlns:a16="http://schemas.microsoft.com/office/drawing/2014/main" id="{181AEDAD-2AAC-FC51-024A-1CBDB7EDF983}"/>
                </a:ext>
              </a:extLst>
            </p:cNvPr>
            <p:cNvSpPr txBox="1"/>
            <p:nvPr/>
          </p:nvSpPr>
          <p:spPr>
            <a:xfrm>
              <a:off x="9921254" y="4172751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0.00</a:t>
              </a:r>
            </a:p>
          </p:txBody>
        </p:sp>
        <p:sp>
          <p:nvSpPr>
            <p:cNvPr id="957" name="文本框 25">
              <a:extLst>
                <a:ext uri="{FF2B5EF4-FFF2-40B4-BE49-F238E27FC236}">
                  <a16:creationId xmlns:a16="http://schemas.microsoft.com/office/drawing/2014/main" id="{CF593577-9BB3-E36F-A139-F5C5F71B37A2}"/>
                </a:ext>
              </a:extLst>
            </p:cNvPr>
            <p:cNvSpPr txBox="1"/>
            <p:nvPr/>
          </p:nvSpPr>
          <p:spPr>
            <a:xfrm>
              <a:off x="10503124" y="4172751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1.86</a:t>
              </a:r>
            </a:p>
          </p:txBody>
        </p:sp>
        <p:sp>
          <p:nvSpPr>
            <p:cNvPr id="958" name="文本框 25">
              <a:extLst>
                <a:ext uri="{FF2B5EF4-FFF2-40B4-BE49-F238E27FC236}">
                  <a16:creationId xmlns:a16="http://schemas.microsoft.com/office/drawing/2014/main" id="{5CE2B614-5A80-B8C9-6212-CD9F0F2BB79E}"/>
                </a:ext>
              </a:extLst>
            </p:cNvPr>
            <p:cNvSpPr txBox="1"/>
            <p:nvPr/>
          </p:nvSpPr>
          <p:spPr>
            <a:xfrm>
              <a:off x="9921254" y="4873757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6.19</a:t>
              </a:r>
            </a:p>
          </p:txBody>
        </p:sp>
        <p:sp>
          <p:nvSpPr>
            <p:cNvPr id="959" name="文本框 25">
              <a:extLst>
                <a:ext uri="{FF2B5EF4-FFF2-40B4-BE49-F238E27FC236}">
                  <a16:creationId xmlns:a16="http://schemas.microsoft.com/office/drawing/2014/main" id="{315A71C2-C6AF-0AFA-EF1C-FC958EE94F14}"/>
                </a:ext>
              </a:extLst>
            </p:cNvPr>
            <p:cNvSpPr txBox="1"/>
            <p:nvPr/>
          </p:nvSpPr>
          <p:spPr>
            <a:xfrm>
              <a:off x="10503124" y="4873757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91.9</a:t>
              </a:r>
            </a:p>
          </p:txBody>
        </p:sp>
        <p:sp>
          <p:nvSpPr>
            <p:cNvPr id="73" name="文本框 45">
              <a:extLst>
                <a:ext uri="{FF2B5EF4-FFF2-40B4-BE49-F238E27FC236}">
                  <a16:creationId xmlns:a16="http://schemas.microsoft.com/office/drawing/2014/main" id="{FBEF427E-1AC1-4231-08A3-347B5F83DD64}"/>
                </a:ext>
              </a:extLst>
            </p:cNvPr>
            <p:cNvSpPr txBox="1"/>
            <p:nvPr/>
          </p:nvSpPr>
          <p:spPr>
            <a:xfrm>
              <a:off x="8943983" y="3975450"/>
              <a:ext cx="910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 mut2</a:t>
              </a:r>
            </a:p>
          </p:txBody>
        </p:sp>
        <p:sp>
          <p:nvSpPr>
            <p:cNvPr id="80" name="文本框 26">
              <a:extLst>
                <a:ext uri="{FF2B5EF4-FFF2-40B4-BE49-F238E27FC236}">
                  <a16:creationId xmlns:a16="http://schemas.microsoft.com/office/drawing/2014/main" id="{3B1C56E4-B296-7858-3795-90FC18EC2D3A}"/>
                </a:ext>
              </a:extLst>
            </p:cNvPr>
            <p:cNvSpPr txBox="1"/>
            <p:nvPr/>
          </p:nvSpPr>
          <p:spPr>
            <a:xfrm>
              <a:off x="9964018" y="3975450"/>
              <a:ext cx="9573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 ΔC10</a:t>
              </a:r>
            </a:p>
          </p:txBody>
        </p:sp>
        <p:sp>
          <p:nvSpPr>
            <p:cNvPr id="81" name="文本框 54">
              <a:extLst>
                <a:ext uri="{FF2B5EF4-FFF2-40B4-BE49-F238E27FC236}">
                  <a16:creationId xmlns:a16="http://schemas.microsoft.com/office/drawing/2014/main" id="{3ABD1C7E-937B-A336-EFB7-E9858F2A9F19}"/>
                </a:ext>
              </a:extLst>
            </p:cNvPr>
            <p:cNvSpPr txBox="1"/>
            <p:nvPr/>
          </p:nvSpPr>
          <p:spPr>
            <a:xfrm>
              <a:off x="7902457" y="3975450"/>
              <a:ext cx="8498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mut1</a:t>
              </a:r>
            </a:p>
          </p:txBody>
        </p:sp>
        <p:sp>
          <p:nvSpPr>
            <p:cNvPr id="82" name="文本框 25">
              <a:extLst>
                <a:ext uri="{FF2B5EF4-FFF2-40B4-BE49-F238E27FC236}">
                  <a16:creationId xmlns:a16="http://schemas.microsoft.com/office/drawing/2014/main" id="{5BE5D94F-749A-30C8-89EB-129A1E950288}"/>
                </a:ext>
              </a:extLst>
            </p:cNvPr>
            <p:cNvSpPr txBox="1"/>
            <p:nvPr/>
          </p:nvSpPr>
          <p:spPr>
            <a:xfrm>
              <a:off x="7839662" y="3031209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0.00</a:t>
              </a:r>
            </a:p>
          </p:txBody>
        </p:sp>
        <p:sp>
          <p:nvSpPr>
            <p:cNvPr id="83" name="文本框 25">
              <a:extLst>
                <a:ext uri="{FF2B5EF4-FFF2-40B4-BE49-F238E27FC236}">
                  <a16:creationId xmlns:a16="http://schemas.microsoft.com/office/drawing/2014/main" id="{DD803FB7-25AF-746A-BA31-3FBBF235F484}"/>
                </a:ext>
              </a:extLst>
            </p:cNvPr>
            <p:cNvSpPr txBox="1"/>
            <p:nvPr/>
          </p:nvSpPr>
          <p:spPr>
            <a:xfrm>
              <a:off x="8420794" y="3031209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1.34</a:t>
              </a:r>
            </a:p>
          </p:txBody>
        </p:sp>
        <p:sp>
          <p:nvSpPr>
            <p:cNvPr id="84" name="文本框 25">
              <a:extLst>
                <a:ext uri="{FF2B5EF4-FFF2-40B4-BE49-F238E27FC236}">
                  <a16:creationId xmlns:a16="http://schemas.microsoft.com/office/drawing/2014/main" id="{7BC24EE2-98CE-1FA8-151F-D95F04B46D19}"/>
                </a:ext>
              </a:extLst>
            </p:cNvPr>
            <p:cNvSpPr txBox="1"/>
            <p:nvPr/>
          </p:nvSpPr>
          <p:spPr>
            <a:xfrm>
              <a:off x="7839662" y="3718344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12.8</a:t>
              </a:r>
            </a:p>
          </p:txBody>
        </p:sp>
        <p:sp>
          <p:nvSpPr>
            <p:cNvPr id="92" name="文本框 25">
              <a:extLst>
                <a:ext uri="{FF2B5EF4-FFF2-40B4-BE49-F238E27FC236}">
                  <a16:creationId xmlns:a16="http://schemas.microsoft.com/office/drawing/2014/main" id="{CAB249DA-F386-5620-B81A-12C6D72EB3FA}"/>
                </a:ext>
              </a:extLst>
            </p:cNvPr>
            <p:cNvSpPr txBox="1"/>
            <p:nvPr/>
          </p:nvSpPr>
          <p:spPr>
            <a:xfrm>
              <a:off x="8420794" y="3718344"/>
              <a:ext cx="4369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85.9</a:t>
              </a:r>
            </a:p>
          </p:txBody>
        </p:sp>
        <p:sp>
          <p:nvSpPr>
            <p:cNvPr id="1408" name="文本框 52">
              <a:extLst>
                <a:ext uri="{FF2B5EF4-FFF2-40B4-BE49-F238E27FC236}">
                  <a16:creationId xmlns:a16="http://schemas.microsoft.com/office/drawing/2014/main" id="{9D2956C2-93E7-94B6-69F7-123A059AA33C}"/>
                </a:ext>
              </a:extLst>
            </p:cNvPr>
            <p:cNvSpPr txBox="1"/>
            <p:nvPr/>
          </p:nvSpPr>
          <p:spPr>
            <a:xfrm>
              <a:off x="8095504" y="2803135"/>
              <a:ext cx="910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NT</a:t>
              </a:r>
            </a:p>
          </p:txBody>
        </p:sp>
      </p:grpSp>
      <p:sp>
        <p:nvSpPr>
          <p:cNvPr id="1409" name="TextBox 8">
            <a:extLst>
              <a:ext uri="{FF2B5EF4-FFF2-40B4-BE49-F238E27FC236}">
                <a16:creationId xmlns:a16="http://schemas.microsoft.com/office/drawing/2014/main" id="{181C958E-A54A-D857-390A-7DA55EAD412D}"/>
              </a:ext>
            </a:extLst>
          </p:cNvPr>
          <p:cNvSpPr txBox="1"/>
          <p:nvPr/>
        </p:nvSpPr>
        <p:spPr>
          <a:xfrm>
            <a:off x="2877511" y="6993891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752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305A8B2-02FE-8B0E-5CE6-F38389E965E0}"/>
              </a:ext>
            </a:extLst>
          </p:cNvPr>
          <p:cNvSpPr txBox="1"/>
          <p:nvPr/>
        </p:nvSpPr>
        <p:spPr>
          <a:xfrm>
            <a:off x="0" y="130724"/>
            <a:ext cx="6750424" cy="5325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6. CAR-T cells expressing TRAF mutated 4-1BB endodomain show reduced cell aggregation and cell death.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Schematic diagram of the 19.BBζ CARs in which specific mutations/deletion of the 4-1BB 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endodomain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were included. 4-1BB was mutated to remove either the TRAF2 binding site (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BBζ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mut1, QEED→QAAA) or the TRAF1/2/3 binding sites (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BBζ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mut2, PEEEE→PEAAA), or to delete the last 10 amino acids of the carboxyl terminal tail (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BBζ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ΔC10).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plots showing expression of the CARs described in (A). CAR expression was assessed at day 7 - 10 of culture. NT indicates non-transduced control T cells.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histograms showing the proliferation of 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CTV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labelled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CAR-T cells described in (A) after CAR stimulation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vitro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western blots showing p-IKKα/β, p-p65, and the phosphorylation of RIPK1 (p-RIPK1, Ser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166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and RIPK3 (p-RIPK3, Ser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227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in NT and CAR-T cells described in (A).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plots (left) and quantification of the mean fluorescence intensity (MFI, right) showing the expression of p-p65 in CAR-T cells described in (A) at day 7 - 10 of culture. Isotype was used as control;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&lt; 0.001, one-way ANOVA.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histograms (left panel) and </a:t>
            </a:r>
            <a:r>
              <a:rPr lang="en-US" sz="1200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quantification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(right panel) of ICAM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cells of CAR-T cells described in (A), gating according to the isotype control; n = 3,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&lt;0.001,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&lt;0.0001, one-way ANOVA.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plots showing RIPK3 and phosphorylated MLKL (p-MLKL, Ser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358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co-expression in NT and CAR-T cells described in (A).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Summary of the MFI illustrating p-MLKL expression in NT and CAR-T cells described in (A); *p&lt;0.05,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&lt;0.01, one-way ANOVA.  </a:t>
            </a:r>
            <a:endParaRPr lang="en-US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580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TextBox 3">
            <a:extLst>
              <a:ext uri="{FF2B5EF4-FFF2-40B4-BE49-F238E27FC236}">
                <a16:creationId xmlns:a16="http://schemas.microsoft.com/office/drawing/2014/main" id="{D224678D-29D0-35F4-B1C2-878250E06E2F}"/>
              </a:ext>
            </a:extLst>
          </p:cNvPr>
          <p:cNvSpPr txBox="1"/>
          <p:nvPr/>
        </p:nvSpPr>
        <p:spPr>
          <a:xfrm>
            <a:off x="5764826" y="9417874"/>
            <a:ext cx="14331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S7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21">
            <a:extLst>
              <a:ext uri="{FF2B5EF4-FFF2-40B4-BE49-F238E27FC236}">
                <a16:creationId xmlns:a16="http://schemas.microsoft.com/office/drawing/2014/main" id="{61658096-D45A-FACF-5DBE-CC57CB069172}"/>
              </a:ext>
            </a:extLst>
          </p:cNvPr>
          <p:cNvSpPr txBox="1"/>
          <p:nvPr/>
        </p:nvSpPr>
        <p:spPr>
          <a:xfrm>
            <a:off x="42539" y="2621728"/>
            <a:ext cx="279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65" name="TextBox 21">
            <a:extLst>
              <a:ext uri="{FF2B5EF4-FFF2-40B4-BE49-F238E27FC236}">
                <a16:creationId xmlns:a16="http://schemas.microsoft.com/office/drawing/2014/main" id="{6DD27AFE-734C-DCF0-32C7-3A34FA8E43AE}"/>
              </a:ext>
            </a:extLst>
          </p:cNvPr>
          <p:cNvSpPr txBox="1"/>
          <p:nvPr/>
        </p:nvSpPr>
        <p:spPr>
          <a:xfrm>
            <a:off x="42539" y="173296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6" name="TextBox 21">
            <a:extLst>
              <a:ext uri="{FF2B5EF4-FFF2-40B4-BE49-F238E27FC236}">
                <a16:creationId xmlns:a16="http://schemas.microsoft.com/office/drawing/2014/main" id="{621322CD-DDB6-BC2A-7B4F-F267A193D6A1}"/>
              </a:ext>
            </a:extLst>
          </p:cNvPr>
          <p:cNvSpPr txBox="1"/>
          <p:nvPr/>
        </p:nvSpPr>
        <p:spPr>
          <a:xfrm>
            <a:off x="3052615" y="173296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8" name="TextBox 21">
            <a:extLst>
              <a:ext uri="{FF2B5EF4-FFF2-40B4-BE49-F238E27FC236}">
                <a16:creationId xmlns:a16="http://schemas.microsoft.com/office/drawing/2014/main" id="{9F4CF4C4-B251-5329-0E7B-A82D19BAA9DC}"/>
              </a:ext>
            </a:extLst>
          </p:cNvPr>
          <p:cNvSpPr txBox="1"/>
          <p:nvPr/>
        </p:nvSpPr>
        <p:spPr>
          <a:xfrm>
            <a:off x="2563315" y="2596430"/>
            <a:ext cx="279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FB07599-E98A-DEA2-4A33-82B3D7CB5BD0}"/>
              </a:ext>
            </a:extLst>
          </p:cNvPr>
          <p:cNvGrpSpPr/>
          <p:nvPr/>
        </p:nvGrpSpPr>
        <p:grpSpPr>
          <a:xfrm>
            <a:off x="2712963" y="2438421"/>
            <a:ext cx="2145873" cy="1958012"/>
            <a:chOff x="-70965" y="2341825"/>
            <a:chExt cx="2145873" cy="1958012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43632471-6BEB-6CA4-308E-BE7C10EF8A28}"/>
                </a:ext>
              </a:extLst>
            </p:cNvPr>
            <p:cNvGrpSpPr/>
            <p:nvPr/>
          </p:nvGrpSpPr>
          <p:grpSpPr>
            <a:xfrm>
              <a:off x="-70965" y="2341825"/>
              <a:ext cx="2145873" cy="1958012"/>
              <a:chOff x="-15037" y="2478614"/>
              <a:chExt cx="2145873" cy="1958012"/>
            </a:xfrm>
          </p:grpSpPr>
          <p:sp>
            <p:nvSpPr>
              <p:cNvPr id="72" name="Rectangle 286">
                <a:extLst>
                  <a:ext uri="{FF2B5EF4-FFF2-40B4-BE49-F238E27FC236}">
                    <a16:creationId xmlns:a16="http://schemas.microsoft.com/office/drawing/2014/main" id="{E6691FFB-160A-767E-1EE8-2483EFDE4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-507701" y="2983985"/>
                <a:ext cx="1195407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zh-CN" altLang="zh-CN" sz="1200" dirty="0">
                    <a:cs typeface="Arial" panose="020B0604020202020204" pitchFamily="34" charset="0"/>
                  </a:rPr>
                  <a:t>19.</a:t>
                </a:r>
                <a:r>
                  <a:rPr lang="en-US" altLang="zh-CN" sz="1200" dirty="0">
                    <a:cs typeface="Arial" panose="020B0604020202020204" pitchFamily="34" charset="0"/>
                  </a:rPr>
                  <a:t>CD</a:t>
                </a:r>
                <a:r>
                  <a:rPr lang="zh-CN" altLang="zh-CN" sz="1200" dirty="0">
                    <a:cs typeface="Arial" panose="020B0604020202020204" pitchFamily="34" charset="0"/>
                  </a:rPr>
                  <a:t>28</a:t>
                </a:r>
                <a:r>
                  <a:rPr lang="el-GR" altLang="zh-CN" sz="1200" dirty="0">
                    <a:cs typeface="Arial" panose="020B0604020202020204" pitchFamily="34" charset="0"/>
                  </a:rPr>
                  <a:t>ζ</a:t>
                </a:r>
                <a:endParaRPr lang="zh-CN" altLang="zh-CN" sz="1200" dirty="0">
                  <a:cs typeface="Arial" panose="020B0604020202020204" pitchFamily="34" charset="0"/>
                </a:endParaRPr>
              </a:p>
            </p:txBody>
          </p:sp>
          <p:sp>
            <p:nvSpPr>
              <p:cNvPr id="73" name="Rectangle 284">
                <a:extLst>
                  <a:ext uri="{FF2B5EF4-FFF2-40B4-BE49-F238E27FC236}">
                    <a16:creationId xmlns:a16="http://schemas.microsoft.com/office/drawing/2014/main" id="{9CC1754E-F45F-CE45-481A-B0B555B472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-165559" y="3945512"/>
                <a:ext cx="48571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zh-CN" altLang="zh-CN" sz="1200" dirty="0">
                    <a:cs typeface="Arial" panose="020B0604020202020204" pitchFamily="34" charset="0"/>
                  </a:rPr>
                  <a:t>19.BB</a:t>
                </a:r>
                <a:r>
                  <a:rPr lang="el-GR" altLang="zh-CN" sz="1200" dirty="0">
                    <a:cs typeface="Arial" panose="020B0604020202020204" pitchFamily="34" charset="0"/>
                  </a:rPr>
                  <a:t>ζ</a:t>
                </a:r>
                <a:endParaRPr lang="zh-CN" altLang="zh-CN" sz="1200" dirty="0">
                  <a:cs typeface="Arial" panose="020B0604020202020204" pitchFamily="34" charset="0"/>
                </a:endParaRPr>
              </a:p>
            </p:txBody>
          </p:sp>
          <p:sp>
            <p:nvSpPr>
              <p:cNvPr id="74" name="Rectangle 285">
                <a:extLst>
                  <a:ext uri="{FF2B5EF4-FFF2-40B4-BE49-F238E27FC236}">
                    <a16:creationId xmlns:a16="http://schemas.microsoft.com/office/drawing/2014/main" id="{07964054-8243-2851-9769-DE0AD4684E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113" y="4155427"/>
                <a:ext cx="65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zh-CN" sz="1200" dirty="0">
                  <a:cs typeface="Arial" panose="020B0604020202020204" pitchFamily="34" charset="0"/>
                </a:endParaRPr>
              </a:p>
            </p:txBody>
          </p:sp>
          <p:sp>
            <p:nvSpPr>
              <p:cNvPr id="75" name="Rectangle 287">
                <a:extLst>
                  <a:ext uri="{FF2B5EF4-FFF2-40B4-BE49-F238E27FC236}">
                    <a16:creationId xmlns:a16="http://schemas.microsoft.com/office/drawing/2014/main" id="{9868519E-1A29-6ABB-A774-F21E634C72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113" y="3226941"/>
                <a:ext cx="65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zh-CN" sz="1200" dirty="0">
                  <a:cs typeface="Arial" panose="020B0604020202020204" pitchFamily="34" charset="0"/>
                </a:endParaRPr>
              </a:p>
            </p:txBody>
          </p:sp>
          <p:sp>
            <p:nvSpPr>
              <p:cNvPr id="76" name="Rectangle 288">
                <a:extLst>
                  <a:ext uri="{FF2B5EF4-FFF2-40B4-BE49-F238E27FC236}">
                    <a16:creationId xmlns:a16="http://schemas.microsoft.com/office/drawing/2014/main" id="{B861F9DD-28E8-B100-4A88-FABC4B7D8D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494" y="2766933"/>
                <a:ext cx="47929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zh-CN" altLang="zh-CN" sz="1200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sh</a:t>
                </a:r>
                <a:r>
                  <a:rPr lang="en-US" altLang="zh-CN" sz="1200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GFP</a:t>
                </a:r>
                <a:endParaRPr lang="zh-CN" altLang="zh-CN" sz="1200" dirty="0">
                  <a:cs typeface="Arial" panose="020B0604020202020204" pitchFamily="34" charset="0"/>
                </a:endParaRPr>
              </a:p>
            </p:txBody>
          </p:sp>
          <p:sp>
            <p:nvSpPr>
              <p:cNvPr id="77" name="Rectangle 289">
                <a:extLst>
                  <a:ext uri="{FF2B5EF4-FFF2-40B4-BE49-F238E27FC236}">
                    <a16:creationId xmlns:a16="http://schemas.microsoft.com/office/drawing/2014/main" id="{DF7FCE7D-8387-1C7D-2DC8-AF1FE1A2E4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8040" y="2765895"/>
                <a:ext cx="43441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zh-CN" altLang="zh-CN" sz="1200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shA20</a:t>
                </a:r>
                <a:endParaRPr lang="zh-CN" altLang="zh-CN" sz="1200" dirty="0">
                  <a:cs typeface="Arial" panose="020B0604020202020204" pitchFamily="34" charset="0"/>
                </a:endParaRPr>
              </a:p>
            </p:txBody>
          </p:sp>
          <p:pic>
            <p:nvPicPr>
              <p:cNvPr id="78" name="图片 5">
                <a:extLst>
                  <a:ext uri="{FF2B5EF4-FFF2-40B4-BE49-F238E27FC236}">
                    <a16:creationId xmlns:a16="http://schemas.microsoft.com/office/drawing/2014/main" id="{58CB9D49-0C72-47F4-332D-D9171C543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6595" y="2973014"/>
                <a:ext cx="1924241" cy="1463612"/>
              </a:xfrm>
              <a:prstGeom prst="rect">
                <a:avLst/>
              </a:prstGeom>
            </p:spPr>
          </p:pic>
        </p:grpSp>
        <p:cxnSp>
          <p:nvCxnSpPr>
            <p:cNvPr id="71" name="直接连接符 2">
              <a:extLst>
                <a:ext uri="{FF2B5EF4-FFF2-40B4-BE49-F238E27FC236}">
                  <a16:creationId xmlns:a16="http://schemas.microsoft.com/office/drawing/2014/main" id="{03723D13-08B8-B789-77EF-5780872361AA}"/>
                </a:ext>
              </a:extLst>
            </p:cNvPr>
            <p:cNvCxnSpPr/>
            <p:nvPr/>
          </p:nvCxnSpPr>
          <p:spPr>
            <a:xfrm>
              <a:off x="1796526" y="4209349"/>
              <a:ext cx="213352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" name="AutoShape 3">
            <a:extLst>
              <a:ext uri="{FF2B5EF4-FFF2-40B4-BE49-F238E27FC236}">
                <a16:creationId xmlns:a16="http://schemas.microsoft.com/office/drawing/2014/main" id="{7175E387-6ABB-4111-6DE2-11466F14152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61966" y="3072117"/>
            <a:ext cx="2397125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021F616-BF91-800E-813F-23907DB07F89}"/>
              </a:ext>
            </a:extLst>
          </p:cNvPr>
          <p:cNvGrpSpPr/>
          <p:nvPr/>
        </p:nvGrpSpPr>
        <p:grpSpPr>
          <a:xfrm>
            <a:off x="3251335" y="5271832"/>
            <a:ext cx="2980690" cy="2266410"/>
            <a:chOff x="235477" y="6815382"/>
            <a:chExt cx="2980690" cy="2266410"/>
          </a:xfrm>
        </p:grpSpPr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23096BAA-BA3F-F2C7-E5C7-9934294DDC55}"/>
                </a:ext>
              </a:extLst>
            </p:cNvPr>
            <p:cNvGrpSpPr/>
            <p:nvPr/>
          </p:nvGrpSpPr>
          <p:grpSpPr>
            <a:xfrm>
              <a:off x="448233" y="8804793"/>
              <a:ext cx="2767934" cy="276999"/>
              <a:chOff x="-7818998" y="5219623"/>
              <a:chExt cx="2767934" cy="276999"/>
            </a:xfrm>
          </p:grpSpPr>
          <p:sp>
            <p:nvSpPr>
              <p:cNvPr id="415" name="文本框 38">
                <a:extLst>
                  <a:ext uri="{FF2B5EF4-FFF2-40B4-BE49-F238E27FC236}">
                    <a16:creationId xmlns:a16="http://schemas.microsoft.com/office/drawing/2014/main" id="{AE4EC8B6-D6AE-A6AF-FB96-750162C6483A}"/>
                  </a:ext>
                </a:extLst>
              </p:cNvPr>
              <p:cNvSpPr txBox="1"/>
              <p:nvPr/>
            </p:nvSpPr>
            <p:spPr>
              <a:xfrm>
                <a:off x="-7818998" y="5220327"/>
                <a:ext cx="721995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16kDa</a:t>
                </a:r>
              </a:p>
            </p:txBody>
          </p:sp>
          <p:sp>
            <p:nvSpPr>
              <p:cNvPr id="416" name="文本框 39">
                <a:extLst>
                  <a:ext uri="{FF2B5EF4-FFF2-40B4-BE49-F238E27FC236}">
                    <a16:creationId xmlns:a16="http://schemas.microsoft.com/office/drawing/2014/main" id="{B64AC25D-8A8A-BE08-9C67-F0BD4106F43C}"/>
                  </a:ext>
                </a:extLst>
              </p:cNvPr>
              <p:cNvSpPr txBox="1"/>
              <p:nvPr/>
            </p:nvSpPr>
            <p:spPr>
              <a:xfrm>
                <a:off x="-6052142" y="5219623"/>
                <a:ext cx="100107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endo-CD3ζ</a:t>
                </a:r>
              </a:p>
            </p:txBody>
          </p:sp>
        </p:grpSp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A0F008EA-9E5E-4FA3-CE3D-1C3A0724884B}"/>
                </a:ext>
              </a:extLst>
            </p:cNvPr>
            <p:cNvGrpSpPr/>
            <p:nvPr/>
          </p:nvGrpSpPr>
          <p:grpSpPr>
            <a:xfrm>
              <a:off x="448233" y="8489190"/>
              <a:ext cx="2705231" cy="276999"/>
              <a:chOff x="-7818998" y="4664401"/>
              <a:chExt cx="2705231" cy="276999"/>
            </a:xfrm>
          </p:grpSpPr>
          <p:sp>
            <p:nvSpPr>
              <p:cNvPr id="411" name="文本框 23">
                <a:extLst>
                  <a:ext uri="{FF2B5EF4-FFF2-40B4-BE49-F238E27FC236}">
                    <a16:creationId xmlns:a16="http://schemas.microsoft.com/office/drawing/2014/main" id="{10E50C3C-6506-500C-6001-6284AF1358BB}"/>
                  </a:ext>
                </a:extLst>
              </p:cNvPr>
              <p:cNvSpPr txBox="1"/>
              <p:nvPr/>
            </p:nvSpPr>
            <p:spPr>
              <a:xfrm>
                <a:off x="-7818998" y="4665105"/>
                <a:ext cx="721995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55kDa</a:t>
                </a:r>
              </a:p>
            </p:txBody>
          </p:sp>
          <p:sp>
            <p:nvSpPr>
              <p:cNvPr id="412" name="文本框 40">
                <a:extLst>
                  <a:ext uri="{FF2B5EF4-FFF2-40B4-BE49-F238E27FC236}">
                    <a16:creationId xmlns:a16="http://schemas.microsoft.com/office/drawing/2014/main" id="{5B1A918B-29A5-A6DC-50AE-04E959EF7A96}"/>
                  </a:ext>
                </a:extLst>
              </p:cNvPr>
              <p:cNvSpPr txBox="1"/>
              <p:nvPr/>
            </p:nvSpPr>
            <p:spPr>
              <a:xfrm>
                <a:off x="-6052142" y="4664401"/>
                <a:ext cx="93837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CD3ζ-CAR</a:t>
                </a:r>
              </a:p>
            </p:txBody>
          </p:sp>
        </p:grpSp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E2FCD672-B395-8B7F-7516-3F9CD1C9F716}"/>
                </a:ext>
              </a:extLst>
            </p:cNvPr>
            <p:cNvGrpSpPr/>
            <p:nvPr/>
          </p:nvGrpSpPr>
          <p:grpSpPr>
            <a:xfrm>
              <a:off x="448233" y="7582519"/>
              <a:ext cx="2298575" cy="281912"/>
              <a:chOff x="-7818998" y="2403165"/>
              <a:chExt cx="2298575" cy="281912"/>
            </a:xfrm>
          </p:grpSpPr>
          <p:sp>
            <p:nvSpPr>
              <p:cNvPr id="407" name="文本框 77">
                <a:extLst>
                  <a:ext uri="{FF2B5EF4-FFF2-40B4-BE49-F238E27FC236}">
                    <a16:creationId xmlns:a16="http://schemas.microsoft.com/office/drawing/2014/main" id="{BB0DD939-93CD-8D53-1DB0-DF6DE4E73214}"/>
                  </a:ext>
                </a:extLst>
              </p:cNvPr>
              <p:cNvSpPr txBox="1"/>
              <p:nvPr/>
            </p:nvSpPr>
            <p:spPr>
              <a:xfrm>
                <a:off x="-6052142" y="2403165"/>
                <a:ext cx="531719" cy="281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A20</a:t>
                </a:r>
              </a:p>
            </p:txBody>
          </p:sp>
          <p:sp>
            <p:nvSpPr>
              <p:cNvPr id="408" name="文本框 78">
                <a:extLst>
                  <a:ext uri="{FF2B5EF4-FFF2-40B4-BE49-F238E27FC236}">
                    <a16:creationId xmlns:a16="http://schemas.microsoft.com/office/drawing/2014/main" id="{A352D125-07A8-1A35-CD26-0C1F40D19125}"/>
                  </a:ext>
                </a:extLst>
              </p:cNvPr>
              <p:cNvSpPr txBox="1"/>
              <p:nvPr/>
            </p:nvSpPr>
            <p:spPr>
              <a:xfrm>
                <a:off x="-7818998" y="2406326"/>
                <a:ext cx="721995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82kDa</a:t>
                </a:r>
              </a:p>
            </p:txBody>
          </p:sp>
        </p:grpSp>
        <p:grpSp>
          <p:nvGrpSpPr>
            <p:cNvPr id="402" name="Group 401">
              <a:extLst>
                <a:ext uri="{FF2B5EF4-FFF2-40B4-BE49-F238E27FC236}">
                  <a16:creationId xmlns:a16="http://schemas.microsoft.com/office/drawing/2014/main" id="{B6D9DA05-D443-6D3F-283D-B75B6B5AEC74}"/>
                </a:ext>
              </a:extLst>
            </p:cNvPr>
            <p:cNvGrpSpPr/>
            <p:nvPr/>
          </p:nvGrpSpPr>
          <p:grpSpPr>
            <a:xfrm>
              <a:off x="448233" y="7908773"/>
              <a:ext cx="2582536" cy="275590"/>
              <a:chOff x="-7818998" y="2951476"/>
              <a:chExt cx="2582536" cy="275590"/>
            </a:xfrm>
          </p:grpSpPr>
          <p:sp>
            <p:nvSpPr>
              <p:cNvPr id="403" name="文本框 10">
                <a:extLst>
                  <a:ext uri="{FF2B5EF4-FFF2-40B4-BE49-F238E27FC236}">
                    <a16:creationId xmlns:a16="http://schemas.microsoft.com/office/drawing/2014/main" id="{7E5FD78D-EEBF-8850-B9FA-B06A1013E87F}"/>
                  </a:ext>
                </a:extLst>
              </p:cNvPr>
              <p:cNvSpPr txBox="1"/>
              <p:nvPr/>
            </p:nvSpPr>
            <p:spPr>
              <a:xfrm>
                <a:off x="-6052142" y="2951476"/>
                <a:ext cx="815680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p-RIPK1</a:t>
                </a:r>
                <a:endPara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5" name="文本框 42">
                <a:extLst>
                  <a:ext uri="{FF2B5EF4-FFF2-40B4-BE49-F238E27FC236}">
                    <a16:creationId xmlns:a16="http://schemas.microsoft.com/office/drawing/2014/main" id="{147B254C-CF13-1BDA-8F30-536A78C4CFB3}"/>
                  </a:ext>
                </a:extLst>
              </p:cNvPr>
              <p:cNvSpPr txBox="1"/>
              <p:nvPr/>
            </p:nvSpPr>
            <p:spPr>
              <a:xfrm>
                <a:off x="-7818998" y="2951476"/>
                <a:ext cx="721995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80kDa</a:t>
                </a:r>
              </a:p>
            </p:txBody>
          </p:sp>
        </p:grpSp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4C00E1C3-05EA-38F4-548F-1432EE9EB7C9}"/>
                </a:ext>
              </a:extLst>
            </p:cNvPr>
            <p:cNvGrpSpPr/>
            <p:nvPr/>
          </p:nvGrpSpPr>
          <p:grpSpPr>
            <a:xfrm>
              <a:off x="448233" y="8199393"/>
              <a:ext cx="2622247" cy="280354"/>
              <a:chOff x="94613" y="6025960"/>
              <a:chExt cx="2622247" cy="280354"/>
            </a:xfrm>
          </p:grpSpPr>
          <p:sp>
            <p:nvSpPr>
              <p:cNvPr id="399" name="文本框 82">
                <a:extLst>
                  <a:ext uri="{FF2B5EF4-FFF2-40B4-BE49-F238E27FC236}">
                    <a16:creationId xmlns:a16="http://schemas.microsoft.com/office/drawing/2014/main" id="{FF5FF88A-5086-C918-3A45-2FDD6F23539F}"/>
                  </a:ext>
                </a:extLst>
              </p:cNvPr>
              <p:cNvSpPr txBox="1"/>
              <p:nvPr/>
            </p:nvSpPr>
            <p:spPr>
              <a:xfrm>
                <a:off x="1861469" y="6025960"/>
                <a:ext cx="85539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p-RIPK3</a:t>
                </a:r>
              </a:p>
            </p:txBody>
          </p:sp>
          <p:sp>
            <p:nvSpPr>
              <p:cNvPr id="400" name="文本框 83">
                <a:extLst>
                  <a:ext uri="{FF2B5EF4-FFF2-40B4-BE49-F238E27FC236}">
                    <a16:creationId xmlns:a16="http://schemas.microsoft.com/office/drawing/2014/main" id="{C3C1E684-3D6C-2E35-EFD6-831837CE9B47}"/>
                  </a:ext>
                </a:extLst>
              </p:cNvPr>
              <p:cNvSpPr txBox="1"/>
              <p:nvPr/>
            </p:nvSpPr>
            <p:spPr>
              <a:xfrm>
                <a:off x="94613" y="6030724"/>
                <a:ext cx="721995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57kDa</a:t>
                </a:r>
              </a:p>
            </p:txBody>
          </p:sp>
        </p:grpSp>
        <p:sp>
          <p:nvSpPr>
            <p:cNvPr id="391" name="文本框 868">
              <a:extLst>
                <a:ext uri="{FF2B5EF4-FFF2-40B4-BE49-F238E27FC236}">
                  <a16:creationId xmlns:a16="http://schemas.microsoft.com/office/drawing/2014/main" id="{88F0920A-8E0F-57BB-1CE5-08B2D4B93F2A}"/>
                </a:ext>
              </a:extLst>
            </p:cNvPr>
            <p:cNvSpPr txBox="1"/>
            <p:nvPr/>
          </p:nvSpPr>
          <p:spPr>
            <a:xfrm>
              <a:off x="235477" y="6815382"/>
              <a:ext cx="9602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shGFP</a:t>
              </a:r>
            </a:p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shA20</a:t>
              </a:r>
            </a:p>
          </p:txBody>
        </p:sp>
        <p:sp>
          <p:nvSpPr>
            <p:cNvPr id="392" name="文本框 869">
              <a:extLst>
                <a:ext uri="{FF2B5EF4-FFF2-40B4-BE49-F238E27FC236}">
                  <a16:creationId xmlns:a16="http://schemas.microsoft.com/office/drawing/2014/main" id="{3B5C9078-DCC7-7029-457A-5754545C5774}"/>
                </a:ext>
              </a:extLst>
            </p:cNvPr>
            <p:cNvSpPr txBox="1"/>
            <p:nvPr/>
          </p:nvSpPr>
          <p:spPr>
            <a:xfrm>
              <a:off x="1205217" y="6815382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</a:p>
          </p:txBody>
        </p:sp>
        <p:sp>
          <p:nvSpPr>
            <p:cNvPr id="393" name="文本框 870">
              <a:extLst>
                <a:ext uri="{FF2B5EF4-FFF2-40B4-BE49-F238E27FC236}">
                  <a16:creationId xmlns:a16="http://schemas.microsoft.com/office/drawing/2014/main" id="{B2231731-002C-FD99-FBA5-853BA47FC851}"/>
                </a:ext>
              </a:extLst>
            </p:cNvPr>
            <p:cNvSpPr txBox="1"/>
            <p:nvPr/>
          </p:nvSpPr>
          <p:spPr>
            <a:xfrm>
              <a:off x="1468169" y="6815382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</a:p>
          </p:txBody>
        </p:sp>
        <p:sp>
          <p:nvSpPr>
            <p:cNvPr id="394" name="文本框 871">
              <a:extLst>
                <a:ext uri="{FF2B5EF4-FFF2-40B4-BE49-F238E27FC236}">
                  <a16:creationId xmlns:a16="http://schemas.microsoft.com/office/drawing/2014/main" id="{4D90FBFA-0678-FCB0-9058-411B98630C7C}"/>
                </a:ext>
              </a:extLst>
            </p:cNvPr>
            <p:cNvSpPr txBox="1"/>
            <p:nvPr/>
          </p:nvSpPr>
          <p:spPr>
            <a:xfrm>
              <a:off x="1722037" y="6815382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  </a:t>
              </a:r>
            </a:p>
          </p:txBody>
        </p:sp>
        <p:sp>
          <p:nvSpPr>
            <p:cNvPr id="395" name="文本框 872">
              <a:extLst>
                <a:ext uri="{FF2B5EF4-FFF2-40B4-BE49-F238E27FC236}">
                  <a16:creationId xmlns:a16="http://schemas.microsoft.com/office/drawing/2014/main" id="{AD6D4A9F-A5F1-7AD6-0BCB-921568EFD979}"/>
                </a:ext>
              </a:extLst>
            </p:cNvPr>
            <p:cNvSpPr txBox="1"/>
            <p:nvPr/>
          </p:nvSpPr>
          <p:spPr>
            <a:xfrm>
              <a:off x="1973763" y="6815382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  </a:t>
              </a:r>
            </a:p>
          </p:txBody>
        </p:sp>
        <p:sp>
          <p:nvSpPr>
            <p:cNvPr id="396" name="文本框 869">
              <a:extLst>
                <a:ext uri="{FF2B5EF4-FFF2-40B4-BE49-F238E27FC236}">
                  <a16:creationId xmlns:a16="http://schemas.microsoft.com/office/drawing/2014/main" id="{A1059A79-8F06-902A-62CE-18B5FA75F905}"/>
                </a:ext>
              </a:extLst>
            </p:cNvPr>
            <p:cNvSpPr txBox="1"/>
            <p:nvPr/>
          </p:nvSpPr>
          <p:spPr>
            <a:xfrm>
              <a:off x="955882" y="6815809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DE7FE79-2F30-DEC0-44C6-8FCFF2F0F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629" y="8825231"/>
              <a:ext cx="1260000" cy="23612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1" name="Picture 40" descr="A close up of a keyboard&#10;&#10;Description automatically generated with medium confidence">
              <a:extLst>
                <a:ext uri="{FF2B5EF4-FFF2-40B4-BE49-F238E27FC236}">
                  <a16:creationId xmlns:a16="http://schemas.microsoft.com/office/drawing/2014/main" id="{F7114945-C057-38E4-1037-30C38BEE5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310" y="8507826"/>
              <a:ext cx="1260000" cy="23972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3" name="Picture 42" descr="A close up of a face&#10;&#10;Description automatically generated with low confidence">
              <a:extLst>
                <a:ext uri="{FF2B5EF4-FFF2-40B4-BE49-F238E27FC236}">
                  <a16:creationId xmlns:a16="http://schemas.microsoft.com/office/drawing/2014/main" id="{0255E368-88F7-210C-1955-5A0DC339D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777" y="7609583"/>
              <a:ext cx="1260000" cy="22778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5" name="Picture 44" descr="A picture containing guitar&#10;&#10;Description automatically generated">
              <a:extLst>
                <a:ext uri="{FF2B5EF4-FFF2-40B4-BE49-F238E27FC236}">
                  <a16:creationId xmlns:a16="http://schemas.microsoft.com/office/drawing/2014/main" id="{EC1E6F74-1662-BF72-023C-9C8A2D99E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777" y="7915318"/>
              <a:ext cx="1260000" cy="2625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47" name="Picture 46" descr="A picture containing blur&#10;&#10;Description automatically generated">
              <a:extLst>
                <a:ext uri="{FF2B5EF4-FFF2-40B4-BE49-F238E27FC236}">
                  <a16:creationId xmlns:a16="http://schemas.microsoft.com/office/drawing/2014/main" id="{32873A5D-BD0B-F95B-AD30-7DEFFE0EA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5777" y="8251024"/>
              <a:ext cx="1260000" cy="17709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2E67CC3-981D-4365-3EEE-FFB35DEB78CE}"/>
              </a:ext>
            </a:extLst>
          </p:cNvPr>
          <p:cNvGrpSpPr/>
          <p:nvPr/>
        </p:nvGrpSpPr>
        <p:grpSpPr>
          <a:xfrm>
            <a:off x="-75016" y="3013691"/>
            <a:ext cx="2980690" cy="1696815"/>
            <a:chOff x="-5146443" y="3718374"/>
            <a:chExt cx="2980690" cy="1696815"/>
          </a:xfrm>
        </p:grpSpPr>
        <p:pic>
          <p:nvPicPr>
            <p:cNvPr id="4" name="Picture 3" descr="A close up of a person's face&#10;&#10;Description automatically generated with medium confidence">
              <a:extLst>
                <a:ext uri="{FF2B5EF4-FFF2-40B4-BE49-F238E27FC236}">
                  <a16:creationId xmlns:a16="http://schemas.microsoft.com/office/drawing/2014/main" id="{AB4C4A9A-9E64-CCB9-F77E-6DBD36D75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63628" y="4509906"/>
              <a:ext cx="1260000" cy="20264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7ECDB9F-D528-64E7-11DA-5396E0AE3668}"/>
                </a:ext>
              </a:extLst>
            </p:cNvPr>
            <p:cNvGrpSpPr/>
            <p:nvPr/>
          </p:nvGrpSpPr>
          <p:grpSpPr>
            <a:xfrm>
              <a:off x="-4933687" y="5138190"/>
              <a:ext cx="2767934" cy="276999"/>
              <a:chOff x="-4933687" y="5138190"/>
              <a:chExt cx="2767934" cy="276999"/>
            </a:xfrm>
          </p:grpSpPr>
          <p:pic>
            <p:nvPicPr>
              <p:cNvPr id="365" name="Picture 364">
                <a:extLst>
                  <a:ext uri="{FF2B5EF4-FFF2-40B4-BE49-F238E27FC236}">
                    <a16:creationId xmlns:a16="http://schemas.microsoft.com/office/drawing/2014/main" id="{B120BB4C-552D-7DDD-FED3-39F02161D5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63628" y="5143457"/>
                <a:ext cx="1260000" cy="26646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grpSp>
            <p:nvGrpSpPr>
              <p:cNvPr id="366" name="Group 365">
                <a:extLst>
                  <a:ext uri="{FF2B5EF4-FFF2-40B4-BE49-F238E27FC236}">
                    <a16:creationId xmlns:a16="http://schemas.microsoft.com/office/drawing/2014/main" id="{895F4BA3-2185-43BE-A241-09988E191D88}"/>
                  </a:ext>
                </a:extLst>
              </p:cNvPr>
              <p:cNvGrpSpPr/>
              <p:nvPr/>
            </p:nvGrpSpPr>
            <p:grpSpPr>
              <a:xfrm>
                <a:off x="-4933687" y="5138190"/>
                <a:ext cx="2767934" cy="276999"/>
                <a:chOff x="-7818998" y="4579543"/>
                <a:chExt cx="2767934" cy="276999"/>
              </a:xfrm>
            </p:grpSpPr>
            <p:sp>
              <p:nvSpPr>
                <p:cNvPr id="367" name="文本框 38">
                  <a:extLst>
                    <a:ext uri="{FF2B5EF4-FFF2-40B4-BE49-F238E27FC236}">
                      <a16:creationId xmlns:a16="http://schemas.microsoft.com/office/drawing/2014/main" id="{C7052FE6-9EB6-F480-3F24-26284C770030}"/>
                    </a:ext>
                  </a:extLst>
                </p:cNvPr>
                <p:cNvSpPr txBox="1"/>
                <p:nvPr/>
              </p:nvSpPr>
              <p:spPr>
                <a:xfrm>
                  <a:off x="-7818998" y="4580247"/>
                  <a:ext cx="721995" cy="2755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16kDa</a:t>
                  </a:r>
                </a:p>
              </p:txBody>
            </p:sp>
            <p:sp>
              <p:nvSpPr>
                <p:cNvPr id="368" name="文本框 39">
                  <a:extLst>
                    <a:ext uri="{FF2B5EF4-FFF2-40B4-BE49-F238E27FC236}">
                      <a16:creationId xmlns:a16="http://schemas.microsoft.com/office/drawing/2014/main" id="{B8014C90-7DCC-FFA7-FDA1-DE0BA8B8D507}"/>
                    </a:ext>
                  </a:extLst>
                </p:cNvPr>
                <p:cNvSpPr txBox="1"/>
                <p:nvPr/>
              </p:nvSpPr>
              <p:spPr>
                <a:xfrm>
                  <a:off x="-6052142" y="4579543"/>
                  <a:ext cx="100107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endo-CD3ζ</a:t>
                  </a:r>
                </a:p>
              </p:txBody>
            </p:sp>
          </p:grp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ED0C0B5-2996-F35B-C54E-A49504FB38A9}"/>
                </a:ext>
              </a:extLst>
            </p:cNvPr>
            <p:cNvGrpSpPr/>
            <p:nvPr/>
          </p:nvGrpSpPr>
          <p:grpSpPr>
            <a:xfrm>
              <a:off x="-4933687" y="4794012"/>
              <a:ext cx="2705231" cy="276999"/>
              <a:chOff x="-4933687" y="4794012"/>
              <a:chExt cx="2705231" cy="276999"/>
            </a:xfrm>
          </p:grpSpPr>
          <p:pic>
            <p:nvPicPr>
              <p:cNvPr id="361" name="Picture 360" descr="A close up of a keyboard&#10;&#10;Description automatically generated">
                <a:extLst>
                  <a:ext uri="{FF2B5EF4-FFF2-40B4-BE49-F238E27FC236}">
                    <a16:creationId xmlns:a16="http://schemas.microsoft.com/office/drawing/2014/main" id="{941F3819-9A4B-A176-D667-2F16331D1B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63628" y="4794267"/>
                <a:ext cx="1260000" cy="27648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grpSp>
            <p:nvGrpSpPr>
              <p:cNvPr id="362" name="Group 361">
                <a:extLst>
                  <a:ext uri="{FF2B5EF4-FFF2-40B4-BE49-F238E27FC236}">
                    <a16:creationId xmlns:a16="http://schemas.microsoft.com/office/drawing/2014/main" id="{09E8E4A1-67D0-6077-D221-A79F11F7EE85}"/>
                  </a:ext>
                </a:extLst>
              </p:cNvPr>
              <p:cNvGrpSpPr/>
              <p:nvPr/>
            </p:nvGrpSpPr>
            <p:grpSpPr>
              <a:xfrm>
                <a:off x="-4933687" y="4794012"/>
                <a:ext cx="2705231" cy="276999"/>
                <a:chOff x="-7818998" y="4024321"/>
                <a:chExt cx="2705231" cy="276999"/>
              </a:xfrm>
            </p:grpSpPr>
            <p:sp>
              <p:nvSpPr>
                <p:cNvPr id="363" name="文本框 23">
                  <a:extLst>
                    <a:ext uri="{FF2B5EF4-FFF2-40B4-BE49-F238E27FC236}">
                      <a16:creationId xmlns:a16="http://schemas.microsoft.com/office/drawing/2014/main" id="{0F0A97C0-E2D1-59C5-6216-23E13B578D12}"/>
                    </a:ext>
                  </a:extLst>
                </p:cNvPr>
                <p:cNvSpPr txBox="1"/>
                <p:nvPr/>
              </p:nvSpPr>
              <p:spPr>
                <a:xfrm>
                  <a:off x="-7818998" y="4025025"/>
                  <a:ext cx="721995" cy="2755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55kDa</a:t>
                  </a:r>
                </a:p>
              </p:txBody>
            </p:sp>
            <p:sp>
              <p:nvSpPr>
                <p:cNvPr id="364" name="文本框 40">
                  <a:extLst>
                    <a:ext uri="{FF2B5EF4-FFF2-40B4-BE49-F238E27FC236}">
                      <a16:creationId xmlns:a16="http://schemas.microsoft.com/office/drawing/2014/main" id="{424BB2C1-64CF-EF44-9FA2-93B54B7F9EC9}"/>
                    </a:ext>
                  </a:extLst>
                </p:cNvPr>
                <p:cNvSpPr txBox="1"/>
                <p:nvPr/>
              </p:nvSpPr>
              <p:spPr>
                <a:xfrm>
                  <a:off x="-6052142" y="4024321"/>
                  <a:ext cx="93837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CD3ζ-CAR</a:t>
                  </a:r>
                </a:p>
              </p:txBody>
            </p:sp>
          </p:grp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3AAA810-8802-EBC3-6168-AD92C6F9B300}"/>
                </a:ext>
              </a:extLst>
            </p:cNvPr>
            <p:cNvGrpSpPr/>
            <p:nvPr/>
          </p:nvGrpSpPr>
          <p:grpSpPr>
            <a:xfrm>
              <a:off x="-4933687" y="4470271"/>
              <a:ext cx="2298575" cy="281912"/>
              <a:chOff x="-7818998" y="2403165"/>
              <a:chExt cx="2298575" cy="281912"/>
            </a:xfrm>
          </p:grpSpPr>
          <p:sp>
            <p:nvSpPr>
              <p:cNvPr id="359" name="文本框 77">
                <a:extLst>
                  <a:ext uri="{FF2B5EF4-FFF2-40B4-BE49-F238E27FC236}">
                    <a16:creationId xmlns:a16="http://schemas.microsoft.com/office/drawing/2014/main" id="{4F22B704-97C9-047D-2549-7590C3599224}"/>
                  </a:ext>
                </a:extLst>
              </p:cNvPr>
              <p:cNvSpPr txBox="1"/>
              <p:nvPr/>
            </p:nvSpPr>
            <p:spPr>
              <a:xfrm>
                <a:off x="-6052142" y="2403165"/>
                <a:ext cx="531719" cy="281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A20</a:t>
                </a:r>
              </a:p>
            </p:txBody>
          </p:sp>
          <p:sp>
            <p:nvSpPr>
              <p:cNvPr id="360" name="文本框 78">
                <a:extLst>
                  <a:ext uri="{FF2B5EF4-FFF2-40B4-BE49-F238E27FC236}">
                    <a16:creationId xmlns:a16="http://schemas.microsoft.com/office/drawing/2014/main" id="{A3EA68C3-F0F5-2DCF-2E1E-89F73BDD8D93}"/>
                  </a:ext>
                </a:extLst>
              </p:cNvPr>
              <p:cNvSpPr txBox="1"/>
              <p:nvPr/>
            </p:nvSpPr>
            <p:spPr>
              <a:xfrm>
                <a:off x="-7818998" y="2406326"/>
                <a:ext cx="721995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82kDa</a:t>
                </a:r>
              </a:p>
            </p:txBody>
          </p:sp>
        </p:grpSp>
        <p:sp>
          <p:nvSpPr>
            <p:cNvPr id="50" name="文本框 868">
              <a:extLst>
                <a:ext uri="{FF2B5EF4-FFF2-40B4-BE49-F238E27FC236}">
                  <a16:creationId xmlns:a16="http://schemas.microsoft.com/office/drawing/2014/main" id="{AA69A803-85E0-6B35-9805-EAE2E8CE86A6}"/>
                </a:ext>
              </a:extLst>
            </p:cNvPr>
            <p:cNvSpPr txBox="1"/>
            <p:nvPr/>
          </p:nvSpPr>
          <p:spPr>
            <a:xfrm>
              <a:off x="-5146443" y="3718374"/>
              <a:ext cx="9602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shGFP</a:t>
              </a:r>
            </a:p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shA20</a:t>
              </a:r>
            </a:p>
          </p:txBody>
        </p:sp>
        <p:sp>
          <p:nvSpPr>
            <p:cNvPr id="51" name="文本框 869">
              <a:extLst>
                <a:ext uri="{FF2B5EF4-FFF2-40B4-BE49-F238E27FC236}">
                  <a16:creationId xmlns:a16="http://schemas.microsoft.com/office/drawing/2014/main" id="{2AC218BC-3C3D-6BEE-4443-DFBC74A327FC}"/>
                </a:ext>
              </a:extLst>
            </p:cNvPr>
            <p:cNvSpPr txBox="1"/>
            <p:nvPr/>
          </p:nvSpPr>
          <p:spPr>
            <a:xfrm>
              <a:off x="-4146223" y="3718374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</a:p>
          </p:txBody>
        </p:sp>
        <p:sp>
          <p:nvSpPr>
            <p:cNvPr id="52" name="文本框 870">
              <a:extLst>
                <a:ext uri="{FF2B5EF4-FFF2-40B4-BE49-F238E27FC236}">
                  <a16:creationId xmlns:a16="http://schemas.microsoft.com/office/drawing/2014/main" id="{BCEDB07A-54EE-8736-A050-B135C36A2604}"/>
                </a:ext>
              </a:extLst>
            </p:cNvPr>
            <p:cNvSpPr txBox="1"/>
            <p:nvPr/>
          </p:nvSpPr>
          <p:spPr>
            <a:xfrm>
              <a:off x="-3890891" y="3718374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</a:p>
          </p:txBody>
        </p:sp>
        <p:sp>
          <p:nvSpPr>
            <p:cNvPr id="53" name="文本框 871">
              <a:extLst>
                <a:ext uri="{FF2B5EF4-FFF2-40B4-BE49-F238E27FC236}">
                  <a16:creationId xmlns:a16="http://schemas.microsoft.com/office/drawing/2014/main" id="{392AFD97-D0EC-05EF-76FA-BB2800519F1A}"/>
                </a:ext>
              </a:extLst>
            </p:cNvPr>
            <p:cNvSpPr txBox="1"/>
            <p:nvPr/>
          </p:nvSpPr>
          <p:spPr>
            <a:xfrm>
              <a:off x="-3637023" y="3718374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  </a:t>
              </a:r>
            </a:p>
          </p:txBody>
        </p:sp>
        <p:sp>
          <p:nvSpPr>
            <p:cNvPr id="54" name="文本框 872">
              <a:extLst>
                <a:ext uri="{FF2B5EF4-FFF2-40B4-BE49-F238E27FC236}">
                  <a16:creationId xmlns:a16="http://schemas.microsoft.com/office/drawing/2014/main" id="{7939698E-A458-1F26-30F6-A74064BE63D2}"/>
                </a:ext>
              </a:extLst>
            </p:cNvPr>
            <p:cNvSpPr txBox="1"/>
            <p:nvPr/>
          </p:nvSpPr>
          <p:spPr>
            <a:xfrm>
              <a:off x="-3392917" y="3718374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  </a:t>
              </a:r>
            </a:p>
          </p:txBody>
        </p:sp>
        <p:sp>
          <p:nvSpPr>
            <p:cNvPr id="55" name="文本框 869">
              <a:extLst>
                <a:ext uri="{FF2B5EF4-FFF2-40B4-BE49-F238E27FC236}">
                  <a16:creationId xmlns:a16="http://schemas.microsoft.com/office/drawing/2014/main" id="{B93430DA-833B-6CA4-5F85-E720C62B4D94}"/>
                </a:ext>
              </a:extLst>
            </p:cNvPr>
            <p:cNvSpPr txBox="1"/>
            <p:nvPr/>
          </p:nvSpPr>
          <p:spPr>
            <a:xfrm>
              <a:off x="-4426038" y="3718801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</a:p>
          </p:txBody>
        </p:sp>
      </p:grpSp>
      <p:sp>
        <p:nvSpPr>
          <p:cNvPr id="369" name="TextBox 21">
            <a:extLst>
              <a:ext uri="{FF2B5EF4-FFF2-40B4-BE49-F238E27FC236}">
                <a16:creationId xmlns:a16="http://schemas.microsoft.com/office/drawing/2014/main" id="{211CE52D-905F-85F9-7BD9-E73438543B28}"/>
              </a:ext>
            </a:extLst>
          </p:cNvPr>
          <p:cNvSpPr txBox="1"/>
          <p:nvPr/>
        </p:nvSpPr>
        <p:spPr>
          <a:xfrm>
            <a:off x="-9227" y="4928193"/>
            <a:ext cx="279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E4348E2-09E8-DC2C-D7AE-2CCB3FDBACD3}"/>
              </a:ext>
            </a:extLst>
          </p:cNvPr>
          <p:cNvGrpSpPr/>
          <p:nvPr/>
        </p:nvGrpSpPr>
        <p:grpSpPr>
          <a:xfrm>
            <a:off x="4664557" y="2171120"/>
            <a:ext cx="2137380" cy="3204887"/>
            <a:chOff x="364283" y="2982639"/>
            <a:chExt cx="2137380" cy="3204887"/>
          </a:xfrm>
        </p:grpSpPr>
        <p:sp>
          <p:nvSpPr>
            <p:cNvPr id="280" name="文本框 868">
              <a:extLst>
                <a:ext uri="{FF2B5EF4-FFF2-40B4-BE49-F238E27FC236}">
                  <a16:creationId xmlns:a16="http://schemas.microsoft.com/office/drawing/2014/main" id="{CF334D68-AFC3-121A-5030-FAD7503F9305}"/>
                </a:ext>
              </a:extLst>
            </p:cNvPr>
            <p:cNvSpPr txBox="1"/>
            <p:nvPr/>
          </p:nvSpPr>
          <p:spPr>
            <a:xfrm>
              <a:off x="364283" y="5356529"/>
              <a:ext cx="9602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shGFP</a:t>
              </a:r>
            </a:p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shA20</a:t>
              </a:r>
            </a:p>
          </p:txBody>
        </p:sp>
        <p:sp>
          <p:nvSpPr>
            <p:cNvPr id="281" name="文本框 869">
              <a:extLst>
                <a:ext uri="{FF2B5EF4-FFF2-40B4-BE49-F238E27FC236}">
                  <a16:creationId xmlns:a16="http://schemas.microsoft.com/office/drawing/2014/main" id="{1D9B55C5-44D1-6F3B-8901-8629AB5A4279}"/>
                </a:ext>
              </a:extLst>
            </p:cNvPr>
            <p:cNvSpPr txBox="1"/>
            <p:nvPr/>
          </p:nvSpPr>
          <p:spPr>
            <a:xfrm>
              <a:off x="1167653" y="5356529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</a:p>
          </p:txBody>
        </p:sp>
        <p:sp>
          <p:nvSpPr>
            <p:cNvPr id="282" name="文本框 870">
              <a:extLst>
                <a:ext uri="{FF2B5EF4-FFF2-40B4-BE49-F238E27FC236}">
                  <a16:creationId xmlns:a16="http://schemas.microsoft.com/office/drawing/2014/main" id="{440677FD-041A-F856-A9BD-08BE144663E5}"/>
                </a:ext>
              </a:extLst>
            </p:cNvPr>
            <p:cNvSpPr txBox="1"/>
            <p:nvPr/>
          </p:nvSpPr>
          <p:spPr>
            <a:xfrm>
              <a:off x="1481722" y="5356529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</a:p>
          </p:txBody>
        </p:sp>
        <p:sp>
          <p:nvSpPr>
            <p:cNvPr id="283" name="文本框 871">
              <a:extLst>
                <a:ext uri="{FF2B5EF4-FFF2-40B4-BE49-F238E27FC236}">
                  <a16:creationId xmlns:a16="http://schemas.microsoft.com/office/drawing/2014/main" id="{A41316DE-A48B-2266-57B4-37EEC2C8C712}"/>
                </a:ext>
              </a:extLst>
            </p:cNvPr>
            <p:cNvSpPr txBox="1"/>
            <p:nvPr/>
          </p:nvSpPr>
          <p:spPr>
            <a:xfrm>
              <a:off x="1800450" y="5356529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  </a:t>
              </a:r>
            </a:p>
          </p:txBody>
        </p:sp>
        <p:sp>
          <p:nvSpPr>
            <p:cNvPr id="284" name="文本框 872">
              <a:extLst>
                <a:ext uri="{FF2B5EF4-FFF2-40B4-BE49-F238E27FC236}">
                  <a16:creationId xmlns:a16="http://schemas.microsoft.com/office/drawing/2014/main" id="{B21F25C5-EB5A-629D-D046-17342DAFBE61}"/>
                </a:ext>
              </a:extLst>
            </p:cNvPr>
            <p:cNvSpPr txBox="1"/>
            <p:nvPr/>
          </p:nvSpPr>
          <p:spPr>
            <a:xfrm>
              <a:off x="2117353" y="5356529"/>
              <a:ext cx="3266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  </a:t>
              </a:r>
            </a:p>
          </p:txBody>
        </p:sp>
        <p:grpSp>
          <p:nvGrpSpPr>
            <p:cNvPr id="375" name="组合 374">
              <a:extLst>
                <a:ext uri="{FF2B5EF4-FFF2-40B4-BE49-F238E27FC236}">
                  <a16:creationId xmlns:a16="http://schemas.microsoft.com/office/drawing/2014/main" id="{A73560A4-D7E3-A783-AE80-DFC1A3EF2083}"/>
                </a:ext>
              </a:extLst>
            </p:cNvPr>
            <p:cNvGrpSpPr/>
            <p:nvPr/>
          </p:nvGrpSpPr>
          <p:grpSpPr>
            <a:xfrm>
              <a:off x="594282" y="2982639"/>
              <a:ext cx="1907381" cy="2382837"/>
              <a:chOff x="-2445544" y="3498850"/>
              <a:chExt cx="1907381" cy="2382837"/>
            </a:xfrm>
          </p:grpSpPr>
          <p:sp>
            <p:nvSpPr>
              <p:cNvPr id="10" name="Rectangle 5">
                <a:extLst>
                  <a:ext uri="{FF2B5EF4-FFF2-40B4-BE49-F238E27FC236}">
                    <a16:creationId xmlns:a16="http://schemas.microsoft.com/office/drawing/2014/main" id="{0328A2DF-D2BE-045C-91BB-7F743F729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868363" y="4603750"/>
                <a:ext cx="211137" cy="1155700"/>
              </a:xfrm>
              <a:prstGeom prst="rect">
                <a:avLst/>
              </a:prstGeom>
              <a:solidFill>
                <a:srgbClr val="A0F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id="{69E327D0-57E3-42EF-B02A-9DB5EBB16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54075" y="4616450"/>
                <a:ext cx="182562" cy="1143000"/>
              </a:xfrm>
              <a:custGeom>
                <a:avLst/>
                <a:gdLst>
                  <a:gd name="T0" fmla="*/ 0 w 115"/>
                  <a:gd name="T1" fmla="*/ 720 h 720"/>
                  <a:gd name="T2" fmla="*/ 0 w 115"/>
                  <a:gd name="T3" fmla="*/ 0 h 720"/>
                  <a:gd name="T4" fmla="*/ 0 w 115"/>
                  <a:gd name="T5" fmla="*/ 0 h 720"/>
                  <a:gd name="T6" fmla="*/ 115 w 115"/>
                  <a:gd name="T7" fmla="*/ 0 h 720"/>
                  <a:gd name="T8" fmla="*/ 115 w 115"/>
                  <a:gd name="T9" fmla="*/ 0 h 720"/>
                  <a:gd name="T10" fmla="*/ 115 w 115"/>
                  <a:gd name="T11" fmla="*/ 720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" h="720">
                    <a:moveTo>
                      <a:pt x="0" y="72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15" y="0"/>
                    </a:lnTo>
                    <a:lnTo>
                      <a:pt x="115" y="0"/>
                    </a:lnTo>
                    <a:lnTo>
                      <a:pt x="115" y="720"/>
                    </a:lnTo>
                  </a:path>
                </a:pathLst>
              </a:custGeom>
              <a:noFill/>
              <a:ln w="26988" cap="flat">
                <a:solidFill>
                  <a:srgbClr val="A0FF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Rectangle 7">
                <a:extLst>
                  <a:ext uri="{FF2B5EF4-FFF2-40B4-BE49-F238E27FC236}">
                    <a16:creationId xmlns:a16="http://schemas.microsoft.com/office/drawing/2014/main" id="{BABEBB9F-8C38-38E2-1859-5BA077D87B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185863" y="5035550"/>
                <a:ext cx="209550" cy="723900"/>
              </a:xfrm>
              <a:prstGeom prst="rect">
                <a:avLst/>
              </a:prstGeom>
              <a:solidFill>
                <a:srgbClr val="FFC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8">
                <a:extLst>
                  <a:ext uri="{FF2B5EF4-FFF2-40B4-BE49-F238E27FC236}">
                    <a16:creationId xmlns:a16="http://schemas.microsoft.com/office/drawing/2014/main" id="{D1C0E684-431F-F14D-EFB1-C8FABC846C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73163" y="5048250"/>
                <a:ext cx="184150" cy="711200"/>
              </a:xfrm>
              <a:custGeom>
                <a:avLst/>
                <a:gdLst>
                  <a:gd name="T0" fmla="*/ 0 w 116"/>
                  <a:gd name="T1" fmla="*/ 448 h 448"/>
                  <a:gd name="T2" fmla="*/ 0 w 116"/>
                  <a:gd name="T3" fmla="*/ 0 h 448"/>
                  <a:gd name="T4" fmla="*/ 0 w 116"/>
                  <a:gd name="T5" fmla="*/ 0 h 448"/>
                  <a:gd name="T6" fmla="*/ 116 w 116"/>
                  <a:gd name="T7" fmla="*/ 0 h 448"/>
                  <a:gd name="T8" fmla="*/ 116 w 116"/>
                  <a:gd name="T9" fmla="*/ 0 h 448"/>
                  <a:gd name="T10" fmla="*/ 116 w 116"/>
                  <a:gd name="T11" fmla="*/ 448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448">
                    <a:moveTo>
                      <a:pt x="0" y="44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16" y="448"/>
                    </a:lnTo>
                  </a:path>
                </a:pathLst>
              </a:custGeom>
              <a:noFill/>
              <a:ln w="26988" cap="flat">
                <a:solidFill>
                  <a:srgbClr val="FFC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Rectangle 9">
                <a:extLst>
                  <a:ext uri="{FF2B5EF4-FFF2-40B4-BE49-F238E27FC236}">
                    <a16:creationId xmlns:a16="http://schemas.microsoft.com/office/drawing/2014/main" id="{DB62C02B-AB3F-985E-0EB0-A83DF0397D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503363" y="5326063"/>
                <a:ext cx="209550" cy="433387"/>
              </a:xfrm>
              <a:prstGeom prst="rect">
                <a:avLst/>
              </a:prstGeom>
              <a:solidFill>
                <a:srgbClr val="8D8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0">
                <a:extLst>
                  <a:ext uri="{FF2B5EF4-FFF2-40B4-BE49-F238E27FC236}">
                    <a16:creationId xmlns:a16="http://schemas.microsoft.com/office/drawing/2014/main" id="{AE811407-368D-378E-0F70-0F6DF25095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90663" y="5340350"/>
                <a:ext cx="184150" cy="419100"/>
              </a:xfrm>
              <a:custGeom>
                <a:avLst/>
                <a:gdLst>
                  <a:gd name="T0" fmla="*/ 0 w 116"/>
                  <a:gd name="T1" fmla="*/ 264 h 264"/>
                  <a:gd name="T2" fmla="*/ 0 w 116"/>
                  <a:gd name="T3" fmla="*/ 0 h 264"/>
                  <a:gd name="T4" fmla="*/ 0 w 116"/>
                  <a:gd name="T5" fmla="*/ 0 h 264"/>
                  <a:gd name="T6" fmla="*/ 116 w 116"/>
                  <a:gd name="T7" fmla="*/ 0 h 264"/>
                  <a:gd name="T8" fmla="*/ 116 w 116"/>
                  <a:gd name="T9" fmla="*/ 0 h 264"/>
                  <a:gd name="T10" fmla="*/ 116 w 116"/>
                  <a:gd name="T11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6" h="264">
                    <a:moveTo>
                      <a:pt x="0" y="26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16" y="264"/>
                    </a:lnTo>
                  </a:path>
                </a:pathLst>
              </a:custGeom>
              <a:noFill/>
              <a:ln w="26988" cap="flat">
                <a:solidFill>
                  <a:srgbClr val="8D8D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Rectangle 11">
                <a:extLst>
                  <a:ext uri="{FF2B5EF4-FFF2-40B4-BE49-F238E27FC236}">
                    <a16:creationId xmlns:a16="http://schemas.microsoft.com/office/drawing/2014/main" id="{40D67E65-D8BB-900F-28F9-DDCB66740C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820863" y="5489575"/>
                <a:ext cx="209550" cy="269875"/>
              </a:xfrm>
              <a:prstGeom prst="rect">
                <a:avLst/>
              </a:prstGeom>
              <a:solidFill>
                <a:srgbClr val="FF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id="{4CB8426B-B4D9-E30F-6B46-4CE64E8D03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808163" y="5502275"/>
                <a:ext cx="182562" cy="257175"/>
              </a:xfrm>
              <a:custGeom>
                <a:avLst/>
                <a:gdLst>
                  <a:gd name="T0" fmla="*/ 0 w 115"/>
                  <a:gd name="T1" fmla="*/ 162 h 162"/>
                  <a:gd name="T2" fmla="*/ 0 w 115"/>
                  <a:gd name="T3" fmla="*/ 0 h 162"/>
                  <a:gd name="T4" fmla="*/ 0 w 115"/>
                  <a:gd name="T5" fmla="*/ 0 h 162"/>
                  <a:gd name="T6" fmla="*/ 115 w 115"/>
                  <a:gd name="T7" fmla="*/ 0 h 162"/>
                  <a:gd name="T8" fmla="*/ 115 w 115"/>
                  <a:gd name="T9" fmla="*/ 0 h 162"/>
                  <a:gd name="T10" fmla="*/ 115 w 115"/>
                  <a:gd name="T11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" h="162">
                    <a:moveTo>
                      <a:pt x="0" y="16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15" y="0"/>
                    </a:lnTo>
                    <a:lnTo>
                      <a:pt x="115" y="0"/>
                    </a:lnTo>
                    <a:lnTo>
                      <a:pt x="115" y="162"/>
                    </a:lnTo>
                  </a:path>
                </a:pathLst>
              </a:custGeom>
              <a:noFill/>
              <a:ln w="26988" cap="flat">
                <a:solidFill>
                  <a:srgbClr val="FF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65">
                <a:extLst>
                  <a:ext uri="{FF2B5EF4-FFF2-40B4-BE49-F238E27FC236}">
                    <a16:creationId xmlns:a16="http://schemas.microsoft.com/office/drawing/2014/main" id="{9ECA17D3-DC13-4025-FE9E-82A86816CC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1935163" y="5759450"/>
                <a:ext cx="1397000" cy="76200"/>
              </a:xfrm>
              <a:custGeom>
                <a:avLst/>
                <a:gdLst>
                  <a:gd name="T0" fmla="*/ 0 w 880"/>
                  <a:gd name="T1" fmla="*/ 0 h 48"/>
                  <a:gd name="T2" fmla="*/ 880 w 880"/>
                  <a:gd name="T3" fmla="*/ 0 h 48"/>
                  <a:gd name="T4" fmla="*/ 138 w 880"/>
                  <a:gd name="T5" fmla="*/ 48 h 48"/>
                  <a:gd name="T6" fmla="*/ 138 w 880"/>
                  <a:gd name="T7" fmla="*/ 0 h 48"/>
                  <a:gd name="T8" fmla="*/ 338 w 880"/>
                  <a:gd name="T9" fmla="*/ 48 h 48"/>
                  <a:gd name="T10" fmla="*/ 338 w 880"/>
                  <a:gd name="T11" fmla="*/ 0 h 48"/>
                  <a:gd name="T12" fmla="*/ 538 w 880"/>
                  <a:gd name="T13" fmla="*/ 48 h 48"/>
                  <a:gd name="T14" fmla="*/ 538 w 880"/>
                  <a:gd name="T15" fmla="*/ 0 h 48"/>
                  <a:gd name="T16" fmla="*/ 738 w 880"/>
                  <a:gd name="T17" fmla="*/ 48 h 48"/>
                  <a:gd name="T18" fmla="*/ 738 w 880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0" h="48">
                    <a:moveTo>
                      <a:pt x="0" y="0"/>
                    </a:moveTo>
                    <a:lnTo>
                      <a:pt x="880" y="0"/>
                    </a:lnTo>
                    <a:moveTo>
                      <a:pt x="138" y="48"/>
                    </a:moveTo>
                    <a:lnTo>
                      <a:pt x="138" y="0"/>
                    </a:lnTo>
                    <a:moveTo>
                      <a:pt x="338" y="48"/>
                    </a:moveTo>
                    <a:lnTo>
                      <a:pt x="338" y="0"/>
                    </a:lnTo>
                    <a:moveTo>
                      <a:pt x="538" y="48"/>
                    </a:moveTo>
                    <a:lnTo>
                      <a:pt x="538" y="0"/>
                    </a:lnTo>
                    <a:moveTo>
                      <a:pt x="738" y="48"/>
                    </a:moveTo>
                    <a:lnTo>
                      <a:pt x="738" y="0"/>
                    </a:lnTo>
                  </a:path>
                </a:pathLst>
              </a:cu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Rectangle 66">
                <a:extLst>
                  <a:ext uri="{FF2B5EF4-FFF2-40B4-BE49-F238E27FC236}">
                    <a16:creationId xmlns:a16="http://schemas.microsoft.com/office/drawing/2014/main" id="{D4F3C6BE-56CB-9073-A4DB-0145410097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101850" y="5676900"/>
                <a:ext cx="152400" cy="204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2" name="Rectangle 67">
                <a:extLst>
                  <a:ext uri="{FF2B5EF4-FFF2-40B4-BE49-F238E27FC236}">
                    <a16:creationId xmlns:a16="http://schemas.microsoft.com/office/drawing/2014/main" id="{DE658B74-4DFA-951A-4534-90F69B257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182813" y="5084763"/>
                <a:ext cx="236537" cy="204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3" name="Rectangle 68">
                <a:extLst>
                  <a:ext uri="{FF2B5EF4-FFF2-40B4-BE49-F238E27FC236}">
                    <a16:creationId xmlns:a16="http://schemas.microsoft.com/office/drawing/2014/main" id="{4C981EA9-1854-71CB-5A79-8B0D80AA63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182813" y="4494213"/>
                <a:ext cx="236537" cy="204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40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4" name="Rectangle 69">
                <a:extLst>
                  <a:ext uri="{FF2B5EF4-FFF2-40B4-BE49-F238E27FC236}">
                    <a16:creationId xmlns:a16="http://schemas.microsoft.com/office/drawing/2014/main" id="{8276D173-EAF4-B418-A05F-98CB89F43A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182813" y="3903663"/>
                <a:ext cx="236537" cy="204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95" name="Freeform 70">
                <a:extLst>
                  <a:ext uri="{FF2B5EF4-FFF2-40B4-BE49-F238E27FC236}">
                    <a16:creationId xmlns:a16="http://schemas.microsoft.com/office/drawing/2014/main" id="{A8CD7ACD-CA9A-2FE5-0E2A-0D17B827B6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2001838" y="3976688"/>
                <a:ext cx="76200" cy="1792287"/>
              </a:xfrm>
              <a:custGeom>
                <a:avLst/>
                <a:gdLst>
                  <a:gd name="T0" fmla="*/ 48 w 48"/>
                  <a:gd name="T1" fmla="*/ 1129 h 1129"/>
                  <a:gd name="T2" fmla="*/ 48 w 48"/>
                  <a:gd name="T3" fmla="*/ 0 h 1129"/>
                  <a:gd name="T4" fmla="*/ 48 w 48"/>
                  <a:gd name="T5" fmla="*/ 1123 h 1129"/>
                  <a:gd name="T6" fmla="*/ 0 w 48"/>
                  <a:gd name="T7" fmla="*/ 1123 h 1129"/>
                  <a:gd name="T8" fmla="*/ 48 w 48"/>
                  <a:gd name="T9" fmla="*/ 751 h 1129"/>
                  <a:gd name="T10" fmla="*/ 0 w 48"/>
                  <a:gd name="T11" fmla="*/ 751 h 1129"/>
                  <a:gd name="T12" fmla="*/ 48 w 48"/>
                  <a:gd name="T13" fmla="*/ 378 h 1129"/>
                  <a:gd name="T14" fmla="*/ 0 w 48"/>
                  <a:gd name="T15" fmla="*/ 378 h 1129"/>
                  <a:gd name="T16" fmla="*/ 48 w 48"/>
                  <a:gd name="T17" fmla="*/ 6 h 1129"/>
                  <a:gd name="T18" fmla="*/ 0 w 48"/>
                  <a:gd name="T19" fmla="*/ 6 h 1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1129">
                    <a:moveTo>
                      <a:pt x="48" y="1129"/>
                    </a:moveTo>
                    <a:lnTo>
                      <a:pt x="48" y="0"/>
                    </a:lnTo>
                    <a:moveTo>
                      <a:pt x="48" y="1123"/>
                    </a:moveTo>
                    <a:lnTo>
                      <a:pt x="0" y="1123"/>
                    </a:lnTo>
                    <a:moveTo>
                      <a:pt x="48" y="751"/>
                    </a:moveTo>
                    <a:lnTo>
                      <a:pt x="0" y="751"/>
                    </a:lnTo>
                    <a:moveTo>
                      <a:pt x="48" y="378"/>
                    </a:moveTo>
                    <a:lnTo>
                      <a:pt x="0" y="378"/>
                    </a:lnTo>
                    <a:moveTo>
                      <a:pt x="48" y="6"/>
                    </a:moveTo>
                    <a:lnTo>
                      <a:pt x="0" y="6"/>
                    </a:lnTo>
                  </a:path>
                </a:pathLst>
              </a:cu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Line 71">
                <a:extLst>
                  <a:ext uri="{FF2B5EF4-FFF2-40B4-BE49-F238E27FC236}">
                    <a16:creationId xmlns:a16="http://schemas.microsoft.com/office/drawing/2014/main" id="{9B4E28AC-5DCD-9EFD-5F37-3B89704D19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763588" y="4286250"/>
                <a:ext cx="0" cy="317500"/>
              </a:xfrm>
              <a:prstGeom prst="line">
                <a:avLst/>
              </a:prstGeom>
              <a:noFill/>
              <a:ln w="9525" cap="flat">
                <a:solidFill>
                  <a:srgbClr val="00C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Line 72">
                <a:extLst>
                  <a:ext uri="{FF2B5EF4-FFF2-40B4-BE49-F238E27FC236}">
                    <a16:creationId xmlns:a16="http://schemas.microsoft.com/office/drawing/2014/main" id="{8E6AB3CD-A8A7-FF0C-5377-C9B978A813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763588" y="4603750"/>
                <a:ext cx="0" cy="317500"/>
              </a:xfrm>
              <a:prstGeom prst="line">
                <a:avLst/>
              </a:prstGeom>
              <a:noFill/>
              <a:ln w="9525" cap="flat">
                <a:solidFill>
                  <a:srgbClr val="00C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Line 73">
                <a:extLst>
                  <a:ext uri="{FF2B5EF4-FFF2-40B4-BE49-F238E27FC236}">
                    <a16:creationId xmlns:a16="http://schemas.microsoft.com/office/drawing/2014/main" id="{E25416D2-EF7A-B12C-14FA-29AC40AFF8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814388" y="4286250"/>
                <a:ext cx="103187" cy="0"/>
              </a:xfrm>
              <a:prstGeom prst="line">
                <a:avLst/>
              </a:prstGeom>
              <a:noFill/>
              <a:ln w="9525" cap="flat">
                <a:solidFill>
                  <a:srgbClr val="00C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Line 74">
                <a:extLst>
                  <a:ext uri="{FF2B5EF4-FFF2-40B4-BE49-F238E27FC236}">
                    <a16:creationId xmlns:a16="http://schemas.microsoft.com/office/drawing/2014/main" id="{DC85E012-0DC0-12EA-6079-E796A2A89F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814388" y="4921250"/>
                <a:ext cx="103187" cy="0"/>
              </a:xfrm>
              <a:prstGeom prst="line">
                <a:avLst/>
              </a:prstGeom>
              <a:noFill/>
              <a:ln w="9525" cap="flat">
                <a:solidFill>
                  <a:srgbClr val="00C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Freeform 75">
                <a:extLst>
                  <a:ext uri="{FF2B5EF4-FFF2-40B4-BE49-F238E27FC236}">
                    <a16:creationId xmlns:a16="http://schemas.microsoft.com/office/drawing/2014/main" id="{9BF68157-AADE-374B-9CD0-67E8B0D899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88988" y="4198938"/>
                <a:ext cx="52387" cy="53975"/>
              </a:xfrm>
              <a:custGeom>
                <a:avLst/>
                <a:gdLst>
                  <a:gd name="T0" fmla="*/ 0 w 33"/>
                  <a:gd name="T1" fmla="*/ 0 h 34"/>
                  <a:gd name="T2" fmla="*/ 33 w 33"/>
                  <a:gd name="T3" fmla="*/ 0 h 34"/>
                  <a:gd name="T4" fmla="*/ 16 w 33"/>
                  <a:gd name="T5" fmla="*/ 34 h 34"/>
                  <a:gd name="T6" fmla="*/ 0 w 33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lnTo>
                      <a:pt x="33" y="0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76">
                <a:extLst>
                  <a:ext uri="{FF2B5EF4-FFF2-40B4-BE49-F238E27FC236}">
                    <a16:creationId xmlns:a16="http://schemas.microsoft.com/office/drawing/2014/main" id="{D9B77F29-C4C8-D768-F712-9623FD5566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88988" y="4198938"/>
                <a:ext cx="52387" cy="53975"/>
              </a:xfrm>
              <a:custGeom>
                <a:avLst/>
                <a:gdLst>
                  <a:gd name="T0" fmla="*/ 0 w 33"/>
                  <a:gd name="T1" fmla="*/ 0 h 34"/>
                  <a:gd name="T2" fmla="*/ 33 w 33"/>
                  <a:gd name="T3" fmla="*/ 0 h 34"/>
                  <a:gd name="T4" fmla="*/ 16 w 33"/>
                  <a:gd name="T5" fmla="*/ 34 h 34"/>
                  <a:gd name="T6" fmla="*/ 0 w 33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lnTo>
                      <a:pt x="33" y="0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00C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Freeform 77">
                <a:extLst>
                  <a:ext uri="{FF2B5EF4-FFF2-40B4-BE49-F238E27FC236}">
                    <a16:creationId xmlns:a16="http://schemas.microsoft.com/office/drawing/2014/main" id="{DB26369F-AE21-3B21-3AD9-D2EF2F7F4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88988" y="4695825"/>
                <a:ext cx="52387" cy="52387"/>
              </a:xfrm>
              <a:custGeom>
                <a:avLst/>
                <a:gdLst>
                  <a:gd name="T0" fmla="*/ 0 w 33"/>
                  <a:gd name="T1" fmla="*/ 0 h 33"/>
                  <a:gd name="T2" fmla="*/ 33 w 33"/>
                  <a:gd name="T3" fmla="*/ 0 h 33"/>
                  <a:gd name="T4" fmla="*/ 16 w 33"/>
                  <a:gd name="T5" fmla="*/ 33 h 33"/>
                  <a:gd name="T6" fmla="*/ 0 w 33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3">
                    <a:moveTo>
                      <a:pt x="0" y="0"/>
                    </a:moveTo>
                    <a:lnTo>
                      <a:pt x="33" y="0"/>
                    </a:lnTo>
                    <a:lnTo>
                      <a:pt x="16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Freeform 78">
                <a:extLst>
                  <a:ext uri="{FF2B5EF4-FFF2-40B4-BE49-F238E27FC236}">
                    <a16:creationId xmlns:a16="http://schemas.microsoft.com/office/drawing/2014/main" id="{4FA647C5-94BC-D562-B2A0-B859488DDD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88988" y="4695825"/>
                <a:ext cx="52387" cy="52387"/>
              </a:xfrm>
              <a:custGeom>
                <a:avLst/>
                <a:gdLst>
                  <a:gd name="T0" fmla="*/ 0 w 33"/>
                  <a:gd name="T1" fmla="*/ 0 h 33"/>
                  <a:gd name="T2" fmla="*/ 33 w 33"/>
                  <a:gd name="T3" fmla="*/ 0 h 33"/>
                  <a:gd name="T4" fmla="*/ 16 w 33"/>
                  <a:gd name="T5" fmla="*/ 33 h 33"/>
                  <a:gd name="T6" fmla="*/ 0 w 33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3">
                    <a:moveTo>
                      <a:pt x="0" y="0"/>
                    </a:moveTo>
                    <a:lnTo>
                      <a:pt x="33" y="0"/>
                    </a:lnTo>
                    <a:lnTo>
                      <a:pt x="16" y="33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00C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79">
                <a:extLst>
                  <a:ext uri="{FF2B5EF4-FFF2-40B4-BE49-F238E27FC236}">
                    <a16:creationId xmlns:a16="http://schemas.microsoft.com/office/drawing/2014/main" id="{3B759AB0-D44D-3D41-ECE2-28C7E477B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88988" y="4276725"/>
                <a:ext cx="52387" cy="53975"/>
              </a:xfrm>
              <a:custGeom>
                <a:avLst/>
                <a:gdLst>
                  <a:gd name="T0" fmla="*/ 0 w 33"/>
                  <a:gd name="T1" fmla="*/ 0 h 34"/>
                  <a:gd name="T2" fmla="*/ 33 w 33"/>
                  <a:gd name="T3" fmla="*/ 0 h 34"/>
                  <a:gd name="T4" fmla="*/ 16 w 33"/>
                  <a:gd name="T5" fmla="*/ 34 h 34"/>
                  <a:gd name="T6" fmla="*/ 0 w 33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lnTo>
                      <a:pt x="33" y="0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80">
                <a:extLst>
                  <a:ext uri="{FF2B5EF4-FFF2-40B4-BE49-F238E27FC236}">
                    <a16:creationId xmlns:a16="http://schemas.microsoft.com/office/drawing/2014/main" id="{E23E1EA7-22FB-00AF-D18E-404DE1D177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88988" y="4276725"/>
                <a:ext cx="52387" cy="53975"/>
              </a:xfrm>
              <a:custGeom>
                <a:avLst/>
                <a:gdLst>
                  <a:gd name="T0" fmla="*/ 0 w 33"/>
                  <a:gd name="T1" fmla="*/ 0 h 34"/>
                  <a:gd name="T2" fmla="*/ 33 w 33"/>
                  <a:gd name="T3" fmla="*/ 0 h 34"/>
                  <a:gd name="T4" fmla="*/ 16 w 33"/>
                  <a:gd name="T5" fmla="*/ 34 h 34"/>
                  <a:gd name="T6" fmla="*/ 0 w 33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lnTo>
                      <a:pt x="33" y="0"/>
                    </a:lnTo>
                    <a:lnTo>
                      <a:pt x="16" y="3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00C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Freeform 81">
                <a:extLst>
                  <a:ext uri="{FF2B5EF4-FFF2-40B4-BE49-F238E27FC236}">
                    <a16:creationId xmlns:a16="http://schemas.microsoft.com/office/drawing/2014/main" id="{16B9F95D-1E5F-2E57-6A50-1ED9D03AC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9613" y="4854575"/>
                <a:ext cx="52387" cy="53975"/>
              </a:xfrm>
              <a:custGeom>
                <a:avLst/>
                <a:gdLst>
                  <a:gd name="T0" fmla="*/ 0 w 33"/>
                  <a:gd name="T1" fmla="*/ 0 h 34"/>
                  <a:gd name="T2" fmla="*/ 33 w 33"/>
                  <a:gd name="T3" fmla="*/ 0 h 34"/>
                  <a:gd name="T4" fmla="*/ 17 w 33"/>
                  <a:gd name="T5" fmla="*/ 34 h 34"/>
                  <a:gd name="T6" fmla="*/ 0 w 33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lnTo>
                      <a:pt x="33" y="0"/>
                    </a:lnTo>
                    <a:lnTo>
                      <a:pt x="17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82">
                <a:extLst>
                  <a:ext uri="{FF2B5EF4-FFF2-40B4-BE49-F238E27FC236}">
                    <a16:creationId xmlns:a16="http://schemas.microsoft.com/office/drawing/2014/main" id="{7EE3E220-AE45-0063-ADE1-E330C38EA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709613" y="4854575"/>
                <a:ext cx="52387" cy="53975"/>
              </a:xfrm>
              <a:custGeom>
                <a:avLst/>
                <a:gdLst>
                  <a:gd name="T0" fmla="*/ 0 w 33"/>
                  <a:gd name="T1" fmla="*/ 0 h 34"/>
                  <a:gd name="T2" fmla="*/ 33 w 33"/>
                  <a:gd name="T3" fmla="*/ 0 h 34"/>
                  <a:gd name="T4" fmla="*/ 17 w 33"/>
                  <a:gd name="T5" fmla="*/ 34 h 34"/>
                  <a:gd name="T6" fmla="*/ 0 w 33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lnTo>
                      <a:pt x="33" y="0"/>
                    </a:lnTo>
                    <a:lnTo>
                      <a:pt x="17" y="3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00C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Freeform 83">
                <a:extLst>
                  <a:ext uri="{FF2B5EF4-FFF2-40B4-BE49-F238E27FC236}">
                    <a16:creationId xmlns:a16="http://schemas.microsoft.com/office/drawing/2014/main" id="{6AF61581-6C7E-C960-5F54-04BB941378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68363" y="4857750"/>
                <a:ext cx="53975" cy="53975"/>
              </a:xfrm>
              <a:custGeom>
                <a:avLst/>
                <a:gdLst>
                  <a:gd name="T0" fmla="*/ 0 w 34"/>
                  <a:gd name="T1" fmla="*/ 0 h 34"/>
                  <a:gd name="T2" fmla="*/ 34 w 34"/>
                  <a:gd name="T3" fmla="*/ 0 h 34"/>
                  <a:gd name="T4" fmla="*/ 17 w 34"/>
                  <a:gd name="T5" fmla="*/ 34 h 34"/>
                  <a:gd name="T6" fmla="*/ 0 w 34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4">
                    <a:moveTo>
                      <a:pt x="0" y="0"/>
                    </a:moveTo>
                    <a:lnTo>
                      <a:pt x="34" y="0"/>
                    </a:lnTo>
                    <a:lnTo>
                      <a:pt x="17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84">
                <a:extLst>
                  <a:ext uri="{FF2B5EF4-FFF2-40B4-BE49-F238E27FC236}">
                    <a16:creationId xmlns:a16="http://schemas.microsoft.com/office/drawing/2014/main" id="{ACB3286C-178D-BDDB-9452-4FA96ACD7E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868363" y="4857750"/>
                <a:ext cx="53975" cy="53975"/>
              </a:xfrm>
              <a:custGeom>
                <a:avLst/>
                <a:gdLst>
                  <a:gd name="T0" fmla="*/ 0 w 34"/>
                  <a:gd name="T1" fmla="*/ 0 h 34"/>
                  <a:gd name="T2" fmla="*/ 34 w 34"/>
                  <a:gd name="T3" fmla="*/ 0 h 34"/>
                  <a:gd name="T4" fmla="*/ 17 w 34"/>
                  <a:gd name="T5" fmla="*/ 34 h 34"/>
                  <a:gd name="T6" fmla="*/ 0 w 34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4">
                    <a:moveTo>
                      <a:pt x="0" y="0"/>
                    </a:moveTo>
                    <a:lnTo>
                      <a:pt x="34" y="0"/>
                    </a:lnTo>
                    <a:lnTo>
                      <a:pt x="17" y="3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00C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Line 85">
                <a:extLst>
                  <a:ext uri="{FF2B5EF4-FFF2-40B4-BE49-F238E27FC236}">
                    <a16:creationId xmlns:a16="http://schemas.microsoft.com/office/drawing/2014/main" id="{89AE2F01-5019-EF5A-4EF1-1A4EC13FD9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081088" y="4865688"/>
                <a:ext cx="0" cy="169862"/>
              </a:xfrm>
              <a:prstGeom prst="line">
                <a:avLst/>
              </a:prstGeom>
              <a:noFill/>
              <a:ln w="9525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Line 86">
                <a:extLst>
                  <a:ext uri="{FF2B5EF4-FFF2-40B4-BE49-F238E27FC236}">
                    <a16:creationId xmlns:a16="http://schemas.microsoft.com/office/drawing/2014/main" id="{FE04B69F-9A2D-E574-249D-6A843CF840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081088" y="5035550"/>
                <a:ext cx="0" cy="171450"/>
              </a:xfrm>
              <a:prstGeom prst="line">
                <a:avLst/>
              </a:prstGeom>
              <a:noFill/>
              <a:ln w="9525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Line 87">
                <a:extLst>
                  <a:ext uri="{FF2B5EF4-FFF2-40B4-BE49-F238E27FC236}">
                    <a16:creationId xmlns:a16="http://schemas.microsoft.com/office/drawing/2014/main" id="{BD8DB1F4-E03B-022B-E3DF-828A1E1D58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131888" y="4865688"/>
                <a:ext cx="103187" cy="0"/>
              </a:xfrm>
              <a:prstGeom prst="line">
                <a:avLst/>
              </a:prstGeom>
              <a:noFill/>
              <a:ln w="9525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Line 88">
                <a:extLst>
                  <a:ext uri="{FF2B5EF4-FFF2-40B4-BE49-F238E27FC236}">
                    <a16:creationId xmlns:a16="http://schemas.microsoft.com/office/drawing/2014/main" id="{E4CA2AD8-7EDB-8FB5-0912-74B80BEF2F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131888" y="5207000"/>
                <a:ext cx="103187" cy="0"/>
              </a:xfrm>
              <a:prstGeom prst="line">
                <a:avLst/>
              </a:prstGeom>
              <a:noFill/>
              <a:ln w="9525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Freeform 89">
                <a:extLst>
                  <a:ext uri="{FF2B5EF4-FFF2-40B4-BE49-F238E27FC236}">
                    <a16:creationId xmlns:a16="http://schemas.microsoft.com/office/drawing/2014/main" id="{6BC121DB-13FB-226E-6AD0-8AD2ADD9D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27113" y="5048250"/>
                <a:ext cx="52387" cy="53975"/>
              </a:xfrm>
              <a:custGeom>
                <a:avLst/>
                <a:gdLst>
                  <a:gd name="T0" fmla="*/ 16 w 33"/>
                  <a:gd name="T1" fmla="*/ 0 h 34"/>
                  <a:gd name="T2" fmla="*/ 33 w 33"/>
                  <a:gd name="T3" fmla="*/ 34 h 34"/>
                  <a:gd name="T4" fmla="*/ 0 w 33"/>
                  <a:gd name="T5" fmla="*/ 34 h 34"/>
                  <a:gd name="T6" fmla="*/ 16 w 33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4">
                    <a:moveTo>
                      <a:pt x="16" y="0"/>
                    </a:moveTo>
                    <a:lnTo>
                      <a:pt x="33" y="34"/>
                    </a:lnTo>
                    <a:lnTo>
                      <a:pt x="0" y="3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Freeform 90">
                <a:extLst>
                  <a:ext uri="{FF2B5EF4-FFF2-40B4-BE49-F238E27FC236}">
                    <a16:creationId xmlns:a16="http://schemas.microsoft.com/office/drawing/2014/main" id="{3FEC7ED2-26DB-D473-E9C7-7DC4F32A64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27113" y="5048250"/>
                <a:ext cx="52387" cy="53975"/>
              </a:xfrm>
              <a:custGeom>
                <a:avLst/>
                <a:gdLst>
                  <a:gd name="T0" fmla="*/ 16 w 33"/>
                  <a:gd name="T1" fmla="*/ 0 h 34"/>
                  <a:gd name="T2" fmla="*/ 33 w 33"/>
                  <a:gd name="T3" fmla="*/ 34 h 34"/>
                  <a:gd name="T4" fmla="*/ 0 w 33"/>
                  <a:gd name="T5" fmla="*/ 34 h 34"/>
                  <a:gd name="T6" fmla="*/ 16 w 33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4">
                    <a:moveTo>
                      <a:pt x="16" y="0"/>
                    </a:moveTo>
                    <a:lnTo>
                      <a:pt x="33" y="34"/>
                    </a:lnTo>
                    <a:lnTo>
                      <a:pt x="0" y="34"/>
                    </a:lnTo>
                    <a:lnTo>
                      <a:pt x="16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91">
                <a:extLst>
                  <a:ext uri="{FF2B5EF4-FFF2-40B4-BE49-F238E27FC236}">
                    <a16:creationId xmlns:a16="http://schemas.microsoft.com/office/drawing/2014/main" id="{E0B954F7-149A-1F2F-85D0-B57C99CACC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8075" y="4960938"/>
                <a:ext cx="53975" cy="53975"/>
              </a:xfrm>
              <a:custGeom>
                <a:avLst/>
                <a:gdLst>
                  <a:gd name="T0" fmla="*/ 17 w 34"/>
                  <a:gd name="T1" fmla="*/ 0 h 34"/>
                  <a:gd name="T2" fmla="*/ 34 w 34"/>
                  <a:gd name="T3" fmla="*/ 34 h 34"/>
                  <a:gd name="T4" fmla="*/ 0 w 34"/>
                  <a:gd name="T5" fmla="*/ 34 h 34"/>
                  <a:gd name="T6" fmla="*/ 17 w 34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lnTo>
                      <a:pt x="34" y="34"/>
                    </a:lnTo>
                    <a:lnTo>
                      <a:pt x="0" y="34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Freeform 92">
                <a:extLst>
                  <a:ext uri="{FF2B5EF4-FFF2-40B4-BE49-F238E27FC236}">
                    <a16:creationId xmlns:a16="http://schemas.microsoft.com/office/drawing/2014/main" id="{63DC6F87-DC44-B301-DB0D-8A99E503DC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8075" y="4960938"/>
                <a:ext cx="53975" cy="53975"/>
              </a:xfrm>
              <a:custGeom>
                <a:avLst/>
                <a:gdLst>
                  <a:gd name="T0" fmla="*/ 17 w 34"/>
                  <a:gd name="T1" fmla="*/ 0 h 34"/>
                  <a:gd name="T2" fmla="*/ 34 w 34"/>
                  <a:gd name="T3" fmla="*/ 34 h 34"/>
                  <a:gd name="T4" fmla="*/ 0 w 34"/>
                  <a:gd name="T5" fmla="*/ 34 h 34"/>
                  <a:gd name="T6" fmla="*/ 17 w 34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lnTo>
                      <a:pt x="34" y="34"/>
                    </a:lnTo>
                    <a:lnTo>
                      <a:pt x="0" y="34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Freeform 93">
                <a:extLst>
                  <a:ext uri="{FF2B5EF4-FFF2-40B4-BE49-F238E27FC236}">
                    <a16:creationId xmlns:a16="http://schemas.microsoft.com/office/drawing/2014/main" id="{C4E9FCA0-8EFE-5DA5-F1CE-EC63DB831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8075" y="4749800"/>
                <a:ext cx="53975" cy="53975"/>
              </a:xfrm>
              <a:custGeom>
                <a:avLst/>
                <a:gdLst>
                  <a:gd name="T0" fmla="*/ 17 w 34"/>
                  <a:gd name="T1" fmla="*/ 0 h 34"/>
                  <a:gd name="T2" fmla="*/ 34 w 34"/>
                  <a:gd name="T3" fmla="*/ 34 h 34"/>
                  <a:gd name="T4" fmla="*/ 0 w 34"/>
                  <a:gd name="T5" fmla="*/ 34 h 34"/>
                  <a:gd name="T6" fmla="*/ 17 w 34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lnTo>
                      <a:pt x="34" y="34"/>
                    </a:lnTo>
                    <a:lnTo>
                      <a:pt x="0" y="34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Freeform 94">
                <a:extLst>
                  <a:ext uri="{FF2B5EF4-FFF2-40B4-BE49-F238E27FC236}">
                    <a16:creationId xmlns:a16="http://schemas.microsoft.com/office/drawing/2014/main" id="{611D97B3-2534-C187-D1D8-3034188524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8075" y="4749800"/>
                <a:ext cx="53975" cy="53975"/>
              </a:xfrm>
              <a:custGeom>
                <a:avLst/>
                <a:gdLst>
                  <a:gd name="T0" fmla="*/ 17 w 34"/>
                  <a:gd name="T1" fmla="*/ 0 h 34"/>
                  <a:gd name="T2" fmla="*/ 34 w 34"/>
                  <a:gd name="T3" fmla="*/ 34 h 34"/>
                  <a:gd name="T4" fmla="*/ 0 w 34"/>
                  <a:gd name="T5" fmla="*/ 34 h 34"/>
                  <a:gd name="T6" fmla="*/ 17 w 34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lnTo>
                      <a:pt x="34" y="34"/>
                    </a:lnTo>
                    <a:lnTo>
                      <a:pt x="0" y="34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Freeform 95">
                <a:extLst>
                  <a:ext uri="{FF2B5EF4-FFF2-40B4-BE49-F238E27FC236}">
                    <a16:creationId xmlns:a16="http://schemas.microsoft.com/office/drawing/2014/main" id="{26E3A6D9-2C34-64DC-8C72-4FF9AA47AC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8075" y="5078413"/>
                <a:ext cx="53975" cy="52387"/>
              </a:xfrm>
              <a:custGeom>
                <a:avLst/>
                <a:gdLst>
                  <a:gd name="T0" fmla="*/ 17 w 34"/>
                  <a:gd name="T1" fmla="*/ 0 h 33"/>
                  <a:gd name="T2" fmla="*/ 34 w 34"/>
                  <a:gd name="T3" fmla="*/ 33 h 33"/>
                  <a:gd name="T4" fmla="*/ 0 w 34"/>
                  <a:gd name="T5" fmla="*/ 33 h 33"/>
                  <a:gd name="T6" fmla="*/ 17 w 34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3">
                    <a:moveTo>
                      <a:pt x="17" y="0"/>
                    </a:moveTo>
                    <a:lnTo>
                      <a:pt x="34" y="33"/>
                    </a:lnTo>
                    <a:lnTo>
                      <a:pt x="0" y="3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Freeform 96">
                <a:extLst>
                  <a:ext uri="{FF2B5EF4-FFF2-40B4-BE49-F238E27FC236}">
                    <a16:creationId xmlns:a16="http://schemas.microsoft.com/office/drawing/2014/main" id="{94E68869-62F4-0F0D-A535-8A5F58C552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8075" y="5078413"/>
                <a:ext cx="53975" cy="52387"/>
              </a:xfrm>
              <a:custGeom>
                <a:avLst/>
                <a:gdLst>
                  <a:gd name="T0" fmla="*/ 17 w 34"/>
                  <a:gd name="T1" fmla="*/ 0 h 33"/>
                  <a:gd name="T2" fmla="*/ 34 w 34"/>
                  <a:gd name="T3" fmla="*/ 33 h 33"/>
                  <a:gd name="T4" fmla="*/ 0 w 34"/>
                  <a:gd name="T5" fmla="*/ 33 h 33"/>
                  <a:gd name="T6" fmla="*/ 17 w 34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3">
                    <a:moveTo>
                      <a:pt x="17" y="0"/>
                    </a:moveTo>
                    <a:lnTo>
                      <a:pt x="34" y="33"/>
                    </a:lnTo>
                    <a:lnTo>
                      <a:pt x="0" y="33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Freeform 97">
                <a:extLst>
                  <a:ext uri="{FF2B5EF4-FFF2-40B4-BE49-F238E27FC236}">
                    <a16:creationId xmlns:a16="http://schemas.microsoft.com/office/drawing/2014/main" id="{52BAE694-E2F2-76C4-6BAE-55E537AE55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8075" y="5211763"/>
                <a:ext cx="53975" cy="52387"/>
              </a:xfrm>
              <a:custGeom>
                <a:avLst/>
                <a:gdLst>
                  <a:gd name="T0" fmla="*/ 17 w 34"/>
                  <a:gd name="T1" fmla="*/ 0 h 33"/>
                  <a:gd name="T2" fmla="*/ 34 w 34"/>
                  <a:gd name="T3" fmla="*/ 33 h 33"/>
                  <a:gd name="T4" fmla="*/ 0 w 34"/>
                  <a:gd name="T5" fmla="*/ 33 h 33"/>
                  <a:gd name="T6" fmla="*/ 17 w 34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3">
                    <a:moveTo>
                      <a:pt x="17" y="0"/>
                    </a:moveTo>
                    <a:lnTo>
                      <a:pt x="34" y="33"/>
                    </a:lnTo>
                    <a:lnTo>
                      <a:pt x="0" y="3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Freeform 98">
                <a:extLst>
                  <a:ext uri="{FF2B5EF4-FFF2-40B4-BE49-F238E27FC236}">
                    <a16:creationId xmlns:a16="http://schemas.microsoft.com/office/drawing/2014/main" id="{FF60CBFE-4D0C-0554-0390-05AA1B284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108075" y="5211763"/>
                <a:ext cx="53975" cy="52387"/>
              </a:xfrm>
              <a:custGeom>
                <a:avLst/>
                <a:gdLst>
                  <a:gd name="T0" fmla="*/ 17 w 34"/>
                  <a:gd name="T1" fmla="*/ 0 h 33"/>
                  <a:gd name="T2" fmla="*/ 34 w 34"/>
                  <a:gd name="T3" fmla="*/ 33 h 33"/>
                  <a:gd name="T4" fmla="*/ 0 w 34"/>
                  <a:gd name="T5" fmla="*/ 33 h 33"/>
                  <a:gd name="T6" fmla="*/ 17 w 34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3">
                    <a:moveTo>
                      <a:pt x="17" y="0"/>
                    </a:moveTo>
                    <a:lnTo>
                      <a:pt x="34" y="33"/>
                    </a:lnTo>
                    <a:lnTo>
                      <a:pt x="0" y="33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Line 99">
                <a:extLst>
                  <a:ext uri="{FF2B5EF4-FFF2-40B4-BE49-F238E27FC236}">
                    <a16:creationId xmlns:a16="http://schemas.microsoft.com/office/drawing/2014/main" id="{46050536-AC7F-2D86-B309-5394EEAB93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398588" y="5232400"/>
                <a:ext cx="0" cy="93662"/>
              </a:xfrm>
              <a:prstGeom prst="line">
                <a:avLst/>
              </a:prstGeom>
              <a:noFill/>
              <a:ln w="9525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Line 100">
                <a:extLst>
                  <a:ext uri="{FF2B5EF4-FFF2-40B4-BE49-F238E27FC236}">
                    <a16:creationId xmlns:a16="http://schemas.microsoft.com/office/drawing/2014/main" id="{FB1E07F1-2D0A-01BD-97E6-B440495E1D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398588" y="5326063"/>
                <a:ext cx="0" cy="95250"/>
              </a:xfrm>
              <a:prstGeom prst="line">
                <a:avLst/>
              </a:prstGeom>
              <a:noFill/>
              <a:ln w="9525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Line 101">
                <a:extLst>
                  <a:ext uri="{FF2B5EF4-FFF2-40B4-BE49-F238E27FC236}">
                    <a16:creationId xmlns:a16="http://schemas.microsoft.com/office/drawing/2014/main" id="{860DF6CD-90E3-32DD-181D-FEDDCF15B4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450975" y="5232400"/>
                <a:ext cx="104775" cy="0"/>
              </a:xfrm>
              <a:prstGeom prst="line">
                <a:avLst/>
              </a:prstGeom>
              <a:noFill/>
              <a:ln w="9525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Line 102">
                <a:extLst>
                  <a:ext uri="{FF2B5EF4-FFF2-40B4-BE49-F238E27FC236}">
                    <a16:creationId xmlns:a16="http://schemas.microsoft.com/office/drawing/2014/main" id="{50B6E1B3-5D4A-1615-03B0-BF81B61C60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450975" y="5421313"/>
                <a:ext cx="104775" cy="0"/>
              </a:xfrm>
              <a:prstGeom prst="line">
                <a:avLst/>
              </a:prstGeom>
              <a:noFill/>
              <a:ln w="9525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Rectangle 103">
                <a:extLst>
                  <a:ext uri="{FF2B5EF4-FFF2-40B4-BE49-F238E27FC236}">
                    <a16:creationId xmlns:a16="http://schemas.microsoft.com/office/drawing/2014/main" id="{15A67D4D-4BBF-0CEF-FB06-6113CAE733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346200" y="5329238"/>
                <a:ext cx="53975" cy="53975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Rectangle 104">
                <a:extLst>
                  <a:ext uri="{FF2B5EF4-FFF2-40B4-BE49-F238E27FC236}">
                    <a16:creationId xmlns:a16="http://schemas.microsoft.com/office/drawing/2014/main" id="{940E6316-6294-7EA8-B849-2B51DBAC3A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346200" y="5329238"/>
                <a:ext cx="53975" cy="53975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0" name="Rectangle 105">
                <a:extLst>
                  <a:ext uri="{FF2B5EF4-FFF2-40B4-BE49-F238E27FC236}">
                    <a16:creationId xmlns:a16="http://schemas.microsoft.com/office/drawing/2014/main" id="{78BF85C1-D36E-DBB7-1033-C995E83B37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503363" y="5275263"/>
                <a:ext cx="52387" cy="52387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Rectangle 106">
                <a:extLst>
                  <a:ext uri="{FF2B5EF4-FFF2-40B4-BE49-F238E27FC236}">
                    <a16:creationId xmlns:a16="http://schemas.microsoft.com/office/drawing/2014/main" id="{61368259-52C1-EC07-514F-266AFEC318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503363" y="5275263"/>
                <a:ext cx="52387" cy="52387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Rectangle 107">
                <a:extLst>
                  <a:ext uri="{FF2B5EF4-FFF2-40B4-BE49-F238E27FC236}">
                    <a16:creationId xmlns:a16="http://schemas.microsoft.com/office/drawing/2014/main" id="{BE364E4F-3123-FBA6-C878-E9AF01269E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425575" y="5337175"/>
                <a:ext cx="53975" cy="52387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Rectangle 108">
                <a:extLst>
                  <a:ext uri="{FF2B5EF4-FFF2-40B4-BE49-F238E27FC236}">
                    <a16:creationId xmlns:a16="http://schemas.microsoft.com/office/drawing/2014/main" id="{4C0970AF-86F4-6C72-0B15-9255F8AE91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425575" y="5337175"/>
                <a:ext cx="53975" cy="52387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Rectangle 109">
                <a:extLst>
                  <a:ext uri="{FF2B5EF4-FFF2-40B4-BE49-F238E27FC236}">
                    <a16:creationId xmlns:a16="http://schemas.microsoft.com/office/drawing/2014/main" id="{41D39877-4D7C-3FCE-77E8-5407C44880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425575" y="5407025"/>
                <a:ext cx="53975" cy="52387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Rectangle 110">
                <a:extLst>
                  <a:ext uri="{FF2B5EF4-FFF2-40B4-BE49-F238E27FC236}">
                    <a16:creationId xmlns:a16="http://schemas.microsoft.com/office/drawing/2014/main" id="{2D77439F-F701-C5FF-9746-CB0D429B3F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425575" y="5407025"/>
                <a:ext cx="53975" cy="52387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Rectangle 111">
                <a:extLst>
                  <a:ext uri="{FF2B5EF4-FFF2-40B4-BE49-F238E27FC236}">
                    <a16:creationId xmlns:a16="http://schemas.microsoft.com/office/drawing/2014/main" id="{969C6601-A2DE-D018-A380-A5513E16C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425575" y="5153025"/>
                <a:ext cx="53975" cy="52387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Rectangle 112">
                <a:extLst>
                  <a:ext uri="{FF2B5EF4-FFF2-40B4-BE49-F238E27FC236}">
                    <a16:creationId xmlns:a16="http://schemas.microsoft.com/office/drawing/2014/main" id="{1F28573E-99B9-D403-A0D3-0C1B80D75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425575" y="5153025"/>
                <a:ext cx="53975" cy="52387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Line 113">
                <a:extLst>
                  <a:ext uri="{FF2B5EF4-FFF2-40B4-BE49-F238E27FC236}">
                    <a16:creationId xmlns:a16="http://schemas.microsoft.com/office/drawing/2014/main" id="{08224ED8-C1E8-BF15-F983-5514E35FA8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716088" y="5416550"/>
                <a:ext cx="0" cy="73025"/>
              </a:xfrm>
              <a:prstGeom prst="line">
                <a:avLst/>
              </a:prstGeom>
              <a:noFill/>
              <a:ln w="9525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Line 114">
                <a:extLst>
                  <a:ext uri="{FF2B5EF4-FFF2-40B4-BE49-F238E27FC236}">
                    <a16:creationId xmlns:a16="http://schemas.microsoft.com/office/drawing/2014/main" id="{19C06D53-A20F-996F-DC4C-AB2E1499AB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716088" y="5489575"/>
                <a:ext cx="0" cy="71437"/>
              </a:xfrm>
              <a:prstGeom prst="line">
                <a:avLst/>
              </a:prstGeom>
              <a:noFill/>
              <a:ln w="9525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Line 115">
                <a:extLst>
                  <a:ext uri="{FF2B5EF4-FFF2-40B4-BE49-F238E27FC236}">
                    <a16:creationId xmlns:a16="http://schemas.microsoft.com/office/drawing/2014/main" id="{DE3EBD3D-77C0-F491-534B-555EF10C17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768475" y="5416550"/>
                <a:ext cx="103187" cy="0"/>
              </a:xfrm>
              <a:prstGeom prst="line">
                <a:avLst/>
              </a:prstGeom>
              <a:noFill/>
              <a:ln w="9525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Line 116">
                <a:extLst>
                  <a:ext uri="{FF2B5EF4-FFF2-40B4-BE49-F238E27FC236}">
                    <a16:creationId xmlns:a16="http://schemas.microsoft.com/office/drawing/2014/main" id="{68453A6A-4076-F2BB-14B1-6FD1669331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768475" y="5561013"/>
                <a:ext cx="103187" cy="0"/>
              </a:xfrm>
              <a:prstGeom prst="line">
                <a:avLst/>
              </a:prstGeom>
              <a:noFill/>
              <a:ln w="9525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Oval 117">
                <a:extLst>
                  <a:ext uri="{FF2B5EF4-FFF2-40B4-BE49-F238E27FC236}">
                    <a16:creationId xmlns:a16="http://schemas.microsoft.com/office/drawing/2014/main" id="{1F9957A2-85D4-B556-B3EC-3AA342BB2B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716088" y="5497513"/>
                <a:ext cx="52387" cy="53975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Oval 118">
                <a:extLst>
                  <a:ext uri="{FF2B5EF4-FFF2-40B4-BE49-F238E27FC236}">
                    <a16:creationId xmlns:a16="http://schemas.microsoft.com/office/drawing/2014/main" id="{A4B134C1-96C2-6858-5EE5-32E07C67CB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716088" y="5497513"/>
                <a:ext cx="52387" cy="53975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Oval 119">
                <a:extLst>
                  <a:ext uri="{FF2B5EF4-FFF2-40B4-BE49-F238E27FC236}">
                    <a16:creationId xmlns:a16="http://schemas.microsoft.com/office/drawing/2014/main" id="{67F29751-93CD-925C-D31C-DE50CEAC75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820863" y="5499100"/>
                <a:ext cx="52387" cy="53975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Oval 120">
                <a:extLst>
                  <a:ext uri="{FF2B5EF4-FFF2-40B4-BE49-F238E27FC236}">
                    <a16:creationId xmlns:a16="http://schemas.microsoft.com/office/drawing/2014/main" id="{DFB6780A-8CA6-B9C5-CAA0-FF0F43A1D4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820863" y="5499100"/>
                <a:ext cx="52387" cy="53975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Oval 121">
                <a:extLst>
                  <a:ext uri="{FF2B5EF4-FFF2-40B4-BE49-F238E27FC236}">
                    <a16:creationId xmlns:a16="http://schemas.microsoft.com/office/drawing/2014/main" id="{31FD7CE9-B5B4-7E69-A6DD-0BDF9DD272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663700" y="5494338"/>
                <a:ext cx="53975" cy="53975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Oval 122">
                <a:extLst>
                  <a:ext uri="{FF2B5EF4-FFF2-40B4-BE49-F238E27FC236}">
                    <a16:creationId xmlns:a16="http://schemas.microsoft.com/office/drawing/2014/main" id="{EA984008-F13A-21BE-321A-6601A1DCE3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663700" y="5494338"/>
                <a:ext cx="53975" cy="53975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Oval 123">
                <a:extLst>
                  <a:ext uri="{FF2B5EF4-FFF2-40B4-BE49-F238E27FC236}">
                    <a16:creationId xmlns:a16="http://schemas.microsoft.com/office/drawing/2014/main" id="{F6B79ADA-7592-FA9D-1094-1FF9EE2ED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770063" y="5484813"/>
                <a:ext cx="53975" cy="52387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Oval 124">
                <a:extLst>
                  <a:ext uri="{FF2B5EF4-FFF2-40B4-BE49-F238E27FC236}">
                    <a16:creationId xmlns:a16="http://schemas.microsoft.com/office/drawing/2014/main" id="{DEBAE416-DA32-B7A6-2E57-046A0EA3D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770063" y="5484813"/>
                <a:ext cx="53975" cy="52387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Oval 125">
                <a:extLst>
                  <a:ext uri="{FF2B5EF4-FFF2-40B4-BE49-F238E27FC236}">
                    <a16:creationId xmlns:a16="http://schemas.microsoft.com/office/drawing/2014/main" id="{967A6D8B-6572-9DD7-DEDF-AA4F8B6F5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770063" y="5334000"/>
                <a:ext cx="53975" cy="53975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Oval 126">
                <a:extLst>
                  <a:ext uri="{FF2B5EF4-FFF2-40B4-BE49-F238E27FC236}">
                    <a16:creationId xmlns:a16="http://schemas.microsoft.com/office/drawing/2014/main" id="{E5A25ADB-F6D9-077D-0B0E-3831C913D5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770063" y="5334000"/>
                <a:ext cx="53975" cy="53975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Rectangle 127">
                <a:extLst>
                  <a:ext uri="{FF2B5EF4-FFF2-40B4-BE49-F238E27FC236}">
                    <a16:creationId xmlns:a16="http://schemas.microsoft.com/office/drawing/2014/main" id="{F57C4F64-F9DB-F4A9-0D65-DDDF73BE64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-2687638" y="5040313"/>
                <a:ext cx="757237" cy="203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Annexin V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3" name="Rectangle 128">
                <a:extLst>
                  <a:ext uri="{FF2B5EF4-FFF2-40B4-BE49-F238E27FC236}">
                    <a16:creationId xmlns:a16="http://schemas.microsoft.com/office/drawing/2014/main" id="{7F174EBB-E70B-DA45-227E-4F66CF1C55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-2427288" y="4677569"/>
                <a:ext cx="115887" cy="152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9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+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4" name="Rectangle 129">
                <a:extLst>
                  <a:ext uri="{FF2B5EF4-FFF2-40B4-BE49-F238E27FC236}">
                    <a16:creationId xmlns:a16="http://schemas.microsoft.com/office/drawing/2014/main" id="{A6704A85-55A1-C427-33FD-9C87F72B16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-2655888" y="4296569"/>
                <a:ext cx="692150" cy="203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 cells (%)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5" name="Freeform 130">
                <a:extLst>
                  <a:ext uri="{FF2B5EF4-FFF2-40B4-BE49-F238E27FC236}">
                    <a16:creationId xmlns:a16="http://schemas.microsoft.com/office/drawing/2014/main" id="{FF12CC86-2B8B-E937-E067-CA99C4102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703388" y="4040188"/>
                <a:ext cx="598487" cy="87312"/>
              </a:xfrm>
              <a:custGeom>
                <a:avLst/>
                <a:gdLst>
                  <a:gd name="T0" fmla="*/ 0 w 377"/>
                  <a:gd name="T1" fmla="*/ 55 h 55"/>
                  <a:gd name="T2" fmla="*/ 0 w 377"/>
                  <a:gd name="T3" fmla="*/ 0 h 55"/>
                  <a:gd name="T4" fmla="*/ 377 w 377"/>
                  <a:gd name="T5" fmla="*/ 0 h 55"/>
                  <a:gd name="T6" fmla="*/ 377 w 377"/>
                  <a:gd name="T7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7" h="55">
                    <a:moveTo>
                      <a:pt x="0" y="55"/>
                    </a:moveTo>
                    <a:lnTo>
                      <a:pt x="0" y="0"/>
                    </a:lnTo>
                    <a:lnTo>
                      <a:pt x="377" y="0"/>
                    </a:lnTo>
                    <a:lnTo>
                      <a:pt x="377" y="55"/>
                    </a:lnTo>
                  </a:path>
                </a:pathLst>
              </a:cu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Rectangle 131">
                <a:extLst>
                  <a:ext uri="{FF2B5EF4-FFF2-40B4-BE49-F238E27FC236}">
                    <a16:creationId xmlns:a16="http://schemas.microsoft.com/office/drawing/2014/main" id="{59428988-8F73-C625-B4A1-5E5D125980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466850" y="3894138"/>
                <a:ext cx="179387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**</a:t>
                </a:r>
                <a:endParaRPr kumimoji="0" lang="en-US" alt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7" name="Freeform 132">
                <a:extLst>
                  <a:ext uri="{FF2B5EF4-FFF2-40B4-BE49-F238E27FC236}">
                    <a16:creationId xmlns:a16="http://schemas.microsoft.com/office/drawing/2014/main" id="{337E3655-9DDF-641F-7179-19DB743C2E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404938" y="3814763"/>
                <a:ext cx="641350" cy="87312"/>
              </a:xfrm>
              <a:custGeom>
                <a:avLst/>
                <a:gdLst>
                  <a:gd name="T0" fmla="*/ 0 w 404"/>
                  <a:gd name="T1" fmla="*/ 55 h 55"/>
                  <a:gd name="T2" fmla="*/ 0 w 404"/>
                  <a:gd name="T3" fmla="*/ 0 h 55"/>
                  <a:gd name="T4" fmla="*/ 404 w 404"/>
                  <a:gd name="T5" fmla="*/ 0 h 55"/>
                  <a:gd name="T6" fmla="*/ 404 w 404"/>
                  <a:gd name="T7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4" h="55">
                    <a:moveTo>
                      <a:pt x="0" y="55"/>
                    </a:moveTo>
                    <a:lnTo>
                      <a:pt x="0" y="0"/>
                    </a:lnTo>
                    <a:lnTo>
                      <a:pt x="404" y="0"/>
                    </a:lnTo>
                    <a:lnTo>
                      <a:pt x="404" y="55"/>
                    </a:lnTo>
                  </a:path>
                </a:pathLst>
              </a:cu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Rectangle 133">
                <a:extLst>
                  <a:ext uri="{FF2B5EF4-FFF2-40B4-BE49-F238E27FC236}">
                    <a16:creationId xmlns:a16="http://schemas.microsoft.com/office/drawing/2014/main" id="{17619F9A-269A-8B2C-6413-39E468F0E8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216025" y="3668713"/>
                <a:ext cx="269875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***</a:t>
                </a:r>
                <a:endParaRPr kumimoji="0" lang="en-US" alt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0" name="Freeform 134">
                <a:extLst>
                  <a:ext uri="{FF2B5EF4-FFF2-40B4-BE49-F238E27FC236}">
                    <a16:creationId xmlns:a16="http://schemas.microsoft.com/office/drawing/2014/main" id="{2F815C43-FDA7-18CF-C801-E1618046DF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082675" y="4038600"/>
                <a:ext cx="319087" cy="85725"/>
              </a:xfrm>
              <a:custGeom>
                <a:avLst/>
                <a:gdLst>
                  <a:gd name="T0" fmla="*/ 0 w 201"/>
                  <a:gd name="T1" fmla="*/ 54 h 54"/>
                  <a:gd name="T2" fmla="*/ 0 w 201"/>
                  <a:gd name="T3" fmla="*/ 0 h 54"/>
                  <a:gd name="T4" fmla="*/ 201 w 201"/>
                  <a:gd name="T5" fmla="*/ 0 h 54"/>
                  <a:gd name="T6" fmla="*/ 201 w 201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54">
                    <a:moveTo>
                      <a:pt x="0" y="54"/>
                    </a:moveTo>
                    <a:lnTo>
                      <a:pt x="0" y="0"/>
                    </a:lnTo>
                    <a:lnTo>
                      <a:pt x="201" y="0"/>
                    </a:lnTo>
                    <a:lnTo>
                      <a:pt x="201" y="54"/>
                    </a:lnTo>
                  </a:path>
                </a:pathLst>
              </a:cu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2" name="Rectangle 135">
                <a:extLst>
                  <a:ext uri="{FF2B5EF4-FFF2-40B4-BE49-F238E27FC236}">
                    <a16:creationId xmlns:a16="http://schemas.microsoft.com/office/drawing/2014/main" id="{83370871-F6C4-9A77-B783-DF2D538DDF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966788" y="3890963"/>
                <a:ext cx="90487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en-US" altLang="en-US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3" name="Freeform 136">
                <a:extLst>
                  <a:ext uri="{FF2B5EF4-FFF2-40B4-BE49-F238E27FC236}">
                    <a16:creationId xmlns:a16="http://schemas.microsoft.com/office/drawing/2014/main" id="{04161C6B-AA50-3377-4F23-2FC608AD8C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703388" y="3651250"/>
                <a:ext cx="939800" cy="87312"/>
              </a:xfrm>
              <a:custGeom>
                <a:avLst/>
                <a:gdLst>
                  <a:gd name="T0" fmla="*/ 0 w 592"/>
                  <a:gd name="T1" fmla="*/ 55 h 55"/>
                  <a:gd name="T2" fmla="*/ 0 w 592"/>
                  <a:gd name="T3" fmla="*/ 0 h 55"/>
                  <a:gd name="T4" fmla="*/ 592 w 592"/>
                  <a:gd name="T5" fmla="*/ 0 h 55"/>
                  <a:gd name="T6" fmla="*/ 592 w 592"/>
                  <a:gd name="T7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2" h="55">
                    <a:moveTo>
                      <a:pt x="0" y="55"/>
                    </a:moveTo>
                    <a:lnTo>
                      <a:pt x="0" y="0"/>
                    </a:lnTo>
                    <a:lnTo>
                      <a:pt x="592" y="0"/>
                    </a:lnTo>
                    <a:lnTo>
                      <a:pt x="592" y="55"/>
                    </a:lnTo>
                  </a:path>
                </a:pathLst>
              </a:custGeom>
              <a:noFill/>
              <a:ln w="1746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4" name="Rectangle 137">
                <a:extLst>
                  <a:ext uri="{FF2B5EF4-FFF2-40B4-BE49-F238E27FC236}">
                    <a16:creationId xmlns:a16="http://schemas.microsoft.com/office/drawing/2014/main" id="{4AA67A0C-3A2F-167C-BE3B-D89EC5660C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1366838" y="3498850"/>
                <a:ext cx="269875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***</a:t>
                </a:r>
                <a:endParaRPr kumimoji="0" lang="en-US" alt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719" name="Group 461">
            <a:extLst>
              <a:ext uri="{FF2B5EF4-FFF2-40B4-BE49-F238E27FC236}">
                <a16:creationId xmlns:a16="http://schemas.microsoft.com/office/drawing/2014/main" id="{615BA75E-E571-20C3-1987-162DEB215FF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9172" y="5159370"/>
            <a:ext cx="2951163" cy="2622550"/>
            <a:chOff x="-2051" y="1273"/>
            <a:chExt cx="1859" cy="1652"/>
          </a:xfrm>
        </p:grpSpPr>
        <p:sp>
          <p:nvSpPr>
            <p:cNvPr id="720" name="AutoShape 460">
              <a:extLst>
                <a:ext uri="{FF2B5EF4-FFF2-40B4-BE49-F238E27FC236}">
                  <a16:creationId xmlns:a16="http://schemas.microsoft.com/office/drawing/2014/main" id="{76148ED1-FE22-DF1E-4506-316E67316F1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2051" y="1273"/>
              <a:ext cx="1859" cy="1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" name="Rectangle 462">
              <a:extLst>
                <a:ext uri="{FF2B5EF4-FFF2-40B4-BE49-F238E27FC236}">
                  <a16:creationId xmlns:a16="http://schemas.microsoft.com/office/drawing/2014/main" id="{EC164B00-4313-5D9B-B5AA-08DF8DEE2E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677" y="2598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2" name="Rectangle 463">
              <a:extLst>
                <a:ext uri="{FF2B5EF4-FFF2-40B4-BE49-F238E27FC236}">
                  <a16:creationId xmlns:a16="http://schemas.microsoft.com/office/drawing/2014/main" id="{A7C5ECEF-A341-34E5-3EC6-E59835292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10" y="2598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3" name="Rectangle 464">
              <a:extLst>
                <a:ext uri="{FF2B5EF4-FFF2-40B4-BE49-F238E27FC236}">
                  <a16:creationId xmlns:a16="http://schemas.microsoft.com/office/drawing/2014/main" id="{08DD299F-537C-F472-E100-A163E8FA2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42" y="2598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4" name="Rectangle 465">
              <a:extLst>
                <a:ext uri="{FF2B5EF4-FFF2-40B4-BE49-F238E27FC236}">
                  <a16:creationId xmlns:a16="http://schemas.microsoft.com/office/drawing/2014/main" id="{4479CD9E-88C1-C3E5-5550-BE898C486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01" y="2598"/>
              <a:ext cx="14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5" name="Freeform 466">
              <a:extLst>
                <a:ext uri="{FF2B5EF4-FFF2-40B4-BE49-F238E27FC236}">
                  <a16:creationId xmlns:a16="http://schemas.microsoft.com/office/drawing/2014/main" id="{AB138A66-A5E6-A4CB-A35B-CB656FFAAA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657" y="2536"/>
              <a:ext cx="1113" cy="47"/>
            </a:xfrm>
            <a:custGeom>
              <a:avLst/>
              <a:gdLst>
                <a:gd name="T0" fmla="*/ 0 w 1113"/>
                <a:gd name="T1" fmla="*/ 0 h 47"/>
                <a:gd name="T2" fmla="*/ 1113 w 1113"/>
                <a:gd name="T3" fmla="*/ 0 h 47"/>
                <a:gd name="T4" fmla="*/ 6 w 1113"/>
                <a:gd name="T5" fmla="*/ 0 h 47"/>
                <a:gd name="T6" fmla="*/ 6 w 1113"/>
                <a:gd name="T7" fmla="*/ 47 h 47"/>
                <a:gd name="T8" fmla="*/ 373 w 1113"/>
                <a:gd name="T9" fmla="*/ 0 h 47"/>
                <a:gd name="T10" fmla="*/ 373 w 1113"/>
                <a:gd name="T11" fmla="*/ 47 h 47"/>
                <a:gd name="T12" fmla="*/ 740 w 1113"/>
                <a:gd name="T13" fmla="*/ 0 h 47"/>
                <a:gd name="T14" fmla="*/ 740 w 1113"/>
                <a:gd name="T15" fmla="*/ 47 h 47"/>
                <a:gd name="T16" fmla="*/ 1108 w 1113"/>
                <a:gd name="T17" fmla="*/ 0 h 47"/>
                <a:gd name="T18" fmla="*/ 1108 w 1113"/>
                <a:gd name="T1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3" h="47">
                  <a:moveTo>
                    <a:pt x="0" y="0"/>
                  </a:moveTo>
                  <a:lnTo>
                    <a:pt x="1113" y="0"/>
                  </a:lnTo>
                  <a:moveTo>
                    <a:pt x="6" y="0"/>
                  </a:moveTo>
                  <a:lnTo>
                    <a:pt x="6" y="47"/>
                  </a:lnTo>
                  <a:moveTo>
                    <a:pt x="373" y="0"/>
                  </a:moveTo>
                  <a:lnTo>
                    <a:pt x="373" y="47"/>
                  </a:lnTo>
                  <a:moveTo>
                    <a:pt x="740" y="0"/>
                  </a:moveTo>
                  <a:lnTo>
                    <a:pt x="740" y="47"/>
                  </a:lnTo>
                  <a:moveTo>
                    <a:pt x="1108" y="0"/>
                  </a:moveTo>
                  <a:lnTo>
                    <a:pt x="1108" y="47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" name="Rectangle 467">
              <a:extLst>
                <a:ext uri="{FF2B5EF4-FFF2-40B4-BE49-F238E27FC236}">
                  <a16:creationId xmlns:a16="http://schemas.microsoft.com/office/drawing/2014/main" id="{93021F3D-FD36-E0D2-228E-75159575CF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61" y="2484"/>
              <a:ext cx="9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7" name="Rectangle 468">
              <a:extLst>
                <a:ext uri="{FF2B5EF4-FFF2-40B4-BE49-F238E27FC236}">
                  <a16:creationId xmlns:a16="http://schemas.microsoft.com/office/drawing/2014/main" id="{38EB19BB-EA4D-6D8D-F5A3-9F1C464F5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11" y="2209"/>
              <a:ext cx="14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8" name="Rectangle 469">
              <a:extLst>
                <a:ext uri="{FF2B5EF4-FFF2-40B4-BE49-F238E27FC236}">
                  <a16:creationId xmlns:a16="http://schemas.microsoft.com/office/drawing/2014/main" id="{D4DC0C35-B070-BF56-CEAB-658290202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11" y="1933"/>
              <a:ext cx="14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9" name="Rectangle 470">
              <a:extLst>
                <a:ext uri="{FF2B5EF4-FFF2-40B4-BE49-F238E27FC236}">
                  <a16:creationId xmlns:a16="http://schemas.microsoft.com/office/drawing/2014/main" id="{51305382-6AB3-103A-38EB-281F0B4530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11" y="1658"/>
              <a:ext cx="14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0" name="Rectangle 471">
              <a:extLst>
                <a:ext uri="{FF2B5EF4-FFF2-40B4-BE49-F238E27FC236}">
                  <a16:creationId xmlns:a16="http://schemas.microsoft.com/office/drawing/2014/main" id="{4B8C25ED-CC75-40E8-7301-27C5A329D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11" y="1382"/>
              <a:ext cx="14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1" name="Freeform 472">
              <a:extLst>
                <a:ext uri="{FF2B5EF4-FFF2-40B4-BE49-F238E27FC236}">
                  <a16:creationId xmlns:a16="http://schemas.microsoft.com/office/drawing/2014/main" id="{27BBE508-9CD3-C011-F032-D2C058DF10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698" y="1428"/>
              <a:ext cx="47" cy="1114"/>
            </a:xfrm>
            <a:custGeom>
              <a:avLst/>
              <a:gdLst>
                <a:gd name="T0" fmla="*/ 47 w 47"/>
                <a:gd name="T1" fmla="*/ 1114 h 1114"/>
                <a:gd name="T2" fmla="*/ 47 w 47"/>
                <a:gd name="T3" fmla="*/ 0 h 1114"/>
                <a:gd name="T4" fmla="*/ 47 w 47"/>
                <a:gd name="T5" fmla="*/ 1108 h 1114"/>
                <a:gd name="T6" fmla="*/ 0 w 47"/>
                <a:gd name="T7" fmla="*/ 1108 h 1114"/>
                <a:gd name="T8" fmla="*/ 47 w 47"/>
                <a:gd name="T9" fmla="*/ 833 h 1114"/>
                <a:gd name="T10" fmla="*/ 0 w 47"/>
                <a:gd name="T11" fmla="*/ 833 h 1114"/>
                <a:gd name="T12" fmla="*/ 47 w 47"/>
                <a:gd name="T13" fmla="*/ 557 h 1114"/>
                <a:gd name="T14" fmla="*/ 0 w 47"/>
                <a:gd name="T15" fmla="*/ 557 h 1114"/>
                <a:gd name="T16" fmla="*/ 47 w 47"/>
                <a:gd name="T17" fmla="*/ 281 h 1114"/>
                <a:gd name="T18" fmla="*/ 0 w 47"/>
                <a:gd name="T19" fmla="*/ 281 h 1114"/>
                <a:gd name="T20" fmla="*/ 47 w 47"/>
                <a:gd name="T21" fmla="*/ 6 h 1114"/>
                <a:gd name="T22" fmla="*/ 0 w 47"/>
                <a:gd name="T23" fmla="*/ 6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1114">
                  <a:moveTo>
                    <a:pt x="47" y="1114"/>
                  </a:moveTo>
                  <a:lnTo>
                    <a:pt x="47" y="0"/>
                  </a:lnTo>
                  <a:moveTo>
                    <a:pt x="47" y="1108"/>
                  </a:moveTo>
                  <a:lnTo>
                    <a:pt x="0" y="1108"/>
                  </a:lnTo>
                  <a:moveTo>
                    <a:pt x="47" y="833"/>
                  </a:moveTo>
                  <a:lnTo>
                    <a:pt x="0" y="833"/>
                  </a:lnTo>
                  <a:moveTo>
                    <a:pt x="47" y="557"/>
                  </a:moveTo>
                  <a:lnTo>
                    <a:pt x="0" y="557"/>
                  </a:lnTo>
                  <a:moveTo>
                    <a:pt x="47" y="281"/>
                  </a:moveTo>
                  <a:lnTo>
                    <a:pt x="0" y="281"/>
                  </a:lnTo>
                  <a:moveTo>
                    <a:pt x="47" y="6"/>
                  </a:moveTo>
                  <a:lnTo>
                    <a:pt x="0" y="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2" name="Freeform 473">
              <a:extLst>
                <a:ext uri="{FF2B5EF4-FFF2-40B4-BE49-F238E27FC236}">
                  <a16:creationId xmlns:a16="http://schemas.microsoft.com/office/drawing/2014/main" id="{EDE31BC8-66D7-7EC0-839B-4FB728FE5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51" y="2255"/>
              <a:ext cx="1102" cy="279"/>
            </a:xfrm>
            <a:custGeom>
              <a:avLst/>
              <a:gdLst>
                <a:gd name="T0" fmla="*/ 0 w 1102"/>
                <a:gd name="T1" fmla="*/ 279 h 279"/>
                <a:gd name="T2" fmla="*/ 0 w 1102"/>
                <a:gd name="T3" fmla="*/ 279 h 279"/>
                <a:gd name="T4" fmla="*/ 0 w 1102"/>
                <a:gd name="T5" fmla="*/ 279 h 279"/>
                <a:gd name="T6" fmla="*/ 459 w 1102"/>
                <a:gd name="T7" fmla="*/ 249 h 279"/>
                <a:gd name="T8" fmla="*/ 459 w 1102"/>
                <a:gd name="T9" fmla="*/ 249 h 279"/>
                <a:gd name="T10" fmla="*/ 734 w 1102"/>
                <a:gd name="T11" fmla="*/ 207 h 279"/>
                <a:gd name="T12" fmla="*/ 734 w 1102"/>
                <a:gd name="T13" fmla="*/ 207 h 279"/>
                <a:gd name="T14" fmla="*/ 1102 w 1102"/>
                <a:gd name="T15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2" h="279">
                  <a:moveTo>
                    <a:pt x="0" y="279"/>
                  </a:moveTo>
                  <a:lnTo>
                    <a:pt x="0" y="279"/>
                  </a:lnTo>
                  <a:lnTo>
                    <a:pt x="0" y="279"/>
                  </a:lnTo>
                  <a:lnTo>
                    <a:pt x="459" y="249"/>
                  </a:lnTo>
                  <a:lnTo>
                    <a:pt x="459" y="249"/>
                  </a:lnTo>
                  <a:lnTo>
                    <a:pt x="734" y="207"/>
                  </a:lnTo>
                  <a:lnTo>
                    <a:pt x="734" y="207"/>
                  </a:lnTo>
                  <a:lnTo>
                    <a:pt x="1102" y="0"/>
                  </a:lnTo>
                </a:path>
              </a:pathLst>
            </a:cu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3" name="Line 474">
              <a:extLst>
                <a:ext uri="{FF2B5EF4-FFF2-40B4-BE49-F238E27FC236}">
                  <a16:creationId xmlns:a16="http://schemas.microsoft.com/office/drawing/2014/main" id="{A2028A0F-B22E-8581-F3EE-761C1836C1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192" y="2481"/>
              <a:ext cx="0" cy="23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4" name="Line 475">
              <a:extLst>
                <a:ext uri="{FF2B5EF4-FFF2-40B4-BE49-F238E27FC236}">
                  <a16:creationId xmlns:a16="http://schemas.microsoft.com/office/drawing/2014/main" id="{2EFA3F89-FA13-6FBE-5645-FEC199254C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192" y="2504"/>
              <a:ext cx="0" cy="23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5" name="Line 476">
              <a:extLst>
                <a:ext uri="{FF2B5EF4-FFF2-40B4-BE49-F238E27FC236}">
                  <a16:creationId xmlns:a16="http://schemas.microsoft.com/office/drawing/2014/main" id="{881848CD-40FA-B6BC-135F-30036F1647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214" y="2481"/>
              <a:ext cx="44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6" name="Line 477">
              <a:extLst>
                <a:ext uri="{FF2B5EF4-FFF2-40B4-BE49-F238E27FC236}">
                  <a16:creationId xmlns:a16="http://schemas.microsoft.com/office/drawing/2014/main" id="{5EA7E574-86C8-048C-E4CF-644B932D9B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214" y="2527"/>
              <a:ext cx="44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" name="Line 478">
              <a:extLst>
                <a:ext uri="{FF2B5EF4-FFF2-40B4-BE49-F238E27FC236}">
                  <a16:creationId xmlns:a16="http://schemas.microsoft.com/office/drawing/2014/main" id="{AAA9BE09-B6DC-CD9D-EC8F-E6CC759793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49" y="2177"/>
              <a:ext cx="0" cy="78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8" name="Line 479">
              <a:extLst>
                <a:ext uri="{FF2B5EF4-FFF2-40B4-BE49-F238E27FC236}">
                  <a16:creationId xmlns:a16="http://schemas.microsoft.com/office/drawing/2014/main" id="{EC539C60-7FCA-5745-2F60-F2C2F4011D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49" y="2255"/>
              <a:ext cx="0" cy="78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9" name="Line 480">
              <a:extLst>
                <a:ext uri="{FF2B5EF4-FFF2-40B4-BE49-F238E27FC236}">
                  <a16:creationId xmlns:a16="http://schemas.microsoft.com/office/drawing/2014/main" id="{4896EE10-2703-4061-FDA3-8C9701122A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71" y="2177"/>
              <a:ext cx="44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0" name="Line 481">
              <a:extLst>
                <a:ext uri="{FF2B5EF4-FFF2-40B4-BE49-F238E27FC236}">
                  <a16:creationId xmlns:a16="http://schemas.microsoft.com/office/drawing/2014/main" id="{7515A4C8-3E61-28B1-19B4-6619C09435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71" y="2333"/>
              <a:ext cx="44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1" name="Freeform 482">
              <a:extLst>
                <a:ext uri="{FF2B5EF4-FFF2-40B4-BE49-F238E27FC236}">
                  <a16:creationId xmlns:a16="http://schemas.microsoft.com/office/drawing/2014/main" id="{CC168088-F18B-B13F-485A-9E7A51C67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73" y="2511"/>
              <a:ext cx="44" cy="45"/>
            </a:xfrm>
            <a:custGeom>
              <a:avLst/>
              <a:gdLst>
                <a:gd name="T0" fmla="*/ 0 w 44"/>
                <a:gd name="T1" fmla="*/ 0 h 45"/>
                <a:gd name="T2" fmla="*/ 44 w 44"/>
                <a:gd name="T3" fmla="*/ 0 h 45"/>
                <a:gd name="T4" fmla="*/ 22 w 44"/>
                <a:gd name="T5" fmla="*/ 45 h 45"/>
                <a:gd name="T6" fmla="*/ 0 w 44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5">
                  <a:moveTo>
                    <a:pt x="0" y="0"/>
                  </a:moveTo>
                  <a:lnTo>
                    <a:pt x="44" y="0"/>
                  </a:lnTo>
                  <a:lnTo>
                    <a:pt x="22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2" name="Freeform 483">
              <a:extLst>
                <a:ext uri="{FF2B5EF4-FFF2-40B4-BE49-F238E27FC236}">
                  <a16:creationId xmlns:a16="http://schemas.microsoft.com/office/drawing/2014/main" id="{5519F7AD-6BBD-0E45-362D-CA47E27A1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73" y="2511"/>
              <a:ext cx="44" cy="45"/>
            </a:xfrm>
            <a:custGeom>
              <a:avLst/>
              <a:gdLst>
                <a:gd name="T0" fmla="*/ 0 w 44"/>
                <a:gd name="T1" fmla="*/ 0 h 45"/>
                <a:gd name="T2" fmla="*/ 44 w 44"/>
                <a:gd name="T3" fmla="*/ 0 h 45"/>
                <a:gd name="T4" fmla="*/ 22 w 44"/>
                <a:gd name="T5" fmla="*/ 45 h 45"/>
                <a:gd name="T6" fmla="*/ 0 w 44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5">
                  <a:moveTo>
                    <a:pt x="0" y="0"/>
                  </a:moveTo>
                  <a:lnTo>
                    <a:pt x="44" y="0"/>
                  </a:lnTo>
                  <a:lnTo>
                    <a:pt x="22" y="4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3" name="Freeform 484">
              <a:extLst>
                <a:ext uri="{FF2B5EF4-FFF2-40B4-BE49-F238E27FC236}">
                  <a16:creationId xmlns:a16="http://schemas.microsoft.com/office/drawing/2014/main" id="{F188AE15-F864-77B3-13B1-2763A024E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14" y="2482"/>
              <a:ext cx="44" cy="44"/>
            </a:xfrm>
            <a:custGeom>
              <a:avLst/>
              <a:gdLst>
                <a:gd name="T0" fmla="*/ 0 w 44"/>
                <a:gd name="T1" fmla="*/ 0 h 44"/>
                <a:gd name="T2" fmla="*/ 44 w 44"/>
                <a:gd name="T3" fmla="*/ 0 h 44"/>
                <a:gd name="T4" fmla="*/ 22 w 44"/>
                <a:gd name="T5" fmla="*/ 44 h 44"/>
                <a:gd name="T6" fmla="*/ 0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0" y="0"/>
                  </a:moveTo>
                  <a:lnTo>
                    <a:pt x="44" y="0"/>
                  </a:lnTo>
                  <a:lnTo>
                    <a:pt x="2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4" name="Freeform 485">
              <a:extLst>
                <a:ext uri="{FF2B5EF4-FFF2-40B4-BE49-F238E27FC236}">
                  <a16:creationId xmlns:a16="http://schemas.microsoft.com/office/drawing/2014/main" id="{8D8F7B64-E9B6-94CA-291A-2C31065C6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14" y="2482"/>
              <a:ext cx="44" cy="44"/>
            </a:xfrm>
            <a:custGeom>
              <a:avLst/>
              <a:gdLst>
                <a:gd name="T0" fmla="*/ 0 w 44"/>
                <a:gd name="T1" fmla="*/ 0 h 44"/>
                <a:gd name="T2" fmla="*/ 44 w 44"/>
                <a:gd name="T3" fmla="*/ 0 h 44"/>
                <a:gd name="T4" fmla="*/ 22 w 44"/>
                <a:gd name="T5" fmla="*/ 44 h 44"/>
                <a:gd name="T6" fmla="*/ 0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0" y="0"/>
                  </a:moveTo>
                  <a:lnTo>
                    <a:pt x="44" y="0"/>
                  </a:lnTo>
                  <a:lnTo>
                    <a:pt x="22" y="4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5" name="Freeform 486">
              <a:extLst>
                <a:ext uri="{FF2B5EF4-FFF2-40B4-BE49-F238E27FC236}">
                  <a16:creationId xmlns:a16="http://schemas.microsoft.com/office/drawing/2014/main" id="{C390670E-2B40-387E-3858-13E88C17C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-939" y="2440"/>
              <a:ext cx="44" cy="44"/>
            </a:xfrm>
            <a:custGeom>
              <a:avLst/>
              <a:gdLst>
                <a:gd name="T0" fmla="*/ 0 w 44"/>
                <a:gd name="T1" fmla="*/ 0 h 44"/>
                <a:gd name="T2" fmla="*/ 44 w 44"/>
                <a:gd name="T3" fmla="*/ 0 h 44"/>
                <a:gd name="T4" fmla="*/ 22 w 44"/>
                <a:gd name="T5" fmla="*/ 44 h 44"/>
                <a:gd name="T6" fmla="*/ 0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0" y="0"/>
                  </a:moveTo>
                  <a:lnTo>
                    <a:pt x="44" y="0"/>
                  </a:lnTo>
                  <a:lnTo>
                    <a:pt x="2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6" name="Freeform 487">
              <a:extLst>
                <a:ext uri="{FF2B5EF4-FFF2-40B4-BE49-F238E27FC236}">
                  <a16:creationId xmlns:a16="http://schemas.microsoft.com/office/drawing/2014/main" id="{C1590A19-7F18-EB62-23E2-175D3FF37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-939" y="2440"/>
              <a:ext cx="44" cy="44"/>
            </a:xfrm>
            <a:custGeom>
              <a:avLst/>
              <a:gdLst>
                <a:gd name="T0" fmla="*/ 0 w 44"/>
                <a:gd name="T1" fmla="*/ 0 h 44"/>
                <a:gd name="T2" fmla="*/ 44 w 44"/>
                <a:gd name="T3" fmla="*/ 0 h 44"/>
                <a:gd name="T4" fmla="*/ 22 w 44"/>
                <a:gd name="T5" fmla="*/ 44 h 44"/>
                <a:gd name="T6" fmla="*/ 0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0" y="0"/>
                  </a:moveTo>
                  <a:lnTo>
                    <a:pt x="44" y="0"/>
                  </a:lnTo>
                  <a:lnTo>
                    <a:pt x="22" y="4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7" name="Freeform 488">
              <a:extLst>
                <a:ext uri="{FF2B5EF4-FFF2-40B4-BE49-F238E27FC236}">
                  <a16:creationId xmlns:a16="http://schemas.microsoft.com/office/drawing/2014/main" id="{2A1068C9-BB11-707D-E626-889E59C1D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1" y="2233"/>
              <a:ext cx="44" cy="44"/>
            </a:xfrm>
            <a:custGeom>
              <a:avLst/>
              <a:gdLst>
                <a:gd name="T0" fmla="*/ 0 w 44"/>
                <a:gd name="T1" fmla="*/ 0 h 44"/>
                <a:gd name="T2" fmla="*/ 44 w 44"/>
                <a:gd name="T3" fmla="*/ 0 h 44"/>
                <a:gd name="T4" fmla="*/ 22 w 44"/>
                <a:gd name="T5" fmla="*/ 44 h 44"/>
                <a:gd name="T6" fmla="*/ 0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0" y="0"/>
                  </a:moveTo>
                  <a:lnTo>
                    <a:pt x="44" y="0"/>
                  </a:lnTo>
                  <a:lnTo>
                    <a:pt x="2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8" name="Freeform 489">
              <a:extLst>
                <a:ext uri="{FF2B5EF4-FFF2-40B4-BE49-F238E27FC236}">
                  <a16:creationId xmlns:a16="http://schemas.microsoft.com/office/drawing/2014/main" id="{094D8FAB-D2DE-5BBA-1699-675DC27A6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1" y="2233"/>
              <a:ext cx="44" cy="44"/>
            </a:xfrm>
            <a:custGeom>
              <a:avLst/>
              <a:gdLst>
                <a:gd name="T0" fmla="*/ 0 w 44"/>
                <a:gd name="T1" fmla="*/ 0 h 44"/>
                <a:gd name="T2" fmla="*/ 44 w 44"/>
                <a:gd name="T3" fmla="*/ 0 h 44"/>
                <a:gd name="T4" fmla="*/ 22 w 44"/>
                <a:gd name="T5" fmla="*/ 44 h 44"/>
                <a:gd name="T6" fmla="*/ 0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0" y="0"/>
                  </a:moveTo>
                  <a:lnTo>
                    <a:pt x="44" y="0"/>
                  </a:lnTo>
                  <a:lnTo>
                    <a:pt x="22" y="4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9" name="Freeform 490">
              <a:extLst>
                <a:ext uri="{FF2B5EF4-FFF2-40B4-BE49-F238E27FC236}">
                  <a16:creationId xmlns:a16="http://schemas.microsoft.com/office/drawing/2014/main" id="{853E2E0B-7538-CB9B-2D6F-7D6D2E16C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51" y="1935"/>
              <a:ext cx="1102" cy="599"/>
            </a:xfrm>
            <a:custGeom>
              <a:avLst/>
              <a:gdLst>
                <a:gd name="T0" fmla="*/ 0 w 1102"/>
                <a:gd name="T1" fmla="*/ 599 h 599"/>
                <a:gd name="T2" fmla="*/ 0 w 1102"/>
                <a:gd name="T3" fmla="*/ 599 h 599"/>
                <a:gd name="T4" fmla="*/ 0 w 1102"/>
                <a:gd name="T5" fmla="*/ 599 h 599"/>
                <a:gd name="T6" fmla="*/ 459 w 1102"/>
                <a:gd name="T7" fmla="*/ 551 h 599"/>
                <a:gd name="T8" fmla="*/ 459 w 1102"/>
                <a:gd name="T9" fmla="*/ 551 h 599"/>
                <a:gd name="T10" fmla="*/ 734 w 1102"/>
                <a:gd name="T11" fmla="*/ 405 h 599"/>
                <a:gd name="T12" fmla="*/ 734 w 1102"/>
                <a:gd name="T13" fmla="*/ 405 h 599"/>
                <a:gd name="T14" fmla="*/ 1102 w 1102"/>
                <a:gd name="T15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2" h="599">
                  <a:moveTo>
                    <a:pt x="0" y="599"/>
                  </a:moveTo>
                  <a:lnTo>
                    <a:pt x="0" y="599"/>
                  </a:lnTo>
                  <a:lnTo>
                    <a:pt x="0" y="599"/>
                  </a:lnTo>
                  <a:lnTo>
                    <a:pt x="459" y="551"/>
                  </a:lnTo>
                  <a:lnTo>
                    <a:pt x="459" y="551"/>
                  </a:lnTo>
                  <a:lnTo>
                    <a:pt x="734" y="405"/>
                  </a:lnTo>
                  <a:lnTo>
                    <a:pt x="734" y="405"/>
                  </a:lnTo>
                  <a:lnTo>
                    <a:pt x="1102" y="0"/>
                  </a:lnTo>
                </a:path>
              </a:pathLst>
            </a:cu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0" name="Line 491">
              <a:extLst>
                <a:ext uri="{FF2B5EF4-FFF2-40B4-BE49-F238E27FC236}">
                  <a16:creationId xmlns:a16="http://schemas.microsoft.com/office/drawing/2014/main" id="{DC6E6021-EC0B-0F30-92A7-CD03205416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192" y="2459"/>
              <a:ext cx="0" cy="27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1" name="Line 492">
              <a:extLst>
                <a:ext uri="{FF2B5EF4-FFF2-40B4-BE49-F238E27FC236}">
                  <a16:creationId xmlns:a16="http://schemas.microsoft.com/office/drawing/2014/main" id="{072E3673-C3BB-9388-B749-9AC9789481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192" y="2486"/>
              <a:ext cx="0" cy="26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2" name="Line 493">
              <a:extLst>
                <a:ext uri="{FF2B5EF4-FFF2-40B4-BE49-F238E27FC236}">
                  <a16:creationId xmlns:a16="http://schemas.microsoft.com/office/drawing/2014/main" id="{68E89E3E-CE3A-79D4-7278-A81D43E30C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214" y="2459"/>
              <a:ext cx="44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3" name="Line 494">
              <a:extLst>
                <a:ext uri="{FF2B5EF4-FFF2-40B4-BE49-F238E27FC236}">
                  <a16:creationId xmlns:a16="http://schemas.microsoft.com/office/drawing/2014/main" id="{F2BFD1FB-73A1-203A-6ECF-8D02390F99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214" y="2512"/>
              <a:ext cx="44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4" name="Line 495">
              <a:extLst>
                <a:ext uri="{FF2B5EF4-FFF2-40B4-BE49-F238E27FC236}">
                  <a16:creationId xmlns:a16="http://schemas.microsoft.com/office/drawing/2014/main" id="{A7B9B004-F326-A3DC-5BD1-255172738E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917" y="2296"/>
              <a:ext cx="0" cy="44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5" name="Line 496">
              <a:extLst>
                <a:ext uri="{FF2B5EF4-FFF2-40B4-BE49-F238E27FC236}">
                  <a16:creationId xmlns:a16="http://schemas.microsoft.com/office/drawing/2014/main" id="{24646B21-ACEF-E845-6EB8-93CD01CE9D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917" y="2340"/>
              <a:ext cx="0" cy="44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6" name="Line 497">
              <a:extLst>
                <a:ext uri="{FF2B5EF4-FFF2-40B4-BE49-F238E27FC236}">
                  <a16:creationId xmlns:a16="http://schemas.microsoft.com/office/drawing/2014/main" id="{F410E688-D38A-2783-3A59-C0613F1302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939" y="2296"/>
              <a:ext cx="44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7" name="Line 498">
              <a:extLst>
                <a:ext uri="{FF2B5EF4-FFF2-40B4-BE49-F238E27FC236}">
                  <a16:creationId xmlns:a16="http://schemas.microsoft.com/office/drawing/2014/main" id="{D48965D1-8EE6-7746-64EB-FD23D5305B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939" y="2384"/>
              <a:ext cx="44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8" name="Line 499">
              <a:extLst>
                <a:ext uri="{FF2B5EF4-FFF2-40B4-BE49-F238E27FC236}">
                  <a16:creationId xmlns:a16="http://schemas.microsoft.com/office/drawing/2014/main" id="{042F4CE6-642C-1A02-7ECA-089E805F02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49" y="1773"/>
              <a:ext cx="0" cy="162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9" name="Line 500">
              <a:extLst>
                <a:ext uri="{FF2B5EF4-FFF2-40B4-BE49-F238E27FC236}">
                  <a16:creationId xmlns:a16="http://schemas.microsoft.com/office/drawing/2014/main" id="{61A2F8D6-A26D-968A-0FCE-F8E3965CEB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49" y="1935"/>
              <a:ext cx="0" cy="163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0" name="Line 501">
              <a:extLst>
                <a:ext uri="{FF2B5EF4-FFF2-40B4-BE49-F238E27FC236}">
                  <a16:creationId xmlns:a16="http://schemas.microsoft.com/office/drawing/2014/main" id="{6D5F1B63-FADC-A7B5-D38E-35EAB93A1B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71" y="1773"/>
              <a:ext cx="44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1" name="Line 502">
              <a:extLst>
                <a:ext uri="{FF2B5EF4-FFF2-40B4-BE49-F238E27FC236}">
                  <a16:creationId xmlns:a16="http://schemas.microsoft.com/office/drawing/2014/main" id="{F8E077BF-446A-E656-520B-B95AD0CC06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71" y="2098"/>
              <a:ext cx="44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2" name="Freeform 503">
              <a:extLst>
                <a:ext uri="{FF2B5EF4-FFF2-40B4-BE49-F238E27FC236}">
                  <a16:creationId xmlns:a16="http://schemas.microsoft.com/office/drawing/2014/main" id="{00315BFF-A8AB-D4D7-AC0F-72A8DB4F2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73" y="2511"/>
              <a:ext cx="44" cy="45"/>
            </a:xfrm>
            <a:custGeom>
              <a:avLst/>
              <a:gdLst>
                <a:gd name="T0" fmla="*/ 22 w 44"/>
                <a:gd name="T1" fmla="*/ 0 h 45"/>
                <a:gd name="T2" fmla="*/ 44 w 44"/>
                <a:gd name="T3" fmla="*/ 45 h 45"/>
                <a:gd name="T4" fmla="*/ 0 w 44"/>
                <a:gd name="T5" fmla="*/ 45 h 45"/>
                <a:gd name="T6" fmla="*/ 22 w 44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5">
                  <a:moveTo>
                    <a:pt x="22" y="0"/>
                  </a:moveTo>
                  <a:lnTo>
                    <a:pt x="44" y="45"/>
                  </a:lnTo>
                  <a:lnTo>
                    <a:pt x="0" y="45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3" name="Freeform 504">
              <a:extLst>
                <a:ext uri="{FF2B5EF4-FFF2-40B4-BE49-F238E27FC236}">
                  <a16:creationId xmlns:a16="http://schemas.microsoft.com/office/drawing/2014/main" id="{5795DF1A-53E6-28CA-8DA8-2CB7B8F96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73" y="2511"/>
              <a:ext cx="44" cy="45"/>
            </a:xfrm>
            <a:custGeom>
              <a:avLst/>
              <a:gdLst>
                <a:gd name="T0" fmla="*/ 22 w 44"/>
                <a:gd name="T1" fmla="*/ 0 h 45"/>
                <a:gd name="T2" fmla="*/ 44 w 44"/>
                <a:gd name="T3" fmla="*/ 45 h 45"/>
                <a:gd name="T4" fmla="*/ 0 w 44"/>
                <a:gd name="T5" fmla="*/ 45 h 45"/>
                <a:gd name="T6" fmla="*/ 22 w 44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5">
                  <a:moveTo>
                    <a:pt x="22" y="0"/>
                  </a:moveTo>
                  <a:lnTo>
                    <a:pt x="44" y="45"/>
                  </a:lnTo>
                  <a:lnTo>
                    <a:pt x="0" y="45"/>
                  </a:lnTo>
                  <a:lnTo>
                    <a:pt x="22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4" name="Freeform 505">
              <a:extLst>
                <a:ext uri="{FF2B5EF4-FFF2-40B4-BE49-F238E27FC236}">
                  <a16:creationId xmlns:a16="http://schemas.microsoft.com/office/drawing/2014/main" id="{9C463541-84CE-209F-6E36-293F0DEDED9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14" y="2464"/>
              <a:ext cx="44" cy="44"/>
            </a:xfrm>
            <a:custGeom>
              <a:avLst/>
              <a:gdLst>
                <a:gd name="T0" fmla="*/ 22 w 44"/>
                <a:gd name="T1" fmla="*/ 0 h 44"/>
                <a:gd name="T2" fmla="*/ 44 w 44"/>
                <a:gd name="T3" fmla="*/ 44 h 44"/>
                <a:gd name="T4" fmla="*/ 0 w 44"/>
                <a:gd name="T5" fmla="*/ 44 h 44"/>
                <a:gd name="T6" fmla="*/ 22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lnTo>
                    <a:pt x="44" y="44"/>
                  </a:lnTo>
                  <a:lnTo>
                    <a:pt x="0" y="4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5" name="Freeform 506">
              <a:extLst>
                <a:ext uri="{FF2B5EF4-FFF2-40B4-BE49-F238E27FC236}">
                  <a16:creationId xmlns:a16="http://schemas.microsoft.com/office/drawing/2014/main" id="{BE2E39A4-3948-450C-F22C-85F5504C2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14" y="2464"/>
              <a:ext cx="44" cy="44"/>
            </a:xfrm>
            <a:custGeom>
              <a:avLst/>
              <a:gdLst>
                <a:gd name="T0" fmla="*/ 22 w 44"/>
                <a:gd name="T1" fmla="*/ 0 h 44"/>
                <a:gd name="T2" fmla="*/ 44 w 44"/>
                <a:gd name="T3" fmla="*/ 44 h 44"/>
                <a:gd name="T4" fmla="*/ 0 w 44"/>
                <a:gd name="T5" fmla="*/ 44 h 44"/>
                <a:gd name="T6" fmla="*/ 22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lnTo>
                    <a:pt x="44" y="44"/>
                  </a:lnTo>
                  <a:lnTo>
                    <a:pt x="0" y="44"/>
                  </a:lnTo>
                  <a:lnTo>
                    <a:pt x="22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6" name="Freeform 507">
              <a:extLst>
                <a:ext uri="{FF2B5EF4-FFF2-40B4-BE49-F238E27FC236}">
                  <a16:creationId xmlns:a16="http://schemas.microsoft.com/office/drawing/2014/main" id="{B0EE91A3-C3E4-C645-BECE-63CD67584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-939" y="2318"/>
              <a:ext cx="44" cy="44"/>
            </a:xfrm>
            <a:custGeom>
              <a:avLst/>
              <a:gdLst>
                <a:gd name="T0" fmla="*/ 22 w 44"/>
                <a:gd name="T1" fmla="*/ 0 h 44"/>
                <a:gd name="T2" fmla="*/ 44 w 44"/>
                <a:gd name="T3" fmla="*/ 44 h 44"/>
                <a:gd name="T4" fmla="*/ 0 w 44"/>
                <a:gd name="T5" fmla="*/ 44 h 44"/>
                <a:gd name="T6" fmla="*/ 22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lnTo>
                    <a:pt x="44" y="44"/>
                  </a:lnTo>
                  <a:lnTo>
                    <a:pt x="0" y="4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7" name="Freeform 508">
              <a:extLst>
                <a:ext uri="{FF2B5EF4-FFF2-40B4-BE49-F238E27FC236}">
                  <a16:creationId xmlns:a16="http://schemas.microsoft.com/office/drawing/2014/main" id="{C9352394-339E-5E01-0B20-06AF454BD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-939" y="2318"/>
              <a:ext cx="44" cy="44"/>
            </a:xfrm>
            <a:custGeom>
              <a:avLst/>
              <a:gdLst>
                <a:gd name="T0" fmla="*/ 22 w 44"/>
                <a:gd name="T1" fmla="*/ 0 h 44"/>
                <a:gd name="T2" fmla="*/ 44 w 44"/>
                <a:gd name="T3" fmla="*/ 44 h 44"/>
                <a:gd name="T4" fmla="*/ 0 w 44"/>
                <a:gd name="T5" fmla="*/ 44 h 44"/>
                <a:gd name="T6" fmla="*/ 22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lnTo>
                    <a:pt x="44" y="44"/>
                  </a:lnTo>
                  <a:lnTo>
                    <a:pt x="0" y="44"/>
                  </a:lnTo>
                  <a:lnTo>
                    <a:pt x="22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" name="Freeform 509">
              <a:extLst>
                <a:ext uri="{FF2B5EF4-FFF2-40B4-BE49-F238E27FC236}">
                  <a16:creationId xmlns:a16="http://schemas.microsoft.com/office/drawing/2014/main" id="{E75A9856-0A78-11B9-F264-5F5DB85AF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1" y="1913"/>
              <a:ext cx="44" cy="44"/>
            </a:xfrm>
            <a:custGeom>
              <a:avLst/>
              <a:gdLst>
                <a:gd name="T0" fmla="*/ 22 w 44"/>
                <a:gd name="T1" fmla="*/ 0 h 44"/>
                <a:gd name="T2" fmla="*/ 44 w 44"/>
                <a:gd name="T3" fmla="*/ 44 h 44"/>
                <a:gd name="T4" fmla="*/ 0 w 44"/>
                <a:gd name="T5" fmla="*/ 44 h 44"/>
                <a:gd name="T6" fmla="*/ 22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lnTo>
                    <a:pt x="44" y="44"/>
                  </a:lnTo>
                  <a:lnTo>
                    <a:pt x="0" y="4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9" name="Freeform 510">
              <a:extLst>
                <a:ext uri="{FF2B5EF4-FFF2-40B4-BE49-F238E27FC236}">
                  <a16:creationId xmlns:a16="http://schemas.microsoft.com/office/drawing/2014/main" id="{C2A401FF-2834-A03D-1405-4A5C34D42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71" y="1913"/>
              <a:ext cx="44" cy="44"/>
            </a:xfrm>
            <a:custGeom>
              <a:avLst/>
              <a:gdLst>
                <a:gd name="T0" fmla="*/ 22 w 44"/>
                <a:gd name="T1" fmla="*/ 0 h 44"/>
                <a:gd name="T2" fmla="*/ 44 w 44"/>
                <a:gd name="T3" fmla="*/ 44 h 44"/>
                <a:gd name="T4" fmla="*/ 0 w 44"/>
                <a:gd name="T5" fmla="*/ 44 h 44"/>
                <a:gd name="T6" fmla="*/ 22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lnTo>
                    <a:pt x="44" y="44"/>
                  </a:lnTo>
                  <a:lnTo>
                    <a:pt x="0" y="44"/>
                  </a:lnTo>
                  <a:lnTo>
                    <a:pt x="22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0" name="Freeform 511">
              <a:extLst>
                <a:ext uri="{FF2B5EF4-FFF2-40B4-BE49-F238E27FC236}">
                  <a16:creationId xmlns:a16="http://schemas.microsoft.com/office/drawing/2014/main" id="{E125C4D1-8161-4F05-02F0-D8367B62D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51" y="2138"/>
              <a:ext cx="1102" cy="396"/>
            </a:xfrm>
            <a:custGeom>
              <a:avLst/>
              <a:gdLst>
                <a:gd name="T0" fmla="*/ 0 w 1102"/>
                <a:gd name="T1" fmla="*/ 396 h 396"/>
                <a:gd name="T2" fmla="*/ 0 w 1102"/>
                <a:gd name="T3" fmla="*/ 396 h 396"/>
                <a:gd name="T4" fmla="*/ 0 w 1102"/>
                <a:gd name="T5" fmla="*/ 396 h 396"/>
                <a:gd name="T6" fmla="*/ 459 w 1102"/>
                <a:gd name="T7" fmla="*/ 348 h 396"/>
                <a:gd name="T8" fmla="*/ 459 w 1102"/>
                <a:gd name="T9" fmla="*/ 348 h 396"/>
                <a:gd name="T10" fmla="*/ 734 w 1102"/>
                <a:gd name="T11" fmla="*/ 220 h 396"/>
                <a:gd name="T12" fmla="*/ 734 w 1102"/>
                <a:gd name="T13" fmla="*/ 220 h 396"/>
                <a:gd name="T14" fmla="*/ 1102 w 1102"/>
                <a:gd name="T15" fmla="*/ 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2" h="396">
                  <a:moveTo>
                    <a:pt x="0" y="396"/>
                  </a:moveTo>
                  <a:lnTo>
                    <a:pt x="0" y="396"/>
                  </a:lnTo>
                  <a:lnTo>
                    <a:pt x="0" y="396"/>
                  </a:lnTo>
                  <a:lnTo>
                    <a:pt x="459" y="348"/>
                  </a:lnTo>
                  <a:lnTo>
                    <a:pt x="459" y="348"/>
                  </a:lnTo>
                  <a:lnTo>
                    <a:pt x="734" y="220"/>
                  </a:lnTo>
                  <a:lnTo>
                    <a:pt x="734" y="220"/>
                  </a:lnTo>
                  <a:lnTo>
                    <a:pt x="1102" y="0"/>
                  </a:lnTo>
                </a:path>
              </a:pathLst>
            </a:cu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71" name="Line 512">
              <a:extLst>
                <a:ext uri="{FF2B5EF4-FFF2-40B4-BE49-F238E27FC236}">
                  <a16:creationId xmlns:a16="http://schemas.microsoft.com/office/drawing/2014/main" id="{3387A473-7427-CA06-9324-BDF575B055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49" y="2103"/>
              <a:ext cx="0" cy="35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2" name="Line 513">
              <a:extLst>
                <a:ext uri="{FF2B5EF4-FFF2-40B4-BE49-F238E27FC236}">
                  <a16:creationId xmlns:a16="http://schemas.microsoft.com/office/drawing/2014/main" id="{5ABEE3A4-9B90-0371-4BBA-74D8464F43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49" y="2138"/>
              <a:ext cx="0" cy="34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3" name="Line 514">
              <a:extLst>
                <a:ext uri="{FF2B5EF4-FFF2-40B4-BE49-F238E27FC236}">
                  <a16:creationId xmlns:a16="http://schemas.microsoft.com/office/drawing/2014/main" id="{55C57F01-2DF7-F18F-3E84-95EF90BA74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71" y="2103"/>
              <a:ext cx="44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4" name="Line 515">
              <a:extLst>
                <a:ext uri="{FF2B5EF4-FFF2-40B4-BE49-F238E27FC236}">
                  <a16:creationId xmlns:a16="http://schemas.microsoft.com/office/drawing/2014/main" id="{D1CA6D90-4E8F-48A9-F365-66083E18B2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71" y="2172"/>
              <a:ext cx="44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5" name="Rectangle 516">
              <a:extLst>
                <a:ext uri="{FF2B5EF4-FFF2-40B4-BE49-F238E27FC236}">
                  <a16:creationId xmlns:a16="http://schemas.microsoft.com/office/drawing/2014/main" id="{D0146865-7FED-2304-6C62-0AD7700F15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673" y="2511"/>
              <a:ext cx="44" cy="4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6" name="Rectangle 517">
              <a:extLst>
                <a:ext uri="{FF2B5EF4-FFF2-40B4-BE49-F238E27FC236}">
                  <a16:creationId xmlns:a16="http://schemas.microsoft.com/office/drawing/2014/main" id="{B4DFCC3E-67F9-1FAE-C5DB-A3ABEF076E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673" y="2511"/>
              <a:ext cx="44" cy="4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7" name="Rectangle 518">
              <a:extLst>
                <a:ext uri="{FF2B5EF4-FFF2-40B4-BE49-F238E27FC236}">
                  <a16:creationId xmlns:a16="http://schemas.microsoft.com/office/drawing/2014/main" id="{B7A36401-C873-5108-ADFE-BFC5DA4EA8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14" y="2464"/>
              <a:ext cx="44" cy="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8" name="Rectangle 519">
              <a:extLst>
                <a:ext uri="{FF2B5EF4-FFF2-40B4-BE49-F238E27FC236}">
                  <a16:creationId xmlns:a16="http://schemas.microsoft.com/office/drawing/2014/main" id="{69004AEC-07DC-B9CB-3BFC-63EA60EB2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14" y="2464"/>
              <a:ext cx="44" cy="4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9" name="Rectangle 520">
              <a:extLst>
                <a:ext uri="{FF2B5EF4-FFF2-40B4-BE49-F238E27FC236}">
                  <a16:creationId xmlns:a16="http://schemas.microsoft.com/office/drawing/2014/main" id="{5A5A9D6C-9545-E1ED-B6F0-8B3086C81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39" y="2336"/>
              <a:ext cx="44" cy="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0" name="Rectangle 521">
              <a:extLst>
                <a:ext uri="{FF2B5EF4-FFF2-40B4-BE49-F238E27FC236}">
                  <a16:creationId xmlns:a16="http://schemas.microsoft.com/office/drawing/2014/main" id="{4469184C-32E6-535F-7F36-505105077C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39" y="2336"/>
              <a:ext cx="44" cy="4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1" name="Rectangle 522">
              <a:extLst>
                <a:ext uri="{FF2B5EF4-FFF2-40B4-BE49-F238E27FC236}">
                  <a16:creationId xmlns:a16="http://schemas.microsoft.com/office/drawing/2014/main" id="{4351E930-60E4-10FA-EA48-E8D87EFF6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1" y="2115"/>
              <a:ext cx="44" cy="4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2" name="Rectangle 523">
              <a:extLst>
                <a:ext uri="{FF2B5EF4-FFF2-40B4-BE49-F238E27FC236}">
                  <a16:creationId xmlns:a16="http://schemas.microsoft.com/office/drawing/2014/main" id="{A6F8AEF7-A5A7-567A-3BAE-469443F2C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1" y="2115"/>
              <a:ext cx="44" cy="4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3" name="Freeform 524">
              <a:extLst>
                <a:ext uri="{FF2B5EF4-FFF2-40B4-BE49-F238E27FC236}">
                  <a16:creationId xmlns:a16="http://schemas.microsoft.com/office/drawing/2014/main" id="{D3B034EC-7E6B-E5C3-0B04-1C72BCA1863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51" y="1769"/>
              <a:ext cx="1102" cy="765"/>
            </a:xfrm>
            <a:custGeom>
              <a:avLst/>
              <a:gdLst>
                <a:gd name="T0" fmla="*/ 0 w 1102"/>
                <a:gd name="T1" fmla="*/ 765 h 765"/>
                <a:gd name="T2" fmla="*/ 0 w 1102"/>
                <a:gd name="T3" fmla="*/ 765 h 765"/>
                <a:gd name="T4" fmla="*/ 0 w 1102"/>
                <a:gd name="T5" fmla="*/ 765 h 765"/>
                <a:gd name="T6" fmla="*/ 459 w 1102"/>
                <a:gd name="T7" fmla="*/ 702 h 765"/>
                <a:gd name="T8" fmla="*/ 459 w 1102"/>
                <a:gd name="T9" fmla="*/ 702 h 765"/>
                <a:gd name="T10" fmla="*/ 734 w 1102"/>
                <a:gd name="T11" fmla="*/ 394 h 765"/>
                <a:gd name="T12" fmla="*/ 734 w 1102"/>
                <a:gd name="T13" fmla="*/ 394 h 765"/>
                <a:gd name="T14" fmla="*/ 1102 w 1102"/>
                <a:gd name="T15" fmla="*/ 0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2" h="765">
                  <a:moveTo>
                    <a:pt x="0" y="765"/>
                  </a:moveTo>
                  <a:lnTo>
                    <a:pt x="0" y="765"/>
                  </a:lnTo>
                  <a:lnTo>
                    <a:pt x="0" y="765"/>
                  </a:lnTo>
                  <a:lnTo>
                    <a:pt x="459" y="702"/>
                  </a:lnTo>
                  <a:lnTo>
                    <a:pt x="459" y="702"/>
                  </a:lnTo>
                  <a:lnTo>
                    <a:pt x="734" y="394"/>
                  </a:lnTo>
                  <a:lnTo>
                    <a:pt x="734" y="394"/>
                  </a:lnTo>
                  <a:lnTo>
                    <a:pt x="1102" y="0"/>
                  </a:lnTo>
                </a:path>
              </a:pathLst>
            </a:cu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4" name="Line 525">
              <a:extLst>
                <a:ext uri="{FF2B5EF4-FFF2-40B4-BE49-F238E27FC236}">
                  <a16:creationId xmlns:a16="http://schemas.microsoft.com/office/drawing/2014/main" id="{EEB865AC-B4B7-AB12-1CAF-0590DC37C3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917" y="2112"/>
              <a:ext cx="0" cy="51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5" name="Line 526">
              <a:extLst>
                <a:ext uri="{FF2B5EF4-FFF2-40B4-BE49-F238E27FC236}">
                  <a16:creationId xmlns:a16="http://schemas.microsoft.com/office/drawing/2014/main" id="{02BB49E6-1716-63B3-43E0-885CCD07B1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917" y="2163"/>
              <a:ext cx="0" cy="52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6" name="Line 527">
              <a:extLst>
                <a:ext uri="{FF2B5EF4-FFF2-40B4-BE49-F238E27FC236}">
                  <a16:creationId xmlns:a16="http://schemas.microsoft.com/office/drawing/2014/main" id="{4FBD3C51-A2EB-809D-E3AC-DBB12D5DB8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939" y="2112"/>
              <a:ext cx="4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7" name="Line 528">
              <a:extLst>
                <a:ext uri="{FF2B5EF4-FFF2-40B4-BE49-F238E27FC236}">
                  <a16:creationId xmlns:a16="http://schemas.microsoft.com/office/drawing/2014/main" id="{31A7138A-A6D2-D79C-94D4-C5CD893532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939" y="2215"/>
              <a:ext cx="4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" name="Line 529">
              <a:extLst>
                <a:ext uri="{FF2B5EF4-FFF2-40B4-BE49-F238E27FC236}">
                  <a16:creationId xmlns:a16="http://schemas.microsoft.com/office/drawing/2014/main" id="{556B7D70-E52E-D06E-F4D7-337F457A60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49" y="1700"/>
              <a:ext cx="0" cy="69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9" name="Line 530">
              <a:extLst>
                <a:ext uri="{FF2B5EF4-FFF2-40B4-BE49-F238E27FC236}">
                  <a16:creationId xmlns:a16="http://schemas.microsoft.com/office/drawing/2014/main" id="{C90C0B99-3774-742E-B5CC-5E75EC0ACA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49" y="1769"/>
              <a:ext cx="0" cy="69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0" name="Line 531">
              <a:extLst>
                <a:ext uri="{FF2B5EF4-FFF2-40B4-BE49-F238E27FC236}">
                  <a16:creationId xmlns:a16="http://schemas.microsoft.com/office/drawing/2014/main" id="{AAD54B3F-C586-F02F-1776-F2F4327C1D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71" y="1700"/>
              <a:ext cx="4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1" name="Line 532">
              <a:extLst>
                <a:ext uri="{FF2B5EF4-FFF2-40B4-BE49-F238E27FC236}">
                  <a16:creationId xmlns:a16="http://schemas.microsoft.com/office/drawing/2014/main" id="{9472ACC4-ABD2-149C-0C5B-2EB9C7D3D0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571" y="1838"/>
              <a:ext cx="4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2" name="Oval 533">
              <a:extLst>
                <a:ext uri="{FF2B5EF4-FFF2-40B4-BE49-F238E27FC236}">
                  <a16:creationId xmlns:a16="http://schemas.microsoft.com/office/drawing/2014/main" id="{48CC8DD6-D7E5-1FE8-F241-62A96A6F3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673" y="2511"/>
              <a:ext cx="44" cy="4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" name="Oval 534">
              <a:extLst>
                <a:ext uri="{FF2B5EF4-FFF2-40B4-BE49-F238E27FC236}">
                  <a16:creationId xmlns:a16="http://schemas.microsoft.com/office/drawing/2014/main" id="{72D93A97-87FD-166A-1613-9F007A3CD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673" y="2511"/>
              <a:ext cx="44" cy="4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4" name="Oval 535">
              <a:extLst>
                <a:ext uri="{FF2B5EF4-FFF2-40B4-BE49-F238E27FC236}">
                  <a16:creationId xmlns:a16="http://schemas.microsoft.com/office/drawing/2014/main" id="{6941A80B-B7C6-F56B-88E0-9AA28BD4F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14" y="2449"/>
              <a:ext cx="44" cy="4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5" name="Oval 536">
              <a:extLst>
                <a:ext uri="{FF2B5EF4-FFF2-40B4-BE49-F238E27FC236}">
                  <a16:creationId xmlns:a16="http://schemas.microsoft.com/office/drawing/2014/main" id="{15F3C95F-538C-AA80-3908-5F8353200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14" y="2449"/>
              <a:ext cx="44" cy="4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6" name="Oval 537">
              <a:extLst>
                <a:ext uri="{FF2B5EF4-FFF2-40B4-BE49-F238E27FC236}">
                  <a16:creationId xmlns:a16="http://schemas.microsoft.com/office/drawing/2014/main" id="{AA5092D5-6FB7-5E05-B673-36D9B4D37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39" y="2141"/>
              <a:ext cx="44" cy="4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7" name="Oval 538">
              <a:extLst>
                <a:ext uri="{FF2B5EF4-FFF2-40B4-BE49-F238E27FC236}">
                  <a16:creationId xmlns:a16="http://schemas.microsoft.com/office/drawing/2014/main" id="{A5464A1A-3F5A-62A8-6514-1D438561D9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39" y="2141"/>
              <a:ext cx="44" cy="4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8" name="Oval 539">
              <a:extLst>
                <a:ext uri="{FF2B5EF4-FFF2-40B4-BE49-F238E27FC236}">
                  <a16:creationId xmlns:a16="http://schemas.microsoft.com/office/drawing/2014/main" id="{BB621D38-14DA-6B93-4A67-961BD6BCF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1" y="1747"/>
              <a:ext cx="44" cy="4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9" name="Oval 540">
              <a:extLst>
                <a:ext uri="{FF2B5EF4-FFF2-40B4-BE49-F238E27FC236}">
                  <a16:creationId xmlns:a16="http://schemas.microsoft.com/office/drawing/2014/main" id="{61BCED2C-D75C-CA76-3915-4BD6F49DE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1" y="1747"/>
              <a:ext cx="44" cy="4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0" name="Rectangle 541">
              <a:extLst>
                <a:ext uri="{FF2B5EF4-FFF2-40B4-BE49-F238E27FC236}">
                  <a16:creationId xmlns:a16="http://schemas.microsoft.com/office/drawing/2014/main" id="{D35440FC-D6E9-BD7A-B834-CC358E495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02" y="2746"/>
              <a:ext cx="25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Days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1" name="Rectangle 542">
              <a:extLst>
                <a:ext uri="{FF2B5EF4-FFF2-40B4-BE49-F238E27FC236}">
                  <a16:creationId xmlns:a16="http://schemas.microsoft.com/office/drawing/2014/main" id="{39EF74BD-3DAA-E077-75FB-1D601689973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2200" y="1959"/>
              <a:ext cx="61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Cell number (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2" name="Rectangle 543">
              <a:extLst>
                <a:ext uri="{FF2B5EF4-FFF2-40B4-BE49-F238E27FC236}">
                  <a16:creationId xmlns:a16="http://schemas.microsoft.com/office/drawing/2014/main" id="{6A374795-E0A4-42DB-D424-95D4B38660F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966" y="1617"/>
              <a:ext cx="14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3" name="Rectangle 544">
              <a:extLst>
                <a:ext uri="{FF2B5EF4-FFF2-40B4-BE49-F238E27FC236}">
                  <a16:creationId xmlns:a16="http://schemas.microsoft.com/office/drawing/2014/main" id="{DB2401E6-A248-F5CB-3AF9-A1A7CFE9BC1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963" y="1563"/>
              <a:ext cx="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4" name="Rectangle 545">
              <a:extLst>
                <a:ext uri="{FF2B5EF4-FFF2-40B4-BE49-F238E27FC236}">
                  <a16:creationId xmlns:a16="http://schemas.microsoft.com/office/drawing/2014/main" id="{A65C5D27-12E1-5AD4-D7AF-5A56601B405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929" y="1504"/>
              <a:ext cx="75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5" name="Rectangle 546">
              <a:extLst>
                <a:ext uri="{FF2B5EF4-FFF2-40B4-BE49-F238E27FC236}">
                  <a16:creationId xmlns:a16="http://schemas.microsoft.com/office/drawing/2014/main" id="{9395D207-44C4-3BD8-4DA8-073FF73FF4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95" y="1416"/>
              <a:ext cx="75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19.CD28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ζ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shGFP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6" name="Line 547">
              <a:extLst>
                <a:ext uri="{FF2B5EF4-FFF2-40B4-BE49-F238E27FC236}">
                  <a16:creationId xmlns:a16="http://schemas.microsoft.com/office/drawing/2014/main" id="{972EBAE8-B659-E023-E80E-B7D63D4C4B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579" y="1464"/>
              <a:ext cx="118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7" name="Oval 548">
              <a:extLst>
                <a:ext uri="{FF2B5EF4-FFF2-40B4-BE49-F238E27FC236}">
                  <a16:creationId xmlns:a16="http://schemas.microsoft.com/office/drawing/2014/main" id="{69CFAEEE-FA96-6BFF-D68C-92CF39483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2" y="1442"/>
              <a:ext cx="44" cy="4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8" name="Oval 549">
              <a:extLst>
                <a:ext uri="{FF2B5EF4-FFF2-40B4-BE49-F238E27FC236}">
                  <a16:creationId xmlns:a16="http://schemas.microsoft.com/office/drawing/2014/main" id="{D647BAB6-C4DD-91B0-C48F-0BCE953FF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2" y="1442"/>
              <a:ext cx="44" cy="4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" name="Rectangle 550">
              <a:extLst>
                <a:ext uri="{FF2B5EF4-FFF2-40B4-BE49-F238E27FC236}">
                  <a16:creationId xmlns:a16="http://schemas.microsoft.com/office/drawing/2014/main" id="{E5C99DFD-2CB6-450A-A8C9-B1FD13FCC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95" y="1566"/>
              <a:ext cx="63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19.BB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ζ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shGFP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0" name="Line 551">
              <a:extLst>
                <a:ext uri="{FF2B5EF4-FFF2-40B4-BE49-F238E27FC236}">
                  <a16:creationId xmlns:a16="http://schemas.microsoft.com/office/drawing/2014/main" id="{1C66A690-948F-33AF-EB6B-036E443E5D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579" y="1614"/>
              <a:ext cx="118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1" name="Rectangle 552">
              <a:extLst>
                <a:ext uri="{FF2B5EF4-FFF2-40B4-BE49-F238E27FC236}">
                  <a16:creationId xmlns:a16="http://schemas.microsoft.com/office/drawing/2014/main" id="{DB1931A3-BA81-C1F1-A47C-BC8E10390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2" y="1592"/>
              <a:ext cx="44" cy="4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2" name="Rectangle 553">
              <a:extLst>
                <a:ext uri="{FF2B5EF4-FFF2-40B4-BE49-F238E27FC236}">
                  <a16:creationId xmlns:a16="http://schemas.microsoft.com/office/drawing/2014/main" id="{39A28642-9447-DE50-368B-D72A092DD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2" y="1592"/>
              <a:ext cx="44" cy="4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3" name="Rectangle 554">
              <a:extLst>
                <a:ext uri="{FF2B5EF4-FFF2-40B4-BE49-F238E27FC236}">
                  <a16:creationId xmlns:a16="http://schemas.microsoft.com/office/drawing/2014/main" id="{21D15CFF-8359-6743-00EC-2595417FC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95" y="1716"/>
              <a:ext cx="72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19.CD28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ζ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shA20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4" name="Line 555">
              <a:extLst>
                <a:ext uri="{FF2B5EF4-FFF2-40B4-BE49-F238E27FC236}">
                  <a16:creationId xmlns:a16="http://schemas.microsoft.com/office/drawing/2014/main" id="{96993877-1226-F5F1-7905-AC96FBE702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579" y="1764"/>
              <a:ext cx="118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5" name="Freeform 556">
              <a:extLst>
                <a:ext uri="{FF2B5EF4-FFF2-40B4-BE49-F238E27FC236}">
                  <a16:creationId xmlns:a16="http://schemas.microsoft.com/office/drawing/2014/main" id="{A9B8F4D9-87B5-B807-BFB5-579C85640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42" y="1742"/>
              <a:ext cx="44" cy="44"/>
            </a:xfrm>
            <a:custGeom>
              <a:avLst/>
              <a:gdLst>
                <a:gd name="T0" fmla="*/ 22 w 44"/>
                <a:gd name="T1" fmla="*/ 0 h 44"/>
                <a:gd name="T2" fmla="*/ 44 w 44"/>
                <a:gd name="T3" fmla="*/ 44 h 44"/>
                <a:gd name="T4" fmla="*/ 0 w 44"/>
                <a:gd name="T5" fmla="*/ 44 h 44"/>
                <a:gd name="T6" fmla="*/ 22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lnTo>
                    <a:pt x="44" y="44"/>
                  </a:lnTo>
                  <a:lnTo>
                    <a:pt x="0" y="4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6" name="Freeform 557">
              <a:extLst>
                <a:ext uri="{FF2B5EF4-FFF2-40B4-BE49-F238E27FC236}">
                  <a16:creationId xmlns:a16="http://schemas.microsoft.com/office/drawing/2014/main" id="{A6F96C8C-91F0-65E3-BA51-6B7B1A0EE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42" y="1742"/>
              <a:ext cx="44" cy="44"/>
            </a:xfrm>
            <a:custGeom>
              <a:avLst/>
              <a:gdLst>
                <a:gd name="T0" fmla="*/ 22 w 44"/>
                <a:gd name="T1" fmla="*/ 0 h 44"/>
                <a:gd name="T2" fmla="*/ 44 w 44"/>
                <a:gd name="T3" fmla="*/ 44 h 44"/>
                <a:gd name="T4" fmla="*/ 0 w 44"/>
                <a:gd name="T5" fmla="*/ 44 h 44"/>
                <a:gd name="T6" fmla="*/ 22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lnTo>
                    <a:pt x="44" y="44"/>
                  </a:lnTo>
                  <a:lnTo>
                    <a:pt x="0" y="44"/>
                  </a:lnTo>
                  <a:lnTo>
                    <a:pt x="22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7" name="Rectangle 558">
              <a:extLst>
                <a:ext uri="{FF2B5EF4-FFF2-40B4-BE49-F238E27FC236}">
                  <a16:creationId xmlns:a16="http://schemas.microsoft.com/office/drawing/2014/main" id="{61844F73-38C2-7F58-F8B2-07B580EA56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95" y="1865"/>
              <a:ext cx="60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19.BB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ζ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shA20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8" name="Line 559">
              <a:extLst>
                <a:ext uri="{FF2B5EF4-FFF2-40B4-BE49-F238E27FC236}">
                  <a16:creationId xmlns:a16="http://schemas.microsoft.com/office/drawing/2014/main" id="{C4D34EB3-3FC7-BBAC-71D1-C139965DAF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579" y="1913"/>
              <a:ext cx="118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" name="Freeform 560">
              <a:extLst>
                <a:ext uri="{FF2B5EF4-FFF2-40B4-BE49-F238E27FC236}">
                  <a16:creationId xmlns:a16="http://schemas.microsoft.com/office/drawing/2014/main" id="{B401BDDB-8419-002F-BB11-99ADEED33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42" y="1891"/>
              <a:ext cx="44" cy="44"/>
            </a:xfrm>
            <a:custGeom>
              <a:avLst/>
              <a:gdLst>
                <a:gd name="T0" fmla="*/ 0 w 44"/>
                <a:gd name="T1" fmla="*/ 0 h 44"/>
                <a:gd name="T2" fmla="*/ 44 w 44"/>
                <a:gd name="T3" fmla="*/ 0 h 44"/>
                <a:gd name="T4" fmla="*/ 22 w 44"/>
                <a:gd name="T5" fmla="*/ 44 h 44"/>
                <a:gd name="T6" fmla="*/ 0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0" y="0"/>
                  </a:moveTo>
                  <a:lnTo>
                    <a:pt x="44" y="0"/>
                  </a:lnTo>
                  <a:lnTo>
                    <a:pt x="2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" name="Freeform 561">
              <a:extLst>
                <a:ext uri="{FF2B5EF4-FFF2-40B4-BE49-F238E27FC236}">
                  <a16:creationId xmlns:a16="http://schemas.microsoft.com/office/drawing/2014/main" id="{26124C0B-2A37-454B-D29F-F5A0F3865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42" y="1891"/>
              <a:ext cx="44" cy="44"/>
            </a:xfrm>
            <a:custGeom>
              <a:avLst/>
              <a:gdLst>
                <a:gd name="T0" fmla="*/ 0 w 44"/>
                <a:gd name="T1" fmla="*/ 0 h 44"/>
                <a:gd name="T2" fmla="*/ 44 w 44"/>
                <a:gd name="T3" fmla="*/ 0 h 44"/>
                <a:gd name="T4" fmla="*/ 22 w 44"/>
                <a:gd name="T5" fmla="*/ 44 h 44"/>
                <a:gd name="T6" fmla="*/ 0 w 44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4">
                  <a:moveTo>
                    <a:pt x="0" y="0"/>
                  </a:moveTo>
                  <a:lnTo>
                    <a:pt x="44" y="0"/>
                  </a:lnTo>
                  <a:lnTo>
                    <a:pt x="22" y="4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" name="Freeform 562">
              <a:extLst>
                <a:ext uri="{FF2B5EF4-FFF2-40B4-BE49-F238E27FC236}">
                  <a16:creationId xmlns:a16="http://schemas.microsoft.com/office/drawing/2014/main" id="{F2652DC1-8BA9-B996-0012-26CFC7FF6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6" y="2111"/>
              <a:ext cx="54" cy="142"/>
            </a:xfrm>
            <a:custGeom>
              <a:avLst/>
              <a:gdLst>
                <a:gd name="T0" fmla="*/ 0 w 54"/>
                <a:gd name="T1" fmla="*/ 0 h 142"/>
                <a:gd name="T2" fmla="*/ 54 w 54"/>
                <a:gd name="T3" fmla="*/ 0 h 142"/>
                <a:gd name="T4" fmla="*/ 54 w 54"/>
                <a:gd name="T5" fmla="*/ 142 h 142"/>
                <a:gd name="T6" fmla="*/ 0 w 54"/>
                <a:gd name="T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42">
                  <a:moveTo>
                    <a:pt x="0" y="0"/>
                  </a:moveTo>
                  <a:lnTo>
                    <a:pt x="54" y="0"/>
                  </a:lnTo>
                  <a:lnTo>
                    <a:pt x="54" y="142"/>
                  </a:lnTo>
                  <a:lnTo>
                    <a:pt x="0" y="142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" name="Rectangle 563">
              <a:extLst>
                <a:ext uri="{FF2B5EF4-FFF2-40B4-BE49-F238E27FC236}">
                  <a16:creationId xmlns:a16="http://schemas.microsoft.com/office/drawing/2014/main" id="{F6BF06B3-174B-93C0-D837-BBF99C2C6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30" y="2133"/>
              <a:ext cx="5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</a:t>
              </a:r>
              <a:endParaRPr kumimoji="0" lang="en-US" altLang="en-US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3" name="Freeform 564">
              <a:extLst>
                <a:ext uri="{FF2B5EF4-FFF2-40B4-BE49-F238E27FC236}">
                  <a16:creationId xmlns:a16="http://schemas.microsoft.com/office/drawing/2014/main" id="{E952C600-A961-4869-C4BE-6EB116D51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-506" y="1768"/>
              <a:ext cx="54" cy="143"/>
            </a:xfrm>
            <a:custGeom>
              <a:avLst/>
              <a:gdLst>
                <a:gd name="T0" fmla="*/ 0 w 54"/>
                <a:gd name="T1" fmla="*/ 0 h 143"/>
                <a:gd name="T2" fmla="*/ 54 w 54"/>
                <a:gd name="T3" fmla="*/ 0 h 143"/>
                <a:gd name="T4" fmla="*/ 54 w 54"/>
                <a:gd name="T5" fmla="*/ 143 h 143"/>
                <a:gd name="T6" fmla="*/ 0 w 54"/>
                <a:gd name="T7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43">
                  <a:moveTo>
                    <a:pt x="0" y="0"/>
                  </a:moveTo>
                  <a:lnTo>
                    <a:pt x="54" y="0"/>
                  </a:lnTo>
                  <a:lnTo>
                    <a:pt x="54" y="143"/>
                  </a:lnTo>
                  <a:lnTo>
                    <a:pt x="0" y="143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" name="Rectangle 565">
              <a:extLst>
                <a:ext uri="{FF2B5EF4-FFF2-40B4-BE49-F238E27FC236}">
                  <a16:creationId xmlns:a16="http://schemas.microsoft.com/office/drawing/2014/main" id="{5092666B-7622-6992-52AB-CBAF5429BD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35" y="1790"/>
              <a:ext cx="17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8" name="TextBox 21">
            <a:extLst>
              <a:ext uri="{FF2B5EF4-FFF2-40B4-BE49-F238E27FC236}">
                <a16:creationId xmlns:a16="http://schemas.microsoft.com/office/drawing/2014/main" id="{AEA8D47F-26A8-C7E5-920B-1A2FC4EFD1FD}"/>
              </a:ext>
            </a:extLst>
          </p:cNvPr>
          <p:cNvSpPr txBox="1"/>
          <p:nvPr/>
        </p:nvSpPr>
        <p:spPr>
          <a:xfrm>
            <a:off x="3000849" y="4928193"/>
            <a:ext cx="279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237F3B0-8C0A-A959-7E13-A3E610157B29}"/>
              </a:ext>
            </a:extLst>
          </p:cNvPr>
          <p:cNvGrpSpPr/>
          <p:nvPr/>
        </p:nvGrpSpPr>
        <p:grpSpPr>
          <a:xfrm>
            <a:off x="289998" y="265314"/>
            <a:ext cx="3082468" cy="2141902"/>
            <a:chOff x="7664563" y="1636304"/>
            <a:chExt cx="3082468" cy="2141902"/>
          </a:xfrm>
        </p:grpSpPr>
        <p:sp>
          <p:nvSpPr>
            <p:cNvPr id="20" name="文本框 117">
              <a:extLst>
                <a:ext uri="{FF2B5EF4-FFF2-40B4-BE49-F238E27FC236}">
                  <a16:creationId xmlns:a16="http://schemas.microsoft.com/office/drawing/2014/main" id="{395BA9D1-4D02-5C80-FB65-E14095A2855A}"/>
                </a:ext>
              </a:extLst>
            </p:cNvPr>
            <p:cNvSpPr txBox="1"/>
            <p:nvPr/>
          </p:nvSpPr>
          <p:spPr>
            <a:xfrm rot="16200000">
              <a:off x="7509970" y="2340783"/>
              <a:ext cx="11359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IP: CAR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118">
              <a:extLst>
                <a:ext uri="{FF2B5EF4-FFF2-40B4-BE49-F238E27FC236}">
                  <a16:creationId xmlns:a16="http://schemas.microsoft.com/office/drawing/2014/main" id="{FC4C5137-F805-8393-9DD3-7A73C7F61054}"/>
                </a:ext>
              </a:extLst>
            </p:cNvPr>
            <p:cNvSpPr txBox="1"/>
            <p:nvPr/>
          </p:nvSpPr>
          <p:spPr>
            <a:xfrm rot="16200000">
              <a:off x="7509970" y="2835653"/>
              <a:ext cx="11359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WCL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" name="直接连接符 115">
              <a:extLst>
                <a:ext uri="{FF2B5EF4-FFF2-40B4-BE49-F238E27FC236}">
                  <a16:creationId xmlns:a16="http://schemas.microsoft.com/office/drawing/2014/main" id="{04DDC164-2A99-8661-2F7D-0709B15422C4}"/>
                </a:ext>
              </a:extLst>
            </p:cNvPr>
            <p:cNvCxnSpPr>
              <a:cxnSpLocks/>
            </p:cNvCxnSpPr>
            <p:nvPr/>
          </p:nvCxnSpPr>
          <p:spPr>
            <a:xfrm>
              <a:off x="8195685" y="3102496"/>
              <a:ext cx="0" cy="64008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116">
              <a:extLst>
                <a:ext uri="{FF2B5EF4-FFF2-40B4-BE49-F238E27FC236}">
                  <a16:creationId xmlns:a16="http://schemas.microsoft.com/office/drawing/2014/main" id="{28EDA4E8-1FFD-F760-1288-3AE6033068C0}"/>
                </a:ext>
              </a:extLst>
            </p:cNvPr>
            <p:cNvCxnSpPr>
              <a:cxnSpLocks/>
            </p:cNvCxnSpPr>
            <p:nvPr/>
          </p:nvCxnSpPr>
          <p:spPr>
            <a:xfrm>
              <a:off x="8195685" y="2259548"/>
              <a:ext cx="0" cy="640080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直接连接符 116">
              <a:extLst>
                <a:ext uri="{FF2B5EF4-FFF2-40B4-BE49-F238E27FC236}">
                  <a16:creationId xmlns:a16="http://schemas.microsoft.com/office/drawing/2014/main" id="{DBA6DD05-CF84-40E5-B754-F2904C8B19C7}"/>
                </a:ext>
              </a:extLst>
            </p:cNvPr>
            <p:cNvCxnSpPr>
              <a:cxnSpLocks/>
            </p:cNvCxnSpPr>
            <p:nvPr/>
          </p:nvCxnSpPr>
          <p:spPr>
            <a:xfrm>
              <a:off x="7974369" y="2403217"/>
              <a:ext cx="0" cy="1129836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文本框 118">
              <a:extLst>
                <a:ext uri="{FF2B5EF4-FFF2-40B4-BE49-F238E27FC236}">
                  <a16:creationId xmlns:a16="http://schemas.microsoft.com/office/drawing/2014/main" id="{231F61BF-2557-26D5-FCE0-E2E1EF2F0453}"/>
                </a:ext>
              </a:extLst>
            </p:cNvPr>
            <p:cNvSpPr txBox="1"/>
            <p:nvPr/>
          </p:nvSpPr>
          <p:spPr>
            <a:xfrm rot="16200000">
              <a:off x="7235089" y="2677196"/>
              <a:ext cx="11359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Jurkat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cell</a:t>
              </a:r>
              <a:endParaRPr lang="zh-CN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EB8B663C-0D22-2A79-7038-A6BF340768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82" t="67816" r="15984" b="7768"/>
            <a:stretch/>
          </p:blipFill>
          <p:spPr>
            <a:xfrm>
              <a:off x="8337611" y="2504808"/>
              <a:ext cx="1097280" cy="494410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D1B8E4E-C651-994B-861B-B10BBCB25E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78" t="73842" r="49004" b="10254"/>
            <a:stretch/>
          </p:blipFill>
          <p:spPr>
            <a:xfrm>
              <a:off x="8337611" y="3436293"/>
              <a:ext cx="1097280" cy="34191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6FA4722-CEF9-9F39-7C88-0BE853DAB5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04" t="22357" r="51729" b="63710"/>
            <a:stretch/>
          </p:blipFill>
          <p:spPr>
            <a:xfrm>
              <a:off x="8337611" y="3056203"/>
              <a:ext cx="1097280" cy="32746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07DBCB-6983-E32A-951C-51881E140D50}"/>
                </a:ext>
              </a:extLst>
            </p:cNvPr>
            <p:cNvSpPr txBox="1"/>
            <p:nvPr/>
          </p:nvSpPr>
          <p:spPr>
            <a:xfrm>
              <a:off x="9495162" y="2177067"/>
              <a:ext cx="12518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A20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737C605-A511-9A4A-608F-13E963298B35}"/>
                </a:ext>
              </a:extLst>
            </p:cNvPr>
            <p:cNvSpPr txBox="1"/>
            <p:nvPr/>
          </p:nvSpPr>
          <p:spPr>
            <a:xfrm>
              <a:off x="9495162" y="2656820"/>
              <a:ext cx="12518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CD3</a:t>
              </a:r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-CAR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D00461B-C679-D370-A785-1306BE6EC136}"/>
                </a:ext>
              </a:extLst>
            </p:cNvPr>
            <p:cNvSpPr txBox="1"/>
            <p:nvPr/>
          </p:nvSpPr>
          <p:spPr>
            <a:xfrm>
              <a:off x="9495162" y="3061918"/>
              <a:ext cx="12518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A20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8F6B677-94C7-4D20-3FE5-D794C8224FA8}"/>
                </a:ext>
              </a:extLst>
            </p:cNvPr>
            <p:cNvSpPr txBox="1"/>
            <p:nvPr/>
          </p:nvSpPr>
          <p:spPr>
            <a:xfrm>
              <a:off x="9495162" y="3447647"/>
              <a:ext cx="12518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CD3</a:t>
              </a:r>
              <a:r>
                <a:rPr lang="el-GR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-CAR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E0BFB9C1-22A0-8DD0-533C-35F0666D87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55" t="16980" r="18219" b="68860"/>
            <a:stretch/>
          </p:blipFill>
          <p:spPr>
            <a:xfrm>
              <a:off x="8337611" y="2141679"/>
              <a:ext cx="1097280" cy="311973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35" name="文本框 48">
              <a:extLst>
                <a:ext uri="{FF2B5EF4-FFF2-40B4-BE49-F238E27FC236}">
                  <a16:creationId xmlns:a16="http://schemas.microsoft.com/office/drawing/2014/main" id="{5B322793-8368-A1D1-ABC6-4C5E98C4FD5F}"/>
                </a:ext>
              </a:extLst>
            </p:cNvPr>
            <p:cNvSpPr txBox="1"/>
            <p:nvPr/>
          </p:nvSpPr>
          <p:spPr>
            <a:xfrm rot="18900000">
              <a:off x="8366747" y="1775190"/>
              <a:ext cx="5173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NT</a:t>
              </a:r>
              <a:endParaRPr lang="en-US" altLang="zh-CN" sz="1200" dirty="0"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36" name="文本框 52">
              <a:extLst>
                <a:ext uri="{FF2B5EF4-FFF2-40B4-BE49-F238E27FC236}">
                  <a16:creationId xmlns:a16="http://schemas.microsoft.com/office/drawing/2014/main" id="{C1EC9644-65D7-F33B-90B9-F43D61D81B09}"/>
                </a:ext>
              </a:extLst>
            </p:cNvPr>
            <p:cNvSpPr txBox="1"/>
            <p:nvPr/>
          </p:nvSpPr>
          <p:spPr>
            <a:xfrm rot="18900000">
              <a:off x="8623919" y="1636304"/>
              <a:ext cx="910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19.CD28ζ</a:t>
              </a:r>
            </a:p>
          </p:txBody>
        </p:sp>
        <p:sp>
          <p:nvSpPr>
            <p:cNvPr id="37" name="文本框 53">
              <a:extLst>
                <a:ext uri="{FF2B5EF4-FFF2-40B4-BE49-F238E27FC236}">
                  <a16:creationId xmlns:a16="http://schemas.microsoft.com/office/drawing/2014/main" id="{77D30A41-38AD-DF59-CBEF-FF74EA8D7BAE}"/>
                </a:ext>
              </a:extLst>
            </p:cNvPr>
            <p:cNvSpPr txBox="1"/>
            <p:nvPr/>
          </p:nvSpPr>
          <p:spPr>
            <a:xfrm rot="18900000">
              <a:off x="8991573" y="1706617"/>
              <a:ext cx="7113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</a:t>
              </a:r>
            </a:p>
          </p:txBody>
        </p:sp>
      </p:grpSp>
      <p:sp>
        <p:nvSpPr>
          <p:cNvPr id="453" name="TextBox 21">
            <a:extLst>
              <a:ext uri="{FF2B5EF4-FFF2-40B4-BE49-F238E27FC236}">
                <a16:creationId xmlns:a16="http://schemas.microsoft.com/office/drawing/2014/main" id="{F06E04D9-A96B-33F7-3BF9-A198B2A8CCDC}"/>
              </a:ext>
            </a:extLst>
          </p:cNvPr>
          <p:cNvSpPr txBox="1"/>
          <p:nvPr/>
        </p:nvSpPr>
        <p:spPr>
          <a:xfrm>
            <a:off x="4750807" y="2594705"/>
            <a:ext cx="279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C7E7038-4908-E89F-160F-E196E4DF9F42}"/>
              </a:ext>
            </a:extLst>
          </p:cNvPr>
          <p:cNvGrpSpPr/>
          <p:nvPr/>
        </p:nvGrpSpPr>
        <p:grpSpPr>
          <a:xfrm>
            <a:off x="3195104" y="-26718"/>
            <a:ext cx="2559257" cy="2390115"/>
            <a:chOff x="3207416" y="-25295"/>
            <a:chExt cx="2559257" cy="2390115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90BDA61-3C07-5A55-0953-B0D4244CE6EF}"/>
                </a:ext>
              </a:extLst>
            </p:cNvPr>
            <p:cNvGrpSpPr/>
            <p:nvPr/>
          </p:nvGrpSpPr>
          <p:grpSpPr>
            <a:xfrm>
              <a:off x="3207416" y="-25295"/>
              <a:ext cx="2559257" cy="2230578"/>
              <a:chOff x="7418572" y="1568342"/>
              <a:chExt cx="2559257" cy="2230578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08594912-A031-2ABE-3293-F790FC0CE14F}"/>
                  </a:ext>
                </a:extLst>
              </p:cNvPr>
              <p:cNvGrpSpPr/>
              <p:nvPr/>
            </p:nvGrpSpPr>
            <p:grpSpPr>
              <a:xfrm>
                <a:off x="7418572" y="2743051"/>
                <a:ext cx="2559257" cy="1055869"/>
                <a:chOff x="8742346" y="2914075"/>
                <a:chExt cx="2559257" cy="1055869"/>
              </a:xfrm>
            </p:grpSpPr>
            <p:sp>
              <p:nvSpPr>
                <p:cNvPr id="449" name="TextBox 448">
                  <a:extLst>
                    <a:ext uri="{FF2B5EF4-FFF2-40B4-BE49-F238E27FC236}">
                      <a16:creationId xmlns:a16="http://schemas.microsoft.com/office/drawing/2014/main" id="{D728BF7E-B6BF-8DF6-C00E-7647339DBEE5}"/>
                    </a:ext>
                  </a:extLst>
                </p:cNvPr>
                <p:cNvSpPr txBox="1"/>
                <p:nvPr/>
              </p:nvSpPr>
              <p:spPr>
                <a:xfrm>
                  <a:off x="10640536" y="2998179"/>
                  <a:ext cx="66106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A20</a:t>
                  </a:r>
                </a:p>
              </p:txBody>
            </p:sp>
            <p:sp>
              <p:nvSpPr>
                <p:cNvPr id="450" name="TextBox 28">
                  <a:extLst>
                    <a:ext uri="{FF2B5EF4-FFF2-40B4-BE49-F238E27FC236}">
                      <a16:creationId xmlns:a16="http://schemas.microsoft.com/office/drawing/2014/main" id="{AAC01522-EFDC-E6CB-1557-D481B0DB793A}"/>
                    </a:ext>
                  </a:extLst>
                </p:cNvPr>
                <p:cNvSpPr txBox="1"/>
                <p:nvPr/>
              </p:nvSpPr>
              <p:spPr>
                <a:xfrm>
                  <a:off x="10640536" y="3645659"/>
                  <a:ext cx="59848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41BB</a:t>
                  </a:r>
                  <a:endParaRPr 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1" name="文本框 37">
                  <a:extLst>
                    <a:ext uri="{FF2B5EF4-FFF2-40B4-BE49-F238E27FC236}">
                      <a16:creationId xmlns:a16="http://schemas.microsoft.com/office/drawing/2014/main" id="{5769568A-034D-2913-6C21-A01C052D2EE6}"/>
                    </a:ext>
                  </a:extLst>
                </p:cNvPr>
                <p:cNvSpPr txBox="1"/>
                <p:nvPr/>
              </p:nvSpPr>
              <p:spPr>
                <a:xfrm>
                  <a:off x="8742346" y="3692945"/>
                  <a:ext cx="72199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36kDa</a:t>
                  </a:r>
                </a:p>
              </p:txBody>
            </p:sp>
            <p:sp>
              <p:nvSpPr>
                <p:cNvPr id="452" name="文本框 37">
                  <a:extLst>
                    <a:ext uri="{FF2B5EF4-FFF2-40B4-BE49-F238E27FC236}">
                      <a16:creationId xmlns:a16="http://schemas.microsoft.com/office/drawing/2014/main" id="{17BDDABF-8BA7-90DA-2F35-52131635C9CB}"/>
                    </a:ext>
                  </a:extLst>
                </p:cNvPr>
                <p:cNvSpPr txBox="1"/>
                <p:nvPr/>
              </p:nvSpPr>
              <p:spPr>
                <a:xfrm>
                  <a:off x="8750453" y="2914075"/>
                  <a:ext cx="72199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82kDa</a:t>
                  </a:r>
                </a:p>
              </p:txBody>
            </p:sp>
          </p:grpSp>
          <p:sp>
            <p:nvSpPr>
              <p:cNvPr id="56" name="文本框 48">
                <a:extLst>
                  <a:ext uri="{FF2B5EF4-FFF2-40B4-BE49-F238E27FC236}">
                    <a16:creationId xmlns:a16="http://schemas.microsoft.com/office/drawing/2014/main" id="{F911108B-9AE9-ADA2-9604-B6CB01104003}"/>
                  </a:ext>
                </a:extLst>
              </p:cNvPr>
              <p:cNvSpPr txBox="1"/>
              <p:nvPr/>
            </p:nvSpPr>
            <p:spPr>
              <a:xfrm rot="18900000">
                <a:off x="8045982" y="2161386"/>
                <a:ext cx="9368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Input</a:t>
                </a:r>
                <a:endPara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57" name="文本框 52">
                <a:extLst>
                  <a:ext uri="{FF2B5EF4-FFF2-40B4-BE49-F238E27FC236}">
                    <a16:creationId xmlns:a16="http://schemas.microsoft.com/office/drawing/2014/main" id="{C900A1C9-E7E8-08C1-AD43-BB68547A3B4C}"/>
                  </a:ext>
                </a:extLst>
              </p:cNvPr>
              <p:cNvSpPr txBox="1"/>
              <p:nvPr/>
            </p:nvSpPr>
            <p:spPr>
              <a:xfrm rot="18900000">
                <a:off x="8323708" y="2152647"/>
                <a:ext cx="9102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lgG</a:t>
                </a:r>
                <a:endPara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文本框 53">
                <a:extLst>
                  <a:ext uri="{FF2B5EF4-FFF2-40B4-BE49-F238E27FC236}">
                    <a16:creationId xmlns:a16="http://schemas.microsoft.com/office/drawing/2014/main" id="{90FF2022-4969-B019-24D9-04AA19C35529}"/>
                  </a:ext>
                </a:extLst>
              </p:cNvPr>
              <p:cNvSpPr txBox="1"/>
              <p:nvPr/>
            </p:nvSpPr>
            <p:spPr>
              <a:xfrm rot="18900000">
                <a:off x="8942190" y="2238789"/>
                <a:ext cx="7113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A20 </a:t>
                </a:r>
                <a:endPara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sp>
            <p:nvSpPr>
              <p:cNvPr id="59" name="文本框 53">
                <a:extLst>
                  <a:ext uri="{FF2B5EF4-FFF2-40B4-BE49-F238E27FC236}">
                    <a16:creationId xmlns:a16="http://schemas.microsoft.com/office/drawing/2014/main" id="{91BDC566-3419-82F0-0F19-E8F95F88FA64}"/>
                  </a:ext>
                </a:extLst>
              </p:cNvPr>
              <p:cNvSpPr txBox="1"/>
              <p:nvPr/>
            </p:nvSpPr>
            <p:spPr>
              <a:xfrm rot="18900000">
                <a:off x="8659006" y="2228001"/>
                <a:ext cx="7113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41BB </a:t>
                </a:r>
                <a:endPara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endParaRPr>
              </a:p>
            </p:txBody>
          </p: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72AF4EA1-379B-861D-A204-2BD1DDF96A7F}"/>
                  </a:ext>
                </a:extLst>
              </p:cNvPr>
              <p:cNvCxnSpPr/>
              <p:nvPr/>
            </p:nvCxnSpPr>
            <p:spPr>
              <a:xfrm>
                <a:off x="8504954" y="2207058"/>
                <a:ext cx="887508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398652A-C4AE-CBA7-4B92-A173AB0DD618}"/>
                  </a:ext>
                </a:extLst>
              </p:cNvPr>
              <p:cNvSpPr txBox="1"/>
              <p:nvPr/>
            </p:nvSpPr>
            <p:spPr>
              <a:xfrm>
                <a:off x="8863777" y="1872563"/>
                <a:ext cx="6489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IP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FC073A8-8E27-5B1D-6DB3-3491F4138BC1}"/>
                  </a:ext>
                </a:extLst>
              </p:cNvPr>
              <p:cNvSpPr txBox="1"/>
              <p:nvPr/>
            </p:nvSpPr>
            <p:spPr>
              <a:xfrm>
                <a:off x="8153093" y="1568342"/>
                <a:ext cx="17533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Activated T cells</a:t>
                </a:r>
              </a:p>
            </p:txBody>
          </p:sp>
        </p:grpSp>
        <p:pic>
          <p:nvPicPr>
            <p:cNvPr id="103" name="Picture 102" descr="A blurry image of a person&#10;&#10;Description automatically generated">
              <a:extLst>
                <a:ext uri="{FF2B5EF4-FFF2-40B4-BE49-F238E27FC236}">
                  <a16:creationId xmlns:a16="http://schemas.microsoft.com/office/drawing/2014/main" id="{A3E4C750-19A3-6EBA-9F6D-B0226331E1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13" t="13932" r="59395" b="27242"/>
            <a:stretch/>
          </p:blipFill>
          <p:spPr>
            <a:xfrm>
              <a:off x="3906254" y="1074293"/>
              <a:ext cx="1188720" cy="518445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04" name="Picture 103" descr="A blurry image of a person's body&#10;&#10;Description automatically generated">
              <a:extLst>
                <a:ext uri="{FF2B5EF4-FFF2-40B4-BE49-F238E27FC236}">
                  <a16:creationId xmlns:a16="http://schemas.microsoft.com/office/drawing/2014/main" id="{2AC41048-1568-F1A9-4F34-1C658DC6E4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27" t="9871" r="59461" b="38904"/>
            <a:stretch/>
          </p:blipFill>
          <p:spPr>
            <a:xfrm>
              <a:off x="3906254" y="1686061"/>
              <a:ext cx="1188720" cy="67875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</p:grpSp>
      <p:sp>
        <p:nvSpPr>
          <p:cNvPr id="376" name="TextBox 375"/>
          <p:cNvSpPr txBox="1"/>
          <p:nvPr/>
        </p:nvSpPr>
        <p:spPr>
          <a:xfrm>
            <a:off x="4270731" y="4330812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100 µm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46330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945B15A-C2F6-7B71-5ADB-9D679060F24B}"/>
              </a:ext>
            </a:extLst>
          </p:cNvPr>
          <p:cNvSpPr txBox="1"/>
          <p:nvPr/>
        </p:nvSpPr>
        <p:spPr>
          <a:xfrm>
            <a:off x="190500" y="252624"/>
            <a:ext cx="6477000" cy="3940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7. A20 knockdown increases NF-κB signaling and cell death in CD28 costimulated CAR-T cells.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immunoprecipitation blots of CD19 CAR illustrating the binding of A20 to the 19.BBζ CAR in Jurkat cells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immunoprecipitation blots showing the interaction between A20 and 4-1BB in activated T  cells; n = 3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western blots showing the expression of A20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19.CD28ζ and 19.BBζ CAR-T cells modified to express an A20 specific shRNA (shA20) or control shRNA (shGFP). Cells were collected and analyzed at day 7 - 10 of culture. NT illustrates non-transduced control T cells.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microscopic imaging showing the formation of cell aggregates in CAR-T cells described in (</a:t>
            </a:r>
            <a:r>
              <a:rPr lang="en-US" sz="1200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); magnification 20×; scale bar 100 µm.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Quantification of Annexin V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cells described in (</a:t>
            </a:r>
            <a:r>
              <a:rPr lang="en-US" sz="1200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); n = 5,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&lt;0.05,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&lt;0.01, ***p&lt;0.001, one-way ANOVA.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Cell counts of CAR-T cells described in (</a:t>
            </a:r>
            <a:r>
              <a:rPr lang="en-US" sz="1200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). Cell numbers were counted by flow cytometry with counting beads; n = 4,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&lt;0.05,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&lt;0.001, two-way ANOVA.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western blot showing p-RIPK1 and p-RIPK3 expression in the cells described in (</a:t>
            </a:r>
            <a:r>
              <a:rPr lang="en-US" sz="1200" dirty="0">
                <a:effectLst/>
                <a:highlight>
                  <a:srgbClr val="00FF00"/>
                </a:highlight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). </a:t>
            </a:r>
            <a:endParaRPr lang="en-US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91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2" name="Group 571">
            <a:extLst>
              <a:ext uri="{FF2B5EF4-FFF2-40B4-BE49-F238E27FC236}">
                <a16:creationId xmlns:a16="http://schemas.microsoft.com/office/drawing/2014/main" id="{A2164B8C-EE2D-DFBA-C545-00436A60FBF1}"/>
              </a:ext>
            </a:extLst>
          </p:cNvPr>
          <p:cNvGrpSpPr/>
          <p:nvPr/>
        </p:nvGrpSpPr>
        <p:grpSpPr>
          <a:xfrm>
            <a:off x="-17383" y="2901235"/>
            <a:ext cx="4812710" cy="2215258"/>
            <a:chOff x="-5189695" y="4195820"/>
            <a:chExt cx="4812710" cy="2215258"/>
          </a:xfrm>
        </p:grpSpPr>
        <p:pic>
          <p:nvPicPr>
            <p:cNvPr id="573" name="Picture 572" descr="A picture containing clothing, brassiere, necktie&#10;&#10;Description automatically generated">
              <a:extLst>
                <a:ext uri="{FF2B5EF4-FFF2-40B4-BE49-F238E27FC236}">
                  <a16:creationId xmlns:a16="http://schemas.microsoft.com/office/drawing/2014/main" id="{14435CA9-91FB-D03C-9A41-440218367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47587" y="6187757"/>
              <a:ext cx="1080000" cy="169642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574" name="Picture 573" descr="A close up of a person's face&#10;&#10;Description automatically generated with medium confidence">
              <a:extLst>
                <a:ext uri="{FF2B5EF4-FFF2-40B4-BE49-F238E27FC236}">
                  <a16:creationId xmlns:a16="http://schemas.microsoft.com/office/drawing/2014/main" id="{F1F3459F-0862-E647-75BE-42C8F6E80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47587" y="5881758"/>
              <a:ext cx="1080000" cy="254217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575" name="Picture 574" descr="A picture containing tableware, blur&#10;&#10;Description automatically generated">
              <a:extLst>
                <a:ext uri="{FF2B5EF4-FFF2-40B4-BE49-F238E27FC236}">
                  <a16:creationId xmlns:a16="http://schemas.microsoft.com/office/drawing/2014/main" id="{3FE826E8-E847-AEA9-E795-63797C463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1784" y="6184041"/>
              <a:ext cx="1080000" cy="177075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576" name="Picture 575" descr="A close up of a person's face&#10;&#10;Description automatically generated with medium confidence">
              <a:extLst>
                <a:ext uri="{FF2B5EF4-FFF2-40B4-BE49-F238E27FC236}">
                  <a16:creationId xmlns:a16="http://schemas.microsoft.com/office/drawing/2014/main" id="{137C768A-A68A-BE46-13BA-7E254CFAB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1784" y="5881758"/>
              <a:ext cx="1080000" cy="254217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577" name="Picture 576" descr="A close up of a person's eyes&#10;&#10;Description automatically generated with medium confidence">
              <a:extLst>
                <a:ext uri="{FF2B5EF4-FFF2-40B4-BE49-F238E27FC236}">
                  <a16:creationId xmlns:a16="http://schemas.microsoft.com/office/drawing/2014/main" id="{D0E76DD1-19E3-9A4F-4187-0DFE7AE56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47587" y="5157551"/>
              <a:ext cx="1080000" cy="2047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78" name="Picture 577" descr="A close up of a person's eyes&#10;&#10;Description automatically generated with medium confidence">
              <a:extLst>
                <a:ext uri="{FF2B5EF4-FFF2-40B4-BE49-F238E27FC236}">
                  <a16:creationId xmlns:a16="http://schemas.microsoft.com/office/drawing/2014/main" id="{E4205DA4-DB6F-0CB8-B42C-71120676C0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41" b="8259"/>
            <a:stretch/>
          </p:blipFill>
          <p:spPr>
            <a:xfrm>
              <a:off x="-3031784" y="5146792"/>
              <a:ext cx="1080000" cy="22625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79" name="Picture 578" descr="A picture containing grass, outdoor, blurry&#10;&#10;Description automatically generated">
              <a:extLst>
                <a:ext uri="{FF2B5EF4-FFF2-40B4-BE49-F238E27FC236}">
                  <a16:creationId xmlns:a16="http://schemas.microsoft.com/office/drawing/2014/main" id="{CD51E1A4-9A12-3411-CE76-4C88875A7A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76"/>
            <a:stretch/>
          </p:blipFill>
          <p:spPr>
            <a:xfrm>
              <a:off x="-3031784" y="5414742"/>
              <a:ext cx="1080000" cy="17366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80" name="Picture 579" descr="A close up of a dog's face&#10;&#10;Description automatically generated with low confidence">
              <a:extLst>
                <a:ext uri="{FF2B5EF4-FFF2-40B4-BE49-F238E27FC236}">
                  <a16:creationId xmlns:a16="http://schemas.microsoft.com/office/drawing/2014/main" id="{2A00650E-DDE7-2E8D-7431-8DDF3AAF7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47587" y="5416753"/>
              <a:ext cx="1080000" cy="16964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81" name="Picture 580" descr="A picture containing blur&#10;&#10;Description automatically generated">
              <a:extLst>
                <a:ext uri="{FF2B5EF4-FFF2-40B4-BE49-F238E27FC236}">
                  <a16:creationId xmlns:a16="http://schemas.microsoft.com/office/drawing/2014/main" id="{606B5546-B66F-DFB7-BB54-50DE00AEA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31784" y="5633675"/>
              <a:ext cx="1080000" cy="1987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82" name="Picture 581" descr="A picture containing blur&#10;&#10;Description automatically generated">
              <a:extLst>
                <a:ext uri="{FF2B5EF4-FFF2-40B4-BE49-F238E27FC236}">
                  <a16:creationId xmlns:a16="http://schemas.microsoft.com/office/drawing/2014/main" id="{10B6A3CA-A830-4387-FBC5-2A1A2BF28A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47587" y="5625577"/>
              <a:ext cx="1080000" cy="2149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83" name="文本框 38">
              <a:extLst>
                <a:ext uri="{FF2B5EF4-FFF2-40B4-BE49-F238E27FC236}">
                  <a16:creationId xmlns:a16="http://schemas.microsoft.com/office/drawing/2014/main" id="{77F0A161-11EF-38F9-45C3-75F217876F5A}"/>
                </a:ext>
              </a:extLst>
            </p:cNvPr>
            <p:cNvSpPr txBox="1"/>
            <p:nvPr/>
          </p:nvSpPr>
          <p:spPr>
            <a:xfrm>
              <a:off x="-4712097" y="6134783"/>
              <a:ext cx="72199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16kDa</a:t>
              </a:r>
            </a:p>
          </p:txBody>
        </p:sp>
        <p:sp>
          <p:nvSpPr>
            <p:cNvPr id="584" name="文本框 39">
              <a:extLst>
                <a:ext uri="{FF2B5EF4-FFF2-40B4-BE49-F238E27FC236}">
                  <a16:creationId xmlns:a16="http://schemas.microsoft.com/office/drawing/2014/main" id="{4C82473C-6BF6-DB13-C654-B6646B7E0497}"/>
                </a:ext>
              </a:extLst>
            </p:cNvPr>
            <p:cNvSpPr txBox="1"/>
            <p:nvPr/>
          </p:nvSpPr>
          <p:spPr>
            <a:xfrm>
              <a:off x="-2010215" y="6134079"/>
              <a:ext cx="100107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endo-CD3ζ</a:t>
              </a:r>
            </a:p>
          </p:txBody>
        </p:sp>
        <p:sp>
          <p:nvSpPr>
            <p:cNvPr id="585" name="文本框 23">
              <a:extLst>
                <a:ext uri="{FF2B5EF4-FFF2-40B4-BE49-F238E27FC236}">
                  <a16:creationId xmlns:a16="http://schemas.microsoft.com/office/drawing/2014/main" id="{5E3CEC7A-C321-9919-DD09-478F526F2182}"/>
                </a:ext>
              </a:extLst>
            </p:cNvPr>
            <p:cNvSpPr txBox="1"/>
            <p:nvPr/>
          </p:nvSpPr>
          <p:spPr>
            <a:xfrm>
              <a:off x="-4712097" y="5871071"/>
              <a:ext cx="72199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55kDa</a:t>
              </a:r>
            </a:p>
          </p:txBody>
        </p:sp>
        <p:sp>
          <p:nvSpPr>
            <p:cNvPr id="586" name="文本框 40">
              <a:extLst>
                <a:ext uri="{FF2B5EF4-FFF2-40B4-BE49-F238E27FC236}">
                  <a16:creationId xmlns:a16="http://schemas.microsoft.com/office/drawing/2014/main" id="{2DFA2B3D-07BF-5054-56DD-F0235D733274}"/>
                </a:ext>
              </a:extLst>
            </p:cNvPr>
            <p:cNvSpPr txBox="1"/>
            <p:nvPr/>
          </p:nvSpPr>
          <p:spPr>
            <a:xfrm>
              <a:off x="-2010215" y="5870367"/>
              <a:ext cx="9383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CD3ζ-CAR</a:t>
              </a:r>
            </a:p>
          </p:txBody>
        </p:sp>
        <p:sp>
          <p:nvSpPr>
            <p:cNvPr id="587" name="文本框 77">
              <a:extLst>
                <a:ext uri="{FF2B5EF4-FFF2-40B4-BE49-F238E27FC236}">
                  <a16:creationId xmlns:a16="http://schemas.microsoft.com/office/drawing/2014/main" id="{B4284138-A746-7FAF-68B9-BB1E6A99ADDC}"/>
                </a:ext>
              </a:extLst>
            </p:cNvPr>
            <p:cNvSpPr txBox="1"/>
            <p:nvPr/>
          </p:nvSpPr>
          <p:spPr>
            <a:xfrm>
              <a:off x="-2010215" y="5118965"/>
              <a:ext cx="531719" cy="281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A20</a:t>
              </a:r>
            </a:p>
          </p:txBody>
        </p:sp>
        <p:sp>
          <p:nvSpPr>
            <p:cNvPr id="588" name="文本框 78">
              <a:extLst>
                <a:ext uri="{FF2B5EF4-FFF2-40B4-BE49-F238E27FC236}">
                  <a16:creationId xmlns:a16="http://schemas.microsoft.com/office/drawing/2014/main" id="{6F0BA269-67AC-E4EB-7106-175D0D1440CD}"/>
                </a:ext>
              </a:extLst>
            </p:cNvPr>
            <p:cNvSpPr txBox="1"/>
            <p:nvPr/>
          </p:nvSpPr>
          <p:spPr>
            <a:xfrm>
              <a:off x="-4712097" y="5122126"/>
              <a:ext cx="72199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82kDa</a:t>
              </a:r>
            </a:p>
          </p:txBody>
        </p:sp>
        <p:sp>
          <p:nvSpPr>
            <p:cNvPr id="589" name="文本框 10">
              <a:extLst>
                <a:ext uri="{FF2B5EF4-FFF2-40B4-BE49-F238E27FC236}">
                  <a16:creationId xmlns:a16="http://schemas.microsoft.com/office/drawing/2014/main" id="{20F67712-5CD7-C0D1-FB65-A14B5EDA5E82}"/>
                </a:ext>
              </a:extLst>
            </p:cNvPr>
            <p:cNvSpPr txBox="1"/>
            <p:nvPr/>
          </p:nvSpPr>
          <p:spPr>
            <a:xfrm>
              <a:off x="-2010215" y="5363779"/>
              <a:ext cx="815680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p-IKKα/β</a:t>
              </a:r>
              <a:endParaRPr lang="en-US" altLang="zh-CN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90" name="Group 589">
              <a:extLst>
                <a:ext uri="{FF2B5EF4-FFF2-40B4-BE49-F238E27FC236}">
                  <a16:creationId xmlns:a16="http://schemas.microsoft.com/office/drawing/2014/main" id="{CE0948E4-442A-7F4E-6D26-7C12B3E49172}"/>
                </a:ext>
              </a:extLst>
            </p:cNvPr>
            <p:cNvGrpSpPr/>
            <p:nvPr/>
          </p:nvGrpSpPr>
          <p:grpSpPr>
            <a:xfrm>
              <a:off x="-4712097" y="5293050"/>
              <a:ext cx="721995" cy="400999"/>
              <a:chOff x="-7818998" y="2772366"/>
              <a:chExt cx="721995" cy="400999"/>
            </a:xfrm>
          </p:grpSpPr>
          <p:sp>
            <p:nvSpPr>
              <p:cNvPr id="605" name="文本框 42">
                <a:extLst>
                  <a:ext uri="{FF2B5EF4-FFF2-40B4-BE49-F238E27FC236}">
                    <a16:creationId xmlns:a16="http://schemas.microsoft.com/office/drawing/2014/main" id="{0D4F62CD-8CFF-AF3A-7E2C-78DB6AB20FAC}"/>
                  </a:ext>
                </a:extLst>
              </p:cNvPr>
              <p:cNvSpPr txBox="1"/>
              <p:nvPr/>
            </p:nvSpPr>
            <p:spPr>
              <a:xfrm>
                <a:off x="-7818998" y="2772366"/>
                <a:ext cx="721995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87kDa</a:t>
                </a:r>
              </a:p>
            </p:txBody>
          </p:sp>
          <p:sp>
            <p:nvSpPr>
              <p:cNvPr id="606" name="文本框 43">
                <a:extLst>
                  <a:ext uri="{FF2B5EF4-FFF2-40B4-BE49-F238E27FC236}">
                    <a16:creationId xmlns:a16="http://schemas.microsoft.com/office/drawing/2014/main" id="{9897B69D-31F5-56BB-AB0F-75EA24013B95}"/>
                  </a:ext>
                </a:extLst>
              </p:cNvPr>
              <p:cNvSpPr txBox="1"/>
              <p:nvPr/>
            </p:nvSpPr>
            <p:spPr>
              <a:xfrm>
                <a:off x="-7818998" y="2897775"/>
                <a:ext cx="721995" cy="2755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85kDa</a:t>
                </a:r>
              </a:p>
            </p:txBody>
          </p:sp>
        </p:grpSp>
        <p:sp>
          <p:nvSpPr>
            <p:cNvPr id="591" name="文本框 82">
              <a:extLst>
                <a:ext uri="{FF2B5EF4-FFF2-40B4-BE49-F238E27FC236}">
                  <a16:creationId xmlns:a16="http://schemas.microsoft.com/office/drawing/2014/main" id="{6D9C2D1D-7E6A-031B-2F2B-6DA5909F6116}"/>
                </a:ext>
              </a:extLst>
            </p:cNvPr>
            <p:cNvSpPr txBox="1"/>
            <p:nvPr/>
          </p:nvSpPr>
          <p:spPr>
            <a:xfrm>
              <a:off x="-2010215" y="5590502"/>
              <a:ext cx="531719" cy="285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>
                  <a:latin typeface="Arial" panose="020B0604020202020204" pitchFamily="34" charset="0"/>
                  <a:cs typeface="Arial" panose="020B0604020202020204" pitchFamily="34" charset="0"/>
                </a:rPr>
                <a:t>IKKβ</a:t>
              </a:r>
            </a:p>
          </p:txBody>
        </p:sp>
        <p:sp>
          <p:nvSpPr>
            <p:cNvPr id="592" name="文本框 83">
              <a:extLst>
                <a:ext uri="{FF2B5EF4-FFF2-40B4-BE49-F238E27FC236}">
                  <a16:creationId xmlns:a16="http://schemas.microsoft.com/office/drawing/2014/main" id="{5E2E679D-4A37-20E3-E4B9-A2F17A872356}"/>
                </a:ext>
              </a:extLst>
            </p:cNvPr>
            <p:cNvSpPr txBox="1"/>
            <p:nvPr/>
          </p:nvSpPr>
          <p:spPr>
            <a:xfrm>
              <a:off x="-4712097" y="5595266"/>
              <a:ext cx="721995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87kDa</a:t>
              </a:r>
            </a:p>
          </p:txBody>
        </p:sp>
        <p:sp>
          <p:nvSpPr>
            <p:cNvPr id="593" name="文本框 868">
              <a:extLst>
                <a:ext uri="{FF2B5EF4-FFF2-40B4-BE49-F238E27FC236}">
                  <a16:creationId xmlns:a16="http://schemas.microsoft.com/office/drawing/2014/main" id="{44439627-F7E8-BD24-FDD4-EC9E9D135D33}"/>
                </a:ext>
              </a:extLst>
            </p:cNvPr>
            <p:cNvSpPr txBox="1"/>
            <p:nvPr/>
          </p:nvSpPr>
          <p:spPr>
            <a:xfrm>
              <a:off x="-5189695" y="4195820"/>
              <a:ext cx="111288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GD2.CD28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GD2.BB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</a:p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B7-H3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.CD28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B7-H3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</a:p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A20</a:t>
              </a:r>
            </a:p>
          </p:txBody>
        </p:sp>
        <p:sp>
          <p:nvSpPr>
            <p:cNvPr id="594" name="文本框 869">
              <a:extLst>
                <a:ext uri="{FF2B5EF4-FFF2-40B4-BE49-F238E27FC236}">
                  <a16:creationId xmlns:a16="http://schemas.microsoft.com/office/drawing/2014/main" id="{955354B6-FAB8-6F70-F371-9007654918EE}"/>
                </a:ext>
              </a:extLst>
            </p:cNvPr>
            <p:cNvSpPr txBox="1"/>
            <p:nvPr/>
          </p:nvSpPr>
          <p:spPr>
            <a:xfrm>
              <a:off x="-3983792" y="4195820"/>
              <a:ext cx="3266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  <p:sp>
          <p:nvSpPr>
            <p:cNvPr id="595" name="文本框 870">
              <a:extLst>
                <a:ext uri="{FF2B5EF4-FFF2-40B4-BE49-F238E27FC236}">
                  <a16:creationId xmlns:a16="http://schemas.microsoft.com/office/drawing/2014/main" id="{3CB0B595-ED9E-E03A-FB85-B437C2BC4E37}"/>
                </a:ext>
              </a:extLst>
            </p:cNvPr>
            <p:cNvSpPr txBox="1"/>
            <p:nvPr/>
          </p:nvSpPr>
          <p:spPr>
            <a:xfrm>
              <a:off x="-3771241" y="4195820"/>
              <a:ext cx="3266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  <p:sp>
          <p:nvSpPr>
            <p:cNvPr id="596" name="文本框 871">
              <a:extLst>
                <a:ext uri="{FF2B5EF4-FFF2-40B4-BE49-F238E27FC236}">
                  <a16:creationId xmlns:a16="http://schemas.microsoft.com/office/drawing/2014/main" id="{CA6BEF41-C2F9-C998-160D-79A5935AC772}"/>
                </a:ext>
              </a:extLst>
            </p:cNvPr>
            <p:cNvSpPr txBox="1"/>
            <p:nvPr/>
          </p:nvSpPr>
          <p:spPr>
            <a:xfrm>
              <a:off x="-3556955" y="4195820"/>
              <a:ext cx="3266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  <p:sp>
          <p:nvSpPr>
            <p:cNvPr id="597" name="文本框 872">
              <a:extLst>
                <a:ext uri="{FF2B5EF4-FFF2-40B4-BE49-F238E27FC236}">
                  <a16:creationId xmlns:a16="http://schemas.microsoft.com/office/drawing/2014/main" id="{5261FF96-C432-7CE4-366E-CED4AF62B047}"/>
                </a:ext>
              </a:extLst>
            </p:cNvPr>
            <p:cNvSpPr txBox="1"/>
            <p:nvPr/>
          </p:nvSpPr>
          <p:spPr>
            <a:xfrm>
              <a:off x="-3342493" y="4195820"/>
              <a:ext cx="3266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  <p:sp>
          <p:nvSpPr>
            <p:cNvPr id="598" name="文本框 869">
              <a:extLst>
                <a:ext uri="{FF2B5EF4-FFF2-40B4-BE49-F238E27FC236}">
                  <a16:creationId xmlns:a16="http://schemas.microsoft.com/office/drawing/2014/main" id="{C9F0D62B-CC9C-F97D-F6CD-9A0BC3993A4D}"/>
                </a:ext>
              </a:extLst>
            </p:cNvPr>
            <p:cNvSpPr txBox="1"/>
            <p:nvPr/>
          </p:nvSpPr>
          <p:spPr>
            <a:xfrm>
              <a:off x="-4213347" y="4195820"/>
              <a:ext cx="3266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  <p:sp>
          <p:nvSpPr>
            <p:cNvPr id="599" name="文本框 869">
              <a:extLst>
                <a:ext uri="{FF2B5EF4-FFF2-40B4-BE49-F238E27FC236}">
                  <a16:creationId xmlns:a16="http://schemas.microsoft.com/office/drawing/2014/main" id="{1CF6E2A5-175F-965C-1D46-41A7EBB2D07B}"/>
                </a:ext>
              </a:extLst>
            </p:cNvPr>
            <p:cNvSpPr txBox="1"/>
            <p:nvPr/>
          </p:nvSpPr>
          <p:spPr>
            <a:xfrm>
              <a:off x="-2895115" y="4195820"/>
              <a:ext cx="3266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</a:p>
          </p:txBody>
        </p:sp>
        <p:sp>
          <p:nvSpPr>
            <p:cNvPr id="600" name="文本框 870">
              <a:extLst>
                <a:ext uri="{FF2B5EF4-FFF2-40B4-BE49-F238E27FC236}">
                  <a16:creationId xmlns:a16="http://schemas.microsoft.com/office/drawing/2014/main" id="{84641F25-6D66-9A72-FC2E-00D5D5483670}"/>
                </a:ext>
              </a:extLst>
            </p:cNvPr>
            <p:cNvSpPr txBox="1"/>
            <p:nvPr/>
          </p:nvSpPr>
          <p:spPr>
            <a:xfrm>
              <a:off x="-2670421" y="4195820"/>
              <a:ext cx="3266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  </a:t>
              </a:r>
            </a:p>
          </p:txBody>
        </p:sp>
        <p:sp>
          <p:nvSpPr>
            <p:cNvPr id="601" name="文本框 871">
              <a:extLst>
                <a:ext uri="{FF2B5EF4-FFF2-40B4-BE49-F238E27FC236}">
                  <a16:creationId xmlns:a16="http://schemas.microsoft.com/office/drawing/2014/main" id="{32896B8A-37FC-1CBA-25AA-784F336E876E}"/>
                </a:ext>
              </a:extLst>
            </p:cNvPr>
            <p:cNvSpPr txBox="1"/>
            <p:nvPr/>
          </p:nvSpPr>
          <p:spPr>
            <a:xfrm>
              <a:off x="-2449747" y="4195820"/>
              <a:ext cx="3266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  </a:t>
              </a:r>
            </a:p>
          </p:txBody>
        </p:sp>
        <p:sp>
          <p:nvSpPr>
            <p:cNvPr id="602" name="文本框 872">
              <a:extLst>
                <a:ext uri="{FF2B5EF4-FFF2-40B4-BE49-F238E27FC236}">
                  <a16:creationId xmlns:a16="http://schemas.microsoft.com/office/drawing/2014/main" id="{229109B1-8B75-A089-08B4-4F02B5C6AD81}"/>
                </a:ext>
              </a:extLst>
            </p:cNvPr>
            <p:cNvSpPr txBox="1"/>
            <p:nvPr/>
          </p:nvSpPr>
          <p:spPr>
            <a:xfrm>
              <a:off x="-2235922" y="4195820"/>
              <a:ext cx="3266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+  </a:t>
              </a:r>
            </a:p>
          </p:txBody>
        </p:sp>
        <p:sp>
          <p:nvSpPr>
            <p:cNvPr id="603" name="文本框 869">
              <a:extLst>
                <a:ext uri="{FF2B5EF4-FFF2-40B4-BE49-F238E27FC236}">
                  <a16:creationId xmlns:a16="http://schemas.microsoft.com/office/drawing/2014/main" id="{5DD772E6-DA31-1930-A162-E0803A4F6766}"/>
                </a:ext>
              </a:extLst>
            </p:cNvPr>
            <p:cNvSpPr txBox="1"/>
            <p:nvPr/>
          </p:nvSpPr>
          <p:spPr>
            <a:xfrm>
              <a:off x="-3082222" y="4195820"/>
              <a:ext cx="32666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</a:p>
          </p:txBody>
        </p:sp>
        <p:sp>
          <p:nvSpPr>
            <p:cNvPr id="604" name="文本框 868">
              <a:extLst>
                <a:ext uri="{FF2B5EF4-FFF2-40B4-BE49-F238E27FC236}">
                  <a16:creationId xmlns:a16="http://schemas.microsoft.com/office/drawing/2014/main" id="{C03CDD4A-9524-D702-3446-2AA24ABAA982}"/>
                </a:ext>
              </a:extLst>
            </p:cNvPr>
            <p:cNvSpPr txBox="1"/>
            <p:nvPr/>
          </p:nvSpPr>
          <p:spPr>
            <a:xfrm>
              <a:off x="-1573288" y="4509141"/>
              <a:ext cx="11963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1" name="TextBox 3">
            <a:extLst>
              <a:ext uri="{FF2B5EF4-FFF2-40B4-BE49-F238E27FC236}">
                <a16:creationId xmlns:a16="http://schemas.microsoft.com/office/drawing/2014/main" id="{D224678D-29D0-35F4-B1C2-878250E06E2F}"/>
              </a:ext>
            </a:extLst>
          </p:cNvPr>
          <p:cNvSpPr txBox="1"/>
          <p:nvPr/>
        </p:nvSpPr>
        <p:spPr>
          <a:xfrm>
            <a:off x="-37313" y="9592904"/>
            <a:ext cx="14331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S8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21">
            <a:extLst>
              <a:ext uri="{FF2B5EF4-FFF2-40B4-BE49-F238E27FC236}">
                <a16:creationId xmlns:a16="http://schemas.microsoft.com/office/drawing/2014/main" id="{61658096-D45A-FACF-5DBE-CC57CB069172}"/>
              </a:ext>
            </a:extLst>
          </p:cNvPr>
          <p:cNvSpPr txBox="1"/>
          <p:nvPr/>
        </p:nvSpPr>
        <p:spPr>
          <a:xfrm>
            <a:off x="-5248" y="2393963"/>
            <a:ext cx="279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65" name="TextBox 21">
            <a:extLst>
              <a:ext uri="{FF2B5EF4-FFF2-40B4-BE49-F238E27FC236}">
                <a16:creationId xmlns:a16="http://schemas.microsoft.com/office/drawing/2014/main" id="{6DD27AFE-734C-DCF0-32C7-3A34FA8E43AE}"/>
              </a:ext>
            </a:extLst>
          </p:cNvPr>
          <p:cNvSpPr txBox="1"/>
          <p:nvPr/>
        </p:nvSpPr>
        <p:spPr>
          <a:xfrm>
            <a:off x="-3681" y="95190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6" name="TextBox 21">
            <a:extLst>
              <a:ext uri="{FF2B5EF4-FFF2-40B4-BE49-F238E27FC236}">
                <a16:creationId xmlns:a16="http://schemas.microsoft.com/office/drawing/2014/main" id="{621322CD-DDB6-BC2A-7B4F-F267A193D6A1}"/>
              </a:ext>
            </a:extLst>
          </p:cNvPr>
          <p:cNvSpPr txBox="1"/>
          <p:nvPr/>
        </p:nvSpPr>
        <p:spPr>
          <a:xfrm>
            <a:off x="2404593" y="89496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grpSp>
        <p:nvGrpSpPr>
          <p:cNvPr id="607" name="Group 606">
            <a:extLst>
              <a:ext uri="{FF2B5EF4-FFF2-40B4-BE49-F238E27FC236}">
                <a16:creationId xmlns:a16="http://schemas.microsoft.com/office/drawing/2014/main" id="{6915E8D1-7952-D028-9444-1AFC0081731D}"/>
              </a:ext>
            </a:extLst>
          </p:cNvPr>
          <p:cNvGrpSpPr/>
          <p:nvPr/>
        </p:nvGrpSpPr>
        <p:grpSpPr>
          <a:xfrm>
            <a:off x="4106597" y="2710670"/>
            <a:ext cx="2243151" cy="1711618"/>
            <a:chOff x="304702" y="279447"/>
            <a:chExt cx="2243151" cy="1711618"/>
          </a:xfrm>
        </p:grpSpPr>
        <p:pic>
          <p:nvPicPr>
            <p:cNvPr id="608" name="图片 3">
              <a:extLst>
                <a:ext uri="{FF2B5EF4-FFF2-40B4-BE49-F238E27FC236}">
                  <a16:creationId xmlns:a16="http://schemas.microsoft.com/office/drawing/2014/main" id="{232958B6-E7B6-ED2D-5BCB-487C2ADCF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24152" y="525865"/>
              <a:ext cx="1930959" cy="1465200"/>
            </a:xfrm>
            <a:prstGeom prst="rect">
              <a:avLst/>
            </a:prstGeom>
          </p:spPr>
        </p:pic>
        <p:grpSp>
          <p:nvGrpSpPr>
            <p:cNvPr id="609" name="组合 4">
              <a:extLst>
                <a:ext uri="{FF2B5EF4-FFF2-40B4-BE49-F238E27FC236}">
                  <a16:creationId xmlns:a16="http://schemas.microsoft.com/office/drawing/2014/main" id="{DE90A985-AC08-5A02-EE2E-431F1BCBDF70}"/>
                </a:ext>
              </a:extLst>
            </p:cNvPr>
            <p:cNvGrpSpPr/>
            <p:nvPr/>
          </p:nvGrpSpPr>
          <p:grpSpPr>
            <a:xfrm>
              <a:off x="304702" y="279447"/>
              <a:ext cx="2243151" cy="1657902"/>
              <a:chOff x="3338768" y="504928"/>
              <a:chExt cx="2243151" cy="1657902"/>
            </a:xfrm>
          </p:grpSpPr>
          <p:sp>
            <p:nvSpPr>
              <p:cNvPr id="611" name="Rectangle 284">
                <a:extLst>
                  <a:ext uri="{FF2B5EF4-FFF2-40B4-BE49-F238E27FC236}">
                    <a16:creationId xmlns:a16="http://schemas.microsoft.com/office/drawing/2014/main" id="{664FAFD5-114D-E9BE-16C9-D3D32EB9C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115309" y="1754706"/>
                <a:ext cx="631583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en-US" altLang="zh-CN" sz="1200" dirty="0">
                    <a:cs typeface="Arial" panose="020B0604020202020204" pitchFamily="34" charset="0"/>
                  </a:rPr>
                  <a:t>GD2</a:t>
                </a:r>
                <a:r>
                  <a:rPr lang="zh-CN" altLang="zh-CN" sz="1200" dirty="0">
                    <a:cs typeface="Arial" panose="020B0604020202020204" pitchFamily="34" charset="0"/>
                  </a:rPr>
                  <a:t>.BB</a:t>
                </a:r>
                <a:r>
                  <a:rPr lang="el-GR" altLang="zh-CN" sz="1200" dirty="0">
                    <a:cs typeface="Arial" panose="020B0604020202020204" pitchFamily="34" charset="0"/>
                  </a:rPr>
                  <a:t>ζ</a:t>
                </a:r>
                <a:endParaRPr lang="zh-CN" altLang="zh-CN" sz="1200" dirty="0">
                  <a:cs typeface="Arial" panose="020B0604020202020204" pitchFamily="34" charset="0"/>
                </a:endParaRPr>
              </a:p>
            </p:txBody>
          </p:sp>
          <p:sp>
            <p:nvSpPr>
              <p:cNvPr id="612" name="Rectangle 286">
                <a:extLst>
                  <a:ext uri="{FF2B5EF4-FFF2-40B4-BE49-F238E27FC236}">
                    <a16:creationId xmlns:a16="http://schemas.microsoft.com/office/drawing/2014/main" id="{56839FAE-60C6-60CC-A9A7-5F0D66D9C8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014486" y="937839"/>
                <a:ext cx="83323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en-US" altLang="zh-CN" sz="1200" dirty="0">
                    <a:cs typeface="Arial" panose="020B0604020202020204" pitchFamily="34" charset="0"/>
                  </a:rPr>
                  <a:t>GD2</a:t>
                </a:r>
                <a:r>
                  <a:rPr lang="zh-CN" altLang="zh-CN" sz="1200" dirty="0">
                    <a:cs typeface="Arial" panose="020B0604020202020204" pitchFamily="34" charset="0"/>
                  </a:rPr>
                  <a:t>.</a:t>
                </a:r>
                <a:r>
                  <a:rPr lang="en-US" altLang="zh-CN" sz="1200" dirty="0">
                    <a:cs typeface="Arial" panose="020B0604020202020204" pitchFamily="34" charset="0"/>
                  </a:rPr>
                  <a:t>CD</a:t>
                </a:r>
                <a:r>
                  <a:rPr lang="zh-CN" altLang="zh-CN" sz="1200" dirty="0">
                    <a:cs typeface="Arial" panose="020B0604020202020204" pitchFamily="34" charset="0"/>
                  </a:rPr>
                  <a:t>28</a:t>
                </a:r>
                <a:r>
                  <a:rPr lang="el-GR" altLang="zh-CN" sz="1200" dirty="0">
                    <a:cs typeface="Arial" panose="020B0604020202020204" pitchFamily="34" charset="0"/>
                  </a:rPr>
                  <a:t>ζ</a:t>
                </a:r>
                <a:endParaRPr lang="zh-CN" altLang="zh-CN" sz="1200" dirty="0">
                  <a:cs typeface="Arial" panose="020B0604020202020204" pitchFamily="34" charset="0"/>
                </a:endParaRPr>
              </a:p>
            </p:txBody>
          </p:sp>
          <p:sp>
            <p:nvSpPr>
              <p:cNvPr id="613" name="TextBox 273">
                <a:extLst>
                  <a:ext uri="{FF2B5EF4-FFF2-40B4-BE49-F238E27FC236}">
                    <a16:creationId xmlns:a16="http://schemas.microsoft.com/office/drawing/2014/main" id="{E8ED2A3A-D5B3-41CC-B4DB-774CD0652565}"/>
                  </a:ext>
                </a:extLst>
              </p:cNvPr>
              <p:cNvSpPr txBox="1"/>
              <p:nvPr/>
            </p:nvSpPr>
            <p:spPr>
              <a:xfrm>
                <a:off x="4761649" y="506462"/>
                <a:ext cx="8202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A20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4" name="TextBox 277">
                <a:extLst>
                  <a:ext uri="{FF2B5EF4-FFF2-40B4-BE49-F238E27FC236}">
                    <a16:creationId xmlns:a16="http://schemas.microsoft.com/office/drawing/2014/main" id="{082AE1BF-DB1D-0F77-685F-5282654C47B3}"/>
                  </a:ext>
                </a:extLst>
              </p:cNvPr>
              <p:cNvSpPr txBox="1"/>
              <p:nvPr/>
            </p:nvSpPr>
            <p:spPr>
              <a:xfrm>
                <a:off x="3784116" y="504928"/>
                <a:ext cx="8202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Ctrl</a:t>
                </a:r>
                <a:endParaRPr lang="zh-CN" alt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610" name="直接连接符 2">
              <a:extLst>
                <a:ext uri="{FF2B5EF4-FFF2-40B4-BE49-F238E27FC236}">
                  <a16:creationId xmlns:a16="http://schemas.microsoft.com/office/drawing/2014/main" id="{2C368291-9C06-B0BE-32C2-9C0DA8DCA7BC}"/>
                </a:ext>
              </a:extLst>
            </p:cNvPr>
            <p:cNvCxnSpPr/>
            <p:nvPr/>
          </p:nvCxnSpPr>
          <p:spPr>
            <a:xfrm>
              <a:off x="2085807" y="1911950"/>
              <a:ext cx="29684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3" name="Group 692">
            <a:extLst>
              <a:ext uri="{FF2B5EF4-FFF2-40B4-BE49-F238E27FC236}">
                <a16:creationId xmlns:a16="http://schemas.microsoft.com/office/drawing/2014/main" id="{7B33D496-88C3-B341-96BC-E10754B64774}"/>
              </a:ext>
            </a:extLst>
          </p:cNvPr>
          <p:cNvGrpSpPr/>
          <p:nvPr/>
        </p:nvGrpSpPr>
        <p:grpSpPr>
          <a:xfrm>
            <a:off x="4043591" y="4926506"/>
            <a:ext cx="2243151" cy="1823306"/>
            <a:chOff x="2503999" y="3878646"/>
            <a:chExt cx="2243151" cy="1823306"/>
          </a:xfrm>
        </p:grpSpPr>
        <p:grpSp>
          <p:nvGrpSpPr>
            <p:cNvPr id="615" name="Group 614">
              <a:extLst>
                <a:ext uri="{FF2B5EF4-FFF2-40B4-BE49-F238E27FC236}">
                  <a16:creationId xmlns:a16="http://schemas.microsoft.com/office/drawing/2014/main" id="{19DAB0D5-8FDB-940A-1A9F-CDD827E8EB45}"/>
                </a:ext>
              </a:extLst>
            </p:cNvPr>
            <p:cNvGrpSpPr/>
            <p:nvPr/>
          </p:nvGrpSpPr>
          <p:grpSpPr>
            <a:xfrm>
              <a:off x="2503999" y="3878646"/>
              <a:ext cx="2243151" cy="1823306"/>
              <a:chOff x="3635311" y="230505"/>
              <a:chExt cx="2243151" cy="1823306"/>
            </a:xfrm>
          </p:grpSpPr>
          <p:pic>
            <p:nvPicPr>
              <p:cNvPr id="616" name="Picture 615">
                <a:extLst>
                  <a:ext uri="{FF2B5EF4-FFF2-40B4-BE49-F238E27FC236}">
                    <a16:creationId xmlns:a16="http://schemas.microsoft.com/office/drawing/2014/main" id="{AA78D599-4F0C-56DC-07F6-5DEE8869BF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874466" y="525865"/>
                <a:ext cx="1929332" cy="1465200"/>
              </a:xfrm>
              <a:prstGeom prst="rect">
                <a:avLst/>
              </a:prstGeom>
            </p:spPr>
          </p:pic>
          <p:grpSp>
            <p:nvGrpSpPr>
              <p:cNvPr id="617" name="组合 4">
                <a:extLst>
                  <a:ext uri="{FF2B5EF4-FFF2-40B4-BE49-F238E27FC236}">
                    <a16:creationId xmlns:a16="http://schemas.microsoft.com/office/drawing/2014/main" id="{0233F801-222E-C84D-B9F7-323338B53095}"/>
                  </a:ext>
                </a:extLst>
              </p:cNvPr>
              <p:cNvGrpSpPr/>
              <p:nvPr/>
            </p:nvGrpSpPr>
            <p:grpSpPr>
              <a:xfrm>
                <a:off x="3635311" y="230505"/>
                <a:ext cx="2243151" cy="1823306"/>
                <a:chOff x="3338768" y="455985"/>
                <a:chExt cx="2243151" cy="1823306"/>
              </a:xfrm>
            </p:grpSpPr>
            <p:sp>
              <p:nvSpPr>
                <p:cNvPr id="618" name="Rectangle 284">
                  <a:extLst>
                    <a:ext uri="{FF2B5EF4-FFF2-40B4-BE49-F238E27FC236}">
                      <a16:creationId xmlns:a16="http://schemas.microsoft.com/office/drawing/2014/main" id="{2050C084-694D-F419-4CD6-F42DAF3B5C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3055998" y="1811856"/>
                  <a:ext cx="750205" cy="1846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lvl="0"/>
                  <a:r>
                    <a:rPr lang="en-US" altLang="zh-CN" sz="1200" dirty="0">
                      <a:cs typeface="Arial" panose="020B0604020202020204" pitchFamily="34" charset="0"/>
                    </a:rPr>
                    <a:t>B7-H3</a:t>
                  </a:r>
                  <a:r>
                    <a:rPr lang="zh-CN" altLang="zh-CN" sz="1200" dirty="0">
                      <a:cs typeface="Arial" panose="020B0604020202020204" pitchFamily="34" charset="0"/>
                    </a:rPr>
                    <a:t>.BB</a:t>
                  </a:r>
                  <a:r>
                    <a:rPr lang="el-GR" altLang="zh-CN" sz="1200" dirty="0">
                      <a:cs typeface="Arial" panose="020B0604020202020204" pitchFamily="34" charset="0"/>
                    </a:rPr>
                    <a:t>ζ</a:t>
                  </a:r>
                  <a:endParaRPr lang="zh-CN" altLang="zh-CN" sz="120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19" name="Rectangle 286">
                  <a:extLst>
                    <a:ext uri="{FF2B5EF4-FFF2-40B4-BE49-F238E27FC236}">
                      <a16:creationId xmlns:a16="http://schemas.microsoft.com/office/drawing/2014/main" id="{B9342BE8-ABC1-95BA-95A6-7D35C65D35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>
                  <a:off x="2929032" y="865721"/>
                  <a:ext cx="1004137" cy="1846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0" rIns="0" bIns="0" numCol="1" anchor="t" anchorCtr="0" compatLnSpc="1"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lvl="0"/>
                  <a:r>
                    <a:rPr lang="en-US" altLang="zh-CN" sz="1200" dirty="0">
                      <a:cs typeface="Arial" panose="020B0604020202020204" pitchFamily="34" charset="0"/>
                    </a:rPr>
                    <a:t>B7-H3</a:t>
                  </a:r>
                  <a:r>
                    <a:rPr lang="zh-CN" altLang="zh-CN" sz="1200" dirty="0">
                      <a:cs typeface="Arial" panose="020B0604020202020204" pitchFamily="34" charset="0"/>
                    </a:rPr>
                    <a:t>.</a:t>
                  </a:r>
                  <a:r>
                    <a:rPr lang="en-US" altLang="zh-CN" sz="1200" dirty="0">
                      <a:cs typeface="Arial" panose="020B0604020202020204" pitchFamily="34" charset="0"/>
                    </a:rPr>
                    <a:t>CD</a:t>
                  </a:r>
                  <a:r>
                    <a:rPr lang="zh-CN" altLang="zh-CN" sz="1200" dirty="0">
                      <a:cs typeface="Arial" panose="020B0604020202020204" pitchFamily="34" charset="0"/>
                    </a:rPr>
                    <a:t>28</a:t>
                  </a:r>
                  <a:r>
                    <a:rPr lang="el-GR" altLang="zh-CN" sz="1200" dirty="0">
                      <a:cs typeface="Arial" panose="020B0604020202020204" pitchFamily="34" charset="0"/>
                    </a:rPr>
                    <a:t>ζ</a:t>
                  </a:r>
                  <a:endParaRPr lang="zh-CN" altLang="zh-CN" sz="1200" dirty="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0" name="TextBox 273">
                  <a:extLst>
                    <a:ext uri="{FF2B5EF4-FFF2-40B4-BE49-F238E27FC236}">
                      <a16:creationId xmlns:a16="http://schemas.microsoft.com/office/drawing/2014/main" id="{6F9F34BC-21E8-F291-021F-954DD3E74EE0}"/>
                    </a:ext>
                  </a:extLst>
                </p:cNvPr>
                <p:cNvSpPr txBox="1"/>
                <p:nvPr/>
              </p:nvSpPr>
              <p:spPr>
                <a:xfrm>
                  <a:off x="4761649" y="506462"/>
                  <a:ext cx="82027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A20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1" name="TextBox 277">
                  <a:extLst>
                    <a:ext uri="{FF2B5EF4-FFF2-40B4-BE49-F238E27FC236}">
                      <a16:creationId xmlns:a16="http://schemas.microsoft.com/office/drawing/2014/main" id="{B5E24716-6D49-AC93-CD1E-D56AB2B412BF}"/>
                    </a:ext>
                  </a:extLst>
                </p:cNvPr>
                <p:cNvSpPr txBox="1"/>
                <p:nvPr/>
              </p:nvSpPr>
              <p:spPr>
                <a:xfrm>
                  <a:off x="3844441" y="504928"/>
                  <a:ext cx="82027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Ctrl</a:t>
                  </a:r>
                  <a:endParaRPr lang="zh-CN" alt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626" name="直接连接符 2">
              <a:extLst>
                <a:ext uri="{FF2B5EF4-FFF2-40B4-BE49-F238E27FC236}">
                  <a16:creationId xmlns:a16="http://schemas.microsoft.com/office/drawing/2014/main" id="{71A0A718-CC17-35EF-08D9-F2087B5FFBCF}"/>
                </a:ext>
              </a:extLst>
            </p:cNvPr>
            <p:cNvCxnSpPr>
              <a:cxnSpLocks/>
            </p:cNvCxnSpPr>
            <p:nvPr/>
          </p:nvCxnSpPr>
          <p:spPr>
            <a:xfrm>
              <a:off x="4289052" y="5560192"/>
              <a:ext cx="296844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1">
            <a:extLst>
              <a:ext uri="{FF2B5EF4-FFF2-40B4-BE49-F238E27FC236}">
                <a16:creationId xmlns:a16="http://schemas.microsoft.com/office/drawing/2014/main" id="{FA852314-AFE1-95EF-93CE-D431226C6C4F}"/>
              </a:ext>
            </a:extLst>
          </p:cNvPr>
          <p:cNvSpPr txBox="1"/>
          <p:nvPr/>
        </p:nvSpPr>
        <p:spPr>
          <a:xfrm>
            <a:off x="3925681" y="2424521"/>
            <a:ext cx="279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5" name="TextBox 21">
            <a:extLst>
              <a:ext uri="{FF2B5EF4-FFF2-40B4-BE49-F238E27FC236}">
                <a16:creationId xmlns:a16="http://schemas.microsoft.com/office/drawing/2014/main" id="{94A2D90E-316F-5E09-D0B2-1377976DFB9E}"/>
              </a:ext>
            </a:extLst>
          </p:cNvPr>
          <p:cNvSpPr txBox="1"/>
          <p:nvPr/>
        </p:nvSpPr>
        <p:spPr>
          <a:xfrm>
            <a:off x="4023447" y="4635153"/>
            <a:ext cx="279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CA68D0C2-D99A-E303-3584-05CA9B5D5614}"/>
              </a:ext>
            </a:extLst>
          </p:cNvPr>
          <p:cNvGrpSpPr/>
          <p:nvPr/>
        </p:nvGrpSpPr>
        <p:grpSpPr>
          <a:xfrm>
            <a:off x="2419633" y="477314"/>
            <a:ext cx="2680982" cy="1743250"/>
            <a:chOff x="-4104144" y="6097341"/>
            <a:chExt cx="2680982" cy="1743250"/>
          </a:xfrm>
        </p:grpSpPr>
        <p:pic>
          <p:nvPicPr>
            <p:cNvPr id="455" name="Picture 454">
              <a:extLst>
                <a:ext uri="{FF2B5EF4-FFF2-40B4-BE49-F238E27FC236}">
                  <a16:creationId xmlns:a16="http://schemas.microsoft.com/office/drawing/2014/main" id="{41C03F34-0CEE-6A39-3484-D714A34FA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-4104144" y="6097341"/>
              <a:ext cx="1701361" cy="1552492"/>
            </a:xfrm>
            <a:prstGeom prst="rect">
              <a:avLst/>
            </a:prstGeom>
          </p:spPr>
        </p:pic>
        <p:sp>
          <p:nvSpPr>
            <p:cNvPr id="456" name="矩形 1">
              <a:extLst>
                <a:ext uri="{FF2B5EF4-FFF2-40B4-BE49-F238E27FC236}">
                  <a16:creationId xmlns:a16="http://schemas.microsoft.com/office/drawing/2014/main" id="{21B68D3D-1765-B1B1-FECA-88C6D804A798}"/>
                </a:ext>
              </a:extLst>
            </p:cNvPr>
            <p:cNvSpPr/>
            <p:nvPr/>
          </p:nvSpPr>
          <p:spPr>
            <a:xfrm>
              <a:off x="-2455817" y="6423524"/>
              <a:ext cx="85632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19.CD28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  <p:sp>
          <p:nvSpPr>
            <p:cNvPr id="457" name="矩形 7">
              <a:extLst>
                <a:ext uri="{FF2B5EF4-FFF2-40B4-BE49-F238E27FC236}">
                  <a16:creationId xmlns:a16="http://schemas.microsoft.com/office/drawing/2014/main" id="{7D87BC12-6FAA-25AC-8488-4A719EC71B2C}"/>
                </a:ext>
              </a:extLst>
            </p:cNvPr>
            <p:cNvSpPr/>
            <p:nvPr/>
          </p:nvSpPr>
          <p:spPr>
            <a:xfrm>
              <a:off x="-2455817" y="6803567"/>
              <a:ext cx="67037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endParaRPr lang="en-US" sz="1200" dirty="0"/>
            </a:p>
          </p:txBody>
        </p:sp>
        <p:sp>
          <p:nvSpPr>
            <p:cNvPr id="458" name="矩形 7">
              <a:extLst>
                <a:ext uri="{FF2B5EF4-FFF2-40B4-BE49-F238E27FC236}">
                  <a16:creationId xmlns:a16="http://schemas.microsoft.com/office/drawing/2014/main" id="{AB1BDF7A-3158-DF07-2775-ED4D39D5A5CB}"/>
                </a:ext>
              </a:extLst>
            </p:cNvPr>
            <p:cNvSpPr/>
            <p:nvPr/>
          </p:nvSpPr>
          <p:spPr>
            <a:xfrm>
              <a:off x="-2455817" y="7143481"/>
              <a:ext cx="103265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l-GR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ζ</a:t>
              </a:r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+A20</a:t>
              </a:r>
              <a:endParaRPr lang="en-US" sz="1200" dirty="0"/>
            </a:p>
          </p:txBody>
        </p:sp>
        <p:sp>
          <p:nvSpPr>
            <p:cNvPr id="459" name="TextBox 188">
              <a:extLst>
                <a:ext uri="{FF2B5EF4-FFF2-40B4-BE49-F238E27FC236}">
                  <a16:creationId xmlns:a16="http://schemas.microsoft.com/office/drawing/2014/main" id="{6A3819FB-36FE-309C-DD0E-18482B5B666C}"/>
                </a:ext>
              </a:extLst>
            </p:cNvPr>
            <p:cNvSpPr txBox="1"/>
            <p:nvPr/>
          </p:nvSpPr>
          <p:spPr>
            <a:xfrm>
              <a:off x="-3743924" y="7563592"/>
              <a:ext cx="6595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ICAM1</a:t>
              </a:r>
            </a:p>
          </p:txBody>
        </p:sp>
        <p:cxnSp>
          <p:nvCxnSpPr>
            <p:cNvPr id="460" name="Straight Arrow Connector 189">
              <a:extLst>
                <a:ext uri="{FF2B5EF4-FFF2-40B4-BE49-F238E27FC236}">
                  <a16:creationId xmlns:a16="http://schemas.microsoft.com/office/drawing/2014/main" id="{E9F79749-EA26-1B60-D4CA-2B5A79546993}"/>
                </a:ext>
              </a:extLst>
            </p:cNvPr>
            <p:cNvCxnSpPr>
              <a:cxnSpLocks/>
            </p:cNvCxnSpPr>
            <p:nvPr/>
          </p:nvCxnSpPr>
          <p:spPr>
            <a:xfrm>
              <a:off x="-3167458" y="7702091"/>
              <a:ext cx="64008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1" name="TextBox 84">
              <a:extLst>
                <a:ext uri="{FF2B5EF4-FFF2-40B4-BE49-F238E27FC236}">
                  <a16:creationId xmlns:a16="http://schemas.microsoft.com/office/drawing/2014/main" id="{153CE409-732B-198F-ACBA-A8FD5A4CDCAB}"/>
                </a:ext>
              </a:extLst>
            </p:cNvPr>
            <p:cNvSpPr txBox="1"/>
            <p:nvPr/>
          </p:nvSpPr>
          <p:spPr>
            <a:xfrm rot="10800000">
              <a:off x="-4051814" y="6748907"/>
              <a:ext cx="369332" cy="83061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% of max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62" name="Straight Arrow Connector 87">
              <a:extLst>
                <a:ext uri="{FF2B5EF4-FFF2-40B4-BE49-F238E27FC236}">
                  <a16:creationId xmlns:a16="http://schemas.microsoft.com/office/drawing/2014/main" id="{50132EB6-6C43-A6E3-35FD-A0DC492597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-3867148" y="6412239"/>
              <a:ext cx="0" cy="39382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3" name="矩形 1">
              <a:extLst>
                <a:ext uri="{FF2B5EF4-FFF2-40B4-BE49-F238E27FC236}">
                  <a16:creationId xmlns:a16="http://schemas.microsoft.com/office/drawing/2014/main" id="{AE826BA7-4395-9625-E70C-3E3432627C97}"/>
                </a:ext>
              </a:extLst>
            </p:cNvPr>
            <p:cNvSpPr/>
            <p:nvPr/>
          </p:nvSpPr>
          <p:spPr>
            <a:xfrm>
              <a:off x="-2896136" y="6238241"/>
              <a:ext cx="4714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11.9</a:t>
              </a:r>
              <a:endParaRPr lang="en-US" sz="1200" dirty="0"/>
            </a:p>
          </p:txBody>
        </p:sp>
        <p:sp>
          <p:nvSpPr>
            <p:cNvPr id="464" name="矩形 1">
              <a:extLst>
                <a:ext uri="{FF2B5EF4-FFF2-40B4-BE49-F238E27FC236}">
                  <a16:creationId xmlns:a16="http://schemas.microsoft.com/office/drawing/2014/main" id="{AEA7B266-2721-3254-926D-208A622FEFB4}"/>
                </a:ext>
              </a:extLst>
            </p:cNvPr>
            <p:cNvSpPr/>
            <p:nvPr/>
          </p:nvSpPr>
          <p:spPr>
            <a:xfrm>
              <a:off x="-2906052" y="6820854"/>
              <a:ext cx="482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60.6</a:t>
              </a:r>
              <a:endParaRPr lang="en-US" sz="1200" dirty="0"/>
            </a:p>
          </p:txBody>
        </p:sp>
        <p:sp>
          <p:nvSpPr>
            <p:cNvPr id="465" name="矩形 1">
              <a:extLst>
                <a:ext uri="{FF2B5EF4-FFF2-40B4-BE49-F238E27FC236}">
                  <a16:creationId xmlns:a16="http://schemas.microsoft.com/office/drawing/2014/main" id="{8D90C2F9-1D6C-3CD9-8B72-516A47FF4CAA}"/>
                </a:ext>
              </a:extLst>
            </p:cNvPr>
            <p:cNvSpPr/>
            <p:nvPr/>
          </p:nvSpPr>
          <p:spPr>
            <a:xfrm>
              <a:off x="-2891573" y="7170491"/>
              <a:ext cx="482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36.3</a:t>
              </a:r>
              <a:endParaRPr lang="en-US" sz="1200" dirty="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8E95E4AC-B446-DD1E-68AA-262B6118EDDA}"/>
              </a:ext>
            </a:extLst>
          </p:cNvPr>
          <p:cNvGrpSpPr/>
          <p:nvPr/>
        </p:nvGrpSpPr>
        <p:grpSpPr>
          <a:xfrm>
            <a:off x="4971283" y="264864"/>
            <a:ext cx="1775359" cy="2177933"/>
            <a:chOff x="6636322" y="7571461"/>
            <a:chExt cx="1775359" cy="2177933"/>
          </a:xfrm>
        </p:grpSpPr>
        <p:sp>
          <p:nvSpPr>
            <p:cNvPr id="46" name="Rectangle 5">
              <a:extLst>
                <a:ext uri="{FF2B5EF4-FFF2-40B4-BE49-F238E27FC236}">
                  <a16:creationId xmlns:a16="http://schemas.microsoft.com/office/drawing/2014/main" id="{658643F0-93A1-8707-ED84-371301A86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1599" y="8553334"/>
              <a:ext cx="207963" cy="677863"/>
            </a:xfrm>
            <a:prstGeom prst="rect">
              <a:avLst/>
            </a:pr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id="{C338499A-BCAE-B1C0-BB56-010FD62E73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2712" y="8566034"/>
              <a:ext cx="185738" cy="665163"/>
            </a:xfrm>
            <a:custGeom>
              <a:avLst/>
              <a:gdLst>
                <a:gd name="T0" fmla="*/ 0 w 117"/>
                <a:gd name="T1" fmla="*/ 419 h 419"/>
                <a:gd name="T2" fmla="*/ 0 w 117"/>
                <a:gd name="T3" fmla="*/ 0 h 419"/>
                <a:gd name="T4" fmla="*/ 0 w 117"/>
                <a:gd name="T5" fmla="*/ 0 h 419"/>
                <a:gd name="T6" fmla="*/ 117 w 117"/>
                <a:gd name="T7" fmla="*/ 0 h 419"/>
                <a:gd name="T8" fmla="*/ 117 w 117"/>
                <a:gd name="T9" fmla="*/ 0 h 419"/>
                <a:gd name="T10" fmla="*/ 117 w 117"/>
                <a:gd name="T11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419">
                  <a:moveTo>
                    <a:pt x="0" y="419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419"/>
                  </a:lnTo>
                </a:path>
              </a:pathLst>
            </a:custGeom>
            <a:noFill/>
            <a:ln w="23813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7">
              <a:extLst>
                <a:ext uri="{FF2B5EF4-FFF2-40B4-BE49-F238E27FC236}">
                  <a16:creationId xmlns:a16="http://schemas.microsoft.com/office/drawing/2014/main" id="{C6854B4A-D5B5-FE76-749B-919906046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7274" y="8024696"/>
              <a:ext cx="209550" cy="1206500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8" name="Freeform 8">
              <a:extLst>
                <a:ext uri="{FF2B5EF4-FFF2-40B4-BE49-F238E27FC236}">
                  <a16:creationId xmlns:a16="http://schemas.microsoft.com/office/drawing/2014/main" id="{6402F58A-6CF6-8EA4-DAA3-1197FB187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387" y="8035809"/>
              <a:ext cx="185738" cy="1195388"/>
            </a:xfrm>
            <a:custGeom>
              <a:avLst/>
              <a:gdLst>
                <a:gd name="T0" fmla="*/ 0 w 117"/>
                <a:gd name="T1" fmla="*/ 753 h 753"/>
                <a:gd name="T2" fmla="*/ 0 w 117"/>
                <a:gd name="T3" fmla="*/ 0 h 753"/>
                <a:gd name="T4" fmla="*/ 0 w 117"/>
                <a:gd name="T5" fmla="*/ 0 h 753"/>
                <a:gd name="T6" fmla="*/ 117 w 117"/>
                <a:gd name="T7" fmla="*/ 0 h 753"/>
                <a:gd name="T8" fmla="*/ 117 w 117"/>
                <a:gd name="T9" fmla="*/ 0 h 753"/>
                <a:gd name="T10" fmla="*/ 117 w 117"/>
                <a:gd name="T11" fmla="*/ 753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753">
                  <a:moveTo>
                    <a:pt x="0" y="75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753"/>
                  </a:lnTo>
                </a:path>
              </a:pathLst>
            </a:custGeom>
            <a:noFill/>
            <a:ln w="23813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8" name="Rectangle 9">
              <a:extLst>
                <a:ext uri="{FF2B5EF4-FFF2-40B4-BE49-F238E27FC236}">
                  <a16:creationId xmlns:a16="http://schemas.microsoft.com/office/drawing/2014/main" id="{8577DF8D-9914-E6D7-A446-11DFB8367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2949" y="8807334"/>
              <a:ext cx="209550" cy="423863"/>
            </a:xfrm>
            <a:prstGeom prst="rect">
              <a:avLst/>
            </a:prstGeom>
            <a:solidFill>
              <a:srgbClr val="FF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9" name="Freeform 10">
              <a:extLst>
                <a:ext uri="{FF2B5EF4-FFF2-40B4-BE49-F238E27FC236}">
                  <a16:creationId xmlns:a16="http://schemas.microsoft.com/office/drawing/2014/main" id="{2F4EB6B9-FC94-676C-7677-EAC8D5587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5649" y="8820034"/>
              <a:ext cx="185738" cy="411163"/>
            </a:xfrm>
            <a:custGeom>
              <a:avLst/>
              <a:gdLst>
                <a:gd name="T0" fmla="*/ 0 w 117"/>
                <a:gd name="T1" fmla="*/ 259 h 259"/>
                <a:gd name="T2" fmla="*/ 0 w 117"/>
                <a:gd name="T3" fmla="*/ 0 h 259"/>
                <a:gd name="T4" fmla="*/ 0 w 117"/>
                <a:gd name="T5" fmla="*/ 0 h 259"/>
                <a:gd name="T6" fmla="*/ 117 w 117"/>
                <a:gd name="T7" fmla="*/ 0 h 259"/>
                <a:gd name="T8" fmla="*/ 117 w 117"/>
                <a:gd name="T9" fmla="*/ 0 h 259"/>
                <a:gd name="T10" fmla="*/ 117 w 117"/>
                <a:gd name="T11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259">
                  <a:moveTo>
                    <a:pt x="0" y="259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7" y="259"/>
                  </a:lnTo>
                </a:path>
              </a:pathLst>
            </a:custGeom>
            <a:noFill/>
            <a:ln w="23813" cap="flat">
              <a:solidFill>
                <a:srgbClr val="FF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4" name="Freeform 35">
              <a:extLst>
                <a:ext uri="{FF2B5EF4-FFF2-40B4-BE49-F238E27FC236}">
                  <a16:creationId xmlns:a16="http://schemas.microsoft.com/office/drawing/2014/main" id="{64264816-2EDC-7DB3-45B4-E8DAE27ABF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70237" y="9231196"/>
              <a:ext cx="1062038" cy="66675"/>
            </a:xfrm>
            <a:custGeom>
              <a:avLst/>
              <a:gdLst>
                <a:gd name="T0" fmla="*/ 0 w 669"/>
                <a:gd name="T1" fmla="*/ 0 h 42"/>
                <a:gd name="T2" fmla="*/ 669 w 669"/>
                <a:gd name="T3" fmla="*/ 0 h 42"/>
                <a:gd name="T4" fmla="*/ 137 w 669"/>
                <a:gd name="T5" fmla="*/ 42 h 42"/>
                <a:gd name="T6" fmla="*/ 137 w 669"/>
                <a:gd name="T7" fmla="*/ 0 h 42"/>
                <a:gd name="T8" fmla="*/ 335 w 669"/>
                <a:gd name="T9" fmla="*/ 42 h 42"/>
                <a:gd name="T10" fmla="*/ 335 w 669"/>
                <a:gd name="T11" fmla="*/ 0 h 42"/>
                <a:gd name="T12" fmla="*/ 532 w 669"/>
                <a:gd name="T13" fmla="*/ 42 h 42"/>
                <a:gd name="T14" fmla="*/ 532 w 669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9" h="42">
                  <a:moveTo>
                    <a:pt x="0" y="0"/>
                  </a:moveTo>
                  <a:lnTo>
                    <a:pt x="669" y="0"/>
                  </a:lnTo>
                  <a:moveTo>
                    <a:pt x="137" y="42"/>
                  </a:moveTo>
                  <a:lnTo>
                    <a:pt x="137" y="0"/>
                  </a:lnTo>
                  <a:moveTo>
                    <a:pt x="335" y="42"/>
                  </a:moveTo>
                  <a:lnTo>
                    <a:pt x="335" y="0"/>
                  </a:lnTo>
                  <a:moveTo>
                    <a:pt x="532" y="42"/>
                  </a:moveTo>
                  <a:lnTo>
                    <a:pt x="532" y="0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5" name="Rectangle 36">
              <a:extLst>
                <a:ext uri="{FF2B5EF4-FFF2-40B4-BE49-F238E27FC236}">
                  <a16:creationId xmlns:a16="http://schemas.microsoft.com/office/drawing/2014/main" id="{DB2DD3EC-A228-2209-4B13-882D54E55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2437" y="9143884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6" name="Rectangle 37">
              <a:extLst>
                <a:ext uri="{FF2B5EF4-FFF2-40B4-BE49-F238E27FC236}">
                  <a16:creationId xmlns:a16="http://schemas.microsoft.com/office/drawing/2014/main" id="{744CA7A8-428A-3BCD-9A42-86715AFBCA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5762" y="8751771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7" name="Rectangle 38">
              <a:extLst>
                <a:ext uri="{FF2B5EF4-FFF2-40B4-BE49-F238E27FC236}">
                  <a16:creationId xmlns:a16="http://schemas.microsoft.com/office/drawing/2014/main" id="{7A03343D-31C2-27C2-B8E4-1A491D626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5762" y="8359659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8" name="Rectangle 39">
              <a:extLst>
                <a:ext uri="{FF2B5EF4-FFF2-40B4-BE49-F238E27FC236}">
                  <a16:creationId xmlns:a16="http://schemas.microsoft.com/office/drawing/2014/main" id="{FCFF3159-9669-0006-D7FF-D8E0F882AC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5762" y="7967546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9" name="Rectangle 40">
              <a:extLst>
                <a:ext uri="{FF2B5EF4-FFF2-40B4-BE49-F238E27FC236}">
                  <a16:creationId xmlns:a16="http://schemas.microsoft.com/office/drawing/2014/main" id="{292FFD44-7A7B-574E-3097-E18C3CF22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5762" y="7575434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0" name="Freeform 41">
              <a:extLst>
                <a:ext uri="{FF2B5EF4-FFF2-40B4-BE49-F238E27FC236}">
                  <a16:creationId xmlns:a16="http://schemas.microsoft.com/office/drawing/2014/main" id="{1CAB8200-D381-C50B-F6AE-A992E27105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1499" y="7654809"/>
              <a:ext cx="66675" cy="1584325"/>
            </a:xfrm>
            <a:custGeom>
              <a:avLst/>
              <a:gdLst>
                <a:gd name="T0" fmla="*/ 42 w 42"/>
                <a:gd name="T1" fmla="*/ 998 h 998"/>
                <a:gd name="T2" fmla="*/ 42 w 42"/>
                <a:gd name="T3" fmla="*/ 0 h 998"/>
                <a:gd name="T4" fmla="*/ 42 w 42"/>
                <a:gd name="T5" fmla="*/ 993 h 998"/>
                <a:gd name="T6" fmla="*/ 0 w 42"/>
                <a:gd name="T7" fmla="*/ 993 h 998"/>
                <a:gd name="T8" fmla="*/ 42 w 42"/>
                <a:gd name="T9" fmla="*/ 746 h 998"/>
                <a:gd name="T10" fmla="*/ 0 w 42"/>
                <a:gd name="T11" fmla="*/ 746 h 998"/>
                <a:gd name="T12" fmla="*/ 42 w 42"/>
                <a:gd name="T13" fmla="*/ 499 h 998"/>
                <a:gd name="T14" fmla="*/ 0 w 42"/>
                <a:gd name="T15" fmla="*/ 499 h 998"/>
                <a:gd name="T16" fmla="*/ 42 w 42"/>
                <a:gd name="T17" fmla="*/ 252 h 998"/>
                <a:gd name="T18" fmla="*/ 0 w 42"/>
                <a:gd name="T19" fmla="*/ 252 h 998"/>
                <a:gd name="T20" fmla="*/ 42 w 42"/>
                <a:gd name="T21" fmla="*/ 5 h 998"/>
                <a:gd name="T22" fmla="*/ 0 w 42"/>
                <a:gd name="T23" fmla="*/ 5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998">
                  <a:moveTo>
                    <a:pt x="42" y="998"/>
                  </a:moveTo>
                  <a:lnTo>
                    <a:pt x="42" y="0"/>
                  </a:lnTo>
                  <a:moveTo>
                    <a:pt x="42" y="993"/>
                  </a:moveTo>
                  <a:lnTo>
                    <a:pt x="0" y="993"/>
                  </a:lnTo>
                  <a:moveTo>
                    <a:pt x="42" y="746"/>
                  </a:moveTo>
                  <a:lnTo>
                    <a:pt x="0" y="746"/>
                  </a:lnTo>
                  <a:moveTo>
                    <a:pt x="42" y="499"/>
                  </a:moveTo>
                  <a:lnTo>
                    <a:pt x="0" y="499"/>
                  </a:lnTo>
                  <a:moveTo>
                    <a:pt x="42" y="252"/>
                  </a:moveTo>
                  <a:lnTo>
                    <a:pt x="0" y="252"/>
                  </a:lnTo>
                  <a:moveTo>
                    <a:pt x="42" y="5"/>
                  </a:moveTo>
                  <a:lnTo>
                    <a:pt x="0" y="5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" name="Line 42">
              <a:extLst>
                <a:ext uri="{FF2B5EF4-FFF2-40B4-BE49-F238E27FC236}">
                  <a16:creationId xmlns:a16="http://schemas.microsoft.com/office/drawing/2014/main" id="{C6714319-E7BD-45E3-428A-B7ABF99AF2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14787" y="8486659"/>
              <a:ext cx="0" cy="66675"/>
            </a:xfrm>
            <a:prstGeom prst="line">
              <a:avLst/>
            </a:prstGeom>
            <a:noFill/>
            <a:ln w="793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" name="Line 43">
              <a:extLst>
                <a:ext uri="{FF2B5EF4-FFF2-40B4-BE49-F238E27FC236}">
                  <a16:creationId xmlns:a16="http://schemas.microsoft.com/office/drawing/2014/main" id="{F448A4BC-A53F-8BB4-D50D-C820C2A6EB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14787" y="8553334"/>
              <a:ext cx="0" cy="68263"/>
            </a:xfrm>
            <a:prstGeom prst="line">
              <a:avLst/>
            </a:prstGeom>
            <a:noFill/>
            <a:ln w="793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" name="Line 44">
              <a:extLst>
                <a:ext uri="{FF2B5EF4-FFF2-40B4-BE49-F238E27FC236}">
                  <a16:creationId xmlns:a16="http://schemas.microsoft.com/office/drawing/2014/main" id="{87626C85-AC06-D4E2-BAD9-A1F27D4732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63987" y="8486659"/>
              <a:ext cx="103188" cy="0"/>
            </a:xfrm>
            <a:prstGeom prst="line">
              <a:avLst/>
            </a:prstGeom>
            <a:noFill/>
            <a:ln w="793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" name="Line 45">
              <a:extLst>
                <a:ext uri="{FF2B5EF4-FFF2-40B4-BE49-F238E27FC236}">
                  <a16:creationId xmlns:a16="http://schemas.microsoft.com/office/drawing/2014/main" id="{37CF319D-D775-FBBA-A6F7-8EA9271E5F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63987" y="8621596"/>
              <a:ext cx="103188" cy="0"/>
            </a:xfrm>
            <a:prstGeom prst="line">
              <a:avLst/>
            </a:prstGeom>
            <a:noFill/>
            <a:ln w="793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" name="Freeform 46">
              <a:extLst>
                <a:ext uri="{FF2B5EF4-FFF2-40B4-BE49-F238E27FC236}">
                  <a16:creationId xmlns:a16="http://schemas.microsoft.com/office/drawing/2014/main" id="{2936FCD5-13FB-CFB0-CD2A-C39E0980B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8599" y="8496184"/>
              <a:ext cx="47625" cy="47625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30 h 30"/>
                <a:gd name="T4" fmla="*/ 0 w 30"/>
                <a:gd name="T5" fmla="*/ 30 h 30"/>
                <a:gd name="T6" fmla="*/ 15 w 3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30"/>
                  </a:lnTo>
                  <a:lnTo>
                    <a:pt x="0" y="3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6" name="Freeform 47">
              <a:extLst>
                <a:ext uri="{FF2B5EF4-FFF2-40B4-BE49-F238E27FC236}">
                  <a16:creationId xmlns:a16="http://schemas.microsoft.com/office/drawing/2014/main" id="{3E4B8646-644F-F485-69F8-FAE99361F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8599" y="8496184"/>
              <a:ext cx="47625" cy="47625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30 h 30"/>
                <a:gd name="T4" fmla="*/ 0 w 30"/>
                <a:gd name="T5" fmla="*/ 30 h 30"/>
                <a:gd name="T6" fmla="*/ 15 w 3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30"/>
                  </a:lnTo>
                  <a:lnTo>
                    <a:pt x="0" y="30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7" name="Freeform 48">
              <a:extLst>
                <a:ext uri="{FF2B5EF4-FFF2-40B4-BE49-F238E27FC236}">
                  <a16:creationId xmlns:a16="http://schemas.microsoft.com/office/drawing/2014/main" id="{942952A9-9C3E-6A88-F414-17C859AB7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4937" y="8486659"/>
              <a:ext cx="47625" cy="46038"/>
            </a:xfrm>
            <a:custGeom>
              <a:avLst/>
              <a:gdLst>
                <a:gd name="T0" fmla="*/ 15 w 30"/>
                <a:gd name="T1" fmla="*/ 0 h 29"/>
                <a:gd name="T2" fmla="*/ 30 w 30"/>
                <a:gd name="T3" fmla="*/ 29 h 29"/>
                <a:gd name="T4" fmla="*/ 0 w 30"/>
                <a:gd name="T5" fmla="*/ 29 h 29"/>
                <a:gd name="T6" fmla="*/ 15 w 30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9">
                  <a:moveTo>
                    <a:pt x="15" y="0"/>
                  </a:moveTo>
                  <a:lnTo>
                    <a:pt x="30" y="29"/>
                  </a:lnTo>
                  <a:lnTo>
                    <a:pt x="0" y="29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" name="Freeform 49">
              <a:extLst>
                <a:ext uri="{FF2B5EF4-FFF2-40B4-BE49-F238E27FC236}">
                  <a16:creationId xmlns:a16="http://schemas.microsoft.com/office/drawing/2014/main" id="{DE9BB75D-E4C2-814C-750D-9E03D4CAC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4937" y="8486659"/>
              <a:ext cx="47625" cy="46038"/>
            </a:xfrm>
            <a:custGeom>
              <a:avLst/>
              <a:gdLst>
                <a:gd name="T0" fmla="*/ 15 w 30"/>
                <a:gd name="T1" fmla="*/ 0 h 29"/>
                <a:gd name="T2" fmla="*/ 30 w 30"/>
                <a:gd name="T3" fmla="*/ 29 h 29"/>
                <a:gd name="T4" fmla="*/ 0 w 30"/>
                <a:gd name="T5" fmla="*/ 29 h 29"/>
                <a:gd name="T6" fmla="*/ 15 w 30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9">
                  <a:moveTo>
                    <a:pt x="15" y="0"/>
                  </a:moveTo>
                  <a:lnTo>
                    <a:pt x="30" y="29"/>
                  </a:lnTo>
                  <a:lnTo>
                    <a:pt x="0" y="29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9" name="Freeform 50">
              <a:extLst>
                <a:ext uri="{FF2B5EF4-FFF2-40B4-BE49-F238E27FC236}">
                  <a16:creationId xmlns:a16="http://schemas.microsoft.com/office/drawing/2014/main" id="{2F9C8320-3764-DB33-F76D-E9E6CFC59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562" y="8607309"/>
              <a:ext cx="46038" cy="47625"/>
            </a:xfrm>
            <a:custGeom>
              <a:avLst/>
              <a:gdLst>
                <a:gd name="T0" fmla="*/ 14 w 29"/>
                <a:gd name="T1" fmla="*/ 0 h 30"/>
                <a:gd name="T2" fmla="*/ 29 w 29"/>
                <a:gd name="T3" fmla="*/ 30 h 30"/>
                <a:gd name="T4" fmla="*/ 0 w 29"/>
                <a:gd name="T5" fmla="*/ 30 h 30"/>
                <a:gd name="T6" fmla="*/ 14 w 29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0">
                  <a:moveTo>
                    <a:pt x="14" y="0"/>
                  </a:moveTo>
                  <a:lnTo>
                    <a:pt x="29" y="30"/>
                  </a:lnTo>
                  <a:lnTo>
                    <a:pt x="0" y="3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0" name="Freeform 51">
              <a:extLst>
                <a:ext uri="{FF2B5EF4-FFF2-40B4-BE49-F238E27FC236}">
                  <a16:creationId xmlns:a16="http://schemas.microsoft.com/office/drawing/2014/main" id="{C7F37439-D4E4-439E-A3D1-D31C1676B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2562" y="8607309"/>
              <a:ext cx="46038" cy="47625"/>
            </a:xfrm>
            <a:custGeom>
              <a:avLst/>
              <a:gdLst>
                <a:gd name="T0" fmla="*/ 14 w 29"/>
                <a:gd name="T1" fmla="*/ 0 h 30"/>
                <a:gd name="T2" fmla="*/ 29 w 29"/>
                <a:gd name="T3" fmla="*/ 30 h 30"/>
                <a:gd name="T4" fmla="*/ 0 w 29"/>
                <a:gd name="T5" fmla="*/ 30 h 30"/>
                <a:gd name="T6" fmla="*/ 14 w 29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0">
                  <a:moveTo>
                    <a:pt x="14" y="0"/>
                  </a:moveTo>
                  <a:lnTo>
                    <a:pt x="29" y="30"/>
                  </a:lnTo>
                  <a:lnTo>
                    <a:pt x="0" y="30"/>
                  </a:lnTo>
                  <a:lnTo>
                    <a:pt x="14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1" name="Line 52">
              <a:extLst>
                <a:ext uri="{FF2B5EF4-FFF2-40B4-BE49-F238E27FC236}">
                  <a16:creationId xmlns:a16="http://schemas.microsoft.com/office/drawing/2014/main" id="{7C0E12CC-EDB8-DE0B-B18C-629A3B0E10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02049" y="7959609"/>
              <a:ext cx="0" cy="65088"/>
            </a:xfrm>
            <a:prstGeom prst="line">
              <a:avLst/>
            </a:prstGeom>
            <a:noFill/>
            <a:ln w="793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53">
              <a:extLst>
                <a:ext uri="{FF2B5EF4-FFF2-40B4-BE49-F238E27FC236}">
                  <a16:creationId xmlns:a16="http://schemas.microsoft.com/office/drawing/2014/main" id="{D057DAE3-2E9B-B8F2-4D42-00296A4428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02049" y="8024696"/>
              <a:ext cx="0" cy="65088"/>
            </a:xfrm>
            <a:prstGeom prst="line">
              <a:avLst/>
            </a:prstGeom>
            <a:noFill/>
            <a:ln w="793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54">
              <a:extLst>
                <a:ext uri="{FF2B5EF4-FFF2-40B4-BE49-F238E27FC236}">
                  <a16:creationId xmlns:a16="http://schemas.microsoft.com/office/drawing/2014/main" id="{FCD199EE-2373-9F27-9C26-A7E21C2D8C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49662" y="7959609"/>
              <a:ext cx="104775" cy="0"/>
            </a:xfrm>
            <a:prstGeom prst="line">
              <a:avLst/>
            </a:prstGeom>
            <a:noFill/>
            <a:ln w="793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55">
              <a:extLst>
                <a:ext uri="{FF2B5EF4-FFF2-40B4-BE49-F238E27FC236}">
                  <a16:creationId xmlns:a16="http://schemas.microsoft.com/office/drawing/2014/main" id="{F3BFCDA9-6B99-63CC-EE04-CA7BF79BEE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49662" y="8089784"/>
              <a:ext cx="104775" cy="0"/>
            </a:xfrm>
            <a:prstGeom prst="line">
              <a:avLst/>
            </a:prstGeom>
            <a:noFill/>
            <a:ln w="793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56">
              <a:extLst>
                <a:ext uri="{FF2B5EF4-FFF2-40B4-BE49-F238E27FC236}">
                  <a16:creationId xmlns:a16="http://schemas.microsoft.com/office/drawing/2014/main" id="{BC431AD2-EC48-CDD2-6728-7A2688967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5862" y="8019934"/>
              <a:ext cx="46038" cy="46038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57">
              <a:extLst>
                <a:ext uri="{FF2B5EF4-FFF2-40B4-BE49-F238E27FC236}">
                  <a16:creationId xmlns:a16="http://schemas.microsoft.com/office/drawing/2014/main" id="{27E496D8-FD3D-C619-A34D-BCD981FCE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5862" y="8019934"/>
              <a:ext cx="46038" cy="46038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58">
              <a:extLst>
                <a:ext uri="{FF2B5EF4-FFF2-40B4-BE49-F238E27FC236}">
                  <a16:creationId xmlns:a16="http://schemas.microsoft.com/office/drawing/2014/main" id="{3406CC00-8CAF-A341-D943-26B31F089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8237" y="7927859"/>
              <a:ext cx="47625" cy="4762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59">
              <a:extLst>
                <a:ext uri="{FF2B5EF4-FFF2-40B4-BE49-F238E27FC236}">
                  <a16:creationId xmlns:a16="http://schemas.microsoft.com/office/drawing/2014/main" id="{B69F5D45-2D66-8437-7227-1159279C8E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8237" y="7927859"/>
              <a:ext cx="47625" cy="4762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60">
              <a:extLst>
                <a:ext uri="{FF2B5EF4-FFF2-40B4-BE49-F238E27FC236}">
                  <a16:creationId xmlns:a16="http://schemas.microsoft.com/office/drawing/2014/main" id="{3ED3FACB-6C85-7C7F-5444-03C3B6A22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0612" y="8054859"/>
              <a:ext cx="47625" cy="4762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61">
              <a:extLst>
                <a:ext uri="{FF2B5EF4-FFF2-40B4-BE49-F238E27FC236}">
                  <a16:creationId xmlns:a16="http://schemas.microsoft.com/office/drawing/2014/main" id="{278C645D-F56A-843B-2C09-046800367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0612" y="8054859"/>
              <a:ext cx="47625" cy="4762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62">
              <a:extLst>
                <a:ext uri="{FF2B5EF4-FFF2-40B4-BE49-F238E27FC236}">
                  <a16:creationId xmlns:a16="http://schemas.microsoft.com/office/drawing/2014/main" id="{FD2A1D9F-F9EB-5D59-7C16-A631C5AF0A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87724" y="8605721"/>
              <a:ext cx="0" cy="201613"/>
            </a:xfrm>
            <a:prstGeom prst="line">
              <a:avLst/>
            </a:prstGeom>
            <a:noFill/>
            <a:ln w="793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63">
              <a:extLst>
                <a:ext uri="{FF2B5EF4-FFF2-40B4-BE49-F238E27FC236}">
                  <a16:creationId xmlns:a16="http://schemas.microsoft.com/office/drawing/2014/main" id="{9DB0A5C8-B344-EE2F-304D-562EDB292A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87724" y="8807334"/>
              <a:ext cx="0" cy="203200"/>
            </a:xfrm>
            <a:prstGeom prst="line">
              <a:avLst/>
            </a:prstGeom>
            <a:noFill/>
            <a:ln w="793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64">
              <a:extLst>
                <a:ext uri="{FF2B5EF4-FFF2-40B4-BE49-F238E27FC236}">
                  <a16:creationId xmlns:a16="http://schemas.microsoft.com/office/drawing/2014/main" id="{C8660EBD-BECE-8E48-F499-4E9FBB016C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35337" y="8605721"/>
              <a:ext cx="104775" cy="0"/>
            </a:xfrm>
            <a:prstGeom prst="line">
              <a:avLst/>
            </a:prstGeom>
            <a:noFill/>
            <a:ln w="793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Line 65">
              <a:extLst>
                <a:ext uri="{FF2B5EF4-FFF2-40B4-BE49-F238E27FC236}">
                  <a16:creationId xmlns:a16="http://schemas.microsoft.com/office/drawing/2014/main" id="{1F1A9B34-F88B-67C0-9159-3711A8C9E2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35337" y="9010534"/>
              <a:ext cx="104775" cy="0"/>
            </a:xfrm>
            <a:prstGeom prst="line">
              <a:avLst/>
            </a:prstGeom>
            <a:noFill/>
            <a:ln w="793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Oval 66">
              <a:extLst>
                <a:ext uri="{FF2B5EF4-FFF2-40B4-BE49-F238E27FC236}">
                  <a16:creationId xmlns:a16="http://schemas.microsoft.com/office/drawing/2014/main" id="{110F620D-E892-453E-A816-A4DC87F4D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3912" y="8974021"/>
              <a:ext cx="47625" cy="4762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Oval 67">
              <a:extLst>
                <a:ext uri="{FF2B5EF4-FFF2-40B4-BE49-F238E27FC236}">
                  <a16:creationId xmlns:a16="http://schemas.microsoft.com/office/drawing/2014/main" id="{A7797721-F369-AA1E-25CC-7B5383A80D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3912" y="8974021"/>
              <a:ext cx="47625" cy="4762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68">
              <a:extLst>
                <a:ext uri="{FF2B5EF4-FFF2-40B4-BE49-F238E27FC236}">
                  <a16:creationId xmlns:a16="http://schemas.microsoft.com/office/drawing/2014/main" id="{981866AF-C5B9-C793-7D5B-27231CFCB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3912" y="8572384"/>
              <a:ext cx="47625" cy="4762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Oval 69">
              <a:extLst>
                <a:ext uri="{FF2B5EF4-FFF2-40B4-BE49-F238E27FC236}">
                  <a16:creationId xmlns:a16="http://schemas.microsoft.com/office/drawing/2014/main" id="{03AFFEDD-53BD-2EA8-FAC5-049D0A450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3912" y="8572384"/>
              <a:ext cx="47625" cy="4762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70">
              <a:extLst>
                <a:ext uri="{FF2B5EF4-FFF2-40B4-BE49-F238E27FC236}">
                  <a16:creationId xmlns:a16="http://schemas.microsoft.com/office/drawing/2014/main" id="{53EC1C3A-91D9-0A64-412D-3E1578A466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3912" y="8805746"/>
              <a:ext cx="47625" cy="4762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Oval 71">
              <a:extLst>
                <a:ext uri="{FF2B5EF4-FFF2-40B4-BE49-F238E27FC236}">
                  <a16:creationId xmlns:a16="http://schemas.microsoft.com/office/drawing/2014/main" id="{AF39EBD8-FEB7-038B-FDEB-B27CE4986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3912" y="8805746"/>
              <a:ext cx="47625" cy="4762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89">
              <a:extLst>
                <a:ext uri="{FF2B5EF4-FFF2-40B4-BE49-F238E27FC236}">
                  <a16:creationId xmlns:a16="http://schemas.microsoft.com/office/drawing/2014/main" id="{49FFB80B-1157-E38E-FE74-5A77FFDC3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7724" y="7765934"/>
              <a:ext cx="282575" cy="92075"/>
            </a:xfrm>
            <a:custGeom>
              <a:avLst/>
              <a:gdLst>
                <a:gd name="T0" fmla="*/ 0 w 178"/>
                <a:gd name="T1" fmla="*/ 58 h 58"/>
                <a:gd name="T2" fmla="*/ 0 w 178"/>
                <a:gd name="T3" fmla="*/ 0 h 58"/>
                <a:gd name="T4" fmla="*/ 178 w 178"/>
                <a:gd name="T5" fmla="*/ 0 h 58"/>
                <a:gd name="T6" fmla="*/ 178 w 178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58">
                  <a:moveTo>
                    <a:pt x="0" y="58"/>
                  </a:moveTo>
                  <a:lnTo>
                    <a:pt x="0" y="0"/>
                  </a:lnTo>
                  <a:lnTo>
                    <a:pt x="178" y="0"/>
                  </a:lnTo>
                  <a:lnTo>
                    <a:pt x="178" y="58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91">
              <a:extLst>
                <a:ext uri="{FF2B5EF4-FFF2-40B4-BE49-F238E27FC236}">
                  <a16:creationId xmlns:a16="http://schemas.microsoft.com/office/drawing/2014/main" id="{C4B7373F-1809-BB76-B65C-8B8EBA8EB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3799" y="7765934"/>
              <a:ext cx="280988" cy="92075"/>
            </a:xfrm>
            <a:custGeom>
              <a:avLst/>
              <a:gdLst>
                <a:gd name="T0" fmla="*/ 0 w 177"/>
                <a:gd name="T1" fmla="*/ 58 h 58"/>
                <a:gd name="T2" fmla="*/ 0 w 177"/>
                <a:gd name="T3" fmla="*/ 0 h 58"/>
                <a:gd name="T4" fmla="*/ 177 w 177"/>
                <a:gd name="T5" fmla="*/ 0 h 58"/>
                <a:gd name="T6" fmla="*/ 177 w 177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58">
                  <a:moveTo>
                    <a:pt x="0" y="58"/>
                  </a:moveTo>
                  <a:lnTo>
                    <a:pt x="0" y="0"/>
                  </a:lnTo>
                  <a:lnTo>
                    <a:pt x="177" y="0"/>
                  </a:lnTo>
                  <a:lnTo>
                    <a:pt x="177" y="58"/>
                  </a:lnTo>
                </a:path>
              </a:pathLst>
            </a:custGeom>
            <a:noFill/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83">
              <a:extLst>
                <a:ext uri="{FF2B5EF4-FFF2-40B4-BE49-F238E27FC236}">
                  <a16:creationId xmlns:a16="http://schemas.microsoft.com/office/drawing/2014/main" id="{452C5C79-6363-8A01-43AF-F50175D7BB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206290" y="8444120"/>
              <a:ext cx="104472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ICAM1</a:t>
              </a:r>
              <a:r>
                <a:rPr lang="en-US" altLang="en-US" sz="1200" baseline="30000" dirty="0">
                  <a:solidFill>
                    <a:srgbClr val="000000"/>
                  </a:solidFill>
                </a:rPr>
                <a:t>+ </a:t>
              </a:r>
              <a:r>
                <a:rPr lang="en-US" altLang="en-US" sz="1200" dirty="0">
                  <a:solidFill>
                    <a:srgbClr val="000000"/>
                  </a:solidFill>
                </a:rPr>
                <a:t>cells (%)</a:t>
              </a:r>
              <a:endParaRPr lang="en-US" altLang="en-US" dirty="0"/>
            </a:p>
          </p:txBody>
        </p:sp>
        <p:sp>
          <p:nvSpPr>
            <p:cNvPr id="121" name="文本框 52">
              <a:extLst>
                <a:ext uri="{FF2B5EF4-FFF2-40B4-BE49-F238E27FC236}">
                  <a16:creationId xmlns:a16="http://schemas.microsoft.com/office/drawing/2014/main" id="{DF93DB6E-9958-4FC0-A1BF-13A19EE40226}"/>
                </a:ext>
              </a:extLst>
            </p:cNvPr>
            <p:cNvSpPr txBox="1"/>
            <p:nvPr/>
          </p:nvSpPr>
          <p:spPr>
            <a:xfrm rot="18900000">
              <a:off x="6742888" y="9432876"/>
              <a:ext cx="910218" cy="252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19.CD28ζ</a:t>
              </a:r>
            </a:p>
          </p:txBody>
        </p:sp>
        <p:sp>
          <p:nvSpPr>
            <p:cNvPr id="122" name="文本框 53">
              <a:extLst>
                <a:ext uri="{FF2B5EF4-FFF2-40B4-BE49-F238E27FC236}">
                  <a16:creationId xmlns:a16="http://schemas.microsoft.com/office/drawing/2014/main" id="{9C7EDA58-241B-37CE-638A-DDD0710C682D}"/>
                </a:ext>
              </a:extLst>
            </p:cNvPr>
            <p:cNvSpPr txBox="1"/>
            <p:nvPr/>
          </p:nvSpPr>
          <p:spPr>
            <a:xfrm rot="18900000">
              <a:off x="7192434" y="9410297"/>
              <a:ext cx="711345" cy="252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</a:t>
              </a:r>
            </a:p>
          </p:txBody>
        </p:sp>
        <p:sp>
          <p:nvSpPr>
            <p:cNvPr id="123" name="文本框 53">
              <a:extLst>
                <a:ext uri="{FF2B5EF4-FFF2-40B4-BE49-F238E27FC236}">
                  <a16:creationId xmlns:a16="http://schemas.microsoft.com/office/drawing/2014/main" id="{7C3F3495-27C2-C11C-21A0-0AF4A9755C1F}"/>
                </a:ext>
              </a:extLst>
            </p:cNvPr>
            <p:cNvSpPr txBox="1"/>
            <p:nvPr/>
          </p:nvSpPr>
          <p:spPr>
            <a:xfrm rot="18900000">
              <a:off x="7233335" y="9472395"/>
              <a:ext cx="1178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ζ+A20</a:t>
              </a:r>
            </a:p>
          </p:txBody>
        </p:sp>
        <p:sp>
          <p:nvSpPr>
            <p:cNvPr id="124" name="Rectangle 137">
              <a:extLst>
                <a:ext uri="{FF2B5EF4-FFF2-40B4-BE49-F238E27FC236}">
                  <a16:creationId xmlns:a16="http://schemas.microsoft.com/office/drawing/2014/main" id="{C35B5A47-3B70-255D-5B00-804778703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4073" y="7571461"/>
              <a:ext cx="2698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Rectangle 137">
              <a:extLst>
                <a:ext uri="{FF2B5EF4-FFF2-40B4-BE49-F238E27FC236}">
                  <a16:creationId xmlns:a16="http://schemas.microsoft.com/office/drawing/2014/main" id="{43834293-EBD2-F724-41BE-061BF7D912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9129" y="7581616"/>
              <a:ext cx="1795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8" name="TextBox 21">
            <a:extLst>
              <a:ext uri="{FF2B5EF4-FFF2-40B4-BE49-F238E27FC236}">
                <a16:creationId xmlns:a16="http://schemas.microsoft.com/office/drawing/2014/main" id="{EEB7C0B0-6883-6300-1F35-37CAABEB8731}"/>
              </a:ext>
            </a:extLst>
          </p:cNvPr>
          <p:cNvSpPr txBox="1"/>
          <p:nvPr/>
        </p:nvSpPr>
        <p:spPr>
          <a:xfrm>
            <a:off x="-5248" y="5306855"/>
            <a:ext cx="279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grpSp>
        <p:nvGrpSpPr>
          <p:cNvPr id="647" name="Group 646">
            <a:extLst>
              <a:ext uri="{FF2B5EF4-FFF2-40B4-BE49-F238E27FC236}">
                <a16:creationId xmlns:a16="http://schemas.microsoft.com/office/drawing/2014/main" id="{3B1EA803-DD14-CD4A-A10A-D6E696B1214E}"/>
              </a:ext>
            </a:extLst>
          </p:cNvPr>
          <p:cNvGrpSpPr/>
          <p:nvPr/>
        </p:nvGrpSpPr>
        <p:grpSpPr>
          <a:xfrm>
            <a:off x="214739" y="74404"/>
            <a:ext cx="2167090" cy="2562020"/>
            <a:chOff x="-3167025" y="352058"/>
            <a:chExt cx="2167090" cy="2562020"/>
          </a:xfrm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6A0DB5EC-F842-2565-15FC-D17EA6341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473200" y="2179638"/>
              <a:ext cx="192088" cy="165100"/>
            </a:xfrm>
            <a:prstGeom prst="rect">
              <a:avLst/>
            </a:prstGeom>
            <a:solidFill>
              <a:srgbClr val="A0F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9272FE93-086E-60A0-0487-156312D51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60500" y="2189163"/>
              <a:ext cx="166688" cy="155575"/>
            </a:xfrm>
            <a:custGeom>
              <a:avLst/>
              <a:gdLst>
                <a:gd name="T0" fmla="*/ 0 w 105"/>
                <a:gd name="T1" fmla="*/ 98 h 98"/>
                <a:gd name="T2" fmla="*/ 0 w 105"/>
                <a:gd name="T3" fmla="*/ 0 h 98"/>
                <a:gd name="T4" fmla="*/ 0 w 105"/>
                <a:gd name="T5" fmla="*/ 0 h 98"/>
                <a:gd name="T6" fmla="*/ 105 w 105"/>
                <a:gd name="T7" fmla="*/ 0 h 98"/>
                <a:gd name="T8" fmla="*/ 105 w 105"/>
                <a:gd name="T9" fmla="*/ 0 h 98"/>
                <a:gd name="T10" fmla="*/ 105 w 105"/>
                <a:gd name="T11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98">
                  <a:moveTo>
                    <a:pt x="0" y="9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5" y="98"/>
                  </a:lnTo>
                </a:path>
              </a:pathLst>
            </a:custGeom>
            <a:noFill/>
            <a:ln w="25400" cap="flat">
              <a:solidFill>
                <a:srgbClr val="A0FF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1D078384-8511-DE68-93C6-F5F3EC9498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760538" y="1763713"/>
              <a:ext cx="192088" cy="581025"/>
            </a:xfrm>
            <a:prstGeom prst="rect">
              <a:avLst/>
            </a:pr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CE5C67A3-DE95-5981-DAB1-65A571DDD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47838" y="1774825"/>
              <a:ext cx="166688" cy="569913"/>
            </a:xfrm>
            <a:custGeom>
              <a:avLst/>
              <a:gdLst>
                <a:gd name="T0" fmla="*/ 0 w 105"/>
                <a:gd name="T1" fmla="*/ 359 h 359"/>
                <a:gd name="T2" fmla="*/ 0 w 105"/>
                <a:gd name="T3" fmla="*/ 0 h 359"/>
                <a:gd name="T4" fmla="*/ 0 w 105"/>
                <a:gd name="T5" fmla="*/ 0 h 359"/>
                <a:gd name="T6" fmla="*/ 105 w 105"/>
                <a:gd name="T7" fmla="*/ 0 h 359"/>
                <a:gd name="T8" fmla="*/ 105 w 105"/>
                <a:gd name="T9" fmla="*/ 0 h 359"/>
                <a:gd name="T10" fmla="*/ 105 w 105"/>
                <a:gd name="T11" fmla="*/ 359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359">
                  <a:moveTo>
                    <a:pt x="0" y="359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5" y="359"/>
                  </a:lnTo>
                </a:path>
              </a:pathLst>
            </a:custGeom>
            <a:noFill/>
            <a:ln w="25400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8A7BE468-081F-E122-FEFD-44E9CC649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47875" y="2300288"/>
              <a:ext cx="190500" cy="44450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E0A82465-F087-E279-5F0C-E74EB289B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6763" y="2311400"/>
              <a:ext cx="168275" cy="33338"/>
            </a:xfrm>
            <a:custGeom>
              <a:avLst/>
              <a:gdLst>
                <a:gd name="T0" fmla="*/ 0 w 106"/>
                <a:gd name="T1" fmla="*/ 21 h 21"/>
                <a:gd name="T2" fmla="*/ 0 w 106"/>
                <a:gd name="T3" fmla="*/ 0 h 21"/>
                <a:gd name="T4" fmla="*/ 0 w 106"/>
                <a:gd name="T5" fmla="*/ 0 h 21"/>
                <a:gd name="T6" fmla="*/ 106 w 106"/>
                <a:gd name="T7" fmla="*/ 0 h 21"/>
                <a:gd name="T8" fmla="*/ 106 w 106"/>
                <a:gd name="T9" fmla="*/ 0 h 21"/>
                <a:gd name="T10" fmla="*/ 106 w 106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21">
                  <a:moveTo>
                    <a:pt x="0" y="2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6" y="21"/>
                  </a:lnTo>
                </a:path>
              </a:pathLst>
            </a:custGeom>
            <a:noFill/>
            <a:ln w="25400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1">
              <a:extLst>
                <a:ext uri="{FF2B5EF4-FFF2-40B4-BE49-F238E27FC236}">
                  <a16:creationId xmlns:a16="http://schemas.microsoft.com/office/drawing/2014/main" id="{4C853883-2ACF-063B-F91A-5E8F601873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36800" y="2298700"/>
              <a:ext cx="192088" cy="46038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4C5A40A2-B788-4B01-ACF2-ADBC68DB0D9A}"/>
                </a:ext>
              </a:extLst>
            </p:cNvPr>
            <p:cNvSpPr>
              <a:spLocks/>
            </p:cNvSpPr>
            <p:nvPr/>
          </p:nvSpPr>
          <p:spPr bwMode="auto">
            <a:xfrm>
              <a:off x="-2324100" y="2308225"/>
              <a:ext cx="166688" cy="36513"/>
            </a:xfrm>
            <a:custGeom>
              <a:avLst/>
              <a:gdLst>
                <a:gd name="T0" fmla="*/ 0 w 105"/>
                <a:gd name="T1" fmla="*/ 23 h 23"/>
                <a:gd name="T2" fmla="*/ 0 w 105"/>
                <a:gd name="T3" fmla="*/ 0 h 23"/>
                <a:gd name="T4" fmla="*/ 0 w 105"/>
                <a:gd name="T5" fmla="*/ 0 h 23"/>
                <a:gd name="T6" fmla="*/ 105 w 105"/>
                <a:gd name="T7" fmla="*/ 0 h 23"/>
                <a:gd name="T8" fmla="*/ 105 w 105"/>
                <a:gd name="T9" fmla="*/ 0 h 23"/>
                <a:gd name="T10" fmla="*/ 105 w 105"/>
                <a:gd name="T1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23">
                  <a:moveTo>
                    <a:pt x="0" y="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5" y="23"/>
                  </a:lnTo>
                </a:path>
              </a:pathLst>
            </a:custGeom>
            <a:noFill/>
            <a:ln w="25400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9">
              <a:extLst>
                <a:ext uri="{FF2B5EF4-FFF2-40B4-BE49-F238E27FC236}">
                  <a16:creationId xmlns:a16="http://schemas.microsoft.com/office/drawing/2014/main" id="{1E1E5009-4CBD-8190-A4B7-2636E2C0D2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439988" y="2344738"/>
              <a:ext cx="1266825" cy="58738"/>
            </a:xfrm>
            <a:custGeom>
              <a:avLst/>
              <a:gdLst>
                <a:gd name="T0" fmla="*/ 0 w 798"/>
                <a:gd name="T1" fmla="*/ 0 h 37"/>
                <a:gd name="T2" fmla="*/ 798 w 798"/>
                <a:gd name="T3" fmla="*/ 0 h 37"/>
                <a:gd name="T4" fmla="*/ 125 w 798"/>
                <a:gd name="T5" fmla="*/ 37 h 37"/>
                <a:gd name="T6" fmla="*/ 125 w 798"/>
                <a:gd name="T7" fmla="*/ 0 h 37"/>
                <a:gd name="T8" fmla="*/ 306 w 798"/>
                <a:gd name="T9" fmla="*/ 37 h 37"/>
                <a:gd name="T10" fmla="*/ 306 w 798"/>
                <a:gd name="T11" fmla="*/ 0 h 37"/>
                <a:gd name="T12" fmla="*/ 487 w 798"/>
                <a:gd name="T13" fmla="*/ 37 h 37"/>
                <a:gd name="T14" fmla="*/ 487 w 798"/>
                <a:gd name="T15" fmla="*/ 0 h 37"/>
                <a:gd name="T16" fmla="*/ 668 w 798"/>
                <a:gd name="T17" fmla="*/ 37 h 37"/>
                <a:gd name="T18" fmla="*/ 668 w 798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8" h="37">
                  <a:moveTo>
                    <a:pt x="0" y="0"/>
                  </a:moveTo>
                  <a:lnTo>
                    <a:pt x="798" y="0"/>
                  </a:lnTo>
                  <a:moveTo>
                    <a:pt x="125" y="37"/>
                  </a:moveTo>
                  <a:lnTo>
                    <a:pt x="125" y="0"/>
                  </a:lnTo>
                  <a:moveTo>
                    <a:pt x="306" y="37"/>
                  </a:moveTo>
                  <a:lnTo>
                    <a:pt x="306" y="0"/>
                  </a:lnTo>
                  <a:moveTo>
                    <a:pt x="487" y="37"/>
                  </a:moveTo>
                  <a:lnTo>
                    <a:pt x="487" y="0"/>
                  </a:lnTo>
                  <a:moveTo>
                    <a:pt x="668" y="37"/>
                  </a:moveTo>
                  <a:lnTo>
                    <a:pt x="668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0">
              <a:extLst>
                <a:ext uri="{FF2B5EF4-FFF2-40B4-BE49-F238E27FC236}">
                  <a16:creationId xmlns:a16="http://schemas.microsoft.com/office/drawing/2014/main" id="{FC52BE31-7089-7B95-4092-0B9D702F9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578877" y="2253886"/>
              <a:ext cx="7053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51">
              <a:extLst>
                <a:ext uri="{FF2B5EF4-FFF2-40B4-BE49-F238E27FC236}">
                  <a16:creationId xmlns:a16="http://schemas.microsoft.com/office/drawing/2014/main" id="{8E31A5D0-3C52-36AF-7BCF-742AC8C8E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86852" y="2017348"/>
              <a:ext cx="352661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10000</a:t>
              </a:r>
              <a:endPara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9" name="Rectangle 52">
              <a:extLst>
                <a:ext uri="{FF2B5EF4-FFF2-40B4-BE49-F238E27FC236}">
                  <a16:creationId xmlns:a16="http://schemas.microsoft.com/office/drawing/2014/main" id="{2D77BC78-F444-7747-86D2-511F8AF6E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86852" y="1769698"/>
              <a:ext cx="352661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20000</a:t>
              </a:r>
              <a:endPara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0" name="Rectangle 53">
              <a:extLst>
                <a:ext uri="{FF2B5EF4-FFF2-40B4-BE49-F238E27FC236}">
                  <a16:creationId xmlns:a16="http://schemas.microsoft.com/office/drawing/2014/main" id="{BA584365-ACFA-3377-18F8-47D266F8B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86852" y="1522048"/>
              <a:ext cx="352661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30000</a:t>
              </a:r>
              <a:endPara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1" name="Rectangle 54">
              <a:extLst>
                <a:ext uri="{FF2B5EF4-FFF2-40B4-BE49-F238E27FC236}">
                  <a16:creationId xmlns:a16="http://schemas.microsoft.com/office/drawing/2014/main" id="{E1DD1C81-784B-238A-8EEB-B937BCCBB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86852" y="1274398"/>
              <a:ext cx="352661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40000</a:t>
              </a:r>
              <a:endPara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2" name="Rectangle 55">
              <a:extLst>
                <a:ext uri="{FF2B5EF4-FFF2-40B4-BE49-F238E27FC236}">
                  <a16:creationId xmlns:a16="http://schemas.microsoft.com/office/drawing/2014/main" id="{5B92B1CC-E13D-1C27-6E88-D14087971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886852" y="1026748"/>
              <a:ext cx="352661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50000</a:t>
              </a:r>
              <a:endPara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3" name="Freeform 56">
              <a:extLst>
                <a:ext uri="{FF2B5EF4-FFF2-40B4-BE49-F238E27FC236}">
                  <a16:creationId xmlns:a16="http://schemas.microsoft.com/office/drawing/2014/main" id="{E7609746-399A-5F4E-9882-BA7790F196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503488" y="1098550"/>
              <a:ext cx="71438" cy="1252538"/>
            </a:xfrm>
            <a:custGeom>
              <a:avLst/>
              <a:gdLst>
                <a:gd name="T0" fmla="*/ 45 w 45"/>
                <a:gd name="T1" fmla="*/ 789 h 789"/>
                <a:gd name="T2" fmla="*/ 45 w 45"/>
                <a:gd name="T3" fmla="*/ 0 h 789"/>
                <a:gd name="T4" fmla="*/ 45 w 45"/>
                <a:gd name="T5" fmla="*/ 785 h 789"/>
                <a:gd name="T6" fmla="*/ 0 w 45"/>
                <a:gd name="T7" fmla="*/ 785 h 789"/>
                <a:gd name="T8" fmla="*/ 45 w 45"/>
                <a:gd name="T9" fmla="*/ 629 h 789"/>
                <a:gd name="T10" fmla="*/ 0 w 45"/>
                <a:gd name="T11" fmla="*/ 629 h 789"/>
                <a:gd name="T12" fmla="*/ 45 w 45"/>
                <a:gd name="T13" fmla="*/ 473 h 789"/>
                <a:gd name="T14" fmla="*/ 0 w 45"/>
                <a:gd name="T15" fmla="*/ 473 h 789"/>
                <a:gd name="T16" fmla="*/ 45 w 45"/>
                <a:gd name="T17" fmla="*/ 316 h 789"/>
                <a:gd name="T18" fmla="*/ 0 w 45"/>
                <a:gd name="T19" fmla="*/ 316 h 789"/>
                <a:gd name="T20" fmla="*/ 45 w 45"/>
                <a:gd name="T21" fmla="*/ 160 h 789"/>
                <a:gd name="T22" fmla="*/ 0 w 45"/>
                <a:gd name="T23" fmla="*/ 160 h 789"/>
                <a:gd name="T24" fmla="*/ 45 w 45"/>
                <a:gd name="T25" fmla="*/ 4 h 789"/>
                <a:gd name="T26" fmla="*/ 0 w 45"/>
                <a:gd name="T27" fmla="*/ 4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" h="789">
                  <a:moveTo>
                    <a:pt x="45" y="789"/>
                  </a:moveTo>
                  <a:lnTo>
                    <a:pt x="45" y="0"/>
                  </a:lnTo>
                  <a:moveTo>
                    <a:pt x="45" y="785"/>
                  </a:moveTo>
                  <a:lnTo>
                    <a:pt x="0" y="785"/>
                  </a:lnTo>
                  <a:moveTo>
                    <a:pt x="45" y="629"/>
                  </a:moveTo>
                  <a:lnTo>
                    <a:pt x="0" y="629"/>
                  </a:lnTo>
                  <a:moveTo>
                    <a:pt x="45" y="473"/>
                  </a:moveTo>
                  <a:lnTo>
                    <a:pt x="0" y="473"/>
                  </a:lnTo>
                  <a:moveTo>
                    <a:pt x="45" y="316"/>
                  </a:moveTo>
                  <a:lnTo>
                    <a:pt x="0" y="316"/>
                  </a:lnTo>
                  <a:moveTo>
                    <a:pt x="45" y="160"/>
                  </a:moveTo>
                  <a:lnTo>
                    <a:pt x="0" y="160"/>
                  </a:lnTo>
                  <a:moveTo>
                    <a:pt x="45" y="4"/>
                  </a:moveTo>
                  <a:lnTo>
                    <a:pt x="0" y="4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6" name="Line 57">
              <a:extLst>
                <a:ext uri="{FF2B5EF4-FFF2-40B4-BE49-F238E27FC236}">
                  <a16:creationId xmlns:a16="http://schemas.microsoft.com/office/drawing/2014/main" id="{A219A494-2424-9E97-706E-090EE7A16E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377950" y="2146300"/>
              <a:ext cx="0" cy="33338"/>
            </a:xfrm>
            <a:prstGeom prst="line">
              <a:avLst/>
            </a:prstGeom>
            <a:noFill/>
            <a:ln w="793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7" name="Line 58">
              <a:extLst>
                <a:ext uri="{FF2B5EF4-FFF2-40B4-BE49-F238E27FC236}">
                  <a16:creationId xmlns:a16="http://schemas.microsoft.com/office/drawing/2014/main" id="{C2529C54-05C7-4824-618B-D285DA2C5A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377950" y="2179638"/>
              <a:ext cx="0" cy="33338"/>
            </a:xfrm>
            <a:prstGeom prst="line">
              <a:avLst/>
            </a:prstGeom>
            <a:noFill/>
            <a:ln w="793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" name="Line 59">
              <a:extLst>
                <a:ext uri="{FF2B5EF4-FFF2-40B4-BE49-F238E27FC236}">
                  <a16:creationId xmlns:a16="http://schemas.microsoft.com/office/drawing/2014/main" id="{A712E761-EBD9-1955-7027-40ACA839B4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423988" y="2146300"/>
              <a:ext cx="93663" cy="0"/>
            </a:xfrm>
            <a:prstGeom prst="line">
              <a:avLst/>
            </a:prstGeom>
            <a:noFill/>
            <a:ln w="793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" name="Line 60">
              <a:extLst>
                <a:ext uri="{FF2B5EF4-FFF2-40B4-BE49-F238E27FC236}">
                  <a16:creationId xmlns:a16="http://schemas.microsoft.com/office/drawing/2014/main" id="{B30F5C4B-CBA2-8108-1127-3DE831DB14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423988" y="2212975"/>
              <a:ext cx="93663" cy="0"/>
            </a:xfrm>
            <a:prstGeom prst="line">
              <a:avLst/>
            </a:prstGeom>
            <a:noFill/>
            <a:ln w="793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2" name="Freeform 61">
              <a:extLst>
                <a:ext uri="{FF2B5EF4-FFF2-40B4-BE49-F238E27FC236}">
                  <a16:creationId xmlns:a16="http://schemas.microsoft.com/office/drawing/2014/main" id="{55DCDA86-6B2C-0907-4A74-218C2A769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01763" y="2103438"/>
              <a:ext cx="49213" cy="41275"/>
            </a:xfrm>
            <a:custGeom>
              <a:avLst/>
              <a:gdLst>
                <a:gd name="T0" fmla="*/ 0 w 31"/>
                <a:gd name="T1" fmla="*/ 0 h 26"/>
                <a:gd name="T2" fmla="*/ 31 w 31"/>
                <a:gd name="T3" fmla="*/ 0 h 26"/>
                <a:gd name="T4" fmla="*/ 15 w 31"/>
                <a:gd name="T5" fmla="*/ 26 h 26"/>
                <a:gd name="T6" fmla="*/ 0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0" y="0"/>
                  </a:moveTo>
                  <a:lnTo>
                    <a:pt x="31" y="0"/>
                  </a:lnTo>
                  <a:lnTo>
                    <a:pt x="15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3" name="Freeform 62">
              <a:extLst>
                <a:ext uri="{FF2B5EF4-FFF2-40B4-BE49-F238E27FC236}">
                  <a16:creationId xmlns:a16="http://schemas.microsoft.com/office/drawing/2014/main" id="{FB7159AD-6BDC-F224-D3F6-D982D68EF0F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01763" y="2103438"/>
              <a:ext cx="49213" cy="41275"/>
            </a:xfrm>
            <a:custGeom>
              <a:avLst/>
              <a:gdLst>
                <a:gd name="T0" fmla="*/ 0 w 31"/>
                <a:gd name="T1" fmla="*/ 0 h 26"/>
                <a:gd name="T2" fmla="*/ 31 w 31"/>
                <a:gd name="T3" fmla="*/ 0 h 26"/>
                <a:gd name="T4" fmla="*/ 15 w 31"/>
                <a:gd name="T5" fmla="*/ 26 h 26"/>
                <a:gd name="T6" fmla="*/ 0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0" y="0"/>
                  </a:moveTo>
                  <a:lnTo>
                    <a:pt x="31" y="0"/>
                  </a:lnTo>
                  <a:lnTo>
                    <a:pt x="15" y="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4" name="Freeform 63">
              <a:extLst>
                <a:ext uri="{FF2B5EF4-FFF2-40B4-BE49-F238E27FC236}">
                  <a16:creationId xmlns:a16="http://schemas.microsoft.com/office/drawing/2014/main" id="{F9B487A6-89D4-D014-7E28-B03378A02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01763" y="2146300"/>
              <a:ext cx="49213" cy="41275"/>
            </a:xfrm>
            <a:custGeom>
              <a:avLst/>
              <a:gdLst>
                <a:gd name="T0" fmla="*/ 0 w 31"/>
                <a:gd name="T1" fmla="*/ 0 h 26"/>
                <a:gd name="T2" fmla="*/ 31 w 31"/>
                <a:gd name="T3" fmla="*/ 0 h 26"/>
                <a:gd name="T4" fmla="*/ 15 w 31"/>
                <a:gd name="T5" fmla="*/ 26 h 26"/>
                <a:gd name="T6" fmla="*/ 0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0" y="0"/>
                  </a:moveTo>
                  <a:lnTo>
                    <a:pt x="31" y="0"/>
                  </a:lnTo>
                  <a:lnTo>
                    <a:pt x="15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5" name="Freeform 64">
              <a:extLst>
                <a:ext uri="{FF2B5EF4-FFF2-40B4-BE49-F238E27FC236}">
                  <a16:creationId xmlns:a16="http://schemas.microsoft.com/office/drawing/2014/main" id="{62ADE240-DC81-787D-7CBC-79352157C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01763" y="2146300"/>
              <a:ext cx="49213" cy="41275"/>
            </a:xfrm>
            <a:custGeom>
              <a:avLst/>
              <a:gdLst>
                <a:gd name="T0" fmla="*/ 0 w 31"/>
                <a:gd name="T1" fmla="*/ 0 h 26"/>
                <a:gd name="T2" fmla="*/ 31 w 31"/>
                <a:gd name="T3" fmla="*/ 0 h 26"/>
                <a:gd name="T4" fmla="*/ 15 w 31"/>
                <a:gd name="T5" fmla="*/ 26 h 26"/>
                <a:gd name="T6" fmla="*/ 0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0" y="0"/>
                  </a:moveTo>
                  <a:lnTo>
                    <a:pt x="31" y="0"/>
                  </a:lnTo>
                  <a:lnTo>
                    <a:pt x="15" y="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6" name="Freeform 65">
              <a:extLst>
                <a:ext uri="{FF2B5EF4-FFF2-40B4-BE49-F238E27FC236}">
                  <a16:creationId xmlns:a16="http://schemas.microsoft.com/office/drawing/2014/main" id="{38866F7D-F1F7-96F9-84D1-8AD892F17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31913" y="2155825"/>
              <a:ext cx="50800" cy="41275"/>
            </a:xfrm>
            <a:custGeom>
              <a:avLst/>
              <a:gdLst>
                <a:gd name="T0" fmla="*/ 0 w 32"/>
                <a:gd name="T1" fmla="*/ 0 h 26"/>
                <a:gd name="T2" fmla="*/ 32 w 32"/>
                <a:gd name="T3" fmla="*/ 0 h 26"/>
                <a:gd name="T4" fmla="*/ 16 w 32"/>
                <a:gd name="T5" fmla="*/ 26 h 26"/>
                <a:gd name="T6" fmla="*/ 0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0" y="0"/>
                  </a:moveTo>
                  <a:lnTo>
                    <a:pt x="32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7" name="Freeform 66">
              <a:extLst>
                <a:ext uri="{FF2B5EF4-FFF2-40B4-BE49-F238E27FC236}">
                  <a16:creationId xmlns:a16="http://schemas.microsoft.com/office/drawing/2014/main" id="{58D8669A-794E-3066-7545-673E5869A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31913" y="2155825"/>
              <a:ext cx="50800" cy="41275"/>
            </a:xfrm>
            <a:custGeom>
              <a:avLst/>
              <a:gdLst>
                <a:gd name="T0" fmla="*/ 0 w 32"/>
                <a:gd name="T1" fmla="*/ 0 h 26"/>
                <a:gd name="T2" fmla="*/ 32 w 32"/>
                <a:gd name="T3" fmla="*/ 0 h 26"/>
                <a:gd name="T4" fmla="*/ 16 w 32"/>
                <a:gd name="T5" fmla="*/ 26 h 26"/>
                <a:gd name="T6" fmla="*/ 0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0" y="0"/>
                  </a:moveTo>
                  <a:lnTo>
                    <a:pt x="32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8" name="Freeform 67">
              <a:extLst>
                <a:ext uri="{FF2B5EF4-FFF2-40B4-BE49-F238E27FC236}">
                  <a16:creationId xmlns:a16="http://schemas.microsoft.com/office/drawing/2014/main" id="{6B937565-7FD4-E57C-D260-51EEB06A7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01763" y="2187575"/>
              <a:ext cx="49213" cy="42863"/>
            </a:xfrm>
            <a:custGeom>
              <a:avLst/>
              <a:gdLst>
                <a:gd name="T0" fmla="*/ 0 w 31"/>
                <a:gd name="T1" fmla="*/ 0 h 27"/>
                <a:gd name="T2" fmla="*/ 31 w 31"/>
                <a:gd name="T3" fmla="*/ 0 h 27"/>
                <a:gd name="T4" fmla="*/ 15 w 31"/>
                <a:gd name="T5" fmla="*/ 27 h 27"/>
                <a:gd name="T6" fmla="*/ 0 w 3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7">
                  <a:moveTo>
                    <a:pt x="0" y="0"/>
                  </a:moveTo>
                  <a:lnTo>
                    <a:pt x="31" y="0"/>
                  </a:lnTo>
                  <a:lnTo>
                    <a:pt x="15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9" name="Freeform 68">
              <a:extLst>
                <a:ext uri="{FF2B5EF4-FFF2-40B4-BE49-F238E27FC236}">
                  <a16:creationId xmlns:a16="http://schemas.microsoft.com/office/drawing/2014/main" id="{4C376771-92E6-FA8C-EDF9-9DA2F256304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01763" y="2187575"/>
              <a:ext cx="49213" cy="42863"/>
            </a:xfrm>
            <a:custGeom>
              <a:avLst/>
              <a:gdLst>
                <a:gd name="T0" fmla="*/ 0 w 31"/>
                <a:gd name="T1" fmla="*/ 0 h 27"/>
                <a:gd name="T2" fmla="*/ 31 w 31"/>
                <a:gd name="T3" fmla="*/ 0 h 27"/>
                <a:gd name="T4" fmla="*/ 15 w 31"/>
                <a:gd name="T5" fmla="*/ 27 h 27"/>
                <a:gd name="T6" fmla="*/ 0 w 3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7">
                  <a:moveTo>
                    <a:pt x="0" y="0"/>
                  </a:moveTo>
                  <a:lnTo>
                    <a:pt x="31" y="0"/>
                  </a:lnTo>
                  <a:lnTo>
                    <a:pt x="15" y="2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0" name="Freeform 69">
              <a:extLst>
                <a:ext uri="{FF2B5EF4-FFF2-40B4-BE49-F238E27FC236}">
                  <a16:creationId xmlns:a16="http://schemas.microsoft.com/office/drawing/2014/main" id="{0B66EB11-5EE4-4A0A-FA17-5B8E649E9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31913" y="2198688"/>
              <a:ext cx="50800" cy="41275"/>
            </a:xfrm>
            <a:custGeom>
              <a:avLst/>
              <a:gdLst>
                <a:gd name="T0" fmla="*/ 0 w 32"/>
                <a:gd name="T1" fmla="*/ 0 h 26"/>
                <a:gd name="T2" fmla="*/ 32 w 32"/>
                <a:gd name="T3" fmla="*/ 0 h 26"/>
                <a:gd name="T4" fmla="*/ 16 w 32"/>
                <a:gd name="T5" fmla="*/ 26 h 26"/>
                <a:gd name="T6" fmla="*/ 0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0" y="0"/>
                  </a:moveTo>
                  <a:lnTo>
                    <a:pt x="32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" name="Freeform 70">
              <a:extLst>
                <a:ext uri="{FF2B5EF4-FFF2-40B4-BE49-F238E27FC236}">
                  <a16:creationId xmlns:a16="http://schemas.microsoft.com/office/drawing/2014/main" id="{DB445A66-BA52-2C7C-8FB3-8B2A3DEB2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31913" y="2198688"/>
              <a:ext cx="50800" cy="41275"/>
            </a:xfrm>
            <a:custGeom>
              <a:avLst/>
              <a:gdLst>
                <a:gd name="T0" fmla="*/ 0 w 32"/>
                <a:gd name="T1" fmla="*/ 0 h 26"/>
                <a:gd name="T2" fmla="*/ 32 w 32"/>
                <a:gd name="T3" fmla="*/ 0 h 26"/>
                <a:gd name="T4" fmla="*/ 16 w 32"/>
                <a:gd name="T5" fmla="*/ 26 h 26"/>
                <a:gd name="T6" fmla="*/ 0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0" y="0"/>
                  </a:moveTo>
                  <a:lnTo>
                    <a:pt x="32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2" name="Freeform 71">
              <a:extLst>
                <a:ext uri="{FF2B5EF4-FFF2-40B4-BE49-F238E27FC236}">
                  <a16:creationId xmlns:a16="http://schemas.microsoft.com/office/drawing/2014/main" id="{1044D8CF-41EA-5EBC-5BC3-1C91F38E1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68425" y="2178050"/>
              <a:ext cx="50800" cy="41275"/>
            </a:xfrm>
            <a:custGeom>
              <a:avLst/>
              <a:gdLst>
                <a:gd name="T0" fmla="*/ 0 w 32"/>
                <a:gd name="T1" fmla="*/ 0 h 26"/>
                <a:gd name="T2" fmla="*/ 32 w 32"/>
                <a:gd name="T3" fmla="*/ 0 h 26"/>
                <a:gd name="T4" fmla="*/ 16 w 32"/>
                <a:gd name="T5" fmla="*/ 26 h 26"/>
                <a:gd name="T6" fmla="*/ 0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0" y="0"/>
                  </a:moveTo>
                  <a:lnTo>
                    <a:pt x="32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3" name="Freeform 72">
              <a:extLst>
                <a:ext uri="{FF2B5EF4-FFF2-40B4-BE49-F238E27FC236}">
                  <a16:creationId xmlns:a16="http://schemas.microsoft.com/office/drawing/2014/main" id="{664DAB38-1803-16D3-970A-501BDE192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68425" y="2178050"/>
              <a:ext cx="50800" cy="41275"/>
            </a:xfrm>
            <a:custGeom>
              <a:avLst/>
              <a:gdLst>
                <a:gd name="T0" fmla="*/ 0 w 32"/>
                <a:gd name="T1" fmla="*/ 0 h 26"/>
                <a:gd name="T2" fmla="*/ 32 w 32"/>
                <a:gd name="T3" fmla="*/ 0 h 26"/>
                <a:gd name="T4" fmla="*/ 16 w 32"/>
                <a:gd name="T5" fmla="*/ 26 h 26"/>
                <a:gd name="T6" fmla="*/ 0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0" y="0"/>
                  </a:moveTo>
                  <a:lnTo>
                    <a:pt x="32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4" name="Freeform 73">
              <a:extLst>
                <a:ext uri="{FF2B5EF4-FFF2-40B4-BE49-F238E27FC236}">
                  <a16:creationId xmlns:a16="http://schemas.microsoft.com/office/drawing/2014/main" id="{8F62E3C3-3372-1CBB-0E3A-B62491641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73200" y="2149475"/>
              <a:ext cx="49213" cy="41275"/>
            </a:xfrm>
            <a:custGeom>
              <a:avLst/>
              <a:gdLst>
                <a:gd name="T0" fmla="*/ 0 w 31"/>
                <a:gd name="T1" fmla="*/ 0 h 26"/>
                <a:gd name="T2" fmla="*/ 31 w 31"/>
                <a:gd name="T3" fmla="*/ 0 h 26"/>
                <a:gd name="T4" fmla="*/ 16 w 31"/>
                <a:gd name="T5" fmla="*/ 26 h 26"/>
                <a:gd name="T6" fmla="*/ 0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0" y="0"/>
                  </a:moveTo>
                  <a:lnTo>
                    <a:pt x="31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5" name="Freeform 74">
              <a:extLst>
                <a:ext uri="{FF2B5EF4-FFF2-40B4-BE49-F238E27FC236}">
                  <a16:creationId xmlns:a16="http://schemas.microsoft.com/office/drawing/2014/main" id="{A55E5AFC-98B5-EEB9-77D7-3014EC95FF9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73200" y="2149475"/>
              <a:ext cx="49213" cy="41275"/>
            </a:xfrm>
            <a:custGeom>
              <a:avLst/>
              <a:gdLst>
                <a:gd name="T0" fmla="*/ 0 w 31"/>
                <a:gd name="T1" fmla="*/ 0 h 26"/>
                <a:gd name="T2" fmla="*/ 31 w 31"/>
                <a:gd name="T3" fmla="*/ 0 h 26"/>
                <a:gd name="T4" fmla="*/ 16 w 31"/>
                <a:gd name="T5" fmla="*/ 26 h 26"/>
                <a:gd name="T6" fmla="*/ 0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0" y="0"/>
                  </a:moveTo>
                  <a:lnTo>
                    <a:pt x="31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6" name="Freeform 75">
              <a:extLst>
                <a:ext uri="{FF2B5EF4-FFF2-40B4-BE49-F238E27FC236}">
                  <a16:creationId xmlns:a16="http://schemas.microsoft.com/office/drawing/2014/main" id="{FE1BBCC5-D041-E317-A277-4340647A1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73200" y="2192338"/>
              <a:ext cx="49213" cy="41275"/>
            </a:xfrm>
            <a:custGeom>
              <a:avLst/>
              <a:gdLst>
                <a:gd name="T0" fmla="*/ 0 w 31"/>
                <a:gd name="T1" fmla="*/ 0 h 26"/>
                <a:gd name="T2" fmla="*/ 31 w 31"/>
                <a:gd name="T3" fmla="*/ 0 h 26"/>
                <a:gd name="T4" fmla="*/ 16 w 31"/>
                <a:gd name="T5" fmla="*/ 26 h 26"/>
                <a:gd name="T6" fmla="*/ 0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0" y="0"/>
                  </a:moveTo>
                  <a:lnTo>
                    <a:pt x="31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7" name="Freeform 76">
              <a:extLst>
                <a:ext uri="{FF2B5EF4-FFF2-40B4-BE49-F238E27FC236}">
                  <a16:creationId xmlns:a16="http://schemas.microsoft.com/office/drawing/2014/main" id="{E52F51A2-C926-3EFA-3B01-7E1405EC3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73200" y="2192338"/>
              <a:ext cx="49213" cy="41275"/>
            </a:xfrm>
            <a:custGeom>
              <a:avLst/>
              <a:gdLst>
                <a:gd name="T0" fmla="*/ 0 w 31"/>
                <a:gd name="T1" fmla="*/ 0 h 26"/>
                <a:gd name="T2" fmla="*/ 31 w 31"/>
                <a:gd name="T3" fmla="*/ 0 h 26"/>
                <a:gd name="T4" fmla="*/ 16 w 31"/>
                <a:gd name="T5" fmla="*/ 26 h 26"/>
                <a:gd name="T6" fmla="*/ 0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0" y="0"/>
                  </a:moveTo>
                  <a:lnTo>
                    <a:pt x="31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8" name="Freeform 77">
              <a:extLst>
                <a:ext uri="{FF2B5EF4-FFF2-40B4-BE49-F238E27FC236}">
                  <a16:creationId xmlns:a16="http://schemas.microsoft.com/office/drawing/2014/main" id="{46E0EA5E-4F29-008B-B68A-F4C36F97A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38275" y="2163763"/>
              <a:ext cx="49213" cy="41275"/>
            </a:xfrm>
            <a:custGeom>
              <a:avLst/>
              <a:gdLst>
                <a:gd name="T0" fmla="*/ 0 w 31"/>
                <a:gd name="T1" fmla="*/ 0 h 26"/>
                <a:gd name="T2" fmla="*/ 31 w 31"/>
                <a:gd name="T3" fmla="*/ 0 h 26"/>
                <a:gd name="T4" fmla="*/ 16 w 31"/>
                <a:gd name="T5" fmla="*/ 26 h 26"/>
                <a:gd name="T6" fmla="*/ 0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0" y="0"/>
                  </a:moveTo>
                  <a:lnTo>
                    <a:pt x="31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9" name="Freeform 78">
              <a:extLst>
                <a:ext uri="{FF2B5EF4-FFF2-40B4-BE49-F238E27FC236}">
                  <a16:creationId xmlns:a16="http://schemas.microsoft.com/office/drawing/2014/main" id="{68EC2E9B-415A-4C0D-EC03-684BBD4A9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438275" y="2163763"/>
              <a:ext cx="49213" cy="41275"/>
            </a:xfrm>
            <a:custGeom>
              <a:avLst/>
              <a:gdLst>
                <a:gd name="T0" fmla="*/ 0 w 31"/>
                <a:gd name="T1" fmla="*/ 0 h 26"/>
                <a:gd name="T2" fmla="*/ 31 w 31"/>
                <a:gd name="T3" fmla="*/ 0 h 26"/>
                <a:gd name="T4" fmla="*/ 16 w 31"/>
                <a:gd name="T5" fmla="*/ 26 h 26"/>
                <a:gd name="T6" fmla="*/ 0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0" y="0"/>
                  </a:moveTo>
                  <a:lnTo>
                    <a:pt x="31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" name="Freeform 79">
              <a:extLst>
                <a:ext uri="{FF2B5EF4-FFF2-40B4-BE49-F238E27FC236}">
                  <a16:creationId xmlns:a16="http://schemas.microsoft.com/office/drawing/2014/main" id="{5BF4A3A4-AD42-2300-AEB3-254FF095C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68425" y="2108200"/>
              <a:ext cx="50800" cy="41275"/>
            </a:xfrm>
            <a:custGeom>
              <a:avLst/>
              <a:gdLst>
                <a:gd name="T0" fmla="*/ 0 w 32"/>
                <a:gd name="T1" fmla="*/ 0 h 26"/>
                <a:gd name="T2" fmla="*/ 32 w 32"/>
                <a:gd name="T3" fmla="*/ 0 h 26"/>
                <a:gd name="T4" fmla="*/ 16 w 32"/>
                <a:gd name="T5" fmla="*/ 26 h 26"/>
                <a:gd name="T6" fmla="*/ 0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0" y="0"/>
                  </a:moveTo>
                  <a:lnTo>
                    <a:pt x="32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" name="Freeform 80">
              <a:extLst>
                <a:ext uri="{FF2B5EF4-FFF2-40B4-BE49-F238E27FC236}">
                  <a16:creationId xmlns:a16="http://schemas.microsoft.com/office/drawing/2014/main" id="{BB2B7CBE-6DA8-03E0-9263-946D29EBF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68425" y="2108200"/>
              <a:ext cx="50800" cy="41275"/>
            </a:xfrm>
            <a:custGeom>
              <a:avLst/>
              <a:gdLst>
                <a:gd name="T0" fmla="*/ 0 w 32"/>
                <a:gd name="T1" fmla="*/ 0 h 26"/>
                <a:gd name="T2" fmla="*/ 32 w 32"/>
                <a:gd name="T3" fmla="*/ 0 h 26"/>
                <a:gd name="T4" fmla="*/ 16 w 32"/>
                <a:gd name="T5" fmla="*/ 26 h 26"/>
                <a:gd name="T6" fmla="*/ 0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0" y="0"/>
                  </a:moveTo>
                  <a:lnTo>
                    <a:pt x="32" y="0"/>
                  </a:lnTo>
                  <a:lnTo>
                    <a:pt x="16" y="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2" name="Line 81">
              <a:extLst>
                <a:ext uri="{FF2B5EF4-FFF2-40B4-BE49-F238E27FC236}">
                  <a16:creationId xmlns:a16="http://schemas.microsoft.com/office/drawing/2014/main" id="{DCFAAD64-99A7-8FDA-434E-4CEFB47272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665288" y="1566863"/>
              <a:ext cx="0" cy="196850"/>
            </a:xfrm>
            <a:prstGeom prst="line">
              <a:avLst/>
            </a:prstGeom>
            <a:noFill/>
            <a:ln w="793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" name="Line 82">
              <a:extLst>
                <a:ext uri="{FF2B5EF4-FFF2-40B4-BE49-F238E27FC236}">
                  <a16:creationId xmlns:a16="http://schemas.microsoft.com/office/drawing/2014/main" id="{DABF78AA-0088-6FF6-12D5-0D83633A29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665288" y="1763713"/>
              <a:ext cx="0" cy="196850"/>
            </a:xfrm>
            <a:prstGeom prst="line">
              <a:avLst/>
            </a:prstGeom>
            <a:noFill/>
            <a:ln w="793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" name="Line 83">
              <a:extLst>
                <a:ext uri="{FF2B5EF4-FFF2-40B4-BE49-F238E27FC236}">
                  <a16:creationId xmlns:a16="http://schemas.microsoft.com/office/drawing/2014/main" id="{36173D26-C03D-9741-3860-A137E9B979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712913" y="1566863"/>
              <a:ext cx="95250" cy="0"/>
            </a:xfrm>
            <a:prstGeom prst="line">
              <a:avLst/>
            </a:prstGeom>
            <a:noFill/>
            <a:ln w="793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" name="Line 84">
              <a:extLst>
                <a:ext uri="{FF2B5EF4-FFF2-40B4-BE49-F238E27FC236}">
                  <a16:creationId xmlns:a16="http://schemas.microsoft.com/office/drawing/2014/main" id="{ED6E6244-8B16-E72D-C869-10473FAAF6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712913" y="1960563"/>
              <a:ext cx="95250" cy="0"/>
            </a:xfrm>
            <a:prstGeom prst="line">
              <a:avLst/>
            </a:prstGeom>
            <a:noFill/>
            <a:ln w="793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" name="Freeform 85">
              <a:extLst>
                <a:ext uri="{FF2B5EF4-FFF2-40B4-BE49-F238E27FC236}">
                  <a16:creationId xmlns:a16="http://schemas.microsoft.com/office/drawing/2014/main" id="{9B71FEB2-256C-31B3-0290-D02C37519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12913" y="1841500"/>
              <a:ext cx="49213" cy="41275"/>
            </a:xfrm>
            <a:custGeom>
              <a:avLst/>
              <a:gdLst>
                <a:gd name="T0" fmla="*/ 15 w 31"/>
                <a:gd name="T1" fmla="*/ 0 h 26"/>
                <a:gd name="T2" fmla="*/ 31 w 31"/>
                <a:gd name="T3" fmla="*/ 26 h 26"/>
                <a:gd name="T4" fmla="*/ 0 w 31"/>
                <a:gd name="T5" fmla="*/ 26 h 26"/>
                <a:gd name="T6" fmla="*/ 15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15" y="0"/>
                  </a:moveTo>
                  <a:lnTo>
                    <a:pt x="31" y="26"/>
                  </a:lnTo>
                  <a:lnTo>
                    <a:pt x="0" y="2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" name="Freeform 86">
              <a:extLst>
                <a:ext uri="{FF2B5EF4-FFF2-40B4-BE49-F238E27FC236}">
                  <a16:creationId xmlns:a16="http://schemas.microsoft.com/office/drawing/2014/main" id="{AE30AE15-1F8E-2CDA-2D43-14194C8DB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12913" y="1841500"/>
              <a:ext cx="49213" cy="41275"/>
            </a:xfrm>
            <a:custGeom>
              <a:avLst/>
              <a:gdLst>
                <a:gd name="T0" fmla="*/ 15 w 31"/>
                <a:gd name="T1" fmla="*/ 0 h 26"/>
                <a:gd name="T2" fmla="*/ 31 w 31"/>
                <a:gd name="T3" fmla="*/ 26 h 26"/>
                <a:gd name="T4" fmla="*/ 0 w 31"/>
                <a:gd name="T5" fmla="*/ 26 h 26"/>
                <a:gd name="T6" fmla="*/ 15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15" y="0"/>
                  </a:moveTo>
                  <a:lnTo>
                    <a:pt x="31" y="26"/>
                  </a:lnTo>
                  <a:lnTo>
                    <a:pt x="0" y="26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" name="Freeform 87">
              <a:extLst>
                <a:ext uri="{FF2B5EF4-FFF2-40B4-BE49-F238E27FC236}">
                  <a16:creationId xmlns:a16="http://schemas.microsoft.com/office/drawing/2014/main" id="{542E1027-45EF-EE55-9114-2CEDB4D98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60538" y="1819275"/>
              <a:ext cx="49213" cy="42863"/>
            </a:xfrm>
            <a:custGeom>
              <a:avLst/>
              <a:gdLst>
                <a:gd name="T0" fmla="*/ 16 w 31"/>
                <a:gd name="T1" fmla="*/ 0 h 27"/>
                <a:gd name="T2" fmla="*/ 31 w 31"/>
                <a:gd name="T3" fmla="*/ 27 h 27"/>
                <a:gd name="T4" fmla="*/ 0 w 31"/>
                <a:gd name="T5" fmla="*/ 27 h 27"/>
                <a:gd name="T6" fmla="*/ 16 w 3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7">
                  <a:moveTo>
                    <a:pt x="16" y="0"/>
                  </a:moveTo>
                  <a:lnTo>
                    <a:pt x="31" y="27"/>
                  </a:lnTo>
                  <a:lnTo>
                    <a:pt x="0" y="27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" name="Freeform 88">
              <a:extLst>
                <a:ext uri="{FF2B5EF4-FFF2-40B4-BE49-F238E27FC236}">
                  <a16:creationId xmlns:a16="http://schemas.microsoft.com/office/drawing/2014/main" id="{C0B378BC-6C65-373B-2F59-9CC21C3CD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60538" y="1819275"/>
              <a:ext cx="49213" cy="42863"/>
            </a:xfrm>
            <a:custGeom>
              <a:avLst/>
              <a:gdLst>
                <a:gd name="T0" fmla="*/ 16 w 31"/>
                <a:gd name="T1" fmla="*/ 0 h 27"/>
                <a:gd name="T2" fmla="*/ 31 w 31"/>
                <a:gd name="T3" fmla="*/ 27 h 27"/>
                <a:gd name="T4" fmla="*/ 0 w 31"/>
                <a:gd name="T5" fmla="*/ 27 h 27"/>
                <a:gd name="T6" fmla="*/ 16 w 3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7">
                  <a:moveTo>
                    <a:pt x="16" y="0"/>
                  </a:moveTo>
                  <a:lnTo>
                    <a:pt x="31" y="27"/>
                  </a:lnTo>
                  <a:lnTo>
                    <a:pt x="0" y="27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" name="Freeform 89">
              <a:extLst>
                <a:ext uri="{FF2B5EF4-FFF2-40B4-BE49-F238E27FC236}">
                  <a16:creationId xmlns:a16="http://schemas.microsoft.com/office/drawing/2014/main" id="{11A4C41B-A34A-4BA6-D00B-EBD742004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19250" y="1835150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" name="Freeform 90">
              <a:extLst>
                <a:ext uri="{FF2B5EF4-FFF2-40B4-BE49-F238E27FC236}">
                  <a16:creationId xmlns:a16="http://schemas.microsoft.com/office/drawing/2014/main" id="{FC07AA64-2596-3009-FE82-286CC7FF252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19250" y="1835150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" name="Freeform 91">
              <a:extLst>
                <a:ext uri="{FF2B5EF4-FFF2-40B4-BE49-F238E27FC236}">
                  <a16:creationId xmlns:a16="http://schemas.microsoft.com/office/drawing/2014/main" id="{2850B961-0C8B-E702-B664-CA6D697E1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12913" y="1787525"/>
              <a:ext cx="49213" cy="41275"/>
            </a:xfrm>
            <a:custGeom>
              <a:avLst/>
              <a:gdLst>
                <a:gd name="T0" fmla="*/ 15 w 31"/>
                <a:gd name="T1" fmla="*/ 0 h 26"/>
                <a:gd name="T2" fmla="*/ 31 w 31"/>
                <a:gd name="T3" fmla="*/ 26 h 26"/>
                <a:gd name="T4" fmla="*/ 0 w 31"/>
                <a:gd name="T5" fmla="*/ 26 h 26"/>
                <a:gd name="T6" fmla="*/ 15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15" y="0"/>
                  </a:moveTo>
                  <a:lnTo>
                    <a:pt x="31" y="26"/>
                  </a:lnTo>
                  <a:lnTo>
                    <a:pt x="0" y="2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" name="Freeform 92">
              <a:extLst>
                <a:ext uri="{FF2B5EF4-FFF2-40B4-BE49-F238E27FC236}">
                  <a16:creationId xmlns:a16="http://schemas.microsoft.com/office/drawing/2014/main" id="{973773F3-A1B2-16C2-8EE4-93D695DFC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12913" y="1787525"/>
              <a:ext cx="49213" cy="41275"/>
            </a:xfrm>
            <a:custGeom>
              <a:avLst/>
              <a:gdLst>
                <a:gd name="T0" fmla="*/ 15 w 31"/>
                <a:gd name="T1" fmla="*/ 0 h 26"/>
                <a:gd name="T2" fmla="*/ 31 w 31"/>
                <a:gd name="T3" fmla="*/ 26 h 26"/>
                <a:gd name="T4" fmla="*/ 0 w 31"/>
                <a:gd name="T5" fmla="*/ 26 h 26"/>
                <a:gd name="T6" fmla="*/ 15 w 31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6">
                  <a:moveTo>
                    <a:pt x="15" y="0"/>
                  </a:moveTo>
                  <a:lnTo>
                    <a:pt x="31" y="26"/>
                  </a:lnTo>
                  <a:lnTo>
                    <a:pt x="0" y="26"/>
                  </a:lnTo>
                  <a:lnTo>
                    <a:pt x="15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" name="Freeform 93">
              <a:extLst>
                <a:ext uri="{FF2B5EF4-FFF2-40B4-BE49-F238E27FC236}">
                  <a16:creationId xmlns:a16="http://schemas.microsoft.com/office/drawing/2014/main" id="{9B48EDB6-636B-DB65-9E82-5D9BBBAA7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90688" y="1939925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" name="Freeform 94">
              <a:extLst>
                <a:ext uri="{FF2B5EF4-FFF2-40B4-BE49-F238E27FC236}">
                  <a16:creationId xmlns:a16="http://schemas.microsoft.com/office/drawing/2014/main" id="{902DF962-ED6D-337C-E008-56E62A8BE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90688" y="1939925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" name="Freeform 95">
              <a:extLst>
                <a:ext uri="{FF2B5EF4-FFF2-40B4-BE49-F238E27FC236}">
                  <a16:creationId xmlns:a16="http://schemas.microsoft.com/office/drawing/2014/main" id="{187A76CE-0BE7-4EE7-36AF-5AB541837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66875" y="1870075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" name="Freeform 96">
              <a:extLst>
                <a:ext uri="{FF2B5EF4-FFF2-40B4-BE49-F238E27FC236}">
                  <a16:creationId xmlns:a16="http://schemas.microsoft.com/office/drawing/2014/main" id="{79D3797B-78FA-43E8-CCA5-565F1EB78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66875" y="1870075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6" name="Freeform 97">
              <a:extLst>
                <a:ext uri="{FF2B5EF4-FFF2-40B4-BE49-F238E27FC236}">
                  <a16:creationId xmlns:a16="http://schemas.microsoft.com/office/drawing/2014/main" id="{D23F7C47-32A7-3E47-F7AE-01F5BF851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66875" y="1827213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7" name="Freeform 98">
              <a:extLst>
                <a:ext uri="{FF2B5EF4-FFF2-40B4-BE49-F238E27FC236}">
                  <a16:creationId xmlns:a16="http://schemas.microsoft.com/office/drawing/2014/main" id="{7340C324-B44C-C087-B44A-A420BD97D6A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66875" y="1827213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8" name="Freeform 99">
              <a:extLst>
                <a:ext uri="{FF2B5EF4-FFF2-40B4-BE49-F238E27FC236}">
                  <a16:creationId xmlns:a16="http://schemas.microsoft.com/office/drawing/2014/main" id="{6471596B-EF74-524B-E5D5-4FF0194AF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90688" y="1536700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9" name="Freeform 100">
              <a:extLst>
                <a:ext uri="{FF2B5EF4-FFF2-40B4-BE49-F238E27FC236}">
                  <a16:creationId xmlns:a16="http://schemas.microsoft.com/office/drawing/2014/main" id="{55DEF738-5BA0-3E6D-2D6A-5039DB778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90688" y="1536700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0" name="Freeform 101">
              <a:extLst>
                <a:ext uri="{FF2B5EF4-FFF2-40B4-BE49-F238E27FC236}">
                  <a16:creationId xmlns:a16="http://schemas.microsoft.com/office/drawing/2014/main" id="{3554C3D7-3D49-60A8-A67B-C4A0C6A16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90688" y="1692275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1" name="Freeform 102">
              <a:extLst>
                <a:ext uri="{FF2B5EF4-FFF2-40B4-BE49-F238E27FC236}">
                  <a16:creationId xmlns:a16="http://schemas.microsoft.com/office/drawing/2014/main" id="{6B12AF2C-7F8D-C89B-18FA-0AD597641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90688" y="1692275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" name="Freeform 103">
              <a:extLst>
                <a:ext uri="{FF2B5EF4-FFF2-40B4-BE49-F238E27FC236}">
                  <a16:creationId xmlns:a16="http://schemas.microsoft.com/office/drawing/2014/main" id="{D3CF902C-CC46-6B4B-5051-469CB65F4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90688" y="1281113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" name="Freeform 104">
              <a:extLst>
                <a:ext uri="{FF2B5EF4-FFF2-40B4-BE49-F238E27FC236}">
                  <a16:creationId xmlns:a16="http://schemas.microsoft.com/office/drawing/2014/main" id="{DC825D68-D066-CB70-72C0-9FCBDD5D5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90688" y="1281113"/>
              <a:ext cx="50800" cy="41275"/>
            </a:xfrm>
            <a:custGeom>
              <a:avLst/>
              <a:gdLst>
                <a:gd name="T0" fmla="*/ 16 w 32"/>
                <a:gd name="T1" fmla="*/ 0 h 26"/>
                <a:gd name="T2" fmla="*/ 32 w 32"/>
                <a:gd name="T3" fmla="*/ 26 h 26"/>
                <a:gd name="T4" fmla="*/ 0 w 32"/>
                <a:gd name="T5" fmla="*/ 26 h 26"/>
                <a:gd name="T6" fmla="*/ 16 w 32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6">
                  <a:moveTo>
                    <a:pt x="16" y="0"/>
                  </a:moveTo>
                  <a:lnTo>
                    <a:pt x="32" y="26"/>
                  </a:lnTo>
                  <a:lnTo>
                    <a:pt x="0" y="26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" name="Line 105">
              <a:extLst>
                <a:ext uri="{FF2B5EF4-FFF2-40B4-BE49-F238E27FC236}">
                  <a16:creationId xmlns:a16="http://schemas.microsoft.com/office/drawing/2014/main" id="{F322AAD2-B172-D928-FD68-0236557BCC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952625" y="2287588"/>
              <a:ext cx="0" cy="12700"/>
            </a:xfrm>
            <a:prstGeom prst="line">
              <a:avLst/>
            </a:prstGeom>
            <a:noFill/>
            <a:ln w="793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" name="Line 106">
              <a:extLst>
                <a:ext uri="{FF2B5EF4-FFF2-40B4-BE49-F238E27FC236}">
                  <a16:creationId xmlns:a16="http://schemas.microsoft.com/office/drawing/2014/main" id="{53487532-2C96-D776-3818-169F5C954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952625" y="2300288"/>
              <a:ext cx="0" cy="14288"/>
            </a:xfrm>
            <a:prstGeom prst="line">
              <a:avLst/>
            </a:prstGeom>
            <a:noFill/>
            <a:ln w="793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" name="Line 107">
              <a:extLst>
                <a:ext uri="{FF2B5EF4-FFF2-40B4-BE49-F238E27FC236}">
                  <a16:creationId xmlns:a16="http://schemas.microsoft.com/office/drawing/2014/main" id="{F2A81C4F-CE16-676A-3BB0-47B3391A1F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000250" y="2287588"/>
              <a:ext cx="95250" cy="0"/>
            </a:xfrm>
            <a:prstGeom prst="line">
              <a:avLst/>
            </a:prstGeom>
            <a:noFill/>
            <a:ln w="793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" name="Line 108">
              <a:extLst>
                <a:ext uri="{FF2B5EF4-FFF2-40B4-BE49-F238E27FC236}">
                  <a16:creationId xmlns:a16="http://schemas.microsoft.com/office/drawing/2014/main" id="{58F367DB-3ACF-04FA-7A08-5FC27DDD1E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000250" y="2314575"/>
              <a:ext cx="95250" cy="0"/>
            </a:xfrm>
            <a:prstGeom prst="line">
              <a:avLst/>
            </a:prstGeom>
            <a:noFill/>
            <a:ln w="793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" name="Rectangle 109">
              <a:extLst>
                <a:ext uri="{FF2B5EF4-FFF2-40B4-BE49-F238E27FC236}">
                  <a16:creationId xmlns:a16="http://schemas.microsoft.com/office/drawing/2014/main" id="{84A43105-0EDB-A6C1-001C-E1896AAC6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33588" y="2259013"/>
              <a:ext cx="50800" cy="4127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" name="Rectangle 110">
              <a:extLst>
                <a:ext uri="{FF2B5EF4-FFF2-40B4-BE49-F238E27FC236}">
                  <a16:creationId xmlns:a16="http://schemas.microsoft.com/office/drawing/2014/main" id="{20127D29-17C2-F93B-9C9F-5621201657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33588" y="2259013"/>
              <a:ext cx="50800" cy="4127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" name="Rectangle 111">
              <a:extLst>
                <a:ext uri="{FF2B5EF4-FFF2-40B4-BE49-F238E27FC236}">
                  <a16:creationId xmlns:a16="http://schemas.microsoft.com/office/drawing/2014/main" id="{CC1D6525-2ADB-3D72-739B-085734477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38338" y="2284413"/>
              <a:ext cx="49213" cy="4127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1" name="Rectangle 112">
              <a:extLst>
                <a:ext uri="{FF2B5EF4-FFF2-40B4-BE49-F238E27FC236}">
                  <a16:creationId xmlns:a16="http://schemas.microsoft.com/office/drawing/2014/main" id="{0BDCF17E-A916-B1A9-E560-7D237402F8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38338" y="2284413"/>
              <a:ext cx="49213" cy="4127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" name="Rectangle 113">
              <a:extLst>
                <a:ext uri="{FF2B5EF4-FFF2-40B4-BE49-F238E27FC236}">
                  <a16:creationId xmlns:a16="http://schemas.microsoft.com/office/drawing/2014/main" id="{28B961DC-2548-5C6A-59B6-D7103084A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01838" y="2268538"/>
              <a:ext cx="50800" cy="4127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" name="Rectangle 114">
              <a:extLst>
                <a:ext uri="{FF2B5EF4-FFF2-40B4-BE49-F238E27FC236}">
                  <a16:creationId xmlns:a16="http://schemas.microsoft.com/office/drawing/2014/main" id="{9B424758-82B2-2D58-4C03-870DECE2F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01838" y="2268538"/>
              <a:ext cx="50800" cy="4127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4" name="Rectangle 115">
              <a:extLst>
                <a:ext uri="{FF2B5EF4-FFF2-40B4-BE49-F238E27FC236}">
                  <a16:creationId xmlns:a16="http://schemas.microsoft.com/office/drawing/2014/main" id="{5160D095-77CB-1A5F-7FD6-794F42DE9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17713" y="2271713"/>
              <a:ext cx="49213" cy="4127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5" name="Rectangle 116">
              <a:extLst>
                <a:ext uri="{FF2B5EF4-FFF2-40B4-BE49-F238E27FC236}">
                  <a16:creationId xmlns:a16="http://schemas.microsoft.com/office/drawing/2014/main" id="{C608F711-1683-5F50-808D-AF22E8824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17713" y="2271713"/>
              <a:ext cx="49213" cy="4127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6" name="Rectangle 117">
              <a:extLst>
                <a:ext uri="{FF2B5EF4-FFF2-40B4-BE49-F238E27FC236}">
                  <a16:creationId xmlns:a16="http://schemas.microsoft.com/office/drawing/2014/main" id="{59EC5B20-160E-1BF3-291C-97D4E7417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54213" y="2292350"/>
              <a:ext cx="50800" cy="4127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7" name="Rectangle 118">
              <a:extLst>
                <a:ext uri="{FF2B5EF4-FFF2-40B4-BE49-F238E27FC236}">
                  <a16:creationId xmlns:a16="http://schemas.microsoft.com/office/drawing/2014/main" id="{B7B88B52-8EDF-667E-DC4E-A45A13992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54213" y="2292350"/>
              <a:ext cx="50800" cy="4127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8" name="Rectangle 119">
              <a:extLst>
                <a:ext uri="{FF2B5EF4-FFF2-40B4-BE49-F238E27FC236}">
                  <a16:creationId xmlns:a16="http://schemas.microsoft.com/office/drawing/2014/main" id="{66541F08-5FF7-1ABA-0543-C29568698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85963" y="2297113"/>
              <a:ext cx="50800" cy="4127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9" name="Rectangle 120">
              <a:extLst>
                <a:ext uri="{FF2B5EF4-FFF2-40B4-BE49-F238E27FC236}">
                  <a16:creationId xmlns:a16="http://schemas.microsoft.com/office/drawing/2014/main" id="{91C92DAC-3E69-6A8B-EB7F-F86EC2113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85963" y="2297113"/>
              <a:ext cx="50800" cy="4127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0" name="Rectangle 121">
              <a:extLst>
                <a:ext uri="{FF2B5EF4-FFF2-40B4-BE49-F238E27FC236}">
                  <a16:creationId xmlns:a16="http://schemas.microsoft.com/office/drawing/2014/main" id="{523C42E7-CC3C-D6F0-6613-2E24B098A1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47875" y="2292350"/>
              <a:ext cx="49213" cy="4127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1" name="Rectangle 122">
              <a:extLst>
                <a:ext uri="{FF2B5EF4-FFF2-40B4-BE49-F238E27FC236}">
                  <a16:creationId xmlns:a16="http://schemas.microsoft.com/office/drawing/2014/main" id="{3AD159CC-6DE4-5810-424F-BB7DCCFF6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47875" y="2292350"/>
              <a:ext cx="49213" cy="4127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2" name="Rectangle 123">
              <a:extLst>
                <a:ext uri="{FF2B5EF4-FFF2-40B4-BE49-F238E27FC236}">
                  <a16:creationId xmlns:a16="http://schemas.microsoft.com/office/drawing/2014/main" id="{09B31BF6-922F-2965-BBA2-1658168BE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70088" y="2270125"/>
              <a:ext cx="49213" cy="4127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" name="Rectangle 124">
              <a:extLst>
                <a:ext uri="{FF2B5EF4-FFF2-40B4-BE49-F238E27FC236}">
                  <a16:creationId xmlns:a16="http://schemas.microsoft.com/office/drawing/2014/main" id="{ACBE6261-F7E2-12DC-B8D9-106511111A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70088" y="2270125"/>
              <a:ext cx="49213" cy="4127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4" name="Rectangle 125">
              <a:extLst>
                <a:ext uri="{FF2B5EF4-FFF2-40B4-BE49-F238E27FC236}">
                  <a16:creationId xmlns:a16="http://schemas.microsoft.com/office/drawing/2014/main" id="{F3343AB6-F4F5-9726-80E9-CF12ED3B5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24050" y="2293938"/>
              <a:ext cx="50800" cy="4127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5" name="Rectangle 126">
              <a:extLst>
                <a:ext uri="{FF2B5EF4-FFF2-40B4-BE49-F238E27FC236}">
                  <a16:creationId xmlns:a16="http://schemas.microsoft.com/office/drawing/2014/main" id="{4C129C5C-F2A3-8127-EB0D-7C1B4E2867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24050" y="2293938"/>
              <a:ext cx="50800" cy="4127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6" name="Rectangle 127">
              <a:extLst>
                <a:ext uri="{FF2B5EF4-FFF2-40B4-BE49-F238E27FC236}">
                  <a16:creationId xmlns:a16="http://schemas.microsoft.com/office/drawing/2014/main" id="{3E018E50-733F-2310-4AF3-91A00A2BE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06588" y="2274888"/>
              <a:ext cx="49213" cy="4127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7" name="Rectangle 128">
              <a:extLst>
                <a:ext uri="{FF2B5EF4-FFF2-40B4-BE49-F238E27FC236}">
                  <a16:creationId xmlns:a16="http://schemas.microsoft.com/office/drawing/2014/main" id="{1D296F3A-1DE2-1798-457F-DB6B8FD0AD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06588" y="2274888"/>
              <a:ext cx="49213" cy="4127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8" name="Line 129">
              <a:extLst>
                <a:ext uri="{FF2B5EF4-FFF2-40B4-BE49-F238E27FC236}">
                  <a16:creationId xmlns:a16="http://schemas.microsoft.com/office/drawing/2014/main" id="{411FFD35-5C1F-54BA-B1E2-536DB0D64E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239963" y="2276475"/>
              <a:ext cx="0" cy="22225"/>
            </a:xfrm>
            <a:prstGeom prst="line">
              <a:avLst/>
            </a:prstGeom>
            <a:noFill/>
            <a:ln w="793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9" name="Line 130">
              <a:extLst>
                <a:ext uri="{FF2B5EF4-FFF2-40B4-BE49-F238E27FC236}">
                  <a16:creationId xmlns:a16="http://schemas.microsoft.com/office/drawing/2014/main" id="{C571BEEA-B64D-D627-05A9-3F17F284AF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239963" y="2298700"/>
              <a:ext cx="0" cy="20638"/>
            </a:xfrm>
            <a:prstGeom prst="line">
              <a:avLst/>
            </a:prstGeom>
            <a:noFill/>
            <a:ln w="793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0" name="Line 131">
              <a:extLst>
                <a:ext uri="{FF2B5EF4-FFF2-40B4-BE49-F238E27FC236}">
                  <a16:creationId xmlns:a16="http://schemas.microsoft.com/office/drawing/2014/main" id="{E036D1A4-FC30-E8F6-7BB5-A084C7B82F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287588" y="2276475"/>
              <a:ext cx="95250" cy="0"/>
            </a:xfrm>
            <a:prstGeom prst="line">
              <a:avLst/>
            </a:prstGeom>
            <a:noFill/>
            <a:ln w="793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1" name="Line 132">
              <a:extLst>
                <a:ext uri="{FF2B5EF4-FFF2-40B4-BE49-F238E27FC236}">
                  <a16:creationId xmlns:a16="http://schemas.microsoft.com/office/drawing/2014/main" id="{DC3D4791-BF3A-7417-FA2B-20F9C99DB4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287588" y="2319338"/>
              <a:ext cx="95250" cy="0"/>
            </a:xfrm>
            <a:prstGeom prst="line">
              <a:avLst/>
            </a:prstGeom>
            <a:noFill/>
            <a:ln w="793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2" name="Oval 133">
              <a:extLst>
                <a:ext uri="{FF2B5EF4-FFF2-40B4-BE49-F238E27FC236}">
                  <a16:creationId xmlns:a16="http://schemas.microsoft.com/office/drawing/2014/main" id="{D548494F-9343-BD78-2933-31D8B7547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24088" y="2312988"/>
              <a:ext cx="50800" cy="412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" name="Oval 134">
              <a:extLst>
                <a:ext uri="{FF2B5EF4-FFF2-40B4-BE49-F238E27FC236}">
                  <a16:creationId xmlns:a16="http://schemas.microsoft.com/office/drawing/2014/main" id="{163ECBF1-82A3-34CC-37EA-D9024ACB6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24088" y="2312988"/>
              <a:ext cx="50800" cy="412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" name="Oval 135">
              <a:extLst>
                <a:ext uri="{FF2B5EF4-FFF2-40B4-BE49-F238E27FC236}">
                  <a16:creationId xmlns:a16="http://schemas.microsoft.com/office/drawing/2014/main" id="{9F1C1E87-906B-B3BA-8A0F-AAA094BC79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1075" y="2266950"/>
              <a:ext cx="49213" cy="412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5" name="Oval 136">
              <a:extLst>
                <a:ext uri="{FF2B5EF4-FFF2-40B4-BE49-F238E27FC236}">
                  <a16:creationId xmlns:a16="http://schemas.microsoft.com/office/drawing/2014/main" id="{F1AD193A-7315-3E51-92F6-42E64D4DD1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1075" y="2266950"/>
              <a:ext cx="49213" cy="412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6" name="Oval 137">
              <a:extLst>
                <a:ext uri="{FF2B5EF4-FFF2-40B4-BE49-F238E27FC236}">
                  <a16:creationId xmlns:a16="http://schemas.microsoft.com/office/drawing/2014/main" id="{CE6F2CD6-A460-0E85-5BD0-7AD2A545D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81238" y="2292350"/>
              <a:ext cx="50800" cy="412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7" name="Oval 138">
              <a:extLst>
                <a:ext uri="{FF2B5EF4-FFF2-40B4-BE49-F238E27FC236}">
                  <a16:creationId xmlns:a16="http://schemas.microsoft.com/office/drawing/2014/main" id="{082B4C48-3D30-8DE1-CBCA-DD45A99B3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81238" y="2292350"/>
              <a:ext cx="50800" cy="412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8" name="Oval 139">
              <a:extLst>
                <a:ext uri="{FF2B5EF4-FFF2-40B4-BE49-F238E27FC236}">
                  <a16:creationId xmlns:a16="http://schemas.microsoft.com/office/drawing/2014/main" id="{9ECA1152-DFFB-42C0-7815-F5DC135C74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36800" y="2293938"/>
              <a:ext cx="50800" cy="412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" name="Oval 140">
              <a:extLst>
                <a:ext uri="{FF2B5EF4-FFF2-40B4-BE49-F238E27FC236}">
                  <a16:creationId xmlns:a16="http://schemas.microsoft.com/office/drawing/2014/main" id="{8960F066-F154-6204-302E-C56FE98C1E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36800" y="2293938"/>
              <a:ext cx="50800" cy="412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" name="Oval 141">
              <a:extLst>
                <a:ext uri="{FF2B5EF4-FFF2-40B4-BE49-F238E27FC236}">
                  <a16:creationId xmlns:a16="http://schemas.microsoft.com/office/drawing/2014/main" id="{FA2DC67A-FBA3-9265-1277-0687BB901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1075" y="2282825"/>
              <a:ext cx="49213" cy="412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" name="Oval 142">
              <a:extLst>
                <a:ext uri="{FF2B5EF4-FFF2-40B4-BE49-F238E27FC236}">
                  <a16:creationId xmlns:a16="http://schemas.microsoft.com/office/drawing/2014/main" id="{2EA4D7D9-0572-190C-EEF1-EA793B735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51075" y="2282825"/>
              <a:ext cx="49213" cy="412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143">
              <a:extLst>
                <a:ext uri="{FF2B5EF4-FFF2-40B4-BE49-F238E27FC236}">
                  <a16:creationId xmlns:a16="http://schemas.microsoft.com/office/drawing/2014/main" id="{BCD100D8-B648-A403-1A3E-E079BD887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22500" y="2238375"/>
              <a:ext cx="50800" cy="412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Oval 144">
              <a:extLst>
                <a:ext uri="{FF2B5EF4-FFF2-40B4-BE49-F238E27FC236}">
                  <a16:creationId xmlns:a16="http://schemas.microsoft.com/office/drawing/2014/main" id="{94DB8DAC-CFD3-03D6-C392-B20BB4D295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22500" y="2238375"/>
              <a:ext cx="50800" cy="412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145">
              <a:extLst>
                <a:ext uri="{FF2B5EF4-FFF2-40B4-BE49-F238E27FC236}">
                  <a16:creationId xmlns:a16="http://schemas.microsoft.com/office/drawing/2014/main" id="{51722660-48FB-B2DA-6D0F-EA23FF81CB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06638" y="2262188"/>
              <a:ext cx="49213" cy="412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146">
              <a:extLst>
                <a:ext uri="{FF2B5EF4-FFF2-40B4-BE49-F238E27FC236}">
                  <a16:creationId xmlns:a16="http://schemas.microsoft.com/office/drawing/2014/main" id="{554175D4-708C-0FEA-0A78-E6CC229DF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06638" y="2262188"/>
              <a:ext cx="49213" cy="412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147">
              <a:extLst>
                <a:ext uri="{FF2B5EF4-FFF2-40B4-BE49-F238E27FC236}">
                  <a16:creationId xmlns:a16="http://schemas.microsoft.com/office/drawing/2014/main" id="{3F3CEFF5-3CA3-0708-2702-D4F94FE02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93925" y="2282825"/>
              <a:ext cx="49213" cy="412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148">
              <a:extLst>
                <a:ext uri="{FF2B5EF4-FFF2-40B4-BE49-F238E27FC236}">
                  <a16:creationId xmlns:a16="http://schemas.microsoft.com/office/drawing/2014/main" id="{46561336-EDCF-3EFE-CA07-5EC808BBD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93925" y="2282825"/>
              <a:ext cx="49213" cy="412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149">
              <a:extLst>
                <a:ext uri="{FF2B5EF4-FFF2-40B4-BE49-F238E27FC236}">
                  <a16:creationId xmlns:a16="http://schemas.microsoft.com/office/drawing/2014/main" id="{104EDB79-74BA-C398-2734-0078C0845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08225" y="2282825"/>
              <a:ext cx="49213" cy="412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150">
              <a:extLst>
                <a:ext uri="{FF2B5EF4-FFF2-40B4-BE49-F238E27FC236}">
                  <a16:creationId xmlns:a16="http://schemas.microsoft.com/office/drawing/2014/main" id="{E99C5C6B-33C3-9048-5207-5ACB1D4B0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08225" y="2282825"/>
              <a:ext cx="49213" cy="412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151">
              <a:extLst>
                <a:ext uri="{FF2B5EF4-FFF2-40B4-BE49-F238E27FC236}">
                  <a16:creationId xmlns:a16="http://schemas.microsoft.com/office/drawing/2014/main" id="{52EDBA5B-681A-A7E1-E223-126B86E4E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79650" y="2259013"/>
              <a:ext cx="50800" cy="412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152">
              <a:extLst>
                <a:ext uri="{FF2B5EF4-FFF2-40B4-BE49-F238E27FC236}">
                  <a16:creationId xmlns:a16="http://schemas.microsoft.com/office/drawing/2014/main" id="{6227B92A-2955-F353-81A5-F9C8F6136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79650" y="2259013"/>
              <a:ext cx="50800" cy="412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0" name="Freeform 182">
              <a:extLst>
                <a:ext uri="{FF2B5EF4-FFF2-40B4-BE49-F238E27FC236}">
                  <a16:creationId xmlns:a16="http://schemas.microsoft.com/office/drawing/2014/main" id="{E6021065-C300-4339-B85C-7C538FEEF7F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52625" y="1138238"/>
              <a:ext cx="287338" cy="82550"/>
            </a:xfrm>
            <a:custGeom>
              <a:avLst/>
              <a:gdLst>
                <a:gd name="T0" fmla="*/ 0 w 181"/>
                <a:gd name="T1" fmla="*/ 52 h 52"/>
                <a:gd name="T2" fmla="*/ 0 w 181"/>
                <a:gd name="T3" fmla="*/ 0 h 52"/>
                <a:gd name="T4" fmla="*/ 181 w 181"/>
                <a:gd name="T5" fmla="*/ 0 h 52"/>
                <a:gd name="T6" fmla="*/ 181 w 181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52">
                  <a:moveTo>
                    <a:pt x="0" y="52"/>
                  </a:moveTo>
                  <a:lnTo>
                    <a:pt x="0" y="0"/>
                  </a:lnTo>
                  <a:lnTo>
                    <a:pt x="181" y="0"/>
                  </a:lnTo>
                  <a:lnTo>
                    <a:pt x="181" y="52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2" name="Freeform 184">
              <a:extLst>
                <a:ext uri="{FF2B5EF4-FFF2-40B4-BE49-F238E27FC236}">
                  <a16:creationId xmlns:a16="http://schemas.microsoft.com/office/drawing/2014/main" id="{7536555C-FBDC-F486-1D29-2307BDE56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39963" y="844550"/>
              <a:ext cx="541338" cy="80963"/>
            </a:xfrm>
            <a:custGeom>
              <a:avLst/>
              <a:gdLst>
                <a:gd name="T0" fmla="*/ 0 w 341"/>
                <a:gd name="T1" fmla="*/ 51 h 51"/>
                <a:gd name="T2" fmla="*/ 0 w 341"/>
                <a:gd name="T3" fmla="*/ 0 h 51"/>
                <a:gd name="T4" fmla="*/ 341 w 341"/>
                <a:gd name="T5" fmla="*/ 0 h 51"/>
                <a:gd name="T6" fmla="*/ 341 w 341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1" h="51">
                  <a:moveTo>
                    <a:pt x="0" y="51"/>
                  </a:moveTo>
                  <a:lnTo>
                    <a:pt x="0" y="0"/>
                  </a:lnTo>
                  <a:lnTo>
                    <a:pt x="341" y="0"/>
                  </a:lnTo>
                  <a:lnTo>
                    <a:pt x="341" y="51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4" name="Freeform 186">
              <a:extLst>
                <a:ext uri="{FF2B5EF4-FFF2-40B4-BE49-F238E27FC236}">
                  <a16:creationId xmlns:a16="http://schemas.microsoft.com/office/drawing/2014/main" id="{730D703A-395D-FCF2-B46B-889A0EF5A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52625" y="550863"/>
              <a:ext cx="574675" cy="80963"/>
            </a:xfrm>
            <a:custGeom>
              <a:avLst/>
              <a:gdLst>
                <a:gd name="T0" fmla="*/ 0 w 362"/>
                <a:gd name="T1" fmla="*/ 51 h 51"/>
                <a:gd name="T2" fmla="*/ 0 w 362"/>
                <a:gd name="T3" fmla="*/ 0 h 51"/>
                <a:gd name="T4" fmla="*/ 362 w 362"/>
                <a:gd name="T5" fmla="*/ 0 h 51"/>
                <a:gd name="T6" fmla="*/ 362 w 362"/>
                <a:gd name="T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2" h="51">
                  <a:moveTo>
                    <a:pt x="0" y="51"/>
                  </a:moveTo>
                  <a:lnTo>
                    <a:pt x="0" y="0"/>
                  </a:lnTo>
                  <a:lnTo>
                    <a:pt x="362" y="0"/>
                  </a:lnTo>
                  <a:lnTo>
                    <a:pt x="362" y="51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6" name="Freeform 188">
              <a:extLst>
                <a:ext uri="{FF2B5EF4-FFF2-40B4-BE49-F238E27FC236}">
                  <a16:creationId xmlns:a16="http://schemas.microsoft.com/office/drawing/2014/main" id="{A898860A-E004-3A7D-F210-2F98403B7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1631950" y="844550"/>
              <a:ext cx="254000" cy="111125"/>
            </a:xfrm>
            <a:custGeom>
              <a:avLst/>
              <a:gdLst>
                <a:gd name="T0" fmla="*/ 0 w 160"/>
                <a:gd name="T1" fmla="*/ 51 h 70"/>
                <a:gd name="T2" fmla="*/ 0 w 160"/>
                <a:gd name="T3" fmla="*/ 0 h 70"/>
                <a:gd name="T4" fmla="*/ 160 w 160"/>
                <a:gd name="T5" fmla="*/ 0 h 70"/>
                <a:gd name="T6" fmla="*/ 160 w 160"/>
                <a:gd name="T7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70">
                  <a:moveTo>
                    <a:pt x="0" y="51"/>
                  </a:moveTo>
                  <a:lnTo>
                    <a:pt x="0" y="0"/>
                  </a:lnTo>
                  <a:lnTo>
                    <a:pt x="160" y="0"/>
                  </a:lnTo>
                  <a:lnTo>
                    <a:pt x="160" y="7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8" name="Rectangle 137">
              <a:extLst>
                <a:ext uri="{FF2B5EF4-FFF2-40B4-BE49-F238E27FC236}">
                  <a16:creationId xmlns:a16="http://schemas.microsoft.com/office/drawing/2014/main" id="{9EDE6003-2F7A-47B1-42C7-988A6D32A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617663" y="662563"/>
              <a:ext cx="2698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9" name="Rectangle 137">
              <a:extLst>
                <a:ext uri="{FF2B5EF4-FFF2-40B4-BE49-F238E27FC236}">
                  <a16:creationId xmlns:a16="http://schemas.microsoft.com/office/drawing/2014/main" id="{67CA9A38-579C-28FF-1993-F40D6DD4D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05026" y="661453"/>
              <a:ext cx="2698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0" name="Rectangle 137">
              <a:extLst>
                <a:ext uri="{FF2B5EF4-FFF2-40B4-BE49-F238E27FC236}">
                  <a16:creationId xmlns:a16="http://schemas.microsoft.com/office/drawing/2014/main" id="{2D4B3BE0-A5DC-6627-B5CC-64F1E98264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51991" y="957003"/>
              <a:ext cx="2698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***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1" name="Rectangle 137">
              <a:extLst>
                <a:ext uri="{FF2B5EF4-FFF2-40B4-BE49-F238E27FC236}">
                  <a16:creationId xmlns:a16="http://schemas.microsoft.com/office/drawing/2014/main" id="{48574E1B-8638-D6C1-48FE-68C709DDD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685132" y="352058"/>
              <a:ext cx="8976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2" name="文本框 52">
              <a:extLst>
                <a:ext uri="{FF2B5EF4-FFF2-40B4-BE49-F238E27FC236}">
                  <a16:creationId xmlns:a16="http://schemas.microsoft.com/office/drawing/2014/main" id="{62D8D1C4-3E79-A434-FA4E-ED9A9DB76BEF}"/>
                </a:ext>
              </a:extLst>
            </p:cNvPr>
            <p:cNvSpPr txBox="1"/>
            <p:nvPr/>
          </p:nvSpPr>
          <p:spPr>
            <a:xfrm rot="18900000">
              <a:off x="-2972723" y="2542259"/>
              <a:ext cx="910218" cy="252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19.CD28ζ</a:t>
              </a:r>
            </a:p>
          </p:txBody>
        </p:sp>
        <p:sp>
          <p:nvSpPr>
            <p:cNvPr id="643" name="文本框 53">
              <a:extLst>
                <a:ext uri="{FF2B5EF4-FFF2-40B4-BE49-F238E27FC236}">
                  <a16:creationId xmlns:a16="http://schemas.microsoft.com/office/drawing/2014/main" id="{4BEB2508-FA10-A902-EF03-8A3FBFEDCBF0}"/>
                </a:ext>
              </a:extLst>
            </p:cNvPr>
            <p:cNvSpPr txBox="1"/>
            <p:nvPr/>
          </p:nvSpPr>
          <p:spPr>
            <a:xfrm rot="18900000">
              <a:off x="-2188193" y="2520047"/>
              <a:ext cx="711345" cy="252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</a:t>
              </a:r>
            </a:p>
          </p:txBody>
        </p:sp>
        <p:sp>
          <p:nvSpPr>
            <p:cNvPr id="644" name="文本框 53">
              <a:extLst>
                <a:ext uri="{FF2B5EF4-FFF2-40B4-BE49-F238E27FC236}">
                  <a16:creationId xmlns:a16="http://schemas.microsoft.com/office/drawing/2014/main" id="{7104B3F7-0E9C-8FFA-A98C-D3B08F351C10}"/>
                </a:ext>
              </a:extLst>
            </p:cNvPr>
            <p:cNvSpPr txBox="1"/>
            <p:nvPr/>
          </p:nvSpPr>
          <p:spPr>
            <a:xfrm rot="18900000">
              <a:off x="-2178281" y="2611243"/>
              <a:ext cx="11783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ζ+A20</a:t>
              </a:r>
            </a:p>
          </p:txBody>
        </p:sp>
        <p:sp>
          <p:nvSpPr>
            <p:cNvPr id="645" name="文本框 52">
              <a:extLst>
                <a:ext uri="{FF2B5EF4-FFF2-40B4-BE49-F238E27FC236}">
                  <a16:creationId xmlns:a16="http://schemas.microsoft.com/office/drawing/2014/main" id="{AF38E5EC-64BA-E12B-8ABF-ABAFDA9EA20E}"/>
                </a:ext>
              </a:extLst>
            </p:cNvPr>
            <p:cNvSpPr txBox="1"/>
            <p:nvPr/>
          </p:nvSpPr>
          <p:spPr>
            <a:xfrm rot="18900000">
              <a:off x="-2955374" y="2637079"/>
              <a:ext cx="14107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19.CD28ζ+A20</a:t>
              </a:r>
            </a:p>
          </p:txBody>
        </p:sp>
        <p:sp>
          <p:nvSpPr>
            <p:cNvPr id="646" name="Rectangle 343">
              <a:extLst>
                <a:ext uri="{FF2B5EF4-FFF2-40B4-BE49-F238E27FC236}">
                  <a16:creationId xmlns:a16="http://schemas.microsoft.com/office/drawing/2014/main" id="{7F82A29B-0000-517E-2E21-A9DE5740FA4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4074165" y="1465004"/>
              <a:ext cx="199894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Size of cell aggregates (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μ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</a:t>
              </a:r>
              <a:r>
                <a:rPr kumimoji="0" lang="en-US" altLang="en-US" sz="1200" b="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5E2AA29-B433-F1DA-DCA7-D17B553388B5}"/>
              </a:ext>
            </a:extLst>
          </p:cNvPr>
          <p:cNvGrpSpPr/>
          <p:nvPr/>
        </p:nvGrpSpPr>
        <p:grpSpPr>
          <a:xfrm>
            <a:off x="-29133" y="5336178"/>
            <a:ext cx="4033109" cy="4296613"/>
            <a:chOff x="3168970" y="5322402"/>
            <a:chExt cx="4033109" cy="429661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BF0EA24-FB1C-14F4-DDE2-F6FECDCA97E9}"/>
                </a:ext>
              </a:extLst>
            </p:cNvPr>
            <p:cNvGrpSpPr/>
            <p:nvPr/>
          </p:nvGrpSpPr>
          <p:grpSpPr>
            <a:xfrm>
              <a:off x="3168970" y="5322402"/>
              <a:ext cx="4033109" cy="4296613"/>
              <a:chOff x="3168970" y="5322402"/>
              <a:chExt cx="4033109" cy="4296613"/>
            </a:xfrm>
          </p:grpSpPr>
          <p:pic>
            <p:nvPicPr>
              <p:cNvPr id="2" name="Picture 1" descr="A colorful squares with black text&#10;&#10;Description automatically generated with medium confidence">
                <a:extLst>
                  <a:ext uri="{FF2B5EF4-FFF2-40B4-BE49-F238E27FC236}">
                    <a16:creationId xmlns:a16="http://schemas.microsoft.com/office/drawing/2014/main" id="{561162CA-C619-87F5-3E2D-298DE971E4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09" t="14408" r="55832" b="21585"/>
              <a:stretch/>
            </p:blipFill>
            <p:spPr>
              <a:xfrm flipH="1">
                <a:off x="4053585" y="5436404"/>
                <a:ext cx="2462063" cy="4182611"/>
              </a:xfrm>
              <a:prstGeom prst="rect">
                <a:avLst/>
              </a:prstGeom>
            </p:spPr>
          </p:pic>
          <p:sp>
            <p:nvSpPr>
              <p:cNvPr id="9" name="文本框 412">
                <a:extLst>
                  <a:ext uri="{FF2B5EF4-FFF2-40B4-BE49-F238E27FC236}">
                    <a16:creationId xmlns:a16="http://schemas.microsoft.com/office/drawing/2014/main" id="{9A002159-0251-BAA5-ED9E-9090802B4667}"/>
                  </a:ext>
                </a:extLst>
              </p:cNvPr>
              <p:cNvSpPr txBox="1"/>
              <p:nvPr/>
            </p:nvSpPr>
            <p:spPr>
              <a:xfrm>
                <a:off x="5669790" y="5322402"/>
                <a:ext cx="121856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19.BBζ-Ab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A0D5F5A-16CD-ADDF-A268-9EE5098F7B72}"/>
                  </a:ext>
                </a:extLst>
              </p:cNvPr>
              <p:cNvCxnSpPr/>
              <p:nvPr/>
            </p:nvCxnSpPr>
            <p:spPr>
              <a:xfrm>
                <a:off x="3990725" y="5905593"/>
                <a:ext cx="0" cy="73152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19B6B51-16FB-3823-8B42-C5E786957A8E}"/>
                  </a:ext>
                </a:extLst>
              </p:cNvPr>
              <p:cNvCxnSpPr/>
              <p:nvPr/>
            </p:nvCxnSpPr>
            <p:spPr>
              <a:xfrm>
                <a:off x="3977777" y="7390258"/>
                <a:ext cx="0" cy="1828800"/>
              </a:xfrm>
              <a:prstGeom prst="line">
                <a:avLst/>
              </a:prstGeom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1" name="文本框 412">
                <a:extLst>
                  <a:ext uri="{FF2B5EF4-FFF2-40B4-BE49-F238E27FC236}">
                    <a16:creationId xmlns:a16="http://schemas.microsoft.com/office/drawing/2014/main" id="{C5A91108-BC43-01FF-CC4D-5ED3F3E247EF}"/>
                  </a:ext>
                </a:extLst>
              </p:cNvPr>
              <p:cNvSpPr txBox="1"/>
              <p:nvPr/>
            </p:nvSpPr>
            <p:spPr>
              <a:xfrm>
                <a:off x="3168971" y="5784620"/>
                <a:ext cx="75889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CCR2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NKG7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CD28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P2RX7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PIM2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GZMA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TNFAIP3</a:t>
                </a:r>
              </a:p>
              <a:p>
                <a:endParaRPr 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文本框 412">
                <a:extLst>
                  <a:ext uri="{FF2B5EF4-FFF2-40B4-BE49-F238E27FC236}">
                    <a16:creationId xmlns:a16="http://schemas.microsoft.com/office/drawing/2014/main" id="{3D792F05-2258-E50E-55BC-3047E9625E3A}"/>
                  </a:ext>
                </a:extLst>
              </p:cNvPr>
              <p:cNvSpPr txBox="1"/>
              <p:nvPr/>
            </p:nvSpPr>
            <p:spPr>
              <a:xfrm>
                <a:off x="3168970" y="7479872"/>
                <a:ext cx="1075611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EBI3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IL-9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IL17F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PTGS2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TNFSF13B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NFKB2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BCL2L14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ICAM1</a:t>
                </a:r>
              </a:p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FAS</a:t>
                </a:r>
              </a:p>
              <a:p>
                <a:endParaRPr lang="en-US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文本框 53">
                <a:extLst>
                  <a:ext uri="{FF2B5EF4-FFF2-40B4-BE49-F238E27FC236}">
                    <a16:creationId xmlns:a16="http://schemas.microsoft.com/office/drawing/2014/main" id="{B8625135-F61D-9E14-3380-D9BEF5C05C86}"/>
                  </a:ext>
                </a:extLst>
              </p:cNvPr>
              <p:cNvSpPr txBox="1"/>
              <p:nvPr/>
            </p:nvSpPr>
            <p:spPr>
              <a:xfrm>
                <a:off x="5669790" y="5537199"/>
                <a:ext cx="153228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19.BB</a:t>
                </a:r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ζ+A20-Ab</a:t>
                </a:r>
              </a:p>
            </p:txBody>
          </p:sp>
        </p:grpSp>
        <p:pic>
          <p:nvPicPr>
            <p:cNvPr id="7" name="Picture 6" descr="A close-up of a graph&#10;&#10;Description automatically generated">
              <a:extLst>
                <a:ext uri="{FF2B5EF4-FFF2-40B4-BE49-F238E27FC236}">
                  <a16:creationId xmlns:a16="http://schemas.microsoft.com/office/drawing/2014/main" id="{C6AB5C22-991F-55E1-97BD-C33E5A9836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232" t="14317" r="33424" b="82281"/>
            <a:stretch/>
          </p:blipFill>
          <p:spPr>
            <a:xfrm flipH="1">
              <a:off x="5534470" y="5329111"/>
              <a:ext cx="240603" cy="502572"/>
            </a:xfrm>
            <a:prstGeom prst="rect">
              <a:avLst/>
            </a:prstGeom>
          </p:spPr>
        </p:pic>
      </p:grpSp>
      <p:sp>
        <p:nvSpPr>
          <p:cNvPr id="27" name="TextBox 21">
            <a:extLst>
              <a:ext uri="{FF2B5EF4-FFF2-40B4-BE49-F238E27FC236}">
                <a16:creationId xmlns:a16="http://schemas.microsoft.com/office/drawing/2014/main" id="{17399CD9-8D76-0FEF-FEF3-A6D9342D61F4}"/>
              </a:ext>
            </a:extLst>
          </p:cNvPr>
          <p:cNvSpPr txBox="1"/>
          <p:nvPr/>
        </p:nvSpPr>
        <p:spPr>
          <a:xfrm>
            <a:off x="3948801" y="6950444"/>
            <a:ext cx="279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grpSp>
        <p:nvGrpSpPr>
          <p:cNvPr id="674" name="Group 673">
            <a:extLst>
              <a:ext uri="{FF2B5EF4-FFF2-40B4-BE49-F238E27FC236}">
                <a16:creationId xmlns:a16="http://schemas.microsoft.com/office/drawing/2014/main" id="{3161141D-D807-AADA-33B5-6BABCA12703A}"/>
              </a:ext>
            </a:extLst>
          </p:cNvPr>
          <p:cNvGrpSpPr/>
          <p:nvPr/>
        </p:nvGrpSpPr>
        <p:grpSpPr>
          <a:xfrm>
            <a:off x="2267662" y="7414175"/>
            <a:ext cx="4586650" cy="2352561"/>
            <a:chOff x="6710514" y="6981489"/>
            <a:chExt cx="5331545" cy="2965434"/>
          </a:xfrm>
        </p:grpSpPr>
        <p:sp>
          <p:nvSpPr>
            <p:cNvPr id="112" name="Rectangle 45">
              <a:extLst>
                <a:ext uri="{FF2B5EF4-FFF2-40B4-BE49-F238E27FC236}">
                  <a16:creationId xmlns:a16="http://schemas.microsoft.com/office/drawing/2014/main" id="{F8F36423-5582-5507-C02B-99C32FC59F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80797" y="6981489"/>
              <a:ext cx="215764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19.BBζ VS 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ζ+A20 KEGG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673" name="Group 672">
              <a:extLst>
                <a:ext uri="{FF2B5EF4-FFF2-40B4-BE49-F238E27FC236}">
                  <a16:creationId xmlns:a16="http://schemas.microsoft.com/office/drawing/2014/main" id="{CC98960A-8C7B-FB0D-F32D-107738930E87}"/>
                </a:ext>
              </a:extLst>
            </p:cNvPr>
            <p:cNvGrpSpPr/>
            <p:nvPr/>
          </p:nvGrpSpPr>
          <p:grpSpPr>
            <a:xfrm>
              <a:off x="6710514" y="7305779"/>
              <a:ext cx="5331545" cy="2641144"/>
              <a:chOff x="6995448" y="7275513"/>
              <a:chExt cx="5331545" cy="2641144"/>
            </a:xfrm>
          </p:grpSpPr>
          <p:sp>
            <p:nvSpPr>
              <p:cNvPr id="30" name="Line 5">
                <a:extLst>
                  <a:ext uri="{FF2B5EF4-FFF2-40B4-BE49-F238E27FC236}">
                    <a16:creationId xmlns:a16="http://schemas.microsoft.com/office/drawing/2014/main" id="{BD224688-451D-1EDD-BD45-9E9F88F45F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01288" y="7286625"/>
                <a:ext cx="1954213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Line 6">
                <a:extLst>
                  <a:ext uri="{FF2B5EF4-FFF2-40B4-BE49-F238E27FC236}">
                    <a16:creationId xmlns:a16="http://schemas.microsoft.com/office/drawing/2014/main" id="{FAFFAB8A-1425-5FC9-F89E-98C5068DBA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44388" y="7275513"/>
                <a:ext cx="0" cy="208756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Rectangle 7">
                <a:extLst>
                  <a:ext uri="{FF2B5EF4-FFF2-40B4-BE49-F238E27FC236}">
                    <a16:creationId xmlns:a16="http://schemas.microsoft.com/office/drawing/2014/main" id="{A2632A79-AB37-0657-D53B-BC3E3CBB11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10813" y="7373938"/>
                <a:ext cx="217488" cy="103188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D7E4469F-167F-E6CB-767C-91927C34A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0813" y="7358063"/>
                <a:ext cx="217488" cy="134938"/>
              </a:xfrm>
              <a:custGeom>
                <a:avLst/>
                <a:gdLst>
                  <a:gd name="T0" fmla="*/ 0 w 137"/>
                  <a:gd name="T1" fmla="*/ 10 h 85"/>
                  <a:gd name="T2" fmla="*/ 137 w 137"/>
                  <a:gd name="T3" fmla="*/ 10 h 85"/>
                  <a:gd name="T4" fmla="*/ 137 w 137"/>
                  <a:gd name="T5" fmla="*/ 0 h 85"/>
                  <a:gd name="T6" fmla="*/ 137 w 137"/>
                  <a:gd name="T7" fmla="*/ 85 h 85"/>
                  <a:gd name="T8" fmla="*/ 137 w 137"/>
                  <a:gd name="T9" fmla="*/ 75 h 85"/>
                  <a:gd name="T10" fmla="*/ 0 w 137"/>
                  <a:gd name="T11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" h="85">
                    <a:moveTo>
                      <a:pt x="0" y="10"/>
                    </a:moveTo>
                    <a:lnTo>
                      <a:pt x="137" y="10"/>
                    </a:lnTo>
                    <a:lnTo>
                      <a:pt x="137" y="0"/>
                    </a:lnTo>
                    <a:lnTo>
                      <a:pt x="137" y="85"/>
                    </a:lnTo>
                    <a:lnTo>
                      <a:pt x="137" y="75"/>
                    </a:lnTo>
                    <a:lnTo>
                      <a:pt x="0" y="75"/>
                    </a:lnTo>
                  </a:path>
                </a:pathLst>
              </a:custGeom>
              <a:noFill/>
              <a:ln w="31750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Rectangle 9">
                <a:extLst>
                  <a:ext uri="{FF2B5EF4-FFF2-40B4-BE49-F238E27FC236}">
                    <a16:creationId xmlns:a16="http://schemas.microsoft.com/office/drawing/2014/main" id="{8899E1DE-8A1F-B8F7-1EE6-E8A7CE6CDA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10813" y="7573963"/>
                <a:ext cx="411163" cy="103188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0">
                <a:extLst>
                  <a:ext uri="{FF2B5EF4-FFF2-40B4-BE49-F238E27FC236}">
                    <a16:creationId xmlns:a16="http://schemas.microsoft.com/office/drawing/2014/main" id="{6810D474-F5E1-5752-3C9A-4AADE1CB35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0813" y="7558088"/>
                <a:ext cx="411163" cy="134938"/>
              </a:xfrm>
              <a:custGeom>
                <a:avLst/>
                <a:gdLst>
                  <a:gd name="T0" fmla="*/ 0 w 259"/>
                  <a:gd name="T1" fmla="*/ 10 h 85"/>
                  <a:gd name="T2" fmla="*/ 259 w 259"/>
                  <a:gd name="T3" fmla="*/ 10 h 85"/>
                  <a:gd name="T4" fmla="*/ 259 w 259"/>
                  <a:gd name="T5" fmla="*/ 0 h 85"/>
                  <a:gd name="T6" fmla="*/ 259 w 259"/>
                  <a:gd name="T7" fmla="*/ 85 h 85"/>
                  <a:gd name="T8" fmla="*/ 259 w 259"/>
                  <a:gd name="T9" fmla="*/ 75 h 85"/>
                  <a:gd name="T10" fmla="*/ 0 w 259"/>
                  <a:gd name="T11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9" h="85">
                    <a:moveTo>
                      <a:pt x="0" y="10"/>
                    </a:moveTo>
                    <a:lnTo>
                      <a:pt x="259" y="10"/>
                    </a:lnTo>
                    <a:lnTo>
                      <a:pt x="259" y="0"/>
                    </a:lnTo>
                    <a:lnTo>
                      <a:pt x="259" y="85"/>
                    </a:lnTo>
                    <a:lnTo>
                      <a:pt x="259" y="75"/>
                    </a:lnTo>
                    <a:lnTo>
                      <a:pt x="0" y="75"/>
                    </a:lnTo>
                  </a:path>
                </a:pathLst>
              </a:custGeom>
              <a:noFill/>
              <a:ln w="31750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" name="Rectangle 11">
                <a:extLst>
                  <a:ext uri="{FF2B5EF4-FFF2-40B4-BE49-F238E27FC236}">
                    <a16:creationId xmlns:a16="http://schemas.microsoft.com/office/drawing/2014/main" id="{84C9BD0F-8D8B-DF3D-5EC2-B0BC01C6C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10813" y="7773988"/>
                <a:ext cx="587375" cy="103188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" name="Freeform 12">
                <a:extLst>
                  <a:ext uri="{FF2B5EF4-FFF2-40B4-BE49-F238E27FC236}">
                    <a16:creationId xmlns:a16="http://schemas.microsoft.com/office/drawing/2014/main" id="{508EE0E8-3910-4839-026A-A75971E47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0813" y="7758113"/>
                <a:ext cx="587375" cy="134938"/>
              </a:xfrm>
              <a:custGeom>
                <a:avLst/>
                <a:gdLst>
                  <a:gd name="T0" fmla="*/ 0 w 370"/>
                  <a:gd name="T1" fmla="*/ 10 h 85"/>
                  <a:gd name="T2" fmla="*/ 370 w 370"/>
                  <a:gd name="T3" fmla="*/ 10 h 85"/>
                  <a:gd name="T4" fmla="*/ 370 w 370"/>
                  <a:gd name="T5" fmla="*/ 0 h 85"/>
                  <a:gd name="T6" fmla="*/ 370 w 370"/>
                  <a:gd name="T7" fmla="*/ 85 h 85"/>
                  <a:gd name="T8" fmla="*/ 370 w 370"/>
                  <a:gd name="T9" fmla="*/ 75 h 85"/>
                  <a:gd name="T10" fmla="*/ 0 w 370"/>
                  <a:gd name="T11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0" h="85">
                    <a:moveTo>
                      <a:pt x="0" y="10"/>
                    </a:moveTo>
                    <a:lnTo>
                      <a:pt x="370" y="10"/>
                    </a:lnTo>
                    <a:lnTo>
                      <a:pt x="370" y="0"/>
                    </a:lnTo>
                    <a:lnTo>
                      <a:pt x="370" y="85"/>
                    </a:lnTo>
                    <a:lnTo>
                      <a:pt x="370" y="75"/>
                    </a:lnTo>
                    <a:lnTo>
                      <a:pt x="0" y="75"/>
                    </a:lnTo>
                  </a:path>
                </a:pathLst>
              </a:custGeom>
              <a:noFill/>
              <a:ln w="31750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" name="Rectangle 13">
                <a:extLst>
                  <a:ext uri="{FF2B5EF4-FFF2-40B4-BE49-F238E27FC236}">
                    <a16:creationId xmlns:a16="http://schemas.microsoft.com/office/drawing/2014/main" id="{9ADAF554-D6E4-BEB3-F537-42A4F511F3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10813" y="7974013"/>
                <a:ext cx="677863" cy="103188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" name="Freeform 14">
                <a:extLst>
                  <a:ext uri="{FF2B5EF4-FFF2-40B4-BE49-F238E27FC236}">
                    <a16:creationId xmlns:a16="http://schemas.microsoft.com/office/drawing/2014/main" id="{F168F2F9-CBEE-C89F-E369-C8E2019C64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0813" y="7958138"/>
                <a:ext cx="677863" cy="133350"/>
              </a:xfrm>
              <a:custGeom>
                <a:avLst/>
                <a:gdLst>
                  <a:gd name="T0" fmla="*/ 0 w 427"/>
                  <a:gd name="T1" fmla="*/ 10 h 84"/>
                  <a:gd name="T2" fmla="*/ 427 w 427"/>
                  <a:gd name="T3" fmla="*/ 10 h 84"/>
                  <a:gd name="T4" fmla="*/ 427 w 427"/>
                  <a:gd name="T5" fmla="*/ 0 h 84"/>
                  <a:gd name="T6" fmla="*/ 427 w 427"/>
                  <a:gd name="T7" fmla="*/ 84 h 84"/>
                  <a:gd name="T8" fmla="*/ 427 w 427"/>
                  <a:gd name="T9" fmla="*/ 75 h 84"/>
                  <a:gd name="T10" fmla="*/ 0 w 427"/>
                  <a:gd name="T11" fmla="*/ 75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7" h="84">
                    <a:moveTo>
                      <a:pt x="0" y="10"/>
                    </a:moveTo>
                    <a:lnTo>
                      <a:pt x="427" y="10"/>
                    </a:lnTo>
                    <a:lnTo>
                      <a:pt x="427" y="0"/>
                    </a:lnTo>
                    <a:lnTo>
                      <a:pt x="427" y="84"/>
                    </a:lnTo>
                    <a:lnTo>
                      <a:pt x="427" y="75"/>
                    </a:lnTo>
                    <a:lnTo>
                      <a:pt x="0" y="75"/>
                    </a:lnTo>
                  </a:path>
                </a:pathLst>
              </a:custGeom>
              <a:noFill/>
              <a:ln w="31750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" name="Rectangle 15">
                <a:extLst>
                  <a:ext uri="{FF2B5EF4-FFF2-40B4-BE49-F238E27FC236}">
                    <a16:creationId xmlns:a16="http://schemas.microsoft.com/office/drawing/2014/main" id="{9F2BD6FF-6FDE-D2D8-2CCC-096F497164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10813" y="8172450"/>
                <a:ext cx="758825" cy="104775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8" name="Freeform 16">
                <a:extLst>
                  <a:ext uri="{FF2B5EF4-FFF2-40B4-BE49-F238E27FC236}">
                    <a16:creationId xmlns:a16="http://schemas.microsoft.com/office/drawing/2014/main" id="{8EBC62AC-215A-8106-11CB-690379EEE1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0813" y="8158163"/>
                <a:ext cx="758825" cy="133350"/>
              </a:xfrm>
              <a:custGeom>
                <a:avLst/>
                <a:gdLst>
                  <a:gd name="T0" fmla="*/ 0 w 478"/>
                  <a:gd name="T1" fmla="*/ 9 h 84"/>
                  <a:gd name="T2" fmla="*/ 478 w 478"/>
                  <a:gd name="T3" fmla="*/ 9 h 84"/>
                  <a:gd name="T4" fmla="*/ 478 w 478"/>
                  <a:gd name="T5" fmla="*/ 0 h 84"/>
                  <a:gd name="T6" fmla="*/ 478 w 478"/>
                  <a:gd name="T7" fmla="*/ 84 h 84"/>
                  <a:gd name="T8" fmla="*/ 478 w 478"/>
                  <a:gd name="T9" fmla="*/ 75 h 84"/>
                  <a:gd name="T10" fmla="*/ 0 w 478"/>
                  <a:gd name="T11" fmla="*/ 75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8" h="84">
                    <a:moveTo>
                      <a:pt x="0" y="9"/>
                    </a:moveTo>
                    <a:lnTo>
                      <a:pt x="478" y="9"/>
                    </a:lnTo>
                    <a:lnTo>
                      <a:pt x="478" y="0"/>
                    </a:lnTo>
                    <a:lnTo>
                      <a:pt x="478" y="84"/>
                    </a:lnTo>
                    <a:lnTo>
                      <a:pt x="478" y="75"/>
                    </a:lnTo>
                    <a:lnTo>
                      <a:pt x="0" y="75"/>
                    </a:lnTo>
                  </a:path>
                </a:pathLst>
              </a:custGeom>
              <a:noFill/>
              <a:ln w="31750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9" name="Rectangle 17">
                <a:extLst>
                  <a:ext uri="{FF2B5EF4-FFF2-40B4-BE49-F238E27FC236}">
                    <a16:creationId xmlns:a16="http://schemas.microsoft.com/office/drawing/2014/main" id="{50CD76BF-7FDE-E894-0E32-7669FB25D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10813" y="8372475"/>
                <a:ext cx="1274763" cy="103188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" name="Freeform 18">
                <a:extLst>
                  <a:ext uri="{FF2B5EF4-FFF2-40B4-BE49-F238E27FC236}">
                    <a16:creationId xmlns:a16="http://schemas.microsoft.com/office/drawing/2014/main" id="{E2EEA5C2-5F69-5F22-D134-E3E0BE8DF2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0813" y="8358188"/>
                <a:ext cx="1274763" cy="133350"/>
              </a:xfrm>
              <a:custGeom>
                <a:avLst/>
                <a:gdLst>
                  <a:gd name="T0" fmla="*/ 0 w 803"/>
                  <a:gd name="T1" fmla="*/ 9 h 84"/>
                  <a:gd name="T2" fmla="*/ 803 w 803"/>
                  <a:gd name="T3" fmla="*/ 9 h 84"/>
                  <a:gd name="T4" fmla="*/ 803 w 803"/>
                  <a:gd name="T5" fmla="*/ 0 h 84"/>
                  <a:gd name="T6" fmla="*/ 803 w 803"/>
                  <a:gd name="T7" fmla="*/ 84 h 84"/>
                  <a:gd name="T8" fmla="*/ 803 w 803"/>
                  <a:gd name="T9" fmla="*/ 74 h 84"/>
                  <a:gd name="T10" fmla="*/ 0 w 803"/>
                  <a:gd name="T11" fmla="*/ 7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3" h="84">
                    <a:moveTo>
                      <a:pt x="0" y="9"/>
                    </a:moveTo>
                    <a:lnTo>
                      <a:pt x="803" y="9"/>
                    </a:lnTo>
                    <a:lnTo>
                      <a:pt x="803" y="0"/>
                    </a:lnTo>
                    <a:lnTo>
                      <a:pt x="803" y="84"/>
                    </a:lnTo>
                    <a:lnTo>
                      <a:pt x="803" y="74"/>
                    </a:lnTo>
                    <a:lnTo>
                      <a:pt x="0" y="74"/>
                    </a:lnTo>
                  </a:path>
                </a:pathLst>
              </a:custGeom>
              <a:noFill/>
              <a:ln w="31750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" name="Rectangle 19">
                <a:extLst>
                  <a:ext uri="{FF2B5EF4-FFF2-40B4-BE49-F238E27FC236}">
                    <a16:creationId xmlns:a16="http://schemas.microsoft.com/office/drawing/2014/main" id="{21406F0A-CB08-A808-D4AA-6EC2CB5842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10813" y="8572500"/>
                <a:ext cx="1279525" cy="103188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" name="Freeform 20">
                <a:extLst>
                  <a:ext uri="{FF2B5EF4-FFF2-40B4-BE49-F238E27FC236}">
                    <a16:creationId xmlns:a16="http://schemas.microsoft.com/office/drawing/2014/main" id="{EE723F08-78D7-89BF-B38A-7F2C11852E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0813" y="8556625"/>
                <a:ext cx="1279525" cy="134938"/>
              </a:xfrm>
              <a:custGeom>
                <a:avLst/>
                <a:gdLst>
                  <a:gd name="T0" fmla="*/ 0 w 806"/>
                  <a:gd name="T1" fmla="*/ 10 h 85"/>
                  <a:gd name="T2" fmla="*/ 806 w 806"/>
                  <a:gd name="T3" fmla="*/ 10 h 85"/>
                  <a:gd name="T4" fmla="*/ 806 w 806"/>
                  <a:gd name="T5" fmla="*/ 0 h 85"/>
                  <a:gd name="T6" fmla="*/ 806 w 806"/>
                  <a:gd name="T7" fmla="*/ 85 h 85"/>
                  <a:gd name="T8" fmla="*/ 806 w 806"/>
                  <a:gd name="T9" fmla="*/ 75 h 85"/>
                  <a:gd name="T10" fmla="*/ 0 w 806"/>
                  <a:gd name="T11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6" h="85">
                    <a:moveTo>
                      <a:pt x="0" y="10"/>
                    </a:moveTo>
                    <a:lnTo>
                      <a:pt x="806" y="10"/>
                    </a:lnTo>
                    <a:lnTo>
                      <a:pt x="806" y="0"/>
                    </a:lnTo>
                    <a:lnTo>
                      <a:pt x="806" y="85"/>
                    </a:lnTo>
                    <a:lnTo>
                      <a:pt x="806" y="75"/>
                    </a:lnTo>
                    <a:lnTo>
                      <a:pt x="0" y="75"/>
                    </a:lnTo>
                  </a:path>
                </a:pathLst>
              </a:custGeom>
              <a:noFill/>
              <a:ln w="31750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" name="Rectangle 21">
                <a:extLst>
                  <a:ext uri="{FF2B5EF4-FFF2-40B4-BE49-F238E27FC236}">
                    <a16:creationId xmlns:a16="http://schemas.microsoft.com/office/drawing/2014/main" id="{E1588E16-51EB-E277-CB68-0D6F63DA80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10813" y="8772525"/>
                <a:ext cx="1314450" cy="103188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8" name="Freeform 22">
                <a:extLst>
                  <a:ext uri="{FF2B5EF4-FFF2-40B4-BE49-F238E27FC236}">
                    <a16:creationId xmlns:a16="http://schemas.microsoft.com/office/drawing/2014/main" id="{789C54CE-3897-D5B6-DC3C-6800078478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0813" y="8756650"/>
                <a:ext cx="1314450" cy="134938"/>
              </a:xfrm>
              <a:custGeom>
                <a:avLst/>
                <a:gdLst>
                  <a:gd name="T0" fmla="*/ 0 w 828"/>
                  <a:gd name="T1" fmla="*/ 10 h 85"/>
                  <a:gd name="T2" fmla="*/ 828 w 828"/>
                  <a:gd name="T3" fmla="*/ 10 h 85"/>
                  <a:gd name="T4" fmla="*/ 828 w 828"/>
                  <a:gd name="T5" fmla="*/ 0 h 85"/>
                  <a:gd name="T6" fmla="*/ 828 w 828"/>
                  <a:gd name="T7" fmla="*/ 85 h 85"/>
                  <a:gd name="T8" fmla="*/ 828 w 828"/>
                  <a:gd name="T9" fmla="*/ 75 h 85"/>
                  <a:gd name="T10" fmla="*/ 0 w 828"/>
                  <a:gd name="T11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8" h="85">
                    <a:moveTo>
                      <a:pt x="0" y="10"/>
                    </a:moveTo>
                    <a:lnTo>
                      <a:pt x="828" y="10"/>
                    </a:lnTo>
                    <a:lnTo>
                      <a:pt x="828" y="0"/>
                    </a:lnTo>
                    <a:lnTo>
                      <a:pt x="828" y="85"/>
                    </a:lnTo>
                    <a:lnTo>
                      <a:pt x="828" y="75"/>
                    </a:lnTo>
                    <a:lnTo>
                      <a:pt x="0" y="75"/>
                    </a:lnTo>
                  </a:path>
                </a:pathLst>
              </a:custGeom>
              <a:noFill/>
              <a:ln w="31750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9" name="Rectangle 23">
                <a:extLst>
                  <a:ext uri="{FF2B5EF4-FFF2-40B4-BE49-F238E27FC236}">
                    <a16:creationId xmlns:a16="http://schemas.microsoft.com/office/drawing/2014/main" id="{AA53EE28-C0A6-5F2B-8D43-D82FFA4DD5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10813" y="8972550"/>
                <a:ext cx="1382713" cy="103188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0" name="Freeform 24">
                <a:extLst>
                  <a:ext uri="{FF2B5EF4-FFF2-40B4-BE49-F238E27FC236}">
                    <a16:creationId xmlns:a16="http://schemas.microsoft.com/office/drawing/2014/main" id="{3CBCE98C-2C5E-B24A-9284-B5AD289130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0813" y="8956675"/>
                <a:ext cx="1382713" cy="134938"/>
              </a:xfrm>
              <a:custGeom>
                <a:avLst/>
                <a:gdLst>
                  <a:gd name="T0" fmla="*/ 0 w 871"/>
                  <a:gd name="T1" fmla="*/ 10 h 85"/>
                  <a:gd name="T2" fmla="*/ 871 w 871"/>
                  <a:gd name="T3" fmla="*/ 10 h 85"/>
                  <a:gd name="T4" fmla="*/ 871 w 871"/>
                  <a:gd name="T5" fmla="*/ 0 h 85"/>
                  <a:gd name="T6" fmla="*/ 871 w 871"/>
                  <a:gd name="T7" fmla="*/ 85 h 85"/>
                  <a:gd name="T8" fmla="*/ 871 w 871"/>
                  <a:gd name="T9" fmla="*/ 75 h 85"/>
                  <a:gd name="T10" fmla="*/ 0 w 871"/>
                  <a:gd name="T11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1" h="85">
                    <a:moveTo>
                      <a:pt x="0" y="10"/>
                    </a:moveTo>
                    <a:lnTo>
                      <a:pt x="871" y="10"/>
                    </a:lnTo>
                    <a:lnTo>
                      <a:pt x="871" y="0"/>
                    </a:lnTo>
                    <a:lnTo>
                      <a:pt x="871" y="85"/>
                    </a:lnTo>
                    <a:lnTo>
                      <a:pt x="871" y="75"/>
                    </a:lnTo>
                    <a:lnTo>
                      <a:pt x="0" y="75"/>
                    </a:lnTo>
                  </a:path>
                </a:pathLst>
              </a:custGeom>
              <a:noFill/>
              <a:ln w="31750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1" name="Rectangle 25">
                <a:extLst>
                  <a:ext uri="{FF2B5EF4-FFF2-40B4-BE49-F238E27FC236}">
                    <a16:creationId xmlns:a16="http://schemas.microsoft.com/office/drawing/2014/main" id="{F155FC82-06DB-7445-7E80-02B19A5110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10813" y="9172575"/>
                <a:ext cx="1811338" cy="103188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2" name="Freeform 26">
                <a:extLst>
                  <a:ext uri="{FF2B5EF4-FFF2-40B4-BE49-F238E27FC236}">
                    <a16:creationId xmlns:a16="http://schemas.microsoft.com/office/drawing/2014/main" id="{62B1B41B-C950-F833-18DD-F408F845D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0813" y="9156700"/>
                <a:ext cx="1811338" cy="134938"/>
              </a:xfrm>
              <a:custGeom>
                <a:avLst/>
                <a:gdLst>
                  <a:gd name="T0" fmla="*/ 0 w 1141"/>
                  <a:gd name="T1" fmla="*/ 10 h 85"/>
                  <a:gd name="T2" fmla="*/ 1141 w 1141"/>
                  <a:gd name="T3" fmla="*/ 10 h 85"/>
                  <a:gd name="T4" fmla="*/ 1141 w 1141"/>
                  <a:gd name="T5" fmla="*/ 0 h 85"/>
                  <a:gd name="T6" fmla="*/ 1141 w 1141"/>
                  <a:gd name="T7" fmla="*/ 85 h 85"/>
                  <a:gd name="T8" fmla="*/ 1141 w 1141"/>
                  <a:gd name="T9" fmla="*/ 75 h 85"/>
                  <a:gd name="T10" fmla="*/ 0 w 1141"/>
                  <a:gd name="T11" fmla="*/ 7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41" h="85">
                    <a:moveTo>
                      <a:pt x="0" y="10"/>
                    </a:moveTo>
                    <a:lnTo>
                      <a:pt x="1141" y="10"/>
                    </a:lnTo>
                    <a:lnTo>
                      <a:pt x="1141" y="0"/>
                    </a:lnTo>
                    <a:lnTo>
                      <a:pt x="1141" y="85"/>
                    </a:lnTo>
                    <a:lnTo>
                      <a:pt x="1141" y="75"/>
                    </a:lnTo>
                    <a:lnTo>
                      <a:pt x="0" y="75"/>
                    </a:lnTo>
                  </a:path>
                </a:pathLst>
              </a:custGeom>
              <a:noFill/>
              <a:ln w="31750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3" name="Rectangle 27">
                <a:extLst>
                  <a:ext uri="{FF2B5EF4-FFF2-40B4-BE49-F238E27FC236}">
                    <a16:creationId xmlns:a16="http://schemas.microsoft.com/office/drawing/2014/main" id="{FE8FC009-2679-0DCC-B186-C2FFA3533C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7950" y="9471025"/>
                <a:ext cx="8496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4" name="Rectangle 28">
                <a:extLst>
                  <a:ext uri="{FF2B5EF4-FFF2-40B4-BE49-F238E27FC236}">
                    <a16:creationId xmlns:a16="http://schemas.microsoft.com/office/drawing/2014/main" id="{CEB0242E-8888-BDE2-8EB1-9C698B75F0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53713" y="9471025"/>
                <a:ext cx="8496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5</a:t>
                </a:r>
                <a:endParaRPr kumimoji="0" lang="en-US" altLang="en-US" sz="18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5" name="Rectangle 29">
                <a:extLst>
                  <a:ext uri="{FF2B5EF4-FFF2-40B4-BE49-F238E27FC236}">
                    <a16:creationId xmlns:a16="http://schemas.microsoft.com/office/drawing/2014/main" id="{DC0E04CB-643A-9563-6702-96FB41BC8A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96613" y="9471025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10</a:t>
                </a:r>
                <a:endParaRPr kumimoji="0" lang="en-US" altLang="en-US" sz="18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6" name="Rectangle 30">
                <a:extLst>
                  <a:ext uri="{FF2B5EF4-FFF2-40B4-BE49-F238E27FC236}">
                    <a16:creationId xmlns:a16="http://schemas.microsoft.com/office/drawing/2014/main" id="{00BA13E3-6A42-7667-FE6F-E01254257D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82375" y="9471025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15</a:t>
                </a:r>
                <a:endParaRPr kumimoji="0" lang="en-US" altLang="en-US" sz="18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7" name="Rectangle 31">
                <a:extLst>
                  <a:ext uri="{FF2B5EF4-FFF2-40B4-BE49-F238E27FC236}">
                    <a16:creationId xmlns:a16="http://schemas.microsoft.com/office/drawing/2014/main" id="{5D6463EF-0D5F-3AD3-6D67-7DF703ABE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69725" y="9471025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20</a:t>
                </a:r>
                <a:endParaRPr kumimoji="0" lang="en-US" altLang="en-US" sz="18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8" name="Rectangle 32">
                <a:extLst>
                  <a:ext uri="{FF2B5EF4-FFF2-40B4-BE49-F238E27FC236}">
                    <a16:creationId xmlns:a16="http://schemas.microsoft.com/office/drawing/2014/main" id="{1D310C45-97A5-AABB-1A89-0CB45D71ED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157075" y="9471025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25</a:t>
                </a:r>
                <a:endParaRPr kumimoji="0" lang="en-US" altLang="en-US" sz="18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9" name="Freeform 33">
                <a:extLst>
                  <a:ext uri="{FF2B5EF4-FFF2-40B4-BE49-F238E27FC236}">
                    <a16:creationId xmlns:a16="http://schemas.microsoft.com/office/drawing/2014/main" id="{3FF67077-FDDB-B828-A64F-D346200D76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301288" y="9353550"/>
                <a:ext cx="1954213" cy="87313"/>
              </a:xfrm>
              <a:custGeom>
                <a:avLst/>
                <a:gdLst>
                  <a:gd name="T0" fmla="*/ 0 w 1231"/>
                  <a:gd name="T1" fmla="*/ 0 h 55"/>
                  <a:gd name="T2" fmla="*/ 1231 w 1231"/>
                  <a:gd name="T3" fmla="*/ 0 h 55"/>
                  <a:gd name="T4" fmla="*/ 6 w 1231"/>
                  <a:gd name="T5" fmla="*/ 0 h 55"/>
                  <a:gd name="T6" fmla="*/ 6 w 1231"/>
                  <a:gd name="T7" fmla="*/ 55 h 55"/>
                  <a:gd name="T8" fmla="*/ 249 w 1231"/>
                  <a:gd name="T9" fmla="*/ 0 h 55"/>
                  <a:gd name="T10" fmla="*/ 249 w 1231"/>
                  <a:gd name="T11" fmla="*/ 55 h 55"/>
                  <a:gd name="T12" fmla="*/ 493 w 1231"/>
                  <a:gd name="T13" fmla="*/ 0 h 55"/>
                  <a:gd name="T14" fmla="*/ 493 w 1231"/>
                  <a:gd name="T15" fmla="*/ 55 h 55"/>
                  <a:gd name="T16" fmla="*/ 736 w 1231"/>
                  <a:gd name="T17" fmla="*/ 0 h 55"/>
                  <a:gd name="T18" fmla="*/ 736 w 1231"/>
                  <a:gd name="T19" fmla="*/ 55 h 55"/>
                  <a:gd name="T20" fmla="*/ 980 w 1231"/>
                  <a:gd name="T21" fmla="*/ 0 h 55"/>
                  <a:gd name="T22" fmla="*/ 980 w 1231"/>
                  <a:gd name="T23" fmla="*/ 55 h 55"/>
                  <a:gd name="T24" fmla="*/ 1224 w 1231"/>
                  <a:gd name="T25" fmla="*/ 0 h 55"/>
                  <a:gd name="T26" fmla="*/ 1224 w 1231"/>
                  <a:gd name="T27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31" h="55">
                    <a:moveTo>
                      <a:pt x="0" y="0"/>
                    </a:moveTo>
                    <a:lnTo>
                      <a:pt x="1231" y="0"/>
                    </a:lnTo>
                    <a:moveTo>
                      <a:pt x="6" y="0"/>
                    </a:moveTo>
                    <a:lnTo>
                      <a:pt x="6" y="55"/>
                    </a:lnTo>
                    <a:moveTo>
                      <a:pt x="249" y="0"/>
                    </a:moveTo>
                    <a:lnTo>
                      <a:pt x="249" y="55"/>
                    </a:lnTo>
                    <a:moveTo>
                      <a:pt x="493" y="0"/>
                    </a:moveTo>
                    <a:lnTo>
                      <a:pt x="493" y="55"/>
                    </a:lnTo>
                    <a:moveTo>
                      <a:pt x="736" y="0"/>
                    </a:moveTo>
                    <a:lnTo>
                      <a:pt x="736" y="55"/>
                    </a:lnTo>
                    <a:moveTo>
                      <a:pt x="980" y="0"/>
                    </a:moveTo>
                    <a:lnTo>
                      <a:pt x="980" y="55"/>
                    </a:lnTo>
                    <a:moveTo>
                      <a:pt x="1224" y="0"/>
                    </a:moveTo>
                    <a:lnTo>
                      <a:pt x="1224" y="55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0" name="Rectangle 34">
                <a:extLst>
                  <a:ext uri="{FF2B5EF4-FFF2-40B4-BE49-F238E27FC236}">
                    <a16:creationId xmlns:a16="http://schemas.microsoft.com/office/drawing/2014/main" id="{DF648F60-E596-D1AD-4C5B-6A61CCF357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48454" y="9113241"/>
                <a:ext cx="2440066" cy="239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Inflammatory bowel disease</a:t>
                </a:r>
                <a:endParaRPr kumimoji="0" lang="en-US" altLang="en-US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1" name="Rectangle 35">
                <a:extLst>
                  <a:ext uri="{FF2B5EF4-FFF2-40B4-BE49-F238E27FC236}">
                    <a16:creationId xmlns:a16="http://schemas.microsoft.com/office/drawing/2014/main" id="{9570C247-0318-18EB-1D0C-2791484CE9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68106" y="8913217"/>
                <a:ext cx="1520414" cy="239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Allograft rejection</a:t>
                </a:r>
                <a:endParaRPr kumimoji="0" lang="en-US" altLang="en-US" sz="18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2" name="Rectangle 36">
                <a:extLst>
                  <a:ext uri="{FF2B5EF4-FFF2-40B4-BE49-F238E27FC236}">
                    <a16:creationId xmlns:a16="http://schemas.microsoft.com/office/drawing/2014/main" id="{3544B3BF-871D-DE18-AD23-9DABECA35B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95448" y="8713191"/>
                <a:ext cx="3193072" cy="239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Antigen processing and presentation</a:t>
                </a:r>
                <a:endParaRPr kumimoji="0" lang="en-US" altLang="en-US" sz="18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3" name="Rectangle 37">
                <a:extLst>
                  <a:ext uri="{FF2B5EF4-FFF2-40B4-BE49-F238E27FC236}">
                    <a16:creationId xmlns:a16="http://schemas.microsoft.com/office/drawing/2014/main" id="{E6B0D06D-E298-5536-1AFA-A40BEFF0D4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31560" y="8513167"/>
                <a:ext cx="2256960" cy="239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Graft-versus-host disease</a:t>
                </a:r>
                <a:endParaRPr kumimoji="0" lang="en-US" altLang="en-US" sz="18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4" name="Rectangle 38">
                <a:extLst>
                  <a:ext uri="{FF2B5EF4-FFF2-40B4-BE49-F238E27FC236}">
                    <a16:creationId xmlns:a16="http://schemas.microsoft.com/office/drawing/2014/main" id="{49703A6B-2EED-260D-8619-2E8F2383C8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92183" y="8314729"/>
                <a:ext cx="2696337" cy="239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Th1 and Th2 cell differentiation</a:t>
                </a:r>
                <a:endParaRPr kumimoji="0" lang="en-US" altLang="en-US" sz="18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5" name="Rectangle 39">
                <a:extLst>
                  <a:ext uri="{FF2B5EF4-FFF2-40B4-BE49-F238E27FC236}">
                    <a16:creationId xmlns:a16="http://schemas.microsoft.com/office/drawing/2014/main" id="{BFA795C8-86AF-0A29-6BFA-096EED9BEF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59119" y="8114703"/>
                <a:ext cx="2129401" cy="239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Cell adhesion molecules</a:t>
                </a:r>
                <a:endParaRPr kumimoji="0" lang="en-US" altLang="en-US" sz="18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6" name="Rectangle 40">
                <a:extLst>
                  <a:ext uri="{FF2B5EF4-FFF2-40B4-BE49-F238E27FC236}">
                    <a16:creationId xmlns:a16="http://schemas.microsoft.com/office/drawing/2014/main" id="{2897B833-9699-693D-E0C2-88E982F4CB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86679" y="7914679"/>
                <a:ext cx="2001842" cy="239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TNF signaling pathway</a:t>
                </a:r>
                <a:endParaRPr kumimoji="0" lang="en-US" altLang="en-US" sz="18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7" name="Rectangle 41">
                <a:extLst>
                  <a:ext uri="{FF2B5EF4-FFF2-40B4-BE49-F238E27FC236}">
                    <a16:creationId xmlns:a16="http://schemas.microsoft.com/office/drawing/2014/main" id="{BF01192C-569D-5A8C-CD22-28EC1C13C4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20082" y="7714653"/>
                <a:ext cx="2668438" cy="239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NF-kappa B signaling pathway</a:t>
                </a:r>
                <a:endParaRPr kumimoji="0" lang="en-US" altLang="en-US" sz="18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8" name="Rectangle 42">
                <a:extLst>
                  <a:ext uri="{FF2B5EF4-FFF2-40B4-BE49-F238E27FC236}">
                    <a16:creationId xmlns:a16="http://schemas.microsoft.com/office/drawing/2014/main" id="{FE984F02-8A34-0C61-3440-C5258132B2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24417" y="7514629"/>
                <a:ext cx="864103" cy="239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Apoptosis</a:t>
                </a:r>
                <a:endParaRPr kumimoji="0" lang="en-US" altLang="en-US" sz="18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9" name="Rectangle 43">
                <a:extLst>
                  <a:ext uri="{FF2B5EF4-FFF2-40B4-BE49-F238E27FC236}">
                    <a16:creationId xmlns:a16="http://schemas.microsoft.com/office/drawing/2014/main" id="{0E9B579A-4BBC-9E13-FE49-FF2D527983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9536" y="7314604"/>
                <a:ext cx="1038984" cy="2394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Necroptosis</a:t>
                </a:r>
                <a:endParaRPr kumimoji="0" lang="en-US" altLang="en-US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0" name="Freeform 44">
                <a:extLst>
                  <a:ext uri="{FF2B5EF4-FFF2-40B4-BE49-F238E27FC236}">
                    <a16:creationId xmlns:a16="http://schemas.microsoft.com/office/drawing/2014/main" id="{F737191A-823D-338B-7187-3E5AAE7D49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23500" y="7275513"/>
                <a:ext cx="87313" cy="2087563"/>
              </a:xfrm>
              <a:custGeom>
                <a:avLst/>
                <a:gdLst>
                  <a:gd name="T0" fmla="*/ 55 w 55"/>
                  <a:gd name="T1" fmla="*/ 1315 h 1315"/>
                  <a:gd name="T2" fmla="*/ 55 w 55"/>
                  <a:gd name="T3" fmla="*/ 0 h 1315"/>
                  <a:gd name="T4" fmla="*/ 55 w 55"/>
                  <a:gd name="T5" fmla="*/ 1225 h 1315"/>
                  <a:gd name="T6" fmla="*/ 0 w 55"/>
                  <a:gd name="T7" fmla="*/ 1225 h 1315"/>
                  <a:gd name="T8" fmla="*/ 55 w 55"/>
                  <a:gd name="T9" fmla="*/ 1099 h 1315"/>
                  <a:gd name="T10" fmla="*/ 0 w 55"/>
                  <a:gd name="T11" fmla="*/ 1099 h 1315"/>
                  <a:gd name="T12" fmla="*/ 55 w 55"/>
                  <a:gd name="T13" fmla="*/ 973 h 1315"/>
                  <a:gd name="T14" fmla="*/ 0 w 55"/>
                  <a:gd name="T15" fmla="*/ 973 h 1315"/>
                  <a:gd name="T16" fmla="*/ 55 w 55"/>
                  <a:gd name="T17" fmla="*/ 848 h 1315"/>
                  <a:gd name="T18" fmla="*/ 0 w 55"/>
                  <a:gd name="T19" fmla="*/ 848 h 1315"/>
                  <a:gd name="T20" fmla="*/ 55 w 55"/>
                  <a:gd name="T21" fmla="*/ 722 h 1315"/>
                  <a:gd name="T22" fmla="*/ 0 w 55"/>
                  <a:gd name="T23" fmla="*/ 722 h 1315"/>
                  <a:gd name="T24" fmla="*/ 55 w 55"/>
                  <a:gd name="T25" fmla="*/ 596 h 1315"/>
                  <a:gd name="T26" fmla="*/ 0 w 55"/>
                  <a:gd name="T27" fmla="*/ 596 h 1315"/>
                  <a:gd name="T28" fmla="*/ 55 w 55"/>
                  <a:gd name="T29" fmla="*/ 470 h 1315"/>
                  <a:gd name="T30" fmla="*/ 0 w 55"/>
                  <a:gd name="T31" fmla="*/ 470 h 1315"/>
                  <a:gd name="T32" fmla="*/ 55 w 55"/>
                  <a:gd name="T33" fmla="*/ 344 h 1315"/>
                  <a:gd name="T34" fmla="*/ 0 w 55"/>
                  <a:gd name="T35" fmla="*/ 344 h 1315"/>
                  <a:gd name="T36" fmla="*/ 55 w 55"/>
                  <a:gd name="T37" fmla="*/ 218 h 1315"/>
                  <a:gd name="T38" fmla="*/ 0 w 55"/>
                  <a:gd name="T39" fmla="*/ 218 h 1315"/>
                  <a:gd name="T40" fmla="*/ 55 w 55"/>
                  <a:gd name="T41" fmla="*/ 92 h 1315"/>
                  <a:gd name="T42" fmla="*/ 0 w 55"/>
                  <a:gd name="T43" fmla="*/ 92 h 1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5" h="1315">
                    <a:moveTo>
                      <a:pt x="55" y="1315"/>
                    </a:moveTo>
                    <a:lnTo>
                      <a:pt x="55" y="0"/>
                    </a:lnTo>
                    <a:moveTo>
                      <a:pt x="55" y="1225"/>
                    </a:moveTo>
                    <a:lnTo>
                      <a:pt x="0" y="1225"/>
                    </a:lnTo>
                    <a:moveTo>
                      <a:pt x="55" y="1099"/>
                    </a:moveTo>
                    <a:lnTo>
                      <a:pt x="0" y="1099"/>
                    </a:lnTo>
                    <a:moveTo>
                      <a:pt x="55" y="973"/>
                    </a:moveTo>
                    <a:lnTo>
                      <a:pt x="0" y="973"/>
                    </a:lnTo>
                    <a:moveTo>
                      <a:pt x="55" y="848"/>
                    </a:moveTo>
                    <a:lnTo>
                      <a:pt x="0" y="848"/>
                    </a:lnTo>
                    <a:moveTo>
                      <a:pt x="55" y="722"/>
                    </a:moveTo>
                    <a:lnTo>
                      <a:pt x="0" y="722"/>
                    </a:lnTo>
                    <a:moveTo>
                      <a:pt x="55" y="596"/>
                    </a:moveTo>
                    <a:lnTo>
                      <a:pt x="0" y="596"/>
                    </a:lnTo>
                    <a:moveTo>
                      <a:pt x="55" y="470"/>
                    </a:moveTo>
                    <a:lnTo>
                      <a:pt x="0" y="470"/>
                    </a:lnTo>
                    <a:moveTo>
                      <a:pt x="55" y="344"/>
                    </a:moveTo>
                    <a:lnTo>
                      <a:pt x="0" y="344"/>
                    </a:lnTo>
                    <a:moveTo>
                      <a:pt x="55" y="218"/>
                    </a:moveTo>
                    <a:lnTo>
                      <a:pt x="0" y="218"/>
                    </a:lnTo>
                    <a:moveTo>
                      <a:pt x="55" y="92"/>
                    </a:moveTo>
                    <a:lnTo>
                      <a:pt x="0" y="92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2" name="Rectangle 46">
                <a:extLst>
                  <a:ext uri="{FF2B5EF4-FFF2-40B4-BE49-F238E27FC236}">
                    <a16:creationId xmlns:a16="http://schemas.microsoft.com/office/drawing/2014/main" id="{41E9E43C-175B-678E-97D6-5536B5F8D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73640" y="9701213"/>
                <a:ext cx="1123706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-</a:t>
                </a:r>
                <a:r>
                  <a:rPr kumimoji="0" lang="en-US" altLang="en-US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Log10(</a:t>
                </a:r>
                <a:r>
                  <a:rPr kumimoji="0" lang="en-US" altLang="en-US" sz="1200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p.adjust</a:t>
                </a:r>
                <a:r>
                  <a:rPr kumimoji="0" lang="en-US" altLang="en-US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)</a:t>
                </a:r>
                <a:endParaRPr kumimoji="0" lang="en-US" altLang="en-US" sz="1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307" name="TextBox 306"/>
          <p:cNvSpPr txBox="1"/>
          <p:nvPr/>
        </p:nvSpPr>
        <p:spPr>
          <a:xfrm>
            <a:off x="5655645" y="4384307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100 µm</a:t>
            </a:r>
            <a:endParaRPr lang="en-US" sz="1200" dirty="0"/>
          </a:p>
        </p:txBody>
      </p:sp>
      <p:sp>
        <p:nvSpPr>
          <p:cNvPr id="308" name="TextBox 307"/>
          <p:cNvSpPr txBox="1"/>
          <p:nvPr/>
        </p:nvSpPr>
        <p:spPr>
          <a:xfrm>
            <a:off x="5625132" y="6653527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100 µm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064937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CC80335B-8E64-C770-EDE2-E33D37D22C69}"/>
              </a:ext>
            </a:extLst>
          </p:cNvPr>
          <p:cNvSpPr txBox="1"/>
          <p:nvPr/>
        </p:nvSpPr>
        <p:spPr>
          <a:xfrm>
            <a:off x="0" y="164481"/>
            <a:ext cx="68075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8. A20 overexpression decreases NF-κB signaling and cell death in 4-1BB costimulated CAR-T cells.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Quantification of the size of the cell aggregates in CAR-T cells overexpressing A20; n = 10,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&lt;0.05,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&lt;0.001, one-way ANOVA.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histograms (lef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 panel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and qualification (right panel) of ICAM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cells of 19.CD28</a:t>
            </a:r>
            <a:r>
              <a:rPr lang="el-GR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ζ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19.BB</a:t>
            </a:r>
            <a:r>
              <a:rPr lang="el-GR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ζ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CAR-T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cells with or without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A20 overexpression; n = 3,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&lt;0.01,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&lt;0.001, one-way ANOVA. (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western blots showing the expression of A20 and p-IKKα/β in 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GD2.CD28ζ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GD2.BBζ, B7-H3.CD28ζ, and B7-H3.BBζ CAR-T cells when modified to overexpress A20. NT illustrates non-transduced control T cells.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D, E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microscopic imaging showing the formation of cell aggregates in CAR-T cells described in (C); magnification 20×; scale bar 100 µm.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Heatmap of 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DEGs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comparing 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19.BB</a:t>
            </a:r>
            <a:r>
              <a:rPr lang="el-GR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ζ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CAR-T cells and 19.BB</a:t>
            </a:r>
            <a:r>
              <a:rPr lang="el-GR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ζ+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A20 CAR-T cells 24 hrs after stimulation with the anti-idiotype CAR.CD19 Ab; n = 3.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KEGG pathway enrichment of 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DEGs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comparing </a:t>
            </a:r>
            <a:r>
              <a:rPr lang="en-US" sz="1200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19.BB</a:t>
            </a:r>
            <a:r>
              <a:rPr lang="el-GR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ζ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CAR-T cells and BB</a:t>
            </a:r>
            <a:r>
              <a:rPr lang="el-GR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ζ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 A20 CAR-T cells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described in (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F); n = 3. </a:t>
            </a:r>
            <a:endParaRPr lang="en-US" sz="1200" dirty="0"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952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2AA47A-8656-2E43-D035-7FD0FE55A7AE}"/>
              </a:ext>
            </a:extLst>
          </p:cNvPr>
          <p:cNvCxnSpPr>
            <a:cxnSpLocks/>
          </p:cNvCxnSpPr>
          <p:nvPr/>
        </p:nvCxnSpPr>
        <p:spPr>
          <a:xfrm>
            <a:off x="3186354" y="7809692"/>
            <a:ext cx="16327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B5B8A9E-EFC3-30FF-12DB-01F1394C185F}"/>
              </a:ext>
            </a:extLst>
          </p:cNvPr>
          <p:cNvCxnSpPr>
            <a:cxnSpLocks/>
          </p:cNvCxnSpPr>
          <p:nvPr/>
        </p:nvCxnSpPr>
        <p:spPr>
          <a:xfrm>
            <a:off x="3622101" y="3692631"/>
            <a:ext cx="16327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2518E61-9432-AB2A-B582-6B6FB99E4C96}"/>
              </a:ext>
            </a:extLst>
          </p:cNvPr>
          <p:cNvSpPr txBox="1"/>
          <p:nvPr/>
        </p:nvSpPr>
        <p:spPr>
          <a:xfrm>
            <a:off x="3705918" y="3559188"/>
            <a:ext cx="670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9022B5-F79F-B76F-21A0-E1A3BB837D59}"/>
              </a:ext>
            </a:extLst>
          </p:cNvPr>
          <p:cNvCxnSpPr>
            <a:cxnSpLocks/>
          </p:cNvCxnSpPr>
          <p:nvPr/>
        </p:nvCxnSpPr>
        <p:spPr>
          <a:xfrm>
            <a:off x="3622101" y="3350131"/>
            <a:ext cx="16327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9D07AF5-63C1-31C0-BE7B-ABAEB077F326}"/>
              </a:ext>
            </a:extLst>
          </p:cNvPr>
          <p:cNvCxnSpPr>
            <a:cxnSpLocks/>
          </p:cNvCxnSpPr>
          <p:nvPr/>
        </p:nvCxnSpPr>
        <p:spPr>
          <a:xfrm>
            <a:off x="3178944" y="7503423"/>
            <a:ext cx="16327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3">
            <a:extLst>
              <a:ext uri="{FF2B5EF4-FFF2-40B4-BE49-F238E27FC236}">
                <a16:creationId xmlns:a16="http://schemas.microsoft.com/office/drawing/2014/main" id="{8955A930-100F-4AB0-AFF7-FD46AD57CC7F}"/>
              </a:ext>
            </a:extLst>
          </p:cNvPr>
          <p:cNvSpPr txBox="1"/>
          <p:nvPr/>
        </p:nvSpPr>
        <p:spPr>
          <a:xfrm>
            <a:off x="5852512" y="9574172"/>
            <a:ext cx="131553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S9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00602B90-3932-8062-7A3F-E1080FC3BCEF}"/>
              </a:ext>
            </a:extLst>
          </p:cNvPr>
          <p:cNvSpPr txBox="1"/>
          <p:nvPr/>
        </p:nvSpPr>
        <p:spPr>
          <a:xfrm>
            <a:off x="231533" y="282045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Picture 3">
            <a:extLst>
              <a:ext uri="{FF2B5EF4-FFF2-40B4-BE49-F238E27FC236}">
                <a16:creationId xmlns:a16="http://schemas.microsoft.com/office/drawing/2014/main" id="{1B10BDD8-5B6D-CCD3-6D2B-883CF775B3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3" t="49644" r="14464" b="17592"/>
          <a:stretch>
            <a:fillRect/>
          </a:stretch>
        </p:blipFill>
        <p:spPr>
          <a:xfrm>
            <a:off x="1625993" y="3621052"/>
            <a:ext cx="2073600" cy="246234"/>
          </a:xfrm>
          <a:prstGeom prst="rect">
            <a:avLst/>
          </a:prstGeom>
        </p:spPr>
      </p:pic>
      <p:pic>
        <p:nvPicPr>
          <p:cNvPr id="56" name="Picture 5">
            <a:extLst>
              <a:ext uri="{FF2B5EF4-FFF2-40B4-BE49-F238E27FC236}">
                <a16:creationId xmlns:a16="http://schemas.microsoft.com/office/drawing/2014/main" id="{4557C64E-6887-A304-CFE4-06096648A3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1" t="31561" r="25075" b="20215"/>
          <a:stretch>
            <a:fillRect/>
          </a:stretch>
        </p:blipFill>
        <p:spPr>
          <a:xfrm>
            <a:off x="1625993" y="3169284"/>
            <a:ext cx="2073600" cy="40255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9B3A297E-11A6-0C8A-5AFE-9EB24834D493}"/>
              </a:ext>
            </a:extLst>
          </p:cNvPr>
          <p:cNvSpPr txBox="1"/>
          <p:nvPr/>
        </p:nvSpPr>
        <p:spPr>
          <a:xfrm rot="16200000">
            <a:off x="-745955" y="1798732"/>
            <a:ext cx="2486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2+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pull down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A14DC7A-C65C-86E6-ECDD-862089054AF9}"/>
              </a:ext>
            </a:extLst>
          </p:cNvPr>
          <p:cNvSpPr txBox="1"/>
          <p:nvPr/>
        </p:nvSpPr>
        <p:spPr>
          <a:xfrm rot="16200000">
            <a:off x="-745955" y="3100900"/>
            <a:ext cx="2486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5C74957-F187-FDA9-52B8-71166A01BDC8}"/>
              </a:ext>
            </a:extLst>
          </p:cNvPr>
          <p:cNvSpPr txBox="1"/>
          <p:nvPr/>
        </p:nvSpPr>
        <p:spPr>
          <a:xfrm>
            <a:off x="674103" y="1191727"/>
            <a:ext cx="1026916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Ub-CD3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ζ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(anti-CD3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ζ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36CAF56D-0E78-65FB-239A-F93C1510ED9E}"/>
              </a:ext>
            </a:extLst>
          </p:cNvPr>
          <p:cNvSpPr txBox="1"/>
          <p:nvPr/>
        </p:nvSpPr>
        <p:spPr>
          <a:xfrm>
            <a:off x="705137" y="2858449"/>
            <a:ext cx="10269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CD3ζ-CAR</a:t>
            </a:r>
          </a:p>
        </p:txBody>
      </p:sp>
      <p:sp>
        <p:nvSpPr>
          <p:cNvPr id="449" name="TextBox 448">
            <a:extLst>
              <a:ext uri="{FF2B5EF4-FFF2-40B4-BE49-F238E27FC236}">
                <a16:creationId xmlns:a16="http://schemas.microsoft.com/office/drawing/2014/main" id="{178B157E-E10A-7059-969B-6AAFEDD5D411}"/>
              </a:ext>
            </a:extLst>
          </p:cNvPr>
          <p:cNvSpPr txBox="1"/>
          <p:nvPr/>
        </p:nvSpPr>
        <p:spPr>
          <a:xfrm>
            <a:off x="919434" y="3228533"/>
            <a:ext cx="1026916" cy="284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A20</a:t>
            </a:r>
          </a:p>
        </p:txBody>
      </p:sp>
      <p:sp>
        <p:nvSpPr>
          <p:cNvPr id="450" name="TextBox 449">
            <a:extLst>
              <a:ext uri="{FF2B5EF4-FFF2-40B4-BE49-F238E27FC236}">
                <a16:creationId xmlns:a16="http://schemas.microsoft.com/office/drawing/2014/main" id="{593724D7-B4DD-3066-14D0-3A765EC47E4F}"/>
              </a:ext>
            </a:extLst>
          </p:cNvPr>
          <p:cNvSpPr txBox="1"/>
          <p:nvPr/>
        </p:nvSpPr>
        <p:spPr>
          <a:xfrm>
            <a:off x="506921" y="3605670"/>
            <a:ext cx="1225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6His-Flag-Ub</a:t>
            </a:r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AA98BD1C-04F5-C581-3F16-F4285FAFA9FC}"/>
              </a:ext>
            </a:extLst>
          </p:cNvPr>
          <p:cNvSpPr txBox="1"/>
          <p:nvPr/>
        </p:nvSpPr>
        <p:spPr>
          <a:xfrm>
            <a:off x="3717348" y="1390936"/>
            <a:ext cx="733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</a:p>
        </p:txBody>
      </p:sp>
      <p:sp>
        <p:nvSpPr>
          <p:cNvPr id="455" name="TextBox 454">
            <a:extLst>
              <a:ext uri="{FF2B5EF4-FFF2-40B4-BE49-F238E27FC236}">
                <a16:creationId xmlns:a16="http://schemas.microsoft.com/office/drawing/2014/main" id="{CCE5A050-1EA5-369F-BE95-53C2634603E7}"/>
              </a:ext>
            </a:extLst>
          </p:cNvPr>
          <p:cNvSpPr txBox="1"/>
          <p:nvPr/>
        </p:nvSpPr>
        <p:spPr>
          <a:xfrm>
            <a:off x="3717348" y="1604014"/>
            <a:ext cx="7352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</a:p>
        </p:txBody>
      </p:sp>
      <p:sp>
        <p:nvSpPr>
          <p:cNvPr id="457" name="TextBox 456">
            <a:extLst>
              <a:ext uri="{FF2B5EF4-FFF2-40B4-BE49-F238E27FC236}">
                <a16:creationId xmlns:a16="http://schemas.microsoft.com/office/drawing/2014/main" id="{47CE4703-888E-CA0E-9612-33C984247069}"/>
              </a:ext>
            </a:extLst>
          </p:cNvPr>
          <p:cNvSpPr txBox="1"/>
          <p:nvPr/>
        </p:nvSpPr>
        <p:spPr>
          <a:xfrm>
            <a:off x="3717348" y="1812572"/>
            <a:ext cx="828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459" name="TextBox 458">
            <a:extLst>
              <a:ext uri="{FF2B5EF4-FFF2-40B4-BE49-F238E27FC236}">
                <a16:creationId xmlns:a16="http://schemas.microsoft.com/office/drawing/2014/main" id="{7C5A1928-D50F-9A44-5FE8-84592DD090BF}"/>
              </a:ext>
            </a:extLst>
          </p:cNvPr>
          <p:cNvSpPr txBox="1"/>
          <p:nvPr/>
        </p:nvSpPr>
        <p:spPr>
          <a:xfrm>
            <a:off x="3717348" y="1958944"/>
            <a:ext cx="790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</a:p>
        </p:txBody>
      </p:sp>
      <p:sp>
        <p:nvSpPr>
          <p:cNvPr id="462" name="TextBox 461">
            <a:extLst>
              <a:ext uri="{FF2B5EF4-FFF2-40B4-BE49-F238E27FC236}">
                <a16:creationId xmlns:a16="http://schemas.microsoft.com/office/drawing/2014/main" id="{0AE2AB57-199B-8CCE-2C97-C186EE4DFBFF}"/>
              </a:ext>
            </a:extLst>
          </p:cNvPr>
          <p:cNvSpPr txBox="1"/>
          <p:nvPr/>
        </p:nvSpPr>
        <p:spPr>
          <a:xfrm>
            <a:off x="3717348" y="2355008"/>
            <a:ext cx="6486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cxnSp>
        <p:nvCxnSpPr>
          <p:cNvPr id="452" name="Straight Connector 33">
            <a:extLst>
              <a:ext uri="{FF2B5EF4-FFF2-40B4-BE49-F238E27FC236}">
                <a16:creationId xmlns:a16="http://schemas.microsoft.com/office/drawing/2014/main" id="{62264D88-4C49-B3B3-601C-2A3E2DA82B3F}"/>
              </a:ext>
            </a:extLst>
          </p:cNvPr>
          <p:cNvCxnSpPr>
            <a:cxnSpLocks/>
          </p:cNvCxnSpPr>
          <p:nvPr/>
        </p:nvCxnSpPr>
        <p:spPr>
          <a:xfrm>
            <a:off x="3594021" y="1530754"/>
            <a:ext cx="19242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3" name="Straight Connector 34">
            <a:extLst>
              <a:ext uri="{FF2B5EF4-FFF2-40B4-BE49-F238E27FC236}">
                <a16:creationId xmlns:a16="http://schemas.microsoft.com/office/drawing/2014/main" id="{3B433D97-BED8-1147-194C-856CC56312EA}"/>
              </a:ext>
            </a:extLst>
          </p:cNvPr>
          <p:cNvCxnSpPr>
            <a:cxnSpLocks/>
          </p:cNvCxnSpPr>
          <p:nvPr/>
        </p:nvCxnSpPr>
        <p:spPr>
          <a:xfrm>
            <a:off x="3594021" y="1733750"/>
            <a:ext cx="19242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6" name="Straight Connector 37">
            <a:extLst>
              <a:ext uri="{FF2B5EF4-FFF2-40B4-BE49-F238E27FC236}">
                <a16:creationId xmlns:a16="http://schemas.microsoft.com/office/drawing/2014/main" id="{819B204C-1A89-9230-1C3A-55F718012032}"/>
              </a:ext>
            </a:extLst>
          </p:cNvPr>
          <p:cNvCxnSpPr>
            <a:cxnSpLocks/>
          </p:cNvCxnSpPr>
          <p:nvPr/>
        </p:nvCxnSpPr>
        <p:spPr>
          <a:xfrm>
            <a:off x="3594021" y="1952448"/>
            <a:ext cx="19242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8" name="Straight Connector 39">
            <a:extLst>
              <a:ext uri="{FF2B5EF4-FFF2-40B4-BE49-F238E27FC236}">
                <a16:creationId xmlns:a16="http://schemas.microsoft.com/office/drawing/2014/main" id="{D8F92109-085C-F36F-7C93-13263778F965}"/>
              </a:ext>
            </a:extLst>
          </p:cNvPr>
          <p:cNvCxnSpPr>
            <a:cxnSpLocks/>
          </p:cNvCxnSpPr>
          <p:nvPr/>
        </p:nvCxnSpPr>
        <p:spPr>
          <a:xfrm>
            <a:off x="3594021" y="2102158"/>
            <a:ext cx="19242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1" name="Straight Connector 42">
            <a:extLst>
              <a:ext uri="{FF2B5EF4-FFF2-40B4-BE49-F238E27FC236}">
                <a16:creationId xmlns:a16="http://schemas.microsoft.com/office/drawing/2014/main" id="{497E2F9E-26F7-B8FB-4365-90B81E1A7767}"/>
              </a:ext>
            </a:extLst>
          </p:cNvPr>
          <p:cNvCxnSpPr>
            <a:cxnSpLocks/>
          </p:cNvCxnSpPr>
          <p:nvPr/>
        </p:nvCxnSpPr>
        <p:spPr>
          <a:xfrm>
            <a:off x="3594021" y="2499645"/>
            <a:ext cx="192423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64" name="Picture 49">
            <a:extLst>
              <a:ext uri="{FF2B5EF4-FFF2-40B4-BE49-F238E27FC236}">
                <a16:creationId xmlns:a16="http://schemas.microsoft.com/office/drawing/2014/main" id="{7491F751-B4B2-4759-5D0A-23DDED5BC0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8" t="9528" r="30954" b="23629"/>
          <a:stretch>
            <a:fillRect/>
          </a:stretch>
        </p:blipFill>
        <p:spPr>
          <a:xfrm>
            <a:off x="1625993" y="1277041"/>
            <a:ext cx="2073149" cy="1415389"/>
          </a:xfrm>
          <a:prstGeom prst="rect">
            <a:avLst/>
          </a:prstGeom>
        </p:spPr>
      </p:pic>
      <p:cxnSp>
        <p:nvCxnSpPr>
          <p:cNvPr id="465" name="Straight Connector 50">
            <a:extLst>
              <a:ext uri="{FF2B5EF4-FFF2-40B4-BE49-F238E27FC236}">
                <a16:creationId xmlns:a16="http://schemas.microsoft.com/office/drawing/2014/main" id="{4F41ED98-B4D1-CC79-7201-9E210D97BACF}"/>
              </a:ext>
            </a:extLst>
          </p:cNvPr>
          <p:cNvCxnSpPr>
            <a:cxnSpLocks/>
          </p:cNvCxnSpPr>
          <p:nvPr/>
        </p:nvCxnSpPr>
        <p:spPr>
          <a:xfrm>
            <a:off x="3555646" y="2947762"/>
            <a:ext cx="23079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6" name="TextBox 465">
            <a:extLst>
              <a:ext uri="{FF2B5EF4-FFF2-40B4-BE49-F238E27FC236}">
                <a16:creationId xmlns:a16="http://schemas.microsoft.com/office/drawing/2014/main" id="{95925EA7-ED2C-474C-2B8D-6C6EAEA6C464}"/>
              </a:ext>
            </a:extLst>
          </p:cNvPr>
          <p:cNvSpPr txBox="1"/>
          <p:nvPr/>
        </p:nvSpPr>
        <p:spPr>
          <a:xfrm>
            <a:off x="3717348" y="2809262"/>
            <a:ext cx="670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</a:p>
        </p:txBody>
      </p:sp>
      <p:pic>
        <p:nvPicPr>
          <p:cNvPr id="467" name="Picture 54">
            <a:extLst>
              <a:ext uri="{FF2B5EF4-FFF2-40B4-BE49-F238E27FC236}">
                <a16:creationId xmlns:a16="http://schemas.microsoft.com/office/drawing/2014/main" id="{92F34A26-0062-86F1-B128-21866090D69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6" t="30032" r="26223" b="25172"/>
          <a:stretch>
            <a:fillRect/>
          </a:stretch>
        </p:blipFill>
        <p:spPr>
          <a:xfrm>
            <a:off x="1625993" y="2780298"/>
            <a:ext cx="2073600" cy="344451"/>
          </a:xfrm>
          <a:prstGeom prst="rect">
            <a:avLst/>
          </a:prstGeom>
        </p:spPr>
      </p:pic>
      <p:graphicFrame>
        <p:nvGraphicFramePr>
          <p:cNvPr id="468" name="Table 56">
            <a:extLst>
              <a:ext uri="{FF2B5EF4-FFF2-40B4-BE49-F238E27FC236}">
                <a16:creationId xmlns:a16="http://schemas.microsoft.com/office/drawing/2014/main" id="{8B98F3C6-D92E-2B84-391D-4FCAFD0B6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219846"/>
              </p:ext>
            </p:extLst>
          </p:nvPr>
        </p:nvGraphicFramePr>
        <p:xfrm>
          <a:off x="557591" y="747219"/>
          <a:ext cx="3074528" cy="513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85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2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7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44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12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99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56735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A20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735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6His-Flag-Ub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3305" marR="63305" marT="31652" marB="3165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69" name="Straight Connector 58">
            <a:extLst>
              <a:ext uri="{FF2B5EF4-FFF2-40B4-BE49-F238E27FC236}">
                <a16:creationId xmlns:a16="http://schemas.microsoft.com/office/drawing/2014/main" id="{0542DC31-67F2-2744-AF95-2C7F43802E04}"/>
              </a:ext>
            </a:extLst>
          </p:cNvPr>
          <p:cNvCxnSpPr>
            <a:cxnSpLocks/>
          </p:cNvCxnSpPr>
          <p:nvPr/>
        </p:nvCxnSpPr>
        <p:spPr>
          <a:xfrm>
            <a:off x="1676397" y="762820"/>
            <a:ext cx="86874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0" name="Straight Connector 61">
            <a:extLst>
              <a:ext uri="{FF2B5EF4-FFF2-40B4-BE49-F238E27FC236}">
                <a16:creationId xmlns:a16="http://schemas.microsoft.com/office/drawing/2014/main" id="{205A3816-C9CF-15E9-163F-1F77FE580B0A}"/>
              </a:ext>
            </a:extLst>
          </p:cNvPr>
          <p:cNvCxnSpPr>
            <a:cxnSpLocks/>
          </p:cNvCxnSpPr>
          <p:nvPr/>
        </p:nvCxnSpPr>
        <p:spPr>
          <a:xfrm>
            <a:off x="2726589" y="762820"/>
            <a:ext cx="86874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1" name="TextBox 470">
            <a:extLst>
              <a:ext uri="{FF2B5EF4-FFF2-40B4-BE49-F238E27FC236}">
                <a16:creationId xmlns:a16="http://schemas.microsoft.com/office/drawing/2014/main" id="{30785DE8-1A52-68A2-D758-3D231644EC6A}"/>
              </a:ext>
            </a:extLst>
          </p:cNvPr>
          <p:cNvSpPr txBox="1"/>
          <p:nvPr/>
        </p:nvSpPr>
        <p:spPr>
          <a:xfrm>
            <a:off x="1676397" y="488473"/>
            <a:ext cx="868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19.CD28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ζ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3D922362-CF59-ACBB-D734-6B68374EA1DF}"/>
              </a:ext>
            </a:extLst>
          </p:cNvPr>
          <p:cNvSpPr txBox="1"/>
          <p:nvPr/>
        </p:nvSpPr>
        <p:spPr>
          <a:xfrm>
            <a:off x="2726589" y="488473"/>
            <a:ext cx="8687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19.BB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ζ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6" name="TextBox 475">
            <a:extLst>
              <a:ext uri="{FF2B5EF4-FFF2-40B4-BE49-F238E27FC236}">
                <a16:creationId xmlns:a16="http://schemas.microsoft.com/office/drawing/2014/main" id="{CE7FA98D-77B7-E3B7-6FCB-CCD5D67EB1E9}"/>
              </a:ext>
            </a:extLst>
          </p:cNvPr>
          <p:cNvSpPr txBox="1"/>
          <p:nvPr/>
        </p:nvSpPr>
        <p:spPr>
          <a:xfrm>
            <a:off x="689379" y="7356777"/>
            <a:ext cx="18341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A20</a:t>
            </a:r>
          </a:p>
        </p:txBody>
      </p:sp>
      <p:sp>
        <p:nvSpPr>
          <p:cNvPr id="477" name="TextBox 476">
            <a:extLst>
              <a:ext uri="{FF2B5EF4-FFF2-40B4-BE49-F238E27FC236}">
                <a16:creationId xmlns:a16="http://schemas.microsoft.com/office/drawing/2014/main" id="{4239BB67-900C-D742-06D1-3DE41F7C820B}"/>
              </a:ext>
            </a:extLst>
          </p:cNvPr>
          <p:cNvSpPr txBox="1"/>
          <p:nvPr/>
        </p:nvSpPr>
        <p:spPr>
          <a:xfrm>
            <a:off x="878559" y="6969472"/>
            <a:ext cx="979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CD3ζ-CAR</a:t>
            </a:r>
          </a:p>
        </p:txBody>
      </p:sp>
      <p:sp>
        <p:nvSpPr>
          <p:cNvPr id="478" name="TextBox 477">
            <a:extLst>
              <a:ext uri="{FF2B5EF4-FFF2-40B4-BE49-F238E27FC236}">
                <a16:creationId xmlns:a16="http://schemas.microsoft.com/office/drawing/2014/main" id="{65E4D7A6-CE69-E9CE-CB12-2FE4EA4D6373}"/>
              </a:ext>
            </a:extLst>
          </p:cNvPr>
          <p:cNvSpPr txBox="1"/>
          <p:nvPr/>
        </p:nvSpPr>
        <p:spPr>
          <a:xfrm>
            <a:off x="438440" y="5235636"/>
            <a:ext cx="1834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Ub-CD3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ζ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(anti CD3</a:t>
            </a:r>
            <a:r>
              <a:rPr lang="el-GR" sz="1200" dirty="0">
                <a:latin typeface="Arial" panose="020B0604020202020204" pitchFamily="34" charset="0"/>
                <a:cs typeface="Arial" panose="020B0604020202020204" pitchFamily="34" charset="0"/>
              </a:rPr>
              <a:t>ζ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83" name="TextBox 482">
            <a:extLst>
              <a:ext uri="{FF2B5EF4-FFF2-40B4-BE49-F238E27FC236}">
                <a16:creationId xmlns:a16="http://schemas.microsoft.com/office/drawing/2014/main" id="{F665B0C7-895F-E0AD-29E6-D3C94C9681EA}"/>
              </a:ext>
            </a:extLst>
          </p:cNvPr>
          <p:cNvSpPr txBox="1"/>
          <p:nvPr/>
        </p:nvSpPr>
        <p:spPr>
          <a:xfrm>
            <a:off x="396395" y="7709091"/>
            <a:ext cx="18341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6His-Flag-Ub</a:t>
            </a:r>
          </a:p>
        </p:txBody>
      </p:sp>
      <p:graphicFrame>
        <p:nvGraphicFramePr>
          <p:cNvPr id="516" name="Table 2">
            <a:extLst>
              <a:ext uri="{FF2B5EF4-FFF2-40B4-BE49-F238E27FC236}">
                <a16:creationId xmlns:a16="http://schemas.microsoft.com/office/drawing/2014/main" id="{DC9340F5-FC9B-DB6F-F6F6-54E78429F8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725892"/>
              </p:ext>
            </p:extLst>
          </p:nvPr>
        </p:nvGraphicFramePr>
        <p:xfrm>
          <a:off x="655662" y="4503137"/>
          <a:ext cx="2540865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0948">
                  <a:extLst>
                    <a:ext uri="{9D8B030D-6E8A-4147-A177-3AD203B41FA5}">
                      <a16:colId xmlns:a16="http://schemas.microsoft.com/office/drawing/2014/main" val="3834658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130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7634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0550438"/>
                    </a:ext>
                  </a:extLst>
                </a:gridCol>
                <a:gridCol w="222250">
                  <a:extLst>
                    <a:ext uri="{9D8B030D-6E8A-4147-A177-3AD203B41FA5}">
                      <a16:colId xmlns:a16="http://schemas.microsoft.com/office/drawing/2014/main" val="4143753391"/>
                    </a:ext>
                  </a:extLst>
                </a:gridCol>
                <a:gridCol w="222250">
                  <a:extLst>
                    <a:ext uri="{9D8B030D-6E8A-4147-A177-3AD203B41FA5}">
                      <a16:colId xmlns:a16="http://schemas.microsoft.com/office/drawing/2014/main" val="885447752"/>
                    </a:ext>
                  </a:extLst>
                </a:gridCol>
                <a:gridCol w="230577">
                  <a:extLst>
                    <a:ext uri="{9D8B030D-6E8A-4147-A177-3AD203B41FA5}">
                      <a16:colId xmlns:a16="http://schemas.microsoft.com/office/drawing/2014/main" val="21239701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</a:t>
                      </a:r>
                      <a:r>
                        <a:rPr lang="en-US" altLang="zh-CN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BBζ</a:t>
                      </a:r>
                      <a:endPara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9569138"/>
                  </a:ext>
                </a:extLst>
              </a:tr>
              <a:tr h="248985">
                <a:tc>
                  <a:txBody>
                    <a:bodyPr/>
                    <a:lstStyle/>
                    <a:p>
                      <a:pPr algn="l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A20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6461578"/>
                  </a:ext>
                </a:extLst>
              </a:tr>
              <a:tr h="248985"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6His-Flag-Ub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70517"/>
                  </a:ext>
                </a:extLst>
              </a:tr>
            </a:tbl>
          </a:graphicData>
        </a:graphic>
      </p:graphicFrame>
      <p:cxnSp>
        <p:nvCxnSpPr>
          <p:cNvPr id="519" name="Straight Connector 518">
            <a:extLst>
              <a:ext uri="{FF2B5EF4-FFF2-40B4-BE49-F238E27FC236}">
                <a16:creationId xmlns:a16="http://schemas.microsoft.com/office/drawing/2014/main" id="{A0351F1C-C164-70B9-0C95-D4DE45D5CD8B}"/>
              </a:ext>
            </a:extLst>
          </p:cNvPr>
          <p:cNvCxnSpPr>
            <a:cxnSpLocks/>
          </p:cNvCxnSpPr>
          <p:nvPr/>
        </p:nvCxnSpPr>
        <p:spPr>
          <a:xfrm>
            <a:off x="2571928" y="4520953"/>
            <a:ext cx="572811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1" name="TextBox 520">
            <a:extLst>
              <a:ext uri="{FF2B5EF4-FFF2-40B4-BE49-F238E27FC236}">
                <a16:creationId xmlns:a16="http://schemas.microsoft.com/office/drawing/2014/main" id="{74009283-9E9A-FB5A-4F89-FEFF3FCAE2E3}"/>
              </a:ext>
            </a:extLst>
          </p:cNvPr>
          <p:cNvSpPr txBox="1"/>
          <p:nvPr/>
        </p:nvSpPr>
        <p:spPr>
          <a:xfrm>
            <a:off x="2272639" y="4250830"/>
            <a:ext cx="11713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Ab to CAR</a:t>
            </a:r>
          </a:p>
        </p:txBody>
      </p:sp>
      <p:pic>
        <p:nvPicPr>
          <p:cNvPr id="473" name="Picture 472">
            <a:extLst>
              <a:ext uri="{FF2B5EF4-FFF2-40B4-BE49-F238E27FC236}">
                <a16:creationId xmlns:a16="http://schemas.microsoft.com/office/drawing/2014/main" id="{55C2AF71-B247-8923-DB52-6AAD0EDB2DD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6" t="41374" r="34895" b="41728"/>
          <a:stretch/>
        </p:blipFill>
        <p:spPr>
          <a:xfrm>
            <a:off x="1799796" y="7724082"/>
            <a:ext cx="1476000" cy="238823"/>
          </a:xfrm>
          <a:prstGeom prst="rect">
            <a:avLst/>
          </a:prstGeom>
        </p:spPr>
      </p:pic>
      <p:sp>
        <p:nvSpPr>
          <p:cNvPr id="486" name="TextBox 485">
            <a:extLst>
              <a:ext uri="{FF2B5EF4-FFF2-40B4-BE49-F238E27FC236}">
                <a16:creationId xmlns:a16="http://schemas.microsoft.com/office/drawing/2014/main" id="{2DD86176-7F7F-66EA-E134-3E1EDFBA3E92}"/>
              </a:ext>
            </a:extLst>
          </p:cNvPr>
          <p:cNvSpPr txBox="1"/>
          <p:nvPr/>
        </p:nvSpPr>
        <p:spPr>
          <a:xfrm>
            <a:off x="3273981" y="5462196"/>
            <a:ext cx="758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250</a:t>
            </a:r>
          </a:p>
        </p:txBody>
      </p:sp>
      <p:sp>
        <p:nvSpPr>
          <p:cNvPr id="487" name="TextBox 486">
            <a:extLst>
              <a:ext uri="{FF2B5EF4-FFF2-40B4-BE49-F238E27FC236}">
                <a16:creationId xmlns:a16="http://schemas.microsoft.com/office/drawing/2014/main" id="{333AAC94-E809-CF21-0C38-958A092E28A7}"/>
              </a:ext>
            </a:extLst>
          </p:cNvPr>
          <p:cNvSpPr txBox="1"/>
          <p:nvPr/>
        </p:nvSpPr>
        <p:spPr>
          <a:xfrm>
            <a:off x="3273981" y="5679080"/>
            <a:ext cx="758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</a:p>
        </p:txBody>
      </p:sp>
      <p:sp>
        <p:nvSpPr>
          <p:cNvPr id="489" name="TextBox 488">
            <a:extLst>
              <a:ext uri="{FF2B5EF4-FFF2-40B4-BE49-F238E27FC236}">
                <a16:creationId xmlns:a16="http://schemas.microsoft.com/office/drawing/2014/main" id="{957484C7-51EC-4EFA-382A-A0C68CBC9D5F}"/>
              </a:ext>
            </a:extLst>
          </p:cNvPr>
          <p:cNvSpPr txBox="1"/>
          <p:nvPr/>
        </p:nvSpPr>
        <p:spPr>
          <a:xfrm>
            <a:off x="3273981" y="5958057"/>
            <a:ext cx="758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491" name="TextBox 490">
            <a:extLst>
              <a:ext uri="{FF2B5EF4-FFF2-40B4-BE49-F238E27FC236}">
                <a16:creationId xmlns:a16="http://schemas.microsoft.com/office/drawing/2014/main" id="{5EA6AAB5-54F1-0314-279B-ECE0414073AB}"/>
              </a:ext>
            </a:extLst>
          </p:cNvPr>
          <p:cNvSpPr txBox="1"/>
          <p:nvPr/>
        </p:nvSpPr>
        <p:spPr>
          <a:xfrm>
            <a:off x="3273981" y="6154839"/>
            <a:ext cx="758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</a:p>
        </p:txBody>
      </p:sp>
      <p:sp>
        <p:nvSpPr>
          <p:cNvPr id="492" name="TextBox 491">
            <a:extLst>
              <a:ext uri="{FF2B5EF4-FFF2-40B4-BE49-F238E27FC236}">
                <a16:creationId xmlns:a16="http://schemas.microsoft.com/office/drawing/2014/main" id="{EC9319F6-BA06-71E6-36E6-AE89BD0C8707}"/>
              </a:ext>
            </a:extLst>
          </p:cNvPr>
          <p:cNvSpPr txBox="1"/>
          <p:nvPr/>
        </p:nvSpPr>
        <p:spPr>
          <a:xfrm>
            <a:off x="3273981" y="5074208"/>
            <a:ext cx="758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sp>
        <p:nvSpPr>
          <p:cNvPr id="494" name="TextBox 493">
            <a:extLst>
              <a:ext uri="{FF2B5EF4-FFF2-40B4-BE49-F238E27FC236}">
                <a16:creationId xmlns:a16="http://schemas.microsoft.com/office/drawing/2014/main" id="{E04CC616-8491-3858-12F1-AEDA867943F1}"/>
              </a:ext>
            </a:extLst>
          </p:cNvPr>
          <p:cNvSpPr txBox="1"/>
          <p:nvPr/>
        </p:nvSpPr>
        <p:spPr>
          <a:xfrm>
            <a:off x="3273981" y="6614328"/>
            <a:ext cx="7580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7144D8F-83E3-CA29-68A2-64D866E6DDEA}"/>
              </a:ext>
            </a:extLst>
          </p:cNvPr>
          <p:cNvGrpSpPr/>
          <p:nvPr/>
        </p:nvGrpSpPr>
        <p:grpSpPr>
          <a:xfrm>
            <a:off x="1799796" y="5315712"/>
            <a:ext cx="1542427" cy="1548000"/>
            <a:chOff x="4800191" y="5886064"/>
            <a:chExt cx="1542427" cy="1548000"/>
          </a:xfrm>
        </p:grpSpPr>
        <p:cxnSp>
          <p:nvCxnSpPr>
            <p:cNvPr id="484" name="Straight Connector 483">
              <a:extLst>
                <a:ext uri="{FF2B5EF4-FFF2-40B4-BE49-F238E27FC236}">
                  <a16:creationId xmlns:a16="http://schemas.microsoft.com/office/drawing/2014/main" id="{E471D22A-C826-2CA2-79AF-614DDC118000}"/>
                </a:ext>
              </a:extLst>
            </p:cNvPr>
            <p:cNvCxnSpPr>
              <a:cxnSpLocks/>
            </p:cNvCxnSpPr>
            <p:nvPr/>
          </p:nvCxnSpPr>
          <p:spPr>
            <a:xfrm>
              <a:off x="6179339" y="6168708"/>
              <a:ext cx="163279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5" name="Straight Connector 484">
              <a:extLst>
                <a:ext uri="{FF2B5EF4-FFF2-40B4-BE49-F238E27FC236}">
                  <a16:creationId xmlns:a16="http://schemas.microsoft.com/office/drawing/2014/main" id="{2B5733A9-F82C-5FC2-50FC-980BFF49FEF8}"/>
                </a:ext>
              </a:extLst>
            </p:cNvPr>
            <p:cNvCxnSpPr>
              <a:cxnSpLocks/>
            </p:cNvCxnSpPr>
            <p:nvPr/>
          </p:nvCxnSpPr>
          <p:spPr>
            <a:xfrm>
              <a:off x="6179339" y="6373769"/>
              <a:ext cx="163279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8" name="Straight Connector 487">
              <a:extLst>
                <a:ext uri="{FF2B5EF4-FFF2-40B4-BE49-F238E27FC236}">
                  <a16:creationId xmlns:a16="http://schemas.microsoft.com/office/drawing/2014/main" id="{4716CF47-3406-B6E0-DB6E-FED310200DB9}"/>
                </a:ext>
              </a:extLst>
            </p:cNvPr>
            <p:cNvCxnSpPr>
              <a:cxnSpLocks/>
            </p:cNvCxnSpPr>
            <p:nvPr/>
          </p:nvCxnSpPr>
          <p:spPr>
            <a:xfrm>
              <a:off x="6179339" y="6652010"/>
              <a:ext cx="163279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0" name="Straight Connector 489">
              <a:extLst>
                <a:ext uri="{FF2B5EF4-FFF2-40B4-BE49-F238E27FC236}">
                  <a16:creationId xmlns:a16="http://schemas.microsoft.com/office/drawing/2014/main" id="{04F6712A-D0C1-2D91-B5C0-D53369891196}"/>
                </a:ext>
              </a:extLst>
            </p:cNvPr>
            <p:cNvCxnSpPr>
              <a:cxnSpLocks/>
            </p:cNvCxnSpPr>
            <p:nvPr/>
          </p:nvCxnSpPr>
          <p:spPr>
            <a:xfrm>
              <a:off x="6179339" y="6854575"/>
              <a:ext cx="163279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3" name="Straight Connector 492">
              <a:extLst>
                <a:ext uri="{FF2B5EF4-FFF2-40B4-BE49-F238E27FC236}">
                  <a16:creationId xmlns:a16="http://schemas.microsoft.com/office/drawing/2014/main" id="{A3D141B8-2142-8FDA-0B3A-EB42B4CB154E}"/>
                </a:ext>
              </a:extLst>
            </p:cNvPr>
            <p:cNvCxnSpPr>
              <a:cxnSpLocks/>
            </p:cNvCxnSpPr>
            <p:nvPr/>
          </p:nvCxnSpPr>
          <p:spPr>
            <a:xfrm>
              <a:off x="6179339" y="7324276"/>
              <a:ext cx="163279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12" name="Picture 511">
              <a:extLst>
                <a:ext uri="{FF2B5EF4-FFF2-40B4-BE49-F238E27FC236}">
                  <a16:creationId xmlns:a16="http://schemas.microsoft.com/office/drawing/2014/main" id="{BE6628D9-7489-F3ED-E541-675C74A1BF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42" t="12229" r="15059" b="32351"/>
            <a:stretch/>
          </p:blipFill>
          <p:spPr>
            <a:xfrm>
              <a:off x="4800191" y="5886064"/>
              <a:ext cx="1474185" cy="1548000"/>
            </a:xfrm>
            <a:prstGeom prst="rect">
              <a:avLst/>
            </a:prstGeom>
          </p:spPr>
        </p:pic>
      </p:grpSp>
      <p:pic>
        <p:nvPicPr>
          <p:cNvPr id="527" name="Picture 526">
            <a:extLst>
              <a:ext uri="{FF2B5EF4-FFF2-40B4-BE49-F238E27FC236}">
                <a16:creationId xmlns:a16="http://schemas.microsoft.com/office/drawing/2014/main" id="{B2DD2DC6-79B7-4862-0A34-B483E37BC00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6" t="23019" r="50568" b="39996"/>
          <a:stretch/>
        </p:blipFill>
        <p:spPr>
          <a:xfrm>
            <a:off x="1799796" y="7274421"/>
            <a:ext cx="1476000" cy="406720"/>
          </a:xfrm>
          <a:prstGeom prst="rect">
            <a:avLst/>
          </a:prstGeom>
        </p:spPr>
      </p:pic>
      <p:sp>
        <p:nvSpPr>
          <p:cNvPr id="530" name="TextBox 16">
            <a:extLst>
              <a:ext uri="{FF2B5EF4-FFF2-40B4-BE49-F238E27FC236}">
                <a16:creationId xmlns:a16="http://schemas.microsoft.com/office/drawing/2014/main" id="{33792395-97BA-3649-B440-BF3E3B2973A1}"/>
              </a:ext>
            </a:extLst>
          </p:cNvPr>
          <p:cNvSpPr txBox="1"/>
          <p:nvPr/>
        </p:nvSpPr>
        <p:spPr>
          <a:xfrm>
            <a:off x="231533" y="4072297"/>
            <a:ext cx="2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cxnSp>
        <p:nvCxnSpPr>
          <p:cNvPr id="25" name="直接连接符 116">
            <a:extLst>
              <a:ext uri="{FF2B5EF4-FFF2-40B4-BE49-F238E27FC236}">
                <a16:creationId xmlns:a16="http://schemas.microsoft.com/office/drawing/2014/main" id="{0FAAC731-A344-C8E5-892C-A070C15790C7}"/>
              </a:ext>
            </a:extLst>
          </p:cNvPr>
          <p:cNvCxnSpPr>
            <a:cxnSpLocks/>
          </p:cNvCxnSpPr>
          <p:nvPr/>
        </p:nvCxnSpPr>
        <p:spPr>
          <a:xfrm>
            <a:off x="639977" y="1304151"/>
            <a:ext cx="0" cy="132785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接连接符 116">
            <a:extLst>
              <a:ext uri="{FF2B5EF4-FFF2-40B4-BE49-F238E27FC236}">
                <a16:creationId xmlns:a16="http://schemas.microsoft.com/office/drawing/2014/main" id="{9E534FD2-BAE3-0D6B-D05E-285BFF3AF70D}"/>
              </a:ext>
            </a:extLst>
          </p:cNvPr>
          <p:cNvCxnSpPr>
            <a:cxnSpLocks/>
          </p:cNvCxnSpPr>
          <p:nvPr/>
        </p:nvCxnSpPr>
        <p:spPr>
          <a:xfrm>
            <a:off x="639977" y="2775537"/>
            <a:ext cx="0" cy="97337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4ABFA77-4EA7-C4AD-5CA9-8E28539E084B}"/>
              </a:ext>
            </a:extLst>
          </p:cNvPr>
          <p:cNvSpPr txBox="1"/>
          <p:nvPr/>
        </p:nvSpPr>
        <p:spPr>
          <a:xfrm>
            <a:off x="3717348" y="1037352"/>
            <a:ext cx="733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</a:p>
        </p:txBody>
      </p:sp>
      <p:cxnSp>
        <p:nvCxnSpPr>
          <p:cNvPr id="36" name="Straight Connector 50">
            <a:extLst>
              <a:ext uri="{FF2B5EF4-FFF2-40B4-BE49-F238E27FC236}">
                <a16:creationId xmlns:a16="http://schemas.microsoft.com/office/drawing/2014/main" id="{A89E4A63-6897-9AA7-11F0-A4CFD1AA17A5}"/>
              </a:ext>
            </a:extLst>
          </p:cNvPr>
          <p:cNvCxnSpPr>
            <a:cxnSpLocks/>
          </p:cNvCxnSpPr>
          <p:nvPr/>
        </p:nvCxnSpPr>
        <p:spPr>
          <a:xfrm>
            <a:off x="3112279" y="7079887"/>
            <a:ext cx="23079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CB53279-DD02-A353-26E9-13774FB49707}"/>
              </a:ext>
            </a:extLst>
          </p:cNvPr>
          <p:cNvSpPr txBox="1"/>
          <p:nvPr/>
        </p:nvSpPr>
        <p:spPr>
          <a:xfrm>
            <a:off x="3273981" y="6941387"/>
            <a:ext cx="670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</a:p>
        </p:txBody>
      </p:sp>
      <p:pic>
        <p:nvPicPr>
          <p:cNvPr id="515" name="Picture 514">
            <a:extLst>
              <a:ext uri="{FF2B5EF4-FFF2-40B4-BE49-F238E27FC236}">
                <a16:creationId xmlns:a16="http://schemas.microsoft.com/office/drawing/2014/main" id="{F1636CEF-B7C3-013C-2FF4-B8F6C5E0C19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88" t="79933" r="21923" b="12448"/>
          <a:stretch/>
        </p:blipFill>
        <p:spPr>
          <a:xfrm>
            <a:off x="1799796" y="6916312"/>
            <a:ext cx="1476000" cy="315168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A73D2A5-0EB1-CDE7-8818-10B2B5409FD4}"/>
              </a:ext>
            </a:extLst>
          </p:cNvPr>
          <p:cNvSpPr txBox="1"/>
          <p:nvPr/>
        </p:nvSpPr>
        <p:spPr>
          <a:xfrm rot="16200000">
            <a:off x="-564504" y="5901571"/>
            <a:ext cx="2486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2+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pull down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939BCDB-FE11-93D8-572C-D85C8ADE0A47}"/>
              </a:ext>
            </a:extLst>
          </p:cNvPr>
          <p:cNvSpPr txBox="1"/>
          <p:nvPr/>
        </p:nvSpPr>
        <p:spPr>
          <a:xfrm rot="16200000">
            <a:off x="216322" y="7183987"/>
            <a:ext cx="924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Input</a:t>
            </a:r>
          </a:p>
        </p:txBody>
      </p:sp>
      <p:cxnSp>
        <p:nvCxnSpPr>
          <p:cNvPr id="40" name="直接连接符 116">
            <a:extLst>
              <a:ext uri="{FF2B5EF4-FFF2-40B4-BE49-F238E27FC236}">
                <a16:creationId xmlns:a16="http://schemas.microsoft.com/office/drawing/2014/main" id="{7BC4C944-9F5D-05CD-A1AD-B77999761612}"/>
              </a:ext>
            </a:extLst>
          </p:cNvPr>
          <p:cNvCxnSpPr>
            <a:cxnSpLocks/>
          </p:cNvCxnSpPr>
          <p:nvPr/>
        </p:nvCxnSpPr>
        <p:spPr>
          <a:xfrm>
            <a:off x="821428" y="5406990"/>
            <a:ext cx="0" cy="132785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接连接符 116">
            <a:extLst>
              <a:ext uri="{FF2B5EF4-FFF2-40B4-BE49-F238E27FC236}">
                <a16:creationId xmlns:a16="http://schemas.microsoft.com/office/drawing/2014/main" id="{DD0B6126-6BD7-2283-2E18-4386E837E92F}"/>
              </a:ext>
            </a:extLst>
          </p:cNvPr>
          <p:cNvCxnSpPr>
            <a:cxnSpLocks/>
          </p:cNvCxnSpPr>
          <p:nvPr/>
        </p:nvCxnSpPr>
        <p:spPr>
          <a:xfrm>
            <a:off x="821428" y="6891076"/>
            <a:ext cx="0" cy="97337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72504EF9-60EB-329E-9FD8-E81CC99F7A92}"/>
              </a:ext>
            </a:extLst>
          </p:cNvPr>
          <p:cNvSpPr txBox="1"/>
          <p:nvPr/>
        </p:nvSpPr>
        <p:spPr>
          <a:xfrm>
            <a:off x="3274191" y="7369980"/>
            <a:ext cx="670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82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C34DF5-1344-D0FE-3C20-2BAC690575A2}"/>
              </a:ext>
            </a:extLst>
          </p:cNvPr>
          <p:cNvSpPr txBox="1"/>
          <p:nvPr/>
        </p:nvSpPr>
        <p:spPr>
          <a:xfrm>
            <a:off x="3717348" y="3216688"/>
            <a:ext cx="670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82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75C0F1-0AC1-AD78-2BDD-D93A60FA4CCE}"/>
              </a:ext>
            </a:extLst>
          </p:cNvPr>
          <p:cNvSpPr txBox="1"/>
          <p:nvPr/>
        </p:nvSpPr>
        <p:spPr>
          <a:xfrm>
            <a:off x="3270171" y="7676249"/>
            <a:ext cx="6700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B4DB01-9284-FA63-1DBB-5E398A2434B0}"/>
              </a:ext>
            </a:extLst>
          </p:cNvPr>
          <p:cNvSpPr txBox="1"/>
          <p:nvPr/>
        </p:nvSpPr>
        <p:spPr>
          <a:xfrm>
            <a:off x="171200" y="8050556"/>
            <a:ext cx="65073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9. </a:t>
            </a:r>
            <a:r>
              <a:rPr lang="en-US" sz="1200" b="1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Deubiquitination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effect 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of 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A20 overexpression in CAR-T cells.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Western blots showing the Ni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2+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pull-down of ubiquitination assay showing CD3ζ ubiquitination level after A20 overexpression in 19.CD28ζ and 19.BBζ CAR-T cells without CAR stimulation, n = 3.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Western blots showing the Ni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2+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pull-down of ubiquitination assay showing the CD3ζ ubiquitination level after CAR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activation with the anti-idiotype Ab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n = 3.</a:t>
            </a:r>
            <a:endParaRPr lang="en-US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570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8" name="Group 49">
            <a:extLst>
              <a:ext uri="{FF2B5EF4-FFF2-40B4-BE49-F238E27FC236}">
                <a16:creationId xmlns:a16="http://schemas.microsoft.com/office/drawing/2014/main" id="{BC907183-D597-6720-5BC4-C4D965738D8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99060" y="5004116"/>
            <a:ext cx="2571750" cy="2305050"/>
            <a:chOff x="1677" y="4545"/>
            <a:chExt cx="1620" cy="1452"/>
          </a:xfrm>
        </p:grpSpPr>
        <p:sp>
          <p:nvSpPr>
            <p:cNvPr id="459" name="AutoShape 48">
              <a:extLst>
                <a:ext uri="{FF2B5EF4-FFF2-40B4-BE49-F238E27FC236}">
                  <a16:creationId xmlns:a16="http://schemas.microsoft.com/office/drawing/2014/main" id="{F8DF99EE-0A91-4030-7CE1-C4A098A9C41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77" y="4545"/>
              <a:ext cx="1620" cy="1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" name="Rectangle 50">
              <a:extLst>
                <a:ext uri="{FF2B5EF4-FFF2-40B4-BE49-F238E27FC236}">
                  <a16:creationId xmlns:a16="http://schemas.microsoft.com/office/drawing/2014/main" id="{1688605E-9CAF-07E4-8FED-C54307F9E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0" y="5653"/>
              <a:ext cx="191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1" name="Rectangle 51">
              <a:extLst>
                <a:ext uri="{FF2B5EF4-FFF2-40B4-BE49-F238E27FC236}">
                  <a16:creationId xmlns:a16="http://schemas.microsoft.com/office/drawing/2014/main" id="{D4A08905-93E0-4DA8-BD6B-4C4B43A95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0" y="5653"/>
              <a:ext cx="191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2" name="Rectangle 52">
              <a:extLst>
                <a:ext uri="{FF2B5EF4-FFF2-40B4-BE49-F238E27FC236}">
                  <a16:creationId xmlns:a16="http://schemas.microsoft.com/office/drawing/2014/main" id="{F0BA4A6A-5227-EBBD-4572-0B9C16E1F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1" y="5653"/>
              <a:ext cx="191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3" name="Rectangle 53">
              <a:extLst>
                <a:ext uri="{FF2B5EF4-FFF2-40B4-BE49-F238E27FC236}">
                  <a16:creationId xmlns:a16="http://schemas.microsoft.com/office/drawing/2014/main" id="{FAE56080-C9BE-0335-AD3C-D8DF1A425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2" y="5653"/>
              <a:ext cx="191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4" name="Freeform 54">
              <a:extLst>
                <a:ext uri="{FF2B5EF4-FFF2-40B4-BE49-F238E27FC236}">
                  <a16:creationId xmlns:a16="http://schemas.microsoft.com/office/drawing/2014/main" id="{BE747D8A-80FC-C77F-41AE-73AD480093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22" y="5587"/>
              <a:ext cx="883" cy="49"/>
            </a:xfrm>
            <a:custGeom>
              <a:avLst/>
              <a:gdLst>
                <a:gd name="T0" fmla="*/ 0 w 883"/>
                <a:gd name="T1" fmla="*/ 0 h 49"/>
                <a:gd name="T2" fmla="*/ 883 w 883"/>
                <a:gd name="T3" fmla="*/ 0 h 49"/>
                <a:gd name="T4" fmla="*/ 6 w 883"/>
                <a:gd name="T5" fmla="*/ 0 h 49"/>
                <a:gd name="T6" fmla="*/ 6 w 883"/>
                <a:gd name="T7" fmla="*/ 49 h 49"/>
                <a:gd name="T8" fmla="*/ 296 w 883"/>
                <a:gd name="T9" fmla="*/ 0 h 49"/>
                <a:gd name="T10" fmla="*/ 296 w 883"/>
                <a:gd name="T11" fmla="*/ 49 h 49"/>
                <a:gd name="T12" fmla="*/ 587 w 883"/>
                <a:gd name="T13" fmla="*/ 0 h 49"/>
                <a:gd name="T14" fmla="*/ 587 w 883"/>
                <a:gd name="T15" fmla="*/ 49 h 49"/>
                <a:gd name="T16" fmla="*/ 878 w 883"/>
                <a:gd name="T17" fmla="*/ 0 h 49"/>
                <a:gd name="T18" fmla="*/ 878 w 883"/>
                <a:gd name="T1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3" h="49">
                  <a:moveTo>
                    <a:pt x="0" y="0"/>
                  </a:moveTo>
                  <a:lnTo>
                    <a:pt x="883" y="0"/>
                  </a:lnTo>
                  <a:moveTo>
                    <a:pt x="6" y="0"/>
                  </a:moveTo>
                  <a:lnTo>
                    <a:pt x="6" y="49"/>
                  </a:lnTo>
                  <a:moveTo>
                    <a:pt x="296" y="0"/>
                  </a:moveTo>
                  <a:lnTo>
                    <a:pt x="296" y="49"/>
                  </a:lnTo>
                  <a:moveTo>
                    <a:pt x="587" y="0"/>
                  </a:moveTo>
                  <a:lnTo>
                    <a:pt x="587" y="49"/>
                  </a:lnTo>
                  <a:moveTo>
                    <a:pt x="878" y="0"/>
                  </a:moveTo>
                  <a:lnTo>
                    <a:pt x="878" y="49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5" name="Rectangle 55">
              <a:extLst>
                <a:ext uri="{FF2B5EF4-FFF2-40B4-BE49-F238E27FC236}">
                  <a16:creationId xmlns:a16="http://schemas.microsoft.com/office/drawing/2014/main" id="{E174A8F0-CD0E-799C-E003-1648AF953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2" y="5533"/>
              <a:ext cx="104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6" name="Rectangle 56">
              <a:extLst>
                <a:ext uri="{FF2B5EF4-FFF2-40B4-BE49-F238E27FC236}">
                  <a16:creationId xmlns:a16="http://schemas.microsoft.com/office/drawing/2014/main" id="{4951D594-E046-7806-6205-6CBBF5C5F4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5315"/>
              <a:ext cx="22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7" name="Rectangle 57">
              <a:extLst>
                <a:ext uri="{FF2B5EF4-FFF2-40B4-BE49-F238E27FC236}">
                  <a16:creationId xmlns:a16="http://schemas.microsoft.com/office/drawing/2014/main" id="{5FF07604-FF5C-7F0A-CA2D-2F8112348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5097"/>
              <a:ext cx="22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8" name="Rectangle 58">
              <a:extLst>
                <a:ext uri="{FF2B5EF4-FFF2-40B4-BE49-F238E27FC236}">
                  <a16:creationId xmlns:a16="http://schemas.microsoft.com/office/drawing/2014/main" id="{97EAFA86-6FC3-944B-D1AB-C9F5367BE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4879"/>
              <a:ext cx="22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9" name="Rectangle 59">
              <a:extLst>
                <a:ext uri="{FF2B5EF4-FFF2-40B4-BE49-F238E27FC236}">
                  <a16:creationId xmlns:a16="http://schemas.microsoft.com/office/drawing/2014/main" id="{54701369-5600-9EB1-2E2D-514E48A6B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5" y="4661"/>
              <a:ext cx="22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0" name="Freeform 60">
              <a:extLst>
                <a:ext uri="{FF2B5EF4-FFF2-40B4-BE49-F238E27FC236}">
                  <a16:creationId xmlns:a16="http://schemas.microsoft.com/office/drawing/2014/main" id="{D127BE6B-2D4D-2B28-96DF-B166565272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78" y="4709"/>
              <a:ext cx="50" cy="884"/>
            </a:xfrm>
            <a:custGeom>
              <a:avLst/>
              <a:gdLst>
                <a:gd name="T0" fmla="*/ 50 w 50"/>
                <a:gd name="T1" fmla="*/ 884 h 884"/>
                <a:gd name="T2" fmla="*/ 50 w 50"/>
                <a:gd name="T3" fmla="*/ 0 h 884"/>
                <a:gd name="T4" fmla="*/ 50 w 50"/>
                <a:gd name="T5" fmla="*/ 878 h 884"/>
                <a:gd name="T6" fmla="*/ 0 w 50"/>
                <a:gd name="T7" fmla="*/ 878 h 884"/>
                <a:gd name="T8" fmla="*/ 50 w 50"/>
                <a:gd name="T9" fmla="*/ 660 h 884"/>
                <a:gd name="T10" fmla="*/ 0 w 50"/>
                <a:gd name="T11" fmla="*/ 660 h 884"/>
                <a:gd name="T12" fmla="*/ 50 w 50"/>
                <a:gd name="T13" fmla="*/ 442 h 884"/>
                <a:gd name="T14" fmla="*/ 0 w 50"/>
                <a:gd name="T15" fmla="*/ 442 h 884"/>
                <a:gd name="T16" fmla="*/ 50 w 50"/>
                <a:gd name="T17" fmla="*/ 224 h 884"/>
                <a:gd name="T18" fmla="*/ 0 w 50"/>
                <a:gd name="T19" fmla="*/ 224 h 884"/>
                <a:gd name="T20" fmla="*/ 50 w 50"/>
                <a:gd name="T21" fmla="*/ 6 h 884"/>
                <a:gd name="T22" fmla="*/ 0 w 50"/>
                <a:gd name="T23" fmla="*/ 6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884">
                  <a:moveTo>
                    <a:pt x="50" y="884"/>
                  </a:moveTo>
                  <a:lnTo>
                    <a:pt x="50" y="0"/>
                  </a:lnTo>
                  <a:moveTo>
                    <a:pt x="50" y="878"/>
                  </a:moveTo>
                  <a:lnTo>
                    <a:pt x="0" y="878"/>
                  </a:lnTo>
                  <a:moveTo>
                    <a:pt x="50" y="660"/>
                  </a:moveTo>
                  <a:lnTo>
                    <a:pt x="0" y="660"/>
                  </a:lnTo>
                  <a:moveTo>
                    <a:pt x="50" y="442"/>
                  </a:moveTo>
                  <a:lnTo>
                    <a:pt x="0" y="442"/>
                  </a:lnTo>
                  <a:moveTo>
                    <a:pt x="50" y="224"/>
                  </a:moveTo>
                  <a:lnTo>
                    <a:pt x="0" y="224"/>
                  </a:lnTo>
                  <a:moveTo>
                    <a:pt x="50" y="6"/>
                  </a:moveTo>
                  <a:lnTo>
                    <a:pt x="0" y="6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" name="Freeform 61">
              <a:extLst>
                <a:ext uri="{FF2B5EF4-FFF2-40B4-BE49-F238E27FC236}">
                  <a16:creationId xmlns:a16="http://schemas.microsoft.com/office/drawing/2014/main" id="{45D0CC42-109D-AB5C-B2F5-0AF051587E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8" y="5432"/>
              <a:ext cx="752" cy="121"/>
            </a:xfrm>
            <a:custGeom>
              <a:avLst/>
              <a:gdLst>
                <a:gd name="T0" fmla="*/ 5 w 752"/>
                <a:gd name="T1" fmla="*/ 119 h 121"/>
                <a:gd name="T2" fmla="*/ 19 w 752"/>
                <a:gd name="T3" fmla="*/ 117 h 121"/>
                <a:gd name="T4" fmla="*/ 32 w 752"/>
                <a:gd name="T5" fmla="*/ 121 h 121"/>
                <a:gd name="T6" fmla="*/ 45 w 752"/>
                <a:gd name="T7" fmla="*/ 113 h 121"/>
                <a:gd name="T8" fmla="*/ 58 w 752"/>
                <a:gd name="T9" fmla="*/ 118 h 121"/>
                <a:gd name="T10" fmla="*/ 71 w 752"/>
                <a:gd name="T11" fmla="*/ 112 h 121"/>
                <a:gd name="T12" fmla="*/ 84 w 752"/>
                <a:gd name="T13" fmla="*/ 121 h 121"/>
                <a:gd name="T14" fmla="*/ 97 w 752"/>
                <a:gd name="T15" fmla="*/ 118 h 121"/>
                <a:gd name="T16" fmla="*/ 110 w 752"/>
                <a:gd name="T17" fmla="*/ 116 h 121"/>
                <a:gd name="T18" fmla="*/ 124 w 752"/>
                <a:gd name="T19" fmla="*/ 102 h 121"/>
                <a:gd name="T20" fmla="*/ 136 w 752"/>
                <a:gd name="T21" fmla="*/ 114 h 121"/>
                <a:gd name="T22" fmla="*/ 150 w 752"/>
                <a:gd name="T23" fmla="*/ 111 h 121"/>
                <a:gd name="T24" fmla="*/ 162 w 752"/>
                <a:gd name="T25" fmla="*/ 116 h 121"/>
                <a:gd name="T26" fmla="*/ 176 w 752"/>
                <a:gd name="T27" fmla="*/ 110 h 121"/>
                <a:gd name="T28" fmla="*/ 188 w 752"/>
                <a:gd name="T29" fmla="*/ 109 h 121"/>
                <a:gd name="T30" fmla="*/ 202 w 752"/>
                <a:gd name="T31" fmla="*/ 113 h 121"/>
                <a:gd name="T32" fmla="*/ 215 w 752"/>
                <a:gd name="T33" fmla="*/ 102 h 121"/>
                <a:gd name="T34" fmla="*/ 228 w 752"/>
                <a:gd name="T35" fmla="*/ 102 h 121"/>
                <a:gd name="T36" fmla="*/ 242 w 752"/>
                <a:gd name="T37" fmla="*/ 114 h 121"/>
                <a:gd name="T38" fmla="*/ 254 w 752"/>
                <a:gd name="T39" fmla="*/ 101 h 121"/>
                <a:gd name="T40" fmla="*/ 268 w 752"/>
                <a:gd name="T41" fmla="*/ 98 h 121"/>
                <a:gd name="T42" fmla="*/ 281 w 752"/>
                <a:gd name="T43" fmla="*/ 91 h 121"/>
                <a:gd name="T44" fmla="*/ 294 w 752"/>
                <a:gd name="T45" fmla="*/ 94 h 121"/>
                <a:gd name="T46" fmla="*/ 307 w 752"/>
                <a:gd name="T47" fmla="*/ 97 h 121"/>
                <a:gd name="T48" fmla="*/ 320 w 752"/>
                <a:gd name="T49" fmla="*/ 91 h 121"/>
                <a:gd name="T50" fmla="*/ 333 w 752"/>
                <a:gd name="T51" fmla="*/ 70 h 121"/>
                <a:gd name="T52" fmla="*/ 346 w 752"/>
                <a:gd name="T53" fmla="*/ 70 h 121"/>
                <a:gd name="T54" fmla="*/ 359 w 752"/>
                <a:gd name="T55" fmla="*/ 80 h 121"/>
                <a:gd name="T56" fmla="*/ 373 w 752"/>
                <a:gd name="T57" fmla="*/ 65 h 121"/>
                <a:gd name="T58" fmla="*/ 385 w 752"/>
                <a:gd name="T59" fmla="*/ 26 h 121"/>
                <a:gd name="T60" fmla="*/ 399 w 752"/>
                <a:gd name="T61" fmla="*/ 48 h 121"/>
                <a:gd name="T62" fmla="*/ 411 w 752"/>
                <a:gd name="T63" fmla="*/ 44 h 121"/>
                <a:gd name="T64" fmla="*/ 425 w 752"/>
                <a:gd name="T65" fmla="*/ 28 h 121"/>
                <a:gd name="T66" fmla="*/ 437 w 752"/>
                <a:gd name="T67" fmla="*/ 18 h 121"/>
                <a:gd name="T68" fmla="*/ 451 w 752"/>
                <a:gd name="T69" fmla="*/ 40 h 121"/>
                <a:gd name="T70" fmla="*/ 464 w 752"/>
                <a:gd name="T71" fmla="*/ 25 h 121"/>
                <a:gd name="T72" fmla="*/ 477 w 752"/>
                <a:gd name="T73" fmla="*/ 44 h 121"/>
                <a:gd name="T74" fmla="*/ 490 w 752"/>
                <a:gd name="T75" fmla="*/ 30 h 121"/>
                <a:gd name="T76" fmla="*/ 503 w 752"/>
                <a:gd name="T77" fmla="*/ 12 h 121"/>
                <a:gd name="T78" fmla="*/ 516 w 752"/>
                <a:gd name="T79" fmla="*/ 22 h 121"/>
                <a:gd name="T80" fmla="*/ 530 w 752"/>
                <a:gd name="T81" fmla="*/ 0 h 121"/>
                <a:gd name="T82" fmla="*/ 542 w 752"/>
                <a:gd name="T83" fmla="*/ 35 h 121"/>
                <a:gd name="T84" fmla="*/ 556 w 752"/>
                <a:gd name="T85" fmla="*/ 31 h 121"/>
                <a:gd name="T86" fmla="*/ 568 w 752"/>
                <a:gd name="T87" fmla="*/ 18 h 121"/>
                <a:gd name="T88" fmla="*/ 582 w 752"/>
                <a:gd name="T89" fmla="*/ 22 h 121"/>
                <a:gd name="T90" fmla="*/ 594 w 752"/>
                <a:gd name="T91" fmla="*/ 36 h 121"/>
                <a:gd name="T92" fmla="*/ 608 w 752"/>
                <a:gd name="T93" fmla="*/ 42 h 121"/>
                <a:gd name="T94" fmla="*/ 621 w 752"/>
                <a:gd name="T95" fmla="*/ 53 h 121"/>
                <a:gd name="T96" fmla="*/ 634 w 752"/>
                <a:gd name="T97" fmla="*/ 9 h 121"/>
                <a:gd name="T98" fmla="*/ 647 w 752"/>
                <a:gd name="T99" fmla="*/ 24 h 121"/>
                <a:gd name="T100" fmla="*/ 660 w 752"/>
                <a:gd name="T101" fmla="*/ 11 h 121"/>
                <a:gd name="T102" fmla="*/ 673 w 752"/>
                <a:gd name="T103" fmla="*/ 10 h 121"/>
                <a:gd name="T104" fmla="*/ 686 w 752"/>
                <a:gd name="T105" fmla="*/ 17 h 121"/>
                <a:gd name="T106" fmla="*/ 699 w 752"/>
                <a:gd name="T107" fmla="*/ 18 h 121"/>
                <a:gd name="T108" fmla="*/ 713 w 752"/>
                <a:gd name="T109" fmla="*/ 22 h 121"/>
                <a:gd name="T110" fmla="*/ 726 w 752"/>
                <a:gd name="T111" fmla="*/ 17 h 121"/>
                <a:gd name="T112" fmla="*/ 739 w 752"/>
                <a:gd name="T113" fmla="*/ 33 h 121"/>
                <a:gd name="T114" fmla="*/ 752 w 752"/>
                <a:gd name="T115" fmla="*/ 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52" h="121">
                  <a:moveTo>
                    <a:pt x="0" y="120"/>
                  </a:moveTo>
                  <a:lnTo>
                    <a:pt x="0" y="120"/>
                  </a:lnTo>
                  <a:lnTo>
                    <a:pt x="0" y="120"/>
                  </a:lnTo>
                  <a:lnTo>
                    <a:pt x="5" y="119"/>
                  </a:lnTo>
                  <a:lnTo>
                    <a:pt x="5" y="119"/>
                  </a:lnTo>
                  <a:lnTo>
                    <a:pt x="12" y="119"/>
                  </a:lnTo>
                  <a:lnTo>
                    <a:pt x="12" y="119"/>
                  </a:lnTo>
                  <a:lnTo>
                    <a:pt x="19" y="117"/>
                  </a:lnTo>
                  <a:lnTo>
                    <a:pt x="19" y="117"/>
                  </a:lnTo>
                  <a:lnTo>
                    <a:pt x="26" y="117"/>
                  </a:lnTo>
                  <a:lnTo>
                    <a:pt x="26" y="117"/>
                  </a:lnTo>
                  <a:lnTo>
                    <a:pt x="32" y="121"/>
                  </a:lnTo>
                  <a:lnTo>
                    <a:pt x="32" y="121"/>
                  </a:lnTo>
                  <a:lnTo>
                    <a:pt x="38" y="116"/>
                  </a:lnTo>
                  <a:lnTo>
                    <a:pt x="38" y="116"/>
                  </a:lnTo>
                  <a:lnTo>
                    <a:pt x="45" y="113"/>
                  </a:lnTo>
                  <a:lnTo>
                    <a:pt x="45" y="113"/>
                  </a:lnTo>
                  <a:lnTo>
                    <a:pt x="52" y="121"/>
                  </a:lnTo>
                  <a:lnTo>
                    <a:pt x="52" y="121"/>
                  </a:lnTo>
                  <a:lnTo>
                    <a:pt x="58" y="118"/>
                  </a:lnTo>
                  <a:lnTo>
                    <a:pt x="58" y="118"/>
                  </a:lnTo>
                  <a:lnTo>
                    <a:pt x="64" y="118"/>
                  </a:lnTo>
                  <a:lnTo>
                    <a:pt x="64" y="118"/>
                  </a:lnTo>
                  <a:lnTo>
                    <a:pt x="71" y="112"/>
                  </a:lnTo>
                  <a:lnTo>
                    <a:pt x="71" y="112"/>
                  </a:lnTo>
                  <a:lnTo>
                    <a:pt x="78" y="110"/>
                  </a:lnTo>
                  <a:lnTo>
                    <a:pt x="78" y="110"/>
                  </a:lnTo>
                  <a:lnTo>
                    <a:pt x="84" y="121"/>
                  </a:lnTo>
                  <a:lnTo>
                    <a:pt x="84" y="121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7" y="118"/>
                  </a:lnTo>
                  <a:lnTo>
                    <a:pt x="97" y="118"/>
                  </a:lnTo>
                  <a:lnTo>
                    <a:pt x="104" y="111"/>
                  </a:lnTo>
                  <a:lnTo>
                    <a:pt x="104" y="111"/>
                  </a:lnTo>
                  <a:lnTo>
                    <a:pt x="110" y="116"/>
                  </a:lnTo>
                  <a:lnTo>
                    <a:pt x="110" y="116"/>
                  </a:lnTo>
                  <a:lnTo>
                    <a:pt x="117" y="114"/>
                  </a:lnTo>
                  <a:lnTo>
                    <a:pt x="117" y="114"/>
                  </a:lnTo>
                  <a:lnTo>
                    <a:pt x="124" y="102"/>
                  </a:lnTo>
                  <a:lnTo>
                    <a:pt x="124" y="102"/>
                  </a:lnTo>
                  <a:lnTo>
                    <a:pt x="130" y="117"/>
                  </a:lnTo>
                  <a:lnTo>
                    <a:pt x="130" y="117"/>
                  </a:lnTo>
                  <a:lnTo>
                    <a:pt x="136" y="114"/>
                  </a:lnTo>
                  <a:lnTo>
                    <a:pt x="136" y="114"/>
                  </a:lnTo>
                  <a:lnTo>
                    <a:pt x="143" y="121"/>
                  </a:lnTo>
                  <a:lnTo>
                    <a:pt x="143" y="121"/>
                  </a:lnTo>
                  <a:lnTo>
                    <a:pt x="150" y="111"/>
                  </a:lnTo>
                  <a:lnTo>
                    <a:pt x="150" y="111"/>
                  </a:lnTo>
                  <a:lnTo>
                    <a:pt x="156" y="115"/>
                  </a:lnTo>
                  <a:lnTo>
                    <a:pt x="156" y="115"/>
                  </a:lnTo>
                  <a:lnTo>
                    <a:pt x="162" y="116"/>
                  </a:lnTo>
                  <a:lnTo>
                    <a:pt x="162" y="116"/>
                  </a:lnTo>
                  <a:lnTo>
                    <a:pt x="169" y="119"/>
                  </a:lnTo>
                  <a:lnTo>
                    <a:pt x="169" y="119"/>
                  </a:lnTo>
                  <a:lnTo>
                    <a:pt x="176" y="110"/>
                  </a:lnTo>
                  <a:lnTo>
                    <a:pt x="176" y="110"/>
                  </a:lnTo>
                  <a:lnTo>
                    <a:pt x="183" y="109"/>
                  </a:lnTo>
                  <a:lnTo>
                    <a:pt x="183" y="109"/>
                  </a:lnTo>
                  <a:lnTo>
                    <a:pt x="188" y="109"/>
                  </a:lnTo>
                  <a:lnTo>
                    <a:pt x="188" y="109"/>
                  </a:lnTo>
                  <a:lnTo>
                    <a:pt x="195" y="102"/>
                  </a:lnTo>
                  <a:lnTo>
                    <a:pt x="195" y="102"/>
                  </a:lnTo>
                  <a:lnTo>
                    <a:pt x="202" y="113"/>
                  </a:lnTo>
                  <a:lnTo>
                    <a:pt x="202" y="113"/>
                  </a:lnTo>
                  <a:lnTo>
                    <a:pt x="209" y="106"/>
                  </a:lnTo>
                  <a:lnTo>
                    <a:pt x="209" y="106"/>
                  </a:lnTo>
                  <a:lnTo>
                    <a:pt x="215" y="102"/>
                  </a:lnTo>
                  <a:lnTo>
                    <a:pt x="215" y="102"/>
                  </a:lnTo>
                  <a:lnTo>
                    <a:pt x="221" y="106"/>
                  </a:lnTo>
                  <a:lnTo>
                    <a:pt x="221" y="106"/>
                  </a:lnTo>
                  <a:lnTo>
                    <a:pt x="228" y="102"/>
                  </a:lnTo>
                  <a:lnTo>
                    <a:pt x="228" y="102"/>
                  </a:lnTo>
                  <a:lnTo>
                    <a:pt x="235" y="105"/>
                  </a:lnTo>
                  <a:lnTo>
                    <a:pt x="235" y="105"/>
                  </a:lnTo>
                  <a:lnTo>
                    <a:pt x="242" y="114"/>
                  </a:lnTo>
                  <a:lnTo>
                    <a:pt x="242" y="114"/>
                  </a:lnTo>
                  <a:lnTo>
                    <a:pt x="248" y="93"/>
                  </a:lnTo>
                  <a:lnTo>
                    <a:pt x="248" y="93"/>
                  </a:lnTo>
                  <a:lnTo>
                    <a:pt x="254" y="101"/>
                  </a:lnTo>
                  <a:lnTo>
                    <a:pt x="254" y="101"/>
                  </a:lnTo>
                  <a:lnTo>
                    <a:pt x="261" y="92"/>
                  </a:lnTo>
                  <a:lnTo>
                    <a:pt x="261" y="92"/>
                  </a:lnTo>
                  <a:lnTo>
                    <a:pt x="268" y="98"/>
                  </a:lnTo>
                  <a:lnTo>
                    <a:pt x="268" y="98"/>
                  </a:lnTo>
                  <a:lnTo>
                    <a:pt x="274" y="86"/>
                  </a:lnTo>
                  <a:lnTo>
                    <a:pt x="274" y="86"/>
                  </a:lnTo>
                  <a:lnTo>
                    <a:pt x="281" y="91"/>
                  </a:lnTo>
                  <a:lnTo>
                    <a:pt x="281" y="91"/>
                  </a:lnTo>
                  <a:lnTo>
                    <a:pt x="287" y="98"/>
                  </a:lnTo>
                  <a:lnTo>
                    <a:pt x="287" y="98"/>
                  </a:lnTo>
                  <a:lnTo>
                    <a:pt x="294" y="94"/>
                  </a:lnTo>
                  <a:lnTo>
                    <a:pt x="294" y="94"/>
                  </a:lnTo>
                  <a:lnTo>
                    <a:pt x="300" y="83"/>
                  </a:lnTo>
                  <a:lnTo>
                    <a:pt x="300" y="83"/>
                  </a:lnTo>
                  <a:lnTo>
                    <a:pt x="307" y="97"/>
                  </a:lnTo>
                  <a:lnTo>
                    <a:pt x="307" y="97"/>
                  </a:lnTo>
                  <a:lnTo>
                    <a:pt x="313" y="82"/>
                  </a:lnTo>
                  <a:lnTo>
                    <a:pt x="313" y="82"/>
                  </a:lnTo>
                  <a:lnTo>
                    <a:pt x="320" y="91"/>
                  </a:lnTo>
                  <a:lnTo>
                    <a:pt x="320" y="91"/>
                  </a:lnTo>
                  <a:lnTo>
                    <a:pt x="326" y="80"/>
                  </a:lnTo>
                  <a:lnTo>
                    <a:pt x="326" y="80"/>
                  </a:lnTo>
                  <a:lnTo>
                    <a:pt x="333" y="70"/>
                  </a:lnTo>
                  <a:lnTo>
                    <a:pt x="333" y="70"/>
                  </a:lnTo>
                  <a:lnTo>
                    <a:pt x="340" y="70"/>
                  </a:lnTo>
                  <a:lnTo>
                    <a:pt x="340" y="70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52" y="73"/>
                  </a:lnTo>
                  <a:lnTo>
                    <a:pt x="352" y="73"/>
                  </a:lnTo>
                  <a:lnTo>
                    <a:pt x="359" y="80"/>
                  </a:lnTo>
                  <a:lnTo>
                    <a:pt x="359" y="80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73" y="65"/>
                  </a:lnTo>
                  <a:lnTo>
                    <a:pt x="373" y="65"/>
                  </a:lnTo>
                  <a:lnTo>
                    <a:pt x="378" y="66"/>
                  </a:lnTo>
                  <a:lnTo>
                    <a:pt x="378" y="66"/>
                  </a:lnTo>
                  <a:lnTo>
                    <a:pt x="385" y="26"/>
                  </a:lnTo>
                  <a:lnTo>
                    <a:pt x="385" y="26"/>
                  </a:lnTo>
                  <a:lnTo>
                    <a:pt x="392" y="51"/>
                  </a:lnTo>
                  <a:lnTo>
                    <a:pt x="392" y="51"/>
                  </a:lnTo>
                  <a:lnTo>
                    <a:pt x="399" y="48"/>
                  </a:lnTo>
                  <a:lnTo>
                    <a:pt x="399" y="48"/>
                  </a:lnTo>
                  <a:lnTo>
                    <a:pt x="405" y="42"/>
                  </a:lnTo>
                  <a:lnTo>
                    <a:pt x="405" y="42"/>
                  </a:lnTo>
                  <a:lnTo>
                    <a:pt x="411" y="44"/>
                  </a:lnTo>
                  <a:lnTo>
                    <a:pt x="411" y="44"/>
                  </a:lnTo>
                  <a:lnTo>
                    <a:pt x="418" y="21"/>
                  </a:lnTo>
                  <a:lnTo>
                    <a:pt x="418" y="21"/>
                  </a:lnTo>
                  <a:lnTo>
                    <a:pt x="425" y="28"/>
                  </a:lnTo>
                  <a:lnTo>
                    <a:pt x="425" y="28"/>
                  </a:lnTo>
                  <a:lnTo>
                    <a:pt x="431" y="40"/>
                  </a:lnTo>
                  <a:lnTo>
                    <a:pt x="431" y="40"/>
                  </a:lnTo>
                  <a:lnTo>
                    <a:pt x="437" y="18"/>
                  </a:lnTo>
                  <a:lnTo>
                    <a:pt x="437" y="18"/>
                  </a:lnTo>
                  <a:lnTo>
                    <a:pt x="444" y="32"/>
                  </a:lnTo>
                  <a:lnTo>
                    <a:pt x="444" y="32"/>
                  </a:lnTo>
                  <a:lnTo>
                    <a:pt x="451" y="40"/>
                  </a:lnTo>
                  <a:lnTo>
                    <a:pt x="451" y="40"/>
                  </a:lnTo>
                  <a:lnTo>
                    <a:pt x="457" y="49"/>
                  </a:lnTo>
                  <a:lnTo>
                    <a:pt x="457" y="49"/>
                  </a:lnTo>
                  <a:lnTo>
                    <a:pt x="464" y="25"/>
                  </a:lnTo>
                  <a:lnTo>
                    <a:pt x="464" y="25"/>
                  </a:lnTo>
                  <a:lnTo>
                    <a:pt x="470" y="44"/>
                  </a:lnTo>
                  <a:lnTo>
                    <a:pt x="470" y="44"/>
                  </a:lnTo>
                  <a:lnTo>
                    <a:pt x="477" y="44"/>
                  </a:lnTo>
                  <a:lnTo>
                    <a:pt x="477" y="44"/>
                  </a:lnTo>
                  <a:lnTo>
                    <a:pt x="483" y="37"/>
                  </a:lnTo>
                  <a:lnTo>
                    <a:pt x="483" y="37"/>
                  </a:lnTo>
                  <a:lnTo>
                    <a:pt x="490" y="30"/>
                  </a:lnTo>
                  <a:lnTo>
                    <a:pt x="490" y="30"/>
                  </a:lnTo>
                  <a:lnTo>
                    <a:pt x="497" y="31"/>
                  </a:lnTo>
                  <a:lnTo>
                    <a:pt x="497" y="31"/>
                  </a:lnTo>
                  <a:lnTo>
                    <a:pt x="503" y="12"/>
                  </a:lnTo>
                  <a:lnTo>
                    <a:pt x="503" y="12"/>
                  </a:lnTo>
                  <a:lnTo>
                    <a:pt x="510" y="22"/>
                  </a:lnTo>
                  <a:lnTo>
                    <a:pt x="510" y="22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23" y="4"/>
                  </a:lnTo>
                  <a:lnTo>
                    <a:pt x="523" y="4"/>
                  </a:lnTo>
                  <a:lnTo>
                    <a:pt x="530" y="0"/>
                  </a:lnTo>
                  <a:lnTo>
                    <a:pt x="530" y="0"/>
                  </a:lnTo>
                  <a:lnTo>
                    <a:pt x="536" y="17"/>
                  </a:lnTo>
                  <a:lnTo>
                    <a:pt x="536" y="17"/>
                  </a:lnTo>
                  <a:lnTo>
                    <a:pt x="542" y="35"/>
                  </a:lnTo>
                  <a:lnTo>
                    <a:pt x="542" y="35"/>
                  </a:lnTo>
                  <a:lnTo>
                    <a:pt x="549" y="27"/>
                  </a:lnTo>
                  <a:lnTo>
                    <a:pt x="549" y="27"/>
                  </a:lnTo>
                  <a:lnTo>
                    <a:pt x="556" y="31"/>
                  </a:lnTo>
                  <a:lnTo>
                    <a:pt x="556" y="31"/>
                  </a:lnTo>
                  <a:lnTo>
                    <a:pt x="562" y="23"/>
                  </a:lnTo>
                  <a:lnTo>
                    <a:pt x="562" y="23"/>
                  </a:lnTo>
                  <a:lnTo>
                    <a:pt x="568" y="18"/>
                  </a:lnTo>
                  <a:lnTo>
                    <a:pt x="568" y="18"/>
                  </a:lnTo>
                  <a:lnTo>
                    <a:pt x="575" y="32"/>
                  </a:lnTo>
                  <a:lnTo>
                    <a:pt x="575" y="32"/>
                  </a:lnTo>
                  <a:lnTo>
                    <a:pt x="582" y="22"/>
                  </a:lnTo>
                  <a:lnTo>
                    <a:pt x="582" y="22"/>
                  </a:lnTo>
                  <a:lnTo>
                    <a:pt x="589" y="39"/>
                  </a:lnTo>
                  <a:lnTo>
                    <a:pt x="589" y="39"/>
                  </a:lnTo>
                  <a:lnTo>
                    <a:pt x="594" y="36"/>
                  </a:lnTo>
                  <a:lnTo>
                    <a:pt x="594" y="36"/>
                  </a:lnTo>
                  <a:lnTo>
                    <a:pt x="601" y="23"/>
                  </a:lnTo>
                  <a:lnTo>
                    <a:pt x="601" y="23"/>
                  </a:lnTo>
                  <a:lnTo>
                    <a:pt x="608" y="42"/>
                  </a:lnTo>
                  <a:lnTo>
                    <a:pt x="608" y="42"/>
                  </a:lnTo>
                  <a:lnTo>
                    <a:pt x="615" y="30"/>
                  </a:lnTo>
                  <a:lnTo>
                    <a:pt x="615" y="30"/>
                  </a:lnTo>
                  <a:lnTo>
                    <a:pt x="621" y="53"/>
                  </a:lnTo>
                  <a:lnTo>
                    <a:pt x="621" y="53"/>
                  </a:lnTo>
                  <a:lnTo>
                    <a:pt x="627" y="16"/>
                  </a:lnTo>
                  <a:lnTo>
                    <a:pt x="627" y="16"/>
                  </a:lnTo>
                  <a:lnTo>
                    <a:pt x="634" y="9"/>
                  </a:lnTo>
                  <a:lnTo>
                    <a:pt x="634" y="9"/>
                  </a:lnTo>
                  <a:lnTo>
                    <a:pt x="641" y="26"/>
                  </a:lnTo>
                  <a:lnTo>
                    <a:pt x="641" y="26"/>
                  </a:lnTo>
                  <a:lnTo>
                    <a:pt x="647" y="24"/>
                  </a:lnTo>
                  <a:lnTo>
                    <a:pt x="647" y="24"/>
                  </a:lnTo>
                  <a:lnTo>
                    <a:pt x="654" y="23"/>
                  </a:lnTo>
                  <a:lnTo>
                    <a:pt x="654" y="23"/>
                  </a:lnTo>
                  <a:lnTo>
                    <a:pt x="660" y="11"/>
                  </a:lnTo>
                  <a:lnTo>
                    <a:pt x="660" y="11"/>
                  </a:lnTo>
                  <a:lnTo>
                    <a:pt x="667" y="28"/>
                  </a:lnTo>
                  <a:lnTo>
                    <a:pt x="667" y="28"/>
                  </a:lnTo>
                  <a:lnTo>
                    <a:pt x="673" y="10"/>
                  </a:lnTo>
                  <a:lnTo>
                    <a:pt x="673" y="10"/>
                  </a:lnTo>
                  <a:lnTo>
                    <a:pt x="680" y="6"/>
                  </a:lnTo>
                  <a:lnTo>
                    <a:pt x="680" y="6"/>
                  </a:lnTo>
                  <a:lnTo>
                    <a:pt x="686" y="17"/>
                  </a:lnTo>
                  <a:lnTo>
                    <a:pt x="686" y="17"/>
                  </a:lnTo>
                  <a:lnTo>
                    <a:pt x="693" y="20"/>
                  </a:lnTo>
                  <a:lnTo>
                    <a:pt x="693" y="20"/>
                  </a:lnTo>
                  <a:lnTo>
                    <a:pt x="699" y="18"/>
                  </a:lnTo>
                  <a:lnTo>
                    <a:pt x="699" y="18"/>
                  </a:lnTo>
                  <a:lnTo>
                    <a:pt x="706" y="7"/>
                  </a:lnTo>
                  <a:lnTo>
                    <a:pt x="706" y="7"/>
                  </a:lnTo>
                  <a:lnTo>
                    <a:pt x="713" y="22"/>
                  </a:lnTo>
                  <a:lnTo>
                    <a:pt x="713" y="22"/>
                  </a:lnTo>
                  <a:lnTo>
                    <a:pt x="719" y="23"/>
                  </a:lnTo>
                  <a:lnTo>
                    <a:pt x="719" y="23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32" y="28"/>
                  </a:lnTo>
                  <a:lnTo>
                    <a:pt x="732" y="28"/>
                  </a:lnTo>
                  <a:lnTo>
                    <a:pt x="739" y="33"/>
                  </a:lnTo>
                  <a:lnTo>
                    <a:pt x="739" y="33"/>
                  </a:lnTo>
                  <a:lnTo>
                    <a:pt x="746" y="31"/>
                  </a:lnTo>
                  <a:lnTo>
                    <a:pt x="746" y="31"/>
                  </a:lnTo>
                  <a:lnTo>
                    <a:pt x="752" y="6"/>
                  </a:lnTo>
                </a:path>
              </a:pathLst>
            </a:cu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2" name="Freeform 62">
              <a:extLst>
                <a:ext uri="{FF2B5EF4-FFF2-40B4-BE49-F238E27FC236}">
                  <a16:creationId xmlns:a16="http://schemas.microsoft.com/office/drawing/2014/main" id="{E8BE8468-A7BA-7DA6-5858-F64B38965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8" y="4965"/>
              <a:ext cx="752" cy="587"/>
            </a:xfrm>
            <a:custGeom>
              <a:avLst/>
              <a:gdLst>
                <a:gd name="T0" fmla="*/ 5 w 752"/>
                <a:gd name="T1" fmla="*/ 587 h 587"/>
                <a:gd name="T2" fmla="*/ 19 w 752"/>
                <a:gd name="T3" fmla="*/ 585 h 587"/>
                <a:gd name="T4" fmla="*/ 32 w 752"/>
                <a:gd name="T5" fmla="*/ 577 h 587"/>
                <a:gd name="T6" fmla="*/ 45 w 752"/>
                <a:gd name="T7" fmla="*/ 577 h 587"/>
                <a:gd name="T8" fmla="*/ 58 w 752"/>
                <a:gd name="T9" fmla="*/ 579 h 587"/>
                <a:gd name="T10" fmla="*/ 71 w 752"/>
                <a:gd name="T11" fmla="*/ 577 h 587"/>
                <a:gd name="T12" fmla="*/ 84 w 752"/>
                <a:gd name="T13" fmla="*/ 574 h 587"/>
                <a:gd name="T14" fmla="*/ 97 w 752"/>
                <a:gd name="T15" fmla="*/ 568 h 587"/>
                <a:gd name="T16" fmla="*/ 110 w 752"/>
                <a:gd name="T17" fmla="*/ 562 h 587"/>
                <a:gd name="T18" fmla="*/ 124 w 752"/>
                <a:gd name="T19" fmla="*/ 557 h 587"/>
                <a:gd name="T20" fmla="*/ 136 w 752"/>
                <a:gd name="T21" fmla="*/ 559 h 587"/>
                <a:gd name="T22" fmla="*/ 150 w 752"/>
                <a:gd name="T23" fmla="*/ 557 h 587"/>
                <a:gd name="T24" fmla="*/ 162 w 752"/>
                <a:gd name="T25" fmla="*/ 549 h 587"/>
                <a:gd name="T26" fmla="*/ 176 w 752"/>
                <a:gd name="T27" fmla="*/ 536 h 587"/>
                <a:gd name="T28" fmla="*/ 188 w 752"/>
                <a:gd name="T29" fmla="*/ 540 h 587"/>
                <a:gd name="T30" fmla="*/ 202 w 752"/>
                <a:gd name="T31" fmla="*/ 533 h 587"/>
                <a:gd name="T32" fmla="*/ 215 w 752"/>
                <a:gd name="T33" fmla="*/ 508 h 587"/>
                <a:gd name="T34" fmla="*/ 228 w 752"/>
                <a:gd name="T35" fmla="*/ 504 h 587"/>
                <a:gd name="T36" fmla="*/ 242 w 752"/>
                <a:gd name="T37" fmla="*/ 477 h 587"/>
                <a:gd name="T38" fmla="*/ 254 w 752"/>
                <a:gd name="T39" fmla="*/ 458 h 587"/>
                <a:gd name="T40" fmla="*/ 268 w 752"/>
                <a:gd name="T41" fmla="*/ 414 h 587"/>
                <a:gd name="T42" fmla="*/ 281 w 752"/>
                <a:gd name="T43" fmla="*/ 374 h 587"/>
                <a:gd name="T44" fmla="*/ 294 w 752"/>
                <a:gd name="T45" fmla="*/ 350 h 587"/>
                <a:gd name="T46" fmla="*/ 307 w 752"/>
                <a:gd name="T47" fmla="*/ 287 h 587"/>
                <a:gd name="T48" fmla="*/ 320 w 752"/>
                <a:gd name="T49" fmla="*/ 195 h 587"/>
                <a:gd name="T50" fmla="*/ 333 w 752"/>
                <a:gd name="T51" fmla="*/ 145 h 587"/>
                <a:gd name="T52" fmla="*/ 346 w 752"/>
                <a:gd name="T53" fmla="*/ 71 h 587"/>
                <a:gd name="T54" fmla="*/ 359 w 752"/>
                <a:gd name="T55" fmla="*/ 70 h 587"/>
                <a:gd name="T56" fmla="*/ 373 w 752"/>
                <a:gd name="T57" fmla="*/ 45 h 587"/>
                <a:gd name="T58" fmla="*/ 385 w 752"/>
                <a:gd name="T59" fmla="*/ 26 h 587"/>
                <a:gd name="T60" fmla="*/ 399 w 752"/>
                <a:gd name="T61" fmla="*/ 17 h 587"/>
                <a:gd name="T62" fmla="*/ 411 w 752"/>
                <a:gd name="T63" fmla="*/ 42 h 587"/>
                <a:gd name="T64" fmla="*/ 425 w 752"/>
                <a:gd name="T65" fmla="*/ 55 h 587"/>
                <a:gd name="T66" fmla="*/ 437 w 752"/>
                <a:gd name="T67" fmla="*/ 76 h 587"/>
                <a:gd name="T68" fmla="*/ 451 w 752"/>
                <a:gd name="T69" fmla="*/ 102 h 587"/>
                <a:gd name="T70" fmla="*/ 464 w 752"/>
                <a:gd name="T71" fmla="*/ 130 h 587"/>
                <a:gd name="T72" fmla="*/ 477 w 752"/>
                <a:gd name="T73" fmla="*/ 176 h 587"/>
                <a:gd name="T74" fmla="*/ 490 w 752"/>
                <a:gd name="T75" fmla="*/ 194 h 587"/>
                <a:gd name="T76" fmla="*/ 503 w 752"/>
                <a:gd name="T77" fmla="*/ 228 h 587"/>
                <a:gd name="T78" fmla="*/ 516 w 752"/>
                <a:gd name="T79" fmla="*/ 260 h 587"/>
                <a:gd name="T80" fmla="*/ 530 w 752"/>
                <a:gd name="T81" fmla="*/ 315 h 587"/>
                <a:gd name="T82" fmla="*/ 542 w 752"/>
                <a:gd name="T83" fmla="*/ 344 h 587"/>
                <a:gd name="T84" fmla="*/ 556 w 752"/>
                <a:gd name="T85" fmla="*/ 382 h 587"/>
                <a:gd name="T86" fmla="*/ 568 w 752"/>
                <a:gd name="T87" fmla="*/ 390 h 587"/>
                <a:gd name="T88" fmla="*/ 582 w 752"/>
                <a:gd name="T89" fmla="*/ 421 h 587"/>
                <a:gd name="T90" fmla="*/ 594 w 752"/>
                <a:gd name="T91" fmla="*/ 422 h 587"/>
                <a:gd name="T92" fmla="*/ 608 w 752"/>
                <a:gd name="T93" fmla="*/ 433 h 587"/>
                <a:gd name="T94" fmla="*/ 621 w 752"/>
                <a:gd name="T95" fmla="*/ 449 h 587"/>
                <a:gd name="T96" fmla="*/ 634 w 752"/>
                <a:gd name="T97" fmla="*/ 466 h 587"/>
                <a:gd name="T98" fmla="*/ 647 w 752"/>
                <a:gd name="T99" fmla="*/ 468 h 587"/>
                <a:gd name="T100" fmla="*/ 660 w 752"/>
                <a:gd name="T101" fmla="*/ 477 h 587"/>
                <a:gd name="T102" fmla="*/ 673 w 752"/>
                <a:gd name="T103" fmla="*/ 491 h 587"/>
                <a:gd name="T104" fmla="*/ 686 w 752"/>
                <a:gd name="T105" fmla="*/ 490 h 587"/>
                <a:gd name="T106" fmla="*/ 699 w 752"/>
                <a:gd name="T107" fmla="*/ 494 h 587"/>
                <a:gd name="T108" fmla="*/ 713 w 752"/>
                <a:gd name="T109" fmla="*/ 501 h 587"/>
                <a:gd name="T110" fmla="*/ 726 w 752"/>
                <a:gd name="T111" fmla="*/ 520 h 587"/>
                <a:gd name="T112" fmla="*/ 739 w 752"/>
                <a:gd name="T113" fmla="*/ 517 h 587"/>
                <a:gd name="T114" fmla="*/ 752 w 752"/>
                <a:gd name="T115" fmla="*/ 510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52" h="587">
                  <a:moveTo>
                    <a:pt x="0" y="585"/>
                  </a:moveTo>
                  <a:lnTo>
                    <a:pt x="0" y="585"/>
                  </a:lnTo>
                  <a:lnTo>
                    <a:pt x="0" y="585"/>
                  </a:lnTo>
                  <a:lnTo>
                    <a:pt x="5" y="587"/>
                  </a:lnTo>
                  <a:lnTo>
                    <a:pt x="5" y="587"/>
                  </a:lnTo>
                  <a:lnTo>
                    <a:pt x="12" y="581"/>
                  </a:lnTo>
                  <a:lnTo>
                    <a:pt x="12" y="581"/>
                  </a:lnTo>
                  <a:lnTo>
                    <a:pt x="19" y="585"/>
                  </a:lnTo>
                  <a:lnTo>
                    <a:pt x="19" y="585"/>
                  </a:lnTo>
                  <a:lnTo>
                    <a:pt x="26" y="581"/>
                  </a:lnTo>
                  <a:lnTo>
                    <a:pt x="26" y="581"/>
                  </a:lnTo>
                  <a:lnTo>
                    <a:pt x="32" y="577"/>
                  </a:lnTo>
                  <a:lnTo>
                    <a:pt x="32" y="577"/>
                  </a:lnTo>
                  <a:lnTo>
                    <a:pt x="38" y="575"/>
                  </a:lnTo>
                  <a:lnTo>
                    <a:pt x="38" y="575"/>
                  </a:lnTo>
                  <a:lnTo>
                    <a:pt x="45" y="577"/>
                  </a:lnTo>
                  <a:lnTo>
                    <a:pt x="45" y="577"/>
                  </a:lnTo>
                  <a:lnTo>
                    <a:pt x="52" y="576"/>
                  </a:lnTo>
                  <a:lnTo>
                    <a:pt x="52" y="576"/>
                  </a:lnTo>
                  <a:lnTo>
                    <a:pt x="58" y="579"/>
                  </a:lnTo>
                  <a:lnTo>
                    <a:pt x="58" y="579"/>
                  </a:lnTo>
                  <a:lnTo>
                    <a:pt x="64" y="573"/>
                  </a:lnTo>
                  <a:lnTo>
                    <a:pt x="64" y="573"/>
                  </a:lnTo>
                  <a:lnTo>
                    <a:pt x="71" y="577"/>
                  </a:lnTo>
                  <a:lnTo>
                    <a:pt x="71" y="577"/>
                  </a:lnTo>
                  <a:lnTo>
                    <a:pt x="78" y="578"/>
                  </a:lnTo>
                  <a:lnTo>
                    <a:pt x="78" y="578"/>
                  </a:lnTo>
                  <a:lnTo>
                    <a:pt x="84" y="574"/>
                  </a:lnTo>
                  <a:lnTo>
                    <a:pt x="84" y="574"/>
                  </a:lnTo>
                  <a:lnTo>
                    <a:pt x="91" y="569"/>
                  </a:lnTo>
                  <a:lnTo>
                    <a:pt x="91" y="569"/>
                  </a:lnTo>
                  <a:lnTo>
                    <a:pt x="97" y="568"/>
                  </a:lnTo>
                  <a:lnTo>
                    <a:pt x="97" y="568"/>
                  </a:lnTo>
                  <a:lnTo>
                    <a:pt x="104" y="566"/>
                  </a:lnTo>
                  <a:lnTo>
                    <a:pt x="104" y="566"/>
                  </a:lnTo>
                  <a:lnTo>
                    <a:pt x="110" y="562"/>
                  </a:lnTo>
                  <a:lnTo>
                    <a:pt x="110" y="562"/>
                  </a:lnTo>
                  <a:lnTo>
                    <a:pt x="117" y="565"/>
                  </a:lnTo>
                  <a:lnTo>
                    <a:pt x="117" y="565"/>
                  </a:lnTo>
                  <a:lnTo>
                    <a:pt x="124" y="557"/>
                  </a:lnTo>
                  <a:lnTo>
                    <a:pt x="124" y="557"/>
                  </a:lnTo>
                  <a:lnTo>
                    <a:pt x="130" y="559"/>
                  </a:lnTo>
                  <a:lnTo>
                    <a:pt x="130" y="559"/>
                  </a:lnTo>
                  <a:lnTo>
                    <a:pt x="136" y="559"/>
                  </a:lnTo>
                  <a:lnTo>
                    <a:pt x="136" y="559"/>
                  </a:lnTo>
                  <a:lnTo>
                    <a:pt x="143" y="556"/>
                  </a:lnTo>
                  <a:lnTo>
                    <a:pt x="143" y="556"/>
                  </a:lnTo>
                  <a:lnTo>
                    <a:pt x="150" y="557"/>
                  </a:lnTo>
                  <a:lnTo>
                    <a:pt x="150" y="557"/>
                  </a:lnTo>
                  <a:lnTo>
                    <a:pt x="156" y="548"/>
                  </a:lnTo>
                  <a:lnTo>
                    <a:pt x="156" y="548"/>
                  </a:lnTo>
                  <a:lnTo>
                    <a:pt x="162" y="549"/>
                  </a:lnTo>
                  <a:lnTo>
                    <a:pt x="162" y="549"/>
                  </a:lnTo>
                  <a:lnTo>
                    <a:pt x="169" y="549"/>
                  </a:lnTo>
                  <a:lnTo>
                    <a:pt x="169" y="549"/>
                  </a:lnTo>
                  <a:lnTo>
                    <a:pt x="176" y="536"/>
                  </a:lnTo>
                  <a:lnTo>
                    <a:pt x="176" y="536"/>
                  </a:lnTo>
                  <a:lnTo>
                    <a:pt x="183" y="534"/>
                  </a:lnTo>
                  <a:lnTo>
                    <a:pt x="183" y="534"/>
                  </a:lnTo>
                  <a:lnTo>
                    <a:pt x="188" y="540"/>
                  </a:lnTo>
                  <a:lnTo>
                    <a:pt x="188" y="540"/>
                  </a:lnTo>
                  <a:lnTo>
                    <a:pt x="195" y="530"/>
                  </a:lnTo>
                  <a:lnTo>
                    <a:pt x="195" y="530"/>
                  </a:lnTo>
                  <a:lnTo>
                    <a:pt x="202" y="533"/>
                  </a:lnTo>
                  <a:lnTo>
                    <a:pt x="202" y="533"/>
                  </a:lnTo>
                  <a:lnTo>
                    <a:pt x="209" y="519"/>
                  </a:lnTo>
                  <a:lnTo>
                    <a:pt x="209" y="519"/>
                  </a:lnTo>
                  <a:lnTo>
                    <a:pt x="215" y="508"/>
                  </a:lnTo>
                  <a:lnTo>
                    <a:pt x="215" y="508"/>
                  </a:lnTo>
                  <a:lnTo>
                    <a:pt x="221" y="504"/>
                  </a:lnTo>
                  <a:lnTo>
                    <a:pt x="221" y="504"/>
                  </a:lnTo>
                  <a:lnTo>
                    <a:pt x="228" y="504"/>
                  </a:lnTo>
                  <a:lnTo>
                    <a:pt x="228" y="504"/>
                  </a:lnTo>
                  <a:lnTo>
                    <a:pt x="235" y="497"/>
                  </a:lnTo>
                  <a:lnTo>
                    <a:pt x="235" y="497"/>
                  </a:lnTo>
                  <a:lnTo>
                    <a:pt x="242" y="477"/>
                  </a:lnTo>
                  <a:lnTo>
                    <a:pt x="242" y="477"/>
                  </a:lnTo>
                  <a:lnTo>
                    <a:pt x="248" y="480"/>
                  </a:lnTo>
                  <a:lnTo>
                    <a:pt x="248" y="480"/>
                  </a:lnTo>
                  <a:lnTo>
                    <a:pt x="254" y="458"/>
                  </a:lnTo>
                  <a:lnTo>
                    <a:pt x="254" y="458"/>
                  </a:lnTo>
                  <a:lnTo>
                    <a:pt x="261" y="442"/>
                  </a:lnTo>
                  <a:lnTo>
                    <a:pt x="261" y="442"/>
                  </a:lnTo>
                  <a:lnTo>
                    <a:pt x="268" y="414"/>
                  </a:lnTo>
                  <a:lnTo>
                    <a:pt x="268" y="414"/>
                  </a:lnTo>
                  <a:lnTo>
                    <a:pt x="274" y="406"/>
                  </a:lnTo>
                  <a:lnTo>
                    <a:pt x="274" y="406"/>
                  </a:lnTo>
                  <a:lnTo>
                    <a:pt x="281" y="374"/>
                  </a:lnTo>
                  <a:lnTo>
                    <a:pt x="281" y="374"/>
                  </a:lnTo>
                  <a:lnTo>
                    <a:pt x="287" y="363"/>
                  </a:lnTo>
                  <a:lnTo>
                    <a:pt x="287" y="363"/>
                  </a:lnTo>
                  <a:lnTo>
                    <a:pt x="294" y="350"/>
                  </a:lnTo>
                  <a:lnTo>
                    <a:pt x="294" y="350"/>
                  </a:lnTo>
                  <a:lnTo>
                    <a:pt x="300" y="336"/>
                  </a:lnTo>
                  <a:lnTo>
                    <a:pt x="300" y="336"/>
                  </a:lnTo>
                  <a:lnTo>
                    <a:pt x="307" y="287"/>
                  </a:lnTo>
                  <a:lnTo>
                    <a:pt x="307" y="287"/>
                  </a:lnTo>
                  <a:lnTo>
                    <a:pt x="313" y="259"/>
                  </a:lnTo>
                  <a:lnTo>
                    <a:pt x="313" y="259"/>
                  </a:lnTo>
                  <a:lnTo>
                    <a:pt x="320" y="195"/>
                  </a:lnTo>
                  <a:lnTo>
                    <a:pt x="320" y="195"/>
                  </a:lnTo>
                  <a:lnTo>
                    <a:pt x="326" y="197"/>
                  </a:lnTo>
                  <a:lnTo>
                    <a:pt x="326" y="197"/>
                  </a:lnTo>
                  <a:lnTo>
                    <a:pt x="333" y="145"/>
                  </a:lnTo>
                  <a:lnTo>
                    <a:pt x="333" y="145"/>
                  </a:lnTo>
                  <a:lnTo>
                    <a:pt x="340" y="145"/>
                  </a:lnTo>
                  <a:lnTo>
                    <a:pt x="340" y="145"/>
                  </a:lnTo>
                  <a:lnTo>
                    <a:pt x="346" y="71"/>
                  </a:lnTo>
                  <a:lnTo>
                    <a:pt x="346" y="71"/>
                  </a:lnTo>
                  <a:lnTo>
                    <a:pt x="352" y="74"/>
                  </a:lnTo>
                  <a:lnTo>
                    <a:pt x="352" y="74"/>
                  </a:lnTo>
                  <a:lnTo>
                    <a:pt x="359" y="70"/>
                  </a:lnTo>
                  <a:lnTo>
                    <a:pt x="359" y="70"/>
                  </a:lnTo>
                  <a:lnTo>
                    <a:pt x="366" y="54"/>
                  </a:lnTo>
                  <a:lnTo>
                    <a:pt x="366" y="54"/>
                  </a:lnTo>
                  <a:lnTo>
                    <a:pt x="373" y="45"/>
                  </a:lnTo>
                  <a:lnTo>
                    <a:pt x="373" y="45"/>
                  </a:lnTo>
                  <a:lnTo>
                    <a:pt x="378" y="43"/>
                  </a:lnTo>
                  <a:lnTo>
                    <a:pt x="378" y="43"/>
                  </a:lnTo>
                  <a:lnTo>
                    <a:pt x="385" y="26"/>
                  </a:lnTo>
                  <a:lnTo>
                    <a:pt x="385" y="26"/>
                  </a:lnTo>
                  <a:lnTo>
                    <a:pt x="392" y="0"/>
                  </a:lnTo>
                  <a:lnTo>
                    <a:pt x="392" y="0"/>
                  </a:lnTo>
                  <a:lnTo>
                    <a:pt x="399" y="17"/>
                  </a:lnTo>
                  <a:lnTo>
                    <a:pt x="399" y="17"/>
                  </a:lnTo>
                  <a:lnTo>
                    <a:pt x="405" y="39"/>
                  </a:lnTo>
                  <a:lnTo>
                    <a:pt x="405" y="39"/>
                  </a:lnTo>
                  <a:lnTo>
                    <a:pt x="411" y="42"/>
                  </a:lnTo>
                  <a:lnTo>
                    <a:pt x="411" y="42"/>
                  </a:lnTo>
                  <a:lnTo>
                    <a:pt x="418" y="39"/>
                  </a:lnTo>
                  <a:lnTo>
                    <a:pt x="418" y="39"/>
                  </a:lnTo>
                  <a:lnTo>
                    <a:pt x="425" y="55"/>
                  </a:lnTo>
                  <a:lnTo>
                    <a:pt x="425" y="55"/>
                  </a:lnTo>
                  <a:lnTo>
                    <a:pt x="431" y="77"/>
                  </a:lnTo>
                  <a:lnTo>
                    <a:pt x="431" y="77"/>
                  </a:lnTo>
                  <a:lnTo>
                    <a:pt x="437" y="76"/>
                  </a:lnTo>
                  <a:lnTo>
                    <a:pt x="437" y="76"/>
                  </a:lnTo>
                  <a:lnTo>
                    <a:pt x="444" y="78"/>
                  </a:lnTo>
                  <a:lnTo>
                    <a:pt x="444" y="78"/>
                  </a:lnTo>
                  <a:lnTo>
                    <a:pt x="451" y="102"/>
                  </a:lnTo>
                  <a:lnTo>
                    <a:pt x="451" y="102"/>
                  </a:lnTo>
                  <a:lnTo>
                    <a:pt x="457" y="129"/>
                  </a:lnTo>
                  <a:lnTo>
                    <a:pt x="457" y="129"/>
                  </a:lnTo>
                  <a:lnTo>
                    <a:pt x="464" y="130"/>
                  </a:lnTo>
                  <a:lnTo>
                    <a:pt x="464" y="130"/>
                  </a:lnTo>
                  <a:lnTo>
                    <a:pt x="470" y="144"/>
                  </a:lnTo>
                  <a:lnTo>
                    <a:pt x="470" y="144"/>
                  </a:lnTo>
                  <a:lnTo>
                    <a:pt x="477" y="176"/>
                  </a:lnTo>
                  <a:lnTo>
                    <a:pt x="477" y="176"/>
                  </a:lnTo>
                  <a:lnTo>
                    <a:pt x="483" y="176"/>
                  </a:lnTo>
                  <a:lnTo>
                    <a:pt x="483" y="176"/>
                  </a:lnTo>
                  <a:lnTo>
                    <a:pt x="490" y="194"/>
                  </a:lnTo>
                  <a:lnTo>
                    <a:pt x="490" y="194"/>
                  </a:lnTo>
                  <a:lnTo>
                    <a:pt x="497" y="226"/>
                  </a:lnTo>
                  <a:lnTo>
                    <a:pt x="497" y="226"/>
                  </a:lnTo>
                  <a:lnTo>
                    <a:pt x="503" y="228"/>
                  </a:lnTo>
                  <a:lnTo>
                    <a:pt x="503" y="228"/>
                  </a:lnTo>
                  <a:lnTo>
                    <a:pt x="510" y="261"/>
                  </a:lnTo>
                  <a:lnTo>
                    <a:pt x="510" y="261"/>
                  </a:lnTo>
                  <a:lnTo>
                    <a:pt x="516" y="260"/>
                  </a:lnTo>
                  <a:lnTo>
                    <a:pt x="516" y="260"/>
                  </a:lnTo>
                  <a:lnTo>
                    <a:pt x="523" y="302"/>
                  </a:lnTo>
                  <a:lnTo>
                    <a:pt x="523" y="302"/>
                  </a:lnTo>
                  <a:lnTo>
                    <a:pt x="530" y="315"/>
                  </a:lnTo>
                  <a:lnTo>
                    <a:pt x="530" y="315"/>
                  </a:lnTo>
                  <a:lnTo>
                    <a:pt x="536" y="324"/>
                  </a:lnTo>
                  <a:lnTo>
                    <a:pt x="536" y="324"/>
                  </a:lnTo>
                  <a:lnTo>
                    <a:pt x="542" y="344"/>
                  </a:lnTo>
                  <a:lnTo>
                    <a:pt x="542" y="344"/>
                  </a:lnTo>
                  <a:lnTo>
                    <a:pt x="549" y="356"/>
                  </a:lnTo>
                  <a:lnTo>
                    <a:pt x="549" y="356"/>
                  </a:lnTo>
                  <a:lnTo>
                    <a:pt x="556" y="382"/>
                  </a:lnTo>
                  <a:lnTo>
                    <a:pt x="556" y="382"/>
                  </a:lnTo>
                  <a:lnTo>
                    <a:pt x="562" y="387"/>
                  </a:lnTo>
                  <a:lnTo>
                    <a:pt x="562" y="387"/>
                  </a:lnTo>
                  <a:lnTo>
                    <a:pt x="568" y="390"/>
                  </a:lnTo>
                  <a:lnTo>
                    <a:pt x="568" y="390"/>
                  </a:lnTo>
                  <a:lnTo>
                    <a:pt x="575" y="406"/>
                  </a:lnTo>
                  <a:lnTo>
                    <a:pt x="575" y="406"/>
                  </a:lnTo>
                  <a:lnTo>
                    <a:pt x="582" y="421"/>
                  </a:lnTo>
                  <a:lnTo>
                    <a:pt x="582" y="421"/>
                  </a:lnTo>
                  <a:lnTo>
                    <a:pt x="589" y="418"/>
                  </a:lnTo>
                  <a:lnTo>
                    <a:pt x="589" y="418"/>
                  </a:lnTo>
                  <a:lnTo>
                    <a:pt x="594" y="422"/>
                  </a:lnTo>
                  <a:lnTo>
                    <a:pt x="594" y="422"/>
                  </a:lnTo>
                  <a:lnTo>
                    <a:pt x="601" y="430"/>
                  </a:lnTo>
                  <a:lnTo>
                    <a:pt x="601" y="430"/>
                  </a:lnTo>
                  <a:lnTo>
                    <a:pt x="608" y="433"/>
                  </a:lnTo>
                  <a:lnTo>
                    <a:pt x="608" y="433"/>
                  </a:lnTo>
                  <a:lnTo>
                    <a:pt x="615" y="446"/>
                  </a:lnTo>
                  <a:lnTo>
                    <a:pt x="615" y="446"/>
                  </a:lnTo>
                  <a:lnTo>
                    <a:pt x="621" y="449"/>
                  </a:lnTo>
                  <a:lnTo>
                    <a:pt x="621" y="449"/>
                  </a:lnTo>
                  <a:lnTo>
                    <a:pt x="627" y="444"/>
                  </a:lnTo>
                  <a:lnTo>
                    <a:pt x="627" y="444"/>
                  </a:lnTo>
                  <a:lnTo>
                    <a:pt x="634" y="466"/>
                  </a:lnTo>
                  <a:lnTo>
                    <a:pt x="634" y="466"/>
                  </a:lnTo>
                  <a:lnTo>
                    <a:pt x="641" y="464"/>
                  </a:lnTo>
                  <a:lnTo>
                    <a:pt x="641" y="464"/>
                  </a:lnTo>
                  <a:lnTo>
                    <a:pt x="647" y="468"/>
                  </a:lnTo>
                  <a:lnTo>
                    <a:pt x="647" y="468"/>
                  </a:lnTo>
                  <a:lnTo>
                    <a:pt x="654" y="468"/>
                  </a:lnTo>
                  <a:lnTo>
                    <a:pt x="654" y="468"/>
                  </a:lnTo>
                  <a:lnTo>
                    <a:pt x="660" y="477"/>
                  </a:lnTo>
                  <a:lnTo>
                    <a:pt x="660" y="477"/>
                  </a:lnTo>
                  <a:lnTo>
                    <a:pt x="667" y="493"/>
                  </a:lnTo>
                  <a:lnTo>
                    <a:pt x="667" y="493"/>
                  </a:lnTo>
                  <a:lnTo>
                    <a:pt x="673" y="491"/>
                  </a:lnTo>
                  <a:lnTo>
                    <a:pt x="673" y="491"/>
                  </a:lnTo>
                  <a:lnTo>
                    <a:pt x="680" y="495"/>
                  </a:lnTo>
                  <a:lnTo>
                    <a:pt x="680" y="495"/>
                  </a:lnTo>
                  <a:lnTo>
                    <a:pt x="686" y="490"/>
                  </a:lnTo>
                  <a:lnTo>
                    <a:pt x="686" y="490"/>
                  </a:lnTo>
                  <a:lnTo>
                    <a:pt x="693" y="491"/>
                  </a:lnTo>
                  <a:lnTo>
                    <a:pt x="693" y="491"/>
                  </a:lnTo>
                  <a:lnTo>
                    <a:pt x="699" y="494"/>
                  </a:lnTo>
                  <a:lnTo>
                    <a:pt x="699" y="494"/>
                  </a:lnTo>
                  <a:lnTo>
                    <a:pt x="706" y="497"/>
                  </a:lnTo>
                  <a:lnTo>
                    <a:pt x="706" y="497"/>
                  </a:lnTo>
                  <a:lnTo>
                    <a:pt x="713" y="501"/>
                  </a:lnTo>
                  <a:lnTo>
                    <a:pt x="713" y="501"/>
                  </a:lnTo>
                  <a:lnTo>
                    <a:pt x="719" y="510"/>
                  </a:lnTo>
                  <a:lnTo>
                    <a:pt x="719" y="510"/>
                  </a:lnTo>
                  <a:lnTo>
                    <a:pt x="726" y="520"/>
                  </a:lnTo>
                  <a:lnTo>
                    <a:pt x="726" y="520"/>
                  </a:lnTo>
                  <a:lnTo>
                    <a:pt x="732" y="510"/>
                  </a:lnTo>
                  <a:lnTo>
                    <a:pt x="732" y="510"/>
                  </a:lnTo>
                  <a:lnTo>
                    <a:pt x="739" y="517"/>
                  </a:lnTo>
                  <a:lnTo>
                    <a:pt x="739" y="517"/>
                  </a:lnTo>
                  <a:lnTo>
                    <a:pt x="746" y="517"/>
                  </a:lnTo>
                  <a:lnTo>
                    <a:pt x="746" y="517"/>
                  </a:lnTo>
                  <a:lnTo>
                    <a:pt x="752" y="510"/>
                  </a:lnTo>
                </a:path>
              </a:pathLst>
            </a:cu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3" name="Rectangle 63">
              <a:extLst>
                <a:ext uri="{FF2B5EF4-FFF2-40B4-BE49-F238E27FC236}">
                  <a16:creationId xmlns:a16="http://schemas.microsoft.com/office/drawing/2014/main" id="{CD09AD8E-A171-DD6C-3A16-D0C91F3E1E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5809"/>
              <a:ext cx="629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Distance (</a:t>
              </a:r>
              <a:r>
                <a:rPr kumimoji="0" lang="en-US" altLang="en-US" sz="12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μm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4" name="Rectangle 64">
              <a:extLst>
                <a:ext uri="{FF2B5EF4-FFF2-40B4-BE49-F238E27FC236}">
                  <a16:creationId xmlns:a16="http://schemas.microsoft.com/office/drawing/2014/main" id="{08D557C1-05AC-8179-70DA-5CC9FE63071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477" y="5027"/>
              <a:ext cx="706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Intensity (</a:t>
              </a:r>
              <a:r>
                <a:rPr kumimoji="0" lang="en-US" altLang="en-US" sz="12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a.u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5" name="Rectangle 65">
              <a:extLst>
                <a:ext uri="{FF2B5EF4-FFF2-40B4-BE49-F238E27FC236}">
                  <a16:creationId xmlns:a16="http://schemas.microsoft.com/office/drawing/2014/main" id="{993986B8-1094-B44A-12A4-1B4B04034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4716"/>
              <a:ext cx="265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CAR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6" name="Line 66">
              <a:extLst>
                <a:ext uri="{FF2B5EF4-FFF2-40B4-BE49-F238E27FC236}">
                  <a16:creationId xmlns:a16="http://schemas.microsoft.com/office/drawing/2014/main" id="{46981C2C-F6A8-AEEA-06B4-FCE4556525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5" y="4766"/>
              <a:ext cx="125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7" name="Rectangle 67">
              <a:extLst>
                <a:ext uri="{FF2B5EF4-FFF2-40B4-BE49-F238E27FC236}">
                  <a16:creationId xmlns:a16="http://schemas.microsoft.com/office/drawing/2014/main" id="{F3D76FE5-EC19-98DF-955B-16E5ACBF8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4874"/>
              <a:ext cx="231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A20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8" name="Line 68">
              <a:extLst>
                <a:ext uri="{FF2B5EF4-FFF2-40B4-BE49-F238E27FC236}">
                  <a16:creationId xmlns:a16="http://schemas.microsoft.com/office/drawing/2014/main" id="{1589FE97-1716-8C68-3612-B5709FF625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5" y="4924"/>
              <a:ext cx="125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CDC38ED-D7BB-1E56-5484-7C56DDEFBDA1}"/>
              </a:ext>
            </a:extLst>
          </p:cNvPr>
          <p:cNvGrpSpPr/>
          <p:nvPr/>
        </p:nvGrpSpPr>
        <p:grpSpPr>
          <a:xfrm>
            <a:off x="16436" y="2676190"/>
            <a:ext cx="3257892" cy="1906055"/>
            <a:chOff x="171108" y="379414"/>
            <a:chExt cx="3257892" cy="1906055"/>
          </a:xfrm>
        </p:grpSpPr>
        <p:grpSp>
          <p:nvGrpSpPr>
            <p:cNvPr id="63" name="组合 26">
              <a:extLst>
                <a:ext uri="{FF2B5EF4-FFF2-40B4-BE49-F238E27FC236}">
                  <a16:creationId xmlns:a16="http://schemas.microsoft.com/office/drawing/2014/main" id="{57EB2BB7-1C00-D24F-9D47-0E2FD914D69A}"/>
                </a:ext>
              </a:extLst>
            </p:cNvPr>
            <p:cNvGrpSpPr/>
            <p:nvPr/>
          </p:nvGrpSpPr>
          <p:grpSpPr>
            <a:xfrm>
              <a:off x="172326" y="1655892"/>
              <a:ext cx="3256674" cy="277381"/>
              <a:chOff x="598851" y="1605345"/>
              <a:chExt cx="3256674" cy="277381"/>
            </a:xfrm>
          </p:grpSpPr>
          <p:pic>
            <p:nvPicPr>
              <p:cNvPr id="64" name="图片 6" descr="donor8 gd2 b7h3 cd3">
                <a:extLst>
                  <a:ext uri="{FF2B5EF4-FFF2-40B4-BE49-F238E27FC236}">
                    <a16:creationId xmlns:a16="http://schemas.microsoft.com/office/drawing/2014/main" id="{31181196-FCC9-3BC0-8F2E-1FB8853393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b="78750"/>
              <a:stretch/>
            </p:blipFill>
            <p:spPr>
              <a:xfrm>
                <a:off x="1176719" y="1605345"/>
                <a:ext cx="1800000" cy="27738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65" name="文本框 8">
                <a:extLst>
                  <a:ext uri="{FF2B5EF4-FFF2-40B4-BE49-F238E27FC236}">
                    <a16:creationId xmlns:a16="http://schemas.microsoft.com/office/drawing/2014/main" id="{7CF08633-3989-95A6-074C-0CC16C07B1AA}"/>
                  </a:ext>
                </a:extLst>
              </p:cNvPr>
              <p:cNvSpPr txBox="1"/>
              <p:nvPr/>
            </p:nvSpPr>
            <p:spPr>
              <a:xfrm>
                <a:off x="598851" y="1605536"/>
                <a:ext cx="72199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55kDa</a:t>
                </a:r>
              </a:p>
            </p:txBody>
          </p:sp>
          <p:sp>
            <p:nvSpPr>
              <p:cNvPr id="66" name="文本框 33">
                <a:extLst>
                  <a:ext uri="{FF2B5EF4-FFF2-40B4-BE49-F238E27FC236}">
                    <a16:creationId xmlns:a16="http://schemas.microsoft.com/office/drawing/2014/main" id="{40027EB3-6139-CC15-B873-3DBC592057C5}"/>
                  </a:ext>
                </a:extLst>
              </p:cNvPr>
              <p:cNvSpPr txBox="1"/>
              <p:nvPr/>
            </p:nvSpPr>
            <p:spPr>
              <a:xfrm>
                <a:off x="2915154" y="1605536"/>
                <a:ext cx="9403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CD3ζ-CAR</a:t>
                </a:r>
              </a:p>
            </p:txBody>
          </p:sp>
        </p:grpSp>
        <p:grpSp>
          <p:nvGrpSpPr>
            <p:cNvPr id="67" name="组合 22">
              <a:extLst>
                <a:ext uri="{FF2B5EF4-FFF2-40B4-BE49-F238E27FC236}">
                  <a16:creationId xmlns:a16="http://schemas.microsoft.com/office/drawing/2014/main" id="{4D2B3755-AFF2-1D27-1D30-22B0CD63ABCC}"/>
                </a:ext>
              </a:extLst>
            </p:cNvPr>
            <p:cNvGrpSpPr/>
            <p:nvPr/>
          </p:nvGrpSpPr>
          <p:grpSpPr>
            <a:xfrm>
              <a:off x="172326" y="942050"/>
              <a:ext cx="2910252" cy="639659"/>
              <a:chOff x="598851" y="985773"/>
              <a:chExt cx="2910252" cy="639659"/>
            </a:xfrm>
          </p:grpSpPr>
          <p:pic>
            <p:nvPicPr>
              <p:cNvPr id="68" name="图片 10" descr="donor9 gd2 b7h3 p-ikk">
                <a:extLst>
                  <a:ext uri="{FF2B5EF4-FFF2-40B4-BE49-F238E27FC236}">
                    <a16:creationId xmlns:a16="http://schemas.microsoft.com/office/drawing/2014/main" id="{5D8D9CF4-6531-6FAD-8C09-1B9E39DF47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14410" b="11126"/>
              <a:stretch/>
            </p:blipFill>
            <p:spPr>
              <a:xfrm>
                <a:off x="1176719" y="995863"/>
                <a:ext cx="1800000" cy="26867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69" name="文本框 40">
                <a:extLst>
                  <a:ext uri="{FF2B5EF4-FFF2-40B4-BE49-F238E27FC236}">
                    <a16:creationId xmlns:a16="http://schemas.microsoft.com/office/drawing/2014/main" id="{0DFD9D66-03E5-B282-1A41-8DD085DD64E8}"/>
                  </a:ext>
                </a:extLst>
              </p:cNvPr>
              <p:cNvSpPr txBox="1"/>
              <p:nvPr/>
            </p:nvSpPr>
            <p:spPr>
              <a:xfrm>
                <a:off x="2971068" y="1348433"/>
                <a:ext cx="53803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A20</a:t>
                </a:r>
              </a:p>
            </p:txBody>
          </p:sp>
          <p:sp>
            <p:nvSpPr>
              <p:cNvPr id="70" name="文本框 42">
                <a:extLst>
                  <a:ext uri="{FF2B5EF4-FFF2-40B4-BE49-F238E27FC236}">
                    <a16:creationId xmlns:a16="http://schemas.microsoft.com/office/drawing/2014/main" id="{F731283E-667F-D82E-7673-9F25591ED590}"/>
                  </a:ext>
                </a:extLst>
              </p:cNvPr>
              <p:cNvSpPr txBox="1"/>
              <p:nvPr/>
            </p:nvSpPr>
            <p:spPr>
              <a:xfrm>
                <a:off x="598851" y="985773"/>
                <a:ext cx="72199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82kDa</a:t>
                </a:r>
              </a:p>
            </p:txBody>
          </p:sp>
        </p:grpSp>
        <p:sp>
          <p:nvSpPr>
            <p:cNvPr id="71" name="文本框 52">
              <a:extLst>
                <a:ext uri="{FF2B5EF4-FFF2-40B4-BE49-F238E27FC236}">
                  <a16:creationId xmlns:a16="http://schemas.microsoft.com/office/drawing/2014/main" id="{805AE73C-0938-F336-1A67-07A21050BFC9}"/>
                </a:ext>
              </a:extLst>
            </p:cNvPr>
            <p:cNvSpPr txBox="1"/>
            <p:nvPr/>
          </p:nvSpPr>
          <p:spPr>
            <a:xfrm rot="18900000">
              <a:off x="955626" y="428132"/>
              <a:ext cx="104950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GD2.CD28ζ</a:t>
              </a:r>
            </a:p>
          </p:txBody>
        </p:sp>
        <p:sp>
          <p:nvSpPr>
            <p:cNvPr id="72" name="文本框 53">
              <a:extLst>
                <a:ext uri="{FF2B5EF4-FFF2-40B4-BE49-F238E27FC236}">
                  <a16:creationId xmlns:a16="http://schemas.microsoft.com/office/drawing/2014/main" id="{36FB19EA-259F-E436-094C-A83B494D22B1}"/>
                </a:ext>
              </a:extLst>
            </p:cNvPr>
            <p:cNvSpPr txBox="1"/>
            <p:nvPr/>
          </p:nvSpPr>
          <p:spPr>
            <a:xfrm rot="18900000">
              <a:off x="1275191" y="496142"/>
              <a:ext cx="8553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GD2.BBζ</a:t>
              </a:r>
            </a:p>
          </p:txBody>
        </p:sp>
        <p:sp>
          <p:nvSpPr>
            <p:cNvPr id="73" name="文本框 55">
              <a:extLst>
                <a:ext uri="{FF2B5EF4-FFF2-40B4-BE49-F238E27FC236}">
                  <a16:creationId xmlns:a16="http://schemas.microsoft.com/office/drawing/2014/main" id="{214DCF1A-B4AD-9123-88AC-070664C0F000}"/>
                </a:ext>
              </a:extLst>
            </p:cNvPr>
            <p:cNvSpPr txBox="1"/>
            <p:nvPr/>
          </p:nvSpPr>
          <p:spPr>
            <a:xfrm rot="18900000">
              <a:off x="715897" y="547763"/>
              <a:ext cx="71058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NT</a:t>
              </a:r>
            </a:p>
          </p:txBody>
        </p:sp>
        <p:sp>
          <p:nvSpPr>
            <p:cNvPr id="74" name="文本框 36">
              <a:extLst>
                <a:ext uri="{FF2B5EF4-FFF2-40B4-BE49-F238E27FC236}">
                  <a16:creationId xmlns:a16="http://schemas.microsoft.com/office/drawing/2014/main" id="{E0B45952-3E91-8A49-365A-A3256ACDCE2D}"/>
                </a:ext>
              </a:extLst>
            </p:cNvPr>
            <p:cNvSpPr txBox="1"/>
            <p:nvPr/>
          </p:nvSpPr>
          <p:spPr>
            <a:xfrm rot="18900000">
              <a:off x="1806028" y="379414"/>
              <a:ext cx="1187298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B7-H3.CD28ζ</a:t>
              </a:r>
            </a:p>
          </p:txBody>
        </p:sp>
        <p:sp>
          <p:nvSpPr>
            <p:cNvPr id="75" name="文本框 38">
              <a:extLst>
                <a:ext uri="{FF2B5EF4-FFF2-40B4-BE49-F238E27FC236}">
                  <a16:creationId xmlns:a16="http://schemas.microsoft.com/office/drawing/2014/main" id="{49ADCB56-DA1C-F5C8-09B3-BF338DC93EAE}"/>
                </a:ext>
              </a:extLst>
            </p:cNvPr>
            <p:cNvSpPr txBox="1"/>
            <p:nvPr/>
          </p:nvSpPr>
          <p:spPr>
            <a:xfrm rot="18900000">
              <a:off x="2144915" y="481026"/>
              <a:ext cx="89812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B7H3.BBζ</a:t>
              </a:r>
            </a:p>
          </p:txBody>
        </p:sp>
        <p:sp>
          <p:nvSpPr>
            <p:cNvPr id="76" name="文本框 41">
              <a:extLst>
                <a:ext uri="{FF2B5EF4-FFF2-40B4-BE49-F238E27FC236}">
                  <a16:creationId xmlns:a16="http://schemas.microsoft.com/office/drawing/2014/main" id="{52982B84-3BF7-ADCA-FC99-B72FF4E783A4}"/>
                </a:ext>
              </a:extLst>
            </p:cNvPr>
            <p:cNvSpPr txBox="1"/>
            <p:nvPr/>
          </p:nvSpPr>
          <p:spPr>
            <a:xfrm rot="18900000">
              <a:off x="1611614" y="651366"/>
              <a:ext cx="4175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NT</a:t>
              </a:r>
            </a:p>
          </p:txBody>
        </p:sp>
        <p:grpSp>
          <p:nvGrpSpPr>
            <p:cNvPr id="77" name="组合 27">
              <a:extLst>
                <a:ext uri="{FF2B5EF4-FFF2-40B4-BE49-F238E27FC236}">
                  <a16:creationId xmlns:a16="http://schemas.microsoft.com/office/drawing/2014/main" id="{F1A661EB-BDA5-8EF8-BACC-BAFC814B94ED}"/>
                </a:ext>
              </a:extLst>
            </p:cNvPr>
            <p:cNvGrpSpPr/>
            <p:nvPr/>
          </p:nvGrpSpPr>
          <p:grpSpPr>
            <a:xfrm>
              <a:off x="172326" y="2008470"/>
              <a:ext cx="3256674" cy="276999"/>
              <a:chOff x="598851" y="2002663"/>
              <a:chExt cx="3256674" cy="276999"/>
            </a:xfrm>
          </p:grpSpPr>
          <p:sp>
            <p:nvSpPr>
              <p:cNvPr id="78" name="文本框 20">
                <a:extLst>
                  <a:ext uri="{FF2B5EF4-FFF2-40B4-BE49-F238E27FC236}">
                    <a16:creationId xmlns:a16="http://schemas.microsoft.com/office/drawing/2014/main" id="{F4867D41-867A-4627-FCD5-9E65EB55AE06}"/>
                  </a:ext>
                </a:extLst>
              </p:cNvPr>
              <p:cNvSpPr txBox="1"/>
              <p:nvPr/>
            </p:nvSpPr>
            <p:spPr>
              <a:xfrm>
                <a:off x="598851" y="2002663"/>
                <a:ext cx="72199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16kDa</a:t>
                </a:r>
              </a:p>
            </p:txBody>
          </p:sp>
          <p:sp>
            <p:nvSpPr>
              <p:cNvPr id="79" name="文本框 32">
                <a:extLst>
                  <a:ext uri="{FF2B5EF4-FFF2-40B4-BE49-F238E27FC236}">
                    <a16:creationId xmlns:a16="http://schemas.microsoft.com/office/drawing/2014/main" id="{B641E276-44CB-E453-6DC3-92CB55B4908B}"/>
                  </a:ext>
                </a:extLst>
              </p:cNvPr>
              <p:cNvSpPr txBox="1"/>
              <p:nvPr/>
            </p:nvSpPr>
            <p:spPr>
              <a:xfrm>
                <a:off x="2915154" y="2002663"/>
                <a:ext cx="9403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endo-CD3ζ</a:t>
                </a:r>
              </a:p>
            </p:txBody>
          </p:sp>
          <p:pic>
            <p:nvPicPr>
              <p:cNvPr id="80" name="图片 74" descr="donor8 gd2 b7h3 cd3">
                <a:extLst>
                  <a:ext uri="{FF2B5EF4-FFF2-40B4-BE49-F238E27FC236}">
                    <a16:creationId xmlns:a16="http://schemas.microsoft.com/office/drawing/2014/main" id="{4BE3A302-D7BE-FEFD-DCA5-090DABF82E1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3158"/>
              <a:stretch/>
            </p:blipFill>
            <p:spPr>
              <a:xfrm>
                <a:off x="1175519" y="2031242"/>
                <a:ext cx="1800000" cy="21984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sp>
          <p:nvSpPr>
            <p:cNvPr id="89" name="文本框 27">
              <a:extLst>
                <a:ext uri="{FF2B5EF4-FFF2-40B4-BE49-F238E27FC236}">
                  <a16:creationId xmlns:a16="http://schemas.microsoft.com/office/drawing/2014/main" id="{F85722BA-DA0D-8E89-AFA3-D2B04C91D1D8}"/>
                </a:ext>
              </a:extLst>
            </p:cNvPr>
            <p:cNvSpPr txBox="1"/>
            <p:nvPr/>
          </p:nvSpPr>
          <p:spPr>
            <a:xfrm>
              <a:off x="2527528" y="931386"/>
              <a:ext cx="6588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p-A20</a:t>
              </a:r>
            </a:p>
          </p:txBody>
        </p:sp>
        <p:sp>
          <p:nvSpPr>
            <p:cNvPr id="90" name="文本框 63">
              <a:extLst>
                <a:ext uri="{FF2B5EF4-FFF2-40B4-BE49-F238E27FC236}">
                  <a16:creationId xmlns:a16="http://schemas.microsoft.com/office/drawing/2014/main" id="{CE13075E-7C22-2D84-9F87-539E66858B76}"/>
                </a:ext>
              </a:extLst>
            </p:cNvPr>
            <p:cNvSpPr txBox="1"/>
            <p:nvPr/>
          </p:nvSpPr>
          <p:spPr>
            <a:xfrm>
              <a:off x="171108" y="1307852"/>
              <a:ext cx="7219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82kDa</a:t>
              </a:r>
            </a:p>
          </p:txBody>
        </p:sp>
        <p:pic>
          <p:nvPicPr>
            <p:cNvPr id="91" name="Picture 90" descr="A close up of a keyboard&#10;&#10;Description automatically generated with low confidence">
              <a:extLst>
                <a:ext uri="{FF2B5EF4-FFF2-40B4-BE49-F238E27FC236}">
                  <a16:creationId xmlns:a16="http://schemas.microsoft.com/office/drawing/2014/main" id="{EFE2708B-8E33-7790-EFC0-AF8D54F17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484" y="1326588"/>
              <a:ext cx="1800000" cy="23952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145" name="Group 755">
            <a:extLst>
              <a:ext uri="{FF2B5EF4-FFF2-40B4-BE49-F238E27FC236}">
                <a16:creationId xmlns:a16="http://schemas.microsoft.com/office/drawing/2014/main" id="{782A1D14-B4E0-9D3A-0BA7-4B79C686B51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25112" y="2581966"/>
            <a:ext cx="1439862" cy="2640013"/>
            <a:chOff x="-1298" y="4555"/>
            <a:chExt cx="907" cy="1663"/>
          </a:xfrm>
        </p:grpSpPr>
        <p:sp>
          <p:nvSpPr>
            <p:cNvPr id="146" name="AutoShape 754">
              <a:extLst>
                <a:ext uri="{FF2B5EF4-FFF2-40B4-BE49-F238E27FC236}">
                  <a16:creationId xmlns:a16="http://schemas.microsoft.com/office/drawing/2014/main" id="{9DEBD9E2-2120-4924-E3AE-6B88DDDB354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298" y="4555"/>
              <a:ext cx="907" cy="1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Rectangle 756">
              <a:extLst>
                <a:ext uri="{FF2B5EF4-FFF2-40B4-BE49-F238E27FC236}">
                  <a16:creationId xmlns:a16="http://schemas.microsoft.com/office/drawing/2014/main" id="{A4615795-AEC5-B066-8D97-AB01611FF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99" y="5011"/>
              <a:ext cx="124" cy="610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757">
              <a:extLst>
                <a:ext uri="{FF2B5EF4-FFF2-40B4-BE49-F238E27FC236}">
                  <a16:creationId xmlns:a16="http://schemas.microsoft.com/office/drawing/2014/main" id="{87908D67-114F-44E8-0A77-1454A90FC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91" y="5020"/>
              <a:ext cx="107" cy="601"/>
            </a:xfrm>
            <a:custGeom>
              <a:avLst/>
              <a:gdLst>
                <a:gd name="T0" fmla="*/ 0 w 107"/>
                <a:gd name="T1" fmla="*/ 601 h 601"/>
                <a:gd name="T2" fmla="*/ 0 w 107"/>
                <a:gd name="T3" fmla="*/ 0 h 601"/>
                <a:gd name="T4" fmla="*/ 0 w 107"/>
                <a:gd name="T5" fmla="*/ 0 h 601"/>
                <a:gd name="T6" fmla="*/ 107 w 107"/>
                <a:gd name="T7" fmla="*/ 0 h 601"/>
                <a:gd name="T8" fmla="*/ 107 w 107"/>
                <a:gd name="T9" fmla="*/ 0 h 601"/>
                <a:gd name="T10" fmla="*/ 107 w 107"/>
                <a:gd name="T11" fmla="*/ 60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601">
                  <a:moveTo>
                    <a:pt x="0" y="60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601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758">
              <a:extLst>
                <a:ext uri="{FF2B5EF4-FFF2-40B4-BE49-F238E27FC236}">
                  <a16:creationId xmlns:a16="http://schemas.microsoft.com/office/drawing/2014/main" id="{4441DC0D-EE1D-85AF-6E91-C84FE7CF7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87" y="5475"/>
              <a:ext cx="124" cy="146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759">
              <a:extLst>
                <a:ext uri="{FF2B5EF4-FFF2-40B4-BE49-F238E27FC236}">
                  <a16:creationId xmlns:a16="http://schemas.microsoft.com/office/drawing/2014/main" id="{149AD013-69DD-AE8A-3031-A32C48261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-878" y="5484"/>
              <a:ext cx="107" cy="137"/>
            </a:xfrm>
            <a:custGeom>
              <a:avLst/>
              <a:gdLst>
                <a:gd name="T0" fmla="*/ 0 w 107"/>
                <a:gd name="T1" fmla="*/ 137 h 137"/>
                <a:gd name="T2" fmla="*/ 0 w 107"/>
                <a:gd name="T3" fmla="*/ 0 h 137"/>
                <a:gd name="T4" fmla="*/ 0 w 107"/>
                <a:gd name="T5" fmla="*/ 0 h 137"/>
                <a:gd name="T6" fmla="*/ 107 w 107"/>
                <a:gd name="T7" fmla="*/ 0 h 137"/>
                <a:gd name="T8" fmla="*/ 107 w 107"/>
                <a:gd name="T9" fmla="*/ 0 h 137"/>
                <a:gd name="T10" fmla="*/ 107 w 107"/>
                <a:gd name="T11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137">
                  <a:moveTo>
                    <a:pt x="0" y="13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07" y="137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Rectangle 760">
              <a:extLst>
                <a:ext uri="{FF2B5EF4-FFF2-40B4-BE49-F238E27FC236}">
                  <a16:creationId xmlns:a16="http://schemas.microsoft.com/office/drawing/2014/main" id="{7E11B659-37D9-38C6-8DFF-C290C050AD3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173" y="5992"/>
              <a:ext cx="7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G</a:t>
              </a:r>
              <a:endParaRPr lang="en-US" altLang="en-US"/>
            </a:p>
          </p:txBody>
        </p:sp>
        <p:sp>
          <p:nvSpPr>
            <p:cNvPr id="152" name="Rectangle 761">
              <a:extLst>
                <a:ext uri="{FF2B5EF4-FFF2-40B4-BE49-F238E27FC236}">
                  <a16:creationId xmlns:a16="http://schemas.microsoft.com/office/drawing/2014/main" id="{8FACDFE6-BA8E-71FF-51A9-0AF0549B70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120" y="5941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D</a:t>
              </a:r>
              <a:endParaRPr lang="en-US" altLang="en-US"/>
            </a:p>
          </p:txBody>
        </p:sp>
        <p:sp>
          <p:nvSpPr>
            <p:cNvPr id="153" name="Rectangle 762">
              <a:extLst>
                <a:ext uri="{FF2B5EF4-FFF2-40B4-BE49-F238E27FC236}">
                  <a16:creationId xmlns:a16="http://schemas.microsoft.com/office/drawing/2014/main" id="{AFE7B9AE-6CCF-E402-E005-2876E6754CB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068" y="5897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2</a:t>
              </a:r>
              <a:endParaRPr lang="en-US" altLang="en-US" dirty="0"/>
            </a:p>
          </p:txBody>
        </p:sp>
        <p:sp>
          <p:nvSpPr>
            <p:cNvPr id="154" name="Rectangle 763">
              <a:extLst>
                <a:ext uri="{FF2B5EF4-FFF2-40B4-BE49-F238E27FC236}">
                  <a16:creationId xmlns:a16="http://schemas.microsoft.com/office/drawing/2014/main" id="{D401F469-2A6B-15C1-A86B-10DBA9A6FF9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026" y="5869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.</a:t>
              </a:r>
              <a:endParaRPr lang="en-US" altLang="en-US"/>
            </a:p>
          </p:txBody>
        </p:sp>
        <p:sp>
          <p:nvSpPr>
            <p:cNvPr id="155" name="Rectangle 764">
              <a:extLst>
                <a:ext uri="{FF2B5EF4-FFF2-40B4-BE49-F238E27FC236}">
                  <a16:creationId xmlns:a16="http://schemas.microsoft.com/office/drawing/2014/main" id="{B4CCAEF5-50D9-35DA-810D-E65C8BCE14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013" y="5833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C</a:t>
              </a:r>
              <a:endParaRPr lang="en-US" altLang="en-US" dirty="0"/>
            </a:p>
          </p:txBody>
        </p:sp>
        <p:sp>
          <p:nvSpPr>
            <p:cNvPr id="156" name="Rectangle 765">
              <a:extLst>
                <a:ext uri="{FF2B5EF4-FFF2-40B4-BE49-F238E27FC236}">
                  <a16:creationId xmlns:a16="http://schemas.microsoft.com/office/drawing/2014/main" id="{1CE9ECAA-8EA0-77B8-66B3-6650CBEA7C8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964" y="5785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D</a:t>
              </a:r>
              <a:endParaRPr lang="en-US" altLang="en-US"/>
            </a:p>
          </p:txBody>
        </p:sp>
        <p:sp>
          <p:nvSpPr>
            <p:cNvPr id="157" name="Rectangle 766">
              <a:extLst>
                <a:ext uri="{FF2B5EF4-FFF2-40B4-BE49-F238E27FC236}">
                  <a16:creationId xmlns:a16="http://schemas.microsoft.com/office/drawing/2014/main" id="{4C983019-3786-B171-A7D7-6F92A1114B0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911" y="574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 dirty="0">
                  <a:solidFill>
                    <a:srgbClr val="000000"/>
                  </a:solidFill>
                </a:rPr>
                <a:t>2</a:t>
              </a:r>
              <a:endParaRPr lang="en-US" altLang="en-US" dirty="0"/>
            </a:p>
          </p:txBody>
        </p:sp>
        <p:sp>
          <p:nvSpPr>
            <p:cNvPr id="158" name="Rectangle 767">
              <a:extLst>
                <a:ext uri="{FF2B5EF4-FFF2-40B4-BE49-F238E27FC236}">
                  <a16:creationId xmlns:a16="http://schemas.microsoft.com/office/drawing/2014/main" id="{5A051848-3D64-22E2-80AD-8A0E0ED0263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873" y="5702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8</a:t>
              </a:r>
              <a:endParaRPr lang="en-US" altLang="en-US"/>
            </a:p>
          </p:txBody>
        </p:sp>
        <p:sp>
          <p:nvSpPr>
            <p:cNvPr id="159" name="Rectangle 768">
              <a:extLst>
                <a:ext uri="{FF2B5EF4-FFF2-40B4-BE49-F238E27FC236}">
                  <a16:creationId xmlns:a16="http://schemas.microsoft.com/office/drawing/2014/main" id="{ECB353D1-8EA2-5867-BD19-19210711D5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828" y="5667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160" name="Rectangle 769">
              <a:extLst>
                <a:ext uri="{FF2B5EF4-FFF2-40B4-BE49-F238E27FC236}">
                  <a16:creationId xmlns:a16="http://schemas.microsoft.com/office/drawing/2014/main" id="{B84B358E-5D1A-FF40-62BD-5B5E044B89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903" y="5909"/>
              <a:ext cx="7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G</a:t>
              </a:r>
              <a:endParaRPr lang="en-US" altLang="en-US"/>
            </a:p>
          </p:txBody>
        </p:sp>
        <p:sp>
          <p:nvSpPr>
            <p:cNvPr id="161" name="Rectangle 770">
              <a:extLst>
                <a:ext uri="{FF2B5EF4-FFF2-40B4-BE49-F238E27FC236}">
                  <a16:creationId xmlns:a16="http://schemas.microsoft.com/office/drawing/2014/main" id="{292EB2A2-8817-778C-0059-E51094A6D1B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849" y="5857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D</a:t>
              </a:r>
              <a:endParaRPr lang="en-US" altLang="en-US"/>
            </a:p>
          </p:txBody>
        </p:sp>
        <p:sp>
          <p:nvSpPr>
            <p:cNvPr id="162" name="Rectangle 771">
              <a:extLst>
                <a:ext uri="{FF2B5EF4-FFF2-40B4-BE49-F238E27FC236}">
                  <a16:creationId xmlns:a16="http://schemas.microsoft.com/office/drawing/2014/main" id="{86490F1D-B333-8E36-92E6-E1A8CD5433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797" y="581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</a:t>
              </a:r>
              <a:endParaRPr lang="en-US" altLang="en-US"/>
            </a:p>
          </p:txBody>
        </p:sp>
        <p:sp>
          <p:nvSpPr>
            <p:cNvPr id="163" name="Rectangle 772">
              <a:extLst>
                <a:ext uri="{FF2B5EF4-FFF2-40B4-BE49-F238E27FC236}">
                  <a16:creationId xmlns:a16="http://schemas.microsoft.com/office/drawing/2014/main" id="{0D00DEDA-C10B-C76E-BA04-E2B1171CEF2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755" y="5785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.</a:t>
              </a:r>
              <a:endParaRPr lang="en-US" altLang="en-US"/>
            </a:p>
          </p:txBody>
        </p:sp>
        <p:sp>
          <p:nvSpPr>
            <p:cNvPr id="164" name="Rectangle 773">
              <a:extLst>
                <a:ext uri="{FF2B5EF4-FFF2-40B4-BE49-F238E27FC236}">
                  <a16:creationId xmlns:a16="http://schemas.microsoft.com/office/drawing/2014/main" id="{41E7EBA7-E0B4-AEB9-D121-D2ED4D90FDB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742" y="5752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165" name="Rectangle 774">
              <a:extLst>
                <a:ext uri="{FF2B5EF4-FFF2-40B4-BE49-F238E27FC236}">
                  <a16:creationId xmlns:a16="http://schemas.microsoft.com/office/drawing/2014/main" id="{EE462C12-B8E2-5ED1-AA83-B89AEBD6E2A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695" y="5706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166" name="Rectangle 775">
              <a:extLst>
                <a:ext uri="{FF2B5EF4-FFF2-40B4-BE49-F238E27FC236}">
                  <a16:creationId xmlns:a16="http://schemas.microsoft.com/office/drawing/2014/main" id="{C0ECE8EC-F999-0684-B7C7-6FD87C96A2A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636" y="5669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167" name="Freeform 776">
              <a:extLst>
                <a:ext uri="{FF2B5EF4-FFF2-40B4-BE49-F238E27FC236}">
                  <a16:creationId xmlns:a16="http://schemas.microsoft.com/office/drawing/2014/main" id="{4BD0AB44-B9A5-78AD-1F19-3B0033F755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55" y="5621"/>
              <a:ext cx="449" cy="49"/>
            </a:xfrm>
            <a:custGeom>
              <a:avLst/>
              <a:gdLst>
                <a:gd name="T0" fmla="*/ 0 w 449"/>
                <a:gd name="T1" fmla="*/ 0 h 49"/>
                <a:gd name="T2" fmla="*/ 449 w 449"/>
                <a:gd name="T3" fmla="*/ 0 h 49"/>
                <a:gd name="T4" fmla="*/ 130 w 449"/>
                <a:gd name="T5" fmla="*/ 49 h 49"/>
                <a:gd name="T6" fmla="*/ 130 w 449"/>
                <a:gd name="T7" fmla="*/ 0 h 49"/>
                <a:gd name="T8" fmla="*/ 318 w 449"/>
                <a:gd name="T9" fmla="*/ 49 h 49"/>
                <a:gd name="T10" fmla="*/ 318 w 449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9" h="49">
                  <a:moveTo>
                    <a:pt x="0" y="0"/>
                  </a:moveTo>
                  <a:lnTo>
                    <a:pt x="449" y="0"/>
                  </a:lnTo>
                  <a:moveTo>
                    <a:pt x="130" y="49"/>
                  </a:moveTo>
                  <a:lnTo>
                    <a:pt x="130" y="0"/>
                  </a:lnTo>
                  <a:moveTo>
                    <a:pt x="318" y="49"/>
                  </a:moveTo>
                  <a:lnTo>
                    <a:pt x="318" y="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Rectangle 777">
              <a:extLst>
                <a:ext uri="{FF2B5EF4-FFF2-40B4-BE49-F238E27FC236}">
                  <a16:creationId xmlns:a16="http://schemas.microsoft.com/office/drawing/2014/main" id="{B8CE44ED-9D9D-5BB9-9697-84F68481F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64" y="5567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0</a:t>
              </a:r>
              <a:endParaRPr lang="en-US" altLang="en-US"/>
            </a:p>
          </p:txBody>
        </p:sp>
        <p:sp>
          <p:nvSpPr>
            <p:cNvPr id="169" name="Rectangle 778">
              <a:extLst>
                <a:ext uri="{FF2B5EF4-FFF2-40B4-BE49-F238E27FC236}">
                  <a16:creationId xmlns:a16="http://schemas.microsoft.com/office/drawing/2014/main" id="{3AC9589F-B9E9-EBB3-C32D-E9A3B0E35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64" y="527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</a:t>
              </a:r>
              <a:endParaRPr lang="en-US" altLang="en-US"/>
            </a:p>
          </p:txBody>
        </p:sp>
        <p:sp>
          <p:nvSpPr>
            <p:cNvPr id="170" name="Rectangle 779">
              <a:extLst>
                <a:ext uri="{FF2B5EF4-FFF2-40B4-BE49-F238E27FC236}">
                  <a16:creationId xmlns:a16="http://schemas.microsoft.com/office/drawing/2014/main" id="{F97F4118-75A5-6B0B-4D8B-56E92174B0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64" y="4985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4</a:t>
              </a:r>
              <a:endParaRPr lang="en-US" altLang="en-US"/>
            </a:p>
          </p:txBody>
        </p:sp>
        <p:sp>
          <p:nvSpPr>
            <p:cNvPr id="171" name="Rectangle 780">
              <a:extLst>
                <a:ext uri="{FF2B5EF4-FFF2-40B4-BE49-F238E27FC236}">
                  <a16:creationId xmlns:a16="http://schemas.microsoft.com/office/drawing/2014/main" id="{A87C74C8-3041-6771-1376-6A3AA7E6F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64" y="469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6</a:t>
              </a:r>
              <a:endParaRPr lang="en-US" altLang="en-US"/>
            </a:p>
          </p:txBody>
        </p:sp>
        <p:sp>
          <p:nvSpPr>
            <p:cNvPr id="172" name="Freeform 781">
              <a:extLst>
                <a:ext uri="{FF2B5EF4-FFF2-40B4-BE49-F238E27FC236}">
                  <a16:creationId xmlns:a16="http://schemas.microsoft.com/office/drawing/2014/main" id="{3F68C687-9185-0F32-B85E-92C78B10C1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998" y="4742"/>
              <a:ext cx="49" cy="885"/>
            </a:xfrm>
            <a:custGeom>
              <a:avLst/>
              <a:gdLst>
                <a:gd name="T0" fmla="*/ 49 w 49"/>
                <a:gd name="T1" fmla="*/ 885 h 885"/>
                <a:gd name="T2" fmla="*/ 49 w 49"/>
                <a:gd name="T3" fmla="*/ 0 h 885"/>
                <a:gd name="T4" fmla="*/ 49 w 49"/>
                <a:gd name="T5" fmla="*/ 879 h 885"/>
                <a:gd name="T6" fmla="*/ 0 w 49"/>
                <a:gd name="T7" fmla="*/ 879 h 885"/>
                <a:gd name="T8" fmla="*/ 49 w 49"/>
                <a:gd name="T9" fmla="*/ 588 h 885"/>
                <a:gd name="T10" fmla="*/ 0 w 49"/>
                <a:gd name="T11" fmla="*/ 588 h 885"/>
                <a:gd name="T12" fmla="*/ 49 w 49"/>
                <a:gd name="T13" fmla="*/ 297 h 885"/>
                <a:gd name="T14" fmla="*/ 0 w 49"/>
                <a:gd name="T15" fmla="*/ 297 h 885"/>
                <a:gd name="T16" fmla="*/ 49 w 49"/>
                <a:gd name="T17" fmla="*/ 6 h 885"/>
                <a:gd name="T18" fmla="*/ 0 w 49"/>
                <a:gd name="T19" fmla="*/ 6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885">
                  <a:moveTo>
                    <a:pt x="49" y="885"/>
                  </a:moveTo>
                  <a:lnTo>
                    <a:pt x="49" y="0"/>
                  </a:lnTo>
                  <a:moveTo>
                    <a:pt x="49" y="879"/>
                  </a:moveTo>
                  <a:lnTo>
                    <a:pt x="0" y="879"/>
                  </a:lnTo>
                  <a:moveTo>
                    <a:pt x="49" y="588"/>
                  </a:moveTo>
                  <a:lnTo>
                    <a:pt x="0" y="588"/>
                  </a:lnTo>
                  <a:moveTo>
                    <a:pt x="49" y="297"/>
                  </a:moveTo>
                  <a:lnTo>
                    <a:pt x="0" y="297"/>
                  </a:lnTo>
                  <a:moveTo>
                    <a:pt x="49" y="6"/>
                  </a:moveTo>
                  <a:lnTo>
                    <a:pt x="0" y="6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Line 782">
              <a:extLst>
                <a:ext uri="{FF2B5EF4-FFF2-40B4-BE49-F238E27FC236}">
                  <a16:creationId xmlns:a16="http://schemas.microsoft.com/office/drawing/2014/main" id="{FCCFC8C0-7878-4F2C-4875-CD2D6708F1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637" y="4827"/>
              <a:ext cx="0" cy="184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Line 783">
              <a:extLst>
                <a:ext uri="{FF2B5EF4-FFF2-40B4-BE49-F238E27FC236}">
                  <a16:creationId xmlns:a16="http://schemas.microsoft.com/office/drawing/2014/main" id="{8A6C6A3A-9630-4803-1658-6B7D1C1863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637" y="5011"/>
              <a:ext cx="0" cy="185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Line 784">
              <a:extLst>
                <a:ext uri="{FF2B5EF4-FFF2-40B4-BE49-F238E27FC236}">
                  <a16:creationId xmlns:a16="http://schemas.microsoft.com/office/drawing/2014/main" id="{3D90203B-0916-FC84-CDFA-AEB10A1033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668" y="4827"/>
              <a:ext cx="62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Line 785">
              <a:extLst>
                <a:ext uri="{FF2B5EF4-FFF2-40B4-BE49-F238E27FC236}">
                  <a16:creationId xmlns:a16="http://schemas.microsoft.com/office/drawing/2014/main" id="{25699FA8-D241-50E9-A284-E5BD0DAEF0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668" y="5196"/>
              <a:ext cx="62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Rectangle 786">
              <a:extLst>
                <a:ext uri="{FF2B5EF4-FFF2-40B4-BE49-F238E27FC236}">
                  <a16:creationId xmlns:a16="http://schemas.microsoft.com/office/drawing/2014/main" id="{5F47A5F6-7949-2F36-255B-F2C315C8C5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5" y="5185"/>
              <a:ext cx="35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Rectangle 787">
              <a:extLst>
                <a:ext uri="{FF2B5EF4-FFF2-40B4-BE49-F238E27FC236}">
                  <a16:creationId xmlns:a16="http://schemas.microsoft.com/office/drawing/2014/main" id="{F2D45C5B-3A00-377C-6BFC-CEFD8DF8D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5" y="5185"/>
              <a:ext cx="35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Rectangle 788">
              <a:extLst>
                <a:ext uri="{FF2B5EF4-FFF2-40B4-BE49-F238E27FC236}">
                  <a16:creationId xmlns:a16="http://schemas.microsoft.com/office/drawing/2014/main" id="{A83A712C-A2A9-33DF-3356-4870B787B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5" y="4818"/>
              <a:ext cx="35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Rectangle 789">
              <a:extLst>
                <a:ext uri="{FF2B5EF4-FFF2-40B4-BE49-F238E27FC236}">
                  <a16:creationId xmlns:a16="http://schemas.microsoft.com/office/drawing/2014/main" id="{80257384-50D6-79B9-81E7-CB5A45282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5" y="4818"/>
              <a:ext cx="35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Rectangle 790">
              <a:extLst>
                <a:ext uri="{FF2B5EF4-FFF2-40B4-BE49-F238E27FC236}">
                  <a16:creationId xmlns:a16="http://schemas.microsoft.com/office/drawing/2014/main" id="{8D3032C4-4481-3644-A33B-585964A42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5" y="4978"/>
              <a:ext cx="35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Rectangle 791">
              <a:extLst>
                <a:ext uri="{FF2B5EF4-FFF2-40B4-BE49-F238E27FC236}">
                  <a16:creationId xmlns:a16="http://schemas.microsoft.com/office/drawing/2014/main" id="{EC5A050F-2D69-9077-DD34-42E7088EF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5" y="4978"/>
              <a:ext cx="35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Line 792">
              <a:extLst>
                <a:ext uri="{FF2B5EF4-FFF2-40B4-BE49-F238E27FC236}">
                  <a16:creationId xmlns:a16="http://schemas.microsoft.com/office/drawing/2014/main" id="{C86333DB-9601-9EE0-199B-42EDD0F614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825" y="5363"/>
              <a:ext cx="0" cy="112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Line 793">
              <a:extLst>
                <a:ext uri="{FF2B5EF4-FFF2-40B4-BE49-F238E27FC236}">
                  <a16:creationId xmlns:a16="http://schemas.microsoft.com/office/drawing/2014/main" id="{0AC6AB02-FFCB-236D-2141-BE61B6C6D9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825" y="5475"/>
              <a:ext cx="0" cy="114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Line 794">
              <a:extLst>
                <a:ext uri="{FF2B5EF4-FFF2-40B4-BE49-F238E27FC236}">
                  <a16:creationId xmlns:a16="http://schemas.microsoft.com/office/drawing/2014/main" id="{7B4CCF10-0F60-91DA-96A7-E2B3002856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856" y="5363"/>
              <a:ext cx="62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Line 795">
              <a:extLst>
                <a:ext uri="{FF2B5EF4-FFF2-40B4-BE49-F238E27FC236}">
                  <a16:creationId xmlns:a16="http://schemas.microsoft.com/office/drawing/2014/main" id="{8824DEAB-1048-BA0F-0F96-4911AA650C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856" y="5589"/>
              <a:ext cx="62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Oval 796">
              <a:extLst>
                <a:ext uri="{FF2B5EF4-FFF2-40B4-BE49-F238E27FC236}">
                  <a16:creationId xmlns:a16="http://schemas.microsoft.com/office/drawing/2014/main" id="{201A62D5-99B2-D35D-15A1-053804784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42" y="5504"/>
              <a:ext cx="35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Oval 797">
              <a:extLst>
                <a:ext uri="{FF2B5EF4-FFF2-40B4-BE49-F238E27FC236}">
                  <a16:creationId xmlns:a16="http://schemas.microsoft.com/office/drawing/2014/main" id="{42DA2B0F-D589-867F-E7B0-54874D309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42" y="5504"/>
              <a:ext cx="35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Oval 798">
              <a:extLst>
                <a:ext uri="{FF2B5EF4-FFF2-40B4-BE49-F238E27FC236}">
                  <a16:creationId xmlns:a16="http://schemas.microsoft.com/office/drawing/2014/main" id="{F25A07E5-01B9-A636-EE2F-77419C4EC9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42" y="5541"/>
              <a:ext cx="35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Oval 799">
              <a:extLst>
                <a:ext uri="{FF2B5EF4-FFF2-40B4-BE49-F238E27FC236}">
                  <a16:creationId xmlns:a16="http://schemas.microsoft.com/office/drawing/2014/main" id="{DD38EA8E-510D-8FDE-02EB-92C20E3C4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42" y="5541"/>
              <a:ext cx="35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Oval 800">
              <a:extLst>
                <a:ext uri="{FF2B5EF4-FFF2-40B4-BE49-F238E27FC236}">
                  <a16:creationId xmlns:a16="http://schemas.microsoft.com/office/drawing/2014/main" id="{3001B11E-357C-9507-35B7-D80E1B624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42" y="5329"/>
              <a:ext cx="35" cy="3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Oval 801">
              <a:extLst>
                <a:ext uri="{FF2B5EF4-FFF2-40B4-BE49-F238E27FC236}">
                  <a16:creationId xmlns:a16="http://schemas.microsoft.com/office/drawing/2014/main" id="{DF86B8A9-5455-E8AE-F928-950FD0B76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42" y="5329"/>
              <a:ext cx="35" cy="3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Rectangle 802">
              <a:extLst>
                <a:ext uri="{FF2B5EF4-FFF2-40B4-BE49-F238E27FC236}">
                  <a16:creationId xmlns:a16="http://schemas.microsoft.com/office/drawing/2014/main" id="{3E33841C-95C6-3ABF-13C7-B8E78B03C1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647" y="5048"/>
              <a:ext cx="100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Relative A20/endo-CD3</a:t>
              </a:r>
              <a:endParaRPr lang="en-US" altLang="en-US"/>
            </a:p>
          </p:txBody>
        </p:sp>
        <p:sp>
          <p:nvSpPr>
            <p:cNvPr id="194" name="Freeform 803">
              <a:extLst>
                <a:ext uri="{FF2B5EF4-FFF2-40B4-BE49-F238E27FC236}">
                  <a16:creationId xmlns:a16="http://schemas.microsoft.com/office/drawing/2014/main" id="{285C78B8-9311-1D22-9807-21E35371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-825" y="4739"/>
              <a:ext cx="188" cy="57"/>
            </a:xfrm>
            <a:custGeom>
              <a:avLst/>
              <a:gdLst>
                <a:gd name="T0" fmla="*/ 0 w 188"/>
                <a:gd name="T1" fmla="*/ 57 h 57"/>
                <a:gd name="T2" fmla="*/ 0 w 188"/>
                <a:gd name="T3" fmla="*/ 0 h 57"/>
                <a:gd name="T4" fmla="*/ 188 w 188"/>
                <a:gd name="T5" fmla="*/ 0 h 57"/>
                <a:gd name="T6" fmla="*/ 188 w 188"/>
                <a:gd name="T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57">
                  <a:moveTo>
                    <a:pt x="0" y="57"/>
                  </a:moveTo>
                  <a:lnTo>
                    <a:pt x="0" y="0"/>
                  </a:lnTo>
                  <a:lnTo>
                    <a:pt x="188" y="0"/>
                  </a:lnTo>
                  <a:lnTo>
                    <a:pt x="188" y="57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Rectangle 804">
              <a:extLst>
                <a:ext uri="{FF2B5EF4-FFF2-40B4-BE49-F238E27FC236}">
                  <a16:creationId xmlns:a16="http://schemas.microsoft.com/office/drawing/2014/main" id="{D001E27B-EAED-D1FF-A847-283505D832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58" y="4642"/>
              <a:ext cx="5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</a:rPr>
                <a:t>*</a:t>
              </a:r>
              <a:endParaRPr lang="en-US" altLang="en-US" dirty="0"/>
            </a:p>
          </p:txBody>
        </p:sp>
      </p:grpSp>
      <p:grpSp>
        <p:nvGrpSpPr>
          <p:cNvPr id="253" name="Group 981">
            <a:extLst>
              <a:ext uri="{FF2B5EF4-FFF2-40B4-BE49-F238E27FC236}">
                <a16:creationId xmlns:a16="http://schemas.microsoft.com/office/drawing/2014/main" id="{52597311-1254-9F9D-820E-49E3E9973AF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43183" y="2623038"/>
            <a:ext cx="1584325" cy="2681288"/>
            <a:chOff x="-2546" y="1974"/>
            <a:chExt cx="998" cy="1689"/>
          </a:xfrm>
        </p:grpSpPr>
        <p:sp>
          <p:nvSpPr>
            <p:cNvPr id="254" name="AutoShape 980">
              <a:extLst>
                <a:ext uri="{FF2B5EF4-FFF2-40B4-BE49-F238E27FC236}">
                  <a16:creationId xmlns:a16="http://schemas.microsoft.com/office/drawing/2014/main" id="{4983C9E4-F030-226C-ACE9-BE5FAEA70C6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2546" y="1974"/>
              <a:ext cx="998" cy="1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Rectangle 982">
              <a:extLst>
                <a:ext uri="{FF2B5EF4-FFF2-40B4-BE49-F238E27FC236}">
                  <a16:creationId xmlns:a16="http://schemas.microsoft.com/office/drawing/2014/main" id="{259D42CD-A23F-0B48-DE00-82E5D411B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77" y="2329"/>
              <a:ext cx="122" cy="695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Freeform 983">
              <a:extLst>
                <a:ext uri="{FF2B5EF4-FFF2-40B4-BE49-F238E27FC236}">
                  <a16:creationId xmlns:a16="http://schemas.microsoft.com/office/drawing/2014/main" id="{26BE3455-4B7C-97EC-D794-59365DD5E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68" y="2338"/>
              <a:ext cx="105" cy="686"/>
            </a:xfrm>
            <a:custGeom>
              <a:avLst/>
              <a:gdLst>
                <a:gd name="T0" fmla="*/ 0 w 105"/>
                <a:gd name="T1" fmla="*/ 686 h 686"/>
                <a:gd name="T2" fmla="*/ 0 w 105"/>
                <a:gd name="T3" fmla="*/ 0 h 686"/>
                <a:gd name="T4" fmla="*/ 0 w 105"/>
                <a:gd name="T5" fmla="*/ 0 h 686"/>
                <a:gd name="T6" fmla="*/ 105 w 105"/>
                <a:gd name="T7" fmla="*/ 0 h 686"/>
                <a:gd name="T8" fmla="*/ 105 w 105"/>
                <a:gd name="T9" fmla="*/ 0 h 686"/>
                <a:gd name="T10" fmla="*/ 105 w 105"/>
                <a:gd name="T11" fmla="*/ 686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686">
                  <a:moveTo>
                    <a:pt x="0" y="68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5" y="686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Rectangle 984">
              <a:extLst>
                <a:ext uri="{FF2B5EF4-FFF2-40B4-BE49-F238E27FC236}">
                  <a16:creationId xmlns:a16="http://schemas.microsoft.com/office/drawing/2014/main" id="{49594CF4-9182-3644-E0D1-37146237B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61" y="2680"/>
              <a:ext cx="122" cy="344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Freeform 985">
              <a:extLst>
                <a:ext uri="{FF2B5EF4-FFF2-40B4-BE49-F238E27FC236}">
                  <a16:creationId xmlns:a16="http://schemas.microsoft.com/office/drawing/2014/main" id="{0D59B34D-150D-96D1-454A-F08D0D3C4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53" y="2689"/>
              <a:ext cx="105" cy="335"/>
            </a:xfrm>
            <a:custGeom>
              <a:avLst/>
              <a:gdLst>
                <a:gd name="T0" fmla="*/ 0 w 105"/>
                <a:gd name="T1" fmla="*/ 335 h 335"/>
                <a:gd name="T2" fmla="*/ 0 w 105"/>
                <a:gd name="T3" fmla="*/ 0 h 335"/>
                <a:gd name="T4" fmla="*/ 0 w 105"/>
                <a:gd name="T5" fmla="*/ 0 h 335"/>
                <a:gd name="T6" fmla="*/ 105 w 105"/>
                <a:gd name="T7" fmla="*/ 0 h 335"/>
                <a:gd name="T8" fmla="*/ 105 w 105"/>
                <a:gd name="T9" fmla="*/ 0 h 335"/>
                <a:gd name="T10" fmla="*/ 105 w 105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335">
                  <a:moveTo>
                    <a:pt x="0" y="33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05" y="335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Rectangle 986">
              <a:extLst>
                <a:ext uri="{FF2B5EF4-FFF2-40B4-BE49-F238E27FC236}">
                  <a16:creationId xmlns:a16="http://schemas.microsoft.com/office/drawing/2014/main" id="{E7293A5D-EA44-DD5C-C48B-312E5951B94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402" y="3445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260" name="Rectangle 987">
              <a:extLst>
                <a:ext uri="{FF2B5EF4-FFF2-40B4-BE49-F238E27FC236}">
                  <a16:creationId xmlns:a16="http://schemas.microsoft.com/office/drawing/2014/main" id="{4BD39A2C-929B-1C51-8BAD-91D9FA3019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356" y="340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7</a:t>
              </a:r>
              <a:endParaRPr lang="en-US" altLang="en-US"/>
            </a:p>
          </p:txBody>
        </p:sp>
        <p:sp>
          <p:nvSpPr>
            <p:cNvPr id="261" name="Rectangle 988">
              <a:extLst>
                <a:ext uri="{FF2B5EF4-FFF2-40B4-BE49-F238E27FC236}">
                  <a16:creationId xmlns:a16="http://schemas.microsoft.com/office/drawing/2014/main" id="{8E13944E-1411-9E09-6A28-96D483AB78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314" y="3373"/>
              <a:ext cx="3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-</a:t>
              </a:r>
              <a:endParaRPr lang="en-US" altLang="en-US"/>
            </a:p>
          </p:txBody>
        </p:sp>
        <p:sp>
          <p:nvSpPr>
            <p:cNvPr id="262" name="Rectangle 989">
              <a:extLst>
                <a:ext uri="{FF2B5EF4-FFF2-40B4-BE49-F238E27FC236}">
                  <a16:creationId xmlns:a16="http://schemas.microsoft.com/office/drawing/2014/main" id="{87BEB997-278E-6576-4ABD-62DB5C0B6F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297" y="3339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H</a:t>
              </a:r>
              <a:endParaRPr lang="en-US" altLang="en-US"/>
            </a:p>
          </p:txBody>
        </p:sp>
        <p:sp>
          <p:nvSpPr>
            <p:cNvPr id="263" name="Rectangle 990">
              <a:extLst>
                <a:ext uri="{FF2B5EF4-FFF2-40B4-BE49-F238E27FC236}">
                  <a16:creationId xmlns:a16="http://schemas.microsoft.com/office/drawing/2014/main" id="{3B65DD03-BA38-D77F-241B-721D06A553A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247" y="3296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3</a:t>
              </a:r>
              <a:endParaRPr lang="en-US" altLang="en-US"/>
            </a:p>
          </p:txBody>
        </p:sp>
        <p:sp>
          <p:nvSpPr>
            <p:cNvPr id="264" name="Rectangle 991">
              <a:extLst>
                <a:ext uri="{FF2B5EF4-FFF2-40B4-BE49-F238E27FC236}">
                  <a16:creationId xmlns:a16="http://schemas.microsoft.com/office/drawing/2014/main" id="{946FFA74-F23E-6424-6E6B-4639CFAB4B3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205" y="3267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.</a:t>
              </a:r>
              <a:endParaRPr lang="en-US" altLang="en-US"/>
            </a:p>
          </p:txBody>
        </p:sp>
        <p:sp>
          <p:nvSpPr>
            <p:cNvPr id="265" name="Rectangle 992">
              <a:extLst>
                <a:ext uri="{FF2B5EF4-FFF2-40B4-BE49-F238E27FC236}">
                  <a16:creationId xmlns:a16="http://schemas.microsoft.com/office/drawing/2014/main" id="{A3D47091-6589-D808-7C80-7B4B2483F0D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191" y="3233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C</a:t>
              </a:r>
              <a:endParaRPr lang="en-US" altLang="en-US"/>
            </a:p>
          </p:txBody>
        </p:sp>
        <p:sp>
          <p:nvSpPr>
            <p:cNvPr id="266" name="Rectangle 993">
              <a:extLst>
                <a:ext uri="{FF2B5EF4-FFF2-40B4-BE49-F238E27FC236}">
                  <a16:creationId xmlns:a16="http://schemas.microsoft.com/office/drawing/2014/main" id="{43DD8852-81C0-1764-A7E2-24E5ED6880F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144" y="3184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D</a:t>
              </a:r>
              <a:endParaRPr lang="en-US" altLang="en-US"/>
            </a:p>
          </p:txBody>
        </p:sp>
        <p:sp>
          <p:nvSpPr>
            <p:cNvPr id="267" name="Rectangle 994">
              <a:extLst>
                <a:ext uri="{FF2B5EF4-FFF2-40B4-BE49-F238E27FC236}">
                  <a16:creationId xmlns:a16="http://schemas.microsoft.com/office/drawing/2014/main" id="{7E4610FA-6DDE-03E3-22C6-1C20FC04E8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093" y="3142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</a:t>
              </a:r>
              <a:endParaRPr lang="en-US" altLang="en-US"/>
            </a:p>
          </p:txBody>
        </p:sp>
        <p:sp>
          <p:nvSpPr>
            <p:cNvPr id="268" name="Rectangle 995">
              <a:extLst>
                <a:ext uri="{FF2B5EF4-FFF2-40B4-BE49-F238E27FC236}">
                  <a16:creationId xmlns:a16="http://schemas.microsoft.com/office/drawing/2014/main" id="{13893D3E-4FB7-9243-F66D-7B36037E5DC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055" y="3104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8</a:t>
              </a:r>
              <a:endParaRPr lang="en-US" altLang="en-US"/>
            </a:p>
          </p:txBody>
        </p:sp>
        <p:sp>
          <p:nvSpPr>
            <p:cNvPr id="269" name="Rectangle 996">
              <a:extLst>
                <a:ext uri="{FF2B5EF4-FFF2-40B4-BE49-F238E27FC236}">
                  <a16:creationId xmlns:a16="http://schemas.microsoft.com/office/drawing/2014/main" id="{15CC6BB6-DDB0-4312-198B-71693EC22A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010" y="3068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270" name="Rectangle 997">
              <a:extLst>
                <a:ext uri="{FF2B5EF4-FFF2-40B4-BE49-F238E27FC236}">
                  <a16:creationId xmlns:a16="http://schemas.microsoft.com/office/drawing/2014/main" id="{C165B01D-AF06-C107-8231-5D68D4C92A6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134" y="3362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271" name="Rectangle 998">
              <a:extLst>
                <a:ext uri="{FF2B5EF4-FFF2-40B4-BE49-F238E27FC236}">
                  <a16:creationId xmlns:a16="http://schemas.microsoft.com/office/drawing/2014/main" id="{5A8C3DAE-8100-847C-370B-6385E7FC604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088" y="3321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7</a:t>
              </a:r>
              <a:endParaRPr lang="en-US" altLang="en-US"/>
            </a:p>
          </p:txBody>
        </p:sp>
        <p:sp>
          <p:nvSpPr>
            <p:cNvPr id="272" name="Rectangle 999">
              <a:extLst>
                <a:ext uri="{FF2B5EF4-FFF2-40B4-BE49-F238E27FC236}">
                  <a16:creationId xmlns:a16="http://schemas.microsoft.com/office/drawing/2014/main" id="{4F45A358-8730-51EF-C911-E83B689CB2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047" y="3290"/>
              <a:ext cx="3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-</a:t>
              </a:r>
              <a:endParaRPr lang="en-US" altLang="en-US"/>
            </a:p>
          </p:txBody>
        </p:sp>
        <p:sp>
          <p:nvSpPr>
            <p:cNvPr id="273" name="Rectangle 1000">
              <a:extLst>
                <a:ext uri="{FF2B5EF4-FFF2-40B4-BE49-F238E27FC236}">
                  <a16:creationId xmlns:a16="http://schemas.microsoft.com/office/drawing/2014/main" id="{1F79C100-D6A2-B48C-A402-DA3454DFE7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030" y="3256"/>
              <a:ext cx="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H</a:t>
              </a:r>
              <a:endParaRPr lang="en-US" altLang="en-US"/>
            </a:p>
          </p:txBody>
        </p:sp>
        <p:sp>
          <p:nvSpPr>
            <p:cNvPr id="274" name="Rectangle 1001">
              <a:extLst>
                <a:ext uri="{FF2B5EF4-FFF2-40B4-BE49-F238E27FC236}">
                  <a16:creationId xmlns:a16="http://schemas.microsoft.com/office/drawing/2014/main" id="{3F580FB2-E780-8655-0A1E-D3DF39ED93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979" y="3212"/>
              <a:ext cx="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3</a:t>
              </a:r>
              <a:endParaRPr lang="en-US" altLang="en-US"/>
            </a:p>
          </p:txBody>
        </p:sp>
        <p:sp>
          <p:nvSpPr>
            <p:cNvPr id="275" name="Rectangle 1002">
              <a:extLst>
                <a:ext uri="{FF2B5EF4-FFF2-40B4-BE49-F238E27FC236}">
                  <a16:creationId xmlns:a16="http://schemas.microsoft.com/office/drawing/2014/main" id="{0D3E6FDF-941A-862A-C28C-0183BC05F94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937" y="3184"/>
              <a:ext cx="2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.</a:t>
              </a:r>
              <a:endParaRPr lang="en-US" altLang="en-US"/>
            </a:p>
          </p:txBody>
        </p:sp>
        <p:sp>
          <p:nvSpPr>
            <p:cNvPr id="276" name="Rectangle 1003">
              <a:extLst>
                <a:ext uri="{FF2B5EF4-FFF2-40B4-BE49-F238E27FC236}">
                  <a16:creationId xmlns:a16="http://schemas.microsoft.com/office/drawing/2014/main" id="{FEF7E4CF-7817-15E7-9108-36048968D4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923" y="3151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277" name="Rectangle 1004">
              <a:extLst>
                <a:ext uri="{FF2B5EF4-FFF2-40B4-BE49-F238E27FC236}">
                  <a16:creationId xmlns:a16="http://schemas.microsoft.com/office/drawing/2014/main" id="{F96D54C0-6AEF-4AD8-BC71-EFDAB1DC50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878" y="3106"/>
              <a:ext cx="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B</a:t>
              </a:r>
              <a:endParaRPr lang="en-US" altLang="en-US"/>
            </a:p>
          </p:txBody>
        </p:sp>
        <p:sp>
          <p:nvSpPr>
            <p:cNvPr id="278" name="Rectangle 1005">
              <a:extLst>
                <a:ext uri="{FF2B5EF4-FFF2-40B4-BE49-F238E27FC236}">
                  <a16:creationId xmlns:a16="http://schemas.microsoft.com/office/drawing/2014/main" id="{60C85822-3170-F946-603A-D59746C45B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826" y="3066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lang="en-US" altLang="en-US" dirty="0"/>
            </a:p>
          </p:txBody>
        </p:sp>
        <p:sp>
          <p:nvSpPr>
            <p:cNvPr id="279" name="Freeform 1006">
              <a:extLst>
                <a:ext uri="{FF2B5EF4-FFF2-40B4-BE49-F238E27FC236}">
                  <a16:creationId xmlns:a16="http://schemas.microsoft.com/office/drawing/2014/main" id="{F3ACD991-2D4A-A337-589E-9795130AE0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128" y="3024"/>
              <a:ext cx="441" cy="49"/>
            </a:xfrm>
            <a:custGeom>
              <a:avLst/>
              <a:gdLst>
                <a:gd name="T0" fmla="*/ 0 w 441"/>
                <a:gd name="T1" fmla="*/ 0 h 49"/>
                <a:gd name="T2" fmla="*/ 441 w 441"/>
                <a:gd name="T3" fmla="*/ 0 h 49"/>
                <a:gd name="T4" fmla="*/ 128 w 441"/>
                <a:gd name="T5" fmla="*/ 49 h 49"/>
                <a:gd name="T6" fmla="*/ 128 w 441"/>
                <a:gd name="T7" fmla="*/ 0 h 49"/>
                <a:gd name="T8" fmla="*/ 312 w 441"/>
                <a:gd name="T9" fmla="*/ 49 h 49"/>
                <a:gd name="T10" fmla="*/ 312 w 441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1" h="49">
                  <a:moveTo>
                    <a:pt x="0" y="0"/>
                  </a:moveTo>
                  <a:lnTo>
                    <a:pt x="441" y="0"/>
                  </a:lnTo>
                  <a:moveTo>
                    <a:pt x="128" y="49"/>
                  </a:moveTo>
                  <a:lnTo>
                    <a:pt x="128" y="0"/>
                  </a:lnTo>
                  <a:moveTo>
                    <a:pt x="312" y="49"/>
                  </a:moveTo>
                  <a:lnTo>
                    <a:pt x="312" y="0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Rectangle 1007">
              <a:extLst>
                <a:ext uri="{FF2B5EF4-FFF2-40B4-BE49-F238E27FC236}">
                  <a16:creationId xmlns:a16="http://schemas.microsoft.com/office/drawing/2014/main" id="{9534D213-2DC3-5171-23EE-1075662EE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16" y="2970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0.0</a:t>
              </a:r>
              <a:endParaRPr lang="en-US" altLang="en-US"/>
            </a:p>
          </p:txBody>
        </p:sp>
        <p:sp>
          <p:nvSpPr>
            <p:cNvPr id="281" name="Rectangle 1008">
              <a:extLst>
                <a:ext uri="{FF2B5EF4-FFF2-40B4-BE49-F238E27FC236}">
                  <a16:creationId xmlns:a16="http://schemas.microsoft.com/office/drawing/2014/main" id="{68964209-EB70-F9B2-4D8E-10CA844BB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16" y="2798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0.5</a:t>
              </a:r>
              <a:endParaRPr lang="en-US" altLang="en-US"/>
            </a:p>
          </p:txBody>
        </p:sp>
        <p:sp>
          <p:nvSpPr>
            <p:cNvPr id="282" name="Rectangle 1009">
              <a:extLst>
                <a:ext uri="{FF2B5EF4-FFF2-40B4-BE49-F238E27FC236}">
                  <a16:creationId xmlns:a16="http://schemas.microsoft.com/office/drawing/2014/main" id="{E42D4A08-01F7-BA35-AE28-3289D3081E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16" y="2626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1.0</a:t>
              </a:r>
              <a:endParaRPr lang="en-US" altLang="en-US"/>
            </a:p>
          </p:txBody>
        </p:sp>
        <p:sp>
          <p:nvSpPr>
            <p:cNvPr id="283" name="Rectangle 1010">
              <a:extLst>
                <a:ext uri="{FF2B5EF4-FFF2-40B4-BE49-F238E27FC236}">
                  <a16:creationId xmlns:a16="http://schemas.microsoft.com/office/drawing/2014/main" id="{98BE538D-08A9-3CEF-598D-A94A523305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16" y="2454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1.5</a:t>
              </a:r>
              <a:endParaRPr lang="en-US" altLang="en-US"/>
            </a:p>
          </p:txBody>
        </p:sp>
        <p:sp>
          <p:nvSpPr>
            <p:cNvPr id="284" name="Rectangle 1011">
              <a:extLst>
                <a:ext uri="{FF2B5EF4-FFF2-40B4-BE49-F238E27FC236}">
                  <a16:creationId xmlns:a16="http://schemas.microsoft.com/office/drawing/2014/main" id="{7C7BB8AA-30A1-A2DE-F2C9-D0E18597F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16" y="2283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2.0</a:t>
              </a:r>
              <a:endParaRPr lang="en-US" altLang="en-US"/>
            </a:p>
          </p:txBody>
        </p:sp>
        <p:sp>
          <p:nvSpPr>
            <p:cNvPr id="285" name="Rectangle 1012">
              <a:extLst>
                <a:ext uri="{FF2B5EF4-FFF2-40B4-BE49-F238E27FC236}">
                  <a16:creationId xmlns:a16="http://schemas.microsoft.com/office/drawing/2014/main" id="{C3045AF9-FE95-118B-C5EE-4FDA63F71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16" y="2111"/>
              <a:ext cx="13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2.5</a:t>
              </a:r>
              <a:endParaRPr lang="en-US" altLang="en-US"/>
            </a:p>
          </p:txBody>
        </p:sp>
        <p:sp>
          <p:nvSpPr>
            <p:cNvPr id="286" name="Freeform 1013">
              <a:extLst>
                <a:ext uri="{FF2B5EF4-FFF2-40B4-BE49-F238E27FC236}">
                  <a16:creationId xmlns:a16="http://schemas.microsoft.com/office/drawing/2014/main" id="{2B479E63-6F97-43C5-78D2-233ECF73A5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171" y="2158"/>
              <a:ext cx="48" cy="872"/>
            </a:xfrm>
            <a:custGeom>
              <a:avLst/>
              <a:gdLst>
                <a:gd name="T0" fmla="*/ 48 w 48"/>
                <a:gd name="T1" fmla="*/ 872 h 872"/>
                <a:gd name="T2" fmla="*/ 48 w 48"/>
                <a:gd name="T3" fmla="*/ 0 h 872"/>
                <a:gd name="T4" fmla="*/ 48 w 48"/>
                <a:gd name="T5" fmla="*/ 866 h 872"/>
                <a:gd name="T6" fmla="*/ 0 w 48"/>
                <a:gd name="T7" fmla="*/ 866 h 872"/>
                <a:gd name="T8" fmla="*/ 48 w 48"/>
                <a:gd name="T9" fmla="*/ 694 h 872"/>
                <a:gd name="T10" fmla="*/ 0 w 48"/>
                <a:gd name="T11" fmla="*/ 694 h 872"/>
                <a:gd name="T12" fmla="*/ 48 w 48"/>
                <a:gd name="T13" fmla="*/ 522 h 872"/>
                <a:gd name="T14" fmla="*/ 0 w 48"/>
                <a:gd name="T15" fmla="*/ 522 h 872"/>
                <a:gd name="T16" fmla="*/ 48 w 48"/>
                <a:gd name="T17" fmla="*/ 350 h 872"/>
                <a:gd name="T18" fmla="*/ 0 w 48"/>
                <a:gd name="T19" fmla="*/ 350 h 872"/>
                <a:gd name="T20" fmla="*/ 48 w 48"/>
                <a:gd name="T21" fmla="*/ 178 h 872"/>
                <a:gd name="T22" fmla="*/ 0 w 48"/>
                <a:gd name="T23" fmla="*/ 178 h 872"/>
                <a:gd name="T24" fmla="*/ 48 w 48"/>
                <a:gd name="T25" fmla="*/ 6 h 872"/>
                <a:gd name="T26" fmla="*/ 0 w 48"/>
                <a:gd name="T27" fmla="*/ 6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872">
                  <a:moveTo>
                    <a:pt x="48" y="872"/>
                  </a:moveTo>
                  <a:lnTo>
                    <a:pt x="48" y="0"/>
                  </a:lnTo>
                  <a:moveTo>
                    <a:pt x="48" y="866"/>
                  </a:moveTo>
                  <a:lnTo>
                    <a:pt x="0" y="866"/>
                  </a:lnTo>
                  <a:moveTo>
                    <a:pt x="48" y="694"/>
                  </a:moveTo>
                  <a:lnTo>
                    <a:pt x="0" y="694"/>
                  </a:lnTo>
                  <a:moveTo>
                    <a:pt x="48" y="522"/>
                  </a:moveTo>
                  <a:lnTo>
                    <a:pt x="0" y="522"/>
                  </a:lnTo>
                  <a:moveTo>
                    <a:pt x="48" y="350"/>
                  </a:moveTo>
                  <a:lnTo>
                    <a:pt x="0" y="350"/>
                  </a:lnTo>
                  <a:moveTo>
                    <a:pt x="48" y="178"/>
                  </a:moveTo>
                  <a:lnTo>
                    <a:pt x="0" y="178"/>
                  </a:lnTo>
                  <a:moveTo>
                    <a:pt x="48" y="6"/>
                  </a:moveTo>
                  <a:lnTo>
                    <a:pt x="0" y="6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Line 1014">
              <a:extLst>
                <a:ext uri="{FF2B5EF4-FFF2-40B4-BE49-F238E27FC236}">
                  <a16:creationId xmlns:a16="http://schemas.microsoft.com/office/drawing/2014/main" id="{4646AC2F-1529-CFDF-75F0-BB9C19F189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816" y="2263"/>
              <a:ext cx="0" cy="66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Line 1015">
              <a:extLst>
                <a:ext uri="{FF2B5EF4-FFF2-40B4-BE49-F238E27FC236}">
                  <a16:creationId xmlns:a16="http://schemas.microsoft.com/office/drawing/2014/main" id="{C6EB3CE5-17BC-3C30-D813-B9FE58027F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816" y="2329"/>
              <a:ext cx="0" cy="67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Line 1016">
              <a:extLst>
                <a:ext uri="{FF2B5EF4-FFF2-40B4-BE49-F238E27FC236}">
                  <a16:creationId xmlns:a16="http://schemas.microsoft.com/office/drawing/2014/main" id="{734F7861-6173-45D4-57B1-517363CC51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846" y="2263"/>
              <a:ext cx="61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Line 1017">
              <a:extLst>
                <a:ext uri="{FF2B5EF4-FFF2-40B4-BE49-F238E27FC236}">
                  <a16:creationId xmlns:a16="http://schemas.microsoft.com/office/drawing/2014/main" id="{6DF3ED3C-5916-566B-98A6-902DAB6312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846" y="2396"/>
              <a:ext cx="61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Rectangle 1018">
              <a:extLst>
                <a:ext uri="{FF2B5EF4-FFF2-40B4-BE49-F238E27FC236}">
                  <a16:creationId xmlns:a16="http://schemas.microsoft.com/office/drawing/2014/main" id="{ECE9B706-C1EA-17C6-C217-472EC9E1E3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33" y="2379"/>
              <a:ext cx="34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2" name="Rectangle 1019">
              <a:extLst>
                <a:ext uri="{FF2B5EF4-FFF2-40B4-BE49-F238E27FC236}">
                  <a16:creationId xmlns:a16="http://schemas.microsoft.com/office/drawing/2014/main" id="{89AB0C70-16C9-3C37-9D2E-BECBB2FF9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33" y="2379"/>
              <a:ext cx="34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Rectangle 1020">
              <a:extLst>
                <a:ext uri="{FF2B5EF4-FFF2-40B4-BE49-F238E27FC236}">
                  <a16:creationId xmlns:a16="http://schemas.microsoft.com/office/drawing/2014/main" id="{170359CC-083D-2693-75AF-9BF0FC7DD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33" y="2245"/>
              <a:ext cx="34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Rectangle 1021">
              <a:extLst>
                <a:ext uri="{FF2B5EF4-FFF2-40B4-BE49-F238E27FC236}">
                  <a16:creationId xmlns:a16="http://schemas.microsoft.com/office/drawing/2014/main" id="{53EEEB7B-CC6F-5DD1-036C-EA3480CD2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33" y="2245"/>
              <a:ext cx="34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5" name="Rectangle 1022">
              <a:extLst>
                <a:ext uri="{FF2B5EF4-FFF2-40B4-BE49-F238E27FC236}">
                  <a16:creationId xmlns:a16="http://schemas.microsoft.com/office/drawing/2014/main" id="{4AB68F58-7969-87E3-4085-2DFEC04C4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33" y="2312"/>
              <a:ext cx="34" cy="35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Rectangle 1023">
              <a:extLst>
                <a:ext uri="{FF2B5EF4-FFF2-40B4-BE49-F238E27FC236}">
                  <a16:creationId xmlns:a16="http://schemas.microsoft.com/office/drawing/2014/main" id="{52B34A76-4F94-48FE-B609-225DB50AE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833" y="2312"/>
              <a:ext cx="34" cy="35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Line 1024">
              <a:extLst>
                <a:ext uri="{FF2B5EF4-FFF2-40B4-BE49-F238E27FC236}">
                  <a16:creationId xmlns:a16="http://schemas.microsoft.com/office/drawing/2014/main" id="{2EDAD750-BD9F-3971-CAF5-CF3FBF6532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000" y="2557"/>
              <a:ext cx="0" cy="123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Line 1025">
              <a:extLst>
                <a:ext uri="{FF2B5EF4-FFF2-40B4-BE49-F238E27FC236}">
                  <a16:creationId xmlns:a16="http://schemas.microsoft.com/office/drawing/2014/main" id="{F7374D74-CAE0-BB69-249D-106FBF4AF8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000" y="2680"/>
              <a:ext cx="0" cy="124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Line 1026">
              <a:extLst>
                <a:ext uri="{FF2B5EF4-FFF2-40B4-BE49-F238E27FC236}">
                  <a16:creationId xmlns:a16="http://schemas.microsoft.com/office/drawing/2014/main" id="{8E51C1D6-B870-5708-DF64-0FC7260D2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031" y="2557"/>
              <a:ext cx="61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Line 1027">
              <a:extLst>
                <a:ext uri="{FF2B5EF4-FFF2-40B4-BE49-F238E27FC236}">
                  <a16:creationId xmlns:a16="http://schemas.microsoft.com/office/drawing/2014/main" id="{741A9E96-8994-6099-F09A-75E01DEFA3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031" y="2804"/>
              <a:ext cx="61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Oval 1028">
              <a:extLst>
                <a:ext uri="{FF2B5EF4-FFF2-40B4-BE49-F238E27FC236}">
                  <a16:creationId xmlns:a16="http://schemas.microsoft.com/office/drawing/2014/main" id="{173B77CB-B57E-17AE-6DA9-72D12BBF3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17" y="2775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Oval 1029">
              <a:extLst>
                <a:ext uri="{FF2B5EF4-FFF2-40B4-BE49-F238E27FC236}">
                  <a16:creationId xmlns:a16="http://schemas.microsoft.com/office/drawing/2014/main" id="{7684AF43-3DCE-2260-D1F1-7B3A5829E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17" y="2775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Oval 1030">
              <a:extLst>
                <a:ext uri="{FF2B5EF4-FFF2-40B4-BE49-F238E27FC236}">
                  <a16:creationId xmlns:a16="http://schemas.microsoft.com/office/drawing/2014/main" id="{8B33D7FE-7B70-DC22-5C31-50959FA99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17" y="2686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Oval 1031">
              <a:extLst>
                <a:ext uri="{FF2B5EF4-FFF2-40B4-BE49-F238E27FC236}">
                  <a16:creationId xmlns:a16="http://schemas.microsoft.com/office/drawing/2014/main" id="{7BB040AD-C799-8F5B-7097-9E43158B5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17" y="2686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Oval 1032">
              <a:extLst>
                <a:ext uri="{FF2B5EF4-FFF2-40B4-BE49-F238E27FC236}">
                  <a16:creationId xmlns:a16="http://schemas.microsoft.com/office/drawing/2014/main" id="{E9AF69C2-46DF-152B-165F-ADA81E24F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17" y="2529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Oval 1033">
              <a:extLst>
                <a:ext uri="{FF2B5EF4-FFF2-40B4-BE49-F238E27FC236}">
                  <a16:creationId xmlns:a16="http://schemas.microsoft.com/office/drawing/2014/main" id="{9758F640-3571-7EED-F19A-3E0CEDF399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17" y="2529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Rectangle 1034">
              <a:extLst>
                <a:ext uri="{FF2B5EF4-FFF2-40B4-BE49-F238E27FC236}">
                  <a16:creationId xmlns:a16="http://schemas.microsoft.com/office/drawing/2014/main" id="{A4480F4C-71B1-EA94-065C-0C288599835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2904" y="2497"/>
              <a:ext cx="100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</a:rPr>
                <a:t>Relative A20/endo-CD3</a:t>
              </a:r>
              <a:endParaRPr lang="en-US" altLang="en-US"/>
            </a:p>
          </p:txBody>
        </p:sp>
        <p:sp>
          <p:nvSpPr>
            <p:cNvPr id="308" name="Freeform 1035">
              <a:extLst>
                <a:ext uri="{FF2B5EF4-FFF2-40B4-BE49-F238E27FC236}">
                  <a16:creationId xmlns:a16="http://schemas.microsoft.com/office/drawing/2014/main" id="{CDADC765-EF99-1886-7C19-DE57485F7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00" y="2156"/>
              <a:ext cx="184" cy="56"/>
            </a:xfrm>
            <a:custGeom>
              <a:avLst/>
              <a:gdLst>
                <a:gd name="T0" fmla="*/ 0 w 184"/>
                <a:gd name="T1" fmla="*/ 56 h 56"/>
                <a:gd name="T2" fmla="*/ 0 w 184"/>
                <a:gd name="T3" fmla="*/ 0 h 56"/>
                <a:gd name="T4" fmla="*/ 184 w 184"/>
                <a:gd name="T5" fmla="*/ 0 h 56"/>
                <a:gd name="T6" fmla="*/ 184 w 184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4" h="56">
                  <a:moveTo>
                    <a:pt x="0" y="56"/>
                  </a:moveTo>
                  <a:lnTo>
                    <a:pt x="0" y="0"/>
                  </a:lnTo>
                  <a:lnTo>
                    <a:pt x="184" y="0"/>
                  </a:lnTo>
                  <a:lnTo>
                    <a:pt x="184" y="56"/>
                  </a:ln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Rectangle 1036">
              <a:extLst>
                <a:ext uri="{FF2B5EF4-FFF2-40B4-BE49-F238E27FC236}">
                  <a16:creationId xmlns:a16="http://schemas.microsoft.com/office/drawing/2014/main" id="{9E4C942C-C6A0-3B8E-1472-8EDD8A526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34" y="2059"/>
              <a:ext cx="5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</a:rPr>
                <a:t>*</a:t>
              </a:r>
              <a:endParaRPr lang="en-US" alt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FA6133A-44CB-A295-DFE5-54FBAD7A2510}"/>
              </a:ext>
            </a:extLst>
          </p:cNvPr>
          <p:cNvGrpSpPr/>
          <p:nvPr/>
        </p:nvGrpSpPr>
        <p:grpSpPr>
          <a:xfrm>
            <a:off x="16437" y="261673"/>
            <a:ext cx="3952096" cy="2193832"/>
            <a:chOff x="16437" y="261673"/>
            <a:chExt cx="3952096" cy="2193832"/>
          </a:xfrm>
        </p:grpSpPr>
        <p:grpSp>
          <p:nvGrpSpPr>
            <p:cNvPr id="922" name="Group 921">
              <a:extLst>
                <a:ext uri="{FF2B5EF4-FFF2-40B4-BE49-F238E27FC236}">
                  <a16:creationId xmlns:a16="http://schemas.microsoft.com/office/drawing/2014/main" id="{22ACE5BF-70C7-A8F9-BF2C-BD60A45C4CDF}"/>
                </a:ext>
              </a:extLst>
            </p:cNvPr>
            <p:cNvGrpSpPr/>
            <p:nvPr/>
          </p:nvGrpSpPr>
          <p:grpSpPr>
            <a:xfrm>
              <a:off x="16437" y="307856"/>
              <a:ext cx="1892268" cy="1928722"/>
              <a:chOff x="2620200" y="2372702"/>
              <a:chExt cx="2056815" cy="2173748"/>
            </a:xfrm>
          </p:grpSpPr>
          <p:pic>
            <p:nvPicPr>
              <p:cNvPr id="937" name="Picture 936" descr="Chart, scatter chart&#10;&#10;Description automatically generated">
                <a:extLst>
                  <a:ext uri="{FF2B5EF4-FFF2-40B4-BE49-F238E27FC236}">
                    <a16:creationId xmlns:a16="http://schemas.microsoft.com/office/drawing/2014/main" id="{AAD4C0B2-90BB-47DC-B3F5-0514E17F0E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748" b="11773"/>
              <a:stretch/>
            </p:blipFill>
            <p:spPr>
              <a:xfrm>
                <a:off x="3088481" y="2707589"/>
                <a:ext cx="1588534" cy="1588082"/>
              </a:xfrm>
              <a:prstGeom prst="rect">
                <a:avLst/>
              </a:prstGeom>
            </p:spPr>
          </p:pic>
          <p:sp>
            <p:nvSpPr>
              <p:cNvPr id="938" name="Oval 937">
                <a:extLst>
                  <a:ext uri="{FF2B5EF4-FFF2-40B4-BE49-F238E27FC236}">
                    <a16:creationId xmlns:a16="http://schemas.microsoft.com/office/drawing/2014/main" id="{A5D0FFE8-AE7E-06C7-7B4B-7EC2BEC531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218026" y="3306570"/>
                <a:ext cx="36000" cy="360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39" name="文本框 42">
                <a:extLst>
                  <a:ext uri="{FF2B5EF4-FFF2-40B4-BE49-F238E27FC236}">
                    <a16:creationId xmlns:a16="http://schemas.microsoft.com/office/drawing/2014/main" id="{586367E6-984B-AB4C-5BEE-BB70DE2BAF29}"/>
                  </a:ext>
                </a:extLst>
              </p:cNvPr>
              <p:cNvSpPr txBox="1"/>
              <p:nvPr/>
            </p:nvSpPr>
            <p:spPr>
              <a:xfrm>
                <a:off x="3275575" y="4234261"/>
                <a:ext cx="610869" cy="3121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-5</a:t>
                </a:r>
              </a:p>
            </p:txBody>
          </p:sp>
          <p:sp>
            <p:nvSpPr>
              <p:cNvPr id="940" name="文本框 42">
                <a:extLst>
                  <a:ext uri="{FF2B5EF4-FFF2-40B4-BE49-F238E27FC236}">
                    <a16:creationId xmlns:a16="http://schemas.microsoft.com/office/drawing/2014/main" id="{2CD3629E-43BD-406D-DB7F-B7FBB94371DB}"/>
                  </a:ext>
                </a:extLst>
              </p:cNvPr>
              <p:cNvSpPr txBox="1"/>
              <p:nvPr/>
            </p:nvSpPr>
            <p:spPr>
              <a:xfrm>
                <a:off x="3735823" y="4234261"/>
                <a:ext cx="3317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941" name="文本框 42">
                <a:extLst>
                  <a:ext uri="{FF2B5EF4-FFF2-40B4-BE49-F238E27FC236}">
                    <a16:creationId xmlns:a16="http://schemas.microsoft.com/office/drawing/2014/main" id="{7DB5C8C3-1E91-99BF-90B9-BE58CC9D7F05}"/>
                  </a:ext>
                </a:extLst>
              </p:cNvPr>
              <p:cNvSpPr txBox="1"/>
              <p:nvPr/>
            </p:nvSpPr>
            <p:spPr>
              <a:xfrm>
                <a:off x="4160799" y="4234261"/>
                <a:ext cx="3317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942" name="文本框 42">
                <a:extLst>
                  <a:ext uri="{FF2B5EF4-FFF2-40B4-BE49-F238E27FC236}">
                    <a16:creationId xmlns:a16="http://schemas.microsoft.com/office/drawing/2014/main" id="{266DBDD4-E697-2B10-9239-A04CB03DA102}"/>
                  </a:ext>
                </a:extLst>
              </p:cNvPr>
              <p:cNvSpPr txBox="1"/>
              <p:nvPr/>
            </p:nvSpPr>
            <p:spPr>
              <a:xfrm>
                <a:off x="2906469" y="3828406"/>
                <a:ext cx="3317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943" name="文本框 42">
                <a:extLst>
                  <a:ext uri="{FF2B5EF4-FFF2-40B4-BE49-F238E27FC236}">
                    <a16:creationId xmlns:a16="http://schemas.microsoft.com/office/drawing/2014/main" id="{FF1CA189-B5C0-A57E-BAC6-329D8F20E402}"/>
                  </a:ext>
                </a:extLst>
              </p:cNvPr>
              <p:cNvSpPr txBox="1"/>
              <p:nvPr/>
            </p:nvSpPr>
            <p:spPr>
              <a:xfrm>
                <a:off x="2906469" y="3408583"/>
                <a:ext cx="3317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944" name="文本框 42">
                <a:extLst>
                  <a:ext uri="{FF2B5EF4-FFF2-40B4-BE49-F238E27FC236}">
                    <a16:creationId xmlns:a16="http://schemas.microsoft.com/office/drawing/2014/main" id="{29F36C21-072D-E99B-C153-B82B094D34AD}"/>
                  </a:ext>
                </a:extLst>
              </p:cNvPr>
              <p:cNvSpPr txBox="1"/>
              <p:nvPr/>
            </p:nvSpPr>
            <p:spPr>
              <a:xfrm>
                <a:off x="2906469" y="2995561"/>
                <a:ext cx="3317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945" name="文本框 55">
                <a:extLst>
                  <a:ext uri="{FF2B5EF4-FFF2-40B4-BE49-F238E27FC236}">
                    <a16:creationId xmlns:a16="http://schemas.microsoft.com/office/drawing/2014/main" id="{F4D4C999-D208-48F7-CFC5-B3C71F8D2EC6}"/>
                  </a:ext>
                </a:extLst>
              </p:cNvPr>
              <p:cNvSpPr txBox="1"/>
              <p:nvPr/>
            </p:nvSpPr>
            <p:spPr>
              <a:xfrm rot="16200000">
                <a:off x="1861672" y="3131230"/>
                <a:ext cx="1818142" cy="301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-Log</a:t>
                </a:r>
                <a:r>
                  <a:rPr lang="en-US" altLang="zh-CN" sz="12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(p value)</a:t>
                </a:r>
                <a:endParaRPr lang="en-US" altLang="zh-CN" sz="1200" baseline="-25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23" name="Group 922">
              <a:extLst>
                <a:ext uri="{FF2B5EF4-FFF2-40B4-BE49-F238E27FC236}">
                  <a16:creationId xmlns:a16="http://schemas.microsoft.com/office/drawing/2014/main" id="{73608533-635E-0539-598A-91A95ECD5363}"/>
                </a:ext>
              </a:extLst>
            </p:cNvPr>
            <p:cNvGrpSpPr/>
            <p:nvPr/>
          </p:nvGrpSpPr>
          <p:grpSpPr>
            <a:xfrm>
              <a:off x="2038260" y="605064"/>
              <a:ext cx="1631210" cy="1631515"/>
              <a:chOff x="4962770" y="2821967"/>
              <a:chExt cx="1773056" cy="1838784"/>
            </a:xfrm>
          </p:grpSpPr>
          <p:pic>
            <p:nvPicPr>
              <p:cNvPr id="928" name="Picture 927">
                <a:extLst>
                  <a:ext uri="{FF2B5EF4-FFF2-40B4-BE49-F238E27FC236}">
                    <a16:creationId xmlns:a16="http://schemas.microsoft.com/office/drawing/2014/main" id="{6693F461-E067-8181-9C0C-8F73A119FA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740" b="11770"/>
              <a:stretch/>
            </p:blipFill>
            <p:spPr>
              <a:xfrm>
                <a:off x="5147292" y="2821967"/>
                <a:ext cx="1588534" cy="1588004"/>
              </a:xfrm>
              <a:prstGeom prst="rect">
                <a:avLst/>
              </a:prstGeom>
            </p:spPr>
          </p:pic>
          <p:sp>
            <p:nvSpPr>
              <p:cNvPr id="929" name="Oval 928">
                <a:extLst>
                  <a:ext uri="{FF2B5EF4-FFF2-40B4-BE49-F238E27FC236}">
                    <a16:creationId xmlns:a16="http://schemas.microsoft.com/office/drawing/2014/main" id="{32BE3F6E-EBAA-05E4-BA91-760F12F307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41761" y="3905213"/>
                <a:ext cx="36000" cy="36000"/>
              </a:xfrm>
              <a:prstGeom prst="ellipse">
                <a:avLst/>
              </a:pr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30" name="文本框 42">
                <a:extLst>
                  <a:ext uri="{FF2B5EF4-FFF2-40B4-BE49-F238E27FC236}">
                    <a16:creationId xmlns:a16="http://schemas.microsoft.com/office/drawing/2014/main" id="{ECCD704E-9C5D-4607-8A30-99D86FFECE07}"/>
                  </a:ext>
                </a:extLst>
              </p:cNvPr>
              <p:cNvSpPr txBox="1"/>
              <p:nvPr/>
            </p:nvSpPr>
            <p:spPr>
              <a:xfrm>
                <a:off x="5346300" y="4348562"/>
                <a:ext cx="560153" cy="3121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-5</a:t>
                </a:r>
              </a:p>
            </p:txBody>
          </p:sp>
          <p:sp>
            <p:nvSpPr>
              <p:cNvPr id="931" name="文本框 42">
                <a:extLst>
                  <a:ext uri="{FF2B5EF4-FFF2-40B4-BE49-F238E27FC236}">
                    <a16:creationId xmlns:a16="http://schemas.microsoft.com/office/drawing/2014/main" id="{586FB67C-5B87-782C-F971-F014E84DD428}"/>
                  </a:ext>
                </a:extLst>
              </p:cNvPr>
              <p:cNvSpPr txBox="1"/>
              <p:nvPr/>
            </p:nvSpPr>
            <p:spPr>
              <a:xfrm>
                <a:off x="5797022" y="4348561"/>
                <a:ext cx="3317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932" name="文本框 42">
                <a:extLst>
                  <a:ext uri="{FF2B5EF4-FFF2-40B4-BE49-F238E27FC236}">
                    <a16:creationId xmlns:a16="http://schemas.microsoft.com/office/drawing/2014/main" id="{D12E78D5-E2E2-0E20-4DBB-BDFA13FEFD30}"/>
                  </a:ext>
                </a:extLst>
              </p:cNvPr>
              <p:cNvSpPr txBox="1"/>
              <p:nvPr/>
            </p:nvSpPr>
            <p:spPr>
              <a:xfrm>
                <a:off x="6231523" y="4348561"/>
                <a:ext cx="3317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</a:p>
            </p:txBody>
          </p:sp>
          <p:sp>
            <p:nvSpPr>
              <p:cNvPr id="933" name="文本框 42">
                <a:extLst>
                  <a:ext uri="{FF2B5EF4-FFF2-40B4-BE49-F238E27FC236}">
                    <a16:creationId xmlns:a16="http://schemas.microsoft.com/office/drawing/2014/main" id="{536774CA-7582-4C55-900F-0E3E58B48128}"/>
                  </a:ext>
                </a:extLst>
              </p:cNvPr>
              <p:cNvSpPr txBox="1"/>
              <p:nvPr/>
            </p:nvSpPr>
            <p:spPr>
              <a:xfrm>
                <a:off x="4962770" y="3886218"/>
                <a:ext cx="3317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</p:txBody>
          </p:sp>
          <p:sp>
            <p:nvSpPr>
              <p:cNvPr id="934" name="文本框 42">
                <a:extLst>
                  <a:ext uri="{FF2B5EF4-FFF2-40B4-BE49-F238E27FC236}">
                    <a16:creationId xmlns:a16="http://schemas.microsoft.com/office/drawing/2014/main" id="{0AD44631-471C-3145-379D-6EAFBFB54267}"/>
                  </a:ext>
                </a:extLst>
              </p:cNvPr>
              <p:cNvSpPr txBox="1"/>
              <p:nvPr/>
            </p:nvSpPr>
            <p:spPr>
              <a:xfrm>
                <a:off x="4962770" y="3482270"/>
                <a:ext cx="3317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  <p:sp>
            <p:nvSpPr>
              <p:cNvPr id="935" name="文本框 42">
                <a:extLst>
                  <a:ext uri="{FF2B5EF4-FFF2-40B4-BE49-F238E27FC236}">
                    <a16:creationId xmlns:a16="http://schemas.microsoft.com/office/drawing/2014/main" id="{809FE8B2-9520-4690-550D-C55BEB259B1C}"/>
                  </a:ext>
                </a:extLst>
              </p:cNvPr>
              <p:cNvSpPr txBox="1"/>
              <p:nvPr/>
            </p:nvSpPr>
            <p:spPr>
              <a:xfrm>
                <a:off x="4962770" y="3097161"/>
                <a:ext cx="3317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</p:grpSp>
        <p:sp>
          <p:nvSpPr>
            <p:cNvPr id="924" name="文本框 42">
              <a:extLst>
                <a:ext uri="{FF2B5EF4-FFF2-40B4-BE49-F238E27FC236}">
                  <a16:creationId xmlns:a16="http://schemas.microsoft.com/office/drawing/2014/main" id="{4E500A18-CA1D-8814-1C3C-4B1DB96A9440}"/>
                </a:ext>
              </a:extLst>
            </p:cNvPr>
            <p:cNvSpPr txBox="1"/>
            <p:nvPr/>
          </p:nvSpPr>
          <p:spPr>
            <a:xfrm>
              <a:off x="484142" y="2147068"/>
              <a:ext cx="1400958" cy="245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r>
                <a:rPr lang="en-US" altLang="zh-CN" sz="12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(Fold change)</a:t>
              </a:r>
            </a:p>
          </p:txBody>
        </p:sp>
        <p:sp>
          <p:nvSpPr>
            <p:cNvPr id="925" name="文本框 42">
              <a:extLst>
                <a:ext uri="{FF2B5EF4-FFF2-40B4-BE49-F238E27FC236}">
                  <a16:creationId xmlns:a16="http://schemas.microsoft.com/office/drawing/2014/main" id="{1161EF26-A8FF-B3ED-CAE1-DD32CACFCBDB}"/>
                </a:ext>
              </a:extLst>
            </p:cNvPr>
            <p:cNvSpPr txBox="1"/>
            <p:nvPr/>
          </p:nvSpPr>
          <p:spPr>
            <a:xfrm>
              <a:off x="2168137" y="2178506"/>
              <a:ext cx="17046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Log</a:t>
              </a:r>
              <a:r>
                <a:rPr lang="en-US" altLang="zh-CN" sz="12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(Fold change)</a:t>
              </a:r>
            </a:p>
          </p:txBody>
        </p:sp>
        <p:sp>
          <p:nvSpPr>
            <p:cNvPr id="926" name="文本框 42">
              <a:extLst>
                <a:ext uri="{FF2B5EF4-FFF2-40B4-BE49-F238E27FC236}">
                  <a16:creationId xmlns:a16="http://schemas.microsoft.com/office/drawing/2014/main" id="{6437660C-8D81-244A-EE19-6822C6425A2E}"/>
                </a:ext>
              </a:extLst>
            </p:cNvPr>
            <p:cNvSpPr txBox="1"/>
            <p:nvPr/>
          </p:nvSpPr>
          <p:spPr>
            <a:xfrm>
              <a:off x="1461651" y="1044807"/>
              <a:ext cx="855789" cy="218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TNFAIP3</a:t>
              </a:r>
            </a:p>
          </p:txBody>
        </p:sp>
        <p:sp>
          <p:nvSpPr>
            <p:cNvPr id="927" name="文本框 42">
              <a:extLst>
                <a:ext uri="{FF2B5EF4-FFF2-40B4-BE49-F238E27FC236}">
                  <a16:creationId xmlns:a16="http://schemas.microsoft.com/office/drawing/2014/main" id="{CD310849-159C-A977-C407-4D42933DE654}"/>
                </a:ext>
              </a:extLst>
            </p:cNvPr>
            <p:cNvSpPr txBox="1"/>
            <p:nvPr/>
          </p:nvSpPr>
          <p:spPr>
            <a:xfrm>
              <a:off x="3112744" y="1472937"/>
              <a:ext cx="855789" cy="218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TNFAIP3</a:t>
              </a:r>
            </a:p>
          </p:txBody>
        </p:sp>
        <p:sp>
          <p:nvSpPr>
            <p:cNvPr id="920" name="TextBox 919">
              <a:extLst>
                <a:ext uri="{FF2B5EF4-FFF2-40B4-BE49-F238E27FC236}">
                  <a16:creationId xmlns:a16="http://schemas.microsoft.com/office/drawing/2014/main" id="{4D75D153-1D19-D1ED-EEEB-777E5FF59C8F}"/>
                </a:ext>
              </a:extLst>
            </p:cNvPr>
            <p:cNvSpPr txBox="1"/>
            <p:nvPr/>
          </p:nvSpPr>
          <p:spPr>
            <a:xfrm>
              <a:off x="399974" y="261765"/>
              <a:ext cx="17573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Long et al. </a:t>
              </a:r>
            </a:p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ζ vs. 19.CD28ζ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21" name="TextBox 920">
              <a:extLst>
                <a:ext uri="{FF2B5EF4-FFF2-40B4-BE49-F238E27FC236}">
                  <a16:creationId xmlns:a16="http://schemas.microsoft.com/office/drawing/2014/main" id="{7CAEE098-D2E3-B934-08EC-EC552E769847}"/>
                </a:ext>
              </a:extLst>
            </p:cNvPr>
            <p:cNvSpPr txBox="1"/>
            <p:nvPr/>
          </p:nvSpPr>
          <p:spPr>
            <a:xfrm>
              <a:off x="1892931" y="261673"/>
              <a:ext cx="19759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Long et al. </a:t>
              </a:r>
            </a:p>
            <a:p>
              <a:pPr algn="ctr"/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GD2.BB</a:t>
              </a:r>
              <a:r>
                <a:rPr lang="en-US" altLang="zh-CN" sz="1000" dirty="0">
                  <a:latin typeface="Arial" panose="020B0604020202020204" pitchFamily="34" charset="0"/>
                  <a:cs typeface="Arial" panose="020B0604020202020204" pitchFamily="34" charset="0"/>
                </a:rPr>
                <a:t>ζ vs. GD2.CD28ζ</a:t>
              </a:r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70" name="TextBox 68">
            <a:extLst>
              <a:ext uri="{FF2B5EF4-FFF2-40B4-BE49-F238E27FC236}">
                <a16:creationId xmlns:a16="http://schemas.microsoft.com/office/drawing/2014/main" id="{C85E13CC-5B1C-2EA8-D141-992F6ABF1D51}"/>
              </a:ext>
            </a:extLst>
          </p:cNvPr>
          <p:cNvSpPr txBox="1"/>
          <p:nvPr/>
        </p:nvSpPr>
        <p:spPr>
          <a:xfrm>
            <a:off x="3659232" y="-22018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971" name="TextBox 13">
            <a:extLst>
              <a:ext uri="{FF2B5EF4-FFF2-40B4-BE49-F238E27FC236}">
                <a16:creationId xmlns:a16="http://schemas.microsoft.com/office/drawing/2014/main" id="{BD288577-2A9A-C524-2E50-1A7ED300B97F}"/>
              </a:ext>
            </a:extLst>
          </p:cNvPr>
          <p:cNvSpPr txBox="1"/>
          <p:nvPr/>
        </p:nvSpPr>
        <p:spPr>
          <a:xfrm>
            <a:off x="-20884" y="2434267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3" name="TextBox 3">
            <a:extLst>
              <a:ext uri="{FF2B5EF4-FFF2-40B4-BE49-F238E27FC236}">
                <a16:creationId xmlns:a16="http://schemas.microsoft.com/office/drawing/2014/main" id="{CCE32A4C-53A8-143E-4D88-406538AE4257}"/>
              </a:ext>
            </a:extLst>
          </p:cNvPr>
          <p:cNvSpPr txBox="1"/>
          <p:nvPr/>
        </p:nvSpPr>
        <p:spPr>
          <a:xfrm>
            <a:off x="5819271" y="9549461"/>
            <a:ext cx="11572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S10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0" name="TextBox 13">
            <a:extLst>
              <a:ext uri="{FF2B5EF4-FFF2-40B4-BE49-F238E27FC236}">
                <a16:creationId xmlns:a16="http://schemas.microsoft.com/office/drawing/2014/main" id="{074A8060-3604-8FC7-6EC5-FEA5A8E54D11}"/>
              </a:ext>
            </a:extLst>
          </p:cNvPr>
          <p:cNvSpPr txBox="1"/>
          <p:nvPr/>
        </p:nvSpPr>
        <p:spPr>
          <a:xfrm>
            <a:off x="3094237" y="2484202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486" name="TextBox 68">
            <a:extLst>
              <a:ext uri="{FF2B5EF4-FFF2-40B4-BE49-F238E27FC236}">
                <a16:creationId xmlns:a16="http://schemas.microsoft.com/office/drawing/2014/main" id="{8FE3FBBF-44E6-C761-9C3E-C69BBC4BF42C}"/>
              </a:ext>
            </a:extLst>
          </p:cNvPr>
          <p:cNvSpPr txBox="1"/>
          <p:nvPr/>
        </p:nvSpPr>
        <p:spPr>
          <a:xfrm>
            <a:off x="-37481" y="-41789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9708CC-6250-8C04-5A71-36F4A5960039}"/>
              </a:ext>
            </a:extLst>
          </p:cNvPr>
          <p:cNvGrpSpPr/>
          <p:nvPr/>
        </p:nvGrpSpPr>
        <p:grpSpPr>
          <a:xfrm>
            <a:off x="1862578" y="4959457"/>
            <a:ext cx="1624013" cy="1705904"/>
            <a:chOff x="3186592" y="5400402"/>
            <a:chExt cx="1624013" cy="170590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80BF8F6-8AD3-8929-0844-5D9F073314F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40710" y="5666306"/>
              <a:ext cx="1440000" cy="1440000"/>
              <a:chOff x="389103" y="5046067"/>
              <a:chExt cx="2160000" cy="2160000"/>
            </a:xfrm>
          </p:grpSpPr>
          <p:pic>
            <p:nvPicPr>
              <p:cNvPr id="13" name="Picture 12" descr="A picture containing light, traffic, lit, dark&#10;&#10;Description automatically generated">
                <a:extLst>
                  <a:ext uri="{FF2B5EF4-FFF2-40B4-BE49-F238E27FC236}">
                    <a16:creationId xmlns:a16="http://schemas.microsoft.com/office/drawing/2014/main" id="{AF968B65-11F6-B52D-1E8C-A5A77373F3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9103" y="5046067"/>
                <a:ext cx="2160000" cy="2160000"/>
              </a:xfrm>
              <a:prstGeom prst="rect">
                <a:avLst/>
              </a:prstGeom>
            </p:spPr>
          </p:pic>
          <p:cxnSp>
            <p:nvCxnSpPr>
              <p:cNvPr id="14" name="直接连接符 2">
                <a:extLst>
                  <a:ext uri="{FF2B5EF4-FFF2-40B4-BE49-F238E27FC236}">
                    <a16:creationId xmlns:a16="http://schemas.microsoft.com/office/drawing/2014/main" id="{C98E0FC4-F059-05AD-32F0-83AC2C8F07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95448" y="7097142"/>
                <a:ext cx="874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4E87AD6-2953-364B-B852-7BF5CD9D50D5}"/>
                  </a:ext>
                </a:extLst>
              </p:cNvPr>
              <p:cNvSpPr/>
              <p:nvPr/>
            </p:nvSpPr>
            <p:spPr>
              <a:xfrm>
                <a:off x="858044" y="6126067"/>
                <a:ext cx="195263" cy="335755"/>
              </a:xfrm>
              <a:prstGeom prst="rect">
                <a:avLst/>
              </a:pr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文本框 27">
              <a:extLst>
                <a:ext uri="{FF2B5EF4-FFF2-40B4-BE49-F238E27FC236}">
                  <a16:creationId xmlns:a16="http://schemas.microsoft.com/office/drawing/2014/main" id="{32B99B2A-8349-FE43-EA0C-CC2A8151493F}"/>
                </a:ext>
              </a:extLst>
            </p:cNvPr>
            <p:cNvSpPr txBox="1"/>
            <p:nvPr/>
          </p:nvSpPr>
          <p:spPr>
            <a:xfrm>
              <a:off x="3540567" y="5400402"/>
              <a:ext cx="8809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19.CD28ζ</a:t>
              </a:r>
            </a:p>
          </p:txBody>
        </p:sp>
        <p:sp>
          <p:nvSpPr>
            <p:cNvPr id="17" name="文本框 27">
              <a:extLst>
                <a:ext uri="{FF2B5EF4-FFF2-40B4-BE49-F238E27FC236}">
                  <a16:creationId xmlns:a16="http://schemas.microsoft.com/office/drawing/2014/main" id="{E2FD5536-8AF9-7CEF-E4F3-AB90F6240029}"/>
                </a:ext>
              </a:extLst>
            </p:cNvPr>
            <p:cNvSpPr txBox="1"/>
            <p:nvPr/>
          </p:nvSpPr>
          <p:spPr>
            <a:xfrm>
              <a:off x="3186592" y="5666043"/>
              <a:ext cx="16240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000" dirty="0">
                  <a:solidFill>
                    <a:srgbClr val="0099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CAR</a:t>
              </a: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00" dirty="0">
                  <a:solidFill>
                    <a:srgbClr val="AE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A20</a:t>
              </a:r>
              <a:r>
                <a:rPr lang="en-US" altLang="zh-CN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1000" dirty="0">
                  <a:solidFill>
                    <a:srgbClr val="0000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DAPI</a:t>
              </a:r>
              <a:endPara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3" name="TextBox 13">
            <a:extLst>
              <a:ext uri="{FF2B5EF4-FFF2-40B4-BE49-F238E27FC236}">
                <a16:creationId xmlns:a16="http://schemas.microsoft.com/office/drawing/2014/main" id="{5CF70E6D-A0E6-5A8B-D7F5-3B6790AF41F2}"/>
              </a:ext>
            </a:extLst>
          </p:cNvPr>
          <p:cNvSpPr txBox="1"/>
          <p:nvPr/>
        </p:nvSpPr>
        <p:spPr>
          <a:xfrm>
            <a:off x="23463" y="4834578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13">
            <a:extLst>
              <a:ext uri="{FF2B5EF4-FFF2-40B4-BE49-F238E27FC236}">
                <a16:creationId xmlns:a16="http://schemas.microsoft.com/office/drawing/2014/main" id="{755BC35E-1685-4F8B-4E6E-A2291560ECFA}"/>
              </a:ext>
            </a:extLst>
          </p:cNvPr>
          <p:cNvSpPr txBox="1"/>
          <p:nvPr/>
        </p:nvSpPr>
        <p:spPr>
          <a:xfrm>
            <a:off x="1672133" y="4834578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</a:p>
        </p:txBody>
      </p:sp>
      <p:grpSp>
        <p:nvGrpSpPr>
          <p:cNvPr id="551" name="Group 550">
            <a:extLst>
              <a:ext uri="{FF2B5EF4-FFF2-40B4-BE49-F238E27FC236}">
                <a16:creationId xmlns:a16="http://schemas.microsoft.com/office/drawing/2014/main" id="{D33CD544-DF05-F6B2-1FCC-11D0F20F8FB5}"/>
              </a:ext>
            </a:extLst>
          </p:cNvPr>
          <p:cNvGrpSpPr/>
          <p:nvPr/>
        </p:nvGrpSpPr>
        <p:grpSpPr>
          <a:xfrm>
            <a:off x="3782991" y="543872"/>
            <a:ext cx="1517439" cy="1507391"/>
            <a:chOff x="338644" y="5261478"/>
            <a:chExt cx="1517439" cy="1507391"/>
          </a:xfrm>
        </p:grpSpPr>
        <p:pic>
          <p:nvPicPr>
            <p:cNvPr id="552" name="Picture 551">
              <a:extLst>
                <a:ext uri="{FF2B5EF4-FFF2-40B4-BE49-F238E27FC236}">
                  <a16:creationId xmlns:a16="http://schemas.microsoft.com/office/drawing/2014/main" id="{3123996D-5F9C-3241-4BBD-F53C2AD5E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9347" y="5261478"/>
              <a:ext cx="1286736" cy="1273737"/>
            </a:xfrm>
            <a:prstGeom prst="rect">
              <a:avLst/>
            </a:prstGeom>
          </p:spPr>
        </p:pic>
        <p:grpSp>
          <p:nvGrpSpPr>
            <p:cNvPr id="553" name="Group 552">
              <a:extLst>
                <a:ext uri="{FF2B5EF4-FFF2-40B4-BE49-F238E27FC236}">
                  <a16:creationId xmlns:a16="http://schemas.microsoft.com/office/drawing/2014/main" id="{5823D9C3-70A7-20E9-DDFB-EE9A80E854EF}"/>
                </a:ext>
              </a:extLst>
            </p:cNvPr>
            <p:cNvGrpSpPr/>
            <p:nvPr/>
          </p:nvGrpSpPr>
          <p:grpSpPr>
            <a:xfrm>
              <a:off x="338644" y="5340517"/>
              <a:ext cx="1517439" cy="1428352"/>
              <a:chOff x="251560" y="5209891"/>
              <a:chExt cx="1517439" cy="1428352"/>
            </a:xfrm>
          </p:grpSpPr>
          <p:sp>
            <p:nvSpPr>
              <p:cNvPr id="559" name="TextBox 188">
                <a:extLst>
                  <a:ext uri="{FF2B5EF4-FFF2-40B4-BE49-F238E27FC236}">
                    <a16:creationId xmlns:a16="http://schemas.microsoft.com/office/drawing/2014/main" id="{710FF29E-8E17-5F67-6B86-50A15E4A3273}"/>
                  </a:ext>
                </a:extLst>
              </p:cNvPr>
              <p:cNvSpPr txBox="1"/>
              <p:nvPr/>
            </p:nvSpPr>
            <p:spPr>
              <a:xfrm>
                <a:off x="559450" y="6361244"/>
                <a:ext cx="65952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A20</a:t>
                </a:r>
              </a:p>
            </p:txBody>
          </p:sp>
          <p:cxnSp>
            <p:nvCxnSpPr>
              <p:cNvPr id="560" name="Straight Arrow Connector 189">
                <a:extLst>
                  <a:ext uri="{FF2B5EF4-FFF2-40B4-BE49-F238E27FC236}">
                    <a16:creationId xmlns:a16="http://schemas.microsoft.com/office/drawing/2014/main" id="{1BDB5704-5597-5132-3216-CF3097B96E7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3356" y="6499743"/>
                <a:ext cx="795643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1" name="TextBox 84">
                <a:extLst>
                  <a:ext uri="{FF2B5EF4-FFF2-40B4-BE49-F238E27FC236}">
                    <a16:creationId xmlns:a16="http://schemas.microsoft.com/office/drawing/2014/main" id="{5C2ADFDB-C589-71BD-2E65-BCF1CCA7963B}"/>
                  </a:ext>
                </a:extLst>
              </p:cNvPr>
              <p:cNvSpPr txBox="1"/>
              <p:nvPr/>
            </p:nvSpPr>
            <p:spPr>
              <a:xfrm rot="10800000">
                <a:off x="251560" y="5546559"/>
                <a:ext cx="369332" cy="830610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% of max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62" name="Straight Arrow Connector 87">
                <a:extLst>
                  <a:ext uri="{FF2B5EF4-FFF2-40B4-BE49-F238E27FC236}">
                    <a16:creationId xmlns:a16="http://schemas.microsoft.com/office/drawing/2014/main" id="{D25D7DD9-4C70-6931-8839-13DADC7559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6226" y="5209891"/>
                <a:ext cx="0" cy="39382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15" name="Group 355">
            <a:extLst>
              <a:ext uri="{FF2B5EF4-FFF2-40B4-BE49-F238E27FC236}">
                <a16:creationId xmlns:a16="http://schemas.microsoft.com/office/drawing/2014/main" id="{8AEA5394-1174-8874-B273-7AA3B0C3D53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79650" y="194306"/>
            <a:ext cx="1511300" cy="2360613"/>
            <a:chOff x="-2730" y="778"/>
            <a:chExt cx="952" cy="1487"/>
          </a:xfrm>
        </p:grpSpPr>
        <p:sp>
          <p:nvSpPr>
            <p:cNvPr id="1016" name="AutoShape 354">
              <a:extLst>
                <a:ext uri="{FF2B5EF4-FFF2-40B4-BE49-F238E27FC236}">
                  <a16:creationId xmlns:a16="http://schemas.microsoft.com/office/drawing/2014/main" id="{E47CB440-F661-7906-1105-9B9FA75E776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2730" y="778"/>
              <a:ext cx="952" cy="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7" name="Rectangle 356">
              <a:extLst>
                <a:ext uri="{FF2B5EF4-FFF2-40B4-BE49-F238E27FC236}">
                  <a16:creationId xmlns:a16="http://schemas.microsoft.com/office/drawing/2014/main" id="{64C8FFB1-A225-0AF0-2638-53508DFF7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68" y="1196"/>
              <a:ext cx="155" cy="566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8" name="Freeform 357">
              <a:extLst>
                <a:ext uri="{FF2B5EF4-FFF2-40B4-BE49-F238E27FC236}">
                  <a16:creationId xmlns:a16="http://schemas.microsoft.com/office/drawing/2014/main" id="{81939E19-A69A-AA24-017A-C0F72221B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60" y="1204"/>
              <a:ext cx="139" cy="558"/>
            </a:xfrm>
            <a:custGeom>
              <a:avLst/>
              <a:gdLst>
                <a:gd name="T0" fmla="*/ 0 w 139"/>
                <a:gd name="T1" fmla="*/ 558 h 558"/>
                <a:gd name="T2" fmla="*/ 0 w 139"/>
                <a:gd name="T3" fmla="*/ 0 h 558"/>
                <a:gd name="T4" fmla="*/ 0 w 139"/>
                <a:gd name="T5" fmla="*/ 0 h 558"/>
                <a:gd name="T6" fmla="*/ 139 w 139"/>
                <a:gd name="T7" fmla="*/ 0 h 558"/>
                <a:gd name="T8" fmla="*/ 139 w 139"/>
                <a:gd name="T9" fmla="*/ 0 h 558"/>
                <a:gd name="T10" fmla="*/ 139 w 139"/>
                <a:gd name="T11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558">
                  <a:moveTo>
                    <a:pt x="0" y="55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558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9" name="Rectangle 358">
              <a:extLst>
                <a:ext uri="{FF2B5EF4-FFF2-40B4-BE49-F238E27FC236}">
                  <a16:creationId xmlns:a16="http://schemas.microsoft.com/office/drawing/2014/main" id="{0905CD2E-F7BE-43A4-A62D-B1D44E16D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04" y="1413"/>
              <a:ext cx="155" cy="349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0" name="Freeform 359">
              <a:extLst>
                <a:ext uri="{FF2B5EF4-FFF2-40B4-BE49-F238E27FC236}">
                  <a16:creationId xmlns:a16="http://schemas.microsoft.com/office/drawing/2014/main" id="{BE9D8B5E-35F3-7EF9-FCF8-23D5611D6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96" y="1421"/>
              <a:ext cx="139" cy="341"/>
            </a:xfrm>
            <a:custGeom>
              <a:avLst/>
              <a:gdLst>
                <a:gd name="T0" fmla="*/ 0 w 139"/>
                <a:gd name="T1" fmla="*/ 341 h 341"/>
                <a:gd name="T2" fmla="*/ 0 w 139"/>
                <a:gd name="T3" fmla="*/ 0 h 341"/>
                <a:gd name="T4" fmla="*/ 0 w 139"/>
                <a:gd name="T5" fmla="*/ 0 h 341"/>
                <a:gd name="T6" fmla="*/ 139 w 139"/>
                <a:gd name="T7" fmla="*/ 0 h 341"/>
                <a:gd name="T8" fmla="*/ 139 w 139"/>
                <a:gd name="T9" fmla="*/ 0 h 341"/>
                <a:gd name="T10" fmla="*/ 139 w 139"/>
                <a:gd name="T11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341">
                  <a:moveTo>
                    <a:pt x="0" y="34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39" y="341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1" name="Rectangle 360">
              <a:extLst>
                <a:ext uri="{FF2B5EF4-FFF2-40B4-BE49-F238E27FC236}">
                  <a16:creationId xmlns:a16="http://schemas.microsoft.com/office/drawing/2014/main" id="{2DE58695-9216-D35C-2BED-191C457E59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516" y="2050"/>
              <a:ext cx="9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2" name="Rectangle 361">
              <a:extLst>
                <a:ext uri="{FF2B5EF4-FFF2-40B4-BE49-F238E27FC236}">
                  <a16:creationId xmlns:a16="http://schemas.microsoft.com/office/drawing/2014/main" id="{AE901A9D-0AD0-926F-A320-6BB43E704B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480" y="2014"/>
              <a:ext cx="9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3" name="Rectangle 362">
              <a:extLst>
                <a:ext uri="{FF2B5EF4-FFF2-40B4-BE49-F238E27FC236}">
                  <a16:creationId xmlns:a16="http://schemas.microsoft.com/office/drawing/2014/main" id="{FD59079A-6543-5624-0017-B35B63BC68A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440" y="1987"/>
              <a:ext cx="7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4" name="Rectangle 363">
              <a:extLst>
                <a:ext uri="{FF2B5EF4-FFF2-40B4-BE49-F238E27FC236}">
                  <a16:creationId xmlns:a16="http://schemas.microsoft.com/office/drawing/2014/main" id="{E748DC9F-98C9-EEA6-4E3A-BA43D1D7567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428" y="1955"/>
              <a:ext cx="111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5" name="Rectangle 364">
              <a:extLst>
                <a:ext uri="{FF2B5EF4-FFF2-40B4-BE49-F238E27FC236}">
                  <a16:creationId xmlns:a16="http://schemas.microsoft.com/office/drawing/2014/main" id="{E3128D52-DB6E-B114-736C-B4883A551E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381" y="1908"/>
              <a:ext cx="111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6" name="Rectangle 365">
              <a:extLst>
                <a:ext uri="{FF2B5EF4-FFF2-40B4-BE49-F238E27FC236}">
                  <a16:creationId xmlns:a16="http://schemas.microsoft.com/office/drawing/2014/main" id="{DE98B7C5-C8FD-2166-2421-F48374EAB11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332" y="1866"/>
              <a:ext cx="9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7" name="Rectangle 366">
              <a:extLst>
                <a:ext uri="{FF2B5EF4-FFF2-40B4-BE49-F238E27FC236}">
                  <a16:creationId xmlns:a16="http://schemas.microsoft.com/office/drawing/2014/main" id="{B5393D90-0CF8-7EAA-4E5C-FD03AF2CA86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297" y="1831"/>
              <a:ext cx="9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8" name="Rectangle 367">
              <a:extLst>
                <a:ext uri="{FF2B5EF4-FFF2-40B4-BE49-F238E27FC236}">
                  <a16:creationId xmlns:a16="http://schemas.microsoft.com/office/drawing/2014/main" id="{74B6070F-4CD7-2CD6-76B6-792D2AB9EB7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247" y="1810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9" name="Rectangle 368">
              <a:extLst>
                <a:ext uri="{FF2B5EF4-FFF2-40B4-BE49-F238E27FC236}">
                  <a16:creationId xmlns:a16="http://schemas.microsoft.com/office/drawing/2014/main" id="{E84D7BFD-0F71-A68E-C499-3FA79248D7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201" y="1972"/>
              <a:ext cx="9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0" name="Rectangle 369">
              <a:extLst>
                <a:ext uri="{FF2B5EF4-FFF2-40B4-BE49-F238E27FC236}">
                  <a16:creationId xmlns:a16="http://schemas.microsoft.com/office/drawing/2014/main" id="{8BFF67FD-8DB4-3784-B2E4-F02FFC56E1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165" y="1935"/>
              <a:ext cx="9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1" name="Rectangle 370">
              <a:extLst>
                <a:ext uri="{FF2B5EF4-FFF2-40B4-BE49-F238E27FC236}">
                  <a16:creationId xmlns:a16="http://schemas.microsoft.com/office/drawing/2014/main" id="{E8C79AD1-D96E-0C25-1A96-DDADA1F068E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125" y="1908"/>
              <a:ext cx="7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2" name="Rectangle 371">
              <a:extLst>
                <a:ext uri="{FF2B5EF4-FFF2-40B4-BE49-F238E27FC236}">
                  <a16:creationId xmlns:a16="http://schemas.microsoft.com/office/drawing/2014/main" id="{8DCA33D7-9D5B-78A2-98D6-CD347F2D9EB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113" y="1877"/>
              <a:ext cx="10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3" name="Rectangle 372">
              <a:extLst>
                <a:ext uri="{FF2B5EF4-FFF2-40B4-BE49-F238E27FC236}">
                  <a16:creationId xmlns:a16="http://schemas.microsoft.com/office/drawing/2014/main" id="{C24AD85C-8A80-9F71-0DA7-9E0F713EB04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070" y="1834"/>
              <a:ext cx="106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4" name="Rectangle 373">
              <a:extLst>
                <a:ext uri="{FF2B5EF4-FFF2-40B4-BE49-F238E27FC236}">
                  <a16:creationId xmlns:a16="http://schemas.microsoft.com/office/drawing/2014/main" id="{E9FFBFB7-C948-80B8-215A-174ED80EA95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2011" y="1810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5" name="Freeform 374">
              <a:extLst>
                <a:ext uri="{FF2B5EF4-FFF2-40B4-BE49-F238E27FC236}">
                  <a16:creationId xmlns:a16="http://schemas.microsoft.com/office/drawing/2014/main" id="{07A0739A-81CF-8E43-BAC2-1428C72BD6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388" y="1762"/>
              <a:ext cx="560" cy="47"/>
            </a:xfrm>
            <a:custGeom>
              <a:avLst/>
              <a:gdLst>
                <a:gd name="T0" fmla="*/ 0 w 560"/>
                <a:gd name="T1" fmla="*/ 0 h 47"/>
                <a:gd name="T2" fmla="*/ 560 w 560"/>
                <a:gd name="T3" fmla="*/ 0 h 47"/>
                <a:gd name="T4" fmla="*/ 162 w 560"/>
                <a:gd name="T5" fmla="*/ 47 h 47"/>
                <a:gd name="T6" fmla="*/ 162 w 560"/>
                <a:gd name="T7" fmla="*/ 0 h 47"/>
                <a:gd name="T8" fmla="*/ 398 w 560"/>
                <a:gd name="T9" fmla="*/ 47 h 47"/>
                <a:gd name="T10" fmla="*/ 398 w 560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0" h="47">
                  <a:moveTo>
                    <a:pt x="0" y="0"/>
                  </a:moveTo>
                  <a:lnTo>
                    <a:pt x="560" y="0"/>
                  </a:lnTo>
                  <a:moveTo>
                    <a:pt x="162" y="47"/>
                  </a:moveTo>
                  <a:lnTo>
                    <a:pt x="162" y="0"/>
                  </a:lnTo>
                  <a:moveTo>
                    <a:pt x="398" y="47"/>
                  </a:moveTo>
                  <a:lnTo>
                    <a:pt x="398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Rectangle 375">
              <a:extLst>
                <a:ext uri="{FF2B5EF4-FFF2-40B4-BE49-F238E27FC236}">
                  <a16:creationId xmlns:a16="http://schemas.microsoft.com/office/drawing/2014/main" id="{612F4917-88C8-A02D-6C82-8546A7BE6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91" y="1710"/>
              <a:ext cx="9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7" name="Rectangle 376">
              <a:extLst>
                <a:ext uri="{FF2B5EF4-FFF2-40B4-BE49-F238E27FC236}">
                  <a16:creationId xmlns:a16="http://schemas.microsoft.com/office/drawing/2014/main" id="{748C5C09-1924-A0EA-643F-870508BC7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91" y="1436"/>
              <a:ext cx="9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8" name="Rectangle 377">
              <a:extLst>
                <a:ext uri="{FF2B5EF4-FFF2-40B4-BE49-F238E27FC236}">
                  <a16:creationId xmlns:a16="http://schemas.microsoft.com/office/drawing/2014/main" id="{5BA47C0F-60CA-7F17-5ADA-4BCDAC2A2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91" y="1161"/>
              <a:ext cx="9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9" name="Rectangle 378">
              <a:extLst>
                <a:ext uri="{FF2B5EF4-FFF2-40B4-BE49-F238E27FC236}">
                  <a16:creationId xmlns:a16="http://schemas.microsoft.com/office/drawing/2014/main" id="{6C3CB96A-04DD-4DD6-8601-2E87536C6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91" y="886"/>
              <a:ext cx="9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0" name="Freeform 379">
              <a:extLst>
                <a:ext uri="{FF2B5EF4-FFF2-40B4-BE49-F238E27FC236}">
                  <a16:creationId xmlns:a16="http://schemas.microsoft.com/office/drawing/2014/main" id="{E8927F99-286F-CA56-8803-B4D0C44D10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429" y="933"/>
              <a:ext cx="47" cy="835"/>
            </a:xfrm>
            <a:custGeom>
              <a:avLst/>
              <a:gdLst>
                <a:gd name="T0" fmla="*/ 47 w 47"/>
                <a:gd name="T1" fmla="*/ 835 h 835"/>
                <a:gd name="T2" fmla="*/ 47 w 47"/>
                <a:gd name="T3" fmla="*/ 0 h 835"/>
                <a:gd name="T4" fmla="*/ 47 w 47"/>
                <a:gd name="T5" fmla="*/ 829 h 835"/>
                <a:gd name="T6" fmla="*/ 0 w 47"/>
                <a:gd name="T7" fmla="*/ 829 h 835"/>
                <a:gd name="T8" fmla="*/ 47 w 47"/>
                <a:gd name="T9" fmla="*/ 555 h 835"/>
                <a:gd name="T10" fmla="*/ 0 w 47"/>
                <a:gd name="T11" fmla="*/ 555 h 835"/>
                <a:gd name="T12" fmla="*/ 47 w 47"/>
                <a:gd name="T13" fmla="*/ 280 h 835"/>
                <a:gd name="T14" fmla="*/ 0 w 47"/>
                <a:gd name="T15" fmla="*/ 280 h 835"/>
                <a:gd name="T16" fmla="*/ 47 w 47"/>
                <a:gd name="T17" fmla="*/ 5 h 835"/>
                <a:gd name="T18" fmla="*/ 0 w 47"/>
                <a:gd name="T19" fmla="*/ 5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835">
                  <a:moveTo>
                    <a:pt x="47" y="835"/>
                  </a:moveTo>
                  <a:lnTo>
                    <a:pt x="47" y="0"/>
                  </a:lnTo>
                  <a:moveTo>
                    <a:pt x="47" y="829"/>
                  </a:moveTo>
                  <a:lnTo>
                    <a:pt x="0" y="829"/>
                  </a:lnTo>
                  <a:moveTo>
                    <a:pt x="47" y="555"/>
                  </a:moveTo>
                  <a:lnTo>
                    <a:pt x="0" y="555"/>
                  </a:lnTo>
                  <a:moveTo>
                    <a:pt x="47" y="280"/>
                  </a:moveTo>
                  <a:lnTo>
                    <a:pt x="0" y="280"/>
                  </a:lnTo>
                  <a:moveTo>
                    <a:pt x="47" y="5"/>
                  </a:moveTo>
                  <a:lnTo>
                    <a:pt x="0" y="5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380">
              <a:extLst>
                <a:ext uri="{FF2B5EF4-FFF2-40B4-BE49-F238E27FC236}">
                  <a16:creationId xmlns:a16="http://schemas.microsoft.com/office/drawing/2014/main" id="{CB11E4B5-BDCB-0051-3406-CEA3B60854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990" y="1077"/>
              <a:ext cx="0" cy="119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381">
              <a:extLst>
                <a:ext uri="{FF2B5EF4-FFF2-40B4-BE49-F238E27FC236}">
                  <a16:creationId xmlns:a16="http://schemas.microsoft.com/office/drawing/2014/main" id="{57F021DD-3BC8-CD48-5844-80DFDF32DB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990" y="1196"/>
              <a:ext cx="0" cy="119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382">
              <a:extLst>
                <a:ext uri="{FF2B5EF4-FFF2-40B4-BE49-F238E27FC236}">
                  <a16:creationId xmlns:a16="http://schemas.microsoft.com/office/drawing/2014/main" id="{001B3BE1-DC2A-5D2D-ED3E-BBA9D39492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029" y="1077"/>
              <a:ext cx="77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383">
              <a:extLst>
                <a:ext uri="{FF2B5EF4-FFF2-40B4-BE49-F238E27FC236}">
                  <a16:creationId xmlns:a16="http://schemas.microsoft.com/office/drawing/2014/main" id="{4004D6A3-9D7F-F16C-9E16-B619FA575A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029" y="1315"/>
              <a:ext cx="77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Rectangle 384">
              <a:extLst>
                <a:ext uri="{FF2B5EF4-FFF2-40B4-BE49-F238E27FC236}">
                  <a16:creationId xmlns:a16="http://schemas.microsoft.com/office/drawing/2014/main" id="{62CCF0FF-BAD9-AAF5-D060-AC713274F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07" y="1049"/>
              <a:ext cx="33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Rectangle 385">
              <a:extLst>
                <a:ext uri="{FF2B5EF4-FFF2-40B4-BE49-F238E27FC236}">
                  <a16:creationId xmlns:a16="http://schemas.microsoft.com/office/drawing/2014/main" id="{E14DE0F9-68B3-E102-F456-645B20832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07" y="1049"/>
              <a:ext cx="33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Rectangle 386">
              <a:extLst>
                <a:ext uri="{FF2B5EF4-FFF2-40B4-BE49-F238E27FC236}">
                  <a16:creationId xmlns:a16="http://schemas.microsoft.com/office/drawing/2014/main" id="{FAEE48B2-8B66-1398-CD26-FE1AFF737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68" y="1316"/>
              <a:ext cx="33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Rectangle 387">
              <a:extLst>
                <a:ext uri="{FF2B5EF4-FFF2-40B4-BE49-F238E27FC236}">
                  <a16:creationId xmlns:a16="http://schemas.microsoft.com/office/drawing/2014/main" id="{0767EE5E-96AE-A321-729E-1C4DD7039C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68" y="1316"/>
              <a:ext cx="33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Rectangle 388">
              <a:extLst>
                <a:ext uri="{FF2B5EF4-FFF2-40B4-BE49-F238E27FC236}">
                  <a16:creationId xmlns:a16="http://schemas.microsoft.com/office/drawing/2014/main" id="{6FABF4AF-C90B-6BE8-55BC-155C88044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45" y="1294"/>
              <a:ext cx="33" cy="32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Rectangle 389">
              <a:extLst>
                <a:ext uri="{FF2B5EF4-FFF2-40B4-BE49-F238E27FC236}">
                  <a16:creationId xmlns:a16="http://schemas.microsoft.com/office/drawing/2014/main" id="{0C877C04-61D1-A2D7-810A-E942D362A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45" y="1294"/>
              <a:ext cx="33" cy="32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Rectangle 390">
              <a:extLst>
                <a:ext uri="{FF2B5EF4-FFF2-40B4-BE49-F238E27FC236}">
                  <a16:creationId xmlns:a16="http://schemas.microsoft.com/office/drawing/2014/main" id="{129B95F7-AC60-1964-1920-27D85F762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07" y="1128"/>
              <a:ext cx="33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Rectangle 391">
              <a:extLst>
                <a:ext uri="{FF2B5EF4-FFF2-40B4-BE49-F238E27FC236}">
                  <a16:creationId xmlns:a16="http://schemas.microsoft.com/office/drawing/2014/main" id="{DFCF60FA-1BF4-662E-9D95-DC61351A1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07" y="1128"/>
              <a:ext cx="33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Rectangle 392">
              <a:extLst>
                <a:ext uri="{FF2B5EF4-FFF2-40B4-BE49-F238E27FC236}">
                  <a16:creationId xmlns:a16="http://schemas.microsoft.com/office/drawing/2014/main" id="{8C5543CB-D76E-0C69-1371-7EEEC9C6C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45" y="1109"/>
              <a:ext cx="33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Rectangle 393">
              <a:extLst>
                <a:ext uri="{FF2B5EF4-FFF2-40B4-BE49-F238E27FC236}">
                  <a16:creationId xmlns:a16="http://schemas.microsoft.com/office/drawing/2014/main" id="{7EF9B9A2-5D96-5BFA-7BBF-572184D63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945" y="1109"/>
              <a:ext cx="33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394">
              <a:extLst>
                <a:ext uri="{FF2B5EF4-FFF2-40B4-BE49-F238E27FC236}">
                  <a16:creationId xmlns:a16="http://schemas.microsoft.com/office/drawing/2014/main" id="{35B95135-1C04-2228-2A40-50B39E30BE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227" y="1386"/>
              <a:ext cx="0" cy="27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395">
              <a:extLst>
                <a:ext uri="{FF2B5EF4-FFF2-40B4-BE49-F238E27FC236}">
                  <a16:creationId xmlns:a16="http://schemas.microsoft.com/office/drawing/2014/main" id="{E9A6D035-C495-5D77-C169-7A9FEC68C1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227" y="1413"/>
              <a:ext cx="0" cy="25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396">
              <a:extLst>
                <a:ext uri="{FF2B5EF4-FFF2-40B4-BE49-F238E27FC236}">
                  <a16:creationId xmlns:a16="http://schemas.microsoft.com/office/drawing/2014/main" id="{B4BEFA61-4A82-9A62-F87E-6C2F5CB85B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265" y="1386"/>
              <a:ext cx="77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397">
              <a:extLst>
                <a:ext uri="{FF2B5EF4-FFF2-40B4-BE49-F238E27FC236}">
                  <a16:creationId xmlns:a16="http://schemas.microsoft.com/office/drawing/2014/main" id="{D395431E-B76C-9BC8-F88A-5A372E81DC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265" y="1438"/>
              <a:ext cx="77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Oval 398">
              <a:extLst>
                <a:ext uri="{FF2B5EF4-FFF2-40B4-BE49-F238E27FC236}">
                  <a16:creationId xmlns:a16="http://schemas.microsoft.com/office/drawing/2014/main" id="{EA45FE23-C809-110C-2244-95CE17C7A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04" y="1426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Oval 399">
              <a:extLst>
                <a:ext uri="{FF2B5EF4-FFF2-40B4-BE49-F238E27FC236}">
                  <a16:creationId xmlns:a16="http://schemas.microsoft.com/office/drawing/2014/main" id="{8C2C4886-069E-A78A-0223-E0CE61F39B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04" y="1426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Oval 400">
              <a:extLst>
                <a:ext uri="{FF2B5EF4-FFF2-40B4-BE49-F238E27FC236}">
                  <a16:creationId xmlns:a16="http://schemas.microsoft.com/office/drawing/2014/main" id="{48F25C6A-0E34-BA1D-1217-95C7618AB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81" y="1411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Oval 401">
              <a:extLst>
                <a:ext uri="{FF2B5EF4-FFF2-40B4-BE49-F238E27FC236}">
                  <a16:creationId xmlns:a16="http://schemas.microsoft.com/office/drawing/2014/main" id="{C900590E-052E-9F21-0C91-06CFBA5B8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81" y="1411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Oval 402">
              <a:extLst>
                <a:ext uri="{FF2B5EF4-FFF2-40B4-BE49-F238E27FC236}">
                  <a16:creationId xmlns:a16="http://schemas.microsoft.com/office/drawing/2014/main" id="{75FB9724-2A16-6680-08F2-D0BBCF47D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43" y="1365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Oval 403">
              <a:extLst>
                <a:ext uri="{FF2B5EF4-FFF2-40B4-BE49-F238E27FC236}">
                  <a16:creationId xmlns:a16="http://schemas.microsoft.com/office/drawing/2014/main" id="{5F6E4B4A-7293-531D-3713-7B0F15EC5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43" y="1365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Oval 404">
              <a:extLst>
                <a:ext uri="{FF2B5EF4-FFF2-40B4-BE49-F238E27FC236}">
                  <a16:creationId xmlns:a16="http://schemas.microsoft.com/office/drawing/2014/main" id="{576687E3-83D9-5E2C-6368-F09F4E279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81" y="1372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Oval 405">
              <a:extLst>
                <a:ext uri="{FF2B5EF4-FFF2-40B4-BE49-F238E27FC236}">
                  <a16:creationId xmlns:a16="http://schemas.microsoft.com/office/drawing/2014/main" id="{B08B4039-50AF-A022-62DD-8974E359B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81" y="1372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Oval 406">
              <a:extLst>
                <a:ext uri="{FF2B5EF4-FFF2-40B4-BE49-F238E27FC236}">
                  <a16:creationId xmlns:a16="http://schemas.microsoft.com/office/drawing/2014/main" id="{24778123-8A1F-8509-D4AA-589477A36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43" y="1404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Oval 407">
              <a:extLst>
                <a:ext uri="{FF2B5EF4-FFF2-40B4-BE49-F238E27FC236}">
                  <a16:creationId xmlns:a16="http://schemas.microsoft.com/office/drawing/2014/main" id="{60EFC401-3370-B1E7-15E9-24A3574D8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43" y="1404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Rectangle 408">
              <a:extLst>
                <a:ext uri="{FF2B5EF4-FFF2-40B4-BE49-F238E27FC236}">
                  <a16:creationId xmlns:a16="http://schemas.microsoft.com/office/drawing/2014/main" id="{19C71824-42DB-9982-1FAF-5B4B58403F8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2855" y="1283"/>
              <a:ext cx="57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A20 MFI (10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0" name="Rectangle 409">
              <a:extLst>
                <a:ext uri="{FF2B5EF4-FFF2-40B4-BE49-F238E27FC236}">
                  <a16:creationId xmlns:a16="http://schemas.microsoft.com/office/drawing/2014/main" id="{4E201815-66D7-79A7-89C5-3CFA2EDA052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2642" y="1016"/>
              <a:ext cx="73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1" name="Rectangle 410">
              <a:extLst>
                <a:ext uri="{FF2B5EF4-FFF2-40B4-BE49-F238E27FC236}">
                  <a16:creationId xmlns:a16="http://schemas.microsoft.com/office/drawing/2014/main" id="{692ABAD5-54D6-8B77-4B6C-B8FA66B3B76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2607" y="962"/>
              <a:ext cx="7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2" name="Freeform 411">
              <a:extLst>
                <a:ext uri="{FF2B5EF4-FFF2-40B4-BE49-F238E27FC236}">
                  <a16:creationId xmlns:a16="http://schemas.microsoft.com/office/drawing/2014/main" id="{55F86C71-74C5-F77D-224D-274BFA6F4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-2227" y="967"/>
              <a:ext cx="237" cy="54"/>
            </a:xfrm>
            <a:custGeom>
              <a:avLst/>
              <a:gdLst>
                <a:gd name="T0" fmla="*/ 0 w 237"/>
                <a:gd name="T1" fmla="*/ 54 h 54"/>
                <a:gd name="T2" fmla="*/ 0 w 237"/>
                <a:gd name="T3" fmla="*/ 0 h 54"/>
                <a:gd name="T4" fmla="*/ 237 w 237"/>
                <a:gd name="T5" fmla="*/ 0 h 54"/>
                <a:gd name="T6" fmla="*/ 237 w 237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7" h="54">
                  <a:moveTo>
                    <a:pt x="0" y="54"/>
                  </a:moveTo>
                  <a:lnTo>
                    <a:pt x="0" y="0"/>
                  </a:lnTo>
                  <a:lnTo>
                    <a:pt x="237" y="0"/>
                  </a:lnTo>
                  <a:lnTo>
                    <a:pt x="237" y="54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412">
              <a:extLst>
                <a:ext uri="{FF2B5EF4-FFF2-40B4-BE49-F238E27FC236}">
                  <a16:creationId xmlns:a16="http://schemas.microsoft.com/office/drawing/2014/main" id="{BC88352A-45F4-2079-1D23-9B0BBA8595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61" y="862"/>
              <a:ext cx="11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**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5" name="TextBox 68">
            <a:extLst>
              <a:ext uri="{FF2B5EF4-FFF2-40B4-BE49-F238E27FC236}">
                <a16:creationId xmlns:a16="http://schemas.microsoft.com/office/drawing/2014/main" id="{6C66D8FF-52FF-EF31-3398-9335EAB2BF27}"/>
              </a:ext>
            </a:extLst>
          </p:cNvPr>
          <p:cNvSpPr txBox="1"/>
          <p:nvPr/>
        </p:nvSpPr>
        <p:spPr>
          <a:xfrm>
            <a:off x="5247723" y="-15108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D2C4A93-B093-1A4B-84BA-DEB013F12930}"/>
              </a:ext>
            </a:extLst>
          </p:cNvPr>
          <p:cNvGrpSpPr>
            <a:grpSpLocks noChangeAspect="1"/>
          </p:cNvGrpSpPr>
          <p:nvPr/>
        </p:nvGrpSpPr>
        <p:grpSpPr>
          <a:xfrm>
            <a:off x="265934" y="5222093"/>
            <a:ext cx="1526801" cy="1440000"/>
            <a:chOff x="3514724" y="315009"/>
            <a:chExt cx="2290202" cy="216000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63F3AF1-C9CF-5EA8-3CDC-D675AEA9B6A8}"/>
                </a:ext>
              </a:extLst>
            </p:cNvPr>
            <p:cNvGrpSpPr/>
            <p:nvPr/>
          </p:nvGrpSpPr>
          <p:grpSpPr>
            <a:xfrm>
              <a:off x="3514724" y="315009"/>
              <a:ext cx="2290202" cy="2160000"/>
              <a:chOff x="259326" y="2893479"/>
              <a:chExt cx="2290202" cy="2160000"/>
            </a:xfrm>
          </p:grpSpPr>
          <p:pic>
            <p:nvPicPr>
              <p:cNvPr id="43" name="Picture 42" descr="A picture containing outdoor object, star, dark, night&#10;&#10;Description automatically generated">
                <a:extLst>
                  <a:ext uri="{FF2B5EF4-FFF2-40B4-BE49-F238E27FC236}">
                    <a16:creationId xmlns:a16="http://schemas.microsoft.com/office/drawing/2014/main" id="{1161EE63-A892-DFD0-7972-29D5910420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9326" y="2893479"/>
                <a:ext cx="2160000" cy="2160000"/>
              </a:xfrm>
              <a:prstGeom prst="rect">
                <a:avLst/>
              </a:prstGeom>
            </p:spPr>
          </p:pic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83269437-C7E7-F84A-135A-B66809E7E8E8}"/>
                  </a:ext>
                </a:extLst>
              </p:cNvPr>
              <p:cNvSpPr/>
              <p:nvPr/>
            </p:nvSpPr>
            <p:spPr>
              <a:xfrm>
                <a:off x="692342" y="3656807"/>
                <a:ext cx="904875" cy="949676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6BE3156A-39DF-6A0B-016F-9A77D3BD1236}"/>
                  </a:ext>
                </a:extLst>
              </p:cNvPr>
              <p:cNvSpPr/>
              <p:nvPr/>
            </p:nvSpPr>
            <p:spPr>
              <a:xfrm>
                <a:off x="768609" y="3741119"/>
                <a:ext cx="719136" cy="78105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文本框 27">
                <a:extLst>
                  <a:ext uri="{FF2B5EF4-FFF2-40B4-BE49-F238E27FC236}">
                    <a16:creationId xmlns:a16="http://schemas.microsoft.com/office/drawing/2014/main" id="{1D4F6A0B-3CDD-03BC-2EBC-1EABEFBCBA15}"/>
                  </a:ext>
                </a:extLst>
              </p:cNvPr>
              <p:cNvSpPr txBox="1"/>
              <p:nvPr/>
            </p:nvSpPr>
            <p:spPr>
              <a:xfrm>
                <a:off x="1668601" y="3327429"/>
                <a:ext cx="88092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Ring area</a:t>
                </a: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2715FEEF-7CA2-30FC-41C3-8E2F3F752456}"/>
                  </a:ext>
                </a:extLst>
              </p:cNvPr>
              <p:cNvCxnSpPr/>
              <p:nvPr/>
            </p:nvCxnSpPr>
            <p:spPr>
              <a:xfrm flipV="1">
                <a:off x="1530713" y="3556000"/>
                <a:ext cx="242878" cy="24130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直接连接符 2">
              <a:extLst>
                <a:ext uri="{FF2B5EF4-FFF2-40B4-BE49-F238E27FC236}">
                  <a16:creationId xmlns:a16="http://schemas.microsoft.com/office/drawing/2014/main" id="{B9039207-5844-59B3-356F-7601A7548DCE}"/>
                </a:ext>
              </a:extLst>
            </p:cNvPr>
            <p:cNvCxnSpPr>
              <a:cxnSpLocks/>
            </p:cNvCxnSpPr>
            <p:nvPr/>
          </p:nvCxnSpPr>
          <p:spPr>
            <a:xfrm>
              <a:off x="4851271" y="2395302"/>
              <a:ext cx="8748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2767849" y="6683691"/>
            <a:ext cx="5293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 µm</a:t>
            </a:r>
            <a:endParaRPr lang="en-US" sz="1200" dirty="0"/>
          </a:p>
        </p:txBody>
      </p:sp>
      <p:sp>
        <p:nvSpPr>
          <p:cNvPr id="310" name="Rectangle 309"/>
          <p:cNvSpPr/>
          <p:nvPr/>
        </p:nvSpPr>
        <p:spPr>
          <a:xfrm>
            <a:off x="1221780" y="6683691"/>
            <a:ext cx="5293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 µm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59971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98E8E38-2C41-15E2-F7AE-3EAFFE00FCBD}"/>
              </a:ext>
            </a:extLst>
          </p:cNvPr>
          <p:cNvSpPr txBox="1"/>
          <p:nvPr/>
        </p:nvSpPr>
        <p:spPr>
          <a:xfrm>
            <a:off x="60960" y="216481"/>
            <a:ext cx="6705600" cy="4495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10. 4-1BB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endodomain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binds A20 within the cell membrane causing A20 functional deficiency in CAR-T cells.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Volcano plots showing differentially expressed genes in two datasets comparing 4-1BB co-stimulated CAR-T cells to CD28 co-stimulated cells. TNFAIP3 (A20) was marked.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B, C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flow cytometry plots (B) and quantification as mean fluorescence intensity (MFI) (C) showing the expression of A20 in 19.CD28ζ and 19.BBζ CAR-T cells at day 7 - 10 of culture; n = 5,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&lt;0.01, paired t-test.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western blots showing the expression of A20 and its phosphorylated form at Ser</a:t>
            </a:r>
            <a:r>
              <a:rPr lang="en-US" sz="1200" baseline="300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381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in NT, GD2.CD28ζ, GD2.BBζ, B7-H3.CD28ζ, and B7-H3.BBζ CAR-T cells collected at day 7 – 10 of culture. NT illustrates non-transduced control T cells.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Quantification of A20 in CAR-T cells in the western blots illustrated in (D); n = 3, </a:t>
            </a:r>
            <a:r>
              <a:rPr lang="en-US" sz="1200" i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*p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&lt;0.05</a:t>
            </a:r>
            <a:r>
              <a:rPr lang="zh-CN" alt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paired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t-test. 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Schematic of the ring area for analyzing the Pearson correlation coefficient in the plasma membrane of CAR-T cells using confocal imaging. Blue staining indicates the DAPI. Shown is a representative cell of a single field; magnification 63×; scale bar 5 µm. (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andom region image including the extracellular, membrane, and intracellular areas (white frame) and the horizontal change of fluorescence intensity of CAR and A20 within the region in 19.CD28ζ CAR-T cells. </a:t>
            </a:r>
            <a:b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</a:rPr>
            </a:b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90712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>
            <a:extLst>
              <a:ext uri="{FF2B5EF4-FFF2-40B4-BE49-F238E27FC236}">
                <a16:creationId xmlns:a16="http://schemas.microsoft.com/office/drawing/2014/main" id="{38883CF0-F764-E873-A280-24FF8C7F1B64}"/>
              </a:ext>
            </a:extLst>
          </p:cNvPr>
          <p:cNvSpPr txBox="1"/>
          <p:nvPr/>
        </p:nvSpPr>
        <p:spPr>
          <a:xfrm>
            <a:off x="119890" y="2273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0907F3CB-11AC-ADA9-A0CA-28B5C2C2C978}"/>
              </a:ext>
            </a:extLst>
          </p:cNvPr>
          <p:cNvSpPr txBox="1"/>
          <p:nvPr/>
        </p:nvSpPr>
        <p:spPr>
          <a:xfrm>
            <a:off x="2282282" y="6342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3E0532B6-35DC-5CA5-8BAC-7F8ACC1FFEAB}"/>
              </a:ext>
            </a:extLst>
          </p:cNvPr>
          <p:cNvSpPr txBox="1"/>
          <p:nvPr/>
        </p:nvSpPr>
        <p:spPr>
          <a:xfrm>
            <a:off x="-24882" y="7811870"/>
            <a:ext cx="682729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11. Abrogating the 4-1BB interaction with A20 does not affect cytokine secretion in CAR-T cells.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A, B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IFN</a:t>
            </a:r>
            <a:r>
              <a:rPr lang="el-GR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γ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and IL-2 (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detected in the culture supernatant 24 hrs after CAR-T cell stimulation with tumor cells. Daudi cells were co-cultured with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19.BBζ or the CAR</a:t>
            </a:r>
            <a:r>
              <a:rPr lang="en-US" altLang="zh-CN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-T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cells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expressing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the 4-1BB mutants (BBζ mut1, BBζ mut2, BBζ ΔC10)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at the E:T ratio of 1:5; n = 6, one-way ANOVA, </a:t>
            </a:r>
            <a:r>
              <a:rPr lang="en-US" sz="1200" i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≥0.05. (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C, D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Representative plot and summary showing the intracellular staining of Granzyme-b (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and IFNγ (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in CAR-T cells with or without CAR activation; n = 3, one-way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ANOVA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200" i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≥0.05.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sz="1200" dirty="0">
              <a:latin typeface="Arial" panose="020B06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45" name="Group 4">
            <a:extLst>
              <a:ext uri="{FF2B5EF4-FFF2-40B4-BE49-F238E27FC236}">
                <a16:creationId xmlns:a16="http://schemas.microsoft.com/office/drawing/2014/main" id="{44CC5AE3-F404-BC7F-42A1-B21E3D8ED4C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3378" y="105838"/>
            <a:ext cx="2339975" cy="2552700"/>
            <a:chOff x="-1870" y="1466"/>
            <a:chExt cx="1474" cy="1608"/>
          </a:xfrm>
        </p:grpSpPr>
        <p:sp>
          <p:nvSpPr>
            <p:cNvPr id="246" name="AutoShape 3">
              <a:extLst>
                <a:ext uri="{FF2B5EF4-FFF2-40B4-BE49-F238E27FC236}">
                  <a16:creationId xmlns:a16="http://schemas.microsoft.com/office/drawing/2014/main" id="{73F76644-83B7-F8BC-7193-A761A4EA1F4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870" y="1466"/>
              <a:ext cx="1474" cy="1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Rectangle 5">
              <a:extLst>
                <a:ext uri="{FF2B5EF4-FFF2-40B4-BE49-F238E27FC236}">
                  <a16:creationId xmlns:a16="http://schemas.microsoft.com/office/drawing/2014/main" id="{DD315D89-786F-A0AE-2DC3-870D346F7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721" y="2049"/>
              <a:ext cx="128" cy="510"/>
            </a:xfrm>
            <a:prstGeom prst="rect">
              <a:avLst/>
            </a:prstGeom>
            <a:solidFill>
              <a:srgbClr val="A0F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6">
              <a:extLst>
                <a:ext uri="{FF2B5EF4-FFF2-40B4-BE49-F238E27FC236}">
                  <a16:creationId xmlns:a16="http://schemas.microsoft.com/office/drawing/2014/main" id="{76E5313C-B244-BF75-9DD7-86D75FD55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-713" y="2058"/>
              <a:ext cx="112" cy="501"/>
            </a:xfrm>
            <a:custGeom>
              <a:avLst/>
              <a:gdLst>
                <a:gd name="T0" fmla="*/ 0 w 112"/>
                <a:gd name="T1" fmla="*/ 501 h 501"/>
                <a:gd name="T2" fmla="*/ 0 w 112"/>
                <a:gd name="T3" fmla="*/ 0 h 501"/>
                <a:gd name="T4" fmla="*/ 0 w 112"/>
                <a:gd name="T5" fmla="*/ 0 h 501"/>
                <a:gd name="T6" fmla="*/ 112 w 112"/>
                <a:gd name="T7" fmla="*/ 0 h 501"/>
                <a:gd name="T8" fmla="*/ 112 w 112"/>
                <a:gd name="T9" fmla="*/ 0 h 501"/>
                <a:gd name="T10" fmla="*/ 112 w 112"/>
                <a:gd name="T11" fmla="*/ 50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501">
                  <a:moveTo>
                    <a:pt x="0" y="501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2" y="501"/>
                  </a:lnTo>
                </a:path>
              </a:pathLst>
            </a:custGeom>
            <a:noFill/>
            <a:ln w="26988" cap="flat">
              <a:solidFill>
                <a:srgbClr val="A0FF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Rectangle 7">
              <a:extLst>
                <a:ext uri="{FF2B5EF4-FFF2-40B4-BE49-F238E27FC236}">
                  <a16:creationId xmlns:a16="http://schemas.microsoft.com/office/drawing/2014/main" id="{E0CB6B1D-D62A-BE9F-5A6F-4BE5ADC898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14" y="2002"/>
              <a:ext cx="129" cy="557"/>
            </a:xfrm>
            <a:prstGeom prst="rect">
              <a:avLst/>
            </a:pr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8">
              <a:extLst>
                <a:ext uri="{FF2B5EF4-FFF2-40B4-BE49-F238E27FC236}">
                  <a16:creationId xmlns:a16="http://schemas.microsoft.com/office/drawing/2014/main" id="{8DA29A8A-92A5-C9F7-91E7-C7CBB9F1C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-906" y="2010"/>
              <a:ext cx="112" cy="549"/>
            </a:xfrm>
            <a:custGeom>
              <a:avLst/>
              <a:gdLst>
                <a:gd name="T0" fmla="*/ 0 w 112"/>
                <a:gd name="T1" fmla="*/ 549 h 549"/>
                <a:gd name="T2" fmla="*/ 0 w 112"/>
                <a:gd name="T3" fmla="*/ 0 h 549"/>
                <a:gd name="T4" fmla="*/ 0 w 112"/>
                <a:gd name="T5" fmla="*/ 0 h 549"/>
                <a:gd name="T6" fmla="*/ 112 w 112"/>
                <a:gd name="T7" fmla="*/ 0 h 549"/>
                <a:gd name="T8" fmla="*/ 112 w 112"/>
                <a:gd name="T9" fmla="*/ 0 h 549"/>
                <a:gd name="T10" fmla="*/ 112 w 112"/>
                <a:gd name="T11" fmla="*/ 549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549">
                  <a:moveTo>
                    <a:pt x="0" y="549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2" y="549"/>
                  </a:lnTo>
                </a:path>
              </a:pathLst>
            </a:custGeom>
            <a:noFill/>
            <a:ln w="26988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Rectangle 9">
              <a:extLst>
                <a:ext uri="{FF2B5EF4-FFF2-40B4-BE49-F238E27FC236}">
                  <a16:creationId xmlns:a16="http://schemas.microsoft.com/office/drawing/2014/main" id="{200B5A68-A4A2-8D5F-92B1-4EEB0E952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07" y="2028"/>
              <a:ext cx="129" cy="531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Freeform 10">
              <a:extLst>
                <a:ext uri="{FF2B5EF4-FFF2-40B4-BE49-F238E27FC236}">
                  <a16:creationId xmlns:a16="http://schemas.microsoft.com/office/drawing/2014/main" id="{C043F3D4-8FF8-0923-6D3F-FC68DA44B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099" y="2036"/>
              <a:ext cx="112" cy="523"/>
            </a:xfrm>
            <a:custGeom>
              <a:avLst/>
              <a:gdLst>
                <a:gd name="T0" fmla="*/ 0 w 112"/>
                <a:gd name="T1" fmla="*/ 523 h 523"/>
                <a:gd name="T2" fmla="*/ 0 w 112"/>
                <a:gd name="T3" fmla="*/ 0 h 523"/>
                <a:gd name="T4" fmla="*/ 0 w 112"/>
                <a:gd name="T5" fmla="*/ 0 h 523"/>
                <a:gd name="T6" fmla="*/ 112 w 112"/>
                <a:gd name="T7" fmla="*/ 0 h 523"/>
                <a:gd name="T8" fmla="*/ 112 w 112"/>
                <a:gd name="T9" fmla="*/ 0 h 523"/>
                <a:gd name="T10" fmla="*/ 112 w 112"/>
                <a:gd name="T11" fmla="*/ 523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523">
                  <a:moveTo>
                    <a:pt x="0" y="52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2" y="523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Rectangle 11">
              <a:extLst>
                <a:ext uri="{FF2B5EF4-FFF2-40B4-BE49-F238E27FC236}">
                  <a16:creationId xmlns:a16="http://schemas.microsoft.com/office/drawing/2014/main" id="{D201447E-E6DE-6059-1296-07520770D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00" y="1902"/>
              <a:ext cx="129" cy="657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Freeform 12">
              <a:extLst>
                <a:ext uri="{FF2B5EF4-FFF2-40B4-BE49-F238E27FC236}">
                  <a16:creationId xmlns:a16="http://schemas.microsoft.com/office/drawing/2014/main" id="{DB0711D3-8E98-A94D-F8AF-E5AA317EA8E7}"/>
                </a:ext>
              </a:extLst>
            </p:cNvPr>
            <p:cNvSpPr>
              <a:spLocks/>
            </p:cNvSpPr>
            <p:nvPr/>
          </p:nvSpPr>
          <p:spPr bwMode="auto">
            <a:xfrm>
              <a:off x="-1291" y="1910"/>
              <a:ext cx="111" cy="649"/>
            </a:xfrm>
            <a:custGeom>
              <a:avLst/>
              <a:gdLst>
                <a:gd name="T0" fmla="*/ 0 w 111"/>
                <a:gd name="T1" fmla="*/ 649 h 649"/>
                <a:gd name="T2" fmla="*/ 0 w 111"/>
                <a:gd name="T3" fmla="*/ 0 h 649"/>
                <a:gd name="T4" fmla="*/ 0 w 111"/>
                <a:gd name="T5" fmla="*/ 0 h 649"/>
                <a:gd name="T6" fmla="*/ 111 w 111"/>
                <a:gd name="T7" fmla="*/ 0 h 649"/>
                <a:gd name="T8" fmla="*/ 111 w 111"/>
                <a:gd name="T9" fmla="*/ 0 h 649"/>
                <a:gd name="T10" fmla="*/ 111 w 111"/>
                <a:gd name="T11" fmla="*/ 649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649">
                  <a:moveTo>
                    <a:pt x="0" y="649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11" y="649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Rectangle 13">
              <a:extLst>
                <a:ext uri="{FF2B5EF4-FFF2-40B4-BE49-F238E27FC236}">
                  <a16:creationId xmlns:a16="http://schemas.microsoft.com/office/drawing/2014/main" id="{2FC8AB45-EE4A-A06C-1533-CBF5FDBD18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452" y="2773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6" name="Rectangle 14">
              <a:extLst>
                <a:ext uri="{FF2B5EF4-FFF2-40B4-BE49-F238E27FC236}">
                  <a16:creationId xmlns:a16="http://schemas.microsoft.com/office/drawing/2014/main" id="{1E262102-CF45-A49B-11EC-759C1BA9911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414" y="2736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7" name="Rectangle 15">
              <a:extLst>
                <a:ext uri="{FF2B5EF4-FFF2-40B4-BE49-F238E27FC236}">
                  <a16:creationId xmlns:a16="http://schemas.microsoft.com/office/drawing/2014/main" id="{A985E568-0368-4488-1FA5-20354EC4EE6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374" y="2708"/>
              <a:ext cx="69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8" name="Rectangle 16">
              <a:extLst>
                <a:ext uri="{FF2B5EF4-FFF2-40B4-BE49-F238E27FC236}">
                  <a16:creationId xmlns:a16="http://schemas.microsoft.com/office/drawing/2014/main" id="{FF471C0B-DA07-D958-F2F0-035D1D02EFF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360" y="2676"/>
              <a:ext cx="106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9" name="Rectangle 17">
              <a:extLst>
                <a:ext uri="{FF2B5EF4-FFF2-40B4-BE49-F238E27FC236}">
                  <a16:creationId xmlns:a16="http://schemas.microsoft.com/office/drawing/2014/main" id="{0CD704EB-3D33-7ACC-8337-3A4087B5ABF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316" y="2632"/>
              <a:ext cx="106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0" name="Rectangle 18">
              <a:extLst>
                <a:ext uri="{FF2B5EF4-FFF2-40B4-BE49-F238E27FC236}">
                  <a16:creationId xmlns:a16="http://schemas.microsoft.com/office/drawing/2014/main" id="{BB55B556-ACD8-70A8-3967-3C09A430D19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264" y="2611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1" name="Rectangle 19">
              <a:extLst>
                <a:ext uri="{FF2B5EF4-FFF2-40B4-BE49-F238E27FC236}">
                  <a16:creationId xmlns:a16="http://schemas.microsoft.com/office/drawing/2014/main" id="{3BD863DC-C5D5-A9D2-77D9-99BC971E89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332" y="2841"/>
              <a:ext cx="106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2" name="Rectangle 20">
              <a:extLst>
                <a:ext uri="{FF2B5EF4-FFF2-40B4-BE49-F238E27FC236}">
                  <a16:creationId xmlns:a16="http://schemas.microsoft.com/office/drawing/2014/main" id="{9817D24D-5BF2-F852-A8AB-FA0D2D2AB7D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289" y="2797"/>
              <a:ext cx="106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3" name="Rectangle 21">
              <a:extLst>
                <a:ext uri="{FF2B5EF4-FFF2-40B4-BE49-F238E27FC236}">
                  <a16:creationId xmlns:a16="http://schemas.microsoft.com/office/drawing/2014/main" id="{52BDB33C-48EE-1FE4-1B13-F9D789DA6D4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235" y="2775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4" name="Rectangle 22">
              <a:extLst>
                <a:ext uri="{FF2B5EF4-FFF2-40B4-BE49-F238E27FC236}">
                  <a16:creationId xmlns:a16="http://schemas.microsoft.com/office/drawing/2014/main" id="{6C016190-46F8-9C8A-28B4-3AED9342354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210" y="2737"/>
              <a:ext cx="69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5" name="Rectangle 23">
              <a:extLst>
                <a:ext uri="{FF2B5EF4-FFF2-40B4-BE49-F238E27FC236}">
                  <a16:creationId xmlns:a16="http://schemas.microsoft.com/office/drawing/2014/main" id="{78E27F40-04AE-3479-03CB-BA42DF0F4A2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199" y="2699"/>
              <a:ext cx="124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6" name="Rectangle 24">
              <a:extLst>
                <a:ext uri="{FF2B5EF4-FFF2-40B4-BE49-F238E27FC236}">
                  <a16:creationId xmlns:a16="http://schemas.microsoft.com/office/drawing/2014/main" id="{1D6F13E4-66C1-57B1-55AC-8BC82187FB2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141" y="2656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u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7" name="Rectangle 25">
              <a:extLst>
                <a:ext uri="{FF2B5EF4-FFF2-40B4-BE49-F238E27FC236}">
                  <a16:creationId xmlns:a16="http://schemas.microsoft.com/office/drawing/2014/main" id="{91785D8D-C032-53FD-4691-FCDC0919443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100" y="2627"/>
              <a:ext cx="69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8" name="Rectangle 26">
              <a:extLst>
                <a:ext uri="{FF2B5EF4-FFF2-40B4-BE49-F238E27FC236}">
                  <a16:creationId xmlns:a16="http://schemas.microsoft.com/office/drawing/2014/main" id="{4282DF0B-6AF5-3B51-E24E-8EA16996279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086" y="2601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9" name="Rectangle 27">
              <a:extLst>
                <a:ext uri="{FF2B5EF4-FFF2-40B4-BE49-F238E27FC236}">
                  <a16:creationId xmlns:a16="http://schemas.microsoft.com/office/drawing/2014/main" id="{032B5A7A-7F9E-9E4B-BC82-C1AED40B58E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139" y="2841"/>
              <a:ext cx="106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0" name="Rectangle 28">
              <a:extLst>
                <a:ext uri="{FF2B5EF4-FFF2-40B4-BE49-F238E27FC236}">
                  <a16:creationId xmlns:a16="http://schemas.microsoft.com/office/drawing/2014/main" id="{200B7E74-EE8E-F559-0806-251716E6BD7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096" y="2797"/>
              <a:ext cx="106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1" name="Rectangle 29">
              <a:extLst>
                <a:ext uri="{FF2B5EF4-FFF2-40B4-BE49-F238E27FC236}">
                  <a16:creationId xmlns:a16="http://schemas.microsoft.com/office/drawing/2014/main" id="{24CE8183-CAFA-9556-2AA7-2224366314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042" y="2775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2" name="Rectangle 30">
              <a:extLst>
                <a:ext uri="{FF2B5EF4-FFF2-40B4-BE49-F238E27FC236}">
                  <a16:creationId xmlns:a16="http://schemas.microsoft.com/office/drawing/2014/main" id="{F4845920-6B10-F413-AA65-9BF7F632933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017" y="2737"/>
              <a:ext cx="69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3" name="Rectangle 31">
              <a:extLst>
                <a:ext uri="{FF2B5EF4-FFF2-40B4-BE49-F238E27FC236}">
                  <a16:creationId xmlns:a16="http://schemas.microsoft.com/office/drawing/2014/main" id="{629B54E7-5C61-D9B9-8D13-4C6A6D76F05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1006" y="2699"/>
              <a:ext cx="124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4" name="Rectangle 32">
              <a:extLst>
                <a:ext uri="{FF2B5EF4-FFF2-40B4-BE49-F238E27FC236}">
                  <a16:creationId xmlns:a16="http://schemas.microsoft.com/office/drawing/2014/main" id="{E15C95C9-F588-38CC-5DD3-F7469A3516F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948" y="2656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u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5" name="Rectangle 33">
              <a:extLst>
                <a:ext uri="{FF2B5EF4-FFF2-40B4-BE49-F238E27FC236}">
                  <a16:creationId xmlns:a16="http://schemas.microsoft.com/office/drawing/2014/main" id="{9C3DF577-6222-83DF-5A56-6201978E93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907" y="2627"/>
              <a:ext cx="69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6" name="Rectangle 34">
              <a:extLst>
                <a:ext uri="{FF2B5EF4-FFF2-40B4-BE49-F238E27FC236}">
                  <a16:creationId xmlns:a16="http://schemas.microsoft.com/office/drawing/2014/main" id="{5E2DD1C9-2D6C-7BB1-AC22-F45848BB43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893" y="2601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7" name="Rectangle 35">
              <a:extLst>
                <a:ext uri="{FF2B5EF4-FFF2-40B4-BE49-F238E27FC236}">
                  <a16:creationId xmlns:a16="http://schemas.microsoft.com/office/drawing/2014/main" id="{47E34C9F-AF34-54D2-DD85-4FCA29A648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961" y="2855"/>
              <a:ext cx="106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8" name="Rectangle 36">
              <a:extLst>
                <a:ext uri="{FF2B5EF4-FFF2-40B4-BE49-F238E27FC236}">
                  <a16:creationId xmlns:a16="http://schemas.microsoft.com/office/drawing/2014/main" id="{5A5D301F-ED36-2119-325A-6AD52195331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917" y="2811"/>
              <a:ext cx="106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9" name="Rectangle 37">
              <a:extLst>
                <a:ext uri="{FF2B5EF4-FFF2-40B4-BE49-F238E27FC236}">
                  <a16:creationId xmlns:a16="http://schemas.microsoft.com/office/drawing/2014/main" id="{AE581069-D765-8EA3-46A0-F8FA1343B8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863" y="2789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0" name="Rectangle 38">
              <a:extLst>
                <a:ext uri="{FF2B5EF4-FFF2-40B4-BE49-F238E27FC236}">
                  <a16:creationId xmlns:a16="http://schemas.microsoft.com/office/drawing/2014/main" id="{2FFFABD1-8AB4-C773-AB03-E3F2C01B76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838" y="2751"/>
              <a:ext cx="69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1" name="Rectangle 39">
              <a:extLst>
                <a:ext uri="{FF2B5EF4-FFF2-40B4-BE49-F238E27FC236}">
                  <a16:creationId xmlns:a16="http://schemas.microsoft.com/office/drawing/2014/main" id="{B47CC34D-295A-20A3-9089-580619A573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824" y="2715"/>
              <a:ext cx="116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ymbol" panose="05050102010706020507" pitchFamily="18" charset="2"/>
                </a:rPr>
                <a:t>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2" name="Rectangle 40">
              <a:extLst>
                <a:ext uri="{FF2B5EF4-FFF2-40B4-BE49-F238E27FC236}">
                  <a16:creationId xmlns:a16="http://schemas.microsoft.com/office/drawing/2014/main" id="{A1CB6A03-DED1-EF1D-6A9C-D3C3225DF10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786" y="2678"/>
              <a:ext cx="111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3" name="Rectangle 41">
              <a:extLst>
                <a:ext uri="{FF2B5EF4-FFF2-40B4-BE49-F238E27FC236}">
                  <a16:creationId xmlns:a16="http://schemas.microsoft.com/office/drawing/2014/main" id="{B5C4FDC3-0FCB-3FCE-70D6-A274CDED9CA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737" y="2636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4" name="Rectangle 42">
              <a:extLst>
                <a:ext uri="{FF2B5EF4-FFF2-40B4-BE49-F238E27FC236}">
                  <a16:creationId xmlns:a16="http://schemas.microsoft.com/office/drawing/2014/main" id="{ACEF1DEE-6D1D-20E7-04FB-8F56B298207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-701" y="2599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5" name="Freeform 43">
              <a:extLst>
                <a:ext uri="{FF2B5EF4-FFF2-40B4-BE49-F238E27FC236}">
                  <a16:creationId xmlns:a16="http://schemas.microsoft.com/office/drawing/2014/main" id="{C47075DA-6925-4D56-C4F6-0E216F65EE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370" y="2559"/>
              <a:ext cx="850" cy="47"/>
            </a:xfrm>
            <a:custGeom>
              <a:avLst/>
              <a:gdLst>
                <a:gd name="T0" fmla="*/ 0 w 850"/>
                <a:gd name="T1" fmla="*/ 0 h 47"/>
                <a:gd name="T2" fmla="*/ 850 w 850"/>
                <a:gd name="T3" fmla="*/ 0 h 47"/>
                <a:gd name="T4" fmla="*/ 135 w 850"/>
                <a:gd name="T5" fmla="*/ 47 h 47"/>
                <a:gd name="T6" fmla="*/ 135 w 850"/>
                <a:gd name="T7" fmla="*/ 0 h 47"/>
                <a:gd name="T8" fmla="*/ 327 w 850"/>
                <a:gd name="T9" fmla="*/ 47 h 47"/>
                <a:gd name="T10" fmla="*/ 327 w 850"/>
                <a:gd name="T11" fmla="*/ 0 h 47"/>
                <a:gd name="T12" fmla="*/ 520 w 850"/>
                <a:gd name="T13" fmla="*/ 47 h 47"/>
                <a:gd name="T14" fmla="*/ 520 w 850"/>
                <a:gd name="T15" fmla="*/ 0 h 47"/>
                <a:gd name="T16" fmla="*/ 713 w 850"/>
                <a:gd name="T17" fmla="*/ 47 h 47"/>
                <a:gd name="T18" fmla="*/ 713 w 850"/>
                <a:gd name="T1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0" h="47">
                  <a:moveTo>
                    <a:pt x="0" y="0"/>
                  </a:moveTo>
                  <a:lnTo>
                    <a:pt x="850" y="0"/>
                  </a:lnTo>
                  <a:moveTo>
                    <a:pt x="135" y="47"/>
                  </a:moveTo>
                  <a:lnTo>
                    <a:pt x="135" y="0"/>
                  </a:lnTo>
                  <a:moveTo>
                    <a:pt x="327" y="47"/>
                  </a:moveTo>
                  <a:lnTo>
                    <a:pt x="327" y="0"/>
                  </a:lnTo>
                  <a:moveTo>
                    <a:pt x="520" y="47"/>
                  </a:moveTo>
                  <a:lnTo>
                    <a:pt x="520" y="0"/>
                  </a:lnTo>
                  <a:moveTo>
                    <a:pt x="713" y="47"/>
                  </a:moveTo>
                  <a:lnTo>
                    <a:pt x="713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Rectangle 44">
              <a:extLst>
                <a:ext uri="{FF2B5EF4-FFF2-40B4-BE49-F238E27FC236}">
                  <a16:creationId xmlns:a16="http://schemas.microsoft.com/office/drawing/2014/main" id="{FBFB0C31-B540-FB40-3856-187B8C62E9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475" y="2506"/>
              <a:ext cx="95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7" name="Rectangle 45">
              <a:extLst>
                <a:ext uri="{FF2B5EF4-FFF2-40B4-BE49-F238E27FC236}">
                  <a16:creationId xmlns:a16="http://schemas.microsoft.com/office/drawing/2014/main" id="{8FB4806F-BB8F-D97D-F6AC-E86CA33B5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630" y="2227"/>
              <a:ext cx="254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8" name="Rectangle 46">
              <a:extLst>
                <a:ext uri="{FF2B5EF4-FFF2-40B4-BE49-F238E27FC236}">
                  <a16:creationId xmlns:a16="http://schemas.microsoft.com/office/drawing/2014/main" id="{44524A80-7281-E039-494D-513C5A3884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630" y="1947"/>
              <a:ext cx="254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9" name="Rectangle 47">
              <a:extLst>
                <a:ext uri="{FF2B5EF4-FFF2-40B4-BE49-F238E27FC236}">
                  <a16:creationId xmlns:a16="http://schemas.microsoft.com/office/drawing/2014/main" id="{A9879932-E4B8-B77E-ACEA-56C6BD268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630" y="1668"/>
              <a:ext cx="254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0" name="Freeform 48">
              <a:extLst>
                <a:ext uri="{FF2B5EF4-FFF2-40B4-BE49-F238E27FC236}">
                  <a16:creationId xmlns:a16="http://schemas.microsoft.com/office/drawing/2014/main" id="{FB413DCA-0D7E-B909-2B2F-80F97852B2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12" y="1715"/>
              <a:ext cx="48" cy="849"/>
            </a:xfrm>
            <a:custGeom>
              <a:avLst/>
              <a:gdLst>
                <a:gd name="T0" fmla="*/ 48 w 48"/>
                <a:gd name="T1" fmla="*/ 849 h 849"/>
                <a:gd name="T2" fmla="*/ 48 w 48"/>
                <a:gd name="T3" fmla="*/ 0 h 849"/>
                <a:gd name="T4" fmla="*/ 48 w 48"/>
                <a:gd name="T5" fmla="*/ 844 h 849"/>
                <a:gd name="T6" fmla="*/ 0 w 48"/>
                <a:gd name="T7" fmla="*/ 844 h 849"/>
                <a:gd name="T8" fmla="*/ 48 w 48"/>
                <a:gd name="T9" fmla="*/ 564 h 849"/>
                <a:gd name="T10" fmla="*/ 0 w 48"/>
                <a:gd name="T11" fmla="*/ 564 h 849"/>
                <a:gd name="T12" fmla="*/ 48 w 48"/>
                <a:gd name="T13" fmla="*/ 285 h 849"/>
                <a:gd name="T14" fmla="*/ 0 w 48"/>
                <a:gd name="T15" fmla="*/ 285 h 849"/>
                <a:gd name="T16" fmla="*/ 48 w 48"/>
                <a:gd name="T17" fmla="*/ 5 h 849"/>
                <a:gd name="T18" fmla="*/ 0 w 48"/>
                <a:gd name="T19" fmla="*/ 5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849">
                  <a:moveTo>
                    <a:pt x="48" y="849"/>
                  </a:moveTo>
                  <a:lnTo>
                    <a:pt x="48" y="0"/>
                  </a:lnTo>
                  <a:moveTo>
                    <a:pt x="48" y="844"/>
                  </a:moveTo>
                  <a:lnTo>
                    <a:pt x="0" y="844"/>
                  </a:lnTo>
                  <a:moveTo>
                    <a:pt x="48" y="564"/>
                  </a:moveTo>
                  <a:lnTo>
                    <a:pt x="0" y="564"/>
                  </a:lnTo>
                  <a:moveTo>
                    <a:pt x="48" y="285"/>
                  </a:moveTo>
                  <a:lnTo>
                    <a:pt x="0" y="285"/>
                  </a:lnTo>
                  <a:moveTo>
                    <a:pt x="48" y="5"/>
                  </a:moveTo>
                  <a:lnTo>
                    <a:pt x="0" y="5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Line 49">
              <a:extLst>
                <a:ext uri="{FF2B5EF4-FFF2-40B4-BE49-F238E27FC236}">
                  <a16:creationId xmlns:a16="http://schemas.microsoft.com/office/drawing/2014/main" id="{2A25F263-FC90-A17A-F25F-0FB34917E9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657" y="1862"/>
              <a:ext cx="0" cy="187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2" name="Line 50">
              <a:extLst>
                <a:ext uri="{FF2B5EF4-FFF2-40B4-BE49-F238E27FC236}">
                  <a16:creationId xmlns:a16="http://schemas.microsoft.com/office/drawing/2014/main" id="{12A370CC-F473-4D1A-EEF8-04E81D5F9B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657" y="2049"/>
              <a:ext cx="0" cy="187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Line 51">
              <a:extLst>
                <a:ext uri="{FF2B5EF4-FFF2-40B4-BE49-F238E27FC236}">
                  <a16:creationId xmlns:a16="http://schemas.microsoft.com/office/drawing/2014/main" id="{78B9AE18-675A-D495-DBEF-64EDFB323D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689" y="1862"/>
              <a:ext cx="64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Line 52">
              <a:extLst>
                <a:ext uri="{FF2B5EF4-FFF2-40B4-BE49-F238E27FC236}">
                  <a16:creationId xmlns:a16="http://schemas.microsoft.com/office/drawing/2014/main" id="{E2692DB5-4A89-EE6A-2532-F95A825698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689" y="2236"/>
              <a:ext cx="64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5" name="Freeform 53">
              <a:extLst>
                <a:ext uri="{FF2B5EF4-FFF2-40B4-BE49-F238E27FC236}">
                  <a16:creationId xmlns:a16="http://schemas.microsoft.com/office/drawing/2014/main" id="{7A850788-91D4-B0ED-F26D-C91AAA014C2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4" y="1853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Freeform 54">
              <a:extLst>
                <a:ext uri="{FF2B5EF4-FFF2-40B4-BE49-F238E27FC236}">
                  <a16:creationId xmlns:a16="http://schemas.microsoft.com/office/drawing/2014/main" id="{B3B57B71-1B3B-D816-4A6B-17BD15147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4" y="1853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Freeform 55">
              <a:extLst>
                <a:ext uri="{FF2B5EF4-FFF2-40B4-BE49-F238E27FC236}">
                  <a16:creationId xmlns:a16="http://schemas.microsoft.com/office/drawing/2014/main" id="{401A7148-8CA0-A4D4-F71C-6B3D42EF6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4" y="1784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Freeform 56">
              <a:extLst>
                <a:ext uri="{FF2B5EF4-FFF2-40B4-BE49-F238E27FC236}">
                  <a16:creationId xmlns:a16="http://schemas.microsoft.com/office/drawing/2014/main" id="{B4C3ADB3-682C-3F25-2F55-AC0A906BD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4" y="1784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Freeform 57">
              <a:extLst>
                <a:ext uri="{FF2B5EF4-FFF2-40B4-BE49-F238E27FC236}">
                  <a16:creationId xmlns:a16="http://schemas.microsoft.com/office/drawing/2014/main" id="{B235D79A-F41F-36F2-8035-AEA354155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4" y="2163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Freeform 58">
              <a:extLst>
                <a:ext uri="{FF2B5EF4-FFF2-40B4-BE49-F238E27FC236}">
                  <a16:creationId xmlns:a16="http://schemas.microsoft.com/office/drawing/2014/main" id="{33606488-6EE3-9521-B065-52744743E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4" y="2163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Freeform 59">
              <a:extLst>
                <a:ext uri="{FF2B5EF4-FFF2-40B4-BE49-F238E27FC236}">
                  <a16:creationId xmlns:a16="http://schemas.microsoft.com/office/drawing/2014/main" id="{0F1A694C-21C6-DA45-CBAE-694A6C19F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6" y="2198"/>
              <a:ext cx="33" cy="34"/>
            </a:xfrm>
            <a:custGeom>
              <a:avLst/>
              <a:gdLst>
                <a:gd name="T0" fmla="*/ 0 w 33"/>
                <a:gd name="T1" fmla="*/ 0 h 34"/>
                <a:gd name="T2" fmla="*/ 33 w 33"/>
                <a:gd name="T3" fmla="*/ 0 h 34"/>
                <a:gd name="T4" fmla="*/ 17 w 33"/>
                <a:gd name="T5" fmla="*/ 34 h 34"/>
                <a:gd name="T6" fmla="*/ 0 w 3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4">
                  <a:moveTo>
                    <a:pt x="0" y="0"/>
                  </a:moveTo>
                  <a:lnTo>
                    <a:pt x="33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Freeform 60">
              <a:extLst>
                <a:ext uri="{FF2B5EF4-FFF2-40B4-BE49-F238E27FC236}">
                  <a16:creationId xmlns:a16="http://schemas.microsoft.com/office/drawing/2014/main" id="{BB60EAB4-284B-C576-6C19-8506B7C19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-626" y="2198"/>
              <a:ext cx="33" cy="34"/>
            </a:xfrm>
            <a:custGeom>
              <a:avLst/>
              <a:gdLst>
                <a:gd name="T0" fmla="*/ 0 w 33"/>
                <a:gd name="T1" fmla="*/ 0 h 34"/>
                <a:gd name="T2" fmla="*/ 33 w 33"/>
                <a:gd name="T3" fmla="*/ 0 h 34"/>
                <a:gd name="T4" fmla="*/ 17 w 33"/>
                <a:gd name="T5" fmla="*/ 34 h 34"/>
                <a:gd name="T6" fmla="*/ 0 w 3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4">
                  <a:moveTo>
                    <a:pt x="0" y="0"/>
                  </a:moveTo>
                  <a:lnTo>
                    <a:pt x="33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Freeform 61">
              <a:extLst>
                <a:ext uri="{FF2B5EF4-FFF2-40B4-BE49-F238E27FC236}">
                  <a16:creationId xmlns:a16="http://schemas.microsoft.com/office/drawing/2014/main" id="{5A91684C-8788-1EFA-A810-3DCCB9D287B8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4" y="1984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Freeform 62">
              <a:extLst>
                <a:ext uri="{FF2B5EF4-FFF2-40B4-BE49-F238E27FC236}">
                  <a16:creationId xmlns:a16="http://schemas.microsoft.com/office/drawing/2014/main" id="{B3A5BA21-540C-A7B4-8E01-92E9BF76C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-674" y="1984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Freeform 63">
              <a:extLst>
                <a:ext uri="{FF2B5EF4-FFF2-40B4-BE49-F238E27FC236}">
                  <a16:creationId xmlns:a16="http://schemas.microsoft.com/office/drawing/2014/main" id="{214B7B7D-49F2-0E89-6ADD-F972D3759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1" y="2216"/>
              <a:ext cx="33" cy="33"/>
            </a:xfrm>
            <a:custGeom>
              <a:avLst/>
              <a:gdLst>
                <a:gd name="T0" fmla="*/ 0 w 33"/>
                <a:gd name="T1" fmla="*/ 0 h 33"/>
                <a:gd name="T2" fmla="*/ 33 w 33"/>
                <a:gd name="T3" fmla="*/ 0 h 33"/>
                <a:gd name="T4" fmla="*/ 17 w 33"/>
                <a:gd name="T5" fmla="*/ 33 h 33"/>
                <a:gd name="T6" fmla="*/ 0 w 3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0" y="0"/>
                  </a:moveTo>
                  <a:lnTo>
                    <a:pt x="33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Freeform 64">
              <a:extLst>
                <a:ext uri="{FF2B5EF4-FFF2-40B4-BE49-F238E27FC236}">
                  <a16:creationId xmlns:a16="http://schemas.microsoft.com/office/drawing/2014/main" id="{946B3954-498F-D50E-975A-D4095D4D8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-721" y="2216"/>
              <a:ext cx="33" cy="33"/>
            </a:xfrm>
            <a:custGeom>
              <a:avLst/>
              <a:gdLst>
                <a:gd name="T0" fmla="*/ 0 w 33"/>
                <a:gd name="T1" fmla="*/ 0 h 33"/>
                <a:gd name="T2" fmla="*/ 33 w 33"/>
                <a:gd name="T3" fmla="*/ 0 h 33"/>
                <a:gd name="T4" fmla="*/ 17 w 33"/>
                <a:gd name="T5" fmla="*/ 33 h 33"/>
                <a:gd name="T6" fmla="*/ 0 w 33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0" y="0"/>
                  </a:moveTo>
                  <a:lnTo>
                    <a:pt x="33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Line 65">
              <a:extLst>
                <a:ext uri="{FF2B5EF4-FFF2-40B4-BE49-F238E27FC236}">
                  <a16:creationId xmlns:a16="http://schemas.microsoft.com/office/drawing/2014/main" id="{28BAA3D2-B55B-49F5-81CF-AC8C411495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850" y="1813"/>
              <a:ext cx="0" cy="189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Line 66">
              <a:extLst>
                <a:ext uri="{FF2B5EF4-FFF2-40B4-BE49-F238E27FC236}">
                  <a16:creationId xmlns:a16="http://schemas.microsoft.com/office/drawing/2014/main" id="{4857CB3F-BF20-F04B-9CF7-BA47993A2B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850" y="2002"/>
              <a:ext cx="0" cy="188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Line 67">
              <a:extLst>
                <a:ext uri="{FF2B5EF4-FFF2-40B4-BE49-F238E27FC236}">
                  <a16:creationId xmlns:a16="http://schemas.microsoft.com/office/drawing/2014/main" id="{67FF3534-F7CE-71F3-63D8-AA58481056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881" y="1813"/>
              <a:ext cx="63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Line 68">
              <a:extLst>
                <a:ext uri="{FF2B5EF4-FFF2-40B4-BE49-F238E27FC236}">
                  <a16:creationId xmlns:a16="http://schemas.microsoft.com/office/drawing/2014/main" id="{D5ECF4DC-D544-C808-37F5-08A8A29DE4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881" y="2190"/>
              <a:ext cx="63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Freeform 69">
              <a:extLst>
                <a:ext uri="{FF2B5EF4-FFF2-40B4-BE49-F238E27FC236}">
                  <a16:creationId xmlns:a16="http://schemas.microsoft.com/office/drawing/2014/main" id="{1A5A31BA-F7EE-8BF5-D38D-687AE00E5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-867" y="1823"/>
              <a:ext cx="34" cy="33"/>
            </a:xfrm>
            <a:custGeom>
              <a:avLst/>
              <a:gdLst>
                <a:gd name="T0" fmla="*/ 17 w 34"/>
                <a:gd name="T1" fmla="*/ 0 h 33"/>
                <a:gd name="T2" fmla="*/ 34 w 34"/>
                <a:gd name="T3" fmla="*/ 33 h 33"/>
                <a:gd name="T4" fmla="*/ 0 w 34"/>
                <a:gd name="T5" fmla="*/ 33 h 33"/>
                <a:gd name="T6" fmla="*/ 17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17" y="0"/>
                  </a:moveTo>
                  <a:lnTo>
                    <a:pt x="34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70">
              <a:extLst>
                <a:ext uri="{FF2B5EF4-FFF2-40B4-BE49-F238E27FC236}">
                  <a16:creationId xmlns:a16="http://schemas.microsoft.com/office/drawing/2014/main" id="{27DE8DC2-74A1-BBBB-DE70-66DFBB023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-867" y="1823"/>
              <a:ext cx="34" cy="33"/>
            </a:xfrm>
            <a:custGeom>
              <a:avLst/>
              <a:gdLst>
                <a:gd name="T0" fmla="*/ 17 w 34"/>
                <a:gd name="T1" fmla="*/ 0 h 33"/>
                <a:gd name="T2" fmla="*/ 34 w 34"/>
                <a:gd name="T3" fmla="*/ 33 h 33"/>
                <a:gd name="T4" fmla="*/ 0 w 34"/>
                <a:gd name="T5" fmla="*/ 33 h 33"/>
                <a:gd name="T6" fmla="*/ 17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17" y="0"/>
                  </a:moveTo>
                  <a:lnTo>
                    <a:pt x="34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Freeform 71">
              <a:extLst>
                <a:ext uri="{FF2B5EF4-FFF2-40B4-BE49-F238E27FC236}">
                  <a16:creationId xmlns:a16="http://schemas.microsoft.com/office/drawing/2014/main" id="{8B35E9DB-7FA8-B684-02C9-CDF84D28A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-867" y="1773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Freeform 72">
              <a:extLst>
                <a:ext uri="{FF2B5EF4-FFF2-40B4-BE49-F238E27FC236}">
                  <a16:creationId xmlns:a16="http://schemas.microsoft.com/office/drawing/2014/main" id="{52CF6533-73D1-8E94-F9B6-6937CAE9A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-867" y="1773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Freeform 73">
              <a:extLst>
                <a:ext uri="{FF2B5EF4-FFF2-40B4-BE49-F238E27FC236}">
                  <a16:creationId xmlns:a16="http://schemas.microsoft.com/office/drawing/2014/main" id="{B790128F-5740-04A6-A9E7-75142BD4B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-867" y="2061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Freeform 74">
              <a:extLst>
                <a:ext uri="{FF2B5EF4-FFF2-40B4-BE49-F238E27FC236}">
                  <a16:creationId xmlns:a16="http://schemas.microsoft.com/office/drawing/2014/main" id="{97983489-51FA-E282-6D1E-1B00F0326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-867" y="2061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Freeform 75">
              <a:extLst>
                <a:ext uri="{FF2B5EF4-FFF2-40B4-BE49-F238E27FC236}">
                  <a16:creationId xmlns:a16="http://schemas.microsoft.com/office/drawing/2014/main" id="{08D7D7FD-3E56-B1CE-60FC-946462B48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-867" y="222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Freeform 76">
              <a:extLst>
                <a:ext uri="{FF2B5EF4-FFF2-40B4-BE49-F238E27FC236}">
                  <a16:creationId xmlns:a16="http://schemas.microsoft.com/office/drawing/2014/main" id="{AAA6F2AF-E1AE-8C03-D7CF-0A9383F0E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-867" y="2226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Freeform 77">
              <a:extLst>
                <a:ext uri="{FF2B5EF4-FFF2-40B4-BE49-F238E27FC236}">
                  <a16:creationId xmlns:a16="http://schemas.microsoft.com/office/drawing/2014/main" id="{92D25890-E9B7-3728-7C04-49191014D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-867" y="1868"/>
              <a:ext cx="34" cy="33"/>
            </a:xfrm>
            <a:custGeom>
              <a:avLst/>
              <a:gdLst>
                <a:gd name="T0" fmla="*/ 17 w 34"/>
                <a:gd name="T1" fmla="*/ 0 h 33"/>
                <a:gd name="T2" fmla="*/ 34 w 34"/>
                <a:gd name="T3" fmla="*/ 33 h 33"/>
                <a:gd name="T4" fmla="*/ 0 w 34"/>
                <a:gd name="T5" fmla="*/ 33 h 33"/>
                <a:gd name="T6" fmla="*/ 17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17" y="0"/>
                  </a:moveTo>
                  <a:lnTo>
                    <a:pt x="34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Freeform 78">
              <a:extLst>
                <a:ext uri="{FF2B5EF4-FFF2-40B4-BE49-F238E27FC236}">
                  <a16:creationId xmlns:a16="http://schemas.microsoft.com/office/drawing/2014/main" id="{8AE23E74-2D77-5B61-62A1-679DED585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-867" y="1868"/>
              <a:ext cx="34" cy="33"/>
            </a:xfrm>
            <a:custGeom>
              <a:avLst/>
              <a:gdLst>
                <a:gd name="T0" fmla="*/ 17 w 34"/>
                <a:gd name="T1" fmla="*/ 0 h 33"/>
                <a:gd name="T2" fmla="*/ 34 w 34"/>
                <a:gd name="T3" fmla="*/ 33 h 33"/>
                <a:gd name="T4" fmla="*/ 0 w 34"/>
                <a:gd name="T5" fmla="*/ 33 h 33"/>
                <a:gd name="T6" fmla="*/ 17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17" y="0"/>
                  </a:moveTo>
                  <a:lnTo>
                    <a:pt x="34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Freeform 79">
              <a:extLst>
                <a:ext uri="{FF2B5EF4-FFF2-40B4-BE49-F238E27FC236}">
                  <a16:creationId xmlns:a16="http://schemas.microsoft.com/office/drawing/2014/main" id="{FE6CEB4A-DEF5-9C01-975A-CBD4C1356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-867" y="2155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Freeform 80">
              <a:extLst>
                <a:ext uri="{FF2B5EF4-FFF2-40B4-BE49-F238E27FC236}">
                  <a16:creationId xmlns:a16="http://schemas.microsoft.com/office/drawing/2014/main" id="{A507314E-5D45-33B9-428D-E59C410D8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-867" y="2155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Line 81">
              <a:extLst>
                <a:ext uri="{FF2B5EF4-FFF2-40B4-BE49-F238E27FC236}">
                  <a16:creationId xmlns:a16="http://schemas.microsoft.com/office/drawing/2014/main" id="{EE199A7F-CD9F-9ED3-A4F9-FE9E735B2B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043" y="1847"/>
              <a:ext cx="0" cy="181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Line 82">
              <a:extLst>
                <a:ext uri="{FF2B5EF4-FFF2-40B4-BE49-F238E27FC236}">
                  <a16:creationId xmlns:a16="http://schemas.microsoft.com/office/drawing/2014/main" id="{1EDEB740-58EE-0E31-D318-A2268C4BDB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043" y="2028"/>
              <a:ext cx="0" cy="18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Line 83">
              <a:extLst>
                <a:ext uri="{FF2B5EF4-FFF2-40B4-BE49-F238E27FC236}">
                  <a16:creationId xmlns:a16="http://schemas.microsoft.com/office/drawing/2014/main" id="{3527B626-5C70-9180-7DE2-8210758BFC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074" y="1847"/>
              <a:ext cx="63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Line 84">
              <a:extLst>
                <a:ext uri="{FF2B5EF4-FFF2-40B4-BE49-F238E27FC236}">
                  <a16:creationId xmlns:a16="http://schemas.microsoft.com/office/drawing/2014/main" id="{33714BE8-8192-4445-DFCD-1BD0DB21B3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074" y="2208"/>
              <a:ext cx="63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Rectangle 85">
              <a:extLst>
                <a:ext uri="{FF2B5EF4-FFF2-40B4-BE49-F238E27FC236}">
                  <a16:creationId xmlns:a16="http://schemas.microsoft.com/office/drawing/2014/main" id="{48C75C2A-AAF4-C440-F0D3-296C86C6D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59" y="1999"/>
              <a:ext cx="33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Rectangle 86">
              <a:extLst>
                <a:ext uri="{FF2B5EF4-FFF2-40B4-BE49-F238E27FC236}">
                  <a16:creationId xmlns:a16="http://schemas.microsoft.com/office/drawing/2014/main" id="{568CEB6A-BA08-1F2A-C586-50A20138CD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59" y="1999"/>
              <a:ext cx="33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Rectangle 87">
              <a:extLst>
                <a:ext uri="{FF2B5EF4-FFF2-40B4-BE49-F238E27FC236}">
                  <a16:creationId xmlns:a16="http://schemas.microsoft.com/office/drawing/2014/main" id="{1605112C-6849-C2BA-4A94-63449BD6D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59" y="1721"/>
              <a:ext cx="33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Rectangle 88">
              <a:extLst>
                <a:ext uri="{FF2B5EF4-FFF2-40B4-BE49-F238E27FC236}">
                  <a16:creationId xmlns:a16="http://schemas.microsoft.com/office/drawing/2014/main" id="{BEF15A16-6DE1-1CCF-FDE3-1679B3627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59" y="1721"/>
              <a:ext cx="33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Rectangle 89">
              <a:extLst>
                <a:ext uri="{FF2B5EF4-FFF2-40B4-BE49-F238E27FC236}">
                  <a16:creationId xmlns:a16="http://schemas.microsoft.com/office/drawing/2014/main" id="{A49B8B30-C538-C0B5-A1E1-B53529CD8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59" y="2042"/>
              <a:ext cx="33" cy="3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Rectangle 90">
              <a:extLst>
                <a:ext uri="{FF2B5EF4-FFF2-40B4-BE49-F238E27FC236}">
                  <a16:creationId xmlns:a16="http://schemas.microsoft.com/office/drawing/2014/main" id="{97B9798F-5505-4C64-0B6D-8C6ADFC76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59" y="2042"/>
              <a:ext cx="33" cy="3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Rectangle 91">
              <a:extLst>
                <a:ext uri="{FF2B5EF4-FFF2-40B4-BE49-F238E27FC236}">
                  <a16:creationId xmlns:a16="http://schemas.microsoft.com/office/drawing/2014/main" id="{9DCE72FE-1307-431C-DB32-69BF503E4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59" y="2141"/>
              <a:ext cx="33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Rectangle 92">
              <a:extLst>
                <a:ext uri="{FF2B5EF4-FFF2-40B4-BE49-F238E27FC236}">
                  <a16:creationId xmlns:a16="http://schemas.microsoft.com/office/drawing/2014/main" id="{A3148AEB-3866-38FE-D8CC-30135D7394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59" y="2141"/>
              <a:ext cx="33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Rectangle 93">
              <a:extLst>
                <a:ext uri="{FF2B5EF4-FFF2-40B4-BE49-F238E27FC236}">
                  <a16:creationId xmlns:a16="http://schemas.microsoft.com/office/drawing/2014/main" id="{E8F0F455-173A-69A5-9033-6C37BA5EB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59" y="1922"/>
              <a:ext cx="33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Rectangle 94">
              <a:extLst>
                <a:ext uri="{FF2B5EF4-FFF2-40B4-BE49-F238E27FC236}">
                  <a16:creationId xmlns:a16="http://schemas.microsoft.com/office/drawing/2014/main" id="{9B95D9F0-08E8-7FAB-6DEF-B7380BD29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59" y="1922"/>
              <a:ext cx="33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Rectangle 95">
              <a:extLst>
                <a:ext uri="{FF2B5EF4-FFF2-40B4-BE49-F238E27FC236}">
                  <a16:creationId xmlns:a16="http://schemas.microsoft.com/office/drawing/2014/main" id="{56C13F9E-F773-958B-DDDB-C784C7292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59" y="2240"/>
              <a:ext cx="33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Rectangle 96">
              <a:extLst>
                <a:ext uri="{FF2B5EF4-FFF2-40B4-BE49-F238E27FC236}">
                  <a16:creationId xmlns:a16="http://schemas.microsoft.com/office/drawing/2014/main" id="{5FF65C12-5F40-C3C5-BB01-3A2C76030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59" y="2240"/>
              <a:ext cx="33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Line 97">
              <a:extLst>
                <a:ext uri="{FF2B5EF4-FFF2-40B4-BE49-F238E27FC236}">
                  <a16:creationId xmlns:a16="http://schemas.microsoft.com/office/drawing/2014/main" id="{778FB700-7C03-6D6A-F7C3-A7E0B6A604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235" y="1734"/>
              <a:ext cx="0" cy="168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Line 98">
              <a:extLst>
                <a:ext uri="{FF2B5EF4-FFF2-40B4-BE49-F238E27FC236}">
                  <a16:creationId xmlns:a16="http://schemas.microsoft.com/office/drawing/2014/main" id="{6177B666-53C1-85CA-9A68-8A3887D837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235" y="1902"/>
              <a:ext cx="0" cy="169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Line 99">
              <a:extLst>
                <a:ext uri="{FF2B5EF4-FFF2-40B4-BE49-F238E27FC236}">
                  <a16:creationId xmlns:a16="http://schemas.microsoft.com/office/drawing/2014/main" id="{37CCF7E0-E259-8C22-A696-50C85ED205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267" y="1734"/>
              <a:ext cx="63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Line 100">
              <a:extLst>
                <a:ext uri="{FF2B5EF4-FFF2-40B4-BE49-F238E27FC236}">
                  <a16:creationId xmlns:a16="http://schemas.microsoft.com/office/drawing/2014/main" id="{7D4DFB96-17D9-25D8-3D70-2BAED19A14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1267" y="2071"/>
              <a:ext cx="63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Oval 101">
              <a:extLst>
                <a:ext uri="{FF2B5EF4-FFF2-40B4-BE49-F238E27FC236}">
                  <a16:creationId xmlns:a16="http://schemas.microsoft.com/office/drawing/2014/main" id="{93C873FC-FC79-0B68-0C88-623080B94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52" y="1829"/>
              <a:ext cx="33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Oval 102">
              <a:extLst>
                <a:ext uri="{FF2B5EF4-FFF2-40B4-BE49-F238E27FC236}">
                  <a16:creationId xmlns:a16="http://schemas.microsoft.com/office/drawing/2014/main" id="{BA8477D7-5E8B-24DD-AD56-98A73F159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52" y="1829"/>
              <a:ext cx="33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Oval 103">
              <a:extLst>
                <a:ext uri="{FF2B5EF4-FFF2-40B4-BE49-F238E27FC236}">
                  <a16:creationId xmlns:a16="http://schemas.microsoft.com/office/drawing/2014/main" id="{4BD9FB4C-CBDF-1CF2-1CE7-74B82E2768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52" y="1710"/>
              <a:ext cx="33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Oval 104">
              <a:extLst>
                <a:ext uri="{FF2B5EF4-FFF2-40B4-BE49-F238E27FC236}">
                  <a16:creationId xmlns:a16="http://schemas.microsoft.com/office/drawing/2014/main" id="{0501052E-E141-86BE-2D88-EFCCFD85E2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52" y="1710"/>
              <a:ext cx="33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Oval 105">
              <a:extLst>
                <a:ext uri="{FF2B5EF4-FFF2-40B4-BE49-F238E27FC236}">
                  <a16:creationId xmlns:a16="http://schemas.microsoft.com/office/drawing/2014/main" id="{0961FAA5-3425-96F8-C393-7957DD94B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52" y="1882"/>
              <a:ext cx="33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Oval 106">
              <a:extLst>
                <a:ext uri="{FF2B5EF4-FFF2-40B4-BE49-F238E27FC236}">
                  <a16:creationId xmlns:a16="http://schemas.microsoft.com/office/drawing/2014/main" id="{6CD0E7E7-A7F7-3501-6E94-C5F6892A8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52" y="1882"/>
              <a:ext cx="33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Oval 107">
              <a:extLst>
                <a:ext uri="{FF2B5EF4-FFF2-40B4-BE49-F238E27FC236}">
                  <a16:creationId xmlns:a16="http://schemas.microsoft.com/office/drawing/2014/main" id="{8A7B2086-D68C-4D55-9881-84B4F4CD7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05" y="1852"/>
              <a:ext cx="34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Oval 108">
              <a:extLst>
                <a:ext uri="{FF2B5EF4-FFF2-40B4-BE49-F238E27FC236}">
                  <a16:creationId xmlns:a16="http://schemas.microsoft.com/office/drawing/2014/main" id="{5B5E18B9-D730-39C8-45FA-261B2B8A43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05" y="1852"/>
              <a:ext cx="34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Oval 109">
              <a:extLst>
                <a:ext uri="{FF2B5EF4-FFF2-40B4-BE49-F238E27FC236}">
                  <a16:creationId xmlns:a16="http://schemas.microsoft.com/office/drawing/2014/main" id="{794769BC-69CE-C42B-A79C-D3A471E84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00" y="1833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Oval 110">
              <a:extLst>
                <a:ext uri="{FF2B5EF4-FFF2-40B4-BE49-F238E27FC236}">
                  <a16:creationId xmlns:a16="http://schemas.microsoft.com/office/drawing/2014/main" id="{8EF29AB8-E85C-1EBF-01AF-147C8904F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300" y="1833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Oval 111">
              <a:extLst>
                <a:ext uri="{FF2B5EF4-FFF2-40B4-BE49-F238E27FC236}">
                  <a16:creationId xmlns:a16="http://schemas.microsoft.com/office/drawing/2014/main" id="{03AFA9F7-67AA-AB71-1FBF-51DEC6263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52" y="2207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Oval 112">
              <a:extLst>
                <a:ext uri="{FF2B5EF4-FFF2-40B4-BE49-F238E27FC236}">
                  <a16:creationId xmlns:a16="http://schemas.microsoft.com/office/drawing/2014/main" id="{283134ED-F315-7C33-4614-C45EE28C00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252" y="2207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5" name="Rectangle 113">
              <a:extLst>
                <a:ext uri="{FF2B5EF4-FFF2-40B4-BE49-F238E27FC236}">
                  <a16:creationId xmlns:a16="http://schemas.microsoft.com/office/drawing/2014/main" id="{06CDA7FF-FFA0-CF95-72A7-A1DE63E49F9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2013" y="2256"/>
              <a:ext cx="61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IFN</a:t>
              </a:r>
              <a:r>
                <a:rPr kumimoji="0" lang="en-US" altLang="zh-CN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γ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(pg/mL/5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6" name="Rectangle 114">
              <a:extLst>
                <a:ext uri="{FF2B5EF4-FFF2-40B4-BE49-F238E27FC236}">
                  <a16:creationId xmlns:a16="http://schemas.microsoft.com/office/drawing/2014/main" id="{56C88B8C-6102-78A3-5719-EACF04A88F1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768" y="1883"/>
              <a:ext cx="111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Symbol" panose="05050102010706020507" pitchFamily="18" charset="2"/>
                </a:rPr>
                <a:t>´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7" name="Rectangle 115">
              <a:extLst>
                <a:ext uri="{FF2B5EF4-FFF2-40B4-BE49-F238E27FC236}">
                  <a16:creationId xmlns:a16="http://schemas.microsoft.com/office/drawing/2014/main" id="{CE854A10-B6B0-E5AB-64D9-781881C1B0D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781" y="1817"/>
              <a:ext cx="148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8" name="Rectangle 116">
              <a:extLst>
                <a:ext uri="{FF2B5EF4-FFF2-40B4-BE49-F238E27FC236}">
                  <a16:creationId xmlns:a16="http://schemas.microsoft.com/office/drawing/2014/main" id="{92DBB1DA-B3C0-D077-5FC0-79F6228CF6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780" y="1764"/>
              <a:ext cx="7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9" name="Rectangle 117">
              <a:extLst>
                <a:ext uri="{FF2B5EF4-FFF2-40B4-BE49-F238E27FC236}">
                  <a16:creationId xmlns:a16="http://schemas.microsoft.com/office/drawing/2014/main" id="{8419A8C0-71F4-2F1E-C034-75BB9958C3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853" y="1606"/>
              <a:ext cx="292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cells)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362" name="Group 122">
            <a:extLst>
              <a:ext uri="{FF2B5EF4-FFF2-40B4-BE49-F238E27FC236}">
                <a16:creationId xmlns:a16="http://schemas.microsoft.com/office/drawing/2014/main" id="{2201A080-D6B1-5CBB-A7D4-ED8A42ACA2C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74363" y="172940"/>
            <a:ext cx="2339975" cy="2419350"/>
            <a:chOff x="513" y="2694"/>
            <a:chExt cx="1474" cy="1524"/>
          </a:xfrm>
        </p:grpSpPr>
        <p:sp>
          <p:nvSpPr>
            <p:cNvPr id="363" name="AutoShape 121">
              <a:extLst>
                <a:ext uri="{FF2B5EF4-FFF2-40B4-BE49-F238E27FC236}">
                  <a16:creationId xmlns:a16="http://schemas.microsoft.com/office/drawing/2014/main" id="{BCFF53B2-69F6-4D18-EB86-5A3EBBFBFD4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13" y="2694"/>
              <a:ext cx="1474" cy="1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Rectangle 123">
              <a:extLst>
                <a:ext uri="{FF2B5EF4-FFF2-40B4-BE49-F238E27FC236}">
                  <a16:creationId xmlns:a16="http://schemas.microsoft.com/office/drawing/2014/main" id="{6F519477-A926-18F4-5B13-C56968C535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1" y="3340"/>
              <a:ext cx="129" cy="361"/>
            </a:xfrm>
            <a:prstGeom prst="rect">
              <a:avLst/>
            </a:prstGeom>
            <a:solidFill>
              <a:srgbClr val="A0FF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Freeform 124">
              <a:extLst>
                <a:ext uri="{FF2B5EF4-FFF2-40B4-BE49-F238E27FC236}">
                  <a16:creationId xmlns:a16="http://schemas.microsoft.com/office/drawing/2014/main" id="{FE426B07-356B-FAF9-52F1-A62BCAEAD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9" y="3349"/>
              <a:ext cx="112" cy="352"/>
            </a:xfrm>
            <a:custGeom>
              <a:avLst/>
              <a:gdLst>
                <a:gd name="T0" fmla="*/ 0 w 112"/>
                <a:gd name="T1" fmla="*/ 352 h 352"/>
                <a:gd name="T2" fmla="*/ 0 w 112"/>
                <a:gd name="T3" fmla="*/ 0 h 352"/>
                <a:gd name="T4" fmla="*/ 0 w 112"/>
                <a:gd name="T5" fmla="*/ 0 h 352"/>
                <a:gd name="T6" fmla="*/ 112 w 112"/>
                <a:gd name="T7" fmla="*/ 0 h 352"/>
                <a:gd name="T8" fmla="*/ 112 w 112"/>
                <a:gd name="T9" fmla="*/ 0 h 352"/>
                <a:gd name="T10" fmla="*/ 112 w 112"/>
                <a:gd name="T11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352">
                  <a:moveTo>
                    <a:pt x="0" y="35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2" y="352"/>
                  </a:lnTo>
                </a:path>
              </a:pathLst>
            </a:custGeom>
            <a:noFill/>
            <a:ln w="26988" cap="flat">
              <a:solidFill>
                <a:srgbClr val="A0FF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6" name="Rectangle 125">
              <a:extLst>
                <a:ext uri="{FF2B5EF4-FFF2-40B4-BE49-F238E27FC236}">
                  <a16:creationId xmlns:a16="http://schemas.microsoft.com/office/drawing/2014/main" id="{5BE0E315-0D22-79D2-2DF3-5054F1F07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7" y="3197"/>
              <a:ext cx="129" cy="504"/>
            </a:xfrm>
            <a:prstGeom prst="rect">
              <a:avLst/>
            </a:pr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Freeform 126">
              <a:extLst>
                <a:ext uri="{FF2B5EF4-FFF2-40B4-BE49-F238E27FC236}">
                  <a16:creationId xmlns:a16="http://schemas.microsoft.com/office/drawing/2014/main" id="{6AA88F3D-85D6-2266-86A9-62A7581DA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6" y="3205"/>
              <a:ext cx="112" cy="496"/>
            </a:xfrm>
            <a:custGeom>
              <a:avLst/>
              <a:gdLst>
                <a:gd name="T0" fmla="*/ 0 w 112"/>
                <a:gd name="T1" fmla="*/ 496 h 496"/>
                <a:gd name="T2" fmla="*/ 0 w 112"/>
                <a:gd name="T3" fmla="*/ 0 h 496"/>
                <a:gd name="T4" fmla="*/ 0 w 112"/>
                <a:gd name="T5" fmla="*/ 0 h 496"/>
                <a:gd name="T6" fmla="*/ 112 w 112"/>
                <a:gd name="T7" fmla="*/ 0 h 496"/>
                <a:gd name="T8" fmla="*/ 112 w 112"/>
                <a:gd name="T9" fmla="*/ 0 h 496"/>
                <a:gd name="T10" fmla="*/ 112 w 112"/>
                <a:gd name="T11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496">
                  <a:moveTo>
                    <a:pt x="0" y="49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2" y="496"/>
                  </a:lnTo>
                </a:path>
              </a:pathLst>
            </a:custGeom>
            <a:noFill/>
            <a:ln w="26988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" name="Rectangle 127">
              <a:extLst>
                <a:ext uri="{FF2B5EF4-FFF2-40B4-BE49-F238E27FC236}">
                  <a16:creationId xmlns:a16="http://schemas.microsoft.com/office/drawing/2014/main" id="{DE20D789-2D2B-1174-6ACA-2AD2E5E643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" y="3291"/>
              <a:ext cx="129" cy="410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" name="Freeform 128">
              <a:extLst>
                <a:ext uri="{FF2B5EF4-FFF2-40B4-BE49-F238E27FC236}">
                  <a16:creationId xmlns:a16="http://schemas.microsoft.com/office/drawing/2014/main" id="{6CE24ADD-FE9D-0451-8C60-D48692FA4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2" y="3299"/>
              <a:ext cx="112" cy="402"/>
            </a:xfrm>
            <a:custGeom>
              <a:avLst/>
              <a:gdLst>
                <a:gd name="T0" fmla="*/ 0 w 112"/>
                <a:gd name="T1" fmla="*/ 402 h 402"/>
                <a:gd name="T2" fmla="*/ 0 w 112"/>
                <a:gd name="T3" fmla="*/ 0 h 402"/>
                <a:gd name="T4" fmla="*/ 0 w 112"/>
                <a:gd name="T5" fmla="*/ 0 h 402"/>
                <a:gd name="T6" fmla="*/ 112 w 112"/>
                <a:gd name="T7" fmla="*/ 0 h 402"/>
                <a:gd name="T8" fmla="*/ 112 w 112"/>
                <a:gd name="T9" fmla="*/ 0 h 402"/>
                <a:gd name="T10" fmla="*/ 112 w 112"/>
                <a:gd name="T11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402">
                  <a:moveTo>
                    <a:pt x="0" y="40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2" y="402"/>
                  </a:lnTo>
                </a:path>
              </a:pathLst>
            </a:custGeom>
            <a:noFill/>
            <a:ln w="2698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0" name="Rectangle 129">
              <a:extLst>
                <a:ext uri="{FF2B5EF4-FFF2-40B4-BE49-F238E27FC236}">
                  <a16:creationId xmlns:a16="http://schemas.microsoft.com/office/drawing/2014/main" id="{0B4A6521-E78D-8679-9324-4B27CD777E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224"/>
              <a:ext cx="129" cy="477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" name="Freeform 130">
              <a:extLst>
                <a:ext uri="{FF2B5EF4-FFF2-40B4-BE49-F238E27FC236}">
                  <a16:creationId xmlns:a16="http://schemas.microsoft.com/office/drawing/2014/main" id="{97447637-FF59-6069-4DF7-C3B9164E9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" y="3233"/>
              <a:ext cx="112" cy="468"/>
            </a:xfrm>
            <a:custGeom>
              <a:avLst/>
              <a:gdLst>
                <a:gd name="T0" fmla="*/ 0 w 112"/>
                <a:gd name="T1" fmla="*/ 468 h 468"/>
                <a:gd name="T2" fmla="*/ 0 w 112"/>
                <a:gd name="T3" fmla="*/ 0 h 468"/>
                <a:gd name="T4" fmla="*/ 0 w 112"/>
                <a:gd name="T5" fmla="*/ 0 h 468"/>
                <a:gd name="T6" fmla="*/ 112 w 112"/>
                <a:gd name="T7" fmla="*/ 0 h 468"/>
                <a:gd name="T8" fmla="*/ 112 w 112"/>
                <a:gd name="T9" fmla="*/ 0 h 468"/>
                <a:gd name="T10" fmla="*/ 112 w 112"/>
                <a:gd name="T11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468">
                  <a:moveTo>
                    <a:pt x="0" y="46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2" y="468"/>
                  </a:lnTo>
                </a:path>
              </a:pathLst>
            </a:custGeom>
            <a:noFill/>
            <a:ln w="26988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Rectangle 131">
              <a:extLst>
                <a:ext uri="{FF2B5EF4-FFF2-40B4-BE49-F238E27FC236}">
                  <a16:creationId xmlns:a16="http://schemas.microsoft.com/office/drawing/2014/main" id="{53D814EA-D2F8-69DB-8526-06D219AC765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28" y="3916"/>
              <a:ext cx="95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3" name="Rectangle 132">
              <a:extLst>
                <a:ext uri="{FF2B5EF4-FFF2-40B4-BE49-F238E27FC236}">
                  <a16:creationId xmlns:a16="http://schemas.microsoft.com/office/drawing/2014/main" id="{42CE96FF-4DDE-D30E-F287-4170CA68025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966" y="3879"/>
              <a:ext cx="95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4" name="Rectangle 133">
              <a:extLst>
                <a:ext uri="{FF2B5EF4-FFF2-40B4-BE49-F238E27FC236}">
                  <a16:creationId xmlns:a16="http://schemas.microsoft.com/office/drawing/2014/main" id="{A172212B-D96C-858C-99F8-A3BAF6687A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06" y="3852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.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5" name="Rectangle 134">
              <a:extLst>
                <a:ext uri="{FF2B5EF4-FFF2-40B4-BE49-F238E27FC236}">
                  <a16:creationId xmlns:a16="http://schemas.microsoft.com/office/drawing/2014/main" id="{D09B67B4-F00D-6D1A-5FAE-98053ABCD9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19" y="3820"/>
              <a:ext cx="10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6" name="Rectangle 135">
              <a:extLst>
                <a:ext uri="{FF2B5EF4-FFF2-40B4-BE49-F238E27FC236}">
                  <a16:creationId xmlns:a16="http://schemas.microsoft.com/office/drawing/2014/main" id="{84C08F33-B430-CBD4-0753-8651057ACA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63" y="3776"/>
              <a:ext cx="10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7" name="Rectangle 136">
              <a:extLst>
                <a:ext uri="{FF2B5EF4-FFF2-40B4-BE49-F238E27FC236}">
                  <a16:creationId xmlns:a16="http://schemas.microsoft.com/office/drawing/2014/main" id="{A154F0A2-2504-A42B-BC7B-FF2BA1AEA5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117" y="3751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8" name="Rectangle 137">
              <a:extLst>
                <a:ext uri="{FF2B5EF4-FFF2-40B4-BE49-F238E27FC236}">
                  <a16:creationId xmlns:a16="http://schemas.microsoft.com/office/drawing/2014/main" id="{7840F7F4-B4B0-43C1-B869-804DC11EC82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47" y="3985"/>
              <a:ext cx="10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9" name="Rectangle 138">
              <a:extLst>
                <a:ext uri="{FF2B5EF4-FFF2-40B4-BE49-F238E27FC236}">
                  <a16:creationId xmlns:a16="http://schemas.microsoft.com/office/drawing/2014/main" id="{AF89B1D7-D50C-D68C-1D9F-062E83E9105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091" y="3941"/>
              <a:ext cx="10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0" name="Rectangle 139">
              <a:extLst>
                <a:ext uri="{FF2B5EF4-FFF2-40B4-BE49-F238E27FC236}">
                  <a16:creationId xmlns:a16="http://schemas.microsoft.com/office/drawing/2014/main" id="{801152BF-E383-5446-6BC7-B8358489F11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146" y="3916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1" name="Rectangle 140">
              <a:extLst>
                <a:ext uri="{FF2B5EF4-FFF2-40B4-BE49-F238E27FC236}">
                  <a16:creationId xmlns:a16="http://schemas.microsoft.com/office/drawing/2014/main" id="{777DFA17-BE42-867D-23B1-111C5453635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171" y="3881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2" name="Rectangle 141">
              <a:extLst>
                <a:ext uri="{FF2B5EF4-FFF2-40B4-BE49-F238E27FC236}">
                  <a16:creationId xmlns:a16="http://schemas.microsoft.com/office/drawing/2014/main" id="{BC621A20-ABCB-3A59-C729-81CFB79ABE9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181" y="3843"/>
              <a:ext cx="124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3" name="Rectangle 142">
              <a:extLst>
                <a:ext uri="{FF2B5EF4-FFF2-40B4-BE49-F238E27FC236}">
                  <a16:creationId xmlns:a16="http://schemas.microsoft.com/office/drawing/2014/main" id="{D4C227FF-BE31-EA62-EBF1-CA347DF469C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239" y="3799"/>
              <a:ext cx="95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u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4" name="Rectangle 143">
              <a:extLst>
                <a:ext uri="{FF2B5EF4-FFF2-40B4-BE49-F238E27FC236}">
                  <a16:creationId xmlns:a16="http://schemas.microsoft.com/office/drawing/2014/main" id="{8625D509-8669-D9B5-755C-F266F91FD79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281" y="3770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5" name="Rectangle 144">
              <a:extLst>
                <a:ext uri="{FF2B5EF4-FFF2-40B4-BE49-F238E27FC236}">
                  <a16:creationId xmlns:a16="http://schemas.microsoft.com/office/drawing/2014/main" id="{5AB6C7BB-1BF9-36B8-540A-57ED05EDE3C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295" y="3743"/>
              <a:ext cx="95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6" name="Rectangle 145">
              <a:extLst>
                <a:ext uri="{FF2B5EF4-FFF2-40B4-BE49-F238E27FC236}">
                  <a16:creationId xmlns:a16="http://schemas.microsoft.com/office/drawing/2014/main" id="{5505EADE-E006-B406-E95D-F735A49405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240" y="3985"/>
              <a:ext cx="10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7" name="Rectangle 146">
              <a:extLst>
                <a:ext uri="{FF2B5EF4-FFF2-40B4-BE49-F238E27FC236}">
                  <a16:creationId xmlns:a16="http://schemas.microsoft.com/office/drawing/2014/main" id="{0F7AC3E5-01B4-CC7E-B7C4-A2842EB1A54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284" y="3941"/>
              <a:ext cx="10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8" name="Rectangle 147">
              <a:extLst>
                <a:ext uri="{FF2B5EF4-FFF2-40B4-BE49-F238E27FC236}">
                  <a16:creationId xmlns:a16="http://schemas.microsoft.com/office/drawing/2014/main" id="{D67B7E42-59AA-B198-EBC1-23E55217F53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339" y="3916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9" name="Rectangle 148">
              <a:extLst>
                <a:ext uri="{FF2B5EF4-FFF2-40B4-BE49-F238E27FC236}">
                  <a16:creationId xmlns:a16="http://schemas.microsoft.com/office/drawing/2014/main" id="{AE4467F7-B95D-5DB2-A91E-9B9AEB21E87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364" y="3881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0" name="Rectangle 149">
              <a:extLst>
                <a:ext uri="{FF2B5EF4-FFF2-40B4-BE49-F238E27FC236}">
                  <a16:creationId xmlns:a16="http://schemas.microsoft.com/office/drawing/2014/main" id="{0C038A15-9BF7-9BDC-EAA3-EFAA3D5F3A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375" y="3843"/>
              <a:ext cx="124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1" name="Rectangle 150">
              <a:extLst>
                <a:ext uri="{FF2B5EF4-FFF2-40B4-BE49-F238E27FC236}">
                  <a16:creationId xmlns:a16="http://schemas.microsoft.com/office/drawing/2014/main" id="{60400237-D414-CF07-507D-BB667D0786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433" y="3799"/>
              <a:ext cx="95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u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2" name="Rectangle 151">
              <a:extLst>
                <a:ext uri="{FF2B5EF4-FFF2-40B4-BE49-F238E27FC236}">
                  <a16:creationId xmlns:a16="http://schemas.microsoft.com/office/drawing/2014/main" id="{1A495B7D-8D4B-024F-0EA6-F822DC74D1B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474" y="3770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3" name="Rectangle 152">
              <a:extLst>
                <a:ext uri="{FF2B5EF4-FFF2-40B4-BE49-F238E27FC236}">
                  <a16:creationId xmlns:a16="http://schemas.microsoft.com/office/drawing/2014/main" id="{C0496A24-456B-EC5D-F6B4-9A76A764D0E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488" y="3743"/>
              <a:ext cx="95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4" name="Rectangle 153">
              <a:extLst>
                <a:ext uri="{FF2B5EF4-FFF2-40B4-BE49-F238E27FC236}">
                  <a16:creationId xmlns:a16="http://schemas.microsoft.com/office/drawing/2014/main" id="{01B63C29-A10E-F87C-5B83-BFD6E46B27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420" y="3999"/>
              <a:ext cx="10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5" name="Rectangle 154">
              <a:extLst>
                <a:ext uri="{FF2B5EF4-FFF2-40B4-BE49-F238E27FC236}">
                  <a16:creationId xmlns:a16="http://schemas.microsoft.com/office/drawing/2014/main" id="{C31E3F85-3ABF-870A-43CB-37C22499034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464" y="3955"/>
              <a:ext cx="10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6" name="Rectangle 155">
              <a:extLst>
                <a:ext uri="{FF2B5EF4-FFF2-40B4-BE49-F238E27FC236}">
                  <a16:creationId xmlns:a16="http://schemas.microsoft.com/office/drawing/2014/main" id="{0F9E5BEF-03AC-963A-4D8D-351371BC63E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519" y="3930"/>
              <a:ext cx="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200" dirty="0">
                  <a:solidFill>
                    <a:srgbClr val="000000"/>
                  </a:solidFill>
                </a:rPr>
                <a:t>ζ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7" name="Rectangle 156">
              <a:extLst>
                <a:ext uri="{FF2B5EF4-FFF2-40B4-BE49-F238E27FC236}">
                  <a16:creationId xmlns:a16="http://schemas.microsoft.com/office/drawing/2014/main" id="{2349E692-C3FA-BD7A-B2FE-77C19BEDD97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543" y="3895"/>
              <a:ext cx="6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8" name="Rectangle 157">
              <a:extLst>
                <a:ext uri="{FF2B5EF4-FFF2-40B4-BE49-F238E27FC236}">
                  <a16:creationId xmlns:a16="http://schemas.microsoft.com/office/drawing/2014/main" id="{637CAA05-0F97-EBF2-CD77-092DB569DD8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556" y="3859"/>
              <a:ext cx="117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ymbol" panose="05050102010706020507" pitchFamily="18" charset="2"/>
                </a:rPr>
                <a:t>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9" name="Rectangle 158">
              <a:extLst>
                <a:ext uri="{FF2B5EF4-FFF2-40B4-BE49-F238E27FC236}">
                  <a16:creationId xmlns:a16="http://schemas.microsoft.com/office/drawing/2014/main" id="{D048A109-B615-8F98-EB15-8A1C5454A10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594" y="3821"/>
              <a:ext cx="111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0" name="Rectangle 159">
              <a:extLst>
                <a:ext uri="{FF2B5EF4-FFF2-40B4-BE49-F238E27FC236}">
                  <a16:creationId xmlns:a16="http://schemas.microsoft.com/office/drawing/2014/main" id="{0FB8A94F-3C01-20A6-7EDF-31CA8B74B0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645" y="3779"/>
              <a:ext cx="95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1" name="Rectangle 160">
              <a:extLst>
                <a:ext uri="{FF2B5EF4-FFF2-40B4-BE49-F238E27FC236}">
                  <a16:creationId xmlns:a16="http://schemas.microsoft.com/office/drawing/2014/main" id="{9E48C46F-36A2-7A27-D697-8CD7978C8FE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900000">
              <a:off x="1682" y="3742"/>
              <a:ext cx="95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2" name="Freeform 161">
              <a:extLst>
                <a:ext uri="{FF2B5EF4-FFF2-40B4-BE49-F238E27FC236}">
                  <a16:creationId xmlns:a16="http://schemas.microsoft.com/office/drawing/2014/main" id="{919D0BD4-7FFF-6201-3BD0-EDF0A29914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0" y="3701"/>
              <a:ext cx="853" cy="48"/>
            </a:xfrm>
            <a:custGeom>
              <a:avLst/>
              <a:gdLst>
                <a:gd name="T0" fmla="*/ 0 w 853"/>
                <a:gd name="T1" fmla="*/ 0 h 48"/>
                <a:gd name="T2" fmla="*/ 853 w 853"/>
                <a:gd name="T3" fmla="*/ 0 h 48"/>
                <a:gd name="T4" fmla="*/ 135 w 853"/>
                <a:gd name="T5" fmla="*/ 48 h 48"/>
                <a:gd name="T6" fmla="*/ 135 w 853"/>
                <a:gd name="T7" fmla="*/ 0 h 48"/>
                <a:gd name="T8" fmla="*/ 328 w 853"/>
                <a:gd name="T9" fmla="*/ 48 h 48"/>
                <a:gd name="T10" fmla="*/ 328 w 853"/>
                <a:gd name="T11" fmla="*/ 0 h 48"/>
                <a:gd name="T12" fmla="*/ 522 w 853"/>
                <a:gd name="T13" fmla="*/ 48 h 48"/>
                <a:gd name="T14" fmla="*/ 522 w 853"/>
                <a:gd name="T15" fmla="*/ 0 h 48"/>
                <a:gd name="T16" fmla="*/ 715 w 853"/>
                <a:gd name="T17" fmla="*/ 48 h 48"/>
                <a:gd name="T18" fmla="*/ 715 w 853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3" h="48">
                  <a:moveTo>
                    <a:pt x="0" y="0"/>
                  </a:moveTo>
                  <a:lnTo>
                    <a:pt x="853" y="0"/>
                  </a:lnTo>
                  <a:moveTo>
                    <a:pt x="135" y="48"/>
                  </a:moveTo>
                  <a:lnTo>
                    <a:pt x="135" y="0"/>
                  </a:lnTo>
                  <a:moveTo>
                    <a:pt x="328" y="48"/>
                  </a:moveTo>
                  <a:lnTo>
                    <a:pt x="328" y="0"/>
                  </a:lnTo>
                  <a:moveTo>
                    <a:pt x="522" y="48"/>
                  </a:moveTo>
                  <a:lnTo>
                    <a:pt x="522" y="0"/>
                  </a:lnTo>
                  <a:moveTo>
                    <a:pt x="715" y="48"/>
                  </a:moveTo>
                  <a:lnTo>
                    <a:pt x="715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3" name="Rectangle 162">
              <a:extLst>
                <a:ext uri="{FF2B5EF4-FFF2-40B4-BE49-F238E27FC236}">
                  <a16:creationId xmlns:a16="http://schemas.microsoft.com/office/drawing/2014/main" id="{3F30CD8C-62A4-80B7-4DC8-2C41A7EE0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5" y="3649"/>
              <a:ext cx="95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4" name="Rectangle 163">
              <a:extLst>
                <a:ext uri="{FF2B5EF4-FFF2-40B4-BE49-F238E27FC236}">
                  <a16:creationId xmlns:a16="http://schemas.microsoft.com/office/drawing/2014/main" id="{AB71A9CA-BDB1-B82A-DD96-08D41C449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" y="3368"/>
              <a:ext cx="254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5" name="Rectangle 164">
              <a:extLst>
                <a:ext uri="{FF2B5EF4-FFF2-40B4-BE49-F238E27FC236}">
                  <a16:creationId xmlns:a16="http://schemas.microsoft.com/office/drawing/2014/main" id="{6376FED0-442D-3AA2-4FE4-B9042B3D7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" y="3088"/>
              <a:ext cx="254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6" name="Rectangle 165">
              <a:extLst>
                <a:ext uri="{FF2B5EF4-FFF2-40B4-BE49-F238E27FC236}">
                  <a16:creationId xmlns:a16="http://schemas.microsoft.com/office/drawing/2014/main" id="{10DE68DD-A62E-62B6-012C-6EEEB055A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9" y="2807"/>
              <a:ext cx="254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3000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7" name="Freeform 166">
              <a:extLst>
                <a:ext uri="{FF2B5EF4-FFF2-40B4-BE49-F238E27FC236}">
                  <a16:creationId xmlns:a16="http://schemas.microsoft.com/office/drawing/2014/main" id="{534C093F-3B4D-3AAD-9C6B-E8FBD8404A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8" y="2854"/>
              <a:ext cx="48" cy="853"/>
            </a:xfrm>
            <a:custGeom>
              <a:avLst/>
              <a:gdLst>
                <a:gd name="T0" fmla="*/ 48 w 48"/>
                <a:gd name="T1" fmla="*/ 853 h 853"/>
                <a:gd name="T2" fmla="*/ 48 w 48"/>
                <a:gd name="T3" fmla="*/ 0 h 853"/>
                <a:gd name="T4" fmla="*/ 48 w 48"/>
                <a:gd name="T5" fmla="*/ 847 h 853"/>
                <a:gd name="T6" fmla="*/ 0 w 48"/>
                <a:gd name="T7" fmla="*/ 847 h 853"/>
                <a:gd name="T8" fmla="*/ 48 w 48"/>
                <a:gd name="T9" fmla="*/ 567 h 853"/>
                <a:gd name="T10" fmla="*/ 0 w 48"/>
                <a:gd name="T11" fmla="*/ 567 h 853"/>
                <a:gd name="T12" fmla="*/ 48 w 48"/>
                <a:gd name="T13" fmla="*/ 286 h 853"/>
                <a:gd name="T14" fmla="*/ 0 w 48"/>
                <a:gd name="T15" fmla="*/ 286 h 853"/>
                <a:gd name="T16" fmla="*/ 48 w 48"/>
                <a:gd name="T17" fmla="*/ 6 h 853"/>
                <a:gd name="T18" fmla="*/ 0 w 48"/>
                <a:gd name="T19" fmla="*/ 6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853">
                  <a:moveTo>
                    <a:pt x="48" y="853"/>
                  </a:moveTo>
                  <a:lnTo>
                    <a:pt x="48" y="0"/>
                  </a:lnTo>
                  <a:moveTo>
                    <a:pt x="48" y="847"/>
                  </a:moveTo>
                  <a:lnTo>
                    <a:pt x="0" y="847"/>
                  </a:lnTo>
                  <a:moveTo>
                    <a:pt x="48" y="567"/>
                  </a:moveTo>
                  <a:lnTo>
                    <a:pt x="0" y="567"/>
                  </a:lnTo>
                  <a:moveTo>
                    <a:pt x="48" y="286"/>
                  </a:moveTo>
                  <a:lnTo>
                    <a:pt x="0" y="286"/>
                  </a:lnTo>
                  <a:moveTo>
                    <a:pt x="48" y="6"/>
                  </a:moveTo>
                  <a:lnTo>
                    <a:pt x="0" y="6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8" name="Line 167">
              <a:extLst>
                <a:ext uri="{FF2B5EF4-FFF2-40B4-BE49-F238E27FC236}">
                  <a16:creationId xmlns:a16="http://schemas.microsoft.com/office/drawing/2014/main" id="{945B2EAB-A2ED-2522-ED30-23D11032BF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5" y="3230"/>
              <a:ext cx="0" cy="11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" name="Line 168">
              <a:extLst>
                <a:ext uri="{FF2B5EF4-FFF2-40B4-BE49-F238E27FC236}">
                  <a16:creationId xmlns:a16="http://schemas.microsoft.com/office/drawing/2014/main" id="{AD84413E-99A7-C71A-0CFC-893CF67218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5" y="3340"/>
              <a:ext cx="0" cy="11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" name="Line 169">
              <a:extLst>
                <a:ext uri="{FF2B5EF4-FFF2-40B4-BE49-F238E27FC236}">
                  <a16:creationId xmlns:a16="http://schemas.microsoft.com/office/drawing/2014/main" id="{74FABD01-FEEA-4790-05D5-4F237E5E83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3" y="3230"/>
              <a:ext cx="64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" name="Line 170">
              <a:extLst>
                <a:ext uri="{FF2B5EF4-FFF2-40B4-BE49-F238E27FC236}">
                  <a16:creationId xmlns:a16="http://schemas.microsoft.com/office/drawing/2014/main" id="{1E58F629-1BE5-89E0-6239-F0EB6C797B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3" y="3450"/>
              <a:ext cx="64" cy="0"/>
            </a:xfrm>
            <a:prstGeom prst="line">
              <a:avLst/>
            </a:prstGeom>
            <a:noFill/>
            <a:ln w="9525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" name="Freeform 171">
              <a:extLst>
                <a:ext uri="{FF2B5EF4-FFF2-40B4-BE49-F238E27FC236}">
                  <a16:creationId xmlns:a16="http://schemas.microsoft.com/office/drawing/2014/main" id="{60F129F7-1CE5-68B0-2437-BAE23F2A7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3306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" name="Freeform 172">
              <a:extLst>
                <a:ext uri="{FF2B5EF4-FFF2-40B4-BE49-F238E27FC236}">
                  <a16:creationId xmlns:a16="http://schemas.microsoft.com/office/drawing/2014/main" id="{F8331E4A-C9C2-5353-6D53-3CF221956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3306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" name="Freeform 173">
              <a:extLst>
                <a:ext uri="{FF2B5EF4-FFF2-40B4-BE49-F238E27FC236}">
                  <a16:creationId xmlns:a16="http://schemas.microsoft.com/office/drawing/2014/main" id="{7C9AC232-089A-F09F-8B5C-738144F5B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" y="3440"/>
              <a:ext cx="33" cy="34"/>
            </a:xfrm>
            <a:custGeom>
              <a:avLst/>
              <a:gdLst>
                <a:gd name="T0" fmla="*/ 0 w 33"/>
                <a:gd name="T1" fmla="*/ 0 h 34"/>
                <a:gd name="T2" fmla="*/ 33 w 33"/>
                <a:gd name="T3" fmla="*/ 0 h 34"/>
                <a:gd name="T4" fmla="*/ 17 w 33"/>
                <a:gd name="T5" fmla="*/ 34 h 34"/>
                <a:gd name="T6" fmla="*/ 0 w 3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4">
                  <a:moveTo>
                    <a:pt x="0" y="0"/>
                  </a:moveTo>
                  <a:lnTo>
                    <a:pt x="33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" name="Freeform 174">
              <a:extLst>
                <a:ext uri="{FF2B5EF4-FFF2-40B4-BE49-F238E27FC236}">
                  <a16:creationId xmlns:a16="http://schemas.microsoft.com/office/drawing/2014/main" id="{2269BBF9-DCD1-884F-2470-9728E9E020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" y="3440"/>
              <a:ext cx="33" cy="34"/>
            </a:xfrm>
            <a:custGeom>
              <a:avLst/>
              <a:gdLst>
                <a:gd name="T0" fmla="*/ 0 w 33"/>
                <a:gd name="T1" fmla="*/ 0 h 34"/>
                <a:gd name="T2" fmla="*/ 33 w 33"/>
                <a:gd name="T3" fmla="*/ 0 h 34"/>
                <a:gd name="T4" fmla="*/ 17 w 33"/>
                <a:gd name="T5" fmla="*/ 34 h 34"/>
                <a:gd name="T6" fmla="*/ 0 w 3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4">
                  <a:moveTo>
                    <a:pt x="0" y="0"/>
                  </a:moveTo>
                  <a:lnTo>
                    <a:pt x="33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" name="Freeform 175">
              <a:extLst>
                <a:ext uri="{FF2B5EF4-FFF2-40B4-BE49-F238E27FC236}">
                  <a16:creationId xmlns:a16="http://schemas.microsoft.com/office/drawing/2014/main" id="{694036F6-3050-CE20-51B4-9B36D814E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3245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" name="Freeform 176">
              <a:extLst>
                <a:ext uri="{FF2B5EF4-FFF2-40B4-BE49-F238E27FC236}">
                  <a16:creationId xmlns:a16="http://schemas.microsoft.com/office/drawing/2014/main" id="{80010FA3-ACB3-0D4C-8847-677BF5990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3245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" name="Freeform 177">
              <a:extLst>
                <a:ext uri="{FF2B5EF4-FFF2-40B4-BE49-F238E27FC236}">
                  <a16:creationId xmlns:a16="http://schemas.microsoft.com/office/drawing/2014/main" id="{901706DD-FB9C-011F-5A46-7E4F66CA1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3156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" name="Freeform 178">
              <a:extLst>
                <a:ext uri="{FF2B5EF4-FFF2-40B4-BE49-F238E27FC236}">
                  <a16:creationId xmlns:a16="http://schemas.microsoft.com/office/drawing/2014/main" id="{532C655A-0B4A-64BA-64CA-91FB2A9E7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3156"/>
              <a:ext cx="34" cy="34"/>
            </a:xfrm>
            <a:custGeom>
              <a:avLst/>
              <a:gdLst>
                <a:gd name="T0" fmla="*/ 0 w 34"/>
                <a:gd name="T1" fmla="*/ 0 h 34"/>
                <a:gd name="T2" fmla="*/ 34 w 34"/>
                <a:gd name="T3" fmla="*/ 0 h 34"/>
                <a:gd name="T4" fmla="*/ 17 w 34"/>
                <a:gd name="T5" fmla="*/ 34 h 34"/>
                <a:gd name="T6" fmla="*/ 0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0" y="0"/>
                  </a:moveTo>
                  <a:lnTo>
                    <a:pt x="34" y="0"/>
                  </a:lnTo>
                  <a:lnTo>
                    <a:pt x="17" y="3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" name="Freeform 179">
              <a:extLst>
                <a:ext uri="{FF2B5EF4-FFF2-40B4-BE49-F238E27FC236}">
                  <a16:creationId xmlns:a16="http://schemas.microsoft.com/office/drawing/2014/main" id="{ED81E39E-5DCB-281D-F3A7-8AFDEAF54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3361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" name="Freeform 180">
              <a:extLst>
                <a:ext uri="{FF2B5EF4-FFF2-40B4-BE49-F238E27FC236}">
                  <a16:creationId xmlns:a16="http://schemas.microsoft.com/office/drawing/2014/main" id="{AC75C67D-D070-C3D8-D376-1F1D80D31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3361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" name="Freeform 181">
              <a:extLst>
                <a:ext uri="{FF2B5EF4-FFF2-40B4-BE49-F238E27FC236}">
                  <a16:creationId xmlns:a16="http://schemas.microsoft.com/office/drawing/2014/main" id="{CF77C452-115A-32A1-B5E0-33831C7C3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6" y="3432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" name="Freeform 182">
              <a:extLst>
                <a:ext uri="{FF2B5EF4-FFF2-40B4-BE49-F238E27FC236}">
                  <a16:creationId xmlns:a16="http://schemas.microsoft.com/office/drawing/2014/main" id="{5B48C162-21A4-FBFC-0B28-59F40FAD6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6" y="3432"/>
              <a:ext cx="34" cy="33"/>
            </a:xfrm>
            <a:custGeom>
              <a:avLst/>
              <a:gdLst>
                <a:gd name="T0" fmla="*/ 0 w 34"/>
                <a:gd name="T1" fmla="*/ 0 h 33"/>
                <a:gd name="T2" fmla="*/ 34 w 34"/>
                <a:gd name="T3" fmla="*/ 0 h 33"/>
                <a:gd name="T4" fmla="*/ 17 w 34"/>
                <a:gd name="T5" fmla="*/ 33 h 33"/>
                <a:gd name="T6" fmla="*/ 0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0" y="0"/>
                  </a:moveTo>
                  <a:lnTo>
                    <a:pt x="34" y="0"/>
                  </a:lnTo>
                  <a:lnTo>
                    <a:pt x="17" y="3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588" cap="flat">
              <a:solidFill>
                <a:srgbClr val="00C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" name="Line 183">
              <a:extLst>
                <a:ext uri="{FF2B5EF4-FFF2-40B4-BE49-F238E27FC236}">
                  <a16:creationId xmlns:a16="http://schemas.microsoft.com/office/drawing/2014/main" id="{AF603C1E-44C5-868D-4077-B77187DFF4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2" y="3090"/>
              <a:ext cx="0" cy="107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" name="Line 184">
              <a:extLst>
                <a:ext uri="{FF2B5EF4-FFF2-40B4-BE49-F238E27FC236}">
                  <a16:creationId xmlns:a16="http://schemas.microsoft.com/office/drawing/2014/main" id="{A4BE70C3-8177-2946-8B7F-1F0DC25C64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32" y="3197"/>
              <a:ext cx="0" cy="108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6" name="Line 185">
              <a:extLst>
                <a:ext uri="{FF2B5EF4-FFF2-40B4-BE49-F238E27FC236}">
                  <a16:creationId xmlns:a16="http://schemas.microsoft.com/office/drawing/2014/main" id="{AAF372EA-2B86-CED2-BD2D-CD366E7A86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00" y="3090"/>
              <a:ext cx="64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7" name="Line 186">
              <a:extLst>
                <a:ext uri="{FF2B5EF4-FFF2-40B4-BE49-F238E27FC236}">
                  <a16:creationId xmlns:a16="http://schemas.microsoft.com/office/drawing/2014/main" id="{647FD959-0CDD-7267-B23D-ED2B32A300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00" y="3305"/>
              <a:ext cx="64" cy="0"/>
            </a:xfrm>
            <a:prstGeom prst="line">
              <a:avLst/>
            </a:prstGeom>
            <a:noFill/>
            <a:ln w="9525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8" name="Freeform 187">
              <a:extLst>
                <a:ext uri="{FF2B5EF4-FFF2-40B4-BE49-F238E27FC236}">
                  <a16:creationId xmlns:a16="http://schemas.microsoft.com/office/drawing/2014/main" id="{4E59E293-6625-4F01-E82D-22BDD264D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1" y="3199"/>
              <a:ext cx="33" cy="34"/>
            </a:xfrm>
            <a:custGeom>
              <a:avLst/>
              <a:gdLst>
                <a:gd name="T0" fmla="*/ 17 w 33"/>
                <a:gd name="T1" fmla="*/ 0 h 34"/>
                <a:gd name="T2" fmla="*/ 33 w 33"/>
                <a:gd name="T3" fmla="*/ 34 h 34"/>
                <a:gd name="T4" fmla="*/ 0 w 33"/>
                <a:gd name="T5" fmla="*/ 34 h 34"/>
                <a:gd name="T6" fmla="*/ 17 w 3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lnTo>
                    <a:pt x="33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" name="Freeform 188">
              <a:extLst>
                <a:ext uri="{FF2B5EF4-FFF2-40B4-BE49-F238E27FC236}">
                  <a16:creationId xmlns:a16="http://schemas.microsoft.com/office/drawing/2014/main" id="{7709E0B5-BCFC-684A-9919-9EACD4DD8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1" y="3199"/>
              <a:ext cx="33" cy="34"/>
            </a:xfrm>
            <a:custGeom>
              <a:avLst/>
              <a:gdLst>
                <a:gd name="T0" fmla="*/ 17 w 33"/>
                <a:gd name="T1" fmla="*/ 0 h 34"/>
                <a:gd name="T2" fmla="*/ 33 w 33"/>
                <a:gd name="T3" fmla="*/ 34 h 34"/>
                <a:gd name="T4" fmla="*/ 0 w 33"/>
                <a:gd name="T5" fmla="*/ 34 h 34"/>
                <a:gd name="T6" fmla="*/ 17 w 3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lnTo>
                    <a:pt x="33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" name="Freeform 189">
              <a:extLst>
                <a:ext uri="{FF2B5EF4-FFF2-40B4-BE49-F238E27FC236}">
                  <a16:creationId xmlns:a16="http://schemas.microsoft.com/office/drawing/2014/main" id="{FC720B4B-B5E3-F0ED-EF11-B6461627C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" y="3281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" name="Freeform 190">
              <a:extLst>
                <a:ext uri="{FF2B5EF4-FFF2-40B4-BE49-F238E27FC236}">
                  <a16:creationId xmlns:a16="http://schemas.microsoft.com/office/drawing/2014/main" id="{C131A647-8FA9-01F4-9FA0-25B258B99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" y="3281"/>
              <a:ext cx="34" cy="34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" name="Freeform 191">
              <a:extLst>
                <a:ext uri="{FF2B5EF4-FFF2-40B4-BE49-F238E27FC236}">
                  <a16:creationId xmlns:a16="http://schemas.microsoft.com/office/drawing/2014/main" id="{A1B8E7F1-FAE1-6327-D526-83169AE4B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3" y="3197"/>
              <a:ext cx="33" cy="34"/>
            </a:xfrm>
            <a:custGeom>
              <a:avLst/>
              <a:gdLst>
                <a:gd name="T0" fmla="*/ 16 w 33"/>
                <a:gd name="T1" fmla="*/ 0 h 34"/>
                <a:gd name="T2" fmla="*/ 33 w 33"/>
                <a:gd name="T3" fmla="*/ 34 h 34"/>
                <a:gd name="T4" fmla="*/ 0 w 33"/>
                <a:gd name="T5" fmla="*/ 34 h 34"/>
                <a:gd name="T6" fmla="*/ 16 w 3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4">
                  <a:moveTo>
                    <a:pt x="16" y="0"/>
                  </a:moveTo>
                  <a:lnTo>
                    <a:pt x="33" y="34"/>
                  </a:lnTo>
                  <a:lnTo>
                    <a:pt x="0" y="3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" name="Freeform 192">
              <a:extLst>
                <a:ext uri="{FF2B5EF4-FFF2-40B4-BE49-F238E27FC236}">
                  <a16:creationId xmlns:a16="http://schemas.microsoft.com/office/drawing/2014/main" id="{DBCEA49A-51CA-4020-3C28-7B180D875C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3" y="3197"/>
              <a:ext cx="33" cy="34"/>
            </a:xfrm>
            <a:custGeom>
              <a:avLst/>
              <a:gdLst>
                <a:gd name="T0" fmla="*/ 16 w 33"/>
                <a:gd name="T1" fmla="*/ 0 h 34"/>
                <a:gd name="T2" fmla="*/ 33 w 33"/>
                <a:gd name="T3" fmla="*/ 34 h 34"/>
                <a:gd name="T4" fmla="*/ 0 w 33"/>
                <a:gd name="T5" fmla="*/ 34 h 34"/>
                <a:gd name="T6" fmla="*/ 16 w 33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4">
                  <a:moveTo>
                    <a:pt x="16" y="0"/>
                  </a:moveTo>
                  <a:lnTo>
                    <a:pt x="33" y="34"/>
                  </a:lnTo>
                  <a:lnTo>
                    <a:pt x="0" y="34"/>
                  </a:lnTo>
                  <a:lnTo>
                    <a:pt x="16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" name="Freeform 193">
              <a:extLst>
                <a:ext uri="{FF2B5EF4-FFF2-40B4-BE49-F238E27FC236}">
                  <a16:creationId xmlns:a16="http://schemas.microsoft.com/office/drawing/2014/main" id="{2B32188A-8A5E-D641-6608-A53FCE164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" y="2971"/>
              <a:ext cx="34" cy="33"/>
            </a:xfrm>
            <a:custGeom>
              <a:avLst/>
              <a:gdLst>
                <a:gd name="T0" fmla="*/ 17 w 34"/>
                <a:gd name="T1" fmla="*/ 0 h 33"/>
                <a:gd name="T2" fmla="*/ 34 w 34"/>
                <a:gd name="T3" fmla="*/ 33 h 33"/>
                <a:gd name="T4" fmla="*/ 0 w 34"/>
                <a:gd name="T5" fmla="*/ 33 h 33"/>
                <a:gd name="T6" fmla="*/ 17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17" y="0"/>
                  </a:moveTo>
                  <a:lnTo>
                    <a:pt x="34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" name="Freeform 194">
              <a:extLst>
                <a:ext uri="{FF2B5EF4-FFF2-40B4-BE49-F238E27FC236}">
                  <a16:creationId xmlns:a16="http://schemas.microsoft.com/office/drawing/2014/main" id="{3FE50F3E-0EDD-BC39-25C3-D6ABE28F2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" y="2971"/>
              <a:ext cx="34" cy="33"/>
            </a:xfrm>
            <a:custGeom>
              <a:avLst/>
              <a:gdLst>
                <a:gd name="T0" fmla="*/ 17 w 34"/>
                <a:gd name="T1" fmla="*/ 0 h 33"/>
                <a:gd name="T2" fmla="*/ 34 w 34"/>
                <a:gd name="T3" fmla="*/ 33 h 33"/>
                <a:gd name="T4" fmla="*/ 0 w 34"/>
                <a:gd name="T5" fmla="*/ 33 h 33"/>
                <a:gd name="T6" fmla="*/ 17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17" y="0"/>
                  </a:moveTo>
                  <a:lnTo>
                    <a:pt x="34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" name="Freeform 195">
              <a:extLst>
                <a:ext uri="{FF2B5EF4-FFF2-40B4-BE49-F238E27FC236}">
                  <a16:creationId xmlns:a16="http://schemas.microsoft.com/office/drawing/2014/main" id="{49C67399-9967-6DD8-0C47-F85F470E5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7" y="3201"/>
              <a:ext cx="34" cy="33"/>
            </a:xfrm>
            <a:custGeom>
              <a:avLst/>
              <a:gdLst>
                <a:gd name="T0" fmla="*/ 17 w 34"/>
                <a:gd name="T1" fmla="*/ 0 h 33"/>
                <a:gd name="T2" fmla="*/ 34 w 34"/>
                <a:gd name="T3" fmla="*/ 33 h 33"/>
                <a:gd name="T4" fmla="*/ 0 w 34"/>
                <a:gd name="T5" fmla="*/ 33 h 33"/>
                <a:gd name="T6" fmla="*/ 17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17" y="0"/>
                  </a:moveTo>
                  <a:lnTo>
                    <a:pt x="34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" name="Freeform 196">
              <a:extLst>
                <a:ext uri="{FF2B5EF4-FFF2-40B4-BE49-F238E27FC236}">
                  <a16:creationId xmlns:a16="http://schemas.microsoft.com/office/drawing/2014/main" id="{030D27FD-265B-CB32-51EF-7A1F9F4EA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7" y="3201"/>
              <a:ext cx="34" cy="33"/>
            </a:xfrm>
            <a:custGeom>
              <a:avLst/>
              <a:gdLst>
                <a:gd name="T0" fmla="*/ 17 w 34"/>
                <a:gd name="T1" fmla="*/ 0 h 33"/>
                <a:gd name="T2" fmla="*/ 34 w 34"/>
                <a:gd name="T3" fmla="*/ 33 h 33"/>
                <a:gd name="T4" fmla="*/ 0 w 34"/>
                <a:gd name="T5" fmla="*/ 33 h 33"/>
                <a:gd name="T6" fmla="*/ 17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17" y="0"/>
                  </a:moveTo>
                  <a:lnTo>
                    <a:pt x="34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8" name="Freeform 197">
              <a:extLst>
                <a:ext uri="{FF2B5EF4-FFF2-40B4-BE49-F238E27FC236}">
                  <a16:creationId xmlns:a16="http://schemas.microsoft.com/office/drawing/2014/main" id="{9BF7AFB9-57B3-5F21-4C0C-0CBD401814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" y="3231"/>
              <a:ext cx="34" cy="33"/>
            </a:xfrm>
            <a:custGeom>
              <a:avLst/>
              <a:gdLst>
                <a:gd name="T0" fmla="*/ 17 w 34"/>
                <a:gd name="T1" fmla="*/ 0 h 33"/>
                <a:gd name="T2" fmla="*/ 34 w 34"/>
                <a:gd name="T3" fmla="*/ 33 h 33"/>
                <a:gd name="T4" fmla="*/ 0 w 34"/>
                <a:gd name="T5" fmla="*/ 33 h 33"/>
                <a:gd name="T6" fmla="*/ 17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17" y="0"/>
                  </a:moveTo>
                  <a:lnTo>
                    <a:pt x="34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9" name="Freeform 198">
              <a:extLst>
                <a:ext uri="{FF2B5EF4-FFF2-40B4-BE49-F238E27FC236}">
                  <a16:creationId xmlns:a16="http://schemas.microsoft.com/office/drawing/2014/main" id="{79474E82-F169-8847-5515-1BD4A075B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9" y="3231"/>
              <a:ext cx="34" cy="33"/>
            </a:xfrm>
            <a:custGeom>
              <a:avLst/>
              <a:gdLst>
                <a:gd name="T0" fmla="*/ 17 w 34"/>
                <a:gd name="T1" fmla="*/ 0 h 33"/>
                <a:gd name="T2" fmla="*/ 34 w 34"/>
                <a:gd name="T3" fmla="*/ 33 h 33"/>
                <a:gd name="T4" fmla="*/ 0 w 34"/>
                <a:gd name="T5" fmla="*/ 33 h 33"/>
                <a:gd name="T6" fmla="*/ 17 w 34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3">
                  <a:moveTo>
                    <a:pt x="17" y="0"/>
                  </a:moveTo>
                  <a:lnTo>
                    <a:pt x="34" y="33"/>
                  </a:lnTo>
                  <a:lnTo>
                    <a:pt x="0" y="33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" name="Line 199">
              <a:extLst>
                <a:ext uri="{FF2B5EF4-FFF2-40B4-BE49-F238E27FC236}">
                  <a16:creationId xmlns:a16="http://schemas.microsoft.com/office/drawing/2014/main" id="{B6F09457-B30B-8F2D-A561-C570E8478D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3123"/>
              <a:ext cx="0" cy="168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1" name="Line 200">
              <a:extLst>
                <a:ext uri="{FF2B5EF4-FFF2-40B4-BE49-F238E27FC236}">
                  <a16:creationId xmlns:a16="http://schemas.microsoft.com/office/drawing/2014/main" id="{AF314296-93BA-9FDD-9B8A-0D18B06936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3291"/>
              <a:ext cx="0" cy="166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2" name="Line 201">
              <a:extLst>
                <a:ext uri="{FF2B5EF4-FFF2-40B4-BE49-F238E27FC236}">
                  <a16:creationId xmlns:a16="http://schemas.microsoft.com/office/drawing/2014/main" id="{1A4454A1-6014-858F-CDDF-DEE3EA63D4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7" y="3123"/>
              <a:ext cx="63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3" name="Line 202">
              <a:extLst>
                <a:ext uri="{FF2B5EF4-FFF2-40B4-BE49-F238E27FC236}">
                  <a16:creationId xmlns:a16="http://schemas.microsoft.com/office/drawing/2014/main" id="{8916233E-4538-6AC3-5006-378FB2FB14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7" y="3457"/>
              <a:ext cx="63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4" name="Rectangle 203">
              <a:extLst>
                <a:ext uri="{FF2B5EF4-FFF2-40B4-BE49-F238E27FC236}">
                  <a16:creationId xmlns:a16="http://schemas.microsoft.com/office/drawing/2014/main" id="{107C8E6E-25DF-0B95-EA83-97A4F63ED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9" y="3436"/>
              <a:ext cx="34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5" name="Rectangle 204">
              <a:extLst>
                <a:ext uri="{FF2B5EF4-FFF2-40B4-BE49-F238E27FC236}">
                  <a16:creationId xmlns:a16="http://schemas.microsoft.com/office/drawing/2014/main" id="{13949DAC-DCAC-106A-1E60-48D8E7B9C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9" y="3436"/>
              <a:ext cx="34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6" name="Rectangle 205">
              <a:extLst>
                <a:ext uri="{FF2B5EF4-FFF2-40B4-BE49-F238E27FC236}">
                  <a16:creationId xmlns:a16="http://schemas.microsoft.com/office/drawing/2014/main" id="{AEA0050C-61BD-7647-CD4F-F1CBDB647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" y="3283"/>
              <a:ext cx="33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7" name="Rectangle 206">
              <a:extLst>
                <a:ext uri="{FF2B5EF4-FFF2-40B4-BE49-F238E27FC236}">
                  <a16:creationId xmlns:a16="http://schemas.microsoft.com/office/drawing/2014/main" id="{C55A87EC-DF04-2D66-21C0-3C7A49C86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" y="3283"/>
              <a:ext cx="33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8" name="Rectangle 207">
              <a:extLst>
                <a:ext uri="{FF2B5EF4-FFF2-40B4-BE49-F238E27FC236}">
                  <a16:creationId xmlns:a16="http://schemas.microsoft.com/office/drawing/2014/main" id="{5EF858EB-AC3C-CDB5-6498-62423B5B0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1" y="3180"/>
              <a:ext cx="34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9" name="Rectangle 208">
              <a:extLst>
                <a:ext uri="{FF2B5EF4-FFF2-40B4-BE49-F238E27FC236}">
                  <a16:creationId xmlns:a16="http://schemas.microsoft.com/office/drawing/2014/main" id="{5E2FA2C2-CC76-4AC3-66A5-17935599E7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1" y="3180"/>
              <a:ext cx="34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Rectangle 209">
              <a:extLst>
                <a:ext uri="{FF2B5EF4-FFF2-40B4-BE49-F238E27FC236}">
                  <a16:creationId xmlns:a16="http://schemas.microsoft.com/office/drawing/2014/main" id="{05E338FC-A47E-E0DF-7652-97EC35CB9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1" y="2997"/>
              <a:ext cx="34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" name="Rectangle 210">
              <a:extLst>
                <a:ext uri="{FF2B5EF4-FFF2-40B4-BE49-F238E27FC236}">
                  <a16:creationId xmlns:a16="http://schemas.microsoft.com/office/drawing/2014/main" id="{E26F1076-D4F6-656C-A93D-69263B879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1" y="2997"/>
              <a:ext cx="34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2" name="Rectangle 211">
              <a:extLst>
                <a:ext uri="{FF2B5EF4-FFF2-40B4-BE49-F238E27FC236}">
                  <a16:creationId xmlns:a16="http://schemas.microsoft.com/office/drawing/2014/main" id="{55ADE77C-C191-F868-BA07-A32718B54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1" y="3307"/>
              <a:ext cx="34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3" name="Rectangle 212">
              <a:extLst>
                <a:ext uri="{FF2B5EF4-FFF2-40B4-BE49-F238E27FC236}">
                  <a16:creationId xmlns:a16="http://schemas.microsoft.com/office/drawing/2014/main" id="{4F7E1C58-9C4C-7D66-4796-AF20AB542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1" y="3307"/>
              <a:ext cx="34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4" name="Rectangle 213">
              <a:extLst>
                <a:ext uri="{FF2B5EF4-FFF2-40B4-BE49-F238E27FC236}">
                  <a16:creationId xmlns:a16="http://schemas.microsoft.com/office/drawing/2014/main" id="{EE1DAE64-AA6D-DA80-C347-46650BD04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" y="3436"/>
              <a:ext cx="33" cy="34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5" name="Rectangle 214">
              <a:extLst>
                <a:ext uri="{FF2B5EF4-FFF2-40B4-BE49-F238E27FC236}">
                  <a16:creationId xmlns:a16="http://schemas.microsoft.com/office/drawing/2014/main" id="{2ADECA7C-24E9-F5BD-11E7-39125153B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" y="3436"/>
              <a:ext cx="33" cy="34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6" name="Line 215">
              <a:extLst>
                <a:ext uri="{FF2B5EF4-FFF2-40B4-BE49-F238E27FC236}">
                  <a16:creationId xmlns:a16="http://schemas.microsoft.com/office/drawing/2014/main" id="{E5425CDF-859B-7FC7-9391-3F1470EF0A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45" y="3105"/>
              <a:ext cx="0" cy="119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7" name="Line 216">
              <a:extLst>
                <a:ext uri="{FF2B5EF4-FFF2-40B4-BE49-F238E27FC236}">
                  <a16:creationId xmlns:a16="http://schemas.microsoft.com/office/drawing/2014/main" id="{9994F1D1-2B93-5316-8673-D55DE29D70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45" y="3224"/>
              <a:ext cx="0" cy="119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8" name="Line 217">
              <a:extLst>
                <a:ext uri="{FF2B5EF4-FFF2-40B4-BE49-F238E27FC236}">
                  <a16:creationId xmlns:a16="http://schemas.microsoft.com/office/drawing/2014/main" id="{5F890422-9389-F8EA-2D1B-4EF9C3ACAA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3" y="3105"/>
              <a:ext cx="6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9" name="Line 218">
              <a:extLst>
                <a:ext uri="{FF2B5EF4-FFF2-40B4-BE49-F238E27FC236}">
                  <a16:creationId xmlns:a16="http://schemas.microsoft.com/office/drawing/2014/main" id="{B17572F6-12D7-65BA-C3C3-A492B6B900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3" y="3343"/>
              <a:ext cx="64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" name="Oval 219">
              <a:extLst>
                <a:ext uri="{FF2B5EF4-FFF2-40B4-BE49-F238E27FC236}">
                  <a16:creationId xmlns:a16="http://schemas.microsoft.com/office/drawing/2014/main" id="{097F3E17-26D5-1077-23B2-953D49841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3173"/>
              <a:ext cx="33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" name="Oval 220">
              <a:extLst>
                <a:ext uri="{FF2B5EF4-FFF2-40B4-BE49-F238E27FC236}">
                  <a16:creationId xmlns:a16="http://schemas.microsoft.com/office/drawing/2014/main" id="{5ECB21D5-DA61-AFB3-22B7-0191CC595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3173"/>
              <a:ext cx="33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2" name="Oval 221">
              <a:extLst>
                <a:ext uri="{FF2B5EF4-FFF2-40B4-BE49-F238E27FC236}">
                  <a16:creationId xmlns:a16="http://schemas.microsoft.com/office/drawing/2014/main" id="{71602F87-FB88-6692-4B7B-7A0ACE50B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325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3" name="Oval 222">
              <a:extLst>
                <a:ext uri="{FF2B5EF4-FFF2-40B4-BE49-F238E27FC236}">
                  <a16:creationId xmlns:a16="http://schemas.microsoft.com/office/drawing/2014/main" id="{42B30755-6E08-5320-BA49-3CEA8988E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325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4" name="Oval 223">
              <a:extLst>
                <a:ext uri="{FF2B5EF4-FFF2-40B4-BE49-F238E27FC236}">
                  <a16:creationId xmlns:a16="http://schemas.microsoft.com/office/drawing/2014/main" id="{A160CC6C-83E7-6AF6-FBB5-13588B91A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143"/>
              <a:ext cx="34" cy="3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5" name="Oval 224">
              <a:extLst>
                <a:ext uri="{FF2B5EF4-FFF2-40B4-BE49-F238E27FC236}">
                  <a16:creationId xmlns:a16="http://schemas.microsoft.com/office/drawing/2014/main" id="{F9012F95-ECE5-200D-2D0E-635C79609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3143"/>
              <a:ext cx="34" cy="3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6" name="Oval 225">
              <a:extLst>
                <a:ext uri="{FF2B5EF4-FFF2-40B4-BE49-F238E27FC236}">
                  <a16:creationId xmlns:a16="http://schemas.microsoft.com/office/drawing/2014/main" id="{97A72D71-4E61-DD7E-F40B-8491EA211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052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7" name="Oval 226">
              <a:extLst>
                <a:ext uri="{FF2B5EF4-FFF2-40B4-BE49-F238E27FC236}">
                  <a16:creationId xmlns:a16="http://schemas.microsoft.com/office/drawing/2014/main" id="{72BA0B0C-F245-2C37-67AD-A46D0C071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052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8" name="Oval 227">
              <a:extLst>
                <a:ext uri="{FF2B5EF4-FFF2-40B4-BE49-F238E27FC236}">
                  <a16:creationId xmlns:a16="http://schemas.microsoft.com/office/drawing/2014/main" id="{E11E4C18-85E2-6249-A13E-9B40739AF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179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9" name="Oval 228">
              <a:extLst>
                <a:ext uri="{FF2B5EF4-FFF2-40B4-BE49-F238E27FC236}">
                  <a16:creationId xmlns:a16="http://schemas.microsoft.com/office/drawing/2014/main" id="{846C9F04-9C84-9FA2-ED06-CCCDAB7A6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179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" name="Oval 229">
              <a:extLst>
                <a:ext uri="{FF2B5EF4-FFF2-40B4-BE49-F238E27FC236}">
                  <a16:creationId xmlns:a16="http://schemas.microsoft.com/office/drawing/2014/main" id="{13106A8D-976D-9165-74D1-F5F51F8FD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371"/>
              <a:ext cx="34" cy="34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" name="Oval 230">
              <a:extLst>
                <a:ext uri="{FF2B5EF4-FFF2-40B4-BE49-F238E27FC236}">
                  <a16:creationId xmlns:a16="http://schemas.microsoft.com/office/drawing/2014/main" id="{0E19F6F9-C59C-7C6F-F63E-9F8AF67FF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3371"/>
              <a:ext cx="34" cy="34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2" name="Rectangle 231">
              <a:extLst>
                <a:ext uri="{FF2B5EF4-FFF2-40B4-BE49-F238E27FC236}">
                  <a16:creationId xmlns:a16="http://schemas.microsoft.com/office/drawing/2014/main" id="{F7D80E5B-89BD-7841-C90C-68669F8180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69" y="3402"/>
              <a:ext cx="614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IL-2 (pg/mL/5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3" name="Rectangle 232">
              <a:extLst>
                <a:ext uri="{FF2B5EF4-FFF2-40B4-BE49-F238E27FC236}">
                  <a16:creationId xmlns:a16="http://schemas.microsoft.com/office/drawing/2014/main" id="{02E95E94-10AB-0475-BC3D-95E8EB9867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16" y="3071"/>
              <a:ext cx="111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Symbol" panose="05050102010706020507" pitchFamily="18" charset="2"/>
                </a:rPr>
                <a:t>´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4" name="Rectangle 233">
              <a:extLst>
                <a:ext uri="{FF2B5EF4-FFF2-40B4-BE49-F238E27FC236}">
                  <a16:creationId xmlns:a16="http://schemas.microsoft.com/office/drawing/2014/main" id="{68D0402C-0297-63CB-0F0F-F5CA306123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02" y="3007"/>
              <a:ext cx="147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5" name="Rectangle 234">
              <a:extLst>
                <a:ext uri="{FF2B5EF4-FFF2-40B4-BE49-F238E27FC236}">
                  <a16:creationId xmlns:a16="http://schemas.microsoft.com/office/drawing/2014/main" id="{A3B03069-0463-3218-24E9-0AF1ADB45A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05" y="2952"/>
              <a:ext cx="7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9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6" name="Rectangle 235">
              <a:extLst>
                <a:ext uri="{FF2B5EF4-FFF2-40B4-BE49-F238E27FC236}">
                  <a16:creationId xmlns:a16="http://schemas.microsoft.com/office/drawing/2014/main" id="{66F207E4-B07A-EF1B-51F3-A95F8D0B31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30" y="2794"/>
              <a:ext cx="291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cells)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" name="TextBox 3">
            <a:extLst>
              <a:ext uri="{FF2B5EF4-FFF2-40B4-BE49-F238E27FC236}">
                <a16:creationId xmlns:a16="http://schemas.microsoft.com/office/drawing/2014/main" id="{0CDFBE1F-CF09-700C-16D6-CF4B38DAD9EE}"/>
              </a:ext>
            </a:extLst>
          </p:cNvPr>
          <p:cNvSpPr txBox="1"/>
          <p:nvPr/>
        </p:nvSpPr>
        <p:spPr>
          <a:xfrm>
            <a:off x="5807466" y="9549461"/>
            <a:ext cx="11572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S11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D6382E26-0467-51F8-E1C8-A8CDC8A0A63C}"/>
              </a:ext>
            </a:extLst>
          </p:cNvPr>
          <p:cNvSpPr txBox="1"/>
          <p:nvPr/>
        </p:nvSpPr>
        <p:spPr>
          <a:xfrm>
            <a:off x="38463" y="2489097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4D2B4AF-18B1-A618-2AA5-428A117B90A6}"/>
              </a:ext>
            </a:extLst>
          </p:cNvPr>
          <p:cNvSpPr txBox="1"/>
          <p:nvPr/>
        </p:nvSpPr>
        <p:spPr>
          <a:xfrm>
            <a:off x="1346" y="5265735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3F40337-F63E-0655-A378-96FBE36F40C6}"/>
              </a:ext>
            </a:extLst>
          </p:cNvPr>
          <p:cNvGrpSpPr/>
          <p:nvPr/>
        </p:nvGrpSpPr>
        <p:grpSpPr>
          <a:xfrm>
            <a:off x="230509" y="4841894"/>
            <a:ext cx="3773144" cy="3066425"/>
            <a:chOff x="193270" y="4887432"/>
            <a:chExt cx="3773144" cy="306642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933FD8C-A41E-DAD6-1587-5E8FF668E595}"/>
                </a:ext>
              </a:extLst>
            </p:cNvPr>
            <p:cNvSpPr txBox="1"/>
            <p:nvPr/>
          </p:nvSpPr>
          <p:spPr>
            <a:xfrm>
              <a:off x="732105" y="7676858"/>
              <a:ext cx="6035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en-US" sz="12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IFN</a:t>
              </a:r>
              <a:r>
                <a:rPr kumimoji="0" lang="en-US" altLang="zh-CN" sz="1200" b="0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γ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</a:t>
              </a:r>
              <a:endParaRPr lang="en-US" sz="1200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2CC78F0-3815-1AFA-FFA1-EA7DB4F6251B}"/>
                </a:ext>
              </a:extLst>
            </p:cNvPr>
            <p:cNvGrpSpPr/>
            <p:nvPr/>
          </p:nvGrpSpPr>
          <p:grpSpPr>
            <a:xfrm>
              <a:off x="193270" y="4887432"/>
              <a:ext cx="3773144" cy="2965825"/>
              <a:chOff x="193270" y="4887432"/>
              <a:chExt cx="3773144" cy="2965825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557D2768-02C7-53F5-61C7-71AA9843B381}"/>
                  </a:ext>
                </a:extLst>
              </p:cNvPr>
              <p:cNvGrpSpPr/>
              <p:nvPr/>
            </p:nvGrpSpPr>
            <p:grpSpPr>
              <a:xfrm>
                <a:off x="193270" y="5214085"/>
                <a:ext cx="3773144" cy="2639172"/>
                <a:chOff x="193270" y="5214085"/>
                <a:chExt cx="3773144" cy="2639172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5D255ABA-685A-E731-B50A-8223A6459F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27597" y="5431798"/>
                  <a:ext cx="3338817" cy="2286000"/>
                </a:xfrm>
                <a:prstGeom prst="rect">
                  <a:avLst/>
                </a:prstGeom>
              </p:spPr>
            </p:pic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179961C7-9E19-3B22-30DA-4E829FAD049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96487" y="7805220"/>
                  <a:ext cx="2743200" cy="10138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" name="TextBox 84">
                  <a:extLst>
                    <a:ext uri="{FF2B5EF4-FFF2-40B4-BE49-F238E27FC236}">
                      <a16:creationId xmlns:a16="http://schemas.microsoft.com/office/drawing/2014/main" id="{96EE985D-B398-C2B2-598B-F186FD86A456}"/>
                    </a:ext>
                  </a:extLst>
                </p:cNvPr>
                <p:cNvSpPr txBox="1"/>
                <p:nvPr/>
              </p:nvSpPr>
              <p:spPr>
                <a:xfrm rot="10800000">
                  <a:off x="362772" y="7022647"/>
                  <a:ext cx="369332" cy="830610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% of max</a:t>
                  </a:r>
                  <a:endParaRPr lang="en-US" sz="12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5" name="Straight Arrow Connector 87">
                  <a:extLst>
                    <a:ext uri="{FF2B5EF4-FFF2-40B4-BE49-F238E27FC236}">
                      <a16:creationId xmlns:a16="http://schemas.microsoft.com/office/drawing/2014/main" id="{5DCB0477-1B50-667F-97AD-71E570C636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8788" y="5651047"/>
                  <a:ext cx="0" cy="1371600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tailEnd type="arrow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矩形 1">
                  <a:extLst>
                    <a:ext uri="{FF2B5EF4-FFF2-40B4-BE49-F238E27FC236}">
                      <a16:creationId xmlns:a16="http://schemas.microsoft.com/office/drawing/2014/main" id="{7ECA3B5A-27E8-3BBD-F7F6-CC9F56CC21FA}"/>
                    </a:ext>
                  </a:extLst>
                </p:cNvPr>
                <p:cNvSpPr/>
                <p:nvPr/>
              </p:nvSpPr>
              <p:spPr>
                <a:xfrm>
                  <a:off x="1158583" y="5625118"/>
                  <a:ext cx="48282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15.1</a:t>
                  </a:r>
                  <a:endParaRPr lang="en-US" sz="1200" dirty="0"/>
                </a:p>
              </p:txBody>
            </p:sp>
            <p:sp>
              <p:nvSpPr>
                <p:cNvPr id="17" name="矩形 1">
                  <a:extLst>
                    <a:ext uri="{FF2B5EF4-FFF2-40B4-BE49-F238E27FC236}">
                      <a16:creationId xmlns:a16="http://schemas.microsoft.com/office/drawing/2014/main" id="{B17FBA30-4CCE-99B7-810F-B5663B6D267F}"/>
                    </a:ext>
                  </a:extLst>
                </p:cNvPr>
                <p:cNvSpPr/>
                <p:nvPr/>
              </p:nvSpPr>
              <p:spPr>
                <a:xfrm>
                  <a:off x="2270852" y="5621410"/>
                  <a:ext cx="48282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24.6</a:t>
                  </a:r>
                  <a:endParaRPr lang="en-US" sz="1200" dirty="0"/>
                </a:p>
              </p:txBody>
            </p:sp>
            <p:sp>
              <p:nvSpPr>
                <p:cNvPr id="18" name="矩形 1">
                  <a:extLst>
                    <a:ext uri="{FF2B5EF4-FFF2-40B4-BE49-F238E27FC236}">
                      <a16:creationId xmlns:a16="http://schemas.microsoft.com/office/drawing/2014/main" id="{E05FF48A-A39F-E896-DF9C-F7AF33F9FA0E}"/>
                    </a:ext>
                  </a:extLst>
                </p:cNvPr>
                <p:cNvSpPr/>
                <p:nvPr/>
              </p:nvSpPr>
              <p:spPr>
                <a:xfrm>
                  <a:off x="3431004" y="5621410"/>
                  <a:ext cx="48282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28.4</a:t>
                  </a:r>
                  <a:endParaRPr lang="en-US" sz="1200" dirty="0"/>
                </a:p>
              </p:txBody>
            </p:sp>
            <p:sp>
              <p:nvSpPr>
                <p:cNvPr id="19" name="矩形 1">
                  <a:extLst>
                    <a:ext uri="{FF2B5EF4-FFF2-40B4-BE49-F238E27FC236}">
                      <a16:creationId xmlns:a16="http://schemas.microsoft.com/office/drawing/2014/main" id="{B676D725-C12B-713C-11DA-27F06A6C9E0F}"/>
                    </a:ext>
                  </a:extLst>
                </p:cNvPr>
                <p:cNvSpPr/>
                <p:nvPr/>
              </p:nvSpPr>
              <p:spPr>
                <a:xfrm>
                  <a:off x="1125022" y="6834495"/>
                  <a:ext cx="48282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54.7</a:t>
                  </a:r>
                  <a:endParaRPr lang="en-US" sz="1200" dirty="0"/>
                </a:p>
              </p:txBody>
            </p:sp>
            <p:sp>
              <p:nvSpPr>
                <p:cNvPr id="20" name="矩形 1">
                  <a:extLst>
                    <a:ext uri="{FF2B5EF4-FFF2-40B4-BE49-F238E27FC236}">
                      <a16:creationId xmlns:a16="http://schemas.microsoft.com/office/drawing/2014/main" id="{24331BB5-5187-1707-C6BF-96C2072DF557}"/>
                    </a:ext>
                  </a:extLst>
                </p:cNvPr>
                <p:cNvSpPr/>
                <p:nvPr/>
              </p:nvSpPr>
              <p:spPr>
                <a:xfrm>
                  <a:off x="2278772" y="6841156"/>
                  <a:ext cx="48282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52.2</a:t>
                  </a:r>
                  <a:endParaRPr lang="en-US" sz="1200" dirty="0"/>
                </a:p>
              </p:txBody>
            </p:sp>
            <p:sp>
              <p:nvSpPr>
                <p:cNvPr id="21" name="矩形 1">
                  <a:extLst>
                    <a:ext uri="{FF2B5EF4-FFF2-40B4-BE49-F238E27FC236}">
                      <a16:creationId xmlns:a16="http://schemas.microsoft.com/office/drawing/2014/main" id="{5C5476DB-92E1-43E3-0760-B6C79FEF2CC7}"/>
                    </a:ext>
                  </a:extLst>
                </p:cNvPr>
                <p:cNvSpPr/>
                <p:nvPr/>
              </p:nvSpPr>
              <p:spPr>
                <a:xfrm>
                  <a:off x="3414016" y="6834494"/>
                  <a:ext cx="48282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57.8</a:t>
                  </a:r>
                  <a:endParaRPr lang="en-US" sz="1200" dirty="0"/>
                </a:p>
              </p:txBody>
            </p:sp>
            <p:sp>
              <p:nvSpPr>
                <p:cNvPr id="22" name="文本框 26">
                  <a:extLst>
                    <a:ext uri="{FF2B5EF4-FFF2-40B4-BE49-F238E27FC236}">
                      <a16:creationId xmlns:a16="http://schemas.microsoft.com/office/drawing/2014/main" id="{2046B5E2-0520-4AA4-62DA-AE8D04696E62}"/>
                    </a:ext>
                  </a:extLst>
                </p:cNvPr>
                <p:cNvSpPr txBox="1"/>
                <p:nvPr/>
              </p:nvSpPr>
              <p:spPr>
                <a:xfrm>
                  <a:off x="2946065" y="5214085"/>
                  <a:ext cx="95737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BB</a:t>
                  </a:r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  <a:sym typeface="+mn-ea"/>
                    </a:rPr>
                    <a:t>ζ ΔC10</a:t>
                  </a:r>
                </a:p>
              </p:txBody>
            </p:sp>
            <p:sp>
              <p:nvSpPr>
                <p:cNvPr id="23" name="文本框 52">
                  <a:extLst>
                    <a:ext uri="{FF2B5EF4-FFF2-40B4-BE49-F238E27FC236}">
                      <a16:creationId xmlns:a16="http://schemas.microsoft.com/office/drawing/2014/main" id="{BF1B4A73-8F72-FAF6-9844-05E16C331CC7}"/>
                    </a:ext>
                  </a:extLst>
                </p:cNvPr>
                <p:cNvSpPr txBox="1"/>
                <p:nvPr/>
              </p:nvSpPr>
              <p:spPr>
                <a:xfrm>
                  <a:off x="795752" y="5214085"/>
                  <a:ext cx="91021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19.CD28ζ</a:t>
                  </a:r>
                </a:p>
              </p:txBody>
            </p:sp>
            <p:sp>
              <p:nvSpPr>
                <p:cNvPr id="24" name="文本框 53">
                  <a:extLst>
                    <a:ext uri="{FF2B5EF4-FFF2-40B4-BE49-F238E27FC236}">
                      <a16:creationId xmlns:a16="http://schemas.microsoft.com/office/drawing/2014/main" id="{B312E978-2572-72F2-5A27-154A1438A5D1}"/>
                    </a:ext>
                  </a:extLst>
                </p:cNvPr>
                <p:cNvSpPr txBox="1"/>
                <p:nvPr/>
              </p:nvSpPr>
              <p:spPr>
                <a:xfrm>
                  <a:off x="1887316" y="5214085"/>
                  <a:ext cx="71134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19.BB</a:t>
                  </a:r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  <a:sym typeface="+mn-ea"/>
                    </a:rPr>
                    <a:t>ζ</a:t>
                  </a: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FFC1D522-4E26-F9CE-B005-5A98A7A65EE6}"/>
                    </a:ext>
                  </a:extLst>
                </p:cNvPr>
                <p:cNvSpPr txBox="1"/>
                <p:nvPr/>
              </p:nvSpPr>
              <p:spPr>
                <a:xfrm rot="16200000">
                  <a:off x="-512388" y="6798976"/>
                  <a:ext cx="1688315" cy="2769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200" dirty="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Ab stimulated</a:t>
                  </a:r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893D46A-E2E7-19D4-E960-A037850B4C59}"/>
                  </a:ext>
                </a:extLst>
              </p:cNvPr>
              <p:cNvSpPr txBox="1"/>
              <p:nvPr/>
            </p:nvSpPr>
            <p:spPr>
              <a:xfrm rot="16200000">
                <a:off x="-502016" y="5593090"/>
                <a:ext cx="168831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 stimulated</a:t>
                </a:r>
              </a:p>
            </p:txBody>
          </p:sp>
        </p:grpSp>
      </p:grpSp>
      <p:grpSp>
        <p:nvGrpSpPr>
          <p:cNvPr id="668" name="Group 667">
            <a:extLst>
              <a:ext uri="{FF2B5EF4-FFF2-40B4-BE49-F238E27FC236}">
                <a16:creationId xmlns:a16="http://schemas.microsoft.com/office/drawing/2014/main" id="{3B27EFF9-76C5-0991-E26A-64A4A5463647}"/>
              </a:ext>
            </a:extLst>
          </p:cNvPr>
          <p:cNvGrpSpPr/>
          <p:nvPr/>
        </p:nvGrpSpPr>
        <p:grpSpPr>
          <a:xfrm>
            <a:off x="239803" y="2127549"/>
            <a:ext cx="3796523" cy="3083632"/>
            <a:chOff x="135981" y="2292847"/>
            <a:chExt cx="3796523" cy="3083632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604B838-931C-53B0-B6A9-A67FD40B6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1546" y="2852134"/>
              <a:ext cx="3363746" cy="2286000"/>
            </a:xfrm>
            <a:prstGeom prst="rect">
              <a:avLst/>
            </a:prstGeom>
          </p:spPr>
        </p:pic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1D59BD6-D81F-3FC4-7681-4279D2B8DD40}"/>
                </a:ext>
              </a:extLst>
            </p:cNvPr>
            <p:cNvSpPr txBox="1"/>
            <p:nvPr/>
          </p:nvSpPr>
          <p:spPr>
            <a:xfrm>
              <a:off x="2975127" y="2650969"/>
              <a:ext cx="9573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 ΔC10</a:t>
              </a:r>
            </a:p>
          </p:txBody>
        </p:sp>
        <p:sp>
          <p:nvSpPr>
            <p:cNvPr id="28" name="文本框 52">
              <a:extLst>
                <a:ext uri="{FF2B5EF4-FFF2-40B4-BE49-F238E27FC236}">
                  <a16:creationId xmlns:a16="http://schemas.microsoft.com/office/drawing/2014/main" id="{5492C3BE-999A-D0DF-657F-138DDB9101E7}"/>
                </a:ext>
              </a:extLst>
            </p:cNvPr>
            <p:cNvSpPr txBox="1"/>
            <p:nvPr/>
          </p:nvSpPr>
          <p:spPr>
            <a:xfrm>
              <a:off x="833177" y="2644694"/>
              <a:ext cx="9102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19.CD28ζ</a:t>
              </a:r>
            </a:p>
          </p:txBody>
        </p:sp>
        <p:sp>
          <p:nvSpPr>
            <p:cNvPr id="29" name="文本框 53">
              <a:extLst>
                <a:ext uri="{FF2B5EF4-FFF2-40B4-BE49-F238E27FC236}">
                  <a16:creationId xmlns:a16="http://schemas.microsoft.com/office/drawing/2014/main" id="{984FA62A-F920-F9AB-317A-64D680D3CEFB}"/>
                </a:ext>
              </a:extLst>
            </p:cNvPr>
            <p:cNvSpPr txBox="1"/>
            <p:nvPr/>
          </p:nvSpPr>
          <p:spPr>
            <a:xfrm>
              <a:off x="1981813" y="2659681"/>
              <a:ext cx="7113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C75F5C1-3029-331C-3277-927FA52B1FB0}"/>
                </a:ext>
              </a:extLst>
            </p:cNvPr>
            <p:cNvSpPr txBox="1"/>
            <p:nvPr/>
          </p:nvSpPr>
          <p:spPr>
            <a:xfrm rot="16200000">
              <a:off x="-569677" y="4184792"/>
              <a:ext cx="16883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 stimulated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3998892-8DBA-958B-FC81-A96F39B1B270}"/>
                </a:ext>
              </a:extLst>
            </p:cNvPr>
            <p:cNvSpPr txBox="1"/>
            <p:nvPr/>
          </p:nvSpPr>
          <p:spPr>
            <a:xfrm rot="16200000">
              <a:off x="-562150" y="2998505"/>
              <a:ext cx="16883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stimulated</a:t>
              </a:r>
            </a:p>
          </p:txBody>
        </p:sp>
        <p:sp>
          <p:nvSpPr>
            <p:cNvPr id="37" name="TextBox 84">
              <a:extLst>
                <a:ext uri="{FF2B5EF4-FFF2-40B4-BE49-F238E27FC236}">
                  <a16:creationId xmlns:a16="http://schemas.microsoft.com/office/drawing/2014/main" id="{DA1F7730-01E8-6D15-EA95-0454DD2681AD}"/>
                </a:ext>
              </a:extLst>
            </p:cNvPr>
            <p:cNvSpPr txBox="1"/>
            <p:nvPr/>
          </p:nvSpPr>
          <p:spPr>
            <a:xfrm rot="10800000">
              <a:off x="272544" y="4352100"/>
              <a:ext cx="369332" cy="83061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% of max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8" name="Straight Arrow Connector 87">
              <a:extLst>
                <a:ext uri="{FF2B5EF4-FFF2-40B4-BE49-F238E27FC236}">
                  <a16:creationId xmlns:a16="http://schemas.microsoft.com/office/drawing/2014/main" id="{276635B1-8161-33CC-D2B2-81922C1E7D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9360" y="2980500"/>
              <a:ext cx="0" cy="13716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1EC8A16E-B7D3-5186-DA2E-958767B39B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87980" y="5220735"/>
              <a:ext cx="2103120" cy="1013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A7D10BF-A08D-B8B0-605B-19B5C3C6D86E}"/>
                </a:ext>
              </a:extLst>
            </p:cNvPr>
            <p:cNvSpPr txBox="1"/>
            <p:nvPr/>
          </p:nvSpPr>
          <p:spPr>
            <a:xfrm>
              <a:off x="666233" y="5099480"/>
              <a:ext cx="127483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Granzyme b</a:t>
              </a:r>
              <a:endParaRPr lang="en-US" sz="1200" dirty="0"/>
            </a:p>
          </p:txBody>
        </p:sp>
        <p:sp>
          <p:nvSpPr>
            <p:cNvPr id="41" name="矩形 1">
              <a:extLst>
                <a:ext uri="{FF2B5EF4-FFF2-40B4-BE49-F238E27FC236}">
                  <a16:creationId xmlns:a16="http://schemas.microsoft.com/office/drawing/2014/main" id="{E8B982ED-642C-459E-5F81-881E55290D03}"/>
                </a:ext>
              </a:extLst>
            </p:cNvPr>
            <p:cNvSpPr/>
            <p:nvPr/>
          </p:nvSpPr>
          <p:spPr>
            <a:xfrm>
              <a:off x="1017298" y="2899828"/>
              <a:ext cx="482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6.75</a:t>
              </a:r>
              <a:endParaRPr lang="en-US" sz="1200" dirty="0"/>
            </a:p>
          </p:txBody>
        </p:sp>
        <p:sp>
          <p:nvSpPr>
            <p:cNvPr id="42" name="矩形 1">
              <a:extLst>
                <a:ext uri="{FF2B5EF4-FFF2-40B4-BE49-F238E27FC236}">
                  <a16:creationId xmlns:a16="http://schemas.microsoft.com/office/drawing/2014/main" id="{FB6D5A4A-3877-6743-7F0E-0A9074894FBC}"/>
                </a:ext>
              </a:extLst>
            </p:cNvPr>
            <p:cNvSpPr/>
            <p:nvPr/>
          </p:nvSpPr>
          <p:spPr>
            <a:xfrm>
              <a:off x="2129567" y="2896120"/>
              <a:ext cx="39786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9.8</a:t>
              </a:r>
              <a:endParaRPr lang="en-US" sz="1200" dirty="0"/>
            </a:p>
          </p:txBody>
        </p:sp>
        <p:sp>
          <p:nvSpPr>
            <p:cNvPr id="43" name="矩形 1">
              <a:extLst>
                <a:ext uri="{FF2B5EF4-FFF2-40B4-BE49-F238E27FC236}">
                  <a16:creationId xmlns:a16="http://schemas.microsoft.com/office/drawing/2014/main" id="{58D2B708-D274-A61A-0CDF-988FCD138311}"/>
                </a:ext>
              </a:extLst>
            </p:cNvPr>
            <p:cNvSpPr/>
            <p:nvPr/>
          </p:nvSpPr>
          <p:spPr>
            <a:xfrm>
              <a:off x="3289719" y="2896120"/>
              <a:ext cx="4714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11.9</a:t>
              </a:r>
              <a:endParaRPr lang="en-US" sz="1200" dirty="0"/>
            </a:p>
          </p:txBody>
        </p:sp>
        <p:sp>
          <p:nvSpPr>
            <p:cNvPr id="44" name="矩形 1">
              <a:extLst>
                <a:ext uri="{FF2B5EF4-FFF2-40B4-BE49-F238E27FC236}">
                  <a16:creationId xmlns:a16="http://schemas.microsoft.com/office/drawing/2014/main" id="{4DD806DC-24B3-6026-D967-6AF3BB1FA77B}"/>
                </a:ext>
              </a:extLst>
            </p:cNvPr>
            <p:cNvSpPr/>
            <p:nvPr/>
          </p:nvSpPr>
          <p:spPr>
            <a:xfrm>
              <a:off x="983737" y="4109205"/>
              <a:ext cx="482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51.9</a:t>
              </a:r>
              <a:endParaRPr lang="en-US" sz="1200" dirty="0"/>
            </a:p>
          </p:txBody>
        </p:sp>
        <p:sp>
          <p:nvSpPr>
            <p:cNvPr id="45" name="矩形 1">
              <a:extLst>
                <a:ext uri="{FF2B5EF4-FFF2-40B4-BE49-F238E27FC236}">
                  <a16:creationId xmlns:a16="http://schemas.microsoft.com/office/drawing/2014/main" id="{02192A70-E6B0-CD3D-A7B1-AB0A0C3F7F35}"/>
                </a:ext>
              </a:extLst>
            </p:cNvPr>
            <p:cNvSpPr/>
            <p:nvPr/>
          </p:nvSpPr>
          <p:spPr>
            <a:xfrm>
              <a:off x="2137487" y="4115866"/>
              <a:ext cx="482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54.4</a:t>
              </a:r>
              <a:endParaRPr lang="en-US" sz="1200" dirty="0"/>
            </a:p>
          </p:txBody>
        </p:sp>
        <p:sp>
          <p:nvSpPr>
            <p:cNvPr id="46" name="矩形 1">
              <a:extLst>
                <a:ext uri="{FF2B5EF4-FFF2-40B4-BE49-F238E27FC236}">
                  <a16:creationId xmlns:a16="http://schemas.microsoft.com/office/drawing/2014/main" id="{CAE2537E-01B2-3285-2A39-D3F06BD19736}"/>
                </a:ext>
              </a:extLst>
            </p:cNvPr>
            <p:cNvSpPr/>
            <p:nvPr/>
          </p:nvSpPr>
          <p:spPr>
            <a:xfrm>
              <a:off x="3272731" y="4109204"/>
              <a:ext cx="48282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59.1</a:t>
              </a:r>
              <a:endParaRPr lang="en-US" sz="1200" dirty="0"/>
            </a:p>
          </p:txBody>
        </p:sp>
      </p:grpSp>
      <p:grpSp>
        <p:nvGrpSpPr>
          <p:cNvPr id="939" name="Group 938">
            <a:extLst>
              <a:ext uri="{FF2B5EF4-FFF2-40B4-BE49-F238E27FC236}">
                <a16:creationId xmlns:a16="http://schemas.microsoft.com/office/drawing/2014/main" id="{AD0E715B-9334-8EEE-18C0-3100FC173697}"/>
              </a:ext>
            </a:extLst>
          </p:cNvPr>
          <p:cNvGrpSpPr/>
          <p:nvPr/>
        </p:nvGrpSpPr>
        <p:grpSpPr>
          <a:xfrm>
            <a:off x="4228039" y="2694684"/>
            <a:ext cx="2931305" cy="2173980"/>
            <a:chOff x="4228039" y="2694684"/>
            <a:chExt cx="2931305" cy="2173980"/>
          </a:xfrm>
        </p:grpSpPr>
        <p:sp>
          <p:nvSpPr>
            <p:cNvPr id="919" name="TextBox 918">
              <a:extLst>
                <a:ext uri="{FF2B5EF4-FFF2-40B4-BE49-F238E27FC236}">
                  <a16:creationId xmlns:a16="http://schemas.microsoft.com/office/drawing/2014/main" id="{7B93CA74-49DF-BE58-2764-BF661B1261E3}"/>
                </a:ext>
              </a:extLst>
            </p:cNvPr>
            <p:cNvSpPr txBox="1"/>
            <p:nvPr/>
          </p:nvSpPr>
          <p:spPr>
            <a:xfrm>
              <a:off x="5471029" y="4589938"/>
              <a:ext cx="16883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 stimulated</a:t>
              </a:r>
            </a:p>
          </p:txBody>
        </p:sp>
        <p:sp>
          <p:nvSpPr>
            <p:cNvPr id="531" name="Rectangle 183">
              <a:extLst>
                <a:ext uri="{FF2B5EF4-FFF2-40B4-BE49-F238E27FC236}">
                  <a16:creationId xmlns:a16="http://schemas.microsoft.com/office/drawing/2014/main" id="{BA0D6A0F-1387-092D-1687-9C62A8E74E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373065" y="3549658"/>
              <a:ext cx="189461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% of Granzyme b</a:t>
              </a:r>
              <a:r>
                <a:rPr lang="en-US" altLang="en-US" sz="1200" baseline="30000" dirty="0">
                  <a:solidFill>
                    <a:srgbClr val="000000"/>
                  </a:solidFill>
                </a:rPr>
                <a:t>+ </a:t>
              </a:r>
              <a:r>
                <a:rPr lang="en-US" altLang="en-US" sz="1200" dirty="0">
                  <a:solidFill>
                    <a:srgbClr val="000000"/>
                  </a:solidFill>
                </a:rPr>
                <a:t>cells</a:t>
              </a:r>
              <a:endParaRPr lang="en-US" altLang="en-US" dirty="0"/>
            </a:p>
          </p:txBody>
        </p:sp>
        <p:sp>
          <p:nvSpPr>
            <p:cNvPr id="677" name="Rectangle 246">
              <a:extLst>
                <a:ext uri="{FF2B5EF4-FFF2-40B4-BE49-F238E27FC236}">
                  <a16:creationId xmlns:a16="http://schemas.microsoft.com/office/drawing/2014/main" id="{6589B69D-B182-02CC-EA0B-A97782A26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2781" y="4365376"/>
              <a:ext cx="111125" cy="166688"/>
            </a:xfrm>
            <a:prstGeom prst="rect">
              <a:avLst/>
            </a:pr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" name="Freeform 247">
              <a:extLst>
                <a:ext uri="{FF2B5EF4-FFF2-40B4-BE49-F238E27FC236}">
                  <a16:creationId xmlns:a16="http://schemas.microsoft.com/office/drawing/2014/main" id="{E3A1F153-E5EC-630C-0FAC-8EBABF447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1668" y="4365376"/>
              <a:ext cx="133350" cy="166688"/>
            </a:xfrm>
            <a:custGeom>
              <a:avLst/>
              <a:gdLst>
                <a:gd name="T0" fmla="*/ 7 w 84"/>
                <a:gd name="T1" fmla="*/ 105 h 105"/>
                <a:gd name="T2" fmla="*/ 7 w 84"/>
                <a:gd name="T3" fmla="*/ 0 h 105"/>
                <a:gd name="T4" fmla="*/ 0 w 84"/>
                <a:gd name="T5" fmla="*/ 0 h 105"/>
                <a:gd name="T6" fmla="*/ 84 w 84"/>
                <a:gd name="T7" fmla="*/ 0 h 105"/>
                <a:gd name="T8" fmla="*/ 77 w 84"/>
                <a:gd name="T9" fmla="*/ 0 h 105"/>
                <a:gd name="T10" fmla="*/ 77 w 84"/>
                <a:gd name="T1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105">
                  <a:moveTo>
                    <a:pt x="7" y="105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84" y="0"/>
                  </a:lnTo>
                  <a:lnTo>
                    <a:pt x="77" y="0"/>
                  </a:lnTo>
                  <a:lnTo>
                    <a:pt x="77" y="105"/>
                  </a:lnTo>
                </a:path>
              </a:pathLst>
            </a:custGeom>
            <a:noFill/>
            <a:ln w="20638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9" name="Rectangle 248">
              <a:extLst>
                <a:ext uri="{FF2B5EF4-FFF2-40B4-BE49-F238E27FC236}">
                  <a16:creationId xmlns:a16="http://schemas.microsoft.com/office/drawing/2014/main" id="{3DF04891-34D4-E42B-F29F-4708DA53C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3506" y="3597026"/>
              <a:ext cx="112713" cy="935038"/>
            </a:xfrm>
            <a:prstGeom prst="rect">
              <a:avLst/>
            </a:prstGeom>
            <a:solidFill>
              <a:srgbClr val="FFC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0" name="Freeform 249">
              <a:extLst>
                <a:ext uri="{FF2B5EF4-FFF2-40B4-BE49-F238E27FC236}">
                  <a16:creationId xmlns:a16="http://schemas.microsoft.com/office/drawing/2014/main" id="{EE948A78-1AD3-4896-1870-B47BD354B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981" y="3597026"/>
              <a:ext cx="131763" cy="935038"/>
            </a:xfrm>
            <a:custGeom>
              <a:avLst/>
              <a:gdLst>
                <a:gd name="T0" fmla="*/ 6 w 83"/>
                <a:gd name="T1" fmla="*/ 589 h 589"/>
                <a:gd name="T2" fmla="*/ 6 w 83"/>
                <a:gd name="T3" fmla="*/ 0 h 589"/>
                <a:gd name="T4" fmla="*/ 0 w 83"/>
                <a:gd name="T5" fmla="*/ 0 h 589"/>
                <a:gd name="T6" fmla="*/ 83 w 83"/>
                <a:gd name="T7" fmla="*/ 0 h 589"/>
                <a:gd name="T8" fmla="*/ 77 w 83"/>
                <a:gd name="T9" fmla="*/ 0 h 589"/>
                <a:gd name="T10" fmla="*/ 77 w 83"/>
                <a:gd name="T11" fmla="*/ 58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89">
                  <a:moveTo>
                    <a:pt x="6" y="589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77" y="0"/>
                  </a:lnTo>
                  <a:lnTo>
                    <a:pt x="77" y="589"/>
                  </a:lnTo>
                </a:path>
              </a:pathLst>
            </a:custGeom>
            <a:noFill/>
            <a:ln w="20638" cap="flat">
              <a:solidFill>
                <a:srgbClr val="FFC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1" name="Freeform 250">
              <a:extLst>
                <a:ext uri="{FF2B5EF4-FFF2-40B4-BE49-F238E27FC236}">
                  <a16:creationId xmlns:a16="http://schemas.microsoft.com/office/drawing/2014/main" id="{B2F604AF-13A9-6C78-CCF2-A1318C082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5006" y="4309813"/>
              <a:ext cx="65088" cy="88900"/>
            </a:xfrm>
            <a:custGeom>
              <a:avLst/>
              <a:gdLst>
                <a:gd name="T0" fmla="*/ 0 w 41"/>
                <a:gd name="T1" fmla="*/ 0 h 56"/>
                <a:gd name="T2" fmla="*/ 41 w 41"/>
                <a:gd name="T3" fmla="*/ 0 h 56"/>
                <a:gd name="T4" fmla="*/ 21 w 41"/>
                <a:gd name="T5" fmla="*/ 0 h 56"/>
                <a:gd name="T6" fmla="*/ 21 w 41"/>
                <a:gd name="T7" fmla="*/ 56 h 56"/>
                <a:gd name="T8" fmla="*/ 0 w 41"/>
                <a:gd name="T9" fmla="*/ 56 h 56"/>
                <a:gd name="T10" fmla="*/ 41 w 41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56">
                  <a:moveTo>
                    <a:pt x="0" y="0"/>
                  </a:moveTo>
                  <a:lnTo>
                    <a:pt x="41" y="0"/>
                  </a:lnTo>
                  <a:lnTo>
                    <a:pt x="21" y="0"/>
                  </a:lnTo>
                  <a:lnTo>
                    <a:pt x="21" y="56"/>
                  </a:lnTo>
                  <a:lnTo>
                    <a:pt x="0" y="56"/>
                  </a:lnTo>
                  <a:lnTo>
                    <a:pt x="41" y="56"/>
                  </a:lnTo>
                </a:path>
              </a:pathLst>
            </a:custGeom>
            <a:noFill/>
            <a:ln w="6350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2" name="Freeform 251">
              <a:extLst>
                <a:ext uri="{FF2B5EF4-FFF2-40B4-BE49-F238E27FC236}">
                  <a16:creationId xmlns:a16="http://schemas.microsoft.com/office/drawing/2014/main" id="{74D85026-1F9A-BABC-AB55-58484A850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318" y="3443038"/>
              <a:ext cx="63500" cy="287338"/>
            </a:xfrm>
            <a:custGeom>
              <a:avLst/>
              <a:gdLst>
                <a:gd name="T0" fmla="*/ 0 w 40"/>
                <a:gd name="T1" fmla="*/ 0 h 181"/>
                <a:gd name="T2" fmla="*/ 40 w 40"/>
                <a:gd name="T3" fmla="*/ 0 h 181"/>
                <a:gd name="T4" fmla="*/ 20 w 40"/>
                <a:gd name="T5" fmla="*/ 0 h 181"/>
                <a:gd name="T6" fmla="*/ 20 w 40"/>
                <a:gd name="T7" fmla="*/ 181 h 181"/>
                <a:gd name="T8" fmla="*/ 0 w 40"/>
                <a:gd name="T9" fmla="*/ 181 h 181"/>
                <a:gd name="T10" fmla="*/ 40 w 40"/>
                <a:gd name="T11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81">
                  <a:moveTo>
                    <a:pt x="0" y="0"/>
                  </a:moveTo>
                  <a:lnTo>
                    <a:pt x="40" y="0"/>
                  </a:lnTo>
                  <a:lnTo>
                    <a:pt x="20" y="0"/>
                  </a:lnTo>
                  <a:lnTo>
                    <a:pt x="20" y="181"/>
                  </a:lnTo>
                  <a:lnTo>
                    <a:pt x="0" y="181"/>
                  </a:lnTo>
                  <a:lnTo>
                    <a:pt x="40" y="181"/>
                  </a:lnTo>
                </a:path>
              </a:pathLst>
            </a:custGeom>
            <a:noFill/>
            <a:ln w="6350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3" name="Rectangle 252">
              <a:extLst>
                <a:ext uri="{FF2B5EF4-FFF2-40B4-BE49-F238E27FC236}">
                  <a16:creationId xmlns:a16="http://schemas.microsoft.com/office/drawing/2014/main" id="{B9A689C4-E548-11B7-2CAA-497F302D1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4343" y="4400301"/>
              <a:ext cx="112713" cy="131763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4" name="Freeform 253">
              <a:extLst>
                <a:ext uri="{FF2B5EF4-FFF2-40B4-BE49-F238E27FC236}">
                  <a16:creationId xmlns:a16="http://schemas.microsoft.com/office/drawing/2014/main" id="{DDB1540D-A6DD-0AAF-0DD6-595558E9D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818" y="4400301"/>
              <a:ext cx="131763" cy="131763"/>
            </a:xfrm>
            <a:custGeom>
              <a:avLst/>
              <a:gdLst>
                <a:gd name="T0" fmla="*/ 6 w 83"/>
                <a:gd name="T1" fmla="*/ 83 h 83"/>
                <a:gd name="T2" fmla="*/ 6 w 83"/>
                <a:gd name="T3" fmla="*/ 0 h 83"/>
                <a:gd name="T4" fmla="*/ 0 w 83"/>
                <a:gd name="T5" fmla="*/ 0 h 83"/>
                <a:gd name="T6" fmla="*/ 83 w 83"/>
                <a:gd name="T7" fmla="*/ 0 h 83"/>
                <a:gd name="T8" fmla="*/ 77 w 83"/>
                <a:gd name="T9" fmla="*/ 0 h 83"/>
                <a:gd name="T10" fmla="*/ 77 w 83"/>
                <a:gd name="T11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83">
                  <a:moveTo>
                    <a:pt x="6" y="83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77" y="0"/>
                  </a:lnTo>
                  <a:lnTo>
                    <a:pt x="77" y="83"/>
                  </a:lnTo>
                </a:path>
              </a:pathLst>
            </a:custGeom>
            <a:noFill/>
            <a:ln w="2063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5" name="Rectangle 254">
              <a:extLst>
                <a:ext uri="{FF2B5EF4-FFF2-40B4-BE49-F238E27FC236}">
                  <a16:creationId xmlns:a16="http://schemas.microsoft.com/office/drawing/2014/main" id="{F1979D3C-1EE9-A6A8-3460-10FA1E2B0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8243" y="3709738"/>
              <a:ext cx="111125" cy="822325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6" name="Freeform 255">
              <a:extLst>
                <a:ext uri="{FF2B5EF4-FFF2-40B4-BE49-F238E27FC236}">
                  <a16:creationId xmlns:a16="http://schemas.microsoft.com/office/drawing/2014/main" id="{E1B33339-C038-0233-C98D-F81C10216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7131" y="3709738"/>
              <a:ext cx="131763" cy="822325"/>
            </a:xfrm>
            <a:custGeom>
              <a:avLst/>
              <a:gdLst>
                <a:gd name="T0" fmla="*/ 7 w 83"/>
                <a:gd name="T1" fmla="*/ 518 h 518"/>
                <a:gd name="T2" fmla="*/ 7 w 83"/>
                <a:gd name="T3" fmla="*/ 0 h 518"/>
                <a:gd name="T4" fmla="*/ 0 w 83"/>
                <a:gd name="T5" fmla="*/ 0 h 518"/>
                <a:gd name="T6" fmla="*/ 83 w 83"/>
                <a:gd name="T7" fmla="*/ 0 h 518"/>
                <a:gd name="T8" fmla="*/ 77 w 83"/>
                <a:gd name="T9" fmla="*/ 0 h 518"/>
                <a:gd name="T10" fmla="*/ 77 w 83"/>
                <a:gd name="T11" fmla="*/ 518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18">
                  <a:moveTo>
                    <a:pt x="7" y="518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77" y="0"/>
                  </a:lnTo>
                  <a:lnTo>
                    <a:pt x="77" y="518"/>
                  </a:lnTo>
                </a:path>
              </a:pathLst>
            </a:custGeom>
            <a:noFill/>
            <a:ln w="20638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7" name="Freeform 256">
              <a:extLst>
                <a:ext uri="{FF2B5EF4-FFF2-40B4-BE49-F238E27FC236}">
                  <a16:creationId xmlns:a16="http://schemas.microsoft.com/office/drawing/2014/main" id="{4B8DC497-D5DE-500B-447B-5E34D54B2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156" y="4341563"/>
              <a:ext cx="63500" cy="98425"/>
            </a:xfrm>
            <a:custGeom>
              <a:avLst/>
              <a:gdLst>
                <a:gd name="T0" fmla="*/ 0 w 40"/>
                <a:gd name="T1" fmla="*/ 0 h 62"/>
                <a:gd name="T2" fmla="*/ 40 w 40"/>
                <a:gd name="T3" fmla="*/ 0 h 62"/>
                <a:gd name="T4" fmla="*/ 20 w 40"/>
                <a:gd name="T5" fmla="*/ 0 h 62"/>
                <a:gd name="T6" fmla="*/ 20 w 40"/>
                <a:gd name="T7" fmla="*/ 62 h 62"/>
                <a:gd name="T8" fmla="*/ 0 w 40"/>
                <a:gd name="T9" fmla="*/ 62 h 62"/>
                <a:gd name="T10" fmla="*/ 40 w 40"/>
                <a:gd name="T1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62">
                  <a:moveTo>
                    <a:pt x="0" y="0"/>
                  </a:moveTo>
                  <a:lnTo>
                    <a:pt x="40" y="0"/>
                  </a:lnTo>
                  <a:lnTo>
                    <a:pt x="20" y="0"/>
                  </a:lnTo>
                  <a:lnTo>
                    <a:pt x="20" y="62"/>
                  </a:lnTo>
                  <a:lnTo>
                    <a:pt x="0" y="62"/>
                  </a:lnTo>
                  <a:lnTo>
                    <a:pt x="40" y="62"/>
                  </a:lnTo>
                </a:path>
              </a:pathLst>
            </a:custGeom>
            <a:noFill/>
            <a:ln w="635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8" name="Freeform 257">
              <a:extLst>
                <a:ext uri="{FF2B5EF4-FFF2-40B4-BE49-F238E27FC236}">
                  <a16:creationId xmlns:a16="http://schemas.microsoft.com/office/drawing/2014/main" id="{DB32FA8E-19EF-7299-C3A5-E3C19DE2A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0468" y="3554163"/>
              <a:ext cx="65088" cy="290513"/>
            </a:xfrm>
            <a:custGeom>
              <a:avLst/>
              <a:gdLst>
                <a:gd name="T0" fmla="*/ 0 w 41"/>
                <a:gd name="T1" fmla="*/ 0 h 183"/>
                <a:gd name="T2" fmla="*/ 41 w 41"/>
                <a:gd name="T3" fmla="*/ 0 h 183"/>
                <a:gd name="T4" fmla="*/ 20 w 41"/>
                <a:gd name="T5" fmla="*/ 0 h 183"/>
                <a:gd name="T6" fmla="*/ 20 w 41"/>
                <a:gd name="T7" fmla="*/ 183 h 183"/>
                <a:gd name="T8" fmla="*/ 0 w 41"/>
                <a:gd name="T9" fmla="*/ 183 h 183"/>
                <a:gd name="T10" fmla="*/ 41 w 41"/>
                <a:gd name="T11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83">
                  <a:moveTo>
                    <a:pt x="0" y="0"/>
                  </a:moveTo>
                  <a:lnTo>
                    <a:pt x="41" y="0"/>
                  </a:lnTo>
                  <a:lnTo>
                    <a:pt x="20" y="0"/>
                  </a:lnTo>
                  <a:lnTo>
                    <a:pt x="20" y="183"/>
                  </a:lnTo>
                  <a:lnTo>
                    <a:pt x="0" y="183"/>
                  </a:lnTo>
                  <a:lnTo>
                    <a:pt x="41" y="183"/>
                  </a:lnTo>
                </a:path>
              </a:pathLst>
            </a:custGeom>
            <a:noFill/>
            <a:ln w="635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9" name="Rectangle 258">
              <a:extLst>
                <a:ext uri="{FF2B5EF4-FFF2-40B4-BE49-F238E27FC236}">
                  <a16:creationId xmlns:a16="http://schemas.microsoft.com/office/drawing/2014/main" id="{5B4B97AA-9F1F-50D3-EC4B-72155A270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9081" y="4362201"/>
              <a:ext cx="111125" cy="169863"/>
            </a:xfrm>
            <a:prstGeom prst="rect">
              <a:avLst/>
            </a:prstGeom>
            <a:solidFill>
              <a:srgbClr val="FF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0" name="Freeform 259">
              <a:extLst>
                <a:ext uri="{FF2B5EF4-FFF2-40B4-BE49-F238E27FC236}">
                  <a16:creationId xmlns:a16="http://schemas.microsoft.com/office/drawing/2014/main" id="{FAB8C52B-C365-4EEA-453F-BACDE10F6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7968" y="4362201"/>
              <a:ext cx="131763" cy="169863"/>
            </a:xfrm>
            <a:custGeom>
              <a:avLst/>
              <a:gdLst>
                <a:gd name="T0" fmla="*/ 7 w 83"/>
                <a:gd name="T1" fmla="*/ 107 h 107"/>
                <a:gd name="T2" fmla="*/ 7 w 83"/>
                <a:gd name="T3" fmla="*/ 0 h 107"/>
                <a:gd name="T4" fmla="*/ 0 w 83"/>
                <a:gd name="T5" fmla="*/ 0 h 107"/>
                <a:gd name="T6" fmla="*/ 83 w 83"/>
                <a:gd name="T7" fmla="*/ 0 h 107"/>
                <a:gd name="T8" fmla="*/ 77 w 83"/>
                <a:gd name="T9" fmla="*/ 0 h 107"/>
                <a:gd name="T10" fmla="*/ 77 w 83"/>
                <a:gd name="T11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07">
                  <a:moveTo>
                    <a:pt x="7" y="107"/>
                  </a:moveTo>
                  <a:lnTo>
                    <a:pt x="7" y="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77" y="0"/>
                  </a:lnTo>
                  <a:lnTo>
                    <a:pt x="77" y="107"/>
                  </a:lnTo>
                </a:path>
              </a:pathLst>
            </a:custGeom>
            <a:noFill/>
            <a:ln w="20638" cap="flat">
              <a:solidFill>
                <a:srgbClr val="FF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1" name="Rectangle 260">
              <a:extLst>
                <a:ext uri="{FF2B5EF4-FFF2-40B4-BE49-F238E27FC236}">
                  <a16:creationId xmlns:a16="http://schemas.microsoft.com/office/drawing/2014/main" id="{21B100BA-7BBB-C566-1DBC-661336B81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9806" y="3633538"/>
              <a:ext cx="111125" cy="898525"/>
            </a:xfrm>
            <a:prstGeom prst="rect">
              <a:avLst/>
            </a:prstGeom>
            <a:solidFill>
              <a:srgbClr val="FF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2" name="Freeform 261">
              <a:extLst>
                <a:ext uri="{FF2B5EF4-FFF2-40B4-BE49-F238E27FC236}">
                  <a16:creationId xmlns:a16="http://schemas.microsoft.com/office/drawing/2014/main" id="{0D3CC977-488E-2627-79FD-7D8DB3875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0281" y="3633538"/>
              <a:ext cx="131763" cy="898525"/>
            </a:xfrm>
            <a:custGeom>
              <a:avLst/>
              <a:gdLst>
                <a:gd name="T0" fmla="*/ 6 w 83"/>
                <a:gd name="T1" fmla="*/ 566 h 566"/>
                <a:gd name="T2" fmla="*/ 6 w 83"/>
                <a:gd name="T3" fmla="*/ 0 h 566"/>
                <a:gd name="T4" fmla="*/ 0 w 83"/>
                <a:gd name="T5" fmla="*/ 0 h 566"/>
                <a:gd name="T6" fmla="*/ 83 w 83"/>
                <a:gd name="T7" fmla="*/ 0 h 566"/>
                <a:gd name="T8" fmla="*/ 76 w 83"/>
                <a:gd name="T9" fmla="*/ 0 h 566"/>
                <a:gd name="T10" fmla="*/ 76 w 83"/>
                <a:gd name="T11" fmla="*/ 56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66">
                  <a:moveTo>
                    <a:pt x="6" y="56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83" y="0"/>
                  </a:lnTo>
                  <a:lnTo>
                    <a:pt x="76" y="0"/>
                  </a:lnTo>
                  <a:lnTo>
                    <a:pt x="76" y="566"/>
                  </a:lnTo>
                </a:path>
              </a:pathLst>
            </a:custGeom>
            <a:noFill/>
            <a:ln w="20638" cap="flat">
              <a:solidFill>
                <a:srgbClr val="FF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3" name="Freeform 262">
              <a:extLst>
                <a:ext uri="{FF2B5EF4-FFF2-40B4-BE49-F238E27FC236}">
                  <a16:creationId xmlns:a16="http://schemas.microsoft.com/office/drawing/2014/main" id="{7D213C68-4797-09D7-652B-E286ED9F9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306" y="4303463"/>
              <a:ext cx="65088" cy="96838"/>
            </a:xfrm>
            <a:custGeom>
              <a:avLst/>
              <a:gdLst>
                <a:gd name="T0" fmla="*/ 0 w 41"/>
                <a:gd name="T1" fmla="*/ 0 h 61"/>
                <a:gd name="T2" fmla="*/ 41 w 41"/>
                <a:gd name="T3" fmla="*/ 0 h 61"/>
                <a:gd name="T4" fmla="*/ 20 w 41"/>
                <a:gd name="T5" fmla="*/ 0 h 61"/>
                <a:gd name="T6" fmla="*/ 20 w 41"/>
                <a:gd name="T7" fmla="*/ 61 h 61"/>
                <a:gd name="T8" fmla="*/ 0 w 41"/>
                <a:gd name="T9" fmla="*/ 61 h 61"/>
                <a:gd name="T10" fmla="*/ 41 w 41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61">
                  <a:moveTo>
                    <a:pt x="0" y="0"/>
                  </a:moveTo>
                  <a:lnTo>
                    <a:pt x="41" y="0"/>
                  </a:lnTo>
                  <a:lnTo>
                    <a:pt x="20" y="0"/>
                  </a:lnTo>
                  <a:lnTo>
                    <a:pt x="20" y="61"/>
                  </a:lnTo>
                  <a:lnTo>
                    <a:pt x="0" y="61"/>
                  </a:lnTo>
                  <a:lnTo>
                    <a:pt x="41" y="61"/>
                  </a:lnTo>
                </a:path>
              </a:pathLst>
            </a:custGeom>
            <a:noFill/>
            <a:ln w="63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4" name="Freeform 263">
              <a:extLst>
                <a:ext uri="{FF2B5EF4-FFF2-40B4-BE49-F238E27FC236}">
                  <a16:creationId xmlns:a16="http://schemas.microsoft.com/office/drawing/2014/main" id="{717C5C07-852B-1E4B-D2D2-4661E7AAB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618" y="3498601"/>
              <a:ext cx="63500" cy="250825"/>
            </a:xfrm>
            <a:custGeom>
              <a:avLst/>
              <a:gdLst>
                <a:gd name="T0" fmla="*/ 0 w 40"/>
                <a:gd name="T1" fmla="*/ 0 h 158"/>
                <a:gd name="T2" fmla="*/ 40 w 40"/>
                <a:gd name="T3" fmla="*/ 0 h 158"/>
                <a:gd name="T4" fmla="*/ 20 w 40"/>
                <a:gd name="T5" fmla="*/ 0 h 158"/>
                <a:gd name="T6" fmla="*/ 20 w 40"/>
                <a:gd name="T7" fmla="*/ 158 h 158"/>
                <a:gd name="T8" fmla="*/ 0 w 40"/>
                <a:gd name="T9" fmla="*/ 158 h 158"/>
                <a:gd name="T10" fmla="*/ 40 w 40"/>
                <a:gd name="T11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158">
                  <a:moveTo>
                    <a:pt x="0" y="0"/>
                  </a:moveTo>
                  <a:lnTo>
                    <a:pt x="40" y="0"/>
                  </a:lnTo>
                  <a:lnTo>
                    <a:pt x="20" y="0"/>
                  </a:lnTo>
                  <a:lnTo>
                    <a:pt x="20" y="158"/>
                  </a:lnTo>
                  <a:lnTo>
                    <a:pt x="0" y="158"/>
                  </a:lnTo>
                  <a:lnTo>
                    <a:pt x="40" y="158"/>
                  </a:lnTo>
                </a:path>
              </a:pathLst>
            </a:custGeom>
            <a:noFill/>
            <a:ln w="6350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" name="Freeform 290">
              <a:extLst>
                <a:ext uri="{FF2B5EF4-FFF2-40B4-BE49-F238E27FC236}">
                  <a16:creationId xmlns:a16="http://schemas.microsoft.com/office/drawing/2014/main" id="{050C8A37-74B8-0AF3-1799-7B9AA82515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4943" y="4532063"/>
              <a:ext cx="1393825" cy="58738"/>
            </a:xfrm>
            <a:custGeom>
              <a:avLst/>
              <a:gdLst>
                <a:gd name="T0" fmla="*/ 0 w 878"/>
                <a:gd name="T1" fmla="*/ 0 h 37"/>
                <a:gd name="T2" fmla="*/ 878 w 878"/>
                <a:gd name="T3" fmla="*/ 0 h 37"/>
                <a:gd name="T4" fmla="*/ 211 w 878"/>
                <a:gd name="T5" fmla="*/ 37 h 37"/>
                <a:gd name="T6" fmla="*/ 211 w 878"/>
                <a:gd name="T7" fmla="*/ 0 h 37"/>
                <a:gd name="T8" fmla="*/ 666 w 878"/>
                <a:gd name="T9" fmla="*/ 37 h 37"/>
                <a:gd name="T10" fmla="*/ 666 w 878"/>
                <a:gd name="T1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8" h="37">
                  <a:moveTo>
                    <a:pt x="0" y="0"/>
                  </a:moveTo>
                  <a:lnTo>
                    <a:pt x="878" y="0"/>
                  </a:lnTo>
                  <a:moveTo>
                    <a:pt x="211" y="37"/>
                  </a:moveTo>
                  <a:lnTo>
                    <a:pt x="211" y="0"/>
                  </a:lnTo>
                  <a:moveTo>
                    <a:pt x="666" y="37"/>
                  </a:moveTo>
                  <a:lnTo>
                    <a:pt x="666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" name="Rectangle 291">
              <a:extLst>
                <a:ext uri="{FF2B5EF4-FFF2-40B4-BE49-F238E27FC236}">
                  <a16:creationId xmlns:a16="http://schemas.microsoft.com/office/drawing/2014/main" id="{22FD15BE-611D-1D75-8F6B-FFF293B18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5154" y="4444437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3" name="Rectangle 292">
              <a:extLst>
                <a:ext uri="{FF2B5EF4-FFF2-40B4-BE49-F238E27FC236}">
                  <a16:creationId xmlns:a16="http://schemas.microsoft.com/office/drawing/2014/main" id="{72509CCD-D0B1-F6AE-F53C-8A421C4ED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8004" y="4098362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4" name="Rectangle 293">
              <a:extLst>
                <a:ext uri="{FF2B5EF4-FFF2-40B4-BE49-F238E27FC236}">
                  <a16:creationId xmlns:a16="http://schemas.microsoft.com/office/drawing/2014/main" id="{B1FBFAE8-5507-1D52-11CF-D4CFF8FCB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8004" y="3753875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5" name="Rectangle 294">
              <a:extLst>
                <a:ext uri="{FF2B5EF4-FFF2-40B4-BE49-F238E27FC236}">
                  <a16:creationId xmlns:a16="http://schemas.microsoft.com/office/drawing/2014/main" id="{2CA3EE26-D7F3-E221-299C-329534BAC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8004" y="3409387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60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6" name="Rectangle 295">
              <a:extLst>
                <a:ext uri="{FF2B5EF4-FFF2-40B4-BE49-F238E27FC236}">
                  <a16:creationId xmlns:a16="http://schemas.microsoft.com/office/drawing/2014/main" id="{DAE7F1FE-5D7F-EFE7-DD42-0099BE43F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8004" y="3064900"/>
              <a:ext cx="1699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80</a:t>
              </a:r>
              <a:endPara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7" name="Freeform 296">
              <a:extLst>
                <a:ext uri="{FF2B5EF4-FFF2-40B4-BE49-F238E27FC236}">
                  <a16:creationId xmlns:a16="http://schemas.microsoft.com/office/drawing/2014/main" id="{717471FD-E6E9-8624-6072-3B32EDB4C6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4143" y="3146176"/>
              <a:ext cx="58738" cy="1392238"/>
            </a:xfrm>
            <a:custGeom>
              <a:avLst/>
              <a:gdLst>
                <a:gd name="T0" fmla="*/ 37 w 37"/>
                <a:gd name="T1" fmla="*/ 877 h 877"/>
                <a:gd name="T2" fmla="*/ 37 w 37"/>
                <a:gd name="T3" fmla="*/ 0 h 877"/>
                <a:gd name="T4" fmla="*/ 37 w 37"/>
                <a:gd name="T5" fmla="*/ 873 h 877"/>
                <a:gd name="T6" fmla="*/ 0 w 37"/>
                <a:gd name="T7" fmla="*/ 873 h 877"/>
                <a:gd name="T8" fmla="*/ 37 w 37"/>
                <a:gd name="T9" fmla="*/ 656 h 877"/>
                <a:gd name="T10" fmla="*/ 0 w 37"/>
                <a:gd name="T11" fmla="*/ 656 h 877"/>
                <a:gd name="T12" fmla="*/ 37 w 37"/>
                <a:gd name="T13" fmla="*/ 438 h 877"/>
                <a:gd name="T14" fmla="*/ 0 w 37"/>
                <a:gd name="T15" fmla="*/ 438 h 877"/>
                <a:gd name="T16" fmla="*/ 37 w 37"/>
                <a:gd name="T17" fmla="*/ 221 h 877"/>
                <a:gd name="T18" fmla="*/ 0 w 37"/>
                <a:gd name="T19" fmla="*/ 221 h 877"/>
                <a:gd name="T20" fmla="*/ 37 w 37"/>
                <a:gd name="T21" fmla="*/ 4 h 877"/>
                <a:gd name="T22" fmla="*/ 0 w 37"/>
                <a:gd name="T23" fmla="*/ 4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877">
                  <a:moveTo>
                    <a:pt x="37" y="877"/>
                  </a:moveTo>
                  <a:lnTo>
                    <a:pt x="37" y="0"/>
                  </a:lnTo>
                  <a:moveTo>
                    <a:pt x="37" y="873"/>
                  </a:moveTo>
                  <a:lnTo>
                    <a:pt x="0" y="873"/>
                  </a:lnTo>
                  <a:moveTo>
                    <a:pt x="37" y="656"/>
                  </a:moveTo>
                  <a:lnTo>
                    <a:pt x="0" y="656"/>
                  </a:lnTo>
                  <a:moveTo>
                    <a:pt x="37" y="438"/>
                  </a:moveTo>
                  <a:lnTo>
                    <a:pt x="0" y="438"/>
                  </a:lnTo>
                  <a:moveTo>
                    <a:pt x="37" y="221"/>
                  </a:moveTo>
                  <a:lnTo>
                    <a:pt x="0" y="221"/>
                  </a:lnTo>
                  <a:moveTo>
                    <a:pt x="37" y="4"/>
                  </a:moveTo>
                  <a:lnTo>
                    <a:pt x="0" y="4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" name="Freeform 297">
              <a:extLst>
                <a:ext uri="{FF2B5EF4-FFF2-40B4-BE49-F238E27FC236}">
                  <a16:creationId xmlns:a16="http://schemas.microsoft.com/office/drawing/2014/main" id="{F5E00E0B-35B6-55AD-FD04-0C04F518B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1668" y="4282826"/>
              <a:ext cx="55563" cy="55563"/>
            </a:xfrm>
            <a:custGeom>
              <a:avLst/>
              <a:gdLst>
                <a:gd name="T0" fmla="*/ 18 w 35"/>
                <a:gd name="T1" fmla="*/ 0 h 35"/>
                <a:gd name="T2" fmla="*/ 35 w 35"/>
                <a:gd name="T3" fmla="*/ 35 h 35"/>
                <a:gd name="T4" fmla="*/ 0 w 35"/>
                <a:gd name="T5" fmla="*/ 35 h 35"/>
                <a:gd name="T6" fmla="*/ 18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lnTo>
                    <a:pt x="35" y="35"/>
                  </a:lnTo>
                  <a:lnTo>
                    <a:pt x="0" y="3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" name="Freeform 298">
              <a:extLst>
                <a:ext uri="{FF2B5EF4-FFF2-40B4-BE49-F238E27FC236}">
                  <a16:creationId xmlns:a16="http://schemas.microsoft.com/office/drawing/2014/main" id="{B5989C27-8981-F384-31B1-ECF83EDA5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1668" y="4282826"/>
              <a:ext cx="55563" cy="55563"/>
            </a:xfrm>
            <a:custGeom>
              <a:avLst/>
              <a:gdLst>
                <a:gd name="T0" fmla="*/ 18 w 35"/>
                <a:gd name="T1" fmla="*/ 0 h 35"/>
                <a:gd name="T2" fmla="*/ 35 w 35"/>
                <a:gd name="T3" fmla="*/ 35 h 35"/>
                <a:gd name="T4" fmla="*/ 0 w 35"/>
                <a:gd name="T5" fmla="*/ 35 h 35"/>
                <a:gd name="T6" fmla="*/ 18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lnTo>
                    <a:pt x="35" y="35"/>
                  </a:lnTo>
                  <a:lnTo>
                    <a:pt x="0" y="35"/>
                  </a:lnTo>
                  <a:lnTo>
                    <a:pt x="18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" name="Freeform 299">
              <a:extLst>
                <a:ext uri="{FF2B5EF4-FFF2-40B4-BE49-F238E27FC236}">
                  <a16:creationId xmlns:a16="http://schemas.microsoft.com/office/drawing/2014/main" id="{CD1E06CB-E29C-3E28-27A5-9931D94C8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868" y="4324101"/>
              <a:ext cx="55563" cy="53975"/>
            </a:xfrm>
            <a:custGeom>
              <a:avLst/>
              <a:gdLst>
                <a:gd name="T0" fmla="*/ 17 w 35"/>
                <a:gd name="T1" fmla="*/ 0 h 34"/>
                <a:gd name="T2" fmla="*/ 35 w 35"/>
                <a:gd name="T3" fmla="*/ 34 h 34"/>
                <a:gd name="T4" fmla="*/ 0 w 35"/>
                <a:gd name="T5" fmla="*/ 34 h 34"/>
                <a:gd name="T6" fmla="*/ 17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lnTo>
                    <a:pt x="35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1" name="Freeform 300">
              <a:extLst>
                <a:ext uri="{FF2B5EF4-FFF2-40B4-BE49-F238E27FC236}">
                  <a16:creationId xmlns:a16="http://schemas.microsoft.com/office/drawing/2014/main" id="{29D1CF61-8D5A-8E05-40E3-F894B7B14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868" y="4324101"/>
              <a:ext cx="55563" cy="53975"/>
            </a:xfrm>
            <a:custGeom>
              <a:avLst/>
              <a:gdLst>
                <a:gd name="T0" fmla="*/ 17 w 35"/>
                <a:gd name="T1" fmla="*/ 0 h 34"/>
                <a:gd name="T2" fmla="*/ 35 w 35"/>
                <a:gd name="T3" fmla="*/ 34 h 34"/>
                <a:gd name="T4" fmla="*/ 0 w 35"/>
                <a:gd name="T5" fmla="*/ 34 h 34"/>
                <a:gd name="T6" fmla="*/ 17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7" y="0"/>
                  </a:moveTo>
                  <a:lnTo>
                    <a:pt x="35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2" name="Freeform 301">
              <a:extLst>
                <a:ext uri="{FF2B5EF4-FFF2-40B4-BE49-F238E27FC236}">
                  <a16:creationId xmlns:a16="http://schemas.microsoft.com/office/drawing/2014/main" id="{C72640E7-5A24-4BE8-625D-FFAB3A61F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1668" y="4373313"/>
              <a:ext cx="55563" cy="53975"/>
            </a:xfrm>
            <a:custGeom>
              <a:avLst/>
              <a:gdLst>
                <a:gd name="T0" fmla="*/ 18 w 35"/>
                <a:gd name="T1" fmla="*/ 0 h 34"/>
                <a:gd name="T2" fmla="*/ 35 w 35"/>
                <a:gd name="T3" fmla="*/ 34 h 34"/>
                <a:gd name="T4" fmla="*/ 0 w 35"/>
                <a:gd name="T5" fmla="*/ 34 h 34"/>
                <a:gd name="T6" fmla="*/ 18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lnTo>
                    <a:pt x="35" y="34"/>
                  </a:lnTo>
                  <a:lnTo>
                    <a:pt x="0" y="3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3" name="Freeform 302">
              <a:extLst>
                <a:ext uri="{FF2B5EF4-FFF2-40B4-BE49-F238E27FC236}">
                  <a16:creationId xmlns:a16="http://schemas.microsoft.com/office/drawing/2014/main" id="{C5955928-2A4B-5D93-CEEF-136219185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1668" y="4373313"/>
              <a:ext cx="55563" cy="53975"/>
            </a:xfrm>
            <a:custGeom>
              <a:avLst/>
              <a:gdLst>
                <a:gd name="T0" fmla="*/ 18 w 35"/>
                <a:gd name="T1" fmla="*/ 0 h 34"/>
                <a:gd name="T2" fmla="*/ 35 w 35"/>
                <a:gd name="T3" fmla="*/ 34 h 34"/>
                <a:gd name="T4" fmla="*/ 0 w 35"/>
                <a:gd name="T5" fmla="*/ 34 h 34"/>
                <a:gd name="T6" fmla="*/ 18 w 35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4">
                  <a:moveTo>
                    <a:pt x="18" y="0"/>
                  </a:moveTo>
                  <a:lnTo>
                    <a:pt x="35" y="34"/>
                  </a:lnTo>
                  <a:lnTo>
                    <a:pt x="0" y="34"/>
                  </a:lnTo>
                  <a:lnTo>
                    <a:pt x="18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4" name="Freeform 303">
              <a:extLst>
                <a:ext uri="{FF2B5EF4-FFF2-40B4-BE49-F238E27FC236}">
                  <a16:creationId xmlns:a16="http://schemas.microsoft.com/office/drawing/2014/main" id="{66F6DB0C-5372-3FFB-23B5-0FF07FF01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981" y="3466851"/>
              <a:ext cx="55563" cy="55563"/>
            </a:xfrm>
            <a:custGeom>
              <a:avLst/>
              <a:gdLst>
                <a:gd name="T0" fmla="*/ 17 w 35"/>
                <a:gd name="T1" fmla="*/ 0 h 35"/>
                <a:gd name="T2" fmla="*/ 35 w 35"/>
                <a:gd name="T3" fmla="*/ 35 h 35"/>
                <a:gd name="T4" fmla="*/ 0 w 35"/>
                <a:gd name="T5" fmla="*/ 35 h 35"/>
                <a:gd name="T6" fmla="*/ 17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lnTo>
                    <a:pt x="35" y="35"/>
                  </a:lnTo>
                  <a:lnTo>
                    <a:pt x="0" y="3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5" name="Freeform 304">
              <a:extLst>
                <a:ext uri="{FF2B5EF4-FFF2-40B4-BE49-F238E27FC236}">
                  <a16:creationId xmlns:a16="http://schemas.microsoft.com/office/drawing/2014/main" id="{8E65AB21-791A-D504-2396-2344E92AD2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981" y="3466851"/>
              <a:ext cx="55563" cy="55563"/>
            </a:xfrm>
            <a:custGeom>
              <a:avLst/>
              <a:gdLst>
                <a:gd name="T0" fmla="*/ 17 w 35"/>
                <a:gd name="T1" fmla="*/ 0 h 35"/>
                <a:gd name="T2" fmla="*/ 35 w 35"/>
                <a:gd name="T3" fmla="*/ 35 h 35"/>
                <a:gd name="T4" fmla="*/ 0 w 35"/>
                <a:gd name="T5" fmla="*/ 35 h 35"/>
                <a:gd name="T6" fmla="*/ 17 w 35"/>
                <a:gd name="T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lnTo>
                    <a:pt x="35" y="35"/>
                  </a:lnTo>
                  <a:lnTo>
                    <a:pt x="0" y="35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6" name="Freeform 305">
              <a:extLst>
                <a:ext uri="{FF2B5EF4-FFF2-40B4-BE49-F238E27FC236}">
                  <a16:creationId xmlns:a16="http://schemas.microsoft.com/office/drawing/2014/main" id="{C44440DB-8084-7406-75E5-AAB33339F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0181" y="3484313"/>
              <a:ext cx="53975" cy="53975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" name="Freeform 306">
              <a:extLst>
                <a:ext uri="{FF2B5EF4-FFF2-40B4-BE49-F238E27FC236}">
                  <a16:creationId xmlns:a16="http://schemas.microsoft.com/office/drawing/2014/main" id="{F2791E27-E36D-2B38-09E0-CF39126E2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0181" y="3484313"/>
              <a:ext cx="53975" cy="53975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8" name="Freeform 307">
              <a:extLst>
                <a:ext uri="{FF2B5EF4-FFF2-40B4-BE49-F238E27FC236}">
                  <a16:creationId xmlns:a16="http://schemas.microsoft.com/office/drawing/2014/main" id="{5D16FC33-851D-A224-E129-909EEA462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2081" y="3725613"/>
              <a:ext cx="53975" cy="53975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9" name="Freeform 308">
              <a:extLst>
                <a:ext uri="{FF2B5EF4-FFF2-40B4-BE49-F238E27FC236}">
                  <a16:creationId xmlns:a16="http://schemas.microsoft.com/office/drawing/2014/main" id="{4DF3F03E-22CC-ED02-B7D6-E92491F13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2081" y="3725613"/>
              <a:ext cx="53975" cy="53975"/>
            </a:xfrm>
            <a:custGeom>
              <a:avLst/>
              <a:gdLst>
                <a:gd name="T0" fmla="*/ 17 w 34"/>
                <a:gd name="T1" fmla="*/ 0 h 34"/>
                <a:gd name="T2" fmla="*/ 34 w 34"/>
                <a:gd name="T3" fmla="*/ 34 h 34"/>
                <a:gd name="T4" fmla="*/ 0 w 34"/>
                <a:gd name="T5" fmla="*/ 34 h 34"/>
                <a:gd name="T6" fmla="*/ 17 w 3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17" y="0"/>
                  </a:lnTo>
                  <a:close/>
                </a:path>
              </a:pathLst>
            </a:custGeom>
            <a:noFill/>
            <a:ln w="1588" cap="flat">
              <a:solidFill>
                <a:srgbClr val="FF8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0" name="Rectangle 309">
              <a:extLst>
                <a:ext uri="{FF2B5EF4-FFF2-40B4-BE49-F238E27FC236}">
                  <a16:creationId xmlns:a16="http://schemas.microsoft.com/office/drawing/2014/main" id="{C57F217C-409D-E08C-FDE1-C7541E310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4818" y="4320926"/>
              <a:ext cx="55563" cy="5556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1" name="Rectangle 310">
              <a:extLst>
                <a:ext uri="{FF2B5EF4-FFF2-40B4-BE49-F238E27FC236}">
                  <a16:creationId xmlns:a16="http://schemas.microsoft.com/office/drawing/2014/main" id="{65FCA57B-2028-8733-161E-E5AFEF586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4818" y="4320926"/>
              <a:ext cx="55563" cy="5556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2" name="Rectangle 311">
              <a:extLst>
                <a:ext uri="{FF2B5EF4-FFF2-40B4-BE49-F238E27FC236}">
                  <a16:creationId xmlns:a16="http://schemas.microsoft.com/office/drawing/2014/main" id="{BC408B15-2429-B499-6F18-005F56CF8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1018" y="4351088"/>
              <a:ext cx="53975" cy="5556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3" name="Rectangle 312">
              <a:extLst>
                <a:ext uri="{FF2B5EF4-FFF2-40B4-BE49-F238E27FC236}">
                  <a16:creationId xmlns:a16="http://schemas.microsoft.com/office/drawing/2014/main" id="{A34FBC66-17F3-7D84-8A69-57770BB58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1018" y="4351088"/>
              <a:ext cx="53975" cy="5556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4" name="Rectangle 313">
              <a:extLst>
                <a:ext uri="{FF2B5EF4-FFF2-40B4-BE49-F238E27FC236}">
                  <a16:creationId xmlns:a16="http://schemas.microsoft.com/office/drawing/2014/main" id="{86B8721E-511B-B8DE-D5F8-0A2DC9E407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918" y="4416176"/>
              <a:ext cx="53975" cy="5556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5" name="Rectangle 314">
              <a:extLst>
                <a:ext uri="{FF2B5EF4-FFF2-40B4-BE49-F238E27FC236}">
                  <a16:creationId xmlns:a16="http://schemas.microsoft.com/office/drawing/2014/main" id="{4CD2A707-5FBD-5770-7E56-4231CA0D36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2918" y="4416176"/>
              <a:ext cx="53975" cy="5556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6" name="Rectangle 315">
              <a:extLst>
                <a:ext uri="{FF2B5EF4-FFF2-40B4-BE49-F238E27FC236}">
                  <a16:creationId xmlns:a16="http://schemas.microsoft.com/office/drawing/2014/main" id="{627F52D0-3B8C-DBFF-4979-899332332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5231" y="3550988"/>
              <a:ext cx="55563" cy="5556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7" name="Rectangle 316">
              <a:extLst>
                <a:ext uri="{FF2B5EF4-FFF2-40B4-BE49-F238E27FC236}">
                  <a16:creationId xmlns:a16="http://schemas.microsoft.com/office/drawing/2014/main" id="{49D276B6-070A-F499-53A0-11122EAC4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5231" y="3550988"/>
              <a:ext cx="55563" cy="5556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8" name="Rectangle 317">
              <a:extLst>
                <a:ext uri="{FF2B5EF4-FFF2-40B4-BE49-F238E27FC236}">
                  <a16:creationId xmlns:a16="http://schemas.microsoft.com/office/drawing/2014/main" id="{8FD42800-BEDF-EDB8-CF2E-957440186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5231" y="3630363"/>
              <a:ext cx="55563" cy="5556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9" name="Rectangle 318">
              <a:extLst>
                <a:ext uri="{FF2B5EF4-FFF2-40B4-BE49-F238E27FC236}">
                  <a16:creationId xmlns:a16="http://schemas.microsoft.com/office/drawing/2014/main" id="{1DEF33D6-6007-75B9-E560-335DA7885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5231" y="3630363"/>
              <a:ext cx="55563" cy="5556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0" name="Rectangle 319">
              <a:extLst>
                <a:ext uri="{FF2B5EF4-FFF2-40B4-BE49-F238E27FC236}">
                  <a16:creationId xmlns:a16="http://schemas.microsoft.com/office/drawing/2014/main" id="{1326DC65-076C-9787-5B26-B5F7BC21B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5231" y="3831976"/>
              <a:ext cx="55563" cy="5556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1" name="Rectangle 320">
              <a:extLst>
                <a:ext uri="{FF2B5EF4-FFF2-40B4-BE49-F238E27FC236}">
                  <a16:creationId xmlns:a16="http://schemas.microsoft.com/office/drawing/2014/main" id="{51A1C24B-0FFA-676A-46E0-A9BF5B220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5231" y="3831976"/>
              <a:ext cx="55563" cy="5556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2" name="Oval 321">
              <a:extLst>
                <a:ext uri="{FF2B5EF4-FFF2-40B4-BE49-F238E27FC236}">
                  <a16:creationId xmlns:a16="http://schemas.microsoft.com/office/drawing/2014/main" id="{0BF1C446-1045-58DC-F33B-222353649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068" y="4376488"/>
              <a:ext cx="55563" cy="555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3" name="Oval 322">
              <a:extLst>
                <a:ext uri="{FF2B5EF4-FFF2-40B4-BE49-F238E27FC236}">
                  <a16:creationId xmlns:a16="http://schemas.microsoft.com/office/drawing/2014/main" id="{F1ABF233-2402-6A49-DB97-69F4CEF0DC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068" y="4376488"/>
              <a:ext cx="55563" cy="5556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4" name="Oval 323">
              <a:extLst>
                <a:ext uri="{FF2B5EF4-FFF2-40B4-BE49-F238E27FC236}">
                  <a16:creationId xmlns:a16="http://schemas.microsoft.com/office/drawing/2014/main" id="{6D129A1D-1ED6-6488-A946-67FB594EBE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68" y="4279651"/>
              <a:ext cx="55563" cy="555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5" name="Oval 324">
              <a:extLst>
                <a:ext uri="{FF2B5EF4-FFF2-40B4-BE49-F238E27FC236}">
                  <a16:creationId xmlns:a16="http://schemas.microsoft.com/office/drawing/2014/main" id="{05AE3A2D-A18F-04EA-25B3-0AB3D26C8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68" y="4279651"/>
              <a:ext cx="55563" cy="5556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6" name="Oval 325">
              <a:extLst>
                <a:ext uri="{FF2B5EF4-FFF2-40B4-BE49-F238E27FC236}">
                  <a16:creationId xmlns:a16="http://schemas.microsoft.com/office/drawing/2014/main" id="{AD99B3BE-F822-6F05-07BF-51925F485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4168" y="4314576"/>
              <a:ext cx="55563" cy="555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7" name="Oval 326">
              <a:extLst>
                <a:ext uri="{FF2B5EF4-FFF2-40B4-BE49-F238E27FC236}">
                  <a16:creationId xmlns:a16="http://schemas.microsoft.com/office/drawing/2014/main" id="{1E2B4A05-B164-57BB-BF1E-DB8367C66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4168" y="4314576"/>
              <a:ext cx="55563" cy="5556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8" name="Oval 327">
              <a:extLst>
                <a:ext uri="{FF2B5EF4-FFF2-40B4-BE49-F238E27FC236}">
                  <a16:creationId xmlns:a16="http://schemas.microsoft.com/office/drawing/2014/main" id="{74189138-A592-9620-C6F7-15E244139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6793" y="3584326"/>
              <a:ext cx="55563" cy="5397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9" name="Oval 328">
              <a:extLst>
                <a:ext uri="{FF2B5EF4-FFF2-40B4-BE49-F238E27FC236}">
                  <a16:creationId xmlns:a16="http://schemas.microsoft.com/office/drawing/2014/main" id="{C4A57804-B2BC-8213-3F26-B0CD6A335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6793" y="3584326"/>
              <a:ext cx="55563" cy="53975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0" name="Oval 329">
              <a:extLst>
                <a:ext uri="{FF2B5EF4-FFF2-40B4-BE49-F238E27FC236}">
                  <a16:creationId xmlns:a16="http://schemas.microsoft.com/office/drawing/2014/main" id="{F1576000-FCA9-1601-CE89-D5B0BDFDE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6793" y="3476376"/>
              <a:ext cx="55563" cy="555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1" name="Oval 330">
              <a:extLst>
                <a:ext uri="{FF2B5EF4-FFF2-40B4-BE49-F238E27FC236}">
                  <a16:creationId xmlns:a16="http://schemas.microsoft.com/office/drawing/2014/main" id="{90E217AA-A5E3-DD38-7A63-D805A0C86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6793" y="3476376"/>
              <a:ext cx="55563" cy="5556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2" name="Oval 331">
              <a:extLst>
                <a:ext uri="{FF2B5EF4-FFF2-40B4-BE49-F238E27FC236}">
                  <a16:creationId xmlns:a16="http://schemas.microsoft.com/office/drawing/2014/main" id="{B06A7E3E-ACB7-C446-84AE-13CD52AB1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6793" y="3727201"/>
              <a:ext cx="55563" cy="555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3" name="Oval 332">
              <a:extLst>
                <a:ext uri="{FF2B5EF4-FFF2-40B4-BE49-F238E27FC236}">
                  <a16:creationId xmlns:a16="http://schemas.microsoft.com/office/drawing/2014/main" id="{F9406DB0-6B35-BF59-1AC8-D06BE934E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6793" y="3727201"/>
              <a:ext cx="55563" cy="5556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23" name="Group 922">
              <a:extLst>
                <a:ext uri="{FF2B5EF4-FFF2-40B4-BE49-F238E27FC236}">
                  <a16:creationId xmlns:a16="http://schemas.microsoft.com/office/drawing/2014/main" id="{E5BBB795-1202-D0C3-0EBD-454C66C4D12A}"/>
                </a:ext>
              </a:extLst>
            </p:cNvPr>
            <p:cNvGrpSpPr/>
            <p:nvPr/>
          </p:nvGrpSpPr>
          <p:grpSpPr>
            <a:xfrm>
              <a:off x="4917686" y="2695142"/>
              <a:ext cx="1002782" cy="649455"/>
              <a:chOff x="4917686" y="2695142"/>
              <a:chExt cx="1002782" cy="649455"/>
            </a:xfrm>
          </p:grpSpPr>
          <p:sp>
            <p:nvSpPr>
              <p:cNvPr id="782" name="Oval 351">
                <a:extLst>
                  <a:ext uri="{FF2B5EF4-FFF2-40B4-BE49-F238E27FC236}">
                    <a16:creationId xmlns:a16="http://schemas.microsoft.com/office/drawing/2014/main" id="{9B54DB0D-1590-BA8D-B8C5-2F5D1C7E86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7686" y="2806614"/>
                <a:ext cx="53975" cy="53975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3" name="Oval 352">
                <a:extLst>
                  <a:ext uri="{FF2B5EF4-FFF2-40B4-BE49-F238E27FC236}">
                    <a16:creationId xmlns:a16="http://schemas.microsoft.com/office/drawing/2014/main" id="{6193EDAB-5E17-CE86-6621-0B2314FF32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7686" y="2806614"/>
                <a:ext cx="53975" cy="53975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6" name="Rectangle 355">
                <a:extLst>
                  <a:ext uri="{FF2B5EF4-FFF2-40B4-BE49-F238E27FC236}">
                    <a16:creationId xmlns:a16="http://schemas.microsoft.com/office/drawing/2014/main" id="{41296CEA-469C-2E7D-827F-D26C00528C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7686" y="2992351"/>
                <a:ext cx="53975" cy="55563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7" name="Rectangle 356">
                <a:extLst>
                  <a:ext uri="{FF2B5EF4-FFF2-40B4-BE49-F238E27FC236}">
                    <a16:creationId xmlns:a16="http://schemas.microsoft.com/office/drawing/2014/main" id="{9ED98F97-73B1-91AD-DB08-D1939050D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7686" y="2992351"/>
                <a:ext cx="53975" cy="55563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1" name="Freeform 360">
                <a:extLst>
                  <a:ext uri="{FF2B5EF4-FFF2-40B4-BE49-F238E27FC236}">
                    <a16:creationId xmlns:a16="http://schemas.microsoft.com/office/drawing/2014/main" id="{510F5E9D-930A-BA2F-DDA8-3F7FDF8B9A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7686" y="3179676"/>
                <a:ext cx="53975" cy="55563"/>
              </a:xfrm>
              <a:custGeom>
                <a:avLst/>
                <a:gdLst>
                  <a:gd name="T0" fmla="*/ 17 w 34"/>
                  <a:gd name="T1" fmla="*/ 0 h 35"/>
                  <a:gd name="T2" fmla="*/ 34 w 34"/>
                  <a:gd name="T3" fmla="*/ 35 h 35"/>
                  <a:gd name="T4" fmla="*/ 0 w 34"/>
                  <a:gd name="T5" fmla="*/ 35 h 35"/>
                  <a:gd name="T6" fmla="*/ 17 w 34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5">
                    <a:moveTo>
                      <a:pt x="17" y="0"/>
                    </a:moveTo>
                    <a:lnTo>
                      <a:pt x="34" y="35"/>
                    </a:lnTo>
                    <a:lnTo>
                      <a:pt x="0" y="35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2" name="Freeform 361">
                <a:extLst>
                  <a:ext uri="{FF2B5EF4-FFF2-40B4-BE49-F238E27FC236}">
                    <a16:creationId xmlns:a16="http://schemas.microsoft.com/office/drawing/2014/main" id="{B9B1F92E-9E48-555F-89D3-D181B6266A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7686" y="3179676"/>
                <a:ext cx="53975" cy="55563"/>
              </a:xfrm>
              <a:custGeom>
                <a:avLst/>
                <a:gdLst>
                  <a:gd name="T0" fmla="*/ 17 w 34"/>
                  <a:gd name="T1" fmla="*/ 0 h 35"/>
                  <a:gd name="T2" fmla="*/ 34 w 34"/>
                  <a:gd name="T3" fmla="*/ 35 h 35"/>
                  <a:gd name="T4" fmla="*/ 0 w 34"/>
                  <a:gd name="T5" fmla="*/ 35 h 35"/>
                  <a:gd name="T6" fmla="*/ 17 w 34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5">
                    <a:moveTo>
                      <a:pt x="17" y="0"/>
                    </a:moveTo>
                    <a:lnTo>
                      <a:pt x="34" y="35"/>
                    </a:lnTo>
                    <a:lnTo>
                      <a:pt x="0" y="35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6" name="文本框 26">
                <a:extLst>
                  <a:ext uri="{FF2B5EF4-FFF2-40B4-BE49-F238E27FC236}">
                    <a16:creationId xmlns:a16="http://schemas.microsoft.com/office/drawing/2014/main" id="{019FC735-ADE7-4ADF-0018-C927A2B66C28}"/>
                  </a:ext>
                </a:extLst>
              </p:cNvPr>
              <p:cNvSpPr txBox="1"/>
              <p:nvPr/>
            </p:nvSpPr>
            <p:spPr>
              <a:xfrm>
                <a:off x="4963091" y="3067598"/>
                <a:ext cx="95737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BB</a:t>
                </a:r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ζ ΔC10</a:t>
                </a:r>
              </a:p>
            </p:txBody>
          </p:sp>
          <p:sp>
            <p:nvSpPr>
              <p:cNvPr id="917" name="文本框 52">
                <a:extLst>
                  <a:ext uri="{FF2B5EF4-FFF2-40B4-BE49-F238E27FC236}">
                    <a16:creationId xmlns:a16="http://schemas.microsoft.com/office/drawing/2014/main" id="{C2B6B4CA-BC4C-389E-7B7C-5C032254D000}"/>
                  </a:ext>
                </a:extLst>
              </p:cNvPr>
              <p:cNvSpPr txBox="1"/>
              <p:nvPr/>
            </p:nvSpPr>
            <p:spPr>
              <a:xfrm>
                <a:off x="4940499" y="2695142"/>
                <a:ext cx="91021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19.CD28ζ</a:t>
                </a:r>
              </a:p>
            </p:txBody>
          </p:sp>
          <p:sp>
            <p:nvSpPr>
              <p:cNvPr id="918" name="文本框 53">
                <a:extLst>
                  <a:ext uri="{FF2B5EF4-FFF2-40B4-BE49-F238E27FC236}">
                    <a16:creationId xmlns:a16="http://schemas.microsoft.com/office/drawing/2014/main" id="{79A67958-0B6C-9BB2-D5CA-F9701C573AE4}"/>
                  </a:ext>
                </a:extLst>
              </p:cNvPr>
              <p:cNvSpPr txBox="1"/>
              <p:nvPr/>
            </p:nvSpPr>
            <p:spPr>
              <a:xfrm>
                <a:off x="4940205" y="2888987"/>
                <a:ext cx="7113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19.BB</a:t>
                </a:r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ζ</a:t>
                </a:r>
              </a:p>
            </p:txBody>
          </p:sp>
        </p:grpSp>
        <p:sp>
          <p:nvSpPr>
            <p:cNvPr id="920" name="TextBox 919">
              <a:extLst>
                <a:ext uri="{FF2B5EF4-FFF2-40B4-BE49-F238E27FC236}">
                  <a16:creationId xmlns:a16="http://schemas.microsoft.com/office/drawing/2014/main" id="{CFBA42FB-D3FC-85CD-4D5E-D058BC0DE03B}"/>
                </a:ext>
              </a:extLst>
            </p:cNvPr>
            <p:cNvSpPr txBox="1"/>
            <p:nvPr/>
          </p:nvSpPr>
          <p:spPr>
            <a:xfrm>
              <a:off x="4414672" y="4591665"/>
              <a:ext cx="16883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 stimulated</a:t>
              </a:r>
            </a:p>
          </p:txBody>
        </p:sp>
      </p:grpSp>
      <p:grpSp>
        <p:nvGrpSpPr>
          <p:cNvPr id="938" name="Group 937">
            <a:extLst>
              <a:ext uri="{FF2B5EF4-FFF2-40B4-BE49-F238E27FC236}">
                <a16:creationId xmlns:a16="http://schemas.microsoft.com/office/drawing/2014/main" id="{6DC909A0-980B-FB5D-45F7-C5CB9DE1A303}"/>
              </a:ext>
            </a:extLst>
          </p:cNvPr>
          <p:cNvGrpSpPr/>
          <p:nvPr/>
        </p:nvGrpSpPr>
        <p:grpSpPr>
          <a:xfrm>
            <a:off x="4246783" y="5177301"/>
            <a:ext cx="2924094" cy="2459887"/>
            <a:chOff x="6825032" y="5175216"/>
            <a:chExt cx="2924094" cy="2459887"/>
          </a:xfrm>
        </p:grpSpPr>
        <p:sp>
          <p:nvSpPr>
            <p:cNvPr id="934" name="TextBox 933">
              <a:extLst>
                <a:ext uri="{FF2B5EF4-FFF2-40B4-BE49-F238E27FC236}">
                  <a16:creationId xmlns:a16="http://schemas.microsoft.com/office/drawing/2014/main" id="{4968D18E-5BFD-FFFF-CCF4-C282F3C4E60A}"/>
                </a:ext>
              </a:extLst>
            </p:cNvPr>
            <p:cNvSpPr txBox="1"/>
            <p:nvPr/>
          </p:nvSpPr>
          <p:spPr>
            <a:xfrm>
              <a:off x="8060811" y="7356377"/>
              <a:ext cx="168831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 stimulated</a:t>
              </a:r>
            </a:p>
          </p:txBody>
        </p:sp>
        <p:grpSp>
          <p:nvGrpSpPr>
            <p:cNvPr id="937" name="Group 936">
              <a:extLst>
                <a:ext uri="{FF2B5EF4-FFF2-40B4-BE49-F238E27FC236}">
                  <a16:creationId xmlns:a16="http://schemas.microsoft.com/office/drawing/2014/main" id="{AAEF74B5-7AB9-53B0-4F8C-35E268B3023F}"/>
                </a:ext>
              </a:extLst>
            </p:cNvPr>
            <p:cNvGrpSpPr/>
            <p:nvPr/>
          </p:nvGrpSpPr>
          <p:grpSpPr>
            <a:xfrm>
              <a:off x="6825032" y="5175216"/>
              <a:ext cx="1891108" cy="2459887"/>
              <a:chOff x="6825032" y="5175216"/>
              <a:chExt cx="1891108" cy="2459887"/>
            </a:xfrm>
          </p:grpSpPr>
          <p:sp>
            <p:nvSpPr>
              <p:cNvPr id="795" name="Rectangle 365">
                <a:extLst>
                  <a:ext uri="{FF2B5EF4-FFF2-40B4-BE49-F238E27FC236}">
                    <a16:creationId xmlns:a16="http://schemas.microsoft.com/office/drawing/2014/main" id="{79BAA061-45D1-E29A-3FC6-9B0A07F306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00152" y="7120954"/>
                <a:ext cx="111125" cy="173038"/>
              </a:xfrm>
              <a:prstGeom prst="rect">
                <a:avLst/>
              </a:prstGeom>
              <a:solidFill>
                <a:srgbClr val="FFC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6" name="Freeform 366">
                <a:extLst>
                  <a:ext uri="{FF2B5EF4-FFF2-40B4-BE49-F238E27FC236}">
                    <a16:creationId xmlns:a16="http://schemas.microsoft.com/office/drawing/2014/main" id="{D979CD7D-B3BE-6F18-734B-2AB288678D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9039" y="7120954"/>
                <a:ext cx="133350" cy="173038"/>
              </a:xfrm>
              <a:custGeom>
                <a:avLst/>
                <a:gdLst>
                  <a:gd name="T0" fmla="*/ 7 w 84"/>
                  <a:gd name="T1" fmla="*/ 109 h 109"/>
                  <a:gd name="T2" fmla="*/ 7 w 84"/>
                  <a:gd name="T3" fmla="*/ 0 h 109"/>
                  <a:gd name="T4" fmla="*/ 0 w 84"/>
                  <a:gd name="T5" fmla="*/ 0 h 109"/>
                  <a:gd name="T6" fmla="*/ 84 w 84"/>
                  <a:gd name="T7" fmla="*/ 0 h 109"/>
                  <a:gd name="T8" fmla="*/ 77 w 84"/>
                  <a:gd name="T9" fmla="*/ 0 h 109"/>
                  <a:gd name="T10" fmla="*/ 77 w 84"/>
                  <a:gd name="T11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109">
                    <a:moveTo>
                      <a:pt x="7" y="109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84" y="0"/>
                    </a:lnTo>
                    <a:lnTo>
                      <a:pt x="77" y="0"/>
                    </a:lnTo>
                    <a:lnTo>
                      <a:pt x="77" y="109"/>
                    </a:lnTo>
                  </a:path>
                </a:pathLst>
              </a:custGeom>
              <a:noFill/>
              <a:ln w="20638" cap="flat">
                <a:solidFill>
                  <a:srgbClr val="FFC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7" name="Rectangle 367">
                <a:extLst>
                  <a:ext uri="{FF2B5EF4-FFF2-40B4-BE49-F238E27FC236}">
                    <a16:creationId xmlns:a16="http://schemas.microsoft.com/office/drawing/2014/main" id="{C82CC482-21C6-24DC-EB4F-871D9B8A10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20877" y="6373241"/>
                <a:ext cx="112713" cy="920750"/>
              </a:xfrm>
              <a:prstGeom prst="rect">
                <a:avLst/>
              </a:prstGeom>
              <a:solidFill>
                <a:srgbClr val="FFC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8" name="Freeform 368">
                <a:extLst>
                  <a:ext uri="{FF2B5EF4-FFF2-40B4-BE49-F238E27FC236}">
                    <a16:creationId xmlns:a16="http://schemas.microsoft.com/office/drawing/2014/main" id="{B1B24EA2-0A8E-8E6D-898A-AB567221AD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1352" y="6373241"/>
                <a:ext cx="131763" cy="920750"/>
              </a:xfrm>
              <a:custGeom>
                <a:avLst/>
                <a:gdLst>
                  <a:gd name="T0" fmla="*/ 6 w 83"/>
                  <a:gd name="T1" fmla="*/ 580 h 580"/>
                  <a:gd name="T2" fmla="*/ 6 w 83"/>
                  <a:gd name="T3" fmla="*/ 0 h 580"/>
                  <a:gd name="T4" fmla="*/ 0 w 83"/>
                  <a:gd name="T5" fmla="*/ 0 h 580"/>
                  <a:gd name="T6" fmla="*/ 83 w 83"/>
                  <a:gd name="T7" fmla="*/ 0 h 580"/>
                  <a:gd name="T8" fmla="*/ 77 w 83"/>
                  <a:gd name="T9" fmla="*/ 0 h 580"/>
                  <a:gd name="T10" fmla="*/ 77 w 83"/>
                  <a:gd name="T11" fmla="*/ 580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580">
                    <a:moveTo>
                      <a:pt x="6" y="58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77" y="0"/>
                    </a:lnTo>
                    <a:lnTo>
                      <a:pt x="77" y="580"/>
                    </a:lnTo>
                  </a:path>
                </a:pathLst>
              </a:custGeom>
              <a:noFill/>
              <a:ln w="20638" cap="flat">
                <a:solidFill>
                  <a:srgbClr val="FFC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9" name="Freeform 369">
                <a:extLst>
                  <a:ext uri="{FF2B5EF4-FFF2-40B4-BE49-F238E27FC236}">
                    <a16:creationId xmlns:a16="http://schemas.microsoft.com/office/drawing/2014/main" id="{5553A085-72E4-CABC-7EF9-21C44BAD3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2377" y="7063804"/>
                <a:ext cx="65088" cy="93663"/>
              </a:xfrm>
              <a:custGeom>
                <a:avLst/>
                <a:gdLst>
                  <a:gd name="T0" fmla="*/ 0 w 41"/>
                  <a:gd name="T1" fmla="*/ 0 h 59"/>
                  <a:gd name="T2" fmla="*/ 41 w 41"/>
                  <a:gd name="T3" fmla="*/ 0 h 59"/>
                  <a:gd name="T4" fmla="*/ 21 w 41"/>
                  <a:gd name="T5" fmla="*/ 0 h 59"/>
                  <a:gd name="T6" fmla="*/ 21 w 41"/>
                  <a:gd name="T7" fmla="*/ 59 h 59"/>
                  <a:gd name="T8" fmla="*/ 0 w 41"/>
                  <a:gd name="T9" fmla="*/ 59 h 59"/>
                  <a:gd name="T10" fmla="*/ 41 w 41"/>
                  <a:gd name="T11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59">
                    <a:moveTo>
                      <a:pt x="0" y="0"/>
                    </a:moveTo>
                    <a:lnTo>
                      <a:pt x="41" y="0"/>
                    </a:lnTo>
                    <a:lnTo>
                      <a:pt x="21" y="0"/>
                    </a:lnTo>
                    <a:lnTo>
                      <a:pt x="21" y="59"/>
                    </a:lnTo>
                    <a:lnTo>
                      <a:pt x="0" y="59"/>
                    </a:lnTo>
                    <a:lnTo>
                      <a:pt x="41" y="59"/>
                    </a:lnTo>
                  </a:path>
                </a:pathLst>
              </a:custGeom>
              <a:noFill/>
              <a:ln w="6350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0" name="Freeform 370">
                <a:extLst>
                  <a:ext uri="{FF2B5EF4-FFF2-40B4-BE49-F238E27FC236}">
                    <a16:creationId xmlns:a16="http://schemas.microsoft.com/office/drawing/2014/main" id="{3D132543-6A0D-1516-9D3B-310EE813BF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44689" y="6244654"/>
                <a:ext cx="63500" cy="238125"/>
              </a:xfrm>
              <a:custGeom>
                <a:avLst/>
                <a:gdLst>
                  <a:gd name="T0" fmla="*/ 0 w 40"/>
                  <a:gd name="T1" fmla="*/ 0 h 150"/>
                  <a:gd name="T2" fmla="*/ 40 w 40"/>
                  <a:gd name="T3" fmla="*/ 0 h 150"/>
                  <a:gd name="T4" fmla="*/ 20 w 40"/>
                  <a:gd name="T5" fmla="*/ 0 h 150"/>
                  <a:gd name="T6" fmla="*/ 20 w 40"/>
                  <a:gd name="T7" fmla="*/ 150 h 150"/>
                  <a:gd name="T8" fmla="*/ 0 w 40"/>
                  <a:gd name="T9" fmla="*/ 150 h 150"/>
                  <a:gd name="T10" fmla="*/ 40 w 40"/>
                  <a:gd name="T11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150">
                    <a:moveTo>
                      <a:pt x="0" y="0"/>
                    </a:moveTo>
                    <a:lnTo>
                      <a:pt x="40" y="0"/>
                    </a:lnTo>
                    <a:lnTo>
                      <a:pt x="20" y="0"/>
                    </a:lnTo>
                    <a:lnTo>
                      <a:pt x="20" y="150"/>
                    </a:lnTo>
                    <a:lnTo>
                      <a:pt x="0" y="150"/>
                    </a:lnTo>
                    <a:lnTo>
                      <a:pt x="40" y="150"/>
                    </a:lnTo>
                  </a:path>
                </a:pathLst>
              </a:custGeom>
              <a:noFill/>
              <a:ln w="6350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1" name="Rectangle 371">
                <a:extLst>
                  <a:ext uri="{FF2B5EF4-FFF2-40B4-BE49-F238E27FC236}">
                    <a16:creationId xmlns:a16="http://schemas.microsoft.com/office/drawing/2014/main" id="{A2490CEA-7CF5-61D0-3085-1B58FA621C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01714" y="7135241"/>
                <a:ext cx="112713" cy="158750"/>
              </a:xfrm>
              <a:prstGeom prst="rect">
                <a:avLst/>
              </a:prstGeom>
              <a:solidFill>
                <a:srgbClr val="8D8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2" name="Freeform 372">
                <a:extLst>
                  <a:ext uri="{FF2B5EF4-FFF2-40B4-BE49-F238E27FC236}">
                    <a16:creationId xmlns:a16="http://schemas.microsoft.com/office/drawing/2014/main" id="{6A23B4D4-A3E8-E6C8-C07E-3D8081815C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92189" y="7135241"/>
                <a:ext cx="131763" cy="158750"/>
              </a:xfrm>
              <a:custGeom>
                <a:avLst/>
                <a:gdLst>
                  <a:gd name="T0" fmla="*/ 6 w 83"/>
                  <a:gd name="T1" fmla="*/ 100 h 100"/>
                  <a:gd name="T2" fmla="*/ 6 w 83"/>
                  <a:gd name="T3" fmla="*/ 0 h 100"/>
                  <a:gd name="T4" fmla="*/ 0 w 83"/>
                  <a:gd name="T5" fmla="*/ 0 h 100"/>
                  <a:gd name="T6" fmla="*/ 83 w 83"/>
                  <a:gd name="T7" fmla="*/ 0 h 100"/>
                  <a:gd name="T8" fmla="*/ 77 w 83"/>
                  <a:gd name="T9" fmla="*/ 0 h 100"/>
                  <a:gd name="T10" fmla="*/ 77 w 83"/>
                  <a:gd name="T11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100">
                    <a:moveTo>
                      <a:pt x="6" y="10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77" y="0"/>
                    </a:lnTo>
                    <a:lnTo>
                      <a:pt x="77" y="100"/>
                    </a:lnTo>
                  </a:path>
                </a:pathLst>
              </a:custGeom>
              <a:noFill/>
              <a:ln w="20638" cap="flat">
                <a:solidFill>
                  <a:srgbClr val="8D8D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3" name="Rectangle 373">
                <a:extLst>
                  <a:ext uri="{FF2B5EF4-FFF2-40B4-BE49-F238E27FC236}">
                    <a16:creationId xmlns:a16="http://schemas.microsoft.com/office/drawing/2014/main" id="{92CBA1BB-0967-609B-D8F4-1CCDBB3FF7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25614" y="6417691"/>
                <a:ext cx="111125" cy="876300"/>
              </a:xfrm>
              <a:prstGeom prst="rect">
                <a:avLst/>
              </a:prstGeom>
              <a:solidFill>
                <a:srgbClr val="8D8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4" name="Freeform 374">
                <a:extLst>
                  <a:ext uri="{FF2B5EF4-FFF2-40B4-BE49-F238E27FC236}">
                    <a16:creationId xmlns:a16="http://schemas.microsoft.com/office/drawing/2014/main" id="{B08F9124-E35E-219E-0807-163C0DA9D5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4502" y="6417691"/>
                <a:ext cx="131763" cy="876300"/>
              </a:xfrm>
              <a:custGeom>
                <a:avLst/>
                <a:gdLst>
                  <a:gd name="T0" fmla="*/ 7 w 83"/>
                  <a:gd name="T1" fmla="*/ 552 h 552"/>
                  <a:gd name="T2" fmla="*/ 7 w 83"/>
                  <a:gd name="T3" fmla="*/ 0 h 552"/>
                  <a:gd name="T4" fmla="*/ 0 w 83"/>
                  <a:gd name="T5" fmla="*/ 0 h 552"/>
                  <a:gd name="T6" fmla="*/ 83 w 83"/>
                  <a:gd name="T7" fmla="*/ 0 h 552"/>
                  <a:gd name="T8" fmla="*/ 77 w 83"/>
                  <a:gd name="T9" fmla="*/ 0 h 552"/>
                  <a:gd name="T10" fmla="*/ 77 w 83"/>
                  <a:gd name="T11" fmla="*/ 552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552">
                    <a:moveTo>
                      <a:pt x="7" y="552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77" y="0"/>
                    </a:lnTo>
                    <a:lnTo>
                      <a:pt x="77" y="552"/>
                    </a:lnTo>
                  </a:path>
                </a:pathLst>
              </a:custGeom>
              <a:noFill/>
              <a:ln w="20638" cap="flat">
                <a:solidFill>
                  <a:srgbClr val="8D8D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5" name="Freeform 375">
                <a:extLst>
                  <a:ext uri="{FF2B5EF4-FFF2-40B4-BE49-F238E27FC236}">
                    <a16:creationId xmlns:a16="http://schemas.microsoft.com/office/drawing/2014/main" id="{C7D01C53-0EC8-3E95-4119-12D7F0525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5527" y="7106666"/>
                <a:ext cx="63500" cy="36513"/>
              </a:xfrm>
              <a:custGeom>
                <a:avLst/>
                <a:gdLst>
                  <a:gd name="T0" fmla="*/ 0 w 40"/>
                  <a:gd name="T1" fmla="*/ 0 h 23"/>
                  <a:gd name="T2" fmla="*/ 40 w 40"/>
                  <a:gd name="T3" fmla="*/ 0 h 23"/>
                  <a:gd name="T4" fmla="*/ 20 w 40"/>
                  <a:gd name="T5" fmla="*/ 0 h 23"/>
                  <a:gd name="T6" fmla="*/ 20 w 40"/>
                  <a:gd name="T7" fmla="*/ 23 h 23"/>
                  <a:gd name="T8" fmla="*/ 0 w 40"/>
                  <a:gd name="T9" fmla="*/ 23 h 23"/>
                  <a:gd name="T10" fmla="*/ 40 w 40"/>
                  <a:gd name="T11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3">
                    <a:moveTo>
                      <a:pt x="0" y="0"/>
                    </a:moveTo>
                    <a:lnTo>
                      <a:pt x="40" y="0"/>
                    </a:lnTo>
                    <a:lnTo>
                      <a:pt x="20" y="0"/>
                    </a:lnTo>
                    <a:lnTo>
                      <a:pt x="20" y="23"/>
                    </a:lnTo>
                    <a:lnTo>
                      <a:pt x="0" y="23"/>
                    </a:lnTo>
                    <a:lnTo>
                      <a:pt x="40" y="23"/>
                    </a:lnTo>
                  </a:path>
                </a:pathLst>
              </a:custGeom>
              <a:noFill/>
              <a:ln w="6350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6" name="Freeform 376">
                <a:extLst>
                  <a:ext uri="{FF2B5EF4-FFF2-40B4-BE49-F238E27FC236}">
                    <a16:creationId xmlns:a16="http://schemas.microsoft.com/office/drawing/2014/main" id="{FD3CBB54-6FAF-EBB6-C093-A38725D6A5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7839" y="6265291"/>
                <a:ext cx="65088" cy="284163"/>
              </a:xfrm>
              <a:custGeom>
                <a:avLst/>
                <a:gdLst>
                  <a:gd name="T0" fmla="*/ 0 w 41"/>
                  <a:gd name="T1" fmla="*/ 0 h 179"/>
                  <a:gd name="T2" fmla="*/ 41 w 41"/>
                  <a:gd name="T3" fmla="*/ 0 h 179"/>
                  <a:gd name="T4" fmla="*/ 20 w 41"/>
                  <a:gd name="T5" fmla="*/ 0 h 179"/>
                  <a:gd name="T6" fmla="*/ 20 w 41"/>
                  <a:gd name="T7" fmla="*/ 179 h 179"/>
                  <a:gd name="T8" fmla="*/ 0 w 41"/>
                  <a:gd name="T9" fmla="*/ 179 h 179"/>
                  <a:gd name="T10" fmla="*/ 41 w 41"/>
                  <a:gd name="T11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79">
                    <a:moveTo>
                      <a:pt x="0" y="0"/>
                    </a:moveTo>
                    <a:lnTo>
                      <a:pt x="41" y="0"/>
                    </a:lnTo>
                    <a:lnTo>
                      <a:pt x="20" y="0"/>
                    </a:lnTo>
                    <a:lnTo>
                      <a:pt x="20" y="179"/>
                    </a:lnTo>
                    <a:lnTo>
                      <a:pt x="0" y="179"/>
                    </a:lnTo>
                    <a:lnTo>
                      <a:pt x="41" y="179"/>
                    </a:lnTo>
                  </a:path>
                </a:pathLst>
              </a:custGeom>
              <a:noFill/>
              <a:ln w="6350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7" name="Rectangle 377">
                <a:extLst>
                  <a:ext uri="{FF2B5EF4-FFF2-40B4-BE49-F238E27FC236}">
                    <a16:creationId xmlns:a16="http://schemas.microsoft.com/office/drawing/2014/main" id="{B358A775-511F-48F3-0455-29D792296B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06452" y="7111429"/>
                <a:ext cx="111125" cy="182563"/>
              </a:xfrm>
              <a:prstGeom prst="rect">
                <a:avLst/>
              </a:prstGeom>
              <a:solidFill>
                <a:srgbClr val="FF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8" name="Freeform 378">
                <a:extLst>
                  <a:ext uri="{FF2B5EF4-FFF2-40B4-BE49-F238E27FC236}">
                    <a16:creationId xmlns:a16="http://schemas.microsoft.com/office/drawing/2014/main" id="{91275C29-A36C-2C5D-7EFF-FD5B0158B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5339" y="7111429"/>
                <a:ext cx="131763" cy="182563"/>
              </a:xfrm>
              <a:custGeom>
                <a:avLst/>
                <a:gdLst>
                  <a:gd name="T0" fmla="*/ 7 w 83"/>
                  <a:gd name="T1" fmla="*/ 115 h 115"/>
                  <a:gd name="T2" fmla="*/ 7 w 83"/>
                  <a:gd name="T3" fmla="*/ 0 h 115"/>
                  <a:gd name="T4" fmla="*/ 0 w 83"/>
                  <a:gd name="T5" fmla="*/ 0 h 115"/>
                  <a:gd name="T6" fmla="*/ 83 w 83"/>
                  <a:gd name="T7" fmla="*/ 0 h 115"/>
                  <a:gd name="T8" fmla="*/ 77 w 83"/>
                  <a:gd name="T9" fmla="*/ 0 h 115"/>
                  <a:gd name="T10" fmla="*/ 77 w 83"/>
                  <a:gd name="T11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115">
                    <a:moveTo>
                      <a:pt x="7" y="115"/>
                    </a:moveTo>
                    <a:lnTo>
                      <a:pt x="7" y="0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77" y="0"/>
                    </a:lnTo>
                    <a:lnTo>
                      <a:pt x="77" y="115"/>
                    </a:lnTo>
                  </a:path>
                </a:pathLst>
              </a:custGeom>
              <a:noFill/>
              <a:ln w="20638" cap="flat">
                <a:solidFill>
                  <a:srgbClr val="FF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9" name="Rectangle 379">
                <a:extLst>
                  <a:ext uri="{FF2B5EF4-FFF2-40B4-BE49-F238E27FC236}">
                    <a16:creationId xmlns:a16="http://schemas.microsoft.com/office/drawing/2014/main" id="{33746C59-BA0C-7FB7-191A-0BBC505226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27177" y="6370066"/>
                <a:ext cx="111125" cy="923925"/>
              </a:xfrm>
              <a:prstGeom prst="rect">
                <a:avLst/>
              </a:prstGeom>
              <a:solidFill>
                <a:srgbClr val="FF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0" name="Freeform 380">
                <a:extLst>
                  <a:ext uri="{FF2B5EF4-FFF2-40B4-BE49-F238E27FC236}">
                    <a16:creationId xmlns:a16="http://schemas.microsoft.com/office/drawing/2014/main" id="{658637D8-D43D-96D0-DA68-5FEC2B49D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7652" y="6370066"/>
                <a:ext cx="131763" cy="923925"/>
              </a:xfrm>
              <a:custGeom>
                <a:avLst/>
                <a:gdLst>
                  <a:gd name="T0" fmla="*/ 6 w 83"/>
                  <a:gd name="T1" fmla="*/ 582 h 582"/>
                  <a:gd name="T2" fmla="*/ 6 w 83"/>
                  <a:gd name="T3" fmla="*/ 0 h 582"/>
                  <a:gd name="T4" fmla="*/ 0 w 83"/>
                  <a:gd name="T5" fmla="*/ 0 h 582"/>
                  <a:gd name="T6" fmla="*/ 83 w 83"/>
                  <a:gd name="T7" fmla="*/ 0 h 582"/>
                  <a:gd name="T8" fmla="*/ 76 w 83"/>
                  <a:gd name="T9" fmla="*/ 0 h 582"/>
                  <a:gd name="T10" fmla="*/ 76 w 83"/>
                  <a:gd name="T11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582">
                    <a:moveTo>
                      <a:pt x="6" y="58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83" y="0"/>
                    </a:lnTo>
                    <a:lnTo>
                      <a:pt x="76" y="0"/>
                    </a:lnTo>
                    <a:lnTo>
                      <a:pt x="76" y="582"/>
                    </a:lnTo>
                  </a:path>
                </a:pathLst>
              </a:custGeom>
              <a:noFill/>
              <a:ln w="20638" cap="flat">
                <a:solidFill>
                  <a:srgbClr val="FF808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1" name="Freeform 381">
                <a:extLst>
                  <a:ext uri="{FF2B5EF4-FFF2-40B4-BE49-F238E27FC236}">
                    <a16:creationId xmlns:a16="http://schemas.microsoft.com/office/drawing/2014/main" id="{044B737A-7CB4-B28F-5E74-477000EC30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8677" y="7019354"/>
                <a:ext cx="65088" cy="161925"/>
              </a:xfrm>
              <a:custGeom>
                <a:avLst/>
                <a:gdLst>
                  <a:gd name="T0" fmla="*/ 0 w 41"/>
                  <a:gd name="T1" fmla="*/ 0 h 102"/>
                  <a:gd name="T2" fmla="*/ 41 w 41"/>
                  <a:gd name="T3" fmla="*/ 0 h 102"/>
                  <a:gd name="T4" fmla="*/ 20 w 41"/>
                  <a:gd name="T5" fmla="*/ 0 h 102"/>
                  <a:gd name="T6" fmla="*/ 20 w 41"/>
                  <a:gd name="T7" fmla="*/ 102 h 102"/>
                  <a:gd name="T8" fmla="*/ 0 w 41"/>
                  <a:gd name="T9" fmla="*/ 102 h 102"/>
                  <a:gd name="T10" fmla="*/ 41 w 41"/>
                  <a:gd name="T11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02">
                    <a:moveTo>
                      <a:pt x="0" y="0"/>
                    </a:moveTo>
                    <a:lnTo>
                      <a:pt x="41" y="0"/>
                    </a:lnTo>
                    <a:lnTo>
                      <a:pt x="20" y="0"/>
                    </a:lnTo>
                    <a:lnTo>
                      <a:pt x="20" y="102"/>
                    </a:lnTo>
                    <a:lnTo>
                      <a:pt x="0" y="102"/>
                    </a:lnTo>
                    <a:lnTo>
                      <a:pt x="41" y="102"/>
                    </a:lnTo>
                  </a:path>
                </a:pathLst>
              </a:custGeom>
              <a:noFill/>
              <a:ln w="6350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2" name="Freeform 382">
                <a:extLst>
                  <a:ext uri="{FF2B5EF4-FFF2-40B4-BE49-F238E27FC236}">
                    <a16:creationId xmlns:a16="http://schemas.microsoft.com/office/drawing/2014/main" id="{50D3AF73-BF1F-BA94-9990-591A75B1FD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0989" y="6185916"/>
                <a:ext cx="63500" cy="346075"/>
              </a:xfrm>
              <a:custGeom>
                <a:avLst/>
                <a:gdLst>
                  <a:gd name="T0" fmla="*/ 0 w 40"/>
                  <a:gd name="T1" fmla="*/ 0 h 218"/>
                  <a:gd name="T2" fmla="*/ 40 w 40"/>
                  <a:gd name="T3" fmla="*/ 0 h 218"/>
                  <a:gd name="T4" fmla="*/ 20 w 40"/>
                  <a:gd name="T5" fmla="*/ 0 h 218"/>
                  <a:gd name="T6" fmla="*/ 20 w 40"/>
                  <a:gd name="T7" fmla="*/ 218 h 218"/>
                  <a:gd name="T8" fmla="*/ 0 w 40"/>
                  <a:gd name="T9" fmla="*/ 218 h 218"/>
                  <a:gd name="T10" fmla="*/ 40 w 40"/>
                  <a:gd name="T11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18">
                    <a:moveTo>
                      <a:pt x="0" y="0"/>
                    </a:moveTo>
                    <a:lnTo>
                      <a:pt x="40" y="0"/>
                    </a:lnTo>
                    <a:lnTo>
                      <a:pt x="20" y="0"/>
                    </a:lnTo>
                    <a:lnTo>
                      <a:pt x="20" y="218"/>
                    </a:lnTo>
                    <a:lnTo>
                      <a:pt x="0" y="218"/>
                    </a:lnTo>
                    <a:lnTo>
                      <a:pt x="40" y="218"/>
                    </a:lnTo>
                  </a:path>
                </a:pathLst>
              </a:custGeom>
              <a:noFill/>
              <a:ln w="6350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" name="Freeform 409">
                <a:extLst>
                  <a:ext uri="{FF2B5EF4-FFF2-40B4-BE49-F238E27FC236}">
                    <a16:creationId xmlns:a16="http://schemas.microsoft.com/office/drawing/2014/main" id="{DBB84D7F-1532-F52F-2A18-E164DCBB27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23902" y="7293991"/>
                <a:ext cx="1392238" cy="58738"/>
              </a:xfrm>
              <a:custGeom>
                <a:avLst/>
                <a:gdLst>
                  <a:gd name="T0" fmla="*/ 0 w 877"/>
                  <a:gd name="T1" fmla="*/ 0 h 37"/>
                  <a:gd name="T2" fmla="*/ 877 w 877"/>
                  <a:gd name="T3" fmla="*/ 0 h 37"/>
                  <a:gd name="T4" fmla="*/ 210 w 877"/>
                  <a:gd name="T5" fmla="*/ 37 h 37"/>
                  <a:gd name="T6" fmla="*/ 210 w 877"/>
                  <a:gd name="T7" fmla="*/ 0 h 37"/>
                  <a:gd name="T8" fmla="*/ 665 w 877"/>
                  <a:gd name="T9" fmla="*/ 37 h 37"/>
                  <a:gd name="T10" fmla="*/ 665 w 877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7" h="37">
                    <a:moveTo>
                      <a:pt x="0" y="0"/>
                    </a:moveTo>
                    <a:lnTo>
                      <a:pt x="877" y="0"/>
                    </a:lnTo>
                    <a:moveTo>
                      <a:pt x="210" y="37"/>
                    </a:moveTo>
                    <a:lnTo>
                      <a:pt x="210" y="0"/>
                    </a:lnTo>
                    <a:moveTo>
                      <a:pt x="665" y="37"/>
                    </a:moveTo>
                    <a:lnTo>
                      <a:pt x="665" y="0"/>
                    </a:lnTo>
                  </a:path>
                </a:pathLst>
              </a:custGeom>
              <a:noFill/>
              <a:ln w="1428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" name="Rectangle 410">
                <a:extLst>
                  <a:ext uri="{FF2B5EF4-FFF2-40B4-BE49-F238E27FC236}">
                    <a16:creationId xmlns:a16="http://schemas.microsoft.com/office/drawing/2014/main" id="{E5DB1CC5-7A6A-2AC3-70CE-F69EC2B762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26173" y="7204987"/>
                <a:ext cx="8496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</a:t>
                </a:r>
                <a:endParaRPr kumimoji="0" lang="en-US" altLang="en-US" sz="12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41" name="Rectangle 411">
                <a:extLst>
                  <a:ext uri="{FF2B5EF4-FFF2-40B4-BE49-F238E27FC236}">
                    <a16:creationId xmlns:a16="http://schemas.microsoft.com/office/drawing/2014/main" id="{3A7DD29D-BC5B-0685-CDDB-F15B047954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69023" y="6744612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20</a:t>
                </a:r>
                <a:endParaRPr kumimoji="0" lang="en-US" altLang="en-US" sz="12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42" name="Rectangle 412">
                <a:extLst>
                  <a:ext uri="{FF2B5EF4-FFF2-40B4-BE49-F238E27FC236}">
                    <a16:creationId xmlns:a16="http://schemas.microsoft.com/office/drawing/2014/main" id="{3567F2B6-7732-73AB-9263-00F097A9DE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69023" y="6285825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40</a:t>
                </a:r>
                <a:endParaRPr kumimoji="0" lang="en-US" altLang="en-US" sz="12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43" name="Rectangle 413">
                <a:extLst>
                  <a:ext uri="{FF2B5EF4-FFF2-40B4-BE49-F238E27FC236}">
                    <a16:creationId xmlns:a16="http://schemas.microsoft.com/office/drawing/2014/main" id="{108422B5-CF0A-0F55-0215-6F9964862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69023" y="5825450"/>
                <a:ext cx="16991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60</a:t>
                </a:r>
                <a:endParaRPr kumimoji="0" lang="en-US" altLang="en-US" sz="1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44" name="Freeform 414">
                <a:extLst>
                  <a:ext uri="{FF2B5EF4-FFF2-40B4-BE49-F238E27FC236}">
                    <a16:creationId xmlns:a16="http://schemas.microsoft.com/office/drawing/2014/main" id="{F9797F10-1A4A-E070-BFFA-5478694F68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71514" y="5908104"/>
                <a:ext cx="58738" cy="1392238"/>
              </a:xfrm>
              <a:custGeom>
                <a:avLst/>
                <a:gdLst>
                  <a:gd name="T0" fmla="*/ 37 w 37"/>
                  <a:gd name="T1" fmla="*/ 877 h 877"/>
                  <a:gd name="T2" fmla="*/ 37 w 37"/>
                  <a:gd name="T3" fmla="*/ 0 h 877"/>
                  <a:gd name="T4" fmla="*/ 37 w 37"/>
                  <a:gd name="T5" fmla="*/ 873 h 877"/>
                  <a:gd name="T6" fmla="*/ 0 w 37"/>
                  <a:gd name="T7" fmla="*/ 873 h 877"/>
                  <a:gd name="T8" fmla="*/ 37 w 37"/>
                  <a:gd name="T9" fmla="*/ 583 h 877"/>
                  <a:gd name="T10" fmla="*/ 0 w 37"/>
                  <a:gd name="T11" fmla="*/ 583 h 877"/>
                  <a:gd name="T12" fmla="*/ 37 w 37"/>
                  <a:gd name="T13" fmla="*/ 294 h 877"/>
                  <a:gd name="T14" fmla="*/ 0 w 37"/>
                  <a:gd name="T15" fmla="*/ 294 h 877"/>
                  <a:gd name="T16" fmla="*/ 37 w 37"/>
                  <a:gd name="T17" fmla="*/ 4 h 877"/>
                  <a:gd name="T18" fmla="*/ 0 w 37"/>
                  <a:gd name="T19" fmla="*/ 4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877">
                    <a:moveTo>
                      <a:pt x="37" y="877"/>
                    </a:moveTo>
                    <a:lnTo>
                      <a:pt x="37" y="0"/>
                    </a:lnTo>
                    <a:moveTo>
                      <a:pt x="37" y="873"/>
                    </a:moveTo>
                    <a:lnTo>
                      <a:pt x="0" y="873"/>
                    </a:lnTo>
                    <a:moveTo>
                      <a:pt x="37" y="583"/>
                    </a:moveTo>
                    <a:lnTo>
                      <a:pt x="0" y="583"/>
                    </a:lnTo>
                    <a:moveTo>
                      <a:pt x="37" y="294"/>
                    </a:moveTo>
                    <a:lnTo>
                      <a:pt x="0" y="294"/>
                    </a:lnTo>
                    <a:moveTo>
                      <a:pt x="37" y="4"/>
                    </a:moveTo>
                    <a:lnTo>
                      <a:pt x="0" y="4"/>
                    </a:lnTo>
                  </a:path>
                </a:pathLst>
              </a:custGeom>
              <a:noFill/>
              <a:ln w="14288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5" name="Freeform 415">
                <a:extLst>
                  <a:ext uri="{FF2B5EF4-FFF2-40B4-BE49-F238E27FC236}">
                    <a16:creationId xmlns:a16="http://schemas.microsoft.com/office/drawing/2014/main" id="{588D680C-111D-9A37-5E9F-F594E104D7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9039" y="7049516"/>
                <a:ext cx="55563" cy="55563"/>
              </a:xfrm>
              <a:custGeom>
                <a:avLst/>
                <a:gdLst>
                  <a:gd name="T0" fmla="*/ 18 w 35"/>
                  <a:gd name="T1" fmla="*/ 0 h 35"/>
                  <a:gd name="T2" fmla="*/ 35 w 35"/>
                  <a:gd name="T3" fmla="*/ 35 h 35"/>
                  <a:gd name="T4" fmla="*/ 0 w 35"/>
                  <a:gd name="T5" fmla="*/ 35 h 35"/>
                  <a:gd name="T6" fmla="*/ 18 w 35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5">
                    <a:moveTo>
                      <a:pt x="18" y="0"/>
                    </a:moveTo>
                    <a:lnTo>
                      <a:pt x="35" y="35"/>
                    </a:lnTo>
                    <a:lnTo>
                      <a:pt x="0" y="3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6" name="Freeform 416">
                <a:extLst>
                  <a:ext uri="{FF2B5EF4-FFF2-40B4-BE49-F238E27FC236}">
                    <a16:creationId xmlns:a16="http://schemas.microsoft.com/office/drawing/2014/main" id="{42D382BE-C638-21ED-6352-62F753A65F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9039" y="7049516"/>
                <a:ext cx="55563" cy="55563"/>
              </a:xfrm>
              <a:custGeom>
                <a:avLst/>
                <a:gdLst>
                  <a:gd name="T0" fmla="*/ 18 w 35"/>
                  <a:gd name="T1" fmla="*/ 0 h 35"/>
                  <a:gd name="T2" fmla="*/ 35 w 35"/>
                  <a:gd name="T3" fmla="*/ 35 h 35"/>
                  <a:gd name="T4" fmla="*/ 0 w 35"/>
                  <a:gd name="T5" fmla="*/ 35 h 35"/>
                  <a:gd name="T6" fmla="*/ 18 w 35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5">
                    <a:moveTo>
                      <a:pt x="18" y="0"/>
                    </a:moveTo>
                    <a:lnTo>
                      <a:pt x="35" y="35"/>
                    </a:lnTo>
                    <a:lnTo>
                      <a:pt x="0" y="35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7" name="Freeform 417">
                <a:extLst>
                  <a:ext uri="{FF2B5EF4-FFF2-40B4-BE49-F238E27FC236}">
                    <a16:creationId xmlns:a16="http://schemas.microsoft.com/office/drawing/2014/main" id="{FEC0F1C1-85E0-E50C-815A-23B26DC9F5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5239" y="7060629"/>
                <a:ext cx="55563" cy="55563"/>
              </a:xfrm>
              <a:custGeom>
                <a:avLst/>
                <a:gdLst>
                  <a:gd name="T0" fmla="*/ 18 w 35"/>
                  <a:gd name="T1" fmla="*/ 0 h 35"/>
                  <a:gd name="T2" fmla="*/ 35 w 35"/>
                  <a:gd name="T3" fmla="*/ 35 h 35"/>
                  <a:gd name="T4" fmla="*/ 0 w 35"/>
                  <a:gd name="T5" fmla="*/ 35 h 35"/>
                  <a:gd name="T6" fmla="*/ 18 w 35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5">
                    <a:moveTo>
                      <a:pt x="18" y="0"/>
                    </a:moveTo>
                    <a:lnTo>
                      <a:pt x="35" y="35"/>
                    </a:lnTo>
                    <a:lnTo>
                      <a:pt x="0" y="3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8" name="Freeform 418">
                <a:extLst>
                  <a:ext uri="{FF2B5EF4-FFF2-40B4-BE49-F238E27FC236}">
                    <a16:creationId xmlns:a16="http://schemas.microsoft.com/office/drawing/2014/main" id="{4410BEE0-141E-F843-DAAF-FB23F67B2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5239" y="7060629"/>
                <a:ext cx="55563" cy="55563"/>
              </a:xfrm>
              <a:custGeom>
                <a:avLst/>
                <a:gdLst>
                  <a:gd name="T0" fmla="*/ 18 w 35"/>
                  <a:gd name="T1" fmla="*/ 0 h 35"/>
                  <a:gd name="T2" fmla="*/ 35 w 35"/>
                  <a:gd name="T3" fmla="*/ 35 h 35"/>
                  <a:gd name="T4" fmla="*/ 0 w 35"/>
                  <a:gd name="T5" fmla="*/ 35 h 35"/>
                  <a:gd name="T6" fmla="*/ 18 w 35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5">
                    <a:moveTo>
                      <a:pt x="18" y="0"/>
                    </a:moveTo>
                    <a:lnTo>
                      <a:pt x="35" y="35"/>
                    </a:lnTo>
                    <a:lnTo>
                      <a:pt x="0" y="35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9" name="Freeform 419">
                <a:extLst>
                  <a:ext uri="{FF2B5EF4-FFF2-40B4-BE49-F238E27FC236}">
                    <a16:creationId xmlns:a16="http://schemas.microsoft.com/office/drawing/2014/main" id="{007EE747-FF0A-76DD-6441-87DE2F43DD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7139" y="7138416"/>
                <a:ext cx="55563" cy="55563"/>
              </a:xfrm>
              <a:custGeom>
                <a:avLst/>
                <a:gdLst>
                  <a:gd name="T0" fmla="*/ 18 w 35"/>
                  <a:gd name="T1" fmla="*/ 0 h 35"/>
                  <a:gd name="T2" fmla="*/ 35 w 35"/>
                  <a:gd name="T3" fmla="*/ 35 h 35"/>
                  <a:gd name="T4" fmla="*/ 0 w 35"/>
                  <a:gd name="T5" fmla="*/ 35 h 35"/>
                  <a:gd name="T6" fmla="*/ 18 w 35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5">
                    <a:moveTo>
                      <a:pt x="18" y="0"/>
                    </a:moveTo>
                    <a:lnTo>
                      <a:pt x="35" y="35"/>
                    </a:lnTo>
                    <a:lnTo>
                      <a:pt x="0" y="3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0" name="Freeform 420">
                <a:extLst>
                  <a:ext uri="{FF2B5EF4-FFF2-40B4-BE49-F238E27FC236}">
                    <a16:creationId xmlns:a16="http://schemas.microsoft.com/office/drawing/2014/main" id="{56A61323-BAD2-852D-672C-71BB2E85F6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7139" y="7138416"/>
                <a:ext cx="55563" cy="55563"/>
              </a:xfrm>
              <a:custGeom>
                <a:avLst/>
                <a:gdLst>
                  <a:gd name="T0" fmla="*/ 18 w 35"/>
                  <a:gd name="T1" fmla="*/ 0 h 35"/>
                  <a:gd name="T2" fmla="*/ 35 w 35"/>
                  <a:gd name="T3" fmla="*/ 35 h 35"/>
                  <a:gd name="T4" fmla="*/ 0 w 35"/>
                  <a:gd name="T5" fmla="*/ 35 h 35"/>
                  <a:gd name="T6" fmla="*/ 18 w 35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5">
                    <a:moveTo>
                      <a:pt x="18" y="0"/>
                    </a:moveTo>
                    <a:lnTo>
                      <a:pt x="35" y="35"/>
                    </a:lnTo>
                    <a:lnTo>
                      <a:pt x="0" y="35"/>
                    </a:lnTo>
                    <a:lnTo>
                      <a:pt x="18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1" name="Freeform 421">
                <a:extLst>
                  <a:ext uri="{FF2B5EF4-FFF2-40B4-BE49-F238E27FC236}">
                    <a16:creationId xmlns:a16="http://schemas.microsoft.com/office/drawing/2014/main" id="{8446358B-B944-8AF9-C428-219F6897D8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49452" y="6473254"/>
                <a:ext cx="53975" cy="55563"/>
              </a:xfrm>
              <a:custGeom>
                <a:avLst/>
                <a:gdLst>
                  <a:gd name="T0" fmla="*/ 17 w 34"/>
                  <a:gd name="T1" fmla="*/ 0 h 35"/>
                  <a:gd name="T2" fmla="*/ 34 w 34"/>
                  <a:gd name="T3" fmla="*/ 35 h 35"/>
                  <a:gd name="T4" fmla="*/ 0 w 34"/>
                  <a:gd name="T5" fmla="*/ 35 h 35"/>
                  <a:gd name="T6" fmla="*/ 17 w 34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5">
                    <a:moveTo>
                      <a:pt x="17" y="0"/>
                    </a:moveTo>
                    <a:lnTo>
                      <a:pt x="34" y="35"/>
                    </a:lnTo>
                    <a:lnTo>
                      <a:pt x="0" y="35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2" name="Freeform 422">
                <a:extLst>
                  <a:ext uri="{FF2B5EF4-FFF2-40B4-BE49-F238E27FC236}">
                    <a16:creationId xmlns:a16="http://schemas.microsoft.com/office/drawing/2014/main" id="{F545B65A-A46A-1487-B7D0-3AD141F3B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49452" y="6473254"/>
                <a:ext cx="53975" cy="55563"/>
              </a:xfrm>
              <a:custGeom>
                <a:avLst/>
                <a:gdLst>
                  <a:gd name="T0" fmla="*/ 17 w 34"/>
                  <a:gd name="T1" fmla="*/ 0 h 35"/>
                  <a:gd name="T2" fmla="*/ 34 w 34"/>
                  <a:gd name="T3" fmla="*/ 35 h 35"/>
                  <a:gd name="T4" fmla="*/ 0 w 34"/>
                  <a:gd name="T5" fmla="*/ 35 h 35"/>
                  <a:gd name="T6" fmla="*/ 17 w 34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5">
                    <a:moveTo>
                      <a:pt x="17" y="0"/>
                    </a:moveTo>
                    <a:lnTo>
                      <a:pt x="34" y="35"/>
                    </a:lnTo>
                    <a:lnTo>
                      <a:pt x="0" y="35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3" name="Freeform 423">
                <a:extLst>
                  <a:ext uri="{FF2B5EF4-FFF2-40B4-BE49-F238E27FC236}">
                    <a16:creationId xmlns:a16="http://schemas.microsoft.com/office/drawing/2014/main" id="{1ADDB022-B4FF-D6FB-2980-6F4E702FCB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7552" y="6270054"/>
                <a:ext cx="53975" cy="55563"/>
              </a:xfrm>
              <a:custGeom>
                <a:avLst/>
                <a:gdLst>
                  <a:gd name="T0" fmla="*/ 17 w 34"/>
                  <a:gd name="T1" fmla="*/ 0 h 35"/>
                  <a:gd name="T2" fmla="*/ 34 w 34"/>
                  <a:gd name="T3" fmla="*/ 35 h 35"/>
                  <a:gd name="T4" fmla="*/ 0 w 34"/>
                  <a:gd name="T5" fmla="*/ 35 h 35"/>
                  <a:gd name="T6" fmla="*/ 17 w 34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5">
                    <a:moveTo>
                      <a:pt x="17" y="0"/>
                    </a:moveTo>
                    <a:lnTo>
                      <a:pt x="34" y="35"/>
                    </a:lnTo>
                    <a:lnTo>
                      <a:pt x="0" y="35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4" name="Freeform 424">
                <a:extLst>
                  <a:ext uri="{FF2B5EF4-FFF2-40B4-BE49-F238E27FC236}">
                    <a16:creationId xmlns:a16="http://schemas.microsoft.com/office/drawing/2014/main" id="{A2F900DA-D6BD-E845-4E5A-091D9D29A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87552" y="6270054"/>
                <a:ext cx="53975" cy="55563"/>
              </a:xfrm>
              <a:custGeom>
                <a:avLst/>
                <a:gdLst>
                  <a:gd name="T0" fmla="*/ 17 w 34"/>
                  <a:gd name="T1" fmla="*/ 0 h 35"/>
                  <a:gd name="T2" fmla="*/ 34 w 34"/>
                  <a:gd name="T3" fmla="*/ 35 h 35"/>
                  <a:gd name="T4" fmla="*/ 0 w 34"/>
                  <a:gd name="T5" fmla="*/ 35 h 35"/>
                  <a:gd name="T6" fmla="*/ 17 w 34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5">
                    <a:moveTo>
                      <a:pt x="17" y="0"/>
                    </a:moveTo>
                    <a:lnTo>
                      <a:pt x="34" y="35"/>
                    </a:lnTo>
                    <a:lnTo>
                      <a:pt x="0" y="35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5" name="Freeform 425">
                <a:extLst>
                  <a:ext uri="{FF2B5EF4-FFF2-40B4-BE49-F238E27FC236}">
                    <a16:creationId xmlns:a16="http://schemas.microsoft.com/office/drawing/2014/main" id="{03FF58E2-F849-AB8A-67CD-3A34279C7B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1352" y="6263704"/>
                <a:ext cx="55563" cy="55563"/>
              </a:xfrm>
              <a:custGeom>
                <a:avLst/>
                <a:gdLst>
                  <a:gd name="T0" fmla="*/ 17 w 35"/>
                  <a:gd name="T1" fmla="*/ 0 h 35"/>
                  <a:gd name="T2" fmla="*/ 35 w 35"/>
                  <a:gd name="T3" fmla="*/ 35 h 35"/>
                  <a:gd name="T4" fmla="*/ 0 w 35"/>
                  <a:gd name="T5" fmla="*/ 35 h 35"/>
                  <a:gd name="T6" fmla="*/ 17 w 35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lnTo>
                      <a:pt x="35" y="35"/>
                    </a:lnTo>
                    <a:lnTo>
                      <a:pt x="0" y="35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6" name="Freeform 426">
                <a:extLst>
                  <a:ext uri="{FF2B5EF4-FFF2-40B4-BE49-F238E27FC236}">
                    <a16:creationId xmlns:a16="http://schemas.microsoft.com/office/drawing/2014/main" id="{2C5CF7F0-CCB0-8DC2-5E00-0ABA20B434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1352" y="6263704"/>
                <a:ext cx="55563" cy="55563"/>
              </a:xfrm>
              <a:custGeom>
                <a:avLst/>
                <a:gdLst>
                  <a:gd name="T0" fmla="*/ 17 w 35"/>
                  <a:gd name="T1" fmla="*/ 0 h 35"/>
                  <a:gd name="T2" fmla="*/ 35 w 35"/>
                  <a:gd name="T3" fmla="*/ 35 h 35"/>
                  <a:gd name="T4" fmla="*/ 0 w 35"/>
                  <a:gd name="T5" fmla="*/ 35 h 35"/>
                  <a:gd name="T6" fmla="*/ 17 w 35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lnTo>
                      <a:pt x="35" y="35"/>
                    </a:lnTo>
                    <a:lnTo>
                      <a:pt x="0" y="35"/>
                    </a:lnTo>
                    <a:lnTo>
                      <a:pt x="17" y="0"/>
                    </a:lnTo>
                    <a:close/>
                  </a:path>
                </a:pathLst>
              </a:custGeom>
              <a:noFill/>
              <a:ln w="1588" cap="flat">
                <a:solidFill>
                  <a:srgbClr val="FF8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7" name="Rectangle 427">
                <a:extLst>
                  <a:ext uri="{FF2B5EF4-FFF2-40B4-BE49-F238E27FC236}">
                    <a16:creationId xmlns:a16="http://schemas.microsoft.com/office/drawing/2014/main" id="{48CA1FE5-476B-77BB-506A-E53CF236F2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8389" y="7103491"/>
                <a:ext cx="53975" cy="55563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8" name="Rectangle 428">
                <a:extLst>
                  <a:ext uri="{FF2B5EF4-FFF2-40B4-BE49-F238E27FC236}">
                    <a16:creationId xmlns:a16="http://schemas.microsoft.com/office/drawing/2014/main" id="{8914224E-0EA4-C4FE-901C-48AB46B15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8389" y="7103491"/>
                <a:ext cx="53975" cy="55563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9" name="Rectangle 429">
                <a:extLst>
                  <a:ext uri="{FF2B5EF4-FFF2-40B4-BE49-F238E27FC236}">
                    <a16:creationId xmlns:a16="http://schemas.microsoft.com/office/drawing/2014/main" id="{4A2ED509-ED84-3FC9-0B54-F6241E3A10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0289" y="7078091"/>
                <a:ext cx="55563" cy="55563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0" name="Rectangle 430">
                <a:extLst>
                  <a:ext uri="{FF2B5EF4-FFF2-40B4-BE49-F238E27FC236}">
                    <a16:creationId xmlns:a16="http://schemas.microsoft.com/office/drawing/2014/main" id="{942BFC9A-04A3-FE62-44B2-0C86A32BA9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30289" y="7078091"/>
                <a:ext cx="55563" cy="55563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1" name="Rectangle 431">
                <a:extLst>
                  <a:ext uri="{FF2B5EF4-FFF2-40B4-BE49-F238E27FC236}">
                    <a16:creationId xmlns:a16="http://schemas.microsoft.com/office/drawing/2014/main" id="{0ADDAE73-708F-7538-E003-C9FEE38066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92189" y="7111429"/>
                <a:ext cx="55563" cy="55563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2" name="Rectangle 432">
                <a:extLst>
                  <a:ext uri="{FF2B5EF4-FFF2-40B4-BE49-F238E27FC236}">
                    <a16:creationId xmlns:a16="http://schemas.microsoft.com/office/drawing/2014/main" id="{25D97B3D-91A4-E7C0-0F69-65A944968E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92189" y="7111429"/>
                <a:ext cx="55563" cy="55563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3" name="Rectangle 433">
                <a:extLst>
                  <a:ext uri="{FF2B5EF4-FFF2-40B4-BE49-F238E27FC236}">
                    <a16:creationId xmlns:a16="http://schemas.microsoft.com/office/drawing/2014/main" id="{7CED4FFD-9347-7187-ED00-34A848C0E9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52602" y="6500241"/>
                <a:ext cx="55563" cy="53975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4" name="Rectangle 434">
                <a:extLst>
                  <a:ext uri="{FF2B5EF4-FFF2-40B4-BE49-F238E27FC236}">
                    <a16:creationId xmlns:a16="http://schemas.microsoft.com/office/drawing/2014/main" id="{D48E8D3A-1676-AC42-7CE1-D7B168FB7D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52602" y="6500241"/>
                <a:ext cx="55563" cy="53975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5" name="Rectangle 435">
                <a:extLst>
                  <a:ext uri="{FF2B5EF4-FFF2-40B4-BE49-F238E27FC236}">
                    <a16:creationId xmlns:a16="http://schemas.microsoft.com/office/drawing/2014/main" id="{99DCD97D-6550-E1E4-1BD0-D5DF8E2122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52602" y="6416104"/>
                <a:ext cx="55563" cy="55563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6" name="Rectangle 436">
                <a:extLst>
                  <a:ext uri="{FF2B5EF4-FFF2-40B4-BE49-F238E27FC236}">
                    <a16:creationId xmlns:a16="http://schemas.microsoft.com/office/drawing/2014/main" id="{92FC4F44-BD15-BD2B-11B7-E5E3432AF9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52602" y="6416104"/>
                <a:ext cx="55563" cy="55563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7" name="Rectangle 437">
                <a:extLst>
                  <a:ext uri="{FF2B5EF4-FFF2-40B4-BE49-F238E27FC236}">
                    <a16:creationId xmlns:a16="http://schemas.microsoft.com/office/drawing/2014/main" id="{B66C0DC9-9EAC-1741-99B2-01CB3F3AC7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52602" y="6224016"/>
                <a:ext cx="55563" cy="55563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8" name="Rectangle 438">
                <a:extLst>
                  <a:ext uri="{FF2B5EF4-FFF2-40B4-BE49-F238E27FC236}">
                    <a16:creationId xmlns:a16="http://schemas.microsoft.com/office/drawing/2014/main" id="{E04EF36C-BFE9-F258-286D-2500B04F6E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52602" y="6224016"/>
                <a:ext cx="55563" cy="55563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9" name="Oval 439">
                <a:extLst>
                  <a:ext uri="{FF2B5EF4-FFF2-40B4-BE49-F238E27FC236}">
                    <a16:creationId xmlns:a16="http://schemas.microsoft.com/office/drawing/2014/main" id="{3562DC0D-5477-1E79-F841-FF5E196D92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33439" y="7165404"/>
                <a:ext cx="55563" cy="53975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0" name="Oval 440">
                <a:extLst>
                  <a:ext uri="{FF2B5EF4-FFF2-40B4-BE49-F238E27FC236}">
                    <a16:creationId xmlns:a16="http://schemas.microsoft.com/office/drawing/2014/main" id="{5C393F90-E701-989D-686C-C16531A750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33439" y="7165404"/>
                <a:ext cx="55563" cy="53975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1" name="Oval 441">
                <a:extLst>
                  <a:ext uri="{FF2B5EF4-FFF2-40B4-BE49-F238E27FC236}">
                    <a16:creationId xmlns:a16="http://schemas.microsoft.com/office/drawing/2014/main" id="{C77ABF1C-A4EB-596A-301F-A51B719F3A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71539" y="7039991"/>
                <a:ext cx="55563" cy="55563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2" name="Oval 442">
                <a:extLst>
                  <a:ext uri="{FF2B5EF4-FFF2-40B4-BE49-F238E27FC236}">
                    <a16:creationId xmlns:a16="http://schemas.microsoft.com/office/drawing/2014/main" id="{3FF810AA-171B-A3EC-443C-30E82ACCAC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71539" y="7039991"/>
                <a:ext cx="55563" cy="55563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3" name="Oval 443">
                <a:extLst>
                  <a:ext uri="{FF2B5EF4-FFF2-40B4-BE49-F238E27FC236}">
                    <a16:creationId xmlns:a16="http://schemas.microsoft.com/office/drawing/2014/main" id="{E8ADB48C-6FC9-C768-FEFC-3A790BAB06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95339" y="7013004"/>
                <a:ext cx="55563" cy="55563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4" name="Oval 444">
                <a:extLst>
                  <a:ext uri="{FF2B5EF4-FFF2-40B4-BE49-F238E27FC236}">
                    <a16:creationId xmlns:a16="http://schemas.microsoft.com/office/drawing/2014/main" id="{81D00D35-3391-A972-7838-946C65E149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95339" y="7013004"/>
                <a:ext cx="55563" cy="55563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5" name="Oval 445">
                <a:extLst>
                  <a:ext uri="{FF2B5EF4-FFF2-40B4-BE49-F238E27FC236}">
                    <a16:creationId xmlns:a16="http://schemas.microsoft.com/office/drawing/2014/main" id="{ADB62270-0307-6F70-DC3C-5FE4AED14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55752" y="6530404"/>
                <a:ext cx="53975" cy="55563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6" name="Oval 446">
                <a:extLst>
                  <a:ext uri="{FF2B5EF4-FFF2-40B4-BE49-F238E27FC236}">
                    <a16:creationId xmlns:a16="http://schemas.microsoft.com/office/drawing/2014/main" id="{60B7194B-5A12-6619-EF75-EACCE069D3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55752" y="6530404"/>
                <a:ext cx="53975" cy="55563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7" name="Oval 447">
                <a:extLst>
                  <a:ext uri="{FF2B5EF4-FFF2-40B4-BE49-F238E27FC236}">
                    <a16:creationId xmlns:a16="http://schemas.microsoft.com/office/drawing/2014/main" id="{F29704FC-6EFA-5719-ECC9-0D6CE163A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92264" y="6231954"/>
                <a:ext cx="55563" cy="55563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8" name="Oval 448">
                <a:extLst>
                  <a:ext uri="{FF2B5EF4-FFF2-40B4-BE49-F238E27FC236}">
                    <a16:creationId xmlns:a16="http://schemas.microsoft.com/office/drawing/2014/main" id="{AB660A29-8027-A028-3B67-0450D413DD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92264" y="6231954"/>
                <a:ext cx="55563" cy="55563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9" name="Oval 449">
                <a:extLst>
                  <a:ext uri="{FF2B5EF4-FFF2-40B4-BE49-F238E27FC236}">
                    <a16:creationId xmlns:a16="http://schemas.microsoft.com/office/drawing/2014/main" id="{F110FF21-B0D9-EF42-65AB-EAA4101175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17652" y="6230366"/>
                <a:ext cx="53975" cy="53975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0" name="Oval 450">
                <a:extLst>
                  <a:ext uri="{FF2B5EF4-FFF2-40B4-BE49-F238E27FC236}">
                    <a16:creationId xmlns:a16="http://schemas.microsoft.com/office/drawing/2014/main" id="{8D728D8A-1533-FA2A-9C39-AD5FC1AEB6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17652" y="6230366"/>
                <a:ext cx="53975" cy="53975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924" name="Group 923">
                <a:extLst>
                  <a:ext uri="{FF2B5EF4-FFF2-40B4-BE49-F238E27FC236}">
                    <a16:creationId xmlns:a16="http://schemas.microsoft.com/office/drawing/2014/main" id="{0B47317C-BA88-07FD-0E2C-332B2A33D79C}"/>
                  </a:ext>
                </a:extLst>
              </p:cNvPr>
              <p:cNvGrpSpPr/>
              <p:nvPr/>
            </p:nvGrpSpPr>
            <p:grpSpPr>
              <a:xfrm>
                <a:off x="7402052" y="5300802"/>
                <a:ext cx="1002782" cy="649455"/>
                <a:chOff x="4917686" y="2695142"/>
                <a:chExt cx="1002782" cy="649455"/>
              </a:xfrm>
            </p:grpSpPr>
            <p:sp>
              <p:nvSpPr>
                <p:cNvPr id="925" name="Oval 351">
                  <a:extLst>
                    <a:ext uri="{FF2B5EF4-FFF2-40B4-BE49-F238E27FC236}">
                      <a16:creationId xmlns:a16="http://schemas.microsoft.com/office/drawing/2014/main" id="{425B0F31-E8A6-2457-7B7C-1283925772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17686" y="2806614"/>
                  <a:ext cx="53975" cy="53975"/>
                </a:xfrm>
                <a:prstGeom prst="ellipse">
                  <a:avLst/>
                </a:prstGeom>
                <a:solidFill>
                  <a:srgbClr val="FF0000"/>
                </a:solidFill>
                <a:ln w="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6" name="Oval 352">
                  <a:extLst>
                    <a:ext uri="{FF2B5EF4-FFF2-40B4-BE49-F238E27FC236}">
                      <a16:creationId xmlns:a16="http://schemas.microsoft.com/office/drawing/2014/main" id="{B9B15268-B9CE-00F7-162E-571A708844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17686" y="2806614"/>
                  <a:ext cx="53975" cy="53975"/>
                </a:xfrm>
                <a:prstGeom prst="ellipse">
                  <a:avLst/>
                </a:prstGeom>
                <a:noFill/>
                <a:ln w="1588" cap="flat">
                  <a:solidFill>
                    <a:srgbClr val="FF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7" name="Rectangle 355">
                  <a:extLst>
                    <a:ext uri="{FF2B5EF4-FFF2-40B4-BE49-F238E27FC236}">
                      <a16:creationId xmlns:a16="http://schemas.microsoft.com/office/drawing/2014/main" id="{F50FE7B2-7903-03A5-DDA6-E63964C2A5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17686" y="2992351"/>
                  <a:ext cx="53975" cy="55563"/>
                </a:xfrm>
                <a:prstGeom prst="rect">
                  <a:avLst/>
                </a:prstGeom>
                <a:solidFill>
                  <a:srgbClr val="0000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8" name="Rectangle 356">
                  <a:extLst>
                    <a:ext uri="{FF2B5EF4-FFF2-40B4-BE49-F238E27FC236}">
                      <a16:creationId xmlns:a16="http://schemas.microsoft.com/office/drawing/2014/main" id="{7B6AC30D-73BD-6E89-98A1-6BEF71661D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17686" y="2992351"/>
                  <a:ext cx="53975" cy="55563"/>
                </a:xfrm>
                <a:prstGeom prst="rect">
                  <a:avLst/>
                </a:prstGeom>
                <a:noFill/>
                <a:ln w="1588" cap="flat">
                  <a:solidFill>
                    <a:srgbClr val="0000FF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29" name="Freeform 360">
                  <a:extLst>
                    <a:ext uri="{FF2B5EF4-FFF2-40B4-BE49-F238E27FC236}">
                      <a16:creationId xmlns:a16="http://schemas.microsoft.com/office/drawing/2014/main" id="{D7AD533F-822B-D19E-7300-72BED72F9E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7686" y="3179676"/>
                  <a:ext cx="53975" cy="55563"/>
                </a:xfrm>
                <a:custGeom>
                  <a:avLst/>
                  <a:gdLst>
                    <a:gd name="T0" fmla="*/ 17 w 34"/>
                    <a:gd name="T1" fmla="*/ 0 h 35"/>
                    <a:gd name="T2" fmla="*/ 34 w 34"/>
                    <a:gd name="T3" fmla="*/ 35 h 35"/>
                    <a:gd name="T4" fmla="*/ 0 w 34"/>
                    <a:gd name="T5" fmla="*/ 35 h 35"/>
                    <a:gd name="T6" fmla="*/ 17 w 34"/>
                    <a:gd name="T7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35">
                      <a:moveTo>
                        <a:pt x="17" y="0"/>
                      </a:moveTo>
                      <a:lnTo>
                        <a:pt x="34" y="35"/>
                      </a:lnTo>
                      <a:lnTo>
                        <a:pt x="0" y="35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FF8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0" name="Freeform 361">
                  <a:extLst>
                    <a:ext uri="{FF2B5EF4-FFF2-40B4-BE49-F238E27FC236}">
                      <a16:creationId xmlns:a16="http://schemas.microsoft.com/office/drawing/2014/main" id="{E60180B9-1047-ECDD-9C1F-258ACF67AD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7686" y="3179676"/>
                  <a:ext cx="53975" cy="55563"/>
                </a:xfrm>
                <a:custGeom>
                  <a:avLst/>
                  <a:gdLst>
                    <a:gd name="T0" fmla="*/ 17 w 34"/>
                    <a:gd name="T1" fmla="*/ 0 h 35"/>
                    <a:gd name="T2" fmla="*/ 34 w 34"/>
                    <a:gd name="T3" fmla="*/ 35 h 35"/>
                    <a:gd name="T4" fmla="*/ 0 w 34"/>
                    <a:gd name="T5" fmla="*/ 35 h 35"/>
                    <a:gd name="T6" fmla="*/ 17 w 34"/>
                    <a:gd name="T7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35">
                      <a:moveTo>
                        <a:pt x="17" y="0"/>
                      </a:moveTo>
                      <a:lnTo>
                        <a:pt x="34" y="35"/>
                      </a:lnTo>
                      <a:lnTo>
                        <a:pt x="0" y="35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noFill/>
                <a:ln w="1588" cap="flat">
                  <a:solidFill>
                    <a:srgbClr val="FF8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1" name="文本框 26">
                  <a:extLst>
                    <a:ext uri="{FF2B5EF4-FFF2-40B4-BE49-F238E27FC236}">
                      <a16:creationId xmlns:a16="http://schemas.microsoft.com/office/drawing/2014/main" id="{AA43828B-B10C-7C21-0ECC-6DF413D28E8E}"/>
                    </a:ext>
                  </a:extLst>
                </p:cNvPr>
                <p:cNvSpPr txBox="1"/>
                <p:nvPr/>
              </p:nvSpPr>
              <p:spPr>
                <a:xfrm>
                  <a:off x="4963091" y="3067598"/>
                  <a:ext cx="95737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BB</a:t>
                  </a:r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  <a:sym typeface="+mn-ea"/>
                    </a:rPr>
                    <a:t>ζ ΔC10</a:t>
                  </a:r>
                </a:p>
              </p:txBody>
            </p:sp>
            <p:sp>
              <p:nvSpPr>
                <p:cNvPr id="932" name="文本框 52">
                  <a:extLst>
                    <a:ext uri="{FF2B5EF4-FFF2-40B4-BE49-F238E27FC236}">
                      <a16:creationId xmlns:a16="http://schemas.microsoft.com/office/drawing/2014/main" id="{1865CE4B-C7D5-F324-B698-83CC7DA1D0F5}"/>
                    </a:ext>
                  </a:extLst>
                </p:cNvPr>
                <p:cNvSpPr txBox="1"/>
                <p:nvPr/>
              </p:nvSpPr>
              <p:spPr>
                <a:xfrm>
                  <a:off x="4940499" y="2695142"/>
                  <a:ext cx="91021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19.CD28ζ</a:t>
                  </a:r>
                </a:p>
              </p:txBody>
            </p:sp>
            <p:sp>
              <p:nvSpPr>
                <p:cNvPr id="933" name="文本框 53">
                  <a:extLst>
                    <a:ext uri="{FF2B5EF4-FFF2-40B4-BE49-F238E27FC236}">
                      <a16:creationId xmlns:a16="http://schemas.microsoft.com/office/drawing/2014/main" id="{F06F18C1-9CE9-8459-6E80-638B2E4B98B8}"/>
                    </a:ext>
                  </a:extLst>
                </p:cNvPr>
                <p:cNvSpPr txBox="1"/>
                <p:nvPr/>
              </p:nvSpPr>
              <p:spPr>
                <a:xfrm>
                  <a:off x="4940205" y="2888987"/>
                  <a:ext cx="71134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19.BB</a:t>
                  </a:r>
                  <a:r>
                    <a:rPr lang="en-US" altLang="zh-CN" sz="1200" dirty="0">
                      <a:latin typeface="Arial" panose="020B0604020202020204" pitchFamily="34" charset="0"/>
                      <a:cs typeface="Arial" panose="020B0604020202020204" pitchFamily="34" charset="0"/>
                      <a:sym typeface="+mn-ea"/>
                    </a:rPr>
                    <a:t>ζ</a:t>
                  </a:r>
                </a:p>
              </p:txBody>
            </p:sp>
          </p:grpSp>
          <p:sp>
            <p:nvSpPr>
              <p:cNvPr id="935" name="TextBox 934">
                <a:extLst>
                  <a:ext uri="{FF2B5EF4-FFF2-40B4-BE49-F238E27FC236}">
                    <a16:creationId xmlns:a16="http://schemas.microsoft.com/office/drawing/2014/main" id="{B69CC6F1-8D14-EB21-4535-585AA36AE974}"/>
                  </a:ext>
                </a:extLst>
              </p:cNvPr>
              <p:cNvSpPr txBox="1"/>
              <p:nvPr/>
            </p:nvSpPr>
            <p:spPr>
              <a:xfrm>
                <a:off x="7004454" y="7358104"/>
                <a:ext cx="168831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2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 stimulated</a:t>
                </a:r>
              </a:p>
            </p:txBody>
          </p:sp>
          <p:sp>
            <p:nvSpPr>
              <p:cNvPr id="936" name="Rectangle 183">
                <a:extLst>
                  <a:ext uri="{FF2B5EF4-FFF2-40B4-BE49-F238E27FC236}">
                    <a16:creationId xmlns:a16="http://schemas.microsoft.com/office/drawing/2014/main" id="{A418A1A6-6D9C-ED5A-991E-3B3267059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5970058" y="6030190"/>
                <a:ext cx="189461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kumimoji="0" lang="en-U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% of IFN</a:t>
                </a:r>
                <a:r>
                  <a:rPr kumimoji="0" lang="en-US" altLang="zh-CN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γ</a:t>
                </a:r>
                <a:r>
                  <a:rPr lang="en-US" altLang="en-US" sz="1200" baseline="30000" dirty="0">
                    <a:solidFill>
                      <a:srgbClr val="000000"/>
                    </a:solidFill>
                  </a:rPr>
                  <a:t>+ </a:t>
                </a:r>
                <a:r>
                  <a:rPr lang="en-US" altLang="en-US" sz="1200" dirty="0">
                    <a:solidFill>
                      <a:srgbClr val="000000"/>
                    </a:solidFill>
                  </a:rPr>
                  <a:t>cells</a:t>
                </a:r>
                <a:endParaRPr lang="en-US" alt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5148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>
            <a:extLst>
              <a:ext uri="{FF2B5EF4-FFF2-40B4-BE49-F238E27FC236}">
                <a16:creationId xmlns:a16="http://schemas.microsoft.com/office/drawing/2014/main" id="{38883CF0-F764-E873-A280-24FF8C7F1B64}"/>
              </a:ext>
            </a:extLst>
          </p:cNvPr>
          <p:cNvSpPr txBox="1"/>
          <p:nvPr/>
        </p:nvSpPr>
        <p:spPr>
          <a:xfrm>
            <a:off x="119890" y="84823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0907F3CB-11AC-ADA9-A0CA-28B5C2C2C978}"/>
              </a:ext>
            </a:extLst>
          </p:cNvPr>
          <p:cNvSpPr txBox="1"/>
          <p:nvPr/>
        </p:nvSpPr>
        <p:spPr>
          <a:xfrm>
            <a:off x="2307793" y="63769"/>
            <a:ext cx="28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3E0532B6-35DC-5CA5-8BAC-7F8ACC1FFEAB}"/>
              </a:ext>
            </a:extLst>
          </p:cNvPr>
          <p:cNvSpPr txBox="1"/>
          <p:nvPr/>
        </p:nvSpPr>
        <p:spPr>
          <a:xfrm>
            <a:off x="0" y="3284979"/>
            <a:ext cx="685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Supplementary Figure 12. Abrogating the 4-1BB interaction with A20 does not affect CAR-T cell tumor infiltration. 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A, B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Number of CD3</a:t>
            </a:r>
            <a:r>
              <a:rPr lang="en-US" sz="1200" baseline="300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CD45</a:t>
            </a:r>
            <a:r>
              <a:rPr lang="en-US" sz="1200" baseline="300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human T cells in the spleen (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and bone marrow (</a:t>
            </a:r>
            <a:r>
              <a:rPr lang="en-US" sz="1200" b="1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 in mice bearing the Daudi tumor cells and treated with CAR-T cells. Samples were collected at day 7 post CAR-T-cell infusion; n = 5, paired 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t-test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200" i="1" dirty="0" err="1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en-US" sz="1200" dirty="0" err="1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≥0.05</a:t>
            </a:r>
            <a:r>
              <a:rPr lang="en-US" sz="12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0CDFBE1F-CF09-700C-16D6-CF4B38DAD9EE}"/>
              </a:ext>
            </a:extLst>
          </p:cNvPr>
          <p:cNvSpPr txBox="1"/>
          <p:nvPr/>
        </p:nvSpPr>
        <p:spPr>
          <a:xfrm>
            <a:off x="5700786" y="9422139"/>
            <a:ext cx="11572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cs typeface="Arial" panose="020B0604020202020204" pitchFamily="34" charset="0"/>
              </a:rPr>
              <a:t>Figure S12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363430E3-9EF5-1CBE-A100-3E07C2D50802}"/>
              </a:ext>
            </a:extLst>
          </p:cNvPr>
          <p:cNvGrpSpPr/>
          <p:nvPr/>
        </p:nvGrpSpPr>
        <p:grpSpPr>
          <a:xfrm>
            <a:off x="2665375" y="268645"/>
            <a:ext cx="1736247" cy="2695085"/>
            <a:chOff x="2715498" y="3799772"/>
            <a:chExt cx="1736247" cy="2695085"/>
          </a:xfrm>
        </p:grpSpPr>
        <p:sp>
          <p:nvSpPr>
            <p:cNvPr id="221" name="Rectangle 82">
              <a:extLst>
                <a:ext uri="{FF2B5EF4-FFF2-40B4-BE49-F238E27FC236}">
                  <a16:creationId xmlns:a16="http://schemas.microsoft.com/office/drawing/2014/main" id="{CA7AB4E9-2E95-9415-1B0C-9984774DB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4058" y="5771169"/>
              <a:ext cx="358775" cy="227013"/>
            </a:xfrm>
            <a:prstGeom prst="rect">
              <a:avLst/>
            </a:prstGeom>
            <a:solidFill>
              <a:srgbClr val="8D8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83">
              <a:extLst>
                <a:ext uri="{FF2B5EF4-FFF2-40B4-BE49-F238E27FC236}">
                  <a16:creationId xmlns:a16="http://schemas.microsoft.com/office/drawing/2014/main" id="{61651A03-95BC-015F-647B-70CF2F7BCC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8345" y="5785456"/>
              <a:ext cx="330200" cy="212725"/>
            </a:xfrm>
            <a:custGeom>
              <a:avLst/>
              <a:gdLst>
                <a:gd name="T0" fmla="*/ 0 w 208"/>
                <a:gd name="T1" fmla="*/ 134 h 134"/>
                <a:gd name="T2" fmla="*/ 0 w 208"/>
                <a:gd name="T3" fmla="*/ 0 h 134"/>
                <a:gd name="T4" fmla="*/ 0 w 208"/>
                <a:gd name="T5" fmla="*/ 0 h 134"/>
                <a:gd name="T6" fmla="*/ 208 w 208"/>
                <a:gd name="T7" fmla="*/ 0 h 134"/>
                <a:gd name="T8" fmla="*/ 208 w 208"/>
                <a:gd name="T9" fmla="*/ 0 h 134"/>
                <a:gd name="T10" fmla="*/ 208 w 208"/>
                <a:gd name="T11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134">
                  <a:moveTo>
                    <a:pt x="0" y="13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134"/>
                  </a:lnTo>
                </a:path>
              </a:pathLst>
            </a:custGeom>
            <a:noFill/>
            <a:ln w="28575" cap="flat">
              <a:solidFill>
                <a:srgbClr val="8D8D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Rectangle 84">
              <a:extLst>
                <a:ext uri="{FF2B5EF4-FFF2-40B4-BE49-F238E27FC236}">
                  <a16:creationId xmlns:a16="http://schemas.microsoft.com/office/drawing/2014/main" id="{AB7057F8-2686-0D10-0A1A-C2B583653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5895" y="5286981"/>
              <a:ext cx="357187" cy="711200"/>
            </a:xfrm>
            <a:prstGeom prst="rect">
              <a:avLst/>
            </a:prstGeom>
            <a:solidFill>
              <a:srgbClr val="FF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85">
              <a:extLst>
                <a:ext uri="{FF2B5EF4-FFF2-40B4-BE49-F238E27FC236}">
                  <a16:creationId xmlns:a16="http://schemas.microsoft.com/office/drawing/2014/main" id="{3CFA0126-F8A8-74FE-562F-7277CEFA72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0183" y="5301269"/>
              <a:ext cx="330200" cy="696913"/>
            </a:xfrm>
            <a:custGeom>
              <a:avLst/>
              <a:gdLst>
                <a:gd name="T0" fmla="*/ 0 w 208"/>
                <a:gd name="T1" fmla="*/ 439 h 439"/>
                <a:gd name="T2" fmla="*/ 0 w 208"/>
                <a:gd name="T3" fmla="*/ 0 h 439"/>
                <a:gd name="T4" fmla="*/ 0 w 208"/>
                <a:gd name="T5" fmla="*/ 0 h 439"/>
                <a:gd name="T6" fmla="*/ 208 w 208"/>
                <a:gd name="T7" fmla="*/ 0 h 439"/>
                <a:gd name="T8" fmla="*/ 208 w 208"/>
                <a:gd name="T9" fmla="*/ 0 h 439"/>
                <a:gd name="T10" fmla="*/ 208 w 208"/>
                <a:gd name="T11" fmla="*/ 439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439">
                  <a:moveTo>
                    <a:pt x="0" y="439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08" y="439"/>
                  </a:lnTo>
                </a:path>
              </a:pathLst>
            </a:custGeom>
            <a:noFill/>
            <a:ln w="28575" cap="flat">
              <a:solidFill>
                <a:srgbClr val="FFA0A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Freeform 99">
              <a:extLst>
                <a:ext uri="{FF2B5EF4-FFF2-40B4-BE49-F238E27FC236}">
                  <a16:creationId xmlns:a16="http://schemas.microsoft.com/office/drawing/2014/main" id="{2FFFC532-40EC-FD1F-F830-05E0AF5030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6983" y="5998181"/>
              <a:ext cx="1274762" cy="80963"/>
            </a:xfrm>
            <a:custGeom>
              <a:avLst/>
              <a:gdLst>
                <a:gd name="T0" fmla="*/ 0 w 803"/>
                <a:gd name="T1" fmla="*/ 0 h 51"/>
                <a:gd name="T2" fmla="*/ 803 w 803"/>
                <a:gd name="T3" fmla="*/ 0 h 51"/>
                <a:gd name="T4" fmla="*/ 231 w 803"/>
                <a:gd name="T5" fmla="*/ 51 h 51"/>
                <a:gd name="T6" fmla="*/ 231 w 803"/>
                <a:gd name="T7" fmla="*/ 0 h 51"/>
                <a:gd name="T8" fmla="*/ 570 w 803"/>
                <a:gd name="T9" fmla="*/ 51 h 51"/>
                <a:gd name="T10" fmla="*/ 570 w 803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3" h="51">
                  <a:moveTo>
                    <a:pt x="0" y="0"/>
                  </a:moveTo>
                  <a:lnTo>
                    <a:pt x="803" y="0"/>
                  </a:lnTo>
                  <a:moveTo>
                    <a:pt x="231" y="51"/>
                  </a:moveTo>
                  <a:lnTo>
                    <a:pt x="231" y="0"/>
                  </a:lnTo>
                  <a:moveTo>
                    <a:pt x="570" y="51"/>
                  </a:moveTo>
                  <a:lnTo>
                    <a:pt x="570" y="0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Rectangle 100">
              <a:extLst>
                <a:ext uri="{FF2B5EF4-FFF2-40B4-BE49-F238E27FC236}">
                  <a16:creationId xmlns:a16="http://schemas.microsoft.com/office/drawing/2014/main" id="{BF291250-1E80-E590-3D4E-FA8602F0B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7120" y="5918806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0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0" name="Rectangle 101">
              <a:extLst>
                <a:ext uri="{FF2B5EF4-FFF2-40B4-BE49-F238E27FC236}">
                  <a16:creationId xmlns:a16="http://schemas.microsoft.com/office/drawing/2014/main" id="{23B79E13-DC4B-D925-CFEA-97F271308E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7120" y="5540981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1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1" name="Rectangle 102">
              <a:extLst>
                <a:ext uri="{FF2B5EF4-FFF2-40B4-BE49-F238E27FC236}">
                  <a16:creationId xmlns:a16="http://schemas.microsoft.com/office/drawing/2014/main" id="{A99B5DC3-F3D3-F00C-E43D-CA861182DE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7120" y="5164744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2" name="Rectangle 103">
              <a:extLst>
                <a:ext uri="{FF2B5EF4-FFF2-40B4-BE49-F238E27FC236}">
                  <a16:creationId xmlns:a16="http://schemas.microsoft.com/office/drawing/2014/main" id="{52B21DEA-7A10-3204-F277-1AA11B527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7120" y="4788506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4" name="Rectangle 104">
              <a:extLst>
                <a:ext uri="{FF2B5EF4-FFF2-40B4-BE49-F238E27FC236}">
                  <a16:creationId xmlns:a16="http://schemas.microsoft.com/office/drawing/2014/main" id="{1B18BBD5-C457-A127-3291-DE1855DE87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7120" y="4410681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5" name="Rectangle 105">
              <a:extLst>
                <a:ext uri="{FF2B5EF4-FFF2-40B4-BE49-F238E27FC236}">
                  <a16:creationId xmlns:a16="http://schemas.microsoft.com/office/drawing/2014/main" id="{6E6B5ADA-3A6A-DCAC-0F23-C5491061EC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7120" y="4034444"/>
              <a:ext cx="84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en-US" altLang="en-US" sz="120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6" name="Freeform 106">
              <a:extLst>
                <a:ext uri="{FF2B5EF4-FFF2-40B4-BE49-F238E27FC236}">
                  <a16:creationId xmlns:a16="http://schemas.microsoft.com/office/drawing/2014/main" id="{02A0F90D-9CD7-F498-0962-B0C6ADB052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7133" y="4104294"/>
              <a:ext cx="79375" cy="1903413"/>
            </a:xfrm>
            <a:custGeom>
              <a:avLst/>
              <a:gdLst>
                <a:gd name="T0" fmla="*/ 50 w 50"/>
                <a:gd name="T1" fmla="*/ 1199 h 1199"/>
                <a:gd name="T2" fmla="*/ 50 w 50"/>
                <a:gd name="T3" fmla="*/ 0 h 1199"/>
                <a:gd name="T4" fmla="*/ 50 w 50"/>
                <a:gd name="T5" fmla="*/ 1193 h 1199"/>
                <a:gd name="T6" fmla="*/ 0 w 50"/>
                <a:gd name="T7" fmla="*/ 1193 h 1199"/>
                <a:gd name="T8" fmla="*/ 50 w 50"/>
                <a:gd name="T9" fmla="*/ 956 h 1199"/>
                <a:gd name="T10" fmla="*/ 0 w 50"/>
                <a:gd name="T11" fmla="*/ 956 h 1199"/>
                <a:gd name="T12" fmla="*/ 50 w 50"/>
                <a:gd name="T13" fmla="*/ 718 h 1199"/>
                <a:gd name="T14" fmla="*/ 0 w 50"/>
                <a:gd name="T15" fmla="*/ 718 h 1199"/>
                <a:gd name="T16" fmla="*/ 50 w 50"/>
                <a:gd name="T17" fmla="*/ 481 h 1199"/>
                <a:gd name="T18" fmla="*/ 0 w 50"/>
                <a:gd name="T19" fmla="*/ 481 h 1199"/>
                <a:gd name="T20" fmla="*/ 50 w 50"/>
                <a:gd name="T21" fmla="*/ 244 h 1199"/>
                <a:gd name="T22" fmla="*/ 0 w 50"/>
                <a:gd name="T23" fmla="*/ 244 h 1199"/>
                <a:gd name="T24" fmla="*/ 50 w 50"/>
                <a:gd name="T25" fmla="*/ 6 h 1199"/>
                <a:gd name="T26" fmla="*/ 0 w 50"/>
                <a:gd name="T27" fmla="*/ 6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1199">
                  <a:moveTo>
                    <a:pt x="50" y="1199"/>
                  </a:moveTo>
                  <a:lnTo>
                    <a:pt x="50" y="0"/>
                  </a:lnTo>
                  <a:moveTo>
                    <a:pt x="50" y="1193"/>
                  </a:moveTo>
                  <a:lnTo>
                    <a:pt x="0" y="1193"/>
                  </a:lnTo>
                  <a:moveTo>
                    <a:pt x="50" y="956"/>
                  </a:moveTo>
                  <a:lnTo>
                    <a:pt x="0" y="956"/>
                  </a:lnTo>
                  <a:moveTo>
                    <a:pt x="50" y="718"/>
                  </a:moveTo>
                  <a:lnTo>
                    <a:pt x="0" y="718"/>
                  </a:lnTo>
                  <a:moveTo>
                    <a:pt x="50" y="481"/>
                  </a:moveTo>
                  <a:lnTo>
                    <a:pt x="0" y="481"/>
                  </a:lnTo>
                  <a:moveTo>
                    <a:pt x="50" y="244"/>
                  </a:moveTo>
                  <a:lnTo>
                    <a:pt x="0" y="244"/>
                  </a:lnTo>
                  <a:moveTo>
                    <a:pt x="50" y="6"/>
                  </a:moveTo>
                  <a:lnTo>
                    <a:pt x="0" y="6"/>
                  </a:ln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Line 107">
              <a:extLst>
                <a:ext uri="{FF2B5EF4-FFF2-40B4-BE49-F238E27FC236}">
                  <a16:creationId xmlns:a16="http://schemas.microsoft.com/office/drawing/2014/main" id="{E81FCE3D-E3CB-0089-6EB0-8C3E4C9FBB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3445" y="5472719"/>
              <a:ext cx="0" cy="29845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Line 108">
              <a:extLst>
                <a:ext uri="{FF2B5EF4-FFF2-40B4-BE49-F238E27FC236}">
                  <a16:creationId xmlns:a16="http://schemas.microsoft.com/office/drawing/2014/main" id="{B0250FBB-4789-FEF1-BCB8-39420B5900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3445" y="5771169"/>
              <a:ext cx="0" cy="227013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Line 109">
              <a:extLst>
                <a:ext uri="{FF2B5EF4-FFF2-40B4-BE49-F238E27FC236}">
                  <a16:creationId xmlns:a16="http://schemas.microsoft.com/office/drawing/2014/main" id="{9A41B21B-69DF-ECC5-111B-ACA7B1BFD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4545" y="5472719"/>
              <a:ext cx="177800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Line 110">
              <a:extLst>
                <a:ext uri="{FF2B5EF4-FFF2-40B4-BE49-F238E27FC236}">
                  <a16:creationId xmlns:a16="http://schemas.microsoft.com/office/drawing/2014/main" id="{7B95110A-3A80-8FE5-C8F7-0E1412A7E1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4545" y="5998181"/>
              <a:ext cx="177800" cy="0"/>
            </a:xfrm>
            <a:prstGeom prst="line">
              <a:avLst/>
            </a:prstGeom>
            <a:noFill/>
            <a:ln w="952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Rectangle 111">
              <a:extLst>
                <a:ext uri="{FF2B5EF4-FFF2-40B4-BE49-F238E27FC236}">
                  <a16:creationId xmlns:a16="http://schemas.microsoft.com/office/drawing/2014/main" id="{E20E8C0E-F93C-E457-CC25-B6ED9FB6F3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2158" y="5844194"/>
              <a:ext cx="57150" cy="5715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Rectangle 112">
              <a:extLst>
                <a:ext uri="{FF2B5EF4-FFF2-40B4-BE49-F238E27FC236}">
                  <a16:creationId xmlns:a16="http://schemas.microsoft.com/office/drawing/2014/main" id="{DB6AE701-4E5A-8EF2-605C-59DD9E3BA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2158" y="5844194"/>
              <a:ext cx="57150" cy="57150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Rectangle 113">
              <a:extLst>
                <a:ext uri="{FF2B5EF4-FFF2-40B4-BE49-F238E27FC236}">
                  <a16:creationId xmlns:a16="http://schemas.microsoft.com/office/drawing/2014/main" id="{B69D9F09-D365-919A-8E0C-852B43FF5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4870" y="5212369"/>
              <a:ext cx="57150" cy="5556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Rectangle 114">
              <a:extLst>
                <a:ext uri="{FF2B5EF4-FFF2-40B4-BE49-F238E27FC236}">
                  <a16:creationId xmlns:a16="http://schemas.microsoft.com/office/drawing/2014/main" id="{0BECA7B9-B690-A3A7-1D71-A682AEDBF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4870" y="5212369"/>
              <a:ext cx="57150" cy="5556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Rectangle 115">
              <a:extLst>
                <a:ext uri="{FF2B5EF4-FFF2-40B4-BE49-F238E27FC236}">
                  <a16:creationId xmlns:a16="http://schemas.microsoft.com/office/drawing/2014/main" id="{1561C7E7-5323-884C-ED9D-60B0C7EA8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7583" y="5882294"/>
              <a:ext cx="57150" cy="5715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Rectangle 116">
              <a:extLst>
                <a:ext uri="{FF2B5EF4-FFF2-40B4-BE49-F238E27FC236}">
                  <a16:creationId xmlns:a16="http://schemas.microsoft.com/office/drawing/2014/main" id="{B87609D5-85D6-A089-D479-83C1EA781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7583" y="5882294"/>
              <a:ext cx="57150" cy="57150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Rectangle 117">
              <a:extLst>
                <a:ext uri="{FF2B5EF4-FFF2-40B4-BE49-F238E27FC236}">
                  <a16:creationId xmlns:a16="http://schemas.microsoft.com/office/drawing/2014/main" id="{116FACE7-EE0A-D4F9-8D68-6CC6AC81DE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2158" y="5929919"/>
              <a:ext cx="57150" cy="55563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Rectangle 118">
              <a:extLst>
                <a:ext uri="{FF2B5EF4-FFF2-40B4-BE49-F238E27FC236}">
                  <a16:creationId xmlns:a16="http://schemas.microsoft.com/office/drawing/2014/main" id="{EB37BE9D-4015-132B-D27D-BC84B95B0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2158" y="5929919"/>
              <a:ext cx="57150" cy="55563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Rectangle 119">
              <a:extLst>
                <a:ext uri="{FF2B5EF4-FFF2-40B4-BE49-F238E27FC236}">
                  <a16:creationId xmlns:a16="http://schemas.microsoft.com/office/drawing/2014/main" id="{D56C408A-00D3-0A34-ADFB-B8153F402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4870" y="5847369"/>
              <a:ext cx="57150" cy="5715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Rectangle 120">
              <a:extLst>
                <a:ext uri="{FF2B5EF4-FFF2-40B4-BE49-F238E27FC236}">
                  <a16:creationId xmlns:a16="http://schemas.microsoft.com/office/drawing/2014/main" id="{F48E7370-E740-8389-7505-870579CA2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4870" y="5847369"/>
              <a:ext cx="57150" cy="57150"/>
            </a:xfrm>
            <a:prstGeom prst="rect">
              <a:avLst/>
            </a:prstGeom>
            <a:noFill/>
            <a:ln w="1588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Line 121">
              <a:extLst>
                <a:ext uri="{FF2B5EF4-FFF2-40B4-BE49-F238E27FC236}">
                  <a16:creationId xmlns:a16="http://schemas.microsoft.com/office/drawing/2014/main" id="{D23FC023-832C-F2A6-7C01-7CCB56BA89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5283" y="4661506"/>
              <a:ext cx="0" cy="625475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Line 122">
              <a:extLst>
                <a:ext uri="{FF2B5EF4-FFF2-40B4-BE49-F238E27FC236}">
                  <a16:creationId xmlns:a16="http://schemas.microsoft.com/office/drawing/2014/main" id="{724596CD-F420-FDEE-C17E-918FC514B9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5283" y="5286981"/>
              <a:ext cx="0" cy="625475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Line 123">
              <a:extLst>
                <a:ext uri="{FF2B5EF4-FFF2-40B4-BE49-F238E27FC236}">
                  <a16:creationId xmlns:a16="http://schemas.microsoft.com/office/drawing/2014/main" id="{92D721E6-80BC-CED1-A4B0-A102A3F680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4795" y="4661506"/>
              <a:ext cx="179387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Line 124">
              <a:extLst>
                <a:ext uri="{FF2B5EF4-FFF2-40B4-BE49-F238E27FC236}">
                  <a16:creationId xmlns:a16="http://schemas.microsoft.com/office/drawing/2014/main" id="{2F701F00-C3B0-5437-78C8-AF80FFBC9C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4795" y="5912456"/>
              <a:ext cx="179387" cy="0"/>
            </a:xfrm>
            <a:prstGeom prst="line">
              <a:avLst/>
            </a:prstGeom>
            <a:noFill/>
            <a:ln w="9525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Oval 125">
              <a:extLst>
                <a:ext uri="{FF2B5EF4-FFF2-40B4-BE49-F238E27FC236}">
                  <a16:creationId xmlns:a16="http://schemas.microsoft.com/office/drawing/2014/main" id="{9728334C-8008-DCE9-5E41-AD71406BD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708" y="4896456"/>
              <a:ext cx="57150" cy="555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Oval 126">
              <a:extLst>
                <a:ext uri="{FF2B5EF4-FFF2-40B4-BE49-F238E27FC236}">
                  <a16:creationId xmlns:a16="http://schemas.microsoft.com/office/drawing/2014/main" id="{5EF70831-BEE8-1991-0264-1DB873B6A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708" y="4896456"/>
              <a:ext cx="57150" cy="5556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Oval 127">
              <a:extLst>
                <a:ext uri="{FF2B5EF4-FFF2-40B4-BE49-F238E27FC236}">
                  <a16:creationId xmlns:a16="http://schemas.microsoft.com/office/drawing/2014/main" id="{CE019CA0-5C94-60B9-6C73-6445EEABD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708" y="5506056"/>
              <a:ext cx="57150" cy="555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Oval 128">
              <a:extLst>
                <a:ext uri="{FF2B5EF4-FFF2-40B4-BE49-F238E27FC236}">
                  <a16:creationId xmlns:a16="http://schemas.microsoft.com/office/drawing/2014/main" id="{271E3A87-DB20-5394-1485-6F25CEC2A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708" y="5506056"/>
              <a:ext cx="57150" cy="5556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Oval 129">
              <a:extLst>
                <a:ext uri="{FF2B5EF4-FFF2-40B4-BE49-F238E27FC236}">
                  <a16:creationId xmlns:a16="http://schemas.microsoft.com/office/drawing/2014/main" id="{F9413271-8A06-4F28-6252-0D7663CC00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708" y="5663219"/>
              <a:ext cx="57150" cy="555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Oval 130">
              <a:extLst>
                <a:ext uri="{FF2B5EF4-FFF2-40B4-BE49-F238E27FC236}">
                  <a16:creationId xmlns:a16="http://schemas.microsoft.com/office/drawing/2014/main" id="{DCC215DC-50AA-21BE-108B-021F45207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708" y="5663219"/>
              <a:ext cx="57150" cy="5556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Oval 131">
              <a:extLst>
                <a:ext uri="{FF2B5EF4-FFF2-40B4-BE49-F238E27FC236}">
                  <a16:creationId xmlns:a16="http://schemas.microsoft.com/office/drawing/2014/main" id="{DC5CAAE7-DB0F-F44D-C699-D5160D0C0F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708" y="5880706"/>
              <a:ext cx="57150" cy="57150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Oval 132">
              <a:extLst>
                <a:ext uri="{FF2B5EF4-FFF2-40B4-BE49-F238E27FC236}">
                  <a16:creationId xmlns:a16="http://schemas.microsoft.com/office/drawing/2014/main" id="{D395D331-F361-3D0D-BEF0-CF8C494B3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708" y="5880706"/>
              <a:ext cx="57150" cy="57150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Oval 133">
              <a:extLst>
                <a:ext uri="{FF2B5EF4-FFF2-40B4-BE49-F238E27FC236}">
                  <a16:creationId xmlns:a16="http://schemas.microsoft.com/office/drawing/2014/main" id="{E7A92F41-F44D-3E8E-7B7F-311CAF3241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708" y="4351944"/>
              <a:ext cx="57150" cy="55563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Oval 134">
              <a:extLst>
                <a:ext uri="{FF2B5EF4-FFF2-40B4-BE49-F238E27FC236}">
                  <a16:creationId xmlns:a16="http://schemas.microsoft.com/office/drawing/2014/main" id="{78463CC0-D0B3-2AD9-DD6F-27642BB4A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708" y="4351944"/>
              <a:ext cx="57150" cy="55563"/>
            </a:xfrm>
            <a:prstGeom prst="ellipse">
              <a:avLst/>
            </a:prstGeom>
            <a:noFill/>
            <a:ln w="1588" cap="flat">
              <a:solidFill>
                <a:srgbClr val="FF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Rectangle 136">
              <a:extLst>
                <a:ext uri="{FF2B5EF4-FFF2-40B4-BE49-F238E27FC236}">
                  <a16:creationId xmlns:a16="http://schemas.microsoft.com/office/drawing/2014/main" id="{03FCF149-5850-6482-6926-87727CE03C6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43851" y="4771419"/>
              <a:ext cx="21279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CD3</a:t>
              </a:r>
              <a:r>
                <a:rPr kumimoji="0" lang="en-US" altLang="en-US" sz="120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+</a:t>
              </a: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CD45</a:t>
              </a:r>
              <a:r>
                <a:rPr kumimoji="0" lang="en-US" altLang="en-US" sz="120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+</a:t>
              </a: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T cells (×10</a:t>
              </a:r>
              <a:r>
                <a:rPr kumimoji="0" lang="en-US" altLang="en-US" sz="1200" i="0" u="none" strike="noStrike" cap="none" normalizeH="0" baseline="3000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5</a:t>
              </a: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)</a:t>
              </a:r>
              <a:endPara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00" name="Rectangle 26">
              <a:extLst>
                <a:ext uri="{FF2B5EF4-FFF2-40B4-BE49-F238E27FC236}">
                  <a16:creationId xmlns:a16="http://schemas.microsoft.com/office/drawing/2014/main" id="{B566F586-7ACE-E95B-B387-4C24916D2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5895" y="3984065"/>
              <a:ext cx="91210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</a:t>
              </a:r>
              <a:r>
                <a:rPr kumimoji="0" lang="en-US" altLang="zh-CN" sz="120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one marrow</a:t>
              </a:r>
              <a:endParaRPr kumimoji="0" lang="en-US" altLang="en-US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1" name="文本框 26">
              <a:extLst>
                <a:ext uri="{FF2B5EF4-FFF2-40B4-BE49-F238E27FC236}">
                  <a16:creationId xmlns:a16="http://schemas.microsoft.com/office/drawing/2014/main" id="{973C5FD7-E0BC-B19C-130D-80B29754DA6D}"/>
                </a:ext>
              </a:extLst>
            </p:cNvPr>
            <p:cNvSpPr txBox="1"/>
            <p:nvPr/>
          </p:nvSpPr>
          <p:spPr>
            <a:xfrm rot="18900000">
              <a:off x="3438067" y="6217858"/>
              <a:ext cx="9573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 ΔC10</a:t>
              </a:r>
            </a:p>
          </p:txBody>
        </p:sp>
        <p:sp>
          <p:nvSpPr>
            <p:cNvPr id="302" name="文本框 53">
              <a:extLst>
                <a:ext uri="{FF2B5EF4-FFF2-40B4-BE49-F238E27FC236}">
                  <a16:creationId xmlns:a16="http://schemas.microsoft.com/office/drawing/2014/main" id="{23741371-A1F1-2C86-3F35-E4006982256D}"/>
                </a:ext>
              </a:extLst>
            </p:cNvPr>
            <p:cNvSpPr txBox="1"/>
            <p:nvPr/>
          </p:nvSpPr>
          <p:spPr>
            <a:xfrm rot="18900000">
              <a:off x="3024510" y="6185859"/>
              <a:ext cx="7113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19.BB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</a:t>
              </a:r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1B80A732-8FE5-17F6-0F4F-7E41C1A4FD55}"/>
              </a:ext>
            </a:extLst>
          </p:cNvPr>
          <p:cNvGrpSpPr/>
          <p:nvPr/>
        </p:nvGrpSpPr>
        <p:grpSpPr>
          <a:xfrm>
            <a:off x="381797" y="349107"/>
            <a:ext cx="1854060" cy="2693403"/>
            <a:chOff x="381797" y="349107"/>
            <a:chExt cx="1854060" cy="2693403"/>
          </a:xfrm>
        </p:grpSpPr>
        <p:sp>
          <p:nvSpPr>
            <p:cNvPr id="303" name="文本框 26">
              <a:extLst>
                <a:ext uri="{FF2B5EF4-FFF2-40B4-BE49-F238E27FC236}">
                  <a16:creationId xmlns:a16="http://schemas.microsoft.com/office/drawing/2014/main" id="{638B7FC9-EE75-3CDC-CDE8-B7E3EFC789DA}"/>
                </a:ext>
              </a:extLst>
            </p:cNvPr>
            <p:cNvSpPr txBox="1"/>
            <p:nvPr/>
          </p:nvSpPr>
          <p:spPr>
            <a:xfrm rot="18900000">
              <a:off x="1168263" y="2765511"/>
              <a:ext cx="9573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BB</a:t>
              </a:r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ζ ΔC10</a:t>
              </a:r>
            </a:p>
          </p:txBody>
        </p:sp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2318A9CA-2CCB-704D-BA9C-B42A82DAAD30}"/>
                </a:ext>
              </a:extLst>
            </p:cNvPr>
            <p:cNvGrpSpPr/>
            <p:nvPr/>
          </p:nvGrpSpPr>
          <p:grpSpPr>
            <a:xfrm>
              <a:off x="381797" y="349107"/>
              <a:ext cx="1854060" cy="2662229"/>
              <a:chOff x="275770" y="3910702"/>
              <a:chExt cx="1854060" cy="2662229"/>
            </a:xfrm>
          </p:grpSpPr>
          <p:sp>
            <p:nvSpPr>
              <p:cNvPr id="15" name="Rectangle 5">
                <a:extLst>
                  <a:ext uri="{FF2B5EF4-FFF2-40B4-BE49-F238E27FC236}">
                    <a16:creationId xmlns:a16="http://schemas.microsoft.com/office/drawing/2014/main" id="{82004C52-19A6-51C8-C5D2-29F0525784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1150" y="5698536"/>
                <a:ext cx="358378" cy="401439"/>
              </a:xfrm>
              <a:prstGeom prst="rect">
                <a:avLst/>
              </a:prstGeom>
              <a:solidFill>
                <a:srgbClr val="8D8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id="{14E06DD7-4B7A-F27B-DD83-80E4268696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5041" y="5712427"/>
                <a:ext cx="330597" cy="387548"/>
              </a:xfrm>
              <a:custGeom>
                <a:avLst/>
                <a:gdLst>
                  <a:gd name="T0" fmla="*/ 0 w 238"/>
                  <a:gd name="T1" fmla="*/ 279 h 279"/>
                  <a:gd name="T2" fmla="*/ 0 w 238"/>
                  <a:gd name="T3" fmla="*/ 0 h 279"/>
                  <a:gd name="T4" fmla="*/ 0 w 238"/>
                  <a:gd name="T5" fmla="*/ 0 h 279"/>
                  <a:gd name="T6" fmla="*/ 238 w 238"/>
                  <a:gd name="T7" fmla="*/ 0 h 279"/>
                  <a:gd name="T8" fmla="*/ 238 w 238"/>
                  <a:gd name="T9" fmla="*/ 0 h 279"/>
                  <a:gd name="T10" fmla="*/ 238 w 238"/>
                  <a:gd name="T11" fmla="*/ 27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279">
                    <a:moveTo>
                      <a:pt x="0" y="279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38" y="279"/>
                    </a:lnTo>
                  </a:path>
                </a:pathLst>
              </a:custGeom>
              <a:noFill/>
              <a:ln w="31750" cap="flat">
                <a:solidFill>
                  <a:srgbClr val="8D8D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Rectangle 7">
                <a:extLst>
                  <a:ext uri="{FF2B5EF4-FFF2-40B4-BE49-F238E27FC236}">
                    <a16:creationId xmlns:a16="http://schemas.microsoft.com/office/drawing/2014/main" id="{F7B4C8AA-D135-F09A-D394-8FB5FAAB93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194" y="5252647"/>
                <a:ext cx="358378" cy="847328"/>
              </a:xfrm>
              <a:prstGeom prst="rect">
                <a:avLst/>
              </a:prstGeom>
              <a:solidFill>
                <a:srgbClr val="FF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8">
                <a:extLst>
                  <a:ext uri="{FF2B5EF4-FFF2-40B4-BE49-F238E27FC236}">
                    <a16:creationId xmlns:a16="http://schemas.microsoft.com/office/drawing/2014/main" id="{E743F5DB-8C27-31F6-338F-A3146261FF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085" y="5266538"/>
                <a:ext cx="330597" cy="833438"/>
              </a:xfrm>
              <a:custGeom>
                <a:avLst/>
                <a:gdLst>
                  <a:gd name="T0" fmla="*/ 0 w 238"/>
                  <a:gd name="T1" fmla="*/ 600 h 600"/>
                  <a:gd name="T2" fmla="*/ 0 w 238"/>
                  <a:gd name="T3" fmla="*/ 0 h 600"/>
                  <a:gd name="T4" fmla="*/ 0 w 238"/>
                  <a:gd name="T5" fmla="*/ 0 h 600"/>
                  <a:gd name="T6" fmla="*/ 238 w 238"/>
                  <a:gd name="T7" fmla="*/ 0 h 600"/>
                  <a:gd name="T8" fmla="*/ 238 w 238"/>
                  <a:gd name="T9" fmla="*/ 0 h 600"/>
                  <a:gd name="T10" fmla="*/ 238 w 238"/>
                  <a:gd name="T11" fmla="*/ 60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600">
                    <a:moveTo>
                      <a:pt x="0" y="60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38" y="0"/>
                    </a:lnTo>
                    <a:lnTo>
                      <a:pt x="238" y="0"/>
                    </a:lnTo>
                    <a:lnTo>
                      <a:pt x="238" y="600"/>
                    </a:lnTo>
                  </a:path>
                </a:pathLst>
              </a:custGeom>
              <a:noFill/>
              <a:ln w="31750" cap="flat">
                <a:solidFill>
                  <a:srgbClr val="FFA0A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22">
                <a:extLst>
                  <a:ext uri="{FF2B5EF4-FFF2-40B4-BE49-F238E27FC236}">
                    <a16:creationId xmlns:a16="http://schemas.microsoft.com/office/drawing/2014/main" id="{84D83D4A-A8BD-A626-A770-D4B18F6C75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3281" y="6099975"/>
                <a:ext cx="1276549" cy="80566"/>
              </a:xfrm>
              <a:custGeom>
                <a:avLst/>
                <a:gdLst>
                  <a:gd name="T0" fmla="*/ 0 w 919"/>
                  <a:gd name="T1" fmla="*/ 0 h 58"/>
                  <a:gd name="T2" fmla="*/ 919 w 919"/>
                  <a:gd name="T3" fmla="*/ 0 h 58"/>
                  <a:gd name="T4" fmla="*/ 264 w 919"/>
                  <a:gd name="T5" fmla="*/ 58 h 58"/>
                  <a:gd name="T6" fmla="*/ 264 w 919"/>
                  <a:gd name="T7" fmla="*/ 0 h 58"/>
                  <a:gd name="T8" fmla="*/ 652 w 919"/>
                  <a:gd name="T9" fmla="*/ 58 h 58"/>
                  <a:gd name="T10" fmla="*/ 652 w 919"/>
                  <a:gd name="T11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9" h="58">
                    <a:moveTo>
                      <a:pt x="0" y="0"/>
                    </a:moveTo>
                    <a:lnTo>
                      <a:pt x="919" y="0"/>
                    </a:lnTo>
                    <a:moveTo>
                      <a:pt x="264" y="58"/>
                    </a:moveTo>
                    <a:lnTo>
                      <a:pt x="264" y="0"/>
                    </a:lnTo>
                    <a:moveTo>
                      <a:pt x="652" y="58"/>
                    </a:moveTo>
                    <a:lnTo>
                      <a:pt x="652" y="0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Rectangle 23">
                <a:extLst>
                  <a:ext uri="{FF2B5EF4-FFF2-40B4-BE49-F238E27FC236}">
                    <a16:creationId xmlns:a16="http://schemas.microsoft.com/office/drawing/2014/main" id="{00CBE2AC-B490-7B60-0C81-A9F18D412D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356" y="6019410"/>
                <a:ext cx="21320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0.0</a:t>
                </a:r>
                <a:endParaRPr kumimoji="0" lang="en-US" altLang="en-US" sz="12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" name="Rectangle 24">
                <a:extLst>
                  <a:ext uri="{FF2B5EF4-FFF2-40B4-BE49-F238E27FC236}">
                    <a16:creationId xmlns:a16="http://schemas.microsoft.com/office/drawing/2014/main" id="{5C5C4B48-5569-EE78-E4BD-D05C99910A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356" y="5391554"/>
                <a:ext cx="21320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0.5</a:t>
                </a:r>
                <a:endParaRPr kumimoji="0" lang="en-US" altLang="en-US" sz="1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" name="Rectangle 25">
                <a:extLst>
                  <a:ext uri="{FF2B5EF4-FFF2-40B4-BE49-F238E27FC236}">
                    <a16:creationId xmlns:a16="http://schemas.microsoft.com/office/drawing/2014/main" id="{D65238FC-10CF-DEBD-FA88-63E6E22EF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356" y="4763697"/>
                <a:ext cx="21320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1.0</a:t>
                </a:r>
                <a:endParaRPr kumimoji="0" lang="en-US" altLang="en-US" sz="12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" name="Rectangle 26">
                <a:extLst>
                  <a:ext uri="{FF2B5EF4-FFF2-40B4-BE49-F238E27FC236}">
                    <a16:creationId xmlns:a16="http://schemas.microsoft.com/office/drawing/2014/main" id="{73F4F3A3-DDC8-7AFB-70B6-FA2046AB8D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4356" y="4135841"/>
                <a:ext cx="21320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1.5</a:t>
                </a:r>
                <a:endParaRPr kumimoji="0" lang="en-US" altLang="en-US" sz="120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" name="Freeform 27">
                <a:extLst>
                  <a:ext uri="{FF2B5EF4-FFF2-40B4-BE49-F238E27FC236}">
                    <a16:creationId xmlns:a16="http://schemas.microsoft.com/office/drawing/2014/main" id="{71AD8E06-6ECE-65D5-B272-77E1D82B127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82439" y="4206683"/>
                <a:ext cx="80566" cy="1903016"/>
              </a:xfrm>
              <a:custGeom>
                <a:avLst/>
                <a:gdLst>
                  <a:gd name="T0" fmla="*/ 58 w 58"/>
                  <a:gd name="T1" fmla="*/ 1370 h 1370"/>
                  <a:gd name="T2" fmla="*/ 58 w 58"/>
                  <a:gd name="T3" fmla="*/ 0 h 1370"/>
                  <a:gd name="T4" fmla="*/ 58 w 58"/>
                  <a:gd name="T5" fmla="*/ 1363 h 1370"/>
                  <a:gd name="T6" fmla="*/ 0 w 58"/>
                  <a:gd name="T7" fmla="*/ 1363 h 1370"/>
                  <a:gd name="T8" fmla="*/ 58 w 58"/>
                  <a:gd name="T9" fmla="*/ 911 h 1370"/>
                  <a:gd name="T10" fmla="*/ 0 w 58"/>
                  <a:gd name="T11" fmla="*/ 911 h 1370"/>
                  <a:gd name="T12" fmla="*/ 58 w 58"/>
                  <a:gd name="T13" fmla="*/ 459 h 1370"/>
                  <a:gd name="T14" fmla="*/ 0 w 58"/>
                  <a:gd name="T15" fmla="*/ 459 h 1370"/>
                  <a:gd name="T16" fmla="*/ 58 w 58"/>
                  <a:gd name="T17" fmla="*/ 7 h 1370"/>
                  <a:gd name="T18" fmla="*/ 0 w 58"/>
                  <a:gd name="T19" fmla="*/ 7 h 1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1370">
                    <a:moveTo>
                      <a:pt x="58" y="1370"/>
                    </a:moveTo>
                    <a:lnTo>
                      <a:pt x="58" y="0"/>
                    </a:lnTo>
                    <a:moveTo>
                      <a:pt x="58" y="1363"/>
                    </a:moveTo>
                    <a:lnTo>
                      <a:pt x="0" y="1363"/>
                    </a:lnTo>
                    <a:moveTo>
                      <a:pt x="58" y="911"/>
                    </a:moveTo>
                    <a:lnTo>
                      <a:pt x="0" y="911"/>
                    </a:lnTo>
                    <a:moveTo>
                      <a:pt x="58" y="459"/>
                    </a:moveTo>
                    <a:lnTo>
                      <a:pt x="0" y="459"/>
                    </a:lnTo>
                    <a:moveTo>
                      <a:pt x="58" y="7"/>
                    </a:moveTo>
                    <a:lnTo>
                      <a:pt x="0" y="7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Line 28">
                <a:extLst>
                  <a:ext uri="{FF2B5EF4-FFF2-40B4-BE49-F238E27FC236}">
                    <a16:creationId xmlns:a16="http://schemas.microsoft.com/office/drawing/2014/main" id="{8CC04550-A896-D884-16A7-1A66EA563E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339" y="5013729"/>
                <a:ext cx="0" cy="684808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Line 29">
                <a:extLst>
                  <a:ext uri="{FF2B5EF4-FFF2-40B4-BE49-F238E27FC236}">
                    <a16:creationId xmlns:a16="http://schemas.microsoft.com/office/drawing/2014/main" id="{53C7627E-2AC6-0446-58EA-4CA4E94A2C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0339" y="5698536"/>
                <a:ext cx="0" cy="401439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Line 30">
                <a:extLst>
                  <a:ext uri="{FF2B5EF4-FFF2-40B4-BE49-F238E27FC236}">
                    <a16:creationId xmlns:a16="http://schemas.microsoft.com/office/drawing/2014/main" id="{F8F0A4B3-B510-714B-935E-C58C5CEDAE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0050" y="5013729"/>
                <a:ext cx="179189" cy="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Line 31">
                <a:extLst>
                  <a:ext uri="{FF2B5EF4-FFF2-40B4-BE49-F238E27FC236}">
                    <a16:creationId xmlns:a16="http://schemas.microsoft.com/office/drawing/2014/main" id="{BD3DEA6E-2A85-7586-DCDA-8DD5B9BAA7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70050" y="6099975"/>
                <a:ext cx="179189" cy="0"/>
              </a:xfrm>
              <a:prstGeom prst="line">
                <a:avLst/>
              </a:prstGeom>
              <a:noFill/>
              <a:ln w="11113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Rectangle 32">
                <a:extLst>
                  <a:ext uri="{FF2B5EF4-FFF2-40B4-BE49-F238E27FC236}">
                    <a16:creationId xmlns:a16="http://schemas.microsoft.com/office/drawing/2014/main" id="{BD4700C4-F3E5-A868-4A64-8FCED08C2D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2558" y="4456715"/>
                <a:ext cx="55563" cy="55563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Rectangle 33">
                <a:extLst>
                  <a:ext uri="{FF2B5EF4-FFF2-40B4-BE49-F238E27FC236}">
                    <a16:creationId xmlns:a16="http://schemas.microsoft.com/office/drawing/2014/main" id="{EA0009E6-D37C-7924-F02A-D7DD188372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2558" y="4456715"/>
                <a:ext cx="55563" cy="55563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Rectangle 34">
                <a:extLst>
                  <a:ext uri="{FF2B5EF4-FFF2-40B4-BE49-F238E27FC236}">
                    <a16:creationId xmlns:a16="http://schemas.microsoft.com/office/drawing/2014/main" id="{B8321461-4111-9A39-8022-0973E83D7B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8121" y="5870780"/>
                <a:ext cx="56952" cy="56952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Rectangle 35">
                <a:extLst>
                  <a:ext uri="{FF2B5EF4-FFF2-40B4-BE49-F238E27FC236}">
                    <a16:creationId xmlns:a16="http://schemas.microsoft.com/office/drawing/2014/main" id="{6ABFE28F-EC89-B73A-B504-F216E85BC9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8121" y="5870780"/>
                <a:ext cx="56952" cy="56952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Rectangle 36">
                <a:extLst>
                  <a:ext uri="{FF2B5EF4-FFF2-40B4-BE49-F238E27FC236}">
                    <a16:creationId xmlns:a16="http://schemas.microsoft.com/office/drawing/2014/main" id="{01B6FECB-417C-ADFD-A5E6-70F86246AF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8121" y="6063860"/>
                <a:ext cx="56952" cy="56952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Rectangle 37">
                <a:extLst>
                  <a:ext uri="{FF2B5EF4-FFF2-40B4-BE49-F238E27FC236}">
                    <a16:creationId xmlns:a16="http://schemas.microsoft.com/office/drawing/2014/main" id="{CF66B200-CF60-4D5D-EAC3-78B515A58A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88121" y="6063860"/>
                <a:ext cx="56952" cy="56952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Rectangle 38">
                <a:extLst>
                  <a:ext uri="{FF2B5EF4-FFF2-40B4-BE49-F238E27FC236}">
                    <a16:creationId xmlns:a16="http://schemas.microsoft.com/office/drawing/2014/main" id="{B0486503-9573-D497-E036-74DBA3DC74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5607" y="6068027"/>
                <a:ext cx="56952" cy="56952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Rectangle 39">
                <a:extLst>
                  <a:ext uri="{FF2B5EF4-FFF2-40B4-BE49-F238E27FC236}">
                    <a16:creationId xmlns:a16="http://schemas.microsoft.com/office/drawing/2014/main" id="{86B1355E-C3F2-4510-7A16-C78A97B7EB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5607" y="6068027"/>
                <a:ext cx="56952" cy="56952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Rectangle 40">
                <a:extLst>
                  <a:ext uri="{FF2B5EF4-FFF2-40B4-BE49-F238E27FC236}">
                    <a16:creationId xmlns:a16="http://schemas.microsoft.com/office/drawing/2014/main" id="{DFFA522C-E898-A58B-B72C-694D452AF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5607" y="5891616"/>
                <a:ext cx="56952" cy="55563"/>
              </a:xfrm>
              <a:prstGeom prst="rect">
                <a:avLst/>
              </a:prstGeom>
              <a:solidFill>
                <a:srgbClr val="0000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Rectangle 41">
                <a:extLst>
                  <a:ext uri="{FF2B5EF4-FFF2-40B4-BE49-F238E27FC236}">
                    <a16:creationId xmlns:a16="http://schemas.microsoft.com/office/drawing/2014/main" id="{47BAFD34-5623-F4FA-0CCA-1E93A9D6E9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5607" y="5891616"/>
                <a:ext cx="56952" cy="55563"/>
              </a:xfrm>
              <a:prstGeom prst="rect">
                <a:avLst/>
              </a:prstGeom>
              <a:noFill/>
              <a:ln w="1588" cap="flat">
                <a:solidFill>
                  <a:srgbClr val="0000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Line 42">
                <a:extLst>
                  <a:ext uri="{FF2B5EF4-FFF2-40B4-BE49-F238E27FC236}">
                    <a16:creationId xmlns:a16="http://schemas.microsoft.com/office/drawing/2014/main" id="{4B4A4DE0-D8DD-420D-7873-20763A34AB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1383" y="4777588"/>
                <a:ext cx="0" cy="475059"/>
              </a:xfrm>
              <a:prstGeom prst="line">
                <a:avLst/>
              </a:prstGeom>
              <a:noFill/>
              <a:ln w="11113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43">
                <a:extLst>
                  <a:ext uri="{FF2B5EF4-FFF2-40B4-BE49-F238E27FC236}">
                    <a16:creationId xmlns:a16="http://schemas.microsoft.com/office/drawing/2014/main" id="{5A144B82-6CC0-4901-C2FA-4AD76824E6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1383" y="5252647"/>
                <a:ext cx="0" cy="473670"/>
              </a:xfrm>
              <a:prstGeom prst="line">
                <a:avLst/>
              </a:prstGeom>
              <a:noFill/>
              <a:ln w="11113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Line 44">
                <a:extLst>
                  <a:ext uri="{FF2B5EF4-FFF2-40B4-BE49-F238E27FC236}">
                    <a16:creationId xmlns:a16="http://schemas.microsoft.com/office/drawing/2014/main" id="{1E8AD694-5B64-7BF2-A307-4FA4D9A944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31094" y="4777588"/>
                <a:ext cx="179189" cy="0"/>
              </a:xfrm>
              <a:prstGeom prst="line">
                <a:avLst/>
              </a:prstGeom>
              <a:noFill/>
              <a:ln w="11113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45">
                <a:extLst>
                  <a:ext uri="{FF2B5EF4-FFF2-40B4-BE49-F238E27FC236}">
                    <a16:creationId xmlns:a16="http://schemas.microsoft.com/office/drawing/2014/main" id="{E5AD751A-CA31-2063-8A62-37DC9D9313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31094" y="5726318"/>
                <a:ext cx="179189" cy="0"/>
              </a:xfrm>
              <a:prstGeom prst="line">
                <a:avLst/>
              </a:prstGeom>
              <a:noFill/>
              <a:ln w="11113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Oval 46">
                <a:extLst>
                  <a:ext uri="{FF2B5EF4-FFF2-40B4-BE49-F238E27FC236}">
                    <a16:creationId xmlns:a16="http://schemas.microsoft.com/office/drawing/2014/main" id="{0ED2D28C-BE39-DDCD-AC74-1C24EEC4CE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602" y="6052747"/>
                <a:ext cx="55563" cy="56952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Oval 47">
                <a:extLst>
                  <a:ext uri="{FF2B5EF4-FFF2-40B4-BE49-F238E27FC236}">
                    <a16:creationId xmlns:a16="http://schemas.microsoft.com/office/drawing/2014/main" id="{4D4D35C3-DB77-1B08-2C67-F922340EB1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602" y="6052747"/>
                <a:ext cx="55563" cy="56952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Oval 48">
                <a:extLst>
                  <a:ext uri="{FF2B5EF4-FFF2-40B4-BE49-F238E27FC236}">
                    <a16:creationId xmlns:a16="http://schemas.microsoft.com/office/drawing/2014/main" id="{F90E2102-FCBD-E5BD-AD46-EE5D03F250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602" y="4974835"/>
                <a:ext cx="55563" cy="55563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Oval 49">
                <a:extLst>
                  <a:ext uri="{FF2B5EF4-FFF2-40B4-BE49-F238E27FC236}">
                    <a16:creationId xmlns:a16="http://schemas.microsoft.com/office/drawing/2014/main" id="{75002E27-E9E4-2D2C-5BD8-92639297BE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602" y="4974835"/>
                <a:ext cx="55563" cy="55563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Oval 50">
                <a:extLst>
                  <a:ext uri="{FF2B5EF4-FFF2-40B4-BE49-F238E27FC236}">
                    <a16:creationId xmlns:a16="http://schemas.microsoft.com/office/drawing/2014/main" id="{A21CE624-4B17-6816-9144-FDFB3B8FD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602" y="5065124"/>
                <a:ext cx="55563" cy="56952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Oval 51">
                <a:extLst>
                  <a:ext uri="{FF2B5EF4-FFF2-40B4-BE49-F238E27FC236}">
                    <a16:creationId xmlns:a16="http://schemas.microsoft.com/office/drawing/2014/main" id="{D08D78F6-47FD-9366-3EAA-F945505410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602" y="5065124"/>
                <a:ext cx="55563" cy="56952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Oval 52">
                <a:extLst>
                  <a:ext uri="{FF2B5EF4-FFF2-40B4-BE49-F238E27FC236}">
                    <a16:creationId xmlns:a16="http://schemas.microsoft.com/office/drawing/2014/main" id="{EE831FCC-99D3-9339-610E-EE27B0BF67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602" y="5141522"/>
                <a:ext cx="55563" cy="56952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Oval 53">
                <a:extLst>
                  <a:ext uri="{FF2B5EF4-FFF2-40B4-BE49-F238E27FC236}">
                    <a16:creationId xmlns:a16="http://schemas.microsoft.com/office/drawing/2014/main" id="{B3C9078E-6AED-2BD7-B343-18619639ED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602" y="5141522"/>
                <a:ext cx="55563" cy="56952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Oval 54">
                <a:extLst>
                  <a:ext uri="{FF2B5EF4-FFF2-40B4-BE49-F238E27FC236}">
                    <a16:creationId xmlns:a16="http://schemas.microsoft.com/office/drawing/2014/main" id="{AC41BC72-28DA-27DD-5001-D3F239AC5B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602" y="4883157"/>
                <a:ext cx="55563" cy="56952"/>
              </a:xfrm>
              <a:prstGeom prst="ellipse">
                <a:avLst/>
              </a:prstGeom>
              <a:solidFill>
                <a:srgbClr val="FF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Oval 55">
                <a:extLst>
                  <a:ext uri="{FF2B5EF4-FFF2-40B4-BE49-F238E27FC236}">
                    <a16:creationId xmlns:a16="http://schemas.microsoft.com/office/drawing/2014/main" id="{41622726-6FEB-1929-8FDC-6A819C5C4D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602" y="4883157"/>
                <a:ext cx="55563" cy="56952"/>
              </a:xfrm>
              <a:prstGeom prst="ellipse">
                <a:avLst/>
              </a:prstGeom>
              <a:noFill/>
              <a:ln w="1588" cap="flat">
                <a:solidFill>
                  <a:srgbClr val="FF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Rectangle 136">
                <a:extLst>
                  <a:ext uri="{FF2B5EF4-FFF2-40B4-BE49-F238E27FC236}">
                    <a16:creationId xmlns:a16="http://schemas.microsoft.com/office/drawing/2014/main" id="{7ABD6F7D-101D-22D1-623A-6A2BFD6EC1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-695877" y="4882349"/>
                <a:ext cx="212796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kumimoji="0" lang="en-US" altLang="en-US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CD3</a:t>
                </a:r>
                <a:r>
                  <a:rPr kumimoji="0" lang="en-US" altLang="en-US" sz="1200" i="0" u="none" strike="noStrike" cap="none" normalizeH="0" baseline="30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+</a:t>
                </a:r>
                <a:r>
                  <a:rPr kumimoji="0" lang="en-US" altLang="en-US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CD45</a:t>
                </a:r>
                <a:r>
                  <a:rPr kumimoji="0" lang="en-US" altLang="en-US" sz="1200" i="0" u="none" strike="noStrike" cap="none" normalizeH="0" baseline="30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+</a:t>
                </a:r>
                <a:r>
                  <a:rPr kumimoji="0" lang="en-US" altLang="en-US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T cells (×10</a:t>
                </a:r>
                <a:r>
                  <a:rPr kumimoji="0" lang="en-US" altLang="en-US" sz="1200" i="0" u="none" strike="noStrike" cap="none" normalizeH="0" baseline="30000" dirty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5</a:t>
                </a:r>
                <a:r>
                  <a:rPr kumimoji="0" lang="en-US" altLang="en-US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)</a:t>
                </a:r>
                <a:endParaRPr kumimoji="0" lang="en-US" altLang="en-US" sz="18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299" name="Rectangle 26">
                <a:extLst>
                  <a:ext uri="{FF2B5EF4-FFF2-40B4-BE49-F238E27FC236}">
                    <a16:creationId xmlns:a16="http://schemas.microsoft.com/office/drawing/2014/main" id="{73E79042-7C7C-FCB1-D49C-9A4749DF71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2088" y="4018160"/>
                <a:ext cx="47609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S</a:t>
                </a:r>
                <a:r>
                  <a:rPr kumimoji="0" lang="en-US" altLang="zh-CN" sz="120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pleen</a:t>
                </a:r>
                <a:endParaRPr kumimoji="0" lang="en-US" altLang="en-US" sz="120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4" name="文本框 53">
                <a:extLst>
                  <a:ext uri="{FF2B5EF4-FFF2-40B4-BE49-F238E27FC236}">
                    <a16:creationId xmlns:a16="http://schemas.microsoft.com/office/drawing/2014/main" id="{6B67AC3D-770D-82FE-8DEC-2ADA73247A0A}"/>
                  </a:ext>
                </a:extLst>
              </p:cNvPr>
              <p:cNvSpPr txBox="1"/>
              <p:nvPr/>
            </p:nvSpPr>
            <p:spPr>
              <a:xfrm rot="18900000">
                <a:off x="688905" y="6295932"/>
                <a:ext cx="7113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19.BB</a:t>
                </a:r>
                <a:r>
                  <a:rPr lang="en-US" altLang="zh-CN" sz="1200" dirty="0">
                    <a:latin typeface="Arial" panose="020B0604020202020204" pitchFamily="34" charset="0"/>
                    <a:cs typeface="Arial" panose="020B0604020202020204" pitchFamily="34" charset="0"/>
                    <a:sym typeface="+mn-ea"/>
                  </a:rPr>
                  <a:t>ζ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6872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129525</TotalTime>
  <Words>4899</Words>
  <Application>Microsoft Office PowerPoint</Application>
  <PresentationFormat>A4 Paper (210x297 mm)</PresentationFormat>
  <Paragraphs>1443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Roboto</vt:lpstr>
      <vt:lpstr>Symbol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xin</dc:creator>
  <cp:lastModifiedBy>Zhou, Xin</cp:lastModifiedBy>
  <cp:revision>2161</cp:revision>
  <cp:lastPrinted>2021-09-29T18:12:00Z</cp:lastPrinted>
  <dcterms:created xsi:type="dcterms:W3CDTF">2021-09-15T21:08:00Z</dcterms:created>
  <dcterms:modified xsi:type="dcterms:W3CDTF">2024-06-21T15:16:39Z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B4ED5299D4C442D29C5730F6FF9E1BDD</vt:lpwstr>
  </property>
  <property fmtid="{D5CDD505-2E9C-101B-9397-08002B2CF9AE}" pid="3" name="KSOProductBuildVer">
    <vt:lpwstr>2052-11.1.0.11365</vt:lpwstr>
  </property>
</Properties>
</file>