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8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00"/>
  </p:normalViewPr>
  <p:slideViewPr>
    <p:cSldViewPr snapToGrid="0" snapToObjects="1">
      <p:cViewPr>
        <p:scale>
          <a:sx n="150" d="100"/>
          <a:sy n="150" d="100"/>
        </p:scale>
        <p:origin x="58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47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92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06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5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259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765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17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72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9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63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CFC9F-2E88-7D4A-8712-95942EC2CE46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93543-1DB8-274C-A7BD-D27FC21DF6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6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2BDF2A5E-A836-412A-84D9-9F6E82802944}"/>
              </a:ext>
            </a:extLst>
          </p:cNvPr>
          <p:cNvGrpSpPr/>
          <p:nvPr/>
        </p:nvGrpSpPr>
        <p:grpSpPr>
          <a:xfrm>
            <a:off x="487680" y="685800"/>
            <a:ext cx="5882640" cy="5005918"/>
            <a:chOff x="0" y="975705"/>
            <a:chExt cx="6858000" cy="5635147"/>
          </a:xfrm>
        </p:grpSpPr>
        <p:pic>
          <p:nvPicPr>
            <p:cNvPr id="2" name="Picture 1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481292F7-CD56-1C4B-A6EF-4A2AA402E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67652"/>
              <a:ext cx="6858000" cy="2743200"/>
            </a:xfrm>
            <a:prstGeom prst="rect">
              <a:avLst/>
            </a:prstGeom>
          </p:spPr>
        </p:pic>
        <p:pic>
          <p:nvPicPr>
            <p:cNvPr id="3" name="Picture 2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D596F8A0-5DE4-634F-A759-3B03E0BA8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975705"/>
              <a:ext cx="6858000" cy="2723366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F3C90C7-DB65-084A-904F-680212F21B95}"/>
              </a:ext>
            </a:extLst>
          </p:cNvPr>
          <p:cNvSpPr txBox="1"/>
          <p:nvPr/>
        </p:nvSpPr>
        <p:spPr>
          <a:xfrm>
            <a:off x="0" y="37756"/>
            <a:ext cx="228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2</a:t>
            </a:r>
          </a:p>
        </p:txBody>
      </p:sp>
      <p:sp>
        <p:nvSpPr>
          <p:cNvPr id="6" name="CaixaDeTexto 2">
            <a:extLst>
              <a:ext uri="{FF2B5EF4-FFF2-40B4-BE49-F238E27FC236}">
                <a16:creationId xmlns:a16="http://schemas.microsoft.com/office/drawing/2014/main" id="{4E2B8761-31DD-4628-BC91-4AE5A8094384}"/>
              </a:ext>
            </a:extLst>
          </p:cNvPr>
          <p:cNvSpPr txBox="1"/>
          <p:nvPr/>
        </p:nvSpPr>
        <p:spPr>
          <a:xfrm>
            <a:off x="452120" y="5840085"/>
            <a:ext cx="5953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</a:pPr>
            <a:r>
              <a:rPr lang="en-US" sz="1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Supplemental Figure 2. </a:t>
            </a:r>
            <a:r>
              <a:rPr lang="en-US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Kaplan–Meier curves for disease-free survival (A, C) and overall survival (B, D) according to the association between lymphocyte-to-monocyte ratio and </a:t>
            </a:r>
            <a:r>
              <a:rPr lang="en-US" sz="1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myosteatosis</a:t>
            </a:r>
            <a:r>
              <a:rPr lang="en-US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(n=256), and platelet-to-lymphocyte ratio (n=257) and </a:t>
            </a:r>
            <a:r>
              <a:rPr lang="en-US" sz="1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myosteatosis</a:t>
            </a:r>
            <a:r>
              <a:rPr lang="en-US" sz="1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respectively, in patients with gastric cancer submitted to gastrectomy with curative intent. The Cox model was adjusted for age (categorical), body mass index (BMI; categorical), weight loss (categorical), diabetes (binary), location (categorical), surgery type (categorical), histology (categorical), albumin (categorical) and AJCC pathological stage (categorical).</a:t>
            </a:r>
            <a:endParaRPr lang="pt-BR" sz="1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104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</TotalTime>
  <Words>117</Words>
  <Application>Microsoft Office PowerPoint</Application>
  <PresentationFormat>Papel A4 (210 x 297 mm)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 Carvalheira</dc:creator>
  <cp:lastModifiedBy>Jose Carvalheira</cp:lastModifiedBy>
  <cp:revision>4</cp:revision>
  <dcterms:created xsi:type="dcterms:W3CDTF">2021-05-22T19:14:06Z</dcterms:created>
  <dcterms:modified xsi:type="dcterms:W3CDTF">2022-03-23T19:42:28Z</dcterms:modified>
</cp:coreProperties>
</file>