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3" r:id="rId2"/>
    <p:sldId id="265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0"/>
  </p:normalViewPr>
  <p:slideViewPr>
    <p:cSldViewPr snapToGrid="0" snapToObjects="1">
      <p:cViewPr>
        <p:scale>
          <a:sx n="136" d="100"/>
          <a:sy n="136" d="100"/>
        </p:scale>
        <p:origin x="-4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A8D32-9F61-3B4C-B7CA-174D6759B220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981A5-C7A2-ED4D-AFC4-3C069F08B4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4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981A5-C7A2-ED4D-AFC4-3C069F08B4A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07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B57E01-4389-0D44-9446-F0B9DBC22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A1967F-B396-674A-873D-1EAE81ABC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882D1F-92AE-BF45-954A-DED575B8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36A87D-C159-AA4B-A550-A557A5FE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553D9A-34EC-1449-8677-235C6E29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87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3C9AF7-BBDF-3B42-805D-3D066A7A6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3641C4-884A-6B40-9536-F5C1285EF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F3829D-F9A3-4946-B25B-83D8EAB3C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A3982A-BE96-F444-92C9-A9592B728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F2B947-4816-3340-8293-9F811658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40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BA2DDFE-7690-E24A-9F10-4141DC22B3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578E00-45AD-EC41-8B3B-B95CA7F06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93F29E-03E7-7447-88CC-31308787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40AD6A-343A-6D4B-88F1-1A726BB8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5523F3-EAD0-7046-9D04-92E88CC2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0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112297-122B-C34F-B006-7820FC0F4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10E647-E6A4-154F-85B5-53A946541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731821-0EB8-924F-8D3A-F80882EC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B24CF-9D84-9643-B3A5-5510DB0D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C8F754-1193-6F43-ACE9-9CB6835F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16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B4891-6A3B-BA4B-A75B-7AEA058EB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472F63-415B-0344-88F5-BB6C9B759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5518C5-B764-5444-B24C-F358F8C3E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0602C8-9E49-1B4E-BEF7-2AC82535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12EA5A-58AB-4B40-AA76-F04AC5EB9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89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1DDA7-CB48-F44C-96D0-EF4A895B4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7D2CA9-B560-FB49-ADF5-21CE466B6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268031-E888-4444-A6AA-1A865F186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405CA0-E54E-794D-9470-F89270DA4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84DCE-5C77-1D41-B575-7AB01D671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184087-31D7-214A-BEC6-99C47D8A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1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59958-B9DD-EA47-B133-4C84A2929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EEE2FA-8C9E-A941-A319-4180AF9F6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77BB49-3C4A-E344-8D52-08C831757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276252C-1BC5-2742-9431-8D149A3C5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36B43C-B58E-784B-9477-95E3C7C31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A1CC579-A098-7A49-95FC-C0BDCA629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445AE3A-3C4A-324E-B4BD-2C10E61CF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5BB9A26-F149-7348-A728-A28A57AE1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42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125B54-88C4-4246-87FD-E105EDB8D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25C83A7-F223-0D44-AA8C-8F8EE2AAD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38410-7E05-4248-A266-D9F9F925A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82A3CF-412D-A24A-B19E-A98914C18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89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82E6719-978F-8E41-AB5E-611DF9FC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F2662B1-42A2-6E4C-BACA-8CEAADF1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192D26-70CF-E24C-93C2-21304262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87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F6AF0-ED60-3F4D-AB14-1DBB972A3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5D54EF-D9DC-4C4E-9D38-434DE5FEA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C9890AA-B281-1D41-80E0-C3D6DDDC8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721052-AAD4-A244-B47A-37EEE6B62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05390F-27B2-1247-8CEE-4D017676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0B0F1B-A60C-2643-9982-BCB7129F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10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99F90-91A9-4040-8994-E4BF0D5DD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02F50E-96E4-AD45-B32E-71EB78E90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A2AF28-CD48-A349-A68B-50A27F855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A6F037-BDAB-9A47-94F3-348F7E7FB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FCE530-2F4D-6249-B911-4FAFED54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305348-30F8-0B4A-87D5-489E0A639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48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A174E77-8CAB-8F4F-AF4F-0D7828F85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099E1A-EC1C-8A47-8E29-5454E06B6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698F5C-831F-C94E-B8DB-A8FECB537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D51A-3BFC-A445-843E-EB77F63690BE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BCF8B3-BB64-B94A-8484-DFF6071254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6AC085-0B59-2244-B1C6-D900386D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8A3E7-69BA-7749-BF0D-EBFD5EA2D1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88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17" Type="http://schemas.microsoft.com/office/2007/relationships/hdphoto" Target="../media/hdphoto3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2.wdp"/><Relationship Id="rId2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microsoft.com/office/2007/relationships/hdphoto" Target="../media/hdphoto4.wdp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e 76">
            <a:extLst>
              <a:ext uri="{FF2B5EF4-FFF2-40B4-BE49-F238E27FC236}">
                <a16:creationId xmlns:a16="http://schemas.microsoft.com/office/drawing/2014/main" id="{2A30259B-8AF6-CA4D-8880-62907CB9B0E2}"/>
              </a:ext>
            </a:extLst>
          </p:cNvPr>
          <p:cNvGrpSpPr/>
          <p:nvPr/>
        </p:nvGrpSpPr>
        <p:grpSpPr>
          <a:xfrm>
            <a:off x="794853" y="734610"/>
            <a:ext cx="12661921" cy="5601747"/>
            <a:chOff x="794853" y="734610"/>
            <a:chExt cx="12661921" cy="5601747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B71C5BD-0959-F646-A6F6-1BE74B6A4330}"/>
                </a:ext>
              </a:extLst>
            </p:cNvPr>
            <p:cNvGrpSpPr/>
            <p:nvPr/>
          </p:nvGrpSpPr>
          <p:grpSpPr>
            <a:xfrm>
              <a:off x="9852927" y="734610"/>
              <a:ext cx="2415305" cy="3583344"/>
              <a:chOff x="8272471" y="838451"/>
              <a:chExt cx="2541170" cy="3487809"/>
            </a:xfrm>
          </p:grpSpPr>
          <p:grpSp>
            <p:nvGrpSpPr>
              <p:cNvPr id="52" name="Groupe 51">
                <a:extLst>
                  <a:ext uri="{FF2B5EF4-FFF2-40B4-BE49-F238E27FC236}">
                    <a16:creationId xmlns:a16="http://schemas.microsoft.com/office/drawing/2014/main" id="{DCD491AF-5C98-4646-AADB-76BE061FB916}"/>
                  </a:ext>
                </a:extLst>
              </p:cNvPr>
              <p:cNvGrpSpPr/>
              <p:nvPr/>
            </p:nvGrpSpPr>
            <p:grpSpPr>
              <a:xfrm>
                <a:off x="8272471" y="1204107"/>
                <a:ext cx="2379768" cy="3122153"/>
                <a:chOff x="2325330" y="1258204"/>
                <a:chExt cx="2759016" cy="3803660"/>
              </a:xfrm>
            </p:grpSpPr>
            <p:pic>
              <p:nvPicPr>
                <p:cNvPr id="53" name="Image 52">
                  <a:extLst>
                    <a:ext uri="{FF2B5EF4-FFF2-40B4-BE49-F238E27FC236}">
                      <a16:creationId xmlns:a16="http://schemas.microsoft.com/office/drawing/2014/main" id="{AC025E16-4AED-EC4B-A3B9-50FAF4DFAD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7864" t="8889" r="3090" b="13666"/>
                <a:stretch/>
              </p:blipFill>
              <p:spPr>
                <a:xfrm>
                  <a:off x="2388768" y="2558156"/>
                  <a:ext cx="2221332" cy="1997097"/>
                </a:xfrm>
                <a:prstGeom prst="rect">
                  <a:avLst/>
                </a:prstGeom>
              </p:spPr>
            </p:pic>
            <p:pic>
              <p:nvPicPr>
                <p:cNvPr id="54" name="Image 53" descr="Une image contenant texte, stationnaire, instrument d’écriture, crayon&#10;&#10;Description générée automatiquement">
                  <a:extLst>
                    <a:ext uri="{FF2B5EF4-FFF2-40B4-BE49-F238E27FC236}">
                      <a16:creationId xmlns:a16="http://schemas.microsoft.com/office/drawing/2014/main" id="{D551151B-59D9-EC4F-8F08-C83CF59BF7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49692"/>
                <a:stretch/>
              </p:blipFill>
              <p:spPr>
                <a:xfrm>
                  <a:off x="2325330" y="1258204"/>
                  <a:ext cx="2284770" cy="1299953"/>
                </a:xfrm>
                <a:prstGeom prst="rect">
                  <a:avLst/>
                </a:prstGeom>
              </p:spPr>
            </p:pic>
            <p:sp>
              <p:nvSpPr>
                <p:cNvPr id="55" name="ZoneTexte 54">
                  <a:extLst>
                    <a:ext uri="{FF2B5EF4-FFF2-40B4-BE49-F238E27FC236}">
                      <a16:creationId xmlns:a16="http://schemas.microsoft.com/office/drawing/2014/main" id="{EB5CEF63-EF08-EE40-AB39-123F4CDDE6AC}"/>
                    </a:ext>
                  </a:extLst>
                </p:cNvPr>
                <p:cNvSpPr txBox="1"/>
                <p:nvPr/>
              </p:nvSpPr>
              <p:spPr>
                <a:xfrm>
                  <a:off x="2645582" y="4724401"/>
                  <a:ext cx="2431122" cy="3374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>
                      <a:cs typeface="Times New Roman" panose="02020603050405020304" pitchFamily="18" charset="0"/>
                    </a:rPr>
                    <a:t>SMAD6</a:t>
                  </a:r>
                  <a:r>
                    <a:rPr lang="fr-FR" sz="1200" dirty="0">
                      <a:cs typeface="Times New Roman" panose="02020603050405020304" pitchFamily="18" charset="0"/>
                    </a:rPr>
                    <a:t>: p.(Asp286Gly)</a:t>
                  </a:r>
                </a:p>
              </p:txBody>
            </p:sp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1E94FE03-E6DF-8E42-8A50-5CB055FB9A9A}"/>
                    </a:ext>
                  </a:extLst>
                </p:cNvPr>
                <p:cNvSpPr txBox="1"/>
                <p:nvPr/>
              </p:nvSpPr>
              <p:spPr>
                <a:xfrm>
                  <a:off x="4131847" y="2950366"/>
                  <a:ext cx="952499" cy="3374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</a:p>
              </p:txBody>
            </p:sp>
          </p:grpSp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66490BD1-3CD3-AB4F-BD04-D71B177F8BA2}"/>
                  </a:ext>
                </a:extLst>
              </p:cNvPr>
              <p:cNvSpPr txBox="1"/>
              <p:nvPr/>
            </p:nvSpPr>
            <p:spPr>
              <a:xfrm>
                <a:off x="8794366" y="838451"/>
                <a:ext cx="20192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Patient 6</a:t>
                </a:r>
              </a:p>
            </p:txBody>
          </p:sp>
        </p:grp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D7A28403-B6B2-E742-864D-421495DF4491}"/>
                </a:ext>
              </a:extLst>
            </p:cNvPr>
            <p:cNvGrpSpPr/>
            <p:nvPr/>
          </p:nvGrpSpPr>
          <p:grpSpPr>
            <a:xfrm>
              <a:off x="794853" y="741866"/>
              <a:ext cx="12661921" cy="5594491"/>
              <a:chOff x="794853" y="741866"/>
              <a:chExt cx="12661921" cy="5594491"/>
            </a:xfrm>
          </p:grpSpPr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ED4B0322-C790-A745-AC80-AFF536562965}"/>
                  </a:ext>
                </a:extLst>
              </p:cNvPr>
              <p:cNvGrpSpPr/>
              <p:nvPr/>
            </p:nvGrpSpPr>
            <p:grpSpPr>
              <a:xfrm>
                <a:off x="794853" y="816202"/>
                <a:ext cx="2259468" cy="3697216"/>
                <a:chOff x="3602547" y="714409"/>
                <a:chExt cx="2491908" cy="3848236"/>
              </a:xfrm>
            </p:grpSpPr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8E87DE15-3F13-1C49-A68A-ABC686FC11BF}"/>
                    </a:ext>
                  </a:extLst>
                </p:cNvPr>
                <p:cNvSpPr txBox="1"/>
                <p:nvPr/>
              </p:nvSpPr>
              <p:spPr>
                <a:xfrm>
                  <a:off x="3602547" y="4274331"/>
                  <a:ext cx="1953894" cy="2883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/>
                    <a:t>SMAD6: </a:t>
                  </a:r>
                  <a:r>
                    <a:rPr lang="fr-FR" sz="1200" dirty="0"/>
                    <a:t>p,(Arg15*) </a:t>
                  </a:r>
                </a:p>
              </p:txBody>
            </p:sp>
            <p:grpSp>
              <p:nvGrpSpPr>
                <p:cNvPr id="15" name="Groupe 14">
                  <a:extLst>
                    <a:ext uri="{FF2B5EF4-FFF2-40B4-BE49-F238E27FC236}">
                      <a16:creationId xmlns:a16="http://schemas.microsoft.com/office/drawing/2014/main" id="{221280FC-1ECB-DC4F-AE02-AB8DF45D1595}"/>
                    </a:ext>
                  </a:extLst>
                </p:cNvPr>
                <p:cNvGrpSpPr/>
                <p:nvPr/>
              </p:nvGrpSpPr>
              <p:grpSpPr>
                <a:xfrm>
                  <a:off x="3662574" y="714409"/>
                  <a:ext cx="2431881" cy="3537792"/>
                  <a:chOff x="3662574" y="714409"/>
                  <a:chExt cx="2431881" cy="3537792"/>
                </a:xfrm>
              </p:grpSpPr>
              <p:sp>
                <p:nvSpPr>
                  <p:cNvPr id="2" name="ZoneTexte 1">
                    <a:extLst>
                      <a:ext uri="{FF2B5EF4-FFF2-40B4-BE49-F238E27FC236}">
                        <a16:creationId xmlns:a16="http://schemas.microsoft.com/office/drawing/2014/main" id="{352D6BE3-33B6-674A-BDB1-4F319E136958}"/>
                      </a:ext>
                    </a:extLst>
                  </p:cNvPr>
                  <p:cNvSpPr txBox="1"/>
                  <p:nvPr/>
                </p:nvSpPr>
                <p:spPr>
                  <a:xfrm>
                    <a:off x="3867449" y="714409"/>
                    <a:ext cx="2227006" cy="2883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/>
                      <a:t>Patient 1</a:t>
                    </a:r>
                  </a:p>
                </p:txBody>
              </p:sp>
              <p:grpSp>
                <p:nvGrpSpPr>
                  <p:cNvPr id="11" name="Groupe 10">
                    <a:extLst>
                      <a:ext uri="{FF2B5EF4-FFF2-40B4-BE49-F238E27FC236}">
                        <a16:creationId xmlns:a16="http://schemas.microsoft.com/office/drawing/2014/main" id="{4C49073F-3F11-154E-8405-A80020E48960}"/>
                      </a:ext>
                    </a:extLst>
                  </p:cNvPr>
                  <p:cNvGrpSpPr/>
                  <p:nvPr/>
                </p:nvGrpSpPr>
                <p:grpSpPr>
                  <a:xfrm>
                    <a:off x="3672248" y="1108480"/>
                    <a:ext cx="1345238" cy="2152203"/>
                    <a:chOff x="4532366" y="1521230"/>
                    <a:chExt cx="1345238" cy="2152203"/>
                  </a:xfrm>
                </p:grpSpPr>
                <p:pic>
                  <p:nvPicPr>
                    <p:cNvPr id="5" name="Image 4" descr="Une image contenant texte, instrument d’écriture, stationnaire, crayon&#10;&#10;Description générée automatiquement">
                      <a:extLst>
                        <a:ext uri="{FF2B5EF4-FFF2-40B4-BE49-F238E27FC236}">
                          <a16:creationId xmlns:a16="http://schemas.microsoft.com/office/drawing/2014/main" id="{355EEF03-20AE-B846-915F-0A2AB0F1B6E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/>
                    <a:srcRect l="34917" t="24671" r="5290"/>
                    <a:stretch/>
                  </p:blipFill>
                  <p:spPr>
                    <a:xfrm>
                      <a:off x="4571070" y="1521230"/>
                      <a:ext cx="1306533" cy="114265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Image 6">
                      <a:extLst>
                        <a:ext uri="{FF2B5EF4-FFF2-40B4-BE49-F238E27FC236}">
                          <a16:creationId xmlns:a16="http://schemas.microsoft.com/office/drawing/2014/main" id="{98336FC2-56B7-EC4E-AF8C-5D38FDFD33B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l="21947" t="44370"/>
                    <a:stretch/>
                  </p:blipFill>
                  <p:spPr>
                    <a:xfrm>
                      <a:off x="4571070" y="2530778"/>
                      <a:ext cx="1306534" cy="114265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8" name="ZoneTexte 7">
                      <a:extLst>
                        <a:ext uri="{FF2B5EF4-FFF2-40B4-BE49-F238E27FC236}">
                          <a16:creationId xmlns:a16="http://schemas.microsoft.com/office/drawing/2014/main" id="{806786CC-55EC-D649-B234-BA380E50B5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32366" y="2742254"/>
                      <a:ext cx="920749" cy="2883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200" dirty="0"/>
                        <a:t>M</a:t>
                      </a:r>
                    </a:p>
                  </p:txBody>
                </p:sp>
              </p:grpSp>
              <p:pic>
                <p:nvPicPr>
                  <p:cNvPr id="13" name="Image 12" descr="Une image contenant texte, stationnaire&#10;&#10;Description générée automatiquement">
                    <a:extLst>
                      <a:ext uri="{FF2B5EF4-FFF2-40B4-BE49-F238E27FC236}">
                        <a16:creationId xmlns:a16="http://schemas.microsoft.com/office/drawing/2014/main" id="{FF09736F-2B65-B54B-9269-877757EF185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t="25503" r="19231"/>
                  <a:stretch/>
                </p:blipFill>
                <p:spPr>
                  <a:xfrm>
                    <a:off x="3710952" y="3251546"/>
                    <a:ext cx="1270000" cy="1000655"/>
                  </a:xfrm>
                  <a:prstGeom prst="rect">
                    <a:avLst/>
                  </a:prstGeom>
                </p:spPr>
              </p:pic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2D9B0FFA-7067-AB45-B612-9BEE40725ED4}"/>
                      </a:ext>
                    </a:extLst>
                  </p:cNvPr>
                  <p:cNvSpPr txBox="1"/>
                  <p:nvPr/>
                </p:nvSpPr>
                <p:spPr>
                  <a:xfrm>
                    <a:off x="3662574" y="3360610"/>
                    <a:ext cx="996948" cy="3523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600" dirty="0"/>
                      <a:t>F</a:t>
                    </a:r>
                  </a:p>
                </p:txBody>
              </p:sp>
            </p:grp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3EAB51C2-38B4-C349-901D-B7BE16ABA7F2}"/>
                  </a:ext>
                </a:extLst>
              </p:cNvPr>
              <p:cNvGrpSpPr/>
              <p:nvPr/>
            </p:nvGrpSpPr>
            <p:grpSpPr>
              <a:xfrm>
                <a:off x="3941003" y="1112936"/>
                <a:ext cx="2522673" cy="4632128"/>
                <a:chOff x="3536950" y="1690551"/>
                <a:chExt cx="2541224" cy="4706760"/>
              </a:xfrm>
            </p:grpSpPr>
            <p:pic>
              <p:nvPicPr>
                <p:cNvPr id="19" name="Image 18" descr="Une image contenant texte, stationnaire, instrument d’écriture, crayon&#10;&#10;Description générée automatiquement">
                  <a:extLst>
                    <a:ext uri="{FF2B5EF4-FFF2-40B4-BE49-F238E27FC236}">
                      <a16:creationId xmlns:a16="http://schemas.microsoft.com/office/drawing/2014/main" id="{14A3104D-B4C7-DD45-BCC2-B6682FBEEC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7279" t="42972" b="5067"/>
                <a:stretch/>
              </p:blipFill>
              <p:spPr>
                <a:xfrm>
                  <a:off x="3536950" y="1690551"/>
                  <a:ext cx="1716076" cy="913153"/>
                </a:xfrm>
                <a:prstGeom prst="rect">
                  <a:avLst/>
                </a:prstGeom>
              </p:spPr>
            </p:pic>
            <p:pic>
              <p:nvPicPr>
                <p:cNvPr id="20" name="Image 19" descr="Une image contenant texte&#10;&#10;Description générée automatiquement">
                  <a:extLst>
                    <a:ext uri="{FF2B5EF4-FFF2-40B4-BE49-F238E27FC236}">
                      <a16:creationId xmlns:a16="http://schemas.microsoft.com/office/drawing/2014/main" id="{1849FF36-F43C-BA41-BBED-7092FE9A33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551"/>
                <a:stretch/>
              </p:blipFill>
              <p:spPr>
                <a:xfrm>
                  <a:off x="3594099" y="4384368"/>
                  <a:ext cx="1676864" cy="1715547"/>
                </a:xfrm>
                <a:prstGeom prst="rect">
                  <a:avLst/>
                </a:prstGeom>
              </p:spPr>
            </p:pic>
            <p:pic>
              <p:nvPicPr>
                <p:cNvPr id="21" name="Image 20" descr="Une image contenant texte&#10;&#10;Description générée automatiquement">
                  <a:extLst>
                    <a:ext uri="{FF2B5EF4-FFF2-40B4-BE49-F238E27FC236}">
                      <a16:creationId xmlns:a16="http://schemas.microsoft.com/office/drawing/2014/main" id="{18D99ED7-7A14-5B4A-8B1B-7060749AF4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t="7897" b="3214"/>
                <a:stretch/>
              </p:blipFill>
              <p:spPr>
                <a:xfrm>
                  <a:off x="3556962" y="2746748"/>
                  <a:ext cx="1696064" cy="1521703"/>
                </a:xfrm>
                <a:prstGeom prst="rect">
                  <a:avLst/>
                </a:prstGeom>
              </p:spPr>
            </p:pic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F4D5A093-64B1-F843-AEDB-6A81CC7E63E3}"/>
                    </a:ext>
                  </a:extLst>
                </p:cNvPr>
                <p:cNvSpPr txBox="1"/>
                <p:nvPr/>
              </p:nvSpPr>
              <p:spPr>
                <a:xfrm>
                  <a:off x="3576273" y="6115849"/>
                  <a:ext cx="2501901" cy="2814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/>
                    <a:t>SMAD6 </a:t>
                  </a:r>
                  <a:r>
                    <a:rPr lang="fr-FR" sz="1200" dirty="0"/>
                    <a:t>: p.His265Tyr</a:t>
                  </a:r>
                </a:p>
              </p:txBody>
            </p:sp>
          </p:grpSp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BE0C492A-94E1-524E-B954-3F6695AA6D08}"/>
                  </a:ext>
                </a:extLst>
              </p:cNvPr>
              <p:cNvGrpSpPr/>
              <p:nvPr/>
            </p:nvGrpSpPr>
            <p:grpSpPr>
              <a:xfrm>
                <a:off x="2226555" y="811880"/>
                <a:ext cx="11230219" cy="5165272"/>
                <a:chOff x="2300986" y="811880"/>
                <a:chExt cx="11230219" cy="5165272"/>
              </a:xfrm>
            </p:grpSpPr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6B98C370-1B81-654C-B72D-B8F6CB7325FC}"/>
                    </a:ext>
                  </a:extLst>
                </p:cNvPr>
                <p:cNvGrpSpPr/>
                <p:nvPr/>
              </p:nvGrpSpPr>
              <p:grpSpPr>
                <a:xfrm>
                  <a:off x="2300986" y="1168664"/>
                  <a:ext cx="2019274" cy="2109714"/>
                  <a:chOff x="3424475" y="2096786"/>
                  <a:chExt cx="2019274" cy="2109714"/>
                </a:xfrm>
              </p:grpSpPr>
              <p:grpSp>
                <p:nvGrpSpPr>
                  <p:cNvPr id="28" name="Groupe 27">
                    <a:extLst>
                      <a:ext uri="{FF2B5EF4-FFF2-40B4-BE49-F238E27FC236}">
                        <a16:creationId xmlns:a16="http://schemas.microsoft.com/office/drawing/2014/main" id="{9E042CE8-C939-4D40-B670-27EA07837F47}"/>
                      </a:ext>
                    </a:extLst>
                  </p:cNvPr>
                  <p:cNvGrpSpPr/>
                  <p:nvPr/>
                </p:nvGrpSpPr>
                <p:grpSpPr>
                  <a:xfrm>
                    <a:off x="3424475" y="2096786"/>
                    <a:ext cx="2019274" cy="2109714"/>
                    <a:chOff x="3424475" y="2096786"/>
                    <a:chExt cx="2019274" cy="2109714"/>
                  </a:xfrm>
                </p:grpSpPr>
                <p:pic>
                  <p:nvPicPr>
                    <p:cNvPr id="29" name="Image 28">
                      <a:extLst>
                        <a:ext uri="{FF2B5EF4-FFF2-40B4-BE49-F238E27FC236}">
                          <a16:creationId xmlns:a16="http://schemas.microsoft.com/office/drawing/2014/main" id="{BDE9D722-025E-7E46-9CBE-B086DEDFA8C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>
                      <a:extLst>
                        <a:ext uri="{BEBA8EAE-BF5A-486C-A8C5-ECC9F3942E4B}">
                          <a14:imgProps xmlns:a14="http://schemas.microsoft.com/office/drawing/2010/main">
                            <a14:imgLayer r:embed="rId12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rcRect l="41919" t="22906" b="42850"/>
                    <a:stretch/>
                  </p:blipFill>
                  <p:spPr>
                    <a:xfrm>
                      <a:off x="3449876" y="2611211"/>
                      <a:ext cx="1512792" cy="56774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0" name="Image 29">
                      <a:extLst>
                        <a:ext uri="{FF2B5EF4-FFF2-40B4-BE49-F238E27FC236}">
                          <a16:creationId xmlns:a16="http://schemas.microsoft.com/office/drawing/2014/main" id="{F883C4DE-4AA5-1941-BC8F-8749278BD37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extLst>
                        <a:ext uri="{BEBA8EAE-BF5A-486C-A8C5-ECC9F3942E4B}">
                          <a14:imgProps xmlns:a14="http://schemas.microsoft.com/office/drawing/2010/main">
                            <a14:imgLayer r:embed="rId14">
                              <a14:imgEffect>
                                <a14:brightnessContrast contrast="-20000"/>
                              </a14:imgEffect>
                            </a14:imgLayer>
                          </a14:imgProps>
                        </a:ext>
                      </a:extLst>
                    </a:blip>
                    <a:srcRect l="22146" t="56090" b="15266"/>
                    <a:stretch/>
                  </p:blipFill>
                  <p:spPr>
                    <a:xfrm>
                      <a:off x="3424475" y="2096786"/>
                      <a:ext cx="1512792" cy="5144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" name="Image 30" descr="Une image contenant texte, instrument d’écriture, stationnaire, stylo&#10;&#10;Description générée automatiquement">
                      <a:extLst>
                        <a:ext uri="{FF2B5EF4-FFF2-40B4-BE49-F238E27FC236}">
                          <a16:creationId xmlns:a16="http://schemas.microsoft.com/office/drawing/2014/main" id="{43AF07C0-C55C-EA46-8584-D088B5428C2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5"/>
                    <a:srcRect l="19480" t="47656"/>
                    <a:stretch/>
                  </p:blipFill>
                  <p:spPr>
                    <a:xfrm>
                      <a:off x="3449875" y="3191757"/>
                      <a:ext cx="1487391" cy="667331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3" name="ZoneTexte 32">
                      <a:extLst>
                        <a:ext uri="{FF2B5EF4-FFF2-40B4-BE49-F238E27FC236}">
                          <a16:creationId xmlns:a16="http://schemas.microsoft.com/office/drawing/2014/main" id="{5F94A5CA-72D9-E844-B196-058D0C9DD0D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24475" y="3929501"/>
                      <a:ext cx="201927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200" i="1" dirty="0"/>
                        <a:t>SMAD6</a:t>
                      </a:r>
                      <a:r>
                        <a:rPr lang="fr-FR" sz="1200" dirty="0"/>
                        <a:t>: c.465_471del</a:t>
                      </a:r>
                    </a:p>
                  </p:txBody>
                </p:sp>
              </p:grpSp>
              <p:sp>
                <p:nvSpPr>
                  <p:cNvPr id="26" name="ZoneTexte 25">
                    <a:extLst>
                      <a:ext uri="{FF2B5EF4-FFF2-40B4-BE49-F238E27FC236}">
                        <a16:creationId xmlns:a16="http://schemas.microsoft.com/office/drawing/2014/main" id="{5E31BDF2-620A-B44E-972C-47EF52BCC0D6}"/>
                      </a:ext>
                    </a:extLst>
                  </p:cNvPr>
                  <p:cNvSpPr txBox="1"/>
                  <p:nvPr/>
                </p:nvSpPr>
                <p:spPr>
                  <a:xfrm>
                    <a:off x="3446807" y="3315218"/>
                    <a:ext cx="1401289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/>
                      <a:t>M</a:t>
                    </a:r>
                  </a:p>
                </p:txBody>
              </p:sp>
              <p:sp>
                <p:nvSpPr>
                  <p:cNvPr id="27" name="ZoneTexte 26">
                    <a:extLst>
                      <a:ext uri="{FF2B5EF4-FFF2-40B4-BE49-F238E27FC236}">
                        <a16:creationId xmlns:a16="http://schemas.microsoft.com/office/drawing/2014/main" id="{805BE94C-CE3A-AC4C-9F80-3D93AA24EBCF}"/>
                      </a:ext>
                    </a:extLst>
                  </p:cNvPr>
                  <p:cNvSpPr txBox="1"/>
                  <p:nvPr/>
                </p:nvSpPr>
                <p:spPr>
                  <a:xfrm>
                    <a:off x="3443457" y="2769718"/>
                    <a:ext cx="133341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/>
                      <a:t>F</a:t>
                    </a:r>
                    <a:endParaRPr lang="fr-FR" dirty="0"/>
                  </a:p>
                </p:txBody>
              </p:sp>
            </p:grpSp>
            <p:grpSp>
              <p:nvGrpSpPr>
                <p:cNvPr id="34" name="Groupe 33">
                  <a:extLst>
                    <a:ext uri="{FF2B5EF4-FFF2-40B4-BE49-F238E27FC236}">
                      <a16:creationId xmlns:a16="http://schemas.microsoft.com/office/drawing/2014/main" id="{3F87FDBA-713B-644D-ADD2-9D448155A0C9}"/>
                    </a:ext>
                  </a:extLst>
                </p:cNvPr>
                <p:cNvGrpSpPr/>
                <p:nvPr/>
              </p:nvGrpSpPr>
              <p:grpSpPr>
                <a:xfrm>
                  <a:off x="3127742" y="3726826"/>
                  <a:ext cx="10403463" cy="2250326"/>
                  <a:chOff x="3484605" y="1210962"/>
                  <a:chExt cx="16821033" cy="3384594"/>
                </a:xfrm>
              </p:grpSpPr>
              <p:sp>
                <p:nvSpPr>
                  <p:cNvPr id="35" name="ZoneTexte 34">
                    <a:extLst>
                      <a:ext uri="{FF2B5EF4-FFF2-40B4-BE49-F238E27FC236}">
                        <a16:creationId xmlns:a16="http://schemas.microsoft.com/office/drawing/2014/main" id="{B75593F8-29D6-8B49-BC45-25C84E4A310E}"/>
                      </a:ext>
                    </a:extLst>
                  </p:cNvPr>
                  <p:cNvSpPr txBox="1"/>
                  <p:nvPr/>
                </p:nvSpPr>
                <p:spPr>
                  <a:xfrm>
                    <a:off x="15004372" y="4178937"/>
                    <a:ext cx="5301266" cy="4166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i="1" dirty="0"/>
                      <a:t>SMAD6 :  </a:t>
                    </a:r>
                    <a:r>
                      <a:rPr lang="fr-FR" sz="1200" dirty="0"/>
                      <a:t>c.1296dupC</a:t>
                    </a:r>
                  </a:p>
                </p:txBody>
              </p:sp>
              <p:grpSp>
                <p:nvGrpSpPr>
                  <p:cNvPr id="36" name="Groupe 35">
                    <a:extLst>
                      <a:ext uri="{FF2B5EF4-FFF2-40B4-BE49-F238E27FC236}">
                        <a16:creationId xmlns:a16="http://schemas.microsoft.com/office/drawing/2014/main" id="{825E42BC-BFC5-D741-A3C5-E6548781C6EB}"/>
                      </a:ext>
                    </a:extLst>
                  </p:cNvPr>
                  <p:cNvGrpSpPr/>
                  <p:nvPr/>
                </p:nvGrpSpPr>
                <p:grpSpPr>
                  <a:xfrm>
                    <a:off x="3484605" y="1210962"/>
                    <a:ext cx="14170400" cy="2845257"/>
                    <a:chOff x="3484605" y="1210962"/>
                    <a:chExt cx="14170400" cy="2845257"/>
                  </a:xfrm>
                </p:grpSpPr>
                <p:pic>
                  <p:nvPicPr>
                    <p:cNvPr id="37" name="Image 36">
                      <a:extLst>
                        <a:ext uri="{FF2B5EF4-FFF2-40B4-BE49-F238E27FC236}">
                          <a16:creationId xmlns:a16="http://schemas.microsoft.com/office/drawing/2014/main" id="{343A7313-6D1B-7448-A821-708F93BD38B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6">
                      <a:extLst>
                        <a:ext uri="{BEBA8EAE-BF5A-486C-A8C5-ECC9F3942E4B}">
                          <a14:imgProps xmlns:a14="http://schemas.microsoft.com/office/drawing/2010/main">
                            <a14:imgLayer r:embed="rId17">
                              <a14:imgEffect>
                                <a14:brightnessContrast bright="20000"/>
                              </a14:imgEffect>
                            </a14:imgLayer>
                          </a14:imgProps>
                        </a:ext>
                      </a:extLst>
                    </a:blip>
                    <a:srcRect t="62512" b="782"/>
                    <a:stretch/>
                  </p:blipFill>
                  <p:spPr>
                    <a:xfrm>
                      <a:off x="14916206" y="2502958"/>
                      <a:ext cx="2738799" cy="1553261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8" name="ZoneTexte 37">
                      <a:extLst>
                        <a:ext uri="{FF2B5EF4-FFF2-40B4-BE49-F238E27FC236}">
                          <a16:creationId xmlns:a16="http://schemas.microsoft.com/office/drawing/2014/main" id="{C4E27BE8-7010-D842-B655-D78FCB34691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84605" y="1210962"/>
                      <a:ext cx="667265" cy="87733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fr-FR" dirty="0"/>
                    </a:p>
                  </p:txBody>
                </p:sp>
              </p:grpSp>
            </p:grpSp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72F17D35-E665-7A45-964C-D0ACE0D977DF}"/>
                    </a:ext>
                  </a:extLst>
                </p:cNvPr>
                <p:cNvSpPr txBox="1"/>
                <p:nvPr/>
              </p:nvSpPr>
              <p:spPr>
                <a:xfrm>
                  <a:off x="2613625" y="811880"/>
                  <a:ext cx="201927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Patient 2</a:t>
                  </a:r>
                </a:p>
              </p:txBody>
            </p:sp>
          </p:grp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EF122B9F-5DAD-D04A-88B0-23421733BC62}"/>
                  </a:ext>
                </a:extLst>
              </p:cNvPr>
              <p:cNvSpPr txBox="1"/>
              <p:nvPr/>
            </p:nvSpPr>
            <p:spPr>
              <a:xfrm>
                <a:off x="10348972" y="4365747"/>
                <a:ext cx="20192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Patient 7</a:t>
                </a:r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EA869655-E4D1-DA4E-8B74-4E75284553EC}"/>
                  </a:ext>
                </a:extLst>
              </p:cNvPr>
              <p:cNvSpPr txBox="1"/>
              <p:nvPr/>
            </p:nvSpPr>
            <p:spPr>
              <a:xfrm>
                <a:off x="5353133" y="2381847"/>
                <a:ext cx="14012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M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C102AD79-31F1-DF46-83A9-47E9C490BD8B}"/>
                  </a:ext>
                </a:extLst>
              </p:cNvPr>
              <p:cNvSpPr txBox="1"/>
              <p:nvPr/>
            </p:nvSpPr>
            <p:spPr>
              <a:xfrm>
                <a:off x="5354084" y="4088748"/>
                <a:ext cx="133341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F</a:t>
                </a:r>
                <a:endParaRPr lang="fr-FR" dirty="0"/>
              </a:p>
            </p:txBody>
          </p: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165FF11D-8C7F-E245-AE36-1484B1948F4D}"/>
                  </a:ext>
                </a:extLst>
              </p:cNvPr>
              <p:cNvSpPr txBox="1"/>
              <p:nvPr/>
            </p:nvSpPr>
            <p:spPr>
              <a:xfrm>
                <a:off x="4407271" y="760976"/>
                <a:ext cx="20192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Patient 3</a:t>
                </a:r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3EC78349-92F5-2947-AC97-346CDEF0EBF5}"/>
                  </a:ext>
                </a:extLst>
              </p:cNvPr>
              <p:cNvSpPr txBox="1"/>
              <p:nvPr/>
            </p:nvSpPr>
            <p:spPr>
              <a:xfrm>
                <a:off x="5673524" y="6059358"/>
                <a:ext cx="158030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i="1" dirty="0"/>
                  <a:t>SMAD6: </a:t>
                </a:r>
                <a:r>
                  <a:rPr lang="fr-FR" sz="1200" dirty="0"/>
                  <a:t>p.(Glu273Lys) </a:t>
                </a:r>
              </a:p>
            </p:txBody>
          </p:sp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FB976E55-FFB5-2E45-8FDE-9CAF21E5ED9F}"/>
                  </a:ext>
                </a:extLst>
              </p:cNvPr>
              <p:cNvGrpSpPr/>
              <p:nvPr/>
            </p:nvGrpSpPr>
            <p:grpSpPr>
              <a:xfrm>
                <a:off x="5781618" y="747306"/>
                <a:ext cx="2372416" cy="5225025"/>
                <a:chOff x="6494011" y="747306"/>
                <a:chExt cx="2372416" cy="5225025"/>
              </a:xfrm>
            </p:grpSpPr>
            <p:sp>
              <p:nvSpPr>
                <p:cNvPr id="49" name="ZoneTexte 48">
                  <a:extLst>
                    <a:ext uri="{FF2B5EF4-FFF2-40B4-BE49-F238E27FC236}">
                      <a16:creationId xmlns:a16="http://schemas.microsoft.com/office/drawing/2014/main" id="{92F44C36-21AB-5E4C-9733-DB1B97E29949}"/>
                    </a:ext>
                  </a:extLst>
                </p:cNvPr>
                <p:cNvSpPr txBox="1"/>
                <p:nvPr/>
              </p:nvSpPr>
              <p:spPr>
                <a:xfrm>
                  <a:off x="6847152" y="747306"/>
                  <a:ext cx="201927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Patient 4</a:t>
                  </a:r>
                </a:p>
              </p:txBody>
            </p:sp>
            <p:grpSp>
              <p:nvGrpSpPr>
                <p:cNvPr id="66" name="Groupe 65">
                  <a:extLst>
                    <a:ext uri="{FF2B5EF4-FFF2-40B4-BE49-F238E27FC236}">
                      <a16:creationId xmlns:a16="http://schemas.microsoft.com/office/drawing/2014/main" id="{50F6A487-8D8A-6243-BB4B-10CB4BF1A244}"/>
                    </a:ext>
                  </a:extLst>
                </p:cNvPr>
                <p:cNvGrpSpPr/>
                <p:nvPr/>
              </p:nvGrpSpPr>
              <p:grpSpPr>
                <a:xfrm>
                  <a:off x="6494011" y="1090985"/>
                  <a:ext cx="1415279" cy="4881346"/>
                  <a:chOff x="6494011" y="1090985"/>
                  <a:chExt cx="1415279" cy="4881346"/>
                </a:xfrm>
              </p:grpSpPr>
              <p:pic>
                <p:nvPicPr>
                  <p:cNvPr id="48" name="Image 47" descr="Une image contenant texte, stationnaire, crayon, capture d’écran&#10;&#10;Description générée automatiquement">
                    <a:extLst>
                      <a:ext uri="{FF2B5EF4-FFF2-40B4-BE49-F238E27FC236}">
                        <a16:creationId xmlns:a16="http://schemas.microsoft.com/office/drawing/2014/main" id="{91597008-30FD-F743-AEA1-A12EB718D26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8"/>
                  <a:srcRect l="1154" t="20303" r="54670" b="2095"/>
                  <a:stretch/>
                </p:blipFill>
                <p:spPr>
                  <a:xfrm>
                    <a:off x="6514474" y="1090985"/>
                    <a:ext cx="1371797" cy="2296815"/>
                  </a:xfrm>
                  <a:prstGeom prst="rect">
                    <a:avLst/>
                  </a:prstGeom>
                </p:spPr>
              </p:pic>
              <p:pic>
                <p:nvPicPr>
                  <p:cNvPr id="59" name="Image 58" descr="Une image contenant texte&#10;&#10;Description générée automatiquement">
                    <a:extLst>
                      <a:ext uri="{FF2B5EF4-FFF2-40B4-BE49-F238E27FC236}">
                        <a16:creationId xmlns:a16="http://schemas.microsoft.com/office/drawing/2014/main" id="{B103012B-7473-8548-89AC-F83F242066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9"/>
                  <a:srcRect l="29590" t="36634" r="5419"/>
                  <a:stretch/>
                </p:blipFill>
                <p:spPr>
                  <a:xfrm>
                    <a:off x="6518537" y="3379199"/>
                    <a:ext cx="1364292" cy="1497573"/>
                  </a:xfrm>
                  <a:prstGeom prst="rect">
                    <a:avLst/>
                  </a:prstGeom>
                </p:spPr>
              </p:pic>
              <p:pic>
                <p:nvPicPr>
                  <p:cNvPr id="62" name="Image 61" descr="Une image contenant table&#10;&#10;Description générée automatiquement">
                    <a:extLst>
                      <a:ext uri="{FF2B5EF4-FFF2-40B4-BE49-F238E27FC236}">
                        <a16:creationId xmlns:a16="http://schemas.microsoft.com/office/drawing/2014/main" id="{81E4D261-BD94-0947-85C8-F88A0133331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0"/>
                  <a:srcRect l="5863" t="7471" b="11378"/>
                  <a:stretch/>
                </p:blipFill>
                <p:spPr>
                  <a:xfrm>
                    <a:off x="6494011" y="4752278"/>
                    <a:ext cx="1415279" cy="1220053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42F6B322-A2CE-2940-8020-BC44DD07F101}"/>
                  </a:ext>
                </a:extLst>
              </p:cNvPr>
              <p:cNvSpPr txBox="1"/>
              <p:nvPr/>
            </p:nvSpPr>
            <p:spPr>
              <a:xfrm>
                <a:off x="6865573" y="4923570"/>
                <a:ext cx="133341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F</a:t>
                </a:r>
                <a:endParaRPr lang="fr-FR" dirty="0"/>
              </a:p>
            </p:txBody>
          </p:sp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B6B98EE8-81EF-A04F-82D6-8CE0EE0B3AF9}"/>
                  </a:ext>
                </a:extLst>
              </p:cNvPr>
              <p:cNvGrpSpPr/>
              <p:nvPr/>
            </p:nvGrpSpPr>
            <p:grpSpPr>
              <a:xfrm>
                <a:off x="7485827" y="1088879"/>
                <a:ext cx="2144108" cy="4859395"/>
                <a:chOff x="1542743" y="571986"/>
                <a:chExt cx="2166541" cy="5251480"/>
              </a:xfrm>
            </p:grpSpPr>
            <p:pic>
              <p:nvPicPr>
                <p:cNvPr id="69" name="Image 68" descr="Une image contenant texte, instrument d’écriture, stationnaire, crayon&#10;&#10;Description générée automatiquement">
                  <a:extLst>
                    <a:ext uri="{FF2B5EF4-FFF2-40B4-BE49-F238E27FC236}">
                      <a16:creationId xmlns:a16="http://schemas.microsoft.com/office/drawing/2014/main" id="{15A141BC-944A-1643-AFBC-43F38AE771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/>
                <a:srcRect t="33433" b="38906"/>
                <a:stretch/>
              </p:blipFill>
              <p:spPr>
                <a:xfrm>
                  <a:off x="1562945" y="571986"/>
                  <a:ext cx="2120280" cy="943584"/>
                </a:xfrm>
                <a:prstGeom prst="rect">
                  <a:avLst/>
                </a:prstGeom>
              </p:spPr>
            </p:pic>
            <p:pic>
              <p:nvPicPr>
                <p:cNvPr id="70" name="Image 69">
                  <a:extLst>
                    <a:ext uri="{FF2B5EF4-FFF2-40B4-BE49-F238E27FC236}">
                      <a16:creationId xmlns:a16="http://schemas.microsoft.com/office/drawing/2014/main" id="{7941BC35-CC6F-FC42-9F44-5CB8F79ECF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/>
                <a:srcRect t="18316" b="1141"/>
                <a:stretch/>
              </p:blipFill>
              <p:spPr>
                <a:xfrm>
                  <a:off x="1542743" y="1622591"/>
                  <a:ext cx="2166541" cy="1989893"/>
                </a:xfrm>
                <a:prstGeom prst="rect">
                  <a:avLst/>
                </a:prstGeom>
              </p:spPr>
            </p:pic>
            <p:pic>
              <p:nvPicPr>
                <p:cNvPr id="71" name="Image 70" descr="Une image contenant table&#10;&#10;Description générée automatiquement">
                  <a:extLst>
                    <a:ext uri="{FF2B5EF4-FFF2-40B4-BE49-F238E27FC236}">
                      <a16:creationId xmlns:a16="http://schemas.microsoft.com/office/drawing/2014/main" id="{C52697DF-4E74-2446-9FD7-CCBE0CA96A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/>
                <a:srcRect l="29134" t="18765" b="2315"/>
                <a:stretch/>
              </p:blipFill>
              <p:spPr>
                <a:xfrm>
                  <a:off x="1562945" y="3689012"/>
                  <a:ext cx="2118886" cy="2134454"/>
                </a:xfrm>
                <a:prstGeom prst="rect">
                  <a:avLst/>
                </a:prstGeom>
              </p:spPr>
            </p:pic>
          </p:grpSp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2DF2D122-D1CD-0F46-80C4-9F45493F2662}"/>
                  </a:ext>
                </a:extLst>
              </p:cNvPr>
              <p:cNvSpPr txBox="1"/>
              <p:nvPr/>
            </p:nvSpPr>
            <p:spPr>
              <a:xfrm>
                <a:off x="8103735" y="741866"/>
                <a:ext cx="20192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Patient 5</a:t>
                </a:r>
              </a:p>
            </p:txBody>
          </p: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DEAF6A79-EBF7-6946-8580-51052D03F6A6}"/>
                  </a:ext>
                </a:extLst>
              </p:cNvPr>
              <p:cNvSpPr txBox="1"/>
              <p:nvPr/>
            </p:nvSpPr>
            <p:spPr>
              <a:xfrm>
                <a:off x="6805175" y="3600127"/>
                <a:ext cx="14012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M</a:t>
                </a:r>
              </a:p>
            </p:txBody>
          </p:sp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9106054B-3955-1943-A163-DBC9EEDA25AD}"/>
                  </a:ext>
                </a:extLst>
              </p:cNvPr>
              <p:cNvSpPr txBox="1"/>
              <p:nvPr/>
            </p:nvSpPr>
            <p:spPr>
              <a:xfrm>
                <a:off x="7762387" y="5972331"/>
                <a:ext cx="20905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/>
                  <a:t>SMAD6: </a:t>
                </a:r>
                <a:r>
                  <a:rPr lang="fr-FR" sz="1200" dirty="0"/>
                  <a:t>c.874+4A&gt;G </a:t>
                </a:r>
              </a:p>
            </p:txBody>
          </p:sp>
        </p:grp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B03D9616-3EDC-0B49-9395-71FD0D6BE7A0}"/>
              </a:ext>
            </a:extLst>
          </p:cNvPr>
          <p:cNvSpPr txBox="1"/>
          <p:nvPr/>
        </p:nvSpPr>
        <p:spPr>
          <a:xfrm>
            <a:off x="10815481" y="4876772"/>
            <a:ext cx="2965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962551" y="4625834"/>
            <a:ext cx="2046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F: </a:t>
            </a:r>
            <a:r>
              <a:rPr lang="fr-FR" sz="1200" dirty="0" err="1" smtClean="0"/>
              <a:t>father</a:t>
            </a:r>
            <a:endParaRPr lang="fr-FR" sz="1200" dirty="0" smtClean="0"/>
          </a:p>
          <a:p>
            <a:r>
              <a:rPr lang="fr-FR" sz="1200" dirty="0" smtClean="0"/>
              <a:t>M: Mother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16370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524264C2-9959-7D4D-815C-260653F3761E}"/>
              </a:ext>
            </a:extLst>
          </p:cNvPr>
          <p:cNvGrpSpPr/>
          <p:nvPr/>
        </p:nvGrpSpPr>
        <p:grpSpPr>
          <a:xfrm>
            <a:off x="637190" y="45078"/>
            <a:ext cx="9095669" cy="4473204"/>
            <a:chOff x="637190" y="45078"/>
            <a:chExt cx="9095669" cy="4473204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082BEFCF-7AB3-DD49-B4F6-1EF547A1C3DB}"/>
                </a:ext>
              </a:extLst>
            </p:cNvPr>
            <p:cNvGrpSpPr/>
            <p:nvPr/>
          </p:nvGrpSpPr>
          <p:grpSpPr>
            <a:xfrm>
              <a:off x="2090566" y="408832"/>
              <a:ext cx="1969684" cy="2758559"/>
              <a:chOff x="3274104" y="1110108"/>
              <a:chExt cx="2432720" cy="3152625"/>
            </a:xfrm>
          </p:grpSpPr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EAFF2F5-AD34-FD47-890E-6BE9D1F930DD}"/>
                  </a:ext>
                </a:extLst>
              </p:cNvPr>
              <p:cNvSpPr txBox="1"/>
              <p:nvPr/>
            </p:nvSpPr>
            <p:spPr>
              <a:xfrm>
                <a:off x="3274104" y="3946164"/>
                <a:ext cx="2432720" cy="316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FGFR2:</a:t>
                </a:r>
                <a:r>
                  <a:rPr lang="fr-F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p.(Val274Ile) </a:t>
                </a:r>
              </a:p>
            </p:txBody>
          </p:sp>
          <p:pic>
            <p:nvPicPr>
              <p:cNvPr id="23" name="Image 22" descr="Une image contenant texte, instrument d’écriture, stationnaire, crayon&#10;&#10;Description générée automatiquement">
                <a:extLst>
                  <a:ext uri="{FF2B5EF4-FFF2-40B4-BE49-F238E27FC236}">
                    <a16:creationId xmlns:a16="http://schemas.microsoft.com/office/drawing/2014/main" id="{F1F4638F-31BD-2843-814D-8B230B283A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7414" t="49153" r="7999" b="1851"/>
              <a:stretch/>
            </p:blipFill>
            <p:spPr>
              <a:xfrm>
                <a:off x="3322484" y="2134213"/>
                <a:ext cx="1747381" cy="905007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282A7FC4-5E2A-A443-B75B-E4CD884AF9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25822"/>
              <a:stretch/>
            </p:blipFill>
            <p:spPr>
              <a:xfrm>
                <a:off x="3322484" y="1110108"/>
                <a:ext cx="1689100" cy="959992"/>
              </a:xfrm>
              <a:prstGeom prst="rect">
                <a:avLst/>
              </a:prstGeom>
            </p:spPr>
          </p:pic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F9E505F-74A4-AF4E-9453-51F776EFD56F}"/>
                  </a:ext>
                </a:extLst>
              </p:cNvPr>
              <p:cNvSpPr txBox="1"/>
              <p:nvPr/>
            </p:nvSpPr>
            <p:spPr>
              <a:xfrm>
                <a:off x="3297088" y="2253549"/>
                <a:ext cx="1714498" cy="316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</a:p>
            </p:txBody>
          </p: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6A17FB05-E1DE-9345-B483-F325F537CC94}"/>
                </a:ext>
              </a:extLst>
            </p:cNvPr>
            <p:cNvGrpSpPr/>
            <p:nvPr/>
          </p:nvGrpSpPr>
          <p:grpSpPr>
            <a:xfrm>
              <a:off x="637190" y="414714"/>
              <a:ext cx="1798272" cy="2119287"/>
              <a:chOff x="4854398" y="1786367"/>
              <a:chExt cx="1710813" cy="1994966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1F61F2F0-802A-FA4A-AFA2-021C49350FCB}"/>
                  </a:ext>
                </a:extLst>
              </p:cNvPr>
              <p:cNvGrpSpPr/>
              <p:nvPr/>
            </p:nvGrpSpPr>
            <p:grpSpPr>
              <a:xfrm>
                <a:off x="4854398" y="1786367"/>
                <a:ext cx="1710813" cy="1994966"/>
                <a:chOff x="4854398" y="1786367"/>
                <a:chExt cx="1710813" cy="1994966"/>
              </a:xfrm>
            </p:grpSpPr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0717CB62-A0E9-A54F-834F-3DF99BD544AF}"/>
                    </a:ext>
                  </a:extLst>
                </p:cNvPr>
                <p:cNvSpPr txBox="1"/>
                <p:nvPr/>
              </p:nvSpPr>
              <p:spPr>
                <a:xfrm>
                  <a:off x="4854398" y="3520583"/>
                  <a:ext cx="1710813" cy="2607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FGFR2: </a:t>
                  </a:r>
                  <a:r>
                    <a:rPr lang="fr-FR" sz="1200" dirty="0"/>
                    <a:t>p.(Pro23His) </a:t>
                  </a:r>
                  <a:endParaRPr lang="fr-FR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34" name="Image 33">
                  <a:extLst>
                    <a:ext uri="{FF2B5EF4-FFF2-40B4-BE49-F238E27FC236}">
                      <a16:creationId xmlns:a16="http://schemas.microsoft.com/office/drawing/2014/main" id="{BC444B9E-F39B-8E47-8DE9-41678BC20F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t="58622" b="-1"/>
                <a:stretch/>
              </p:blipFill>
              <p:spPr>
                <a:xfrm>
                  <a:off x="5025954" y="1786367"/>
                  <a:ext cx="991633" cy="652032"/>
                </a:xfrm>
                <a:prstGeom prst="rect">
                  <a:avLst/>
                </a:prstGeom>
              </p:spPr>
            </p:pic>
            <p:pic>
              <p:nvPicPr>
                <p:cNvPr id="35" name="Image 34">
                  <a:extLst>
                    <a:ext uri="{FF2B5EF4-FFF2-40B4-BE49-F238E27FC236}">
                      <a16:creationId xmlns:a16="http://schemas.microsoft.com/office/drawing/2014/main" id="{1E811A44-F378-1B40-9A4C-6C8DFB87D5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27630" t="32581" r="15799" b="44133"/>
                <a:stretch/>
              </p:blipFill>
              <p:spPr>
                <a:xfrm>
                  <a:off x="4989361" y="2491208"/>
                  <a:ext cx="1028226" cy="462893"/>
                </a:xfrm>
                <a:prstGeom prst="rect">
                  <a:avLst/>
                </a:prstGeom>
              </p:spPr>
            </p:pic>
          </p:grp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2ABD7D0-7DF2-2041-9CAF-0F52EEE6F89B}"/>
                  </a:ext>
                </a:extLst>
              </p:cNvPr>
              <p:cNvSpPr txBox="1"/>
              <p:nvPr/>
            </p:nvSpPr>
            <p:spPr>
              <a:xfrm>
                <a:off x="4965339" y="2539519"/>
                <a:ext cx="10960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D254BE4F-76A4-5548-A100-37A56E15D9AD}"/>
                </a:ext>
              </a:extLst>
            </p:cNvPr>
            <p:cNvSpPr txBox="1"/>
            <p:nvPr/>
          </p:nvSpPr>
          <p:spPr>
            <a:xfrm>
              <a:off x="2459141" y="89453"/>
              <a:ext cx="2019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Patient 9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0E2B6720-596A-0F48-AC2B-934F6ED1F07D}"/>
                </a:ext>
              </a:extLst>
            </p:cNvPr>
            <p:cNvSpPr txBox="1"/>
            <p:nvPr/>
          </p:nvSpPr>
          <p:spPr>
            <a:xfrm>
              <a:off x="905090" y="124176"/>
              <a:ext cx="12040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Patient 8 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E281B5F1-E362-2F45-8C85-7C426D100ABE}"/>
                </a:ext>
              </a:extLst>
            </p:cNvPr>
            <p:cNvGrpSpPr/>
            <p:nvPr/>
          </p:nvGrpSpPr>
          <p:grpSpPr>
            <a:xfrm>
              <a:off x="3660636" y="116028"/>
              <a:ext cx="1916490" cy="3467247"/>
              <a:chOff x="5110270" y="49725"/>
              <a:chExt cx="1916490" cy="3467247"/>
            </a:xfrm>
          </p:grpSpPr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38DFBB3A-33D5-AF43-9D40-54102FB501E2}"/>
                  </a:ext>
                </a:extLst>
              </p:cNvPr>
              <p:cNvGrpSpPr/>
              <p:nvPr/>
            </p:nvGrpSpPr>
            <p:grpSpPr>
              <a:xfrm>
                <a:off x="5110270" y="49726"/>
                <a:ext cx="1916490" cy="3467246"/>
                <a:chOff x="1780610" y="914400"/>
                <a:chExt cx="2890072" cy="4970909"/>
              </a:xfrm>
            </p:grpSpPr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AE47261F-F049-DC49-B39E-1C042C64854D}"/>
                    </a:ext>
                  </a:extLst>
                </p:cNvPr>
                <p:cNvSpPr txBox="1"/>
                <p:nvPr/>
              </p:nvSpPr>
              <p:spPr>
                <a:xfrm>
                  <a:off x="2044803" y="5488182"/>
                  <a:ext cx="2625879" cy="397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TWIST1</a:t>
                  </a:r>
                  <a:r>
                    <a: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 p.Gly57Ala</a:t>
                  </a:r>
                </a:p>
              </p:txBody>
            </p:sp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DBAF77F2-0012-3F4D-8CD4-21661BFDCEFD}"/>
                    </a:ext>
                  </a:extLst>
                </p:cNvPr>
                <p:cNvGrpSpPr/>
                <p:nvPr/>
              </p:nvGrpSpPr>
              <p:grpSpPr>
                <a:xfrm>
                  <a:off x="1780610" y="914400"/>
                  <a:ext cx="2555360" cy="1808534"/>
                  <a:chOff x="1624518" y="943583"/>
                  <a:chExt cx="3514991" cy="2511711"/>
                </a:xfrm>
              </p:grpSpPr>
              <p:pic>
                <p:nvPicPr>
                  <p:cNvPr id="19" name="Image 18" descr="Une image contenant texte&#10;&#10;Description générée automatiquement">
                    <a:extLst>
                      <a:ext uri="{FF2B5EF4-FFF2-40B4-BE49-F238E27FC236}">
                        <a16:creationId xmlns:a16="http://schemas.microsoft.com/office/drawing/2014/main" id="{BBED9342-B318-7C40-B8E9-41C8AEEA89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t="16933" b="6865"/>
                  <a:stretch/>
                </p:blipFill>
                <p:spPr>
                  <a:xfrm rot="328265">
                    <a:off x="1807811" y="1345550"/>
                    <a:ext cx="3238500" cy="2109744"/>
                  </a:xfrm>
                  <a:prstGeom prst="rect">
                    <a:avLst/>
                  </a:prstGeom>
                </p:spPr>
              </p:pic>
              <p:sp>
                <p:nvSpPr>
                  <p:cNvPr id="20" name="ZoneTexte 19">
                    <a:extLst>
                      <a:ext uri="{FF2B5EF4-FFF2-40B4-BE49-F238E27FC236}">
                        <a16:creationId xmlns:a16="http://schemas.microsoft.com/office/drawing/2014/main" id="{C6057321-0440-BD4C-A78F-4BDD642A0B70}"/>
                      </a:ext>
                    </a:extLst>
                  </p:cNvPr>
                  <p:cNvSpPr txBox="1"/>
                  <p:nvPr/>
                </p:nvSpPr>
                <p:spPr>
                  <a:xfrm>
                    <a:off x="1624518" y="943583"/>
                    <a:ext cx="3514991" cy="45767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endPara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pic>
              <p:nvPicPr>
                <p:cNvPr id="17" name="Image 16" descr="Une image contenant texte&#10;&#10;Description générée automatiquement">
                  <a:extLst>
                    <a:ext uri="{FF2B5EF4-FFF2-40B4-BE49-F238E27FC236}">
                      <a16:creationId xmlns:a16="http://schemas.microsoft.com/office/drawing/2014/main" id="{E697D04E-29A6-304E-9710-E2C7FC8296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t="11959" b="5737"/>
                <a:stretch/>
              </p:blipFill>
              <p:spPr>
                <a:xfrm>
                  <a:off x="1870840" y="2740636"/>
                  <a:ext cx="2374900" cy="2571310"/>
                </a:xfrm>
                <a:prstGeom prst="rect">
                  <a:avLst/>
                </a:prstGeom>
              </p:spPr>
            </p:pic>
          </p:grpSp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8DC5845-8F32-1B4A-B91A-ECBCA926C43F}"/>
                  </a:ext>
                </a:extLst>
              </p:cNvPr>
              <p:cNvSpPr txBox="1"/>
              <p:nvPr/>
            </p:nvSpPr>
            <p:spPr>
              <a:xfrm>
                <a:off x="5151675" y="49725"/>
                <a:ext cx="1653127" cy="29270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fr-FR" dirty="0"/>
              </a:p>
            </p:txBody>
          </p:sp>
        </p:grp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3EF86B9A-200B-474E-8713-8A8B5347130C}"/>
                </a:ext>
              </a:extLst>
            </p:cNvPr>
            <p:cNvSpPr txBox="1"/>
            <p:nvPr/>
          </p:nvSpPr>
          <p:spPr>
            <a:xfrm>
              <a:off x="3784333" y="1700870"/>
              <a:ext cx="1388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65490BA7-7249-2241-A02F-C4DD6B1F6660}"/>
                </a:ext>
              </a:extLst>
            </p:cNvPr>
            <p:cNvSpPr txBox="1"/>
            <p:nvPr/>
          </p:nvSpPr>
          <p:spPr>
            <a:xfrm>
              <a:off x="3951376" y="67265"/>
              <a:ext cx="2019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Patient 11</a:t>
              </a: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0A601234-1E7D-7144-908A-2C3076EDF57D}"/>
                </a:ext>
              </a:extLst>
            </p:cNvPr>
            <p:cNvGrpSpPr/>
            <p:nvPr/>
          </p:nvGrpSpPr>
          <p:grpSpPr>
            <a:xfrm>
              <a:off x="7385729" y="67265"/>
              <a:ext cx="2347130" cy="3711689"/>
              <a:chOff x="5685853" y="60249"/>
              <a:chExt cx="2347130" cy="3711689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08E9277A-2EEC-F249-A596-C18CF5FA27B5}"/>
                  </a:ext>
                </a:extLst>
              </p:cNvPr>
              <p:cNvGrpSpPr/>
              <p:nvPr/>
            </p:nvGrpSpPr>
            <p:grpSpPr>
              <a:xfrm>
                <a:off x="5685853" y="438306"/>
                <a:ext cx="1948193" cy="3333632"/>
                <a:chOff x="1133230" y="434160"/>
                <a:chExt cx="3308049" cy="5616698"/>
              </a:xfrm>
            </p:grpSpPr>
            <p:sp>
              <p:nvSpPr>
                <p:cNvPr id="4" name="ZoneTexte 3">
                  <a:extLst>
                    <a:ext uri="{FF2B5EF4-FFF2-40B4-BE49-F238E27FC236}">
                      <a16:creationId xmlns:a16="http://schemas.microsoft.com/office/drawing/2014/main" id="{3FE09348-111E-B64F-B4F6-6A029FCD84E6}"/>
                    </a:ext>
                  </a:extLst>
                </p:cNvPr>
                <p:cNvSpPr txBox="1"/>
                <p:nvPr/>
              </p:nvSpPr>
              <p:spPr>
                <a:xfrm>
                  <a:off x="1404158" y="5584154"/>
                  <a:ext cx="2656487" cy="466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TCF12</a:t>
                  </a:r>
                  <a:r>
                    <a: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 c.971-8A&gt;G </a:t>
                  </a:r>
                </a:p>
              </p:txBody>
            </p:sp>
            <p:pic>
              <p:nvPicPr>
                <p:cNvPr id="5" name="Image 4" descr="Une image contenant texte, stationnaire, instrument d’écriture, crayon&#10;&#10;Description générée automatiquement">
                  <a:extLst>
                    <a:ext uri="{FF2B5EF4-FFF2-40B4-BE49-F238E27FC236}">
                      <a16:creationId xmlns:a16="http://schemas.microsoft.com/office/drawing/2014/main" id="{AB75B923-7C9A-2F47-BC27-EFD7194257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t="50000"/>
                <a:stretch/>
              </p:blipFill>
              <p:spPr>
                <a:xfrm>
                  <a:off x="1154061" y="434160"/>
                  <a:ext cx="3108222" cy="1726790"/>
                </a:xfrm>
                <a:prstGeom prst="rect">
                  <a:avLst/>
                </a:prstGeom>
              </p:spPr>
            </p:pic>
            <p:pic>
              <p:nvPicPr>
                <p:cNvPr id="7" name="Image 6" descr="Une image contenant texte, stationnaire, instrument d’écriture, crayon&#10;&#10;Description générée automatiquement">
                  <a:extLst>
                    <a:ext uri="{FF2B5EF4-FFF2-40B4-BE49-F238E27FC236}">
                      <a16:creationId xmlns:a16="http://schemas.microsoft.com/office/drawing/2014/main" id="{BE7BD52E-907A-7745-B8C8-C869CA7833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16352" t="53828" r="17729" b="5365"/>
                <a:stretch/>
              </p:blipFill>
              <p:spPr>
                <a:xfrm>
                  <a:off x="1154061" y="2160950"/>
                  <a:ext cx="3156682" cy="1526147"/>
                </a:xfrm>
                <a:prstGeom prst="rect">
                  <a:avLst/>
                </a:prstGeom>
              </p:spPr>
            </p:pic>
            <p:pic>
              <p:nvPicPr>
                <p:cNvPr id="9" name="Image 8" descr="Une image contenant texte, instrument d’écriture, stationnaire, crayon&#10;&#10;Description générée automatiquement">
                  <a:extLst>
                    <a:ext uri="{FF2B5EF4-FFF2-40B4-BE49-F238E27FC236}">
                      <a16:creationId xmlns:a16="http://schemas.microsoft.com/office/drawing/2014/main" id="{570300E8-92C1-0B42-9F7A-BD151D2EEC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10559" t="33081" r="23560" b="37573"/>
                <a:stretch/>
              </p:blipFill>
              <p:spPr>
                <a:xfrm>
                  <a:off x="1154061" y="3687097"/>
                  <a:ext cx="3287218" cy="1753208"/>
                </a:xfrm>
                <a:prstGeom prst="rect">
                  <a:avLst/>
                </a:prstGeom>
              </p:spPr>
            </p:pic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245507D4-90D7-F645-B0EE-4FE1FCE173FD}"/>
                    </a:ext>
                  </a:extLst>
                </p:cNvPr>
                <p:cNvSpPr txBox="1"/>
                <p:nvPr/>
              </p:nvSpPr>
              <p:spPr>
                <a:xfrm>
                  <a:off x="1133230" y="2455283"/>
                  <a:ext cx="1392866" cy="466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</a:p>
              </p:txBody>
            </p:sp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9E84AE7A-7C27-2847-A6D6-36EEC127998B}"/>
                    </a:ext>
                  </a:extLst>
                </p:cNvPr>
                <p:cNvSpPr txBox="1"/>
                <p:nvPr/>
              </p:nvSpPr>
              <p:spPr>
                <a:xfrm>
                  <a:off x="1234503" y="4090716"/>
                  <a:ext cx="1300716" cy="466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 </a:t>
                  </a:r>
                </a:p>
              </p:txBody>
            </p:sp>
          </p:grp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4C5A50CB-FB35-B248-A28E-ED7DDA57460C}"/>
                  </a:ext>
                </a:extLst>
              </p:cNvPr>
              <p:cNvSpPr txBox="1"/>
              <p:nvPr/>
            </p:nvSpPr>
            <p:spPr>
              <a:xfrm>
                <a:off x="6013708" y="60249"/>
                <a:ext cx="20192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Patient 13</a:t>
                </a:r>
              </a:p>
            </p:txBody>
          </p:sp>
        </p:grpSp>
        <p:pic>
          <p:nvPicPr>
            <p:cNvPr id="42" name="Image 41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0577BCD6-C9F9-6946-BBC0-50DC97725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549209" y="2758290"/>
              <a:ext cx="1769082" cy="1536116"/>
            </a:xfrm>
            <a:prstGeom prst="rect">
              <a:avLst/>
            </a:prstGeom>
          </p:spPr>
        </p:pic>
        <p:pic>
          <p:nvPicPr>
            <p:cNvPr id="43" name="Image 42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3FB960E7-F5C0-5944-A6B1-7D4550EA7E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9106"/>
            <a:stretch/>
          </p:blipFill>
          <p:spPr>
            <a:xfrm>
              <a:off x="5549209" y="1304927"/>
              <a:ext cx="1605587" cy="1411923"/>
            </a:xfrm>
            <a:prstGeom prst="rect">
              <a:avLst/>
            </a:prstGeom>
          </p:spPr>
        </p:pic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93B67165-67EC-1F4B-96CC-33121A33C169}"/>
                </a:ext>
              </a:extLst>
            </p:cNvPr>
            <p:cNvSpPr txBox="1"/>
            <p:nvPr/>
          </p:nvSpPr>
          <p:spPr>
            <a:xfrm>
              <a:off x="5692407" y="4241283"/>
              <a:ext cx="2839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/>
                <a:t>ALX4: </a:t>
              </a:r>
              <a:r>
                <a:rPr lang="fr-FR" sz="1200" dirty="0"/>
                <a:t>p.(Arg216Trp)</a:t>
              </a:r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084871A3-4EF5-6141-81C4-85ADD31910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-1518" t="26991" r="1518" b="42879"/>
            <a:stretch/>
          </p:blipFill>
          <p:spPr>
            <a:xfrm>
              <a:off x="5495341" y="366451"/>
              <a:ext cx="1667388" cy="959479"/>
            </a:xfrm>
            <a:prstGeom prst="rect">
              <a:avLst/>
            </a:prstGeom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F996E58-B972-394F-B186-D1D3EC098458}"/>
                </a:ext>
              </a:extLst>
            </p:cNvPr>
            <p:cNvSpPr txBox="1"/>
            <p:nvPr/>
          </p:nvSpPr>
          <p:spPr>
            <a:xfrm>
              <a:off x="5809108" y="45078"/>
              <a:ext cx="2019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Patient 12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179430" y="1478264"/>
            <a:ext cx="10292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reverse</a:t>
            </a:r>
            <a:endParaRPr lang="fr-FR" sz="1000" dirty="0"/>
          </a:p>
        </p:txBody>
      </p:sp>
      <p:sp>
        <p:nvSpPr>
          <p:cNvPr id="87" name="ZoneTexte 86"/>
          <p:cNvSpPr txBox="1"/>
          <p:nvPr/>
        </p:nvSpPr>
        <p:spPr>
          <a:xfrm>
            <a:off x="6247163" y="2937129"/>
            <a:ext cx="10292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reverse</a:t>
            </a:r>
            <a:endParaRPr lang="fr-FR" sz="1000" dirty="0"/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9E84AE7A-7C27-2847-A6D6-36EEC127998B}"/>
              </a:ext>
            </a:extLst>
          </p:cNvPr>
          <p:cNvSpPr txBox="1"/>
          <p:nvPr/>
        </p:nvSpPr>
        <p:spPr>
          <a:xfrm>
            <a:off x="5637157" y="2936033"/>
            <a:ext cx="76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245507D4-90D7-F645-B0EE-4FE1FCE173FD}"/>
              </a:ext>
            </a:extLst>
          </p:cNvPr>
          <p:cNvSpPr txBox="1"/>
          <p:nvPr/>
        </p:nvSpPr>
        <p:spPr>
          <a:xfrm>
            <a:off x="5692407" y="1443895"/>
            <a:ext cx="820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685401" y="2751367"/>
            <a:ext cx="2046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F: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Father</a:t>
            </a:r>
            <a:endParaRPr lang="fr-F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M: Mother 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5"/>
          <a:srcRect l="26118" t="29062" r="23197" b="41789"/>
          <a:stretch/>
        </p:blipFill>
        <p:spPr>
          <a:xfrm>
            <a:off x="2129738" y="2123689"/>
            <a:ext cx="1414790" cy="755539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2173692" y="2209529"/>
            <a:ext cx="364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" name="Image 91">
            <a:extLst>
              <a:ext uri="{FF2B5EF4-FFF2-40B4-BE49-F238E27FC236}">
                <a16:creationId xmlns:a16="http://schemas.microsoft.com/office/drawing/2014/main" id="{E8C8E684-AD0E-A046-BFCC-EDF072CAF48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1473" t="22118" r="25200" b="48390"/>
          <a:stretch/>
        </p:blipFill>
        <p:spPr>
          <a:xfrm>
            <a:off x="789345" y="1683290"/>
            <a:ext cx="1152099" cy="511793"/>
          </a:xfrm>
          <a:prstGeom prst="rect">
            <a:avLst/>
          </a:prstGeom>
        </p:spPr>
      </p:pic>
      <p:sp>
        <p:nvSpPr>
          <p:cNvPr id="93" name="ZoneTexte 92">
            <a:extLst>
              <a:ext uri="{FF2B5EF4-FFF2-40B4-BE49-F238E27FC236}">
                <a16:creationId xmlns:a16="http://schemas.microsoft.com/office/drawing/2014/main" id="{F2ED77F5-3F68-3F41-9646-204FF345A24F}"/>
              </a:ext>
            </a:extLst>
          </p:cNvPr>
          <p:cNvSpPr txBox="1"/>
          <p:nvPr/>
        </p:nvSpPr>
        <p:spPr>
          <a:xfrm>
            <a:off x="774680" y="1782505"/>
            <a:ext cx="1152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3365507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111</Words>
  <Application>Microsoft Office PowerPoint</Application>
  <PresentationFormat>Grand écran</PresentationFormat>
  <Paragraphs>49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Corinne Collet</dc:creator>
  <cp:lastModifiedBy>COLLET Corinne</cp:lastModifiedBy>
  <cp:revision>36</cp:revision>
  <dcterms:created xsi:type="dcterms:W3CDTF">2022-12-15T20:43:44Z</dcterms:created>
  <dcterms:modified xsi:type="dcterms:W3CDTF">2023-01-02T12:26:23Z</dcterms:modified>
</cp:coreProperties>
</file>