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4"/>
  </p:sldMasterIdLst>
  <p:notesMasterIdLst>
    <p:notesMasterId r:id="rId6"/>
  </p:notesMasterIdLst>
  <p:sldIdLst>
    <p:sldId id="258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B424D36-0AC0-4FB8-BC77-E3AE89BE92F2}">
          <p14:sldIdLst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731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CB30F05-51DC-EE3B-E060-205856E62819}" name="Szonja" initials="S" userId="Szonja" providerId="None"/>
  <p188:author id="{0C87D80B-1055-D504-BA85-D97A5BECF357}" name="Bita Manzouri" initials="BM" userId="6588022334cb73a1" providerId="Windows Live"/>
  <p188:author id="{DD840B8F-4CEF-706B-D5D1-37CAF2188CD2}" name="Sharon Farwell" initials="SF" userId="S::sharon.farwell@eu.santen.com::21787891-5470-4bc6-a327-1a7ae73fdd5a" providerId="AD"/>
  <p188:author id="{A4EF43D0-A093-5B70-B1B8-48E971E7B3E2}" name="Nicola Kličková" initials="NK" userId="Nicola Kličková" providerId="None"/>
  <p188:author id="{961907DE-885C-3268-E3D3-F58401DB2BB6}" name="Kirsty Mearns" initials="KM" userId="da9ea7b4062dcaab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6535"/>
    <a:srgbClr val="FF8181"/>
    <a:srgbClr val="E4FDF6"/>
    <a:srgbClr val="E2D6EC"/>
    <a:srgbClr val="FDF8D7"/>
    <a:srgbClr val="7030A0"/>
    <a:srgbClr val="FCE7F6"/>
    <a:srgbClr val="FACFEE"/>
    <a:srgbClr val="CAFBED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99" autoAdjust="0"/>
    <p:restoredTop sz="95033" autoAdjust="0"/>
  </p:normalViewPr>
  <p:slideViewPr>
    <p:cSldViewPr snapToGrid="0" showGuides="1">
      <p:cViewPr varScale="1">
        <p:scale>
          <a:sx n="79" d="100"/>
          <a:sy n="79" d="100"/>
        </p:scale>
        <p:origin x="768" y="43"/>
      </p:cViewPr>
      <p:guideLst>
        <p:guide orient="horz" pos="2137"/>
        <p:guide pos="731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83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ola Kličková" userId="783a97d07d92abba" providerId="LiveId" clId="{C9BA7132-43E9-4216-B236-5A586C0AC1E6}"/>
    <pc:docChg chg="undo custSel addSld delSld modSld modSection">
      <pc:chgData name="Nicola Kličková" userId="783a97d07d92abba" providerId="LiveId" clId="{C9BA7132-43E9-4216-B236-5A586C0AC1E6}" dt="2025-08-25T09:52:21.256" v="6" actId="47"/>
      <pc:docMkLst>
        <pc:docMk/>
      </pc:docMkLst>
      <pc:sldChg chg="modSp add del mod">
        <pc:chgData name="Nicola Kličková" userId="783a97d07d92abba" providerId="LiveId" clId="{C9BA7132-43E9-4216-B236-5A586C0AC1E6}" dt="2025-08-25T09:52:21.256" v="6" actId="47"/>
        <pc:sldMkLst>
          <pc:docMk/>
          <pc:sldMk cId="3617139088" sldId="258"/>
        </pc:sldMkLst>
        <pc:spChg chg="mod">
          <ac:chgData name="Nicola Kličková" userId="783a97d07d92abba" providerId="LiveId" clId="{C9BA7132-43E9-4216-B236-5A586C0AC1E6}" dt="2025-08-25T09:52:15.112" v="3" actId="1076"/>
          <ac:spMkLst>
            <pc:docMk/>
            <pc:sldMk cId="3617139088" sldId="258"/>
            <ac:spMk id="2" creationId="{0EEB0D9B-5D09-AC63-F934-08F42CF317C2}"/>
          </ac:spMkLst>
        </pc:spChg>
        <pc:spChg chg="mod">
          <ac:chgData name="Nicola Kličková" userId="783a97d07d92abba" providerId="LiveId" clId="{C9BA7132-43E9-4216-B236-5A586C0AC1E6}" dt="2025-08-25T09:52:09.148" v="1" actId="404"/>
          <ac:spMkLst>
            <pc:docMk/>
            <pc:sldMk cId="3617139088" sldId="258"/>
            <ac:spMk id="12" creationId="{FC7D0C6B-D34C-FBAD-8D78-45EA6C683E37}"/>
          </ac:spMkLst>
        </pc:spChg>
        <pc:spChg chg="mod">
          <ac:chgData name="Nicola Kličková" userId="783a97d07d92abba" providerId="LiveId" clId="{C9BA7132-43E9-4216-B236-5A586C0AC1E6}" dt="2025-08-25T09:52:09.148" v="1" actId="404"/>
          <ac:spMkLst>
            <pc:docMk/>
            <pc:sldMk cId="3617139088" sldId="258"/>
            <ac:spMk id="13" creationId="{B8DD0DAB-181C-533A-2B77-4D97D197F136}"/>
          </ac:spMkLst>
        </pc:spChg>
        <pc:spChg chg="mod">
          <ac:chgData name="Nicola Kličková" userId="783a97d07d92abba" providerId="LiveId" clId="{C9BA7132-43E9-4216-B236-5A586C0AC1E6}" dt="2025-08-25T09:52:09.148" v="1" actId="404"/>
          <ac:spMkLst>
            <pc:docMk/>
            <pc:sldMk cId="3617139088" sldId="258"/>
            <ac:spMk id="14" creationId="{8A745699-78F9-5902-CBE7-03F776184BB6}"/>
          </ac:spMkLst>
        </pc:spChg>
        <pc:spChg chg="mod">
          <ac:chgData name="Nicola Kličková" userId="783a97d07d92abba" providerId="LiveId" clId="{C9BA7132-43E9-4216-B236-5A586C0AC1E6}" dt="2025-08-25T09:52:09.148" v="1" actId="404"/>
          <ac:spMkLst>
            <pc:docMk/>
            <pc:sldMk cId="3617139088" sldId="258"/>
            <ac:spMk id="29" creationId="{87926CC4-814C-4CA6-9462-F53977094101}"/>
          </ac:spMkLst>
        </pc:spChg>
        <pc:spChg chg="mod">
          <ac:chgData name="Nicola Kličková" userId="783a97d07d92abba" providerId="LiveId" clId="{C9BA7132-43E9-4216-B236-5A586C0AC1E6}" dt="2025-08-25T09:52:09.148" v="1" actId="404"/>
          <ac:spMkLst>
            <pc:docMk/>
            <pc:sldMk cId="3617139088" sldId="258"/>
            <ac:spMk id="30" creationId="{BB405BE2-D617-2C08-A0D2-31471757488B}"/>
          </ac:spMkLst>
        </pc:spChg>
        <pc:spChg chg="mod">
          <ac:chgData name="Nicola Kličková" userId="783a97d07d92abba" providerId="LiveId" clId="{C9BA7132-43E9-4216-B236-5A586C0AC1E6}" dt="2025-08-25T09:52:09.148" v="1" actId="404"/>
          <ac:spMkLst>
            <pc:docMk/>
            <pc:sldMk cId="3617139088" sldId="258"/>
            <ac:spMk id="38" creationId="{C5CA6549-DFF2-41F3-121E-B749D0F8E4F2}"/>
          </ac:spMkLst>
        </pc:spChg>
        <pc:spChg chg="mod">
          <ac:chgData name="Nicola Kličková" userId="783a97d07d92abba" providerId="LiveId" clId="{C9BA7132-43E9-4216-B236-5A586C0AC1E6}" dt="2025-08-25T09:52:09.148" v="1" actId="404"/>
          <ac:spMkLst>
            <pc:docMk/>
            <pc:sldMk cId="3617139088" sldId="258"/>
            <ac:spMk id="39" creationId="{0590796F-2A63-2CD6-B2CB-FCD1ABE829E8}"/>
          </ac:spMkLst>
        </pc:spChg>
        <pc:spChg chg="mod">
          <ac:chgData name="Nicola Kličková" userId="783a97d07d92abba" providerId="LiveId" clId="{C9BA7132-43E9-4216-B236-5A586C0AC1E6}" dt="2025-08-25T09:52:09.148" v="1" actId="404"/>
          <ac:spMkLst>
            <pc:docMk/>
            <pc:sldMk cId="3617139088" sldId="258"/>
            <ac:spMk id="41" creationId="{580B924C-FFF6-A867-39AA-1554E29728AF}"/>
          </ac:spMkLst>
        </pc:spChg>
        <pc:spChg chg="mod">
          <ac:chgData name="Nicola Kličková" userId="783a97d07d92abba" providerId="LiveId" clId="{C9BA7132-43E9-4216-B236-5A586C0AC1E6}" dt="2025-08-25T09:52:09.148" v="1" actId="404"/>
          <ac:spMkLst>
            <pc:docMk/>
            <pc:sldMk cId="3617139088" sldId="258"/>
            <ac:spMk id="44" creationId="{27D2DB6C-B44E-5FAF-0AEA-4F510F4FAFC0}"/>
          </ac:spMkLst>
        </pc:spChg>
        <pc:spChg chg="mod">
          <ac:chgData name="Nicola Kličková" userId="783a97d07d92abba" providerId="LiveId" clId="{C9BA7132-43E9-4216-B236-5A586C0AC1E6}" dt="2025-08-25T09:52:09.148" v="1" actId="404"/>
          <ac:spMkLst>
            <pc:docMk/>
            <pc:sldMk cId="3617139088" sldId="258"/>
            <ac:spMk id="49" creationId="{FF555E86-0A5D-7025-7EB1-6B555B8C2DFC}"/>
          </ac:spMkLst>
        </pc:spChg>
      </pc:sldChg>
      <pc:sldChg chg="del">
        <pc:chgData name="Nicola Kličková" userId="783a97d07d92abba" providerId="LiveId" clId="{C9BA7132-43E9-4216-B236-5A586C0AC1E6}" dt="2025-08-25T09:52:20.273" v="4" actId="47"/>
        <pc:sldMkLst>
          <pc:docMk/>
          <pc:sldMk cId="2957440893" sldId="402"/>
        </pc:sldMkLst>
      </pc:sldChg>
      <pc:sldChg chg="del">
        <pc:chgData name="Nicola Kličková" userId="783a97d07d92abba" providerId="LiveId" clId="{C9BA7132-43E9-4216-B236-5A586C0AC1E6}" dt="2025-08-25T09:52:20.273" v="4" actId="47"/>
        <pc:sldMkLst>
          <pc:docMk/>
          <pc:sldMk cId="1420639857" sldId="1070"/>
        </pc:sldMkLst>
      </pc:sldChg>
      <pc:sldChg chg="del">
        <pc:chgData name="Nicola Kličková" userId="783a97d07d92abba" providerId="LiveId" clId="{C9BA7132-43E9-4216-B236-5A586C0AC1E6}" dt="2025-08-25T09:52:20.273" v="4" actId="47"/>
        <pc:sldMkLst>
          <pc:docMk/>
          <pc:sldMk cId="4003357088" sldId="1073"/>
        </pc:sldMkLst>
      </pc:sldChg>
      <pc:sldChg chg="del">
        <pc:chgData name="Nicola Kličková" userId="783a97d07d92abba" providerId="LiveId" clId="{C9BA7132-43E9-4216-B236-5A586C0AC1E6}" dt="2025-08-25T09:52:20.273" v="4" actId="47"/>
        <pc:sldMkLst>
          <pc:docMk/>
          <pc:sldMk cId="2284058488" sldId="1075"/>
        </pc:sldMkLst>
      </pc:sldChg>
      <pc:sldChg chg="del">
        <pc:chgData name="Nicola Kličková" userId="783a97d07d92abba" providerId="LiveId" clId="{C9BA7132-43E9-4216-B236-5A586C0AC1E6}" dt="2025-08-25T09:52:20.273" v="4" actId="47"/>
        <pc:sldMkLst>
          <pc:docMk/>
          <pc:sldMk cId="3647898110" sldId="1076"/>
        </pc:sldMkLst>
      </pc:sldChg>
      <pc:sldChg chg="del">
        <pc:chgData name="Nicola Kličková" userId="783a97d07d92abba" providerId="LiveId" clId="{C9BA7132-43E9-4216-B236-5A586C0AC1E6}" dt="2025-08-25T09:52:20.273" v="4" actId="47"/>
        <pc:sldMkLst>
          <pc:docMk/>
          <pc:sldMk cId="3496375644" sldId="107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8487DE-3D79-2E4E-A84E-9EA61794F010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3399AB-DA06-7245-8494-73DFDE838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457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strong agreement. Only one person added the pink box. </a:t>
            </a:r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3399AB-DA06-7245-8494-73DFDE83877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768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ACB96-8358-44D6-AC3F-D83F9AABF7B1}" type="datetime1">
              <a:rPr lang="en-GB" smtClean="0"/>
              <a:t>25/08/2025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943735" y="6459785"/>
            <a:ext cx="48228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PRELIMINARY OUTCOMES FOR DISCUSSION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14858" y="6459785"/>
            <a:ext cx="1312025" cy="365125"/>
          </a:xfrm>
        </p:spPr>
        <p:txBody>
          <a:bodyPr/>
          <a:lstStyle/>
          <a:p>
            <a:fld id="{8BB3FB20-E8C3-4C63-8EA6-E27E6ED032D3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22371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F22EF-5A56-4E69-8A82-F843598FA2C3}" type="datetime1">
              <a:rPr lang="en-GB" smtClean="0"/>
              <a:t>25/08/2025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PRELIMINARY OUTCOMES FOR DISCUSSION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FB20-E8C3-4C63-8EA6-E27E6ED032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1601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F5463-708F-4EA8-89B2-5358E74211A7}" type="datetime1">
              <a:rPr lang="en-GB" smtClean="0"/>
              <a:t>25/08/2025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PRELIMINARY OUTCOMES FOR DISCUSSION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FB20-E8C3-4C63-8EA6-E27E6ED032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6569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B92C9-174F-42F1-AFCD-26C683C59991}" type="datetime1">
              <a:rPr lang="en-GB" smtClean="0"/>
              <a:t>25/08/2025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961209" y="6459785"/>
            <a:ext cx="4822804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PRELIMINARY OUTCOMES FOR DISCUSSION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FB20-E8C3-4C63-8EA6-E27E6ED032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9979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CAA6F-8B97-41C6-A324-77EAAFDA087D}" type="datetime1">
              <a:rPr lang="en-GB" smtClean="0"/>
              <a:t>25/08/2025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961209" y="6459785"/>
            <a:ext cx="4822804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PRELIMINARY OUTCOMES FOR DISCUSSION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FB20-E8C3-4C63-8EA6-E27E6ED032D3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5341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E2383-EBCF-4909-BB62-9909974B8D38}" type="datetime1">
              <a:rPr lang="en-GB" smtClean="0"/>
              <a:t>25/08/2025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961209" y="6459785"/>
            <a:ext cx="4822804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PRELIMINARY OUTCOMES FOR DISCUSSION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FB20-E8C3-4C63-8EA6-E27E6ED032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0457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F3B93-ABB2-46A8-9701-47BA549AC5BC}" type="datetime1">
              <a:rPr lang="en-GB" smtClean="0"/>
              <a:t>25/08/2025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961209" y="6459785"/>
            <a:ext cx="4822804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PRELIMINARY OUTCOMES FOR DISCUSSION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FB20-E8C3-4C63-8EA6-E27E6ED032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7664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2ADCD-F407-46CC-9A6F-02B50BA58352}" type="datetime1">
              <a:rPr lang="en-GB" smtClean="0"/>
              <a:t>25/08/2025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961209" y="6459785"/>
            <a:ext cx="4822804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PRELIMINARY OUTCOMES FOR DISCUSSION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FB20-E8C3-4C63-8EA6-E27E6ED032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42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EA047-4C3F-48B7-906E-0897D27C3576}" type="datetime1">
              <a:rPr lang="en-GB" smtClean="0"/>
              <a:t>25/08/2025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961209" y="6459785"/>
            <a:ext cx="48228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GB" dirty="0"/>
              <a:t>PRELIMINARY OUTCOMES FOR DISCUSSION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FB20-E8C3-4C63-8EA6-E27E6ED032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0148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578ACBE-688E-4EE9-8021-DB3452EEA38C}" type="datetime1">
              <a:rPr lang="en-GB" smtClean="0"/>
              <a:t>25/08/2025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124077" y="6459785"/>
            <a:ext cx="4648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PRELIMINARY OUTCOMES FOR DISCUSSION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BB3FB20-E8C3-4C63-8EA6-E27E6ED032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183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5E3B6-828B-4D27-9EAC-A3CA333E71F7}" type="datetime1">
              <a:rPr lang="en-GB" smtClean="0"/>
              <a:t>25/08/2025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PRELIMINARY OUTCOMES FOR DISCUSSION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FB20-E8C3-4C63-8EA6-E27E6ED032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5515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4D8E095-3898-4F05-9C2E-361AFBB2E254}" type="datetime1">
              <a:rPr lang="en-GB" smtClean="0"/>
              <a:t>25/08/2025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94373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n-GB" dirty="0"/>
              <a:t>PRELIMINARY OUTCOMES FOR DISCUSSION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15204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BB3FB20-E8C3-4C63-8EA6-E27E6ED032D3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3880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hf sldNum="0"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742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6A644505-556E-1A41-F9A4-BBC0941FBFCE}"/>
              </a:ext>
            </a:extLst>
          </p:cNvPr>
          <p:cNvSpPr/>
          <p:nvPr/>
        </p:nvSpPr>
        <p:spPr>
          <a:xfrm>
            <a:off x="2354592" y="4712079"/>
            <a:ext cx="1923730" cy="7188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Underlying systemic disease/ocular </a:t>
            </a:r>
            <a:br>
              <a:rPr lang="en-GB" sz="1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co-pathology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27D2DB6C-B44E-5FAF-0AEA-4F510F4FAFC0}"/>
              </a:ext>
            </a:extLst>
          </p:cNvPr>
          <p:cNvSpPr/>
          <p:nvPr/>
        </p:nvSpPr>
        <p:spPr>
          <a:xfrm>
            <a:off x="4309112" y="5519003"/>
            <a:ext cx="1616054" cy="7188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Artificial tears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FF555E86-0A5D-7025-7EB1-6B555B8C2DFC}"/>
              </a:ext>
            </a:extLst>
          </p:cNvPr>
          <p:cNvSpPr/>
          <p:nvPr/>
        </p:nvSpPr>
        <p:spPr>
          <a:xfrm>
            <a:off x="9940167" y="3098229"/>
            <a:ext cx="2160000" cy="59692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Assessing response to treatment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4CF4B85-DCF7-05B2-C251-D83D60FA3AB3}"/>
              </a:ext>
            </a:extLst>
          </p:cNvPr>
          <p:cNvSpPr/>
          <p:nvPr/>
        </p:nvSpPr>
        <p:spPr>
          <a:xfrm>
            <a:off x="5979113" y="3905154"/>
            <a:ext cx="1923730" cy="7188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Secondary care (general ophthalmology)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872E847-C46C-59EF-C883-251117CB53C1}"/>
              </a:ext>
            </a:extLst>
          </p:cNvPr>
          <p:cNvSpPr/>
          <p:nvPr/>
        </p:nvSpPr>
        <p:spPr>
          <a:xfrm>
            <a:off x="7910476" y="3905154"/>
            <a:ext cx="1997991" cy="7188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 needed for referral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EB9A6E7-6215-41B0-E53A-C97BF6E939C8}"/>
              </a:ext>
            </a:extLst>
          </p:cNvPr>
          <p:cNvSpPr/>
          <p:nvPr/>
        </p:nvSpPr>
        <p:spPr>
          <a:xfrm>
            <a:off x="7910476" y="3098229"/>
            <a:ext cx="1997991" cy="7188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to refer to specialist DED clinic/ corneal specialist)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80F58C0-0ABD-3AAB-4A7A-C2FE43CF7BD3}"/>
              </a:ext>
            </a:extLst>
          </p:cNvPr>
          <p:cNvSpPr/>
          <p:nvPr/>
        </p:nvSpPr>
        <p:spPr>
          <a:xfrm>
            <a:off x="5979113" y="3098229"/>
            <a:ext cx="1923730" cy="7188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Community/IP optometrist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80B924C-FFF6-A867-39AA-1554E29728AF}"/>
              </a:ext>
            </a:extLst>
          </p:cNvPr>
          <p:cNvSpPr/>
          <p:nvPr/>
        </p:nvSpPr>
        <p:spPr>
          <a:xfrm>
            <a:off x="4309112" y="3098229"/>
            <a:ext cx="1616054" cy="7188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 information and education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77AB59D-2987-CF1C-D941-47728492E545}"/>
              </a:ext>
            </a:extLst>
          </p:cNvPr>
          <p:cNvSpPr/>
          <p:nvPr/>
        </p:nvSpPr>
        <p:spPr>
          <a:xfrm>
            <a:off x="4309112" y="3905154"/>
            <a:ext cx="1616054" cy="7188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Lifestyle changes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570D436-2D21-73FE-3996-0EBCE3FAE6AA}"/>
              </a:ext>
            </a:extLst>
          </p:cNvPr>
          <p:cNvSpPr/>
          <p:nvPr/>
        </p:nvSpPr>
        <p:spPr>
          <a:xfrm>
            <a:off x="4309112" y="4712079"/>
            <a:ext cx="1616054" cy="7188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 compresses </a:t>
            </a:r>
            <a:br>
              <a:rPr lang="en-GB" sz="1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(if appropriate)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590796F-2A63-2CD6-B2CB-FCD1ABE829E8}"/>
              </a:ext>
            </a:extLst>
          </p:cNvPr>
          <p:cNvSpPr/>
          <p:nvPr/>
        </p:nvSpPr>
        <p:spPr>
          <a:xfrm>
            <a:off x="2354592" y="3905154"/>
            <a:ext cx="1923730" cy="7188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Symptoms vs signs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5CA6549-DFF2-41F3-121E-B749D0F8E4F2}"/>
              </a:ext>
            </a:extLst>
          </p:cNvPr>
          <p:cNvSpPr/>
          <p:nvPr/>
        </p:nvSpPr>
        <p:spPr>
          <a:xfrm>
            <a:off x="2354592" y="3098229"/>
            <a:ext cx="1923730" cy="7188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Aqueous-deficient vs evaporative vs mixed forms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7926CC4-814C-4CA6-9462-F53977094101}"/>
              </a:ext>
            </a:extLst>
          </p:cNvPr>
          <p:cNvSpPr/>
          <p:nvPr/>
        </p:nvSpPr>
        <p:spPr>
          <a:xfrm>
            <a:off x="163342" y="3098229"/>
            <a:ext cx="2160000" cy="7188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Symptoms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DD4D914-2F2F-EA6A-7B91-C7471E10B63E}"/>
              </a:ext>
            </a:extLst>
          </p:cNvPr>
          <p:cNvSpPr/>
          <p:nvPr/>
        </p:nvSpPr>
        <p:spPr>
          <a:xfrm>
            <a:off x="163342" y="5519003"/>
            <a:ext cx="2160000" cy="7188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Tests required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70BFE9C-E843-651A-92BE-B0A245BEE6F4}"/>
              </a:ext>
            </a:extLst>
          </p:cNvPr>
          <p:cNvSpPr/>
          <p:nvPr/>
        </p:nvSpPr>
        <p:spPr>
          <a:xfrm>
            <a:off x="163342" y="3905154"/>
            <a:ext cx="2160000" cy="7188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History taking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E25D75C-58CD-7A4D-1099-C271684E7BF2}"/>
              </a:ext>
            </a:extLst>
          </p:cNvPr>
          <p:cNvSpPr/>
          <p:nvPr/>
        </p:nvSpPr>
        <p:spPr>
          <a:xfrm>
            <a:off x="163342" y="4712079"/>
            <a:ext cx="2160000" cy="7188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EB0D9B-5D09-AC63-F934-08F42CF317C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95966" y="287338"/>
            <a:ext cx="10058400" cy="1449387"/>
          </a:xfrm>
        </p:spPr>
        <p:txBody>
          <a:bodyPr>
            <a:normAutofit/>
          </a:bodyPr>
          <a:lstStyle/>
          <a:p>
            <a:pPr algn="ctr"/>
            <a:r>
              <a:rPr lang="en-GB" sz="4400" dirty="0">
                <a:latin typeface="Arial" panose="020B0604020202020204" pitchFamily="34" charset="0"/>
                <a:cs typeface="Arial" panose="020B0604020202020204" pitchFamily="34" charset="0"/>
              </a:rPr>
              <a:t>The patient experience with DED </a:t>
            </a:r>
            <a:br>
              <a:rPr lang="en-GB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400" dirty="0">
                <a:latin typeface="Arial" panose="020B0604020202020204" pitchFamily="34" charset="0"/>
                <a:cs typeface="Arial" panose="020B0604020202020204" pitchFamily="34" charset="0"/>
              </a:rPr>
              <a:t>in the UK</a:t>
            </a:r>
          </a:p>
        </p:txBody>
      </p:sp>
      <p:sp>
        <p:nvSpPr>
          <p:cNvPr id="13" name="Pentagon 7">
            <a:extLst>
              <a:ext uri="{FF2B5EF4-FFF2-40B4-BE49-F238E27FC236}">
                <a16:creationId xmlns:a16="http://schemas.microsoft.com/office/drawing/2014/main" id="{B8DD0DAB-181C-533A-2B77-4D97D197F136}"/>
              </a:ext>
            </a:extLst>
          </p:cNvPr>
          <p:cNvSpPr/>
          <p:nvPr/>
        </p:nvSpPr>
        <p:spPr>
          <a:xfrm>
            <a:off x="4309112" y="2090003"/>
            <a:ext cx="1616054" cy="781664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Self-management</a:t>
            </a:r>
          </a:p>
        </p:txBody>
      </p:sp>
      <p:sp>
        <p:nvSpPr>
          <p:cNvPr id="14" name="Pentagon 8">
            <a:extLst>
              <a:ext uri="{FF2B5EF4-FFF2-40B4-BE49-F238E27FC236}">
                <a16:creationId xmlns:a16="http://schemas.microsoft.com/office/drawing/2014/main" id="{8A745699-78F9-5902-CBE7-03F776184BB6}"/>
              </a:ext>
            </a:extLst>
          </p:cNvPr>
          <p:cNvSpPr/>
          <p:nvPr/>
        </p:nvSpPr>
        <p:spPr>
          <a:xfrm>
            <a:off x="5955956" y="2090003"/>
            <a:ext cx="1923730" cy="781664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Initial treatment</a:t>
            </a:r>
          </a:p>
        </p:txBody>
      </p:sp>
      <p:sp>
        <p:nvSpPr>
          <p:cNvPr id="15" name="Pentagon 9">
            <a:extLst>
              <a:ext uri="{FF2B5EF4-FFF2-40B4-BE49-F238E27FC236}">
                <a16:creationId xmlns:a16="http://schemas.microsoft.com/office/drawing/2014/main" id="{72A79E5E-815E-1FD3-6727-5A7456B37CD8}"/>
              </a:ext>
            </a:extLst>
          </p:cNvPr>
          <p:cNvSpPr/>
          <p:nvPr/>
        </p:nvSpPr>
        <p:spPr>
          <a:xfrm>
            <a:off x="7910476" y="2090003"/>
            <a:ext cx="1997991" cy="781664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Referral</a:t>
            </a:r>
          </a:p>
        </p:txBody>
      </p:sp>
      <p:sp>
        <p:nvSpPr>
          <p:cNvPr id="16" name="Pentagon 10">
            <a:extLst>
              <a:ext uri="{FF2B5EF4-FFF2-40B4-BE49-F238E27FC236}">
                <a16:creationId xmlns:a16="http://schemas.microsoft.com/office/drawing/2014/main" id="{686D5910-27D9-256F-ACB7-35B8077C6FC7}"/>
              </a:ext>
            </a:extLst>
          </p:cNvPr>
          <p:cNvSpPr/>
          <p:nvPr/>
        </p:nvSpPr>
        <p:spPr>
          <a:xfrm>
            <a:off x="9939258" y="2090003"/>
            <a:ext cx="2160000" cy="781664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Ongoing management</a:t>
            </a:r>
          </a:p>
        </p:txBody>
      </p:sp>
      <p:sp>
        <p:nvSpPr>
          <p:cNvPr id="17" name="Pentagon 11">
            <a:extLst>
              <a:ext uri="{FF2B5EF4-FFF2-40B4-BE49-F238E27FC236}">
                <a16:creationId xmlns:a16="http://schemas.microsoft.com/office/drawing/2014/main" id="{F8C011CD-E9E2-1A23-A67D-6D8BCDE4D28C}"/>
              </a:ext>
            </a:extLst>
          </p:cNvPr>
          <p:cNvSpPr/>
          <p:nvPr/>
        </p:nvSpPr>
        <p:spPr>
          <a:xfrm>
            <a:off x="163802" y="2090003"/>
            <a:ext cx="2160000" cy="781664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Assessments </a:t>
            </a:r>
            <a:b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(community optometrist/general ophthalmologist)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Pentagon 7">
            <a:extLst>
              <a:ext uri="{FF2B5EF4-FFF2-40B4-BE49-F238E27FC236}">
                <a16:creationId xmlns:a16="http://schemas.microsoft.com/office/drawing/2014/main" id="{118A7460-D623-8F2E-EA00-6D3E2D6C6221}"/>
              </a:ext>
            </a:extLst>
          </p:cNvPr>
          <p:cNvSpPr/>
          <p:nvPr/>
        </p:nvSpPr>
        <p:spPr>
          <a:xfrm>
            <a:off x="2354592" y="2090003"/>
            <a:ext cx="1923730" cy="781664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Diagnosis of DED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1912CE0-861F-4FF0-C2CF-09AFD93DE33A}"/>
              </a:ext>
            </a:extLst>
          </p:cNvPr>
          <p:cNvCxnSpPr>
            <a:cxnSpLocks/>
          </p:cNvCxnSpPr>
          <p:nvPr/>
        </p:nvCxnSpPr>
        <p:spPr>
          <a:xfrm>
            <a:off x="166051" y="2759501"/>
            <a:ext cx="0" cy="35280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F2DC879-ABF0-D905-AB2F-8ABFCFC5244C}"/>
              </a:ext>
            </a:extLst>
          </p:cNvPr>
          <p:cNvCxnSpPr>
            <a:cxnSpLocks/>
          </p:cNvCxnSpPr>
          <p:nvPr/>
        </p:nvCxnSpPr>
        <p:spPr>
          <a:xfrm>
            <a:off x="2354592" y="2759501"/>
            <a:ext cx="0" cy="35280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4695CAC-D748-EB22-D214-DFE837DE8958}"/>
              </a:ext>
            </a:extLst>
          </p:cNvPr>
          <p:cNvCxnSpPr>
            <a:cxnSpLocks/>
          </p:cNvCxnSpPr>
          <p:nvPr/>
        </p:nvCxnSpPr>
        <p:spPr>
          <a:xfrm>
            <a:off x="4309112" y="2759501"/>
            <a:ext cx="0" cy="35280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F813468-6786-A669-24FB-62C288732FD8}"/>
              </a:ext>
            </a:extLst>
          </p:cNvPr>
          <p:cNvCxnSpPr>
            <a:cxnSpLocks/>
          </p:cNvCxnSpPr>
          <p:nvPr/>
        </p:nvCxnSpPr>
        <p:spPr>
          <a:xfrm>
            <a:off x="5979113" y="2759501"/>
            <a:ext cx="0" cy="35280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ED5693B-07EF-BF6E-5D54-DCF107B024AF}"/>
              </a:ext>
            </a:extLst>
          </p:cNvPr>
          <p:cNvCxnSpPr>
            <a:cxnSpLocks/>
          </p:cNvCxnSpPr>
          <p:nvPr/>
        </p:nvCxnSpPr>
        <p:spPr>
          <a:xfrm>
            <a:off x="7910476" y="2759501"/>
            <a:ext cx="0" cy="35280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570A348-32B5-3FB4-ABF7-EB1B0378AB8D}"/>
              </a:ext>
            </a:extLst>
          </p:cNvPr>
          <p:cNvCxnSpPr>
            <a:cxnSpLocks/>
          </p:cNvCxnSpPr>
          <p:nvPr/>
        </p:nvCxnSpPr>
        <p:spPr>
          <a:xfrm>
            <a:off x="9940169" y="2759501"/>
            <a:ext cx="0" cy="35280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3E30C791-CFC7-7E94-986D-B0E98BF5B523}"/>
              </a:ext>
            </a:extLst>
          </p:cNvPr>
          <p:cNvSpPr/>
          <p:nvPr/>
        </p:nvSpPr>
        <p:spPr>
          <a:xfrm>
            <a:off x="9953083" y="3745642"/>
            <a:ext cx="2160000" cy="597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Discharge to primary care/community optometry</a:t>
            </a:r>
          </a:p>
        </p:txBody>
      </p: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6BDD8740-22CF-D59D-A803-20591453167F}"/>
              </a:ext>
            </a:extLst>
          </p:cNvPr>
          <p:cNvCxnSpPr>
            <a:cxnSpLocks/>
            <a:stCxn id="20" idx="2"/>
            <a:endCxn id="47" idx="2"/>
          </p:cNvCxnSpPr>
          <p:nvPr/>
        </p:nvCxnSpPr>
        <p:spPr>
          <a:xfrm rot="5400000" flipH="1" flipV="1">
            <a:off x="5306039" y="2634453"/>
            <a:ext cx="1613849" cy="5593015"/>
          </a:xfrm>
          <a:prstGeom prst="bentConnector3">
            <a:avLst>
              <a:gd name="adj1" fmla="val -14165"/>
            </a:avLst>
          </a:prstGeom>
          <a:ln w="76200">
            <a:solidFill>
              <a:srgbClr val="FFFF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FC7D0C6B-D34C-FBAD-8D78-45EA6C683E37}"/>
              </a:ext>
            </a:extLst>
          </p:cNvPr>
          <p:cNvSpPr/>
          <p:nvPr/>
        </p:nvSpPr>
        <p:spPr>
          <a:xfrm>
            <a:off x="9953083" y="5041814"/>
            <a:ext cx="2160000" cy="597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Communication of outcome to multidisciplinary team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9A3DE8E-8020-E7CE-9469-A7CE4800ADA6}"/>
              </a:ext>
            </a:extLst>
          </p:cNvPr>
          <p:cNvSpPr/>
          <p:nvPr/>
        </p:nvSpPr>
        <p:spPr>
          <a:xfrm>
            <a:off x="2354592" y="5519003"/>
            <a:ext cx="1923730" cy="7188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Severity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0B107D8-DE40-9931-3D03-041510848AE1}"/>
              </a:ext>
            </a:extLst>
          </p:cNvPr>
          <p:cNvSpPr txBox="1"/>
          <p:nvPr/>
        </p:nvSpPr>
        <p:spPr>
          <a:xfrm>
            <a:off x="4017546" y="6492263"/>
            <a:ext cx="41569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Dependent on severity and/or underlying systemic disease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B405BE2-D617-2C08-A0D2-31471757488B}"/>
              </a:ext>
            </a:extLst>
          </p:cNvPr>
          <p:cNvSpPr/>
          <p:nvPr/>
        </p:nvSpPr>
        <p:spPr>
          <a:xfrm>
            <a:off x="2354592" y="4712079"/>
            <a:ext cx="1931363" cy="1525806"/>
          </a:xfrm>
          <a:prstGeom prst="rect">
            <a:avLst/>
          </a:prstGeom>
          <a:ln w="76200">
            <a:solidFill>
              <a:srgbClr val="FFFF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3CABDF6-1D9E-76BC-B82B-0821508ECDD8}"/>
              </a:ext>
            </a:extLst>
          </p:cNvPr>
          <p:cNvSpPr/>
          <p:nvPr/>
        </p:nvSpPr>
        <p:spPr>
          <a:xfrm>
            <a:off x="9953083" y="5689901"/>
            <a:ext cx="2160000" cy="597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PIFU and </a:t>
            </a:r>
            <a:br>
              <a:rPr lang="en-GB" sz="1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self-management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B424FF5-2B92-365D-3C31-65A55F0BD284}"/>
              </a:ext>
            </a:extLst>
          </p:cNvPr>
          <p:cNvSpPr txBox="1"/>
          <p:nvPr/>
        </p:nvSpPr>
        <p:spPr>
          <a:xfrm>
            <a:off x="163342" y="6947118"/>
            <a:ext cx="2916183" cy="215444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en-GB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IP, independent prescriber; PIFU, patient-initiated follow-up.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CC0C8E0-8F6A-6A07-8B18-998E5EE7FD05}"/>
              </a:ext>
            </a:extLst>
          </p:cNvPr>
          <p:cNvSpPr/>
          <p:nvPr/>
        </p:nvSpPr>
        <p:spPr>
          <a:xfrm>
            <a:off x="9953083" y="4393728"/>
            <a:ext cx="2160000" cy="597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Referral back to general ophthalmology after specialist advice</a:t>
            </a:r>
          </a:p>
        </p:txBody>
      </p:sp>
    </p:spTree>
    <p:extLst>
      <p:ext uri="{BB962C8B-B14F-4D97-AF65-F5344CB8AC3E}">
        <p14:creationId xmlns:p14="http://schemas.microsoft.com/office/powerpoint/2010/main" val="361713908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Custom 2">
      <a:dk1>
        <a:srgbClr val="595959"/>
      </a:dk1>
      <a:lt1>
        <a:sysClr val="window" lastClr="FFFFFF"/>
      </a:lt1>
      <a:dk2>
        <a:srgbClr val="000000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DB19A8"/>
      </a:accent6>
      <a:hlink>
        <a:srgbClr val="DB19A8"/>
      </a:hlink>
      <a:folHlink>
        <a:srgbClr val="009DD9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4a82318-df7d-4c2f-88b3-7b65c926a23a">
      <Terms xmlns="http://schemas.microsoft.com/office/infopath/2007/PartnerControls"/>
    </lcf76f155ced4ddcb4097134ff3c332f>
    <extra xmlns="54a82318-df7d-4c2f-88b3-7b65c926a23a" xsi:nil="true"/>
    <TaxCatchAll xmlns="79c36476-307c-47a2-bfa0-3878fccd02f6" xsi:nil="true"/>
    <DateandTime xmlns="54a82318-df7d-4c2f-88b3-7b65c926a23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5D30E0F3A5214BAC6A4AAF1970CED0" ma:contentTypeVersion="20" ma:contentTypeDescription="Create a new document." ma:contentTypeScope="" ma:versionID="dac10138648294dc2d54aef0bbffa2f1">
  <xsd:schema xmlns:xsd="http://www.w3.org/2001/XMLSchema" xmlns:xs="http://www.w3.org/2001/XMLSchema" xmlns:p="http://schemas.microsoft.com/office/2006/metadata/properties" xmlns:ns2="54a82318-df7d-4c2f-88b3-7b65c926a23a" xmlns:ns3="79c36476-307c-47a2-bfa0-3878fccd02f6" targetNamespace="http://schemas.microsoft.com/office/2006/metadata/properties" ma:root="true" ma:fieldsID="0c0fab99b402b18b587d2b9203fa7252" ns2:_="" ns3:_="">
    <xsd:import namespace="54a82318-df7d-4c2f-88b3-7b65c926a23a"/>
    <xsd:import namespace="79c36476-307c-47a2-bfa0-3878fccd02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extra" minOccurs="0"/>
                <xsd:element ref="ns2:Dateand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a82318-df7d-4c2f-88b3-7b65c926a23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5f9dbe3-e583-4f4b-88e5-419e9d87dc3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extra" ma:index="26" nillable="true" ma:displayName="extra" ma:format="Dropdown" ma:internalName="extra">
      <xsd:simpleType>
        <xsd:restriction base="dms:Text">
          <xsd:maxLength value="255"/>
        </xsd:restriction>
      </xsd:simpleType>
    </xsd:element>
    <xsd:element name="DateandTime" ma:index="27" nillable="true" ma:displayName="Date and Time" ma:format="DateOnly" ma:internalName="DateandTim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c36476-307c-47a2-bfa0-3878fccd02f6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bfcc402-02e6-473d-95c2-a29df9139fae}" ma:internalName="TaxCatchAll" ma:showField="CatchAllData" ma:web="79c36476-307c-47a2-bfa0-3878fccd02f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A4AFE6A-81BE-4FCE-B143-C1995F36E66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989D5E1-14E2-4FB8-830E-60D8E8F173AE}">
  <ds:schemaRefs>
    <ds:schemaRef ds:uri="http://purl.org/dc/elements/1.1/"/>
    <ds:schemaRef ds:uri="http://purl.org/dc/terms/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79c36476-307c-47a2-bfa0-3878fccd02f6"/>
    <ds:schemaRef ds:uri="54a82318-df7d-4c2f-88b3-7b65c926a23a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924CC32-D9C4-48AE-85EF-855DE43A0E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4a82318-df7d-4c2f-88b3-7b65c926a23a"/>
    <ds:schemaRef ds:uri="79c36476-307c-47a2-bfa0-3878fccd02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17234</TotalTime>
  <Words>150</Words>
  <Application>Microsoft Office PowerPoint</Application>
  <PresentationFormat>Widescreen</PresentationFormat>
  <Paragraphs>32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Calibri Light</vt:lpstr>
      <vt:lpstr>Helvetica</vt:lpstr>
      <vt:lpstr>Retrospect</vt:lpstr>
      <vt:lpstr>The patient experience with DED  in the UK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Dry Eye Disease: Assessment and management UK consensus 2025</dc:title>
  <dc:creator>Nicola Kličková</dc:creator>
  <cp:lastModifiedBy>Nicola Kličková</cp:lastModifiedBy>
  <cp:revision>32</cp:revision>
  <cp:lastPrinted>2025-03-18T10:48:09Z</cp:lastPrinted>
  <dcterms:created xsi:type="dcterms:W3CDTF">2024-12-11T08:33:10Z</dcterms:created>
  <dcterms:modified xsi:type="dcterms:W3CDTF">2025-08-25T09:52:23Z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0x0101004D5D30E0F3A5214BAC6A4AAF1970CED0</vt:lpwstr>
  </property>
  <property fmtid="{D5CDD505-2E9C-101B-9397-08002B2CF9AE}" pid="3" name="MediaServiceImageTags">
    <vt:lpwstr/>
  </property>
</Properties>
</file>