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721" autoAdjust="0"/>
    <p:restoredTop sz="94660"/>
  </p:normalViewPr>
  <p:slideViewPr>
    <p:cSldViewPr snapToGrid="0">
      <p:cViewPr>
        <p:scale>
          <a:sx n="180" d="100"/>
          <a:sy n="180" d="100"/>
        </p:scale>
        <p:origin x="14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800ED-8C37-DF01-CA2E-6BF4390AC2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B77B22-6F60-762B-375E-D677720F52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ED34F3-E5D9-FFEB-DF80-AC088C474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F04BF-459B-4355-8108-8F64ABC3C152}" type="datetimeFigureOut">
              <a:rPr lang="en-US" smtClean="0"/>
              <a:t>11/14/23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0AE273-F830-D131-7D0F-98FAB0FB5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5072F5-ECB9-8B48-CCA9-BE78C2293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D896A-7841-4EDE-8344-189E253E6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591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84F13-4C53-E80C-C513-AD2ED2F7D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66425E-EFF3-3AA0-5164-D7BA373F86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B2FB51-0195-EC53-CE8A-1EE3CD3D9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F04BF-459B-4355-8108-8F64ABC3C152}" type="datetimeFigureOut">
              <a:rPr lang="en-US" smtClean="0"/>
              <a:t>11/14/23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437C69-95AA-8719-4C01-612941465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6BF60-5DFC-F2A0-F2D8-79C6B3696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D896A-7841-4EDE-8344-189E253E6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286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A4179-DCC7-A0A5-1501-2FC7BA923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BAFB4C-60E2-3B00-5F68-2766488B3C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D74801-8627-CBA4-6859-D3DA7404F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F04BF-459B-4355-8108-8F64ABC3C152}" type="datetimeFigureOut">
              <a:rPr lang="en-US" smtClean="0"/>
              <a:t>11/14/23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F81E4B-F4E1-2B3E-6E73-9ECFFA816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10A7AB-CF0D-F118-A8C8-E86391D46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D896A-7841-4EDE-8344-189E253E6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730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D098C-1FA5-7E87-B50D-F8FA46415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F073F-4525-5BFB-3E0D-A6F55048C4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ED58A8-C197-5446-207F-F515EB63C0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4ADA52-44D7-D16F-A7ED-5798F718E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F04BF-459B-4355-8108-8F64ABC3C152}" type="datetimeFigureOut">
              <a:rPr lang="en-US" smtClean="0"/>
              <a:t>11/14/23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5A97A6-73F1-0AF6-723C-4653E9E0C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C0C399-08D2-545F-F012-7B900BC5E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D896A-7841-4EDE-8344-189E253E6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872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194D5-A2E3-E5DA-FAEA-0D17842A4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0431DC-B05D-17E8-0428-97A2887919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1F8B85-1F36-F57C-10B1-EBA460DA60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A4C7C7-BBFA-4AC3-D52F-C2A11B60E8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5BF4BEE-9A20-272F-BBFE-D8EFEA100D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48BB367-2CD2-529B-7CC3-5A1288216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F04BF-459B-4355-8108-8F64ABC3C152}" type="datetimeFigureOut">
              <a:rPr lang="en-US" smtClean="0"/>
              <a:t>11/14/23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40CF857-509F-2ABF-EF69-91701A013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D727E2-A7B6-DE59-8E0A-0087D3CD1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D896A-7841-4EDE-8344-189E253E6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847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14509-81B1-C6C7-0C7C-2561A4CDD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8A73AA-5C92-1F44-1A44-3288EAF16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F04BF-459B-4355-8108-8F64ABC3C152}" type="datetimeFigureOut">
              <a:rPr lang="en-US" smtClean="0"/>
              <a:t>11/14/23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F7C693-9C2D-338D-EED4-996F488C2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3A0E3D-8A1B-F4EA-C0E6-6B5FE9CCD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D896A-7841-4EDE-8344-189E253E6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955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C19DBE-131E-3074-D461-8F6A49904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F04BF-459B-4355-8108-8F64ABC3C152}" type="datetimeFigureOut">
              <a:rPr lang="en-US" smtClean="0"/>
              <a:t>11/14/23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F0F24E-97C6-D821-52AE-547F2120A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8DCDCB-18BD-5D7B-82CE-6A9951B8E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D896A-7841-4EDE-8344-189E253E6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756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0407D-9856-574E-0496-B64A10DDD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94A706-5623-3257-4EDE-E232637D5C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CB23AD-2B3B-A6A3-326A-F3AF12C9B0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8AF2F4-19EA-C3A2-DD89-314BCDD1A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F04BF-459B-4355-8108-8F64ABC3C152}" type="datetimeFigureOut">
              <a:rPr lang="en-US" smtClean="0"/>
              <a:t>11/14/23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F67009-15DF-20E9-4F34-C93E4127F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D6BDE5-4FDC-0DB5-68C6-D55A0EF7E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D896A-7841-4EDE-8344-189E253E6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359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98E54-9CBF-598D-2D1A-983F06E69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3AE3D3-5D29-F8FD-6E8C-D10DDA2F71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E59A-7583-8B65-4C71-B274E7B2E4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D769EF-48B4-55E3-1FA3-61C4F5F53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F04BF-459B-4355-8108-8F64ABC3C152}" type="datetimeFigureOut">
              <a:rPr lang="en-US" smtClean="0"/>
              <a:t>11/14/23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069714-0AF5-6239-EFF0-77129D4DE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21B736-CDA2-6F5D-FFE5-FBF089C02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D896A-7841-4EDE-8344-189E253E6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187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16830-5871-D979-00BB-79D9460E1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FF715F-A15C-64CC-629C-C5FCF18044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B61857-B1B3-68A0-DD81-6B496607C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F04BF-459B-4355-8108-8F64ABC3C152}" type="datetimeFigureOut">
              <a:rPr lang="en-US" smtClean="0"/>
              <a:t>11/14/23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8B7B66-9D29-F936-EAFD-892B0C9BE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4046FB-BDA0-1300-3F87-5AD46303D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D896A-7841-4EDE-8344-189E253E6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8735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BC73EE-F593-976B-25CE-FA4EBD9E8C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BFD76D-7ADE-0BB3-6F8E-A39F4CC643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2FCCE8-30C7-F58C-03D5-7EE82E8D2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F04BF-459B-4355-8108-8F64ABC3C152}" type="datetimeFigureOut">
              <a:rPr lang="en-US" smtClean="0"/>
              <a:t>11/14/23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AFF8B7-FC87-BFD0-7B7E-AEDC76C78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70ABD7-5A48-FB0B-979B-672CD535C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D896A-7841-4EDE-8344-189E253E6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099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050CD1-06DB-B4F7-061F-113100E4D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430F92-537E-E419-FF28-D1AFB6B05B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853F4F-A392-12F3-8DCC-3CBD492CFC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6F04BF-459B-4355-8108-8F64ABC3C152}" type="datetimeFigureOut">
              <a:rPr lang="en-US" smtClean="0"/>
              <a:t>11/14/23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A42013-98E0-F970-F7C6-6A057FE5C5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046537-A041-BB76-56C4-095CBFEC86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7D896A-7841-4EDE-8344-189E253E6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321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microsoft.com/office/2007/relationships/hdphoto" Target="../media/hdphoto6.wdp"/><Relationship Id="rId18" Type="http://schemas.openxmlformats.org/officeDocument/2006/relationships/image" Target="../media/image9.png"/><Relationship Id="rId3" Type="http://schemas.microsoft.com/office/2007/relationships/hdphoto" Target="../media/hdphoto1.wdp"/><Relationship Id="rId21" Type="http://schemas.microsoft.com/office/2007/relationships/hdphoto" Target="../media/hdphoto10.wdp"/><Relationship Id="rId7" Type="http://schemas.microsoft.com/office/2007/relationships/hdphoto" Target="../media/hdphoto3.wdp"/><Relationship Id="rId12" Type="http://schemas.openxmlformats.org/officeDocument/2006/relationships/image" Target="../media/image6.png"/><Relationship Id="rId17" Type="http://schemas.microsoft.com/office/2007/relationships/hdphoto" Target="../media/hdphoto8.wdp"/><Relationship Id="rId25" Type="http://schemas.microsoft.com/office/2007/relationships/hdphoto" Target="../media/hdphoto12.wdp"/><Relationship Id="rId2" Type="http://schemas.openxmlformats.org/officeDocument/2006/relationships/image" Target="../media/image1.png"/><Relationship Id="rId16" Type="http://schemas.openxmlformats.org/officeDocument/2006/relationships/image" Target="../media/image8.png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microsoft.com/office/2007/relationships/hdphoto" Target="../media/hdphoto5.wdp"/><Relationship Id="rId24" Type="http://schemas.openxmlformats.org/officeDocument/2006/relationships/image" Target="../media/image12.png"/><Relationship Id="rId5" Type="http://schemas.microsoft.com/office/2007/relationships/hdphoto" Target="../media/hdphoto2.wdp"/><Relationship Id="rId15" Type="http://schemas.microsoft.com/office/2007/relationships/hdphoto" Target="../media/hdphoto7.wdp"/><Relationship Id="rId23" Type="http://schemas.microsoft.com/office/2007/relationships/hdphoto" Target="../media/hdphoto11.wdp"/><Relationship Id="rId10" Type="http://schemas.openxmlformats.org/officeDocument/2006/relationships/image" Target="../media/image5.png"/><Relationship Id="rId19" Type="http://schemas.microsoft.com/office/2007/relationships/hdphoto" Target="../media/hdphoto9.wdp"/><Relationship Id="rId4" Type="http://schemas.openxmlformats.org/officeDocument/2006/relationships/image" Target="../media/image2.png"/><Relationship Id="rId9" Type="http://schemas.microsoft.com/office/2007/relationships/hdphoto" Target="../media/hdphoto4.wdp"/><Relationship Id="rId14" Type="http://schemas.openxmlformats.org/officeDocument/2006/relationships/image" Target="../media/image7.png"/><Relationship Id="rId22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7E68C261-E85E-2A08-5119-3377AC68012B}"/>
              </a:ext>
            </a:extLst>
          </p:cNvPr>
          <p:cNvGrpSpPr/>
          <p:nvPr/>
        </p:nvGrpSpPr>
        <p:grpSpPr>
          <a:xfrm>
            <a:off x="5462492" y="83741"/>
            <a:ext cx="3176762" cy="3466506"/>
            <a:chOff x="5462492" y="83741"/>
            <a:chExt cx="3176762" cy="3466506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80870E2-AF66-F991-D9F8-8EFEE5E47FBA}"/>
                </a:ext>
              </a:extLst>
            </p:cNvPr>
            <p:cNvSpPr txBox="1"/>
            <p:nvPr/>
          </p:nvSpPr>
          <p:spPr>
            <a:xfrm>
              <a:off x="5462492" y="83741"/>
              <a:ext cx="47121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B.</a:t>
              </a: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D78C74EC-AC0A-789D-1713-7060AA6EFA2A}"/>
                </a:ext>
              </a:extLst>
            </p:cNvPr>
            <p:cNvGrpSpPr/>
            <p:nvPr/>
          </p:nvGrpSpPr>
          <p:grpSpPr>
            <a:xfrm>
              <a:off x="5557450" y="284391"/>
              <a:ext cx="3081804" cy="3265856"/>
              <a:chOff x="5538978" y="330571"/>
              <a:chExt cx="3081804" cy="3265856"/>
            </a:xfrm>
          </p:grpSpPr>
          <p:pic>
            <p:nvPicPr>
              <p:cNvPr id="2" name="Picture 1" descr="A close-up of a cross section&#10;&#10;Description automatically generated">
                <a:extLst>
                  <a:ext uri="{FF2B5EF4-FFF2-40B4-BE49-F238E27FC236}">
                    <a16:creationId xmlns:a16="http://schemas.microsoft.com/office/drawing/2014/main" id="{E199009B-8BDB-2967-E76C-B7F6B8443D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hqprint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harpenSoften amount="27000"/>
                        </a14:imgEffect>
                        <a14:imgEffect>
                          <a14:colorTemperature colorTemp="5894"/>
                        </a14:imgEffect>
                        <a14:imgEffect>
                          <a14:saturation sat="152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 rot="11154116">
                <a:off x="6657343" y="330571"/>
                <a:ext cx="1448616" cy="1005838"/>
              </a:xfrm>
              <a:custGeom>
                <a:avLst/>
                <a:gdLst>
                  <a:gd name="connsiteX0" fmla="*/ 1448616 w 1448616"/>
                  <a:gd name="connsiteY0" fmla="*/ 865336 h 1005838"/>
                  <a:gd name="connsiteX1" fmla="*/ 89454 w 1448616"/>
                  <a:gd name="connsiteY1" fmla="*/ 1005838 h 1005838"/>
                  <a:gd name="connsiteX2" fmla="*/ 0 w 1448616"/>
                  <a:gd name="connsiteY2" fmla="*/ 140503 h 1005838"/>
                  <a:gd name="connsiteX3" fmla="*/ 1359162 w 1448616"/>
                  <a:gd name="connsiteY3" fmla="*/ 0 h 10058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48616" h="1005838">
                    <a:moveTo>
                      <a:pt x="1448616" y="865336"/>
                    </a:moveTo>
                    <a:lnTo>
                      <a:pt x="89454" y="1005838"/>
                    </a:lnTo>
                    <a:lnTo>
                      <a:pt x="0" y="140503"/>
                    </a:lnTo>
                    <a:lnTo>
                      <a:pt x="1359162" y="0"/>
                    </a:lnTo>
                    <a:close/>
                  </a:path>
                </a:pathLst>
              </a:custGeom>
            </p:spPr>
          </p:pic>
          <p:pic>
            <p:nvPicPr>
              <p:cNvPr id="131" name="Picture 130" descr="A close-up of a microscope&#10;&#10;Description automatically generated">
                <a:extLst>
                  <a:ext uri="{FF2B5EF4-FFF2-40B4-BE49-F238E27FC236}">
                    <a16:creationId xmlns:a16="http://schemas.microsoft.com/office/drawing/2014/main" id="{4A834CAB-3C6E-03B7-4549-B2DE51397D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hq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harpenSoften amount="14000"/>
                        </a14:imgEffect>
                        <a14:imgEffect>
                          <a14:colorTemperature colorTemp="5389"/>
                        </a14:imgEffect>
                        <a14:imgEffect>
                          <a14:saturation sat="201000"/>
                        </a14:imgEffect>
                        <a14:imgEffect>
                          <a14:brightnessContrast contrast="1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 rot="17369912">
                <a:off x="6733424" y="2026012"/>
                <a:ext cx="1276138" cy="1578415"/>
              </a:xfrm>
              <a:custGeom>
                <a:avLst/>
                <a:gdLst>
                  <a:gd name="connsiteX0" fmla="*/ 820055 w 1276138"/>
                  <a:gd name="connsiteY0" fmla="*/ 0 h 1578415"/>
                  <a:gd name="connsiteX1" fmla="*/ 1276138 w 1276138"/>
                  <a:gd name="connsiteY1" fmla="*/ 1288042 h 1578415"/>
                  <a:gd name="connsiteX2" fmla="*/ 456082 w 1276138"/>
                  <a:gd name="connsiteY2" fmla="*/ 1578415 h 1578415"/>
                  <a:gd name="connsiteX3" fmla="*/ 0 w 1276138"/>
                  <a:gd name="connsiteY3" fmla="*/ 290373 h 15784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76138" h="1578415">
                    <a:moveTo>
                      <a:pt x="820055" y="0"/>
                    </a:moveTo>
                    <a:lnTo>
                      <a:pt x="1276138" y="1288042"/>
                    </a:lnTo>
                    <a:lnTo>
                      <a:pt x="456082" y="1578415"/>
                    </a:lnTo>
                    <a:lnTo>
                      <a:pt x="0" y="290373"/>
                    </a:lnTo>
                    <a:close/>
                  </a:path>
                </a:pathLst>
              </a:custGeom>
            </p:spPr>
          </p:pic>
          <p:pic>
            <p:nvPicPr>
              <p:cNvPr id="127" name="Picture 126" descr="A close-up of a microscope&#10;&#10;Description automatically generated">
                <a:extLst>
                  <a:ext uri="{FF2B5EF4-FFF2-40B4-BE49-F238E27FC236}">
                    <a16:creationId xmlns:a16="http://schemas.microsoft.com/office/drawing/2014/main" id="{AB432825-79CB-2F36-B564-8C8E247A74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hq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sharpenSoften amount="21000"/>
                        </a14:imgEffect>
                        <a14:imgEffect>
                          <a14:colorTemperature colorTemp="5692"/>
                        </a14:imgEffect>
                        <a14:imgEffect>
                          <a14:saturation sat="196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 rot="1259289">
                <a:off x="6581532" y="1188894"/>
                <a:ext cx="1587344" cy="1301642"/>
              </a:xfrm>
              <a:custGeom>
                <a:avLst/>
                <a:gdLst>
                  <a:gd name="connsiteX0" fmla="*/ 0 w 1587344"/>
                  <a:gd name="connsiteY0" fmla="*/ 489412 h 1301642"/>
                  <a:gd name="connsiteX1" fmla="*/ 1275751 w 1587344"/>
                  <a:gd name="connsiteY1" fmla="*/ 0 h 1301642"/>
                  <a:gd name="connsiteX2" fmla="*/ 1587344 w 1587344"/>
                  <a:gd name="connsiteY2" fmla="*/ 812230 h 1301642"/>
                  <a:gd name="connsiteX3" fmla="*/ 311593 w 1587344"/>
                  <a:gd name="connsiteY3" fmla="*/ 1301642 h 13016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87344" h="1301642">
                    <a:moveTo>
                      <a:pt x="0" y="489412"/>
                    </a:moveTo>
                    <a:lnTo>
                      <a:pt x="1275751" y="0"/>
                    </a:lnTo>
                    <a:lnTo>
                      <a:pt x="1587344" y="812230"/>
                    </a:lnTo>
                    <a:lnTo>
                      <a:pt x="311593" y="1301642"/>
                    </a:lnTo>
                    <a:close/>
                  </a:path>
                </a:pathLst>
              </a:custGeom>
            </p:spPr>
          </p:pic>
          <p:sp>
            <p:nvSpPr>
              <p:cNvPr id="76" name="Title 1">
                <a:extLst>
                  <a:ext uri="{FF2B5EF4-FFF2-40B4-BE49-F238E27FC236}">
                    <a16:creationId xmlns:a16="http://schemas.microsoft.com/office/drawing/2014/main" id="{88859868-AE5D-13B8-9114-86450F5A804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753998" y="619970"/>
                <a:ext cx="995307" cy="475215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en-US" sz="1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No Injection </a:t>
                </a:r>
                <a:r>
                  <a:rPr lang="en-US" sz="12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Rho</a:t>
                </a:r>
                <a:r>
                  <a:rPr lang="en-US" sz="1200" b="1" i="1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P23H+/-</a:t>
                </a:r>
                <a:endParaRPr lang="en-US" sz="1200" b="1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7" name="Title 1">
                <a:extLst>
                  <a:ext uri="{FF2B5EF4-FFF2-40B4-BE49-F238E27FC236}">
                    <a16:creationId xmlns:a16="http://schemas.microsoft.com/office/drawing/2014/main" id="{8F49DEA9-7E70-198A-C868-5963CAC46E6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38978" y="1505837"/>
                <a:ext cx="1209280" cy="675410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en-US" sz="1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Mock Injection </a:t>
                </a:r>
                <a:r>
                  <a:rPr lang="en-US" sz="12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Rho</a:t>
                </a:r>
                <a:r>
                  <a:rPr lang="en-US" sz="1200" b="1" i="1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P23H+/-</a:t>
                </a:r>
                <a:endParaRPr lang="en-US" sz="1200" b="1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1" name="Title 1">
                <a:extLst>
                  <a:ext uri="{FF2B5EF4-FFF2-40B4-BE49-F238E27FC236}">
                    <a16:creationId xmlns:a16="http://schemas.microsoft.com/office/drawing/2014/main" id="{33204412-1A1D-579A-11BB-3AF7D26BB96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020951" y="1913672"/>
                <a:ext cx="511953" cy="330064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sz="8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+mj-lt"/>
                    <a:cs typeface="Times New Roman" panose="02020603050405020304" pitchFamily="18" charset="0"/>
                  </a:rPr>
                  <a:t>ONL</a:t>
                </a:r>
                <a:endPara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2" name="Title 1">
                <a:extLst>
                  <a:ext uri="{FF2B5EF4-FFF2-40B4-BE49-F238E27FC236}">
                    <a16:creationId xmlns:a16="http://schemas.microsoft.com/office/drawing/2014/main" id="{81ABDDC8-BAE5-E730-3F40-FEF04660B05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032875" y="1786449"/>
                <a:ext cx="573655" cy="286781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sz="8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+mj-lt"/>
                    <a:cs typeface="Times New Roman" panose="02020603050405020304" pitchFamily="18" charset="0"/>
                  </a:rPr>
                  <a:t>INL</a:t>
                </a:r>
                <a:endPara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3" name="Title 1">
                <a:extLst>
                  <a:ext uri="{FF2B5EF4-FFF2-40B4-BE49-F238E27FC236}">
                    <a16:creationId xmlns:a16="http://schemas.microsoft.com/office/drawing/2014/main" id="{ADA661F1-067D-B41D-BC40-CE160EF2532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013443" y="1372150"/>
                <a:ext cx="511953" cy="330064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sz="8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+mj-lt"/>
                    <a:cs typeface="Times New Roman" panose="02020603050405020304" pitchFamily="18" charset="0"/>
                  </a:rPr>
                  <a:t>GCL</a:t>
                </a:r>
                <a:endPara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4" name="Title 1">
                <a:extLst>
                  <a:ext uri="{FF2B5EF4-FFF2-40B4-BE49-F238E27FC236}">
                    <a16:creationId xmlns:a16="http://schemas.microsoft.com/office/drawing/2014/main" id="{2C6C6B28-C6E8-1519-AE2C-398E2B19315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014761" y="981003"/>
                <a:ext cx="511953" cy="330064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sz="8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+mj-lt"/>
                    <a:cs typeface="Times New Roman" panose="02020603050405020304" pitchFamily="18" charset="0"/>
                  </a:rPr>
                  <a:t>ONL</a:t>
                </a:r>
                <a:endPara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5" name="Title 1">
                <a:extLst>
                  <a:ext uri="{FF2B5EF4-FFF2-40B4-BE49-F238E27FC236}">
                    <a16:creationId xmlns:a16="http://schemas.microsoft.com/office/drawing/2014/main" id="{EA1869EB-1AD4-44E8-C130-59F4477D18D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034551" y="853459"/>
                <a:ext cx="586231" cy="273313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sz="8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+mj-lt"/>
                    <a:cs typeface="Times New Roman" panose="02020603050405020304" pitchFamily="18" charset="0"/>
                  </a:rPr>
                  <a:t>INL</a:t>
                </a:r>
                <a:endPara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6" name="Title 1">
                <a:extLst>
                  <a:ext uri="{FF2B5EF4-FFF2-40B4-BE49-F238E27FC236}">
                    <a16:creationId xmlns:a16="http://schemas.microsoft.com/office/drawing/2014/main" id="{CD291B26-8C08-AF73-8A9A-4148F434E23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022318" y="383275"/>
                <a:ext cx="511953" cy="330064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sz="8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+mj-lt"/>
                    <a:cs typeface="Times New Roman" panose="02020603050405020304" pitchFamily="18" charset="0"/>
                  </a:rPr>
                  <a:t>GCL</a:t>
                </a:r>
                <a:endPara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32" name="Group 131">
                <a:extLst>
                  <a:ext uri="{FF2B5EF4-FFF2-40B4-BE49-F238E27FC236}">
                    <a16:creationId xmlns:a16="http://schemas.microsoft.com/office/drawing/2014/main" id="{8D4AC1AD-0A8D-46D2-B3F6-92C7D797D170}"/>
                  </a:ext>
                </a:extLst>
              </p:cNvPr>
              <p:cNvGrpSpPr/>
              <p:nvPr/>
            </p:nvGrpSpPr>
            <p:grpSpPr>
              <a:xfrm>
                <a:off x="7623554" y="3261573"/>
                <a:ext cx="815992" cy="334854"/>
                <a:chOff x="10546080" y="4121265"/>
                <a:chExt cx="815992" cy="334854"/>
              </a:xfrm>
            </p:grpSpPr>
            <p:cxnSp>
              <p:nvCxnSpPr>
                <p:cNvPr id="112" name="Straight Connector 111">
                  <a:extLst>
                    <a:ext uri="{FF2B5EF4-FFF2-40B4-BE49-F238E27FC236}">
                      <a16:creationId xmlns:a16="http://schemas.microsoft.com/office/drawing/2014/main" id="{3147FF7F-F917-5F4C-F459-5A9A5037674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546080" y="4195183"/>
                  <a:ext cx="428388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3" name="Title 1">
                  <a:extLst>
                    <a:ext uri="{FF2B5EF4-FFF2-40B4-BE49-F238E27FC236}">
                      <a16:creationId xmlns:a16="http://schemas.microsoft.com/office/drawing/2014/main" id="{53A480F1-941A-2E96-D02B-7D2DB2F3BDD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0580124" y="4121265"/>
                  <a:ext cx="781948" cy="334854"/>
                </a:xfrm>
                <a:prstGeom prst="rect">
                  <a:avLst/>
                </a:prstGeom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r>
                    <a:rPr lang="en-US" sz="9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50 µm </a:t>
                  </a:r>
                </a:p>
              </p:txBody>
            </p:sp>
          </p:grpSp>
          <p:sp>
            <p:nvSpPr>
              <p:cNvPr id="95" name="Title 1">
                <a:extLst>
                  <a:ext uri="{FF2B5EF4-FFF2-40B4-BE49-F238E27FC236}">
                    <a16:creationId xmlns:a16="http://schemas.microsoft.com/office/drawing/2014/main" id="{B2C0479E-4DA5-8DD9-B611-B8443A7B85B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51278" y="2535362"/>
                <a:ext cx="1209281" cy="675410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en-US" sz="1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Mock + Buffer Injection </a:t>
                </a:r>
                <a:r>
                  <a:rPr lang="en-US" sz="12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Rho</a:t>
                </a:r>
                <a:r>
                  <a:rPr lang="en-US" sz="1200" b="1" i="1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P23H+/-</a:t>
                </a:r>
                <a:endParaRPr lang="en-US" sz="1200" b="1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6" name="Title 1">
                <a:extLst>
                  <a:ext uri="{FF2B5EF4-FFF2-40B4-BE49-F238E27FC236}">
                    <a16:creationId xmlns:a16="http://schemas.microsoft.com/office/drawing/2014/main" id="{7B0BD55F-8AE9-EE30-B04E-658F889EB09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020268" y="2922130"/>
                <a:ext cx="511953" cy="330064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sz="8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+mj-lt"/>
                    <a:cs typeface="Times New Roman" panose="02020603050405020304" pitchFamily="18" charset="0"/>
                  </a:rPr>
                  <a:t>ONL</a:t>
                </a:r>
                <a:endPara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7" name="Title 1">
                <a:extLst>
                  <a:ext uri="{FF2B5EF4-FFF2-40B4-BE49-F238E27FC236}">
                    <a16:creationId xmlns:a16="http://schemas.microsoft.com/office/drawing/2014/main" id="{1849E0A7-3916-220D-0605-F2B15949D4B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031550" y="2802208"/>
                <a:ext cx="573654" cy="286781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sz="8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+mj-lt"/>
                    <a:cs typeface="Times New Roman" panose="02020603050405020304" pitchFamily="18" charset="0"/>
                  </a:rPr>
                  <a:t>INL</a:t>
                </a:r>
                <a:endPara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8" name="Title 1">
                <a:extLst>
                  <a:ext uri="{FF2B5EF4-FFF2-40B4-BE49-F238E27FC236}">
                    <a16:creationId xmlns:a16="http://schemas.microsoft.com/office/drawing/2014/main" id="{D734AF35-52C6-5A23-AFD9-7084EAD2BA2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016854" y="2451365"/>
                <a:ext cx="511953" cy="330064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sz="8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+mj-lt"/>
                    <a:cs typeface="Times New Roman" panose="02020603050405020304" pitchFamily="18" charset="0"/>
                  </a:rPr>
                  <a:t>GCL</a:t>
                </a:r>
                <a:endPara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2BC7B9AA-827D-42C7-965E-E19D84867740}"/>
              </a:ext>
            </a:extLst>
          </p:cNvPr>
          <p:cNvGrpSpPr/>
          <p:nvPr/>
        </p:nvGrpSpPr>
        <p:grpSpPr>
          <a:xfrm>
            <a:off x="92282" y="95007"/>
            <a:ext cx="4701685" cy="3684887"/>
            <a:chOff x="730241" y="148172"/>
            <a:chExt cx="4701685" cy="3684887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F835A96-C8B3-B224-F2D7-B394266EFC7F}"/>
                </a:ext>
              </a:extLst>
            </p:cNvPr>
            <p:cNvSpPr txBox="1"/>
            <p:nvPr/>
          </p:nvSpPr>
          <p:spPr>
            <a:xfrm>
              <a:off x="730241" y="148172"/>
              <a:ext cx="47121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A.</a:t>
              </a:r>
            </a:p>
          </p:txBody>
        </p: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4BDF4BD4-81C7-872F-251C-7E6C573E260D}"/>
                </a:ext>
              </a:extLst>
            </p:cNvPr>
            <p:cNvGrpSpPr/>
            <p:nvPr/>
          </p:nvGrpSpPr>
          <p:grpSpPr>
            <a:xfrm>
              <a:off x="785218" y="198461"/>
              <a:ext cx="4646708" cy="3634598"/>
              <a:chOff x="1214590" y="1836427"/>
              <a:chExt cx="4646708" cy="3634598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4FF19F5-B0C6-538D-9C23-79D820D8F4F2}"/>
                  </a:ext>
                </a:extLst>
              </p:cNvPr>
              <p:cNvSpPr txBox="1"/>
              <p:nvPr/>
            </p:nvSpPr>
            <p:spPr>
              <a:xfrm>
                <a:off x="1252531" y="4611789"/>
                <a:ext cx="1143441" cy="83099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pPr algn="ctr"/>
                <a:r>
                  <a:rPr lang="en-US" sz="1200" b="1" dirty="0">
                    <a:latin typeface="Times New Roman" panose="02020603050405020304" pitchFamily="18" charset="0"/>
                    <a:ea typeface="+mn-lt"/>
                    <a:cs typeface="Times New Roman" panose="02020603050405020304" pitchFamily="18" charset="0"/>
                  </a:rPr>
                  <a:t>Mock + Buffer Injection</a:t>
                </a:r>
              </a:p>
              <a:p>
                <a:pPr algn="ctr"/>
                <a:r>
                  <a:rPr lang="en-US" sz="1200" b="1" i="1" dirty="0">
                    <a:latin typeface="Times New Roman" panose="02020603050405020304" pitchFamily="18" charset="0"/>
                    <a:ea typeface="+mn-lt"/>
                    <a:cs typeface="Times New Roman" panose="02020603050405020304" pitchFamily="18" charset="0"/>
                  </a:rPr>
                  <a:t>Rho</a:t>
                </a:r>
                <a:r>
                  <a:rPr lang="en-US" sz="1200" b="1" i="1" baseline="30000" dirty="0">
                    <a:latin typeface="Times New Roman" panose="02020603050405020304" pitchFamily="18" charset="0"/>
                    <a:ea typeface="+mn-lt"/>
                    <a:cs typeface="Times New Roman" panose="02020603050405020304" pitchFamily="18" charset="0"/>
                  </a:rPr>
                  <a:t>P23H+/-</a:t>
                </a:r>
                <a:endParaRPr lang="en-US" sz="1200" b="1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endParaRPr lang="en-US" sz="12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3AE5E206-46B6-8DF7-7E0E-ECF3EEADC562}"/>
                  </a:ext>
                </a:extLst>
              </p:cNvPr>
              <p:cNvSpPr txBox="1"/>
              <p:nvPr/>
            </p:nvSpPr>
            <p:spPr>
              <a:xfrm>
                <a:off x="1247393" y="2454628"/>
                <a:ext cx="1320854" cy="646331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pPr algn="ctr"/>
                <a:r>
                  <a:rPr lang="en-US" sz="1200" b="1" dirty="0">
                    <a:latin typeface="Times New Roman" panose="02020603050405020304" pitchFamily="18" charset="0"/>
                    <a:ea typeface="+mn-lt"/>
                    <a:cs typeface="Times New Roman" panose="02020603050405020304" pitchFamily="18" charset="0"/>
                  </a:rPr>
                  <a:t>No Injection</a:t>
                </a:r>
              </a:p>
              <a:p>
                <a:pPr algn="ctr"/>
                <a:r>
                  <a:rPr lang="en-US" sz="1200" b="1" i="1" dirty="0">
                    <a:latin typeface="Times New Roman" panose="02020603050405020304" pitchFamily="18" charset="0"/>
                    <a:ea typeface="+mn-lt"/>
                    <a:cs typeface="Times New Roman" panose="02020603050405020304" pitchFamily="18" charset="0"/>
                  </a:rPr>
                  <a:t>Rho</a:t>
                </a:r>
                <a:r>
                  <a:rPr lang="en-US" sz="1200" b="1" i="1" baseline="30000" dirty="0">
                    <a:latin typeface="Times New Roman" panose="02020603050405020304" pitchFamily="18" charset="0"/>
                    <a:ea typeface="+mn-lt"/>
                    <a:cs typeface="Times New Roman" panose="02020603050405020304" pitchFamily="18" charset="0"/>
                  </a:rPr>
                  <a:t>P23H+/-</a:t>
                </a:r>
                <a:endParaRPr lang="en-US" sz="1200" b="1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endParaRPr lang="en-US" sz="12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C9A695B9-A909-4D02-B578-814411565C3A}"/>
                  </a:ext>
                </a:extLst>
              </p:cNvPr>
              <p:cNvSpPr txBox="1"/>
              <p:nvPr/>
            </p:nvSpPr>
            <p:spPr>
              <a:xfrm>
                <a:off x="1214590" y="3578764"/>
                <a:ext cx="1187913" cy="646331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pPr algn="ctr"/>
                <a:r>
                  <a:rPr lang="en-US" sz="1200" b="1" dirty="0">
                    <a:latin typeface="Times New Roman" panose="02020603050405020304" pitchFamily="18" charset="0"/>
                    <a:ea typeface="+mn-lt"/>
                    <a:cs typeface="Times New Roman" panose="02020603050405020304" pitchFamily="18" charset="0"/>
                  </a:rPr>
                  <a:t>Mock Injection</a:t>
                </a:r>
              </a:p>
              <a:p>
                <a:pPr algn="ctr"/>
                <a:r>
                  <a:rPr lang="en-US" sz="1200" b="1" i="1" dirty="0">
                    <a:latin typeface="Times New Roman" panose="02020603050405020304" pitchFamily="18" charset="0"/>
                    <a:ea typeface="+mn-lt"/>
                    <a:cs typeface="Times New Roman" panose="02020603050405020304" pitchFamily="18" charset="0"/>
                  </a:rPr>
                  <a:t>Rho</a:t>
                </a:r>
                <a:r>
                  <a:rPr lang="en-US" sz="1200" b="1" i="1" baseline="30000" dirty="0">
                    <a:latin typeface="Times New Roman" panose="02020603050405020304" pitchFamily="18" charset="0"/>
                    <a:ea typeface="+mn-lt"/>
                    <a:cs typeface="Times New Roman" panose="02020603050405020304" pitchFamily="18" charset="0"/>
                  </a:rPr>
                  <a:t>P23H+/-</a:t>
                </a:r>
                <a:endParaRPr lang="en-US" sz="1200" b="1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endParaRPr lang="en-US" sz="12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1DCF768-7A9F-FB5B-758D-A11FD2CE1185}"/>
                  </a:ext>
                </a:extLst>
              </p:cNvPr>
              <p:cNvSpPr txBox="1"/>
              <p:nvPr/>
            </p:nvSpPr>
            <p:spPr>
              <a:xfrm>
                <a:off x="2250827" y="1848691"/>
                <a:ext cx="1320853" cy="276999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pPr algn="ctr"/>
                <a:r>
                  <a:rPr lang="en-US" sz="1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 Months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E7FB0FE-E8C6-0610-8ABE-6BCD2CAE6357}"/>
                  </a:ext>
                </a:extLst>
              </p:cNvPr>
              <p:cNvSpPr txBox="1"/>
              <p:nvPr/>
            </p:nvSpPr>
            <p:spPr>
              <a:xfrm>
                <a:off x="3397308" y="1837607"/>
                <a:ext cx="1320853" cy="276999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pPr algn="ctr"/>
                <a:r>
                  <a:rPr lang="en-US" sz="1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 Months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55A423F-434F-9C44-0240-298E2BC2504F}"/>
                  </a:ext>
                </a:extLst>
              </p:cNvPr>
              <p:cNvSpPr txBox="1"/>
              <p:nvPr/>
            </p:nvSpPr>
            <p:spPr>
              <a:xfrm>
                <a:off x="4540445" y="1836427"/>
                <a:ext cx="1320853" cy="276999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pPr algn="ctr"/>
                <a:r>
                  <a:rPr lang="en-US" sz="1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 Months</a:t>
                </a:r>
              </a:p>
            </p:txBody>
          </p:sp>
          <p:pic>
            <p:nvPicPr>
              <p:cNvPr id="35" name="Picture 34" descr="A picture containing text, apple, indoor, dark&#10;&#10;Description automatically generated">
                <a:extLst>
                  <a:ext uri="{FF2B5EF4-FFF2-40B4-BE49-F238E27FC236}">
                    <a16:creationId xmlns:a16="http://schemas.microsoft.com/office/drawing/2014/main" id="{032A5375-5D0A-7933-9AFC-1AB4326C64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hqprint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saturation sat="76000"/>
                        </a14:imgEffect>
                        <a14:imgEffect>
                          <a14:brightnessContrast bright="34000" contrast="4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664845" y="3248155"/>
                <a:ext cx="1084454" cy="1073573"/>
              </a:xfrm>
              <a:prstGeom prst="rect">
                <a:avLst/>
              </a:prstGeom>
            </p:spPr>
          </p:pic>
          <p:pic>
            <p:nvPicPr>
              <p:cNvPr id="43" name="Picture 42" descr="A close up of a circle&#10;&#10;Description automatically generated">
                <a:extLst>
                  <a:ext uri="{FF2B5EF4-FFF2-40B4-BE49-F238E27FC236}">
                    <a16:creationId xmlns:a16="http://schemas.microsoft.com/office/drawing/2014/main" id="{0E54C3D2-8B8C-8BD9-7CF4-C945D9614D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hqprint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sharpenSoften amount="28000"/>
                        </a14:imgEffect>
                        <a14:imgEffect>
                          <a14:saturation sat="60000"/>
                        </a14:imgEffect>
                        <a14:imgEffect>
                          <a14:brightnessContrast bright="68000" contrast="1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362309" y="3243932"/>
                <a:ext cx="1099239" cy="1083025"/>
              </a:xfrm>
              <a:prstGeom prst="rect">
                <a:avLst/>
              </a:prstGeom>
            </p:spPr>
          </p:pic>
          <p:pic>
            <p:nvPicPr>
              <p:cNvPr id="47" name="Picture 46" descr="A close up of an onion&#10;&#10;Description automatically generated">
                <a:extLst>
                  <a:ext uri="{FF2B5EF4-FFF2-40B4-BE49-F238E27FC236}">
                    <a16:creationId xmlns:a16="http://schemas.microsoft.com/office/drawing/2014/main" id="{B211321E-7E9A-4FBB-D154-0B876E6A63E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hqprint"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brightnessContrast bright="49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362308" y="2123613"/>
                <a:ext cx="1099239" cy="1068344"/>
              </a:xfrm>
              <a:prstGeom prst="rect">
                <a:avLst/>
              </a:prstGeom>
            </p:spPr>
          </p:pic>
          <p:pic>
            <p:nvPicPr>
              <p:cNvPr id="49" name="Picture 48" descr="A close up of a circle&#10;&#10;Description automatically generated">
                <a:extLst>
                  <a:ext uri="{FF2B5EF4-FFF2-40B4-BE49-F238E27FC236}">
                    <a16:creationId xmlns:a16="http://schemas.microsoft.com/office/drawing/2014/main" id="{C2D5FC57-17C1-9CFE-D433-BD51D26DBC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hqprint">
                <a:extLst>
                  <a:ext uri="{BEBA8EAE-BF5A-486C-A8C5-ECC9F3942E4B}">
                    <a14:imgProps xmlns:a14="http://schemas.microsoft.com/office/drawing/2010/main">
                      <a14:imgLayer r:embed="rId15">
                        <a14:imgEffect>
                          <a14:sharpenSoften amount="22000"/>
                        </a14:imgEffect>
                        <a14:imgEffect>
                          <a14:saturation sat="64000"/>
                        </a14:imgEffect>
                        <a14:imgEffect>
                          <a14:brightnessContrast bright="66000" contrast="1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361633" y="4388000"/>
                <a:ext cx="1099239" cy="1083025"/>
              </a:xfrm>
              <a:prstGeom prst="rect">
                <a:avLst/>
              </a:prstGeom>
            </p:spPr>
          </p:pic>
          <p:pic>
            <p:nvPicPr>
              <p:cNvPr id="51" name="Picture 50" descr="A close up of an apple&#10;&#10;Description automatically generated">
                <a:extLst>
                  <a:ext uri="{FF2B5EF4-FFF2-40B4-BE49-F238E27FC236}">
                    <a16:creationId xmlns:a16="http://schemas.microsoft.com/office/drawing/2014/main" id="{02DA2129-9AF1-1582-0B84-C873E1B103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 cstate="hqprint">
                <a:extLst>
                  <a:ext uri="{BEBA8EAE-BF5A-486C-A8C5-ECC9F3942E4B}">
                    <a14:imgProps xmlns:a14="http://schemas.microsoft.com/office/drawing/2010/main">
                      <a14:imgLayer r:embed="rId17">
                        <a14:imgEffect>
                          <a14:sharpenSoften amount="38000"/>
                        </a14:imgEffect>
                        <a14:imgEffect>
                          <a14:brightnessContrast bright="58000" contrast="-1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509038" y="3248155"/>
                <a:ext cx="1099239" cy="1073573"/>
              </a:xfrm>
              <a:prstGeom prst="rect">
                <a:avLst/>
              </a:prstGeom>
            </p:spPr>
          </p:pic>
          <p:pic>
            <p:nvPicPr>
              <p:cNvPr id="53" name="Picture 52" descr="A close up of a red circle&#10;&#10;Description automatically generated">
                <a:extLst>
                  <a:ext uri="{FF2B5EF4-FFF2-40B4-BE49-F238E27FC236}">
                    <a16:creationId xmlns:a16="http://schemas.microsoft.com/office/drawing/2014/main" id="{F5C34EC4-20F5-07D8-A5BD-E1459A8FBE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 cstate="hqprint">
                <a:extLst>
                  <a:ext uri="{BEBA8EAE-BF5A-486C-A8C5-ECC9F3942E4B}">
                    <a14:imgProps xmlns:a14="http://schemas.microsoft.com/office/drawing/2010/main">
                      <a14:imgLayer r:embed="rId19">
                        <a14:imgEffect>
                          <a14:brightnessContrast bright="22000" contrast="-8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509038" y="4388000"/>
                <a:ext cx="1099239" cy="1078300"/>
              </a:xfrm>
              <a:prstGeom prst="rect">
                <a:avLst/>
              </a:prstGeom>
            </p:spPr>
          </p:pic>
          <p:pic>
            <p:nvPicPr>
              <p:cNvPr id="55" name="Picture 54" descr="A close-up of a human eye&#10;&#10;Description automatically generated">
                <a:extLst>
                  <a:ext uri="{FF2B5EF4-FFF2-40B4-BE49-F238E27FC236}">
                    <a16:creationId xmlns:a16="http://schemas.microsoft.com/office/drawing/2014/main" id="{30D6A46E-5404-BC5F-EA83-824C1FD5EE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 cstate="hqprint">
                <a:extLst>
                  <a:ext uri="{BEBA8EAE-BF5A-486C-A8C5-ECC9F3942E4B}">
                    <a14:imgProps xmlns:a14="http://schemas.microsoft.com/office/drawing/2010/main">
                      <a14:imgLayer r:embed="rId21">
                        <a14:imgEffect>
                          <a14:sharpenSoften amount="26000"/>
                        </a14:imgEffect>
                        <a14:imgEffect>
                          <a14:brightnessContrast bright="3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509037" y="2123842"/>
                <a:ext cx="1099239" cy="1078071"/>
              </a:xfrm>
              <a:prstGeom prst="rect">
                <a:avLst/>
              </a:prstGeom>
            </p:spPr>
          </p:pic>
          <p:pic>
            <p:nvPicPr>
              <p:cNvPr id="59" name="Picture 58" descr="A close up of an eye&#10;&#10;Description automatically generated">
                <a:extLst>
                  <a:ext uri="{FF2B5EF4-FFF2-40B4-BE49-F238E27FC236}">
                    <a16:creationId xmlns:a16="http://schemas.microsoft.com/office/drawing/2014/main" id="{C11BAB2D-705D-B40B-BC82-F19A841B0F3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2" cstate="hqprint">
                <a:extLst>
                  <a:ext uri="{BEBA8EAE-BF5A-486C-A8C5-ECC9F3942E4B}">
                    <a14:imgProps xmlns:a14="http://schemas.microsoft.com/office/drawing/2010/main">
                      <a14:imgLayer r:embed="rId23">
                        <a14:imgEffect>
                          <a14:saturation sat="80000"/>
                        </a14:imgEffect>
                        <a14:imgEffect>
                          <a14:brightnessContrast bright="24000" contrast="-2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664845" y="4392728"/>
                <a:ext cx="1084454" cy="1073573"/>
              </a:xfrm>
              <a:prstGeom prst="rect">
                <a:avLst/>
              </a:prstGeom>
            </p:spPr>
          </p:pic>
          <p:pic>
            <p:nvPicPr>
              <p:cNvPr id="63" name="Picture 62" descr="A close up of a red sphere&#10;&#10;Description automatically generated">
                <a:extLst>
                  <a:ext uri="{FF2B5EF4-FFF2-40B4-BE49-F238E27FC236}">
                    <a16:creationId xmlns:a16="http://schemas.microsoft.com/office/drawing/2014/main" id="{41652751-DB87-0463-3C9D-3785D6BC22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4" cstate="hqprint">
                <a:extLst>
                  <a:ext uri="{BEBA8EAE-BF5A-486C-A8C5-ECC9F3942E4B}">
                    <a14:imgProps xmlns:a14="http://schemas.microsoft.com/office/drawing/2010/main">
                      <a14:imgLayer r:embed="rId25">
                        <a14:imgEffect>
                          <a14:sharpenSoften amount="41000"/>
                        </a14:imgEffect>
                        <a14:imgEffect>
                          <a14:brightnessContrast bright="39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664845" y="2123613"/>
                <a:ext cx="1084454" cy="10783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9956755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49</Words>
  <Application>Microsoft Macintosh PowerPoint</Application>
  <PresentationFormat>Widescreen</PresentationFormat>
  <Paragraphs>24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Shannon McNamee</dc:creator>
  <cp:lastModifiedBy>Haider, Neena</cp:lastModifiedBy>
  <cp:revision>6</cp:revision>
  <dcterms:created xsi:type="dcterms:W3CDTF">2023-07-31T15:28:16Z</dcterms:created>
  <dcterms:modified xsi:type="dcterms:W3CDTF">2023-11-14T21:29:15Z</dcterms:modified>
</cp:coreProperties>
</file>