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79" autoAdjust="0"/>
    <p:restoredTop sz="94660"/>
  </p:normalViewPr>
  <p:slideViewPr>
    <p:cSldViewPr snapToGrid="0">
      <p:cViewPr varScale="1">
        <p:scale>
          <a:sx n="70" d="100"/>
          <a:sy n="70" d="100"/>
        </p:scale>
        <p:origin x="70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7EBD81-DDCF-4394-9D53-15499AAC64DC}" type="datetimeFigureOut">
              <a:rPr lang="en-GB" smtClean="0"/>
              <a:t>21/05/2025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4EFCC3-C08D-42E9-AE17-D801792739C0}" type="slidenum">
              <a:rPr lang="en-GB" smtClean="0"/>
              <a:t>‹#›</a:t>
            </a:fld>
            <a:endParaRPr lang="en-GB"/>
          </a:p>
        </p:txBody>
      </p:sp>
    </p:spTree>
    <p:extLst>
      <p:ext uri="{BB962C8B-B14F-4D97-AF65-F5344CB8AC3E}">
        <p14:creationId xmlns:p14="http://schemas.microsoft.com/office/powerpoint/2010/main" val="370336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5166-24B3-4E19-B995-E052CAF2FD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0A9420C-74C9-49BB-AD41-28EE86C587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9BC8B18-351C-48E0-9472-A630922949E3}"/>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5" name="Footer Placeholder 4">
            <a:extLst>
              <a:ext uri="{FF2B5EF4-FFF2-40B4-BE49-F238E27FC236}">
                <a16:creationId xmlns:a16="http://schemas.microsoft.com/office/drawing/2014/main" id="{A5E053A5-2EE6-4B5B-8C68-7AEFBAB58C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5936FA-2ECA-4E12-972C-072926AACB1B}"/>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2225836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984A5-DD37-4F65-A5C6-00D49147545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9A43F39-45A7-4064-9419-38FA43480AF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BCFF4C-3DBE-4D7D-9D82-2B7311D9B2C6}"/>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5" name="Footer Placeholder 4">
            <a:extLst>
              <a:ext uri="{FF2B5EF4-FFF2-40B4-BE49-F238E27FC236}">
                <a16:creationId xmlns:a16="http://schemas.microsoft.com/office/drawing/2014/main" id="{64296C82-54D2-4335-B75E-98F7FD02AE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0A9AE4-4915-4B70-ADF9-8803E011B617}"/>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786457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FF222-E43C-497F-A8A0-86E98E72D6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5078A5E-6C7F-4F2A-BC05-AF16FFE720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29085B8-86A9-4E5F-BBFC-BBD99D9D0AF0}"/>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5" name="Footer Placeholder 4">
            <a:extLst>
              <a:ext uri="{FF2B5EF4-FFF2-40B4-BE49-F238E27FC236}">
                <a16:creationId xmlns:a16="http://schemas.microsoft.com/office/drawing/2014/main" id="{E3B3B987-0B15-4835-9466-D378DC5DCF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C07BE3-A330-4B3F-B8C8-221544BB3005}"/>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3795682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C8D33-B9CE-4060-86FF-D1E63DF072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42BDDC4-9E2C-470E-8614-FEF2C0C06F9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13CA981-C392-4CD8-874B-E445CA860D3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4B2A15-259B-4351-97D8-AED26DAA9D9F}"/>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6" name="Footer Placeholder 5">
            <a:extLst>
              <a:ext uri="{FF2B5EF4-FFF2-40B4-BE49-F238E27FC236}">
                <a16:creationId xmlns:a16="http://schemas.microsoft.com/office/drawing/2014/main" id="{FA4A461E-7716-4F2C-A590-7E9C5F5BC18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60FD94-D0BF-4462-839C-302621E15F21}"/>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4190007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4A57A-19A1-4077-8939-730B5FFA5B1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92A289-EDA8-44A2-BDF5-D7CF7A6889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992B2CC-1EE1-4F01-B2D8-3F590759154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5D7109-7E5E-4123-A877-9B5072C05A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279AE05-E585-4FEB-9FE4-5780487C8C3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FF49309-17B0-433A-86BE-A146548FADDF}"/>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8" name="Footer Placeholder 7">
            <a:extLst>
              <a:ext uri="{FF2B5EF4-FFF2-40B4-BE49-F238E27FC236}">
                <a16:creationId xmlns:a16="http://schemas.microsoft.com/office/drawing/2014/main" id="{39FD9909-C228-4A80-8EE4-4220326047E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7FB830-4967-4887-832C-6DE14DA726AC}"/>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4040569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78A0D-C8D7-41CD-9131-0FBA2A421CF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5EA9B54-893B-4E50-94CD-8053CD06B51E}"/>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4" name="Footer Placeholder 3">
            <a:extLst>
              <a:ext uri="{FF2B5EF4-FFF2-40B4-BE49-F238E27FC236}">
                <a16:creationId xmlns:a16="http://schemas.microsoft.com/office/drawing/2014/main" id="{495BE61D-B329-4B2D-8E6C-4CBF322A26D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AA6BEC3-86B4-447C-A9EA-F11ADA3D8502}"/>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3829588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14AE8A-D537-443B-97FE-D0A73B4506A9}"/>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3" name="Footer Placeholder 2">
            <a:extLst>
              <a:ext uri="{FF2B5EF4-FFF2-40B4-BE49-F238E27FC236}">
                <a16:creationId xmlns:a16="http://schemas.microsoft.com/office/drawing/2014/main" id="{B0F0BA55-1FEE-4324-9EA5-0596C0B5DC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36D1075-0534-4C35-AA88-2767F453602E}"/>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2642644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8152F-F243-4D26-9E4A-DA17E8B265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5B3255A-4C51-4196-A55C-F8E6119A96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D006397-CE0B-4D42-9B8A-296B2A0EA0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456B42B-99D5-45EE-8825-3C877B033988}"/>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6" name="Footer Placeholder 5">
            <a:extLst>
              <a:ext uri="{FF2B5EF4-FFF2-40B4-BE49-F238E27FC236}">
                <a16:creationId xmlns:a16="http://schemas.microsoft.com/office/drawing/2014/main" id="{F71BCDF0-27C7-4BEF-BF33-BBB1F02D45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0076C0-854F-47BF-8811-28B3A6675603}"/>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109512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E49C9-BFAD-446C-809A-6BA92E4238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636115C-F9B9-4CF2-BD07-B2ED49320C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AC80B9A-0C94-4FDB-BD83-29C4D85B2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D287A7-4E67-4825-8549-2CE233B7B702}"/>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6" name="Footer Placeholder 5">
            <a:extLst>
              <a:ext uri="{FF2B5EF4-FFF2-40B4-BE49-F238E27FC236}">
                <a16:creationId xmlns:a16="http://schemas.microsoft.com/office/drawing/2014/main" id="{B39D5B43-1D10-44D7-9329-2D734A5E574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DBA00B-0818-4388-9EC9-000329D2FD85}"/>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1601059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DB603-F780-4278-B99F-10B213E58F8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824337-225E-4619-AD80-82B24D9805B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CBD175-7A87-4606-B941-02F2CC391D34}"/>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5" name="Footer Placeholder 4">
            <a:extLst>
              <a:ext uri="{FF2B5EF4-FFF2-40B4-BE49-F238E27FC236}">
                <a16:creationId xmlns:a16="http://schemas.microsoft.com/office/drawing/2014/main" id="{01C3B324-66A8-4E27-AB83-83D80A7147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3F7DD6-8B32-49D5-8C6C-67425064CF8E}"/>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3180331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758E29-E635-4399-9CD9-46327BC7CB5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36CAEA6-0304-4E7E-8DD9-4E7B3FDE73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822AF5-7E5B-41E4-BB84-26BB63BB62AD}"/>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5" name="Footer Placeholder 4">
            <a:extLst>
              <a:ext uri="{FF2B5EF4-FFF2-40B4-BE49-F238E27FC236}">
                <a16:creationId xmlns:a16="http://schemas.microsoft.com/office/drawing/2014/main" id="{DC7E407D-22C3-4181-9B8D-6F57882640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F47847-837C-4827-8211-DE386ABD2039}"/>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1114094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CD8008-BD23-4FF3-B2C8-AEB1BFA1B9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6C2C572-2629-4EB6-8B9C-6F580C9A4F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729891-84FF-4E29-8D3C-97CDFD2F13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6E97E2-6761-46FF-B48E-E80B97A8F655}" type="datetimeFigureOut">
              <a:rPr lang="en-GB" smtClean="0"/>
              <a:t>21/05/2025</a:t>
            </a:fld>
            <a:endParaRPr lang="en-GB"/>
          </a:p>
        </p:txBody>
      </p:sp>
      <p:sp>
        <p:nvSpPr>
          <p:cNvPr id="5" name="Footer Placeholder 4">
            <a:extLst>
              <a:ext uri="{FF2B5EF4-FFF2-40B4-BE49-F238E27FC236}">
                <a16:creationId xmlns:a16="http://schemas.microsoft.com/office/drawing/2014/main" id="{9AF1E135-001E-4D84-A68E-E24216B85A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625D331-C372-4209-83CA-16098BF2E6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69173B-FA73-46A4-8B32-B3953617FCB1}" type="slidenum">
              <a:rPr lang="en-GB" smtClean="0"/>
              <a:t>‹#›</a:t>
            </a:fld>
            <a:endParaRPr lang="en-GB"/>
          </a:p>
        </p:txBody>
      </p:sp>
    </p:spTree>
    <p:extLst>
      <p:ext uri="{BB962C8B-B14F-4D97-AF65-F5344CB8AC3E}">
        <p14:creationId xmlns:p14="http://schemas.microsoft.com/office/powerpoint/2010/main" val="29248439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32264DF-03F4-53C2-D499-97807B8DBFE5}"/>
              </a:ext>
            </a:extLst>
          </p:cNvPr>
          <p:cNvGrpSpPr/>
          <p:nvPr/>
        </p:nvGrpSpPr>
        <p:grpSpPr>
          <a:xfrm>
            <a:off x="-28469" y="71687"/>
            <a:ext cx="6664161" cy="1438331"/>
            <a:chOff x="266113" y="1681120"/>
            <a:chExt cx="8160345" cy="1983051"/>
          </a:xfrm>
        </p:grpSpPr>
        <p:cxnSp>
          <p:nvCxnSpPr>
            <p:cNvPr id="5" name="Straight Connector 4">
              <a:extLst>
                <a:ext uri="{FF2B5EF4-FFF2-40B4-BE49-F238E27FC236}">
                  <a16:creationId xmlns:a16="http://schemas.microsoft.com/office/drawing/2014/main" id="{C0538724-8B60-DF1E-2571-C80D9C8EB5EF}"/>
                </a:ext>
              </a:extLst>
            </p:cNvPr>
            <p:cNvCxnSpPr>
              <a:endCxn id="10" idx="3"/>
            </p:cNvCxnSpPr>
            <p:nvPr/>
          </p:nvCxnSpPr>
          <p:spPr>
            <a:xfrm flipV="1">
              <a:off x="1046366" y="3347177"/>
              <a:ext cx="7380092" cy="82017"/>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45893113-AE41-6260-4ACB-3F0CEFB9C9E3}"/>
                </a:ext>
              </a:extLst>
            </p:cNvPr>
            <p:cNvSpPr/>
            <p:nvPr/>
          </p:nvSpPr>
          <p:spPr>
            <a:xfrm>
              <a:off x="1046366" y="3085689"/>
              <a:ext cx="1152543" cy="522972"/>
            </a:xfrm>
            <a:prstGeom prst="rect">
              <a:avLst/>
            </a:prstGeom>
            <a:pattFill prst="wdUpDiag">
              <a:fgClr>
                <a:schemeClr val="bg1">
                  <a:lumMod val="65000"/>
                </a:schemeClr>
              </a:fgClr>
              <a:bgClr>
                <a:schemeClr val="bg1"/>
              </a:bgClr>
            </a:pattFill>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en-US" dirty="0">
                <a:solidFill>
                  <a:schemeClr val="bg1"/>
                </a:solidFill>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18347359-8631-C6CE-0D39-183875DE76CB}"/>
                </a:ext>
              </a:extLst>
            </p:cNvPr>
            <p:cNvSpPr/>
            <p:nvPr/>
          </p:nvSpPr>
          <p:spPr>
            <a:xfrm>
              <a:off x="3860113" y="3085689"/>
              <a:ext cx="637350" cy="522972"/>
            </a:xfrm>
            <a:prstGeom prst="rect">
              <a:avLst/>
            </a:prstGeom>
            <a:pattFill prst="pct30">
              <a:fgClr>
                <a:schemeClr val="tx1">
                  <a:lumMod val="75000"/>
                  <a:lumOff val="25000"/>
                </a:schemeClr>
              </a:fgClr>
              <a:bgClr>
                <a:schemeClr val="bg1"/>
              </a:bgClr>
            </a:pattFill>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en-US" dirty="0">
                <a:solidFill>
                  <a:schemeClr val="bg1"/>
                </a:solidFill>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A40732A9-FCAB-2085-9ABC-98BBD98C6976}"/>
                </a:ext>
              </a:extLst>
            </p:cNvPr>
            <p:cNvSpPr/>
            <p:nvPr/>
          </p:nvSpPr>
          <p:spPr>
            <a:xfrm>
              <a:off x="4709731" y="3085689"/>
              <a:ext cx="1247856" cy="522972"/>
            </a:xfrm>
            <a:prstGeom prst="rect">
              <a:avLst/>
            </a:prstGeom>
            <a:pattFill prst="ltHorz">
              <a:fgClr>
                <a:schemeClr val="bg1">
                  <a:lumMod val="85000"/>
                </a:schemeClr>
              </a:fgClr>
              <a:bgClr>
                <a:schemeClr val="bg1"/>
              </a:bgClr>
            </a:pattFill>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en-US" dirty="0">
                <a:solidFill>
                  <a:schemeClr val="bg1"/>
                </a:solidFill>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F1C43DF2-26D0-F4CF-C322-8E831A574343}"/>
                </a:ext>
              </a:extLst>
            </p:cNvPr>
            <p:cNvSpPr/>
            <p:nvPr/>
          </p:nvSpPr>
          <p:spPr>
            <a:xfrm>
              <a:off x="6306441" y="3085689"/>
              <a:ext cx="920826" cy="522972"/>
            </a:xfrm>
            <a:prstGeom prst="rect">
              <a:avLst/>
            </a:prstGeom>
            <a:pattFill prst="dashVert">
              <a:fgClr>
                <a:schemeClr val="bg1">
                  <a:lumMod val="50000"/>
                </a:schemeClr>
              </a:fgClr>
              <a:bgClr>
                <a:schemeClr val="bg1"/>
              </a:bgClr>
            </a:pattFill>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en-US" dirty="0">
                <a:solidFill>
                  <a:schemeClr val="bg1"/>
                </a:solidFill>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F5A6328F-CF44-F0CC-B87F-2AB7F77C1273}"/>
                </a:ext>
              </a:extLst>
            </p:cNvPr>
            <p:cNvSpPr/>
            <p:nvPr/>
          </p:nvSpPr>
          <p:spPr>
            <a:xfrm>
              <a:off x="7379701" y="3085689"/>
              <a:ext cx="1046757" cy="522972"/>
            </a:xfrm>
            <a:prstGeom prst="rect">
              <a:avLst/>
            </a:prstGeom>
            <a:pattFill prst="wdUpDiag">
              <a:fgClr>
                <a:schemeClr val="bg1">
                  <a:lumMod val="65000"/>
                </a:schemeClr>
              </a:fgClr>
              <a:bgClr>
                <a:schemeClr val="bg1"/>
              </a:bgClr>
            </a:pattFill>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en-US" dirty="0">
                <a:solidFill>
                  <a:schemeClr val="bg1"/>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C41A7A18-EE9F-3113-FCD5-4C63D551289A}"/>
                </a:ext>
              </a:extLst>
            </p:cNvPr>
            <p:cNvSpPr txBox="1"/>
            <p:nvPr/>
          </p:nvSpPr>
          <p:spPr>
            <a:xfrm>
              <a:off x="1426729" y="3229764"/>
              <a:ext cx="391454" cy="246221"/>
            </a:xfrm>
            <a:prstGeom prst="rect">
              <a:avLst/>
            </a:prstGeom>
            <a:noFill/>
          </p:spPr>
          <p:txBody>
            <a:bodyPr wrap="none" rtlCol="0">
              <a:spAutoFit/>
            </a:bodyPr>
            <a:lstStyle/>
            <a:p>
              <a:pPr>
                <a:spcAft>
                  <a:spcPts val="0"/>
                </a:spcAft>
              </a:pPr>
              <a:r>
                <a:rPr lang="en-US" sz="1000" kern="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SIN</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BC3D3483-0F2F-256C-0659-6E4CCAED5696}"/>
                </a:ext>
              </a:extLst>
            </p:cNvPr>
            <p:cNvSpPr txBox="1"/>
            <p:nvPr/>
          </p:nvSpPr>
          <p:spPr>
            <a:xfrm>
              <a:off x="3875614" y="3210976"/>
              <a:ext cx="505267" cy="246221"/>
            </a:xfrm>
            <a:prstGeom prst="rect">
              <a:avLst/>
            </a:prstGeom>
            <a:noFill/>
          </p:spPr>
          <p:txBody>
            <a:bodyPr wrap="none" rtlCol="0">
              <a:spAutoFit/>
            </a:bodyPr>
            <a:lstStyle/>
            <a:p>
              <a:pPr>
                <a:spcAft>
                  <a:spcPts val="0"/>
                </a:spcAft>
              </a:pPr>
              <a:r>
                <a:rPr lang="en-US" sz="1000" b="1" kern="1200" dirty="0">
                  <a:effectLst/>
                  <a:latin typeface="Times New Roman" panose="02020603050405020304" pitchFamily="18" charset="0"/>
                  <a:ea typeface="Times New Roman" panose="02020603050405020304" pitchFamily="18" charset="0"/>
                  <a:cs typeface="Times New Roman" panose="02020603050405020304" pitchFamily="18" charset="0"/>
                </a:rPr>
                <a:t>SFFV</a:t>
              </a:r>
              <a:endParaRPr lang="en-GB"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0EB99769-7A55-77F3-F0D5-687259924FE7}"/>
                </a:ext>
              </a:extLst>
            </p:cNvPr>
            <p:cNvSpPr txBox="1"/>
            <p:nvPr/>
          </p:nvSpPr>
          <p:spPr>
            <a:xfrm>
              <a:off x="5099310" y="3241915"/>
              <a:ext cx="418704" cy="246221"/>
            </a:xfrm>
            <a:prstGeom prst="rect">
              <a:avLst/>
            </a:prstGeom>
            <a:noFill/>
          </p:spPr>
          <p:txBody>
            <a:bodyPr wrap="none" rtlCol="0">
              <a:spAutoFit/>
            </a:bodyPr>
            <a:lstStyle/>
            <a:p>
              <a:pPr>
                <a:spcAft>
                  <a:spcPts val="0"/>
                </a:spcAft>
              </a:pPr>
              <a:r>
                <a:rPr lang="en-US" sz="1000" kern="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GFP</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3942AEAA-9FDD-ADCE-9BAE-92AACCEC793A}"/>
                </a:ext>
              </a:extLst>
            </p:cNvPr>
            <p:cNvSpPr txBox="1"/>
            <p:nvPr/>
          </p:nvSpPr>
          <p:spPr>
            <a:xfrm>
              <a:off x="6438779" y="3213405"/>
              <a:ext cx="864705" cy="339469"/>
            </a:xfrm>
            <a:prstGeom prst="rect">
              <a:avLst/>
            </a:prstGeom>
            <a:noFill/>
          </p:spPr>
          <p:txBody>
            <a:bodyPr wrap="square" rtlCol="0">
              <a:spAutoFit/>
            </a:bodyPr>
            <a:lstStyle/>
            <a:p>
              <a:pPr>
                <a:spcAft>
                  <a:spcPts val="0"/>
                </a:spcAft>
              </a:pPr>
              <a:r>
                <a:rPr lang="en-US" sz="1000" b="1" kern="1200" dirty="0">
                  <a:effectLst/>
                  <a:latin typeface="Times New Roman" panose="02020603050405020304" pitchFamily="18" charset="0"/>
                  <a:ea typeface="Times New Roman" panose="02020603050405020304" pitchFamily="18" charset="0"/>
                  <a:cs typeface="Times New Roman" panose="02020603050405020304" pitchFamily="18" charset="0"/>
                </a:rPr>
                <a:t>WPRE</a:t>
              </a:r>
              <a:endParaRPr lang="en-GB"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774C52FA-1529-41E8-CF88-D8E54A77C3FC}"/>
                </a:ext>
              </a:extLst>
            </p:cNvPr>
            <p:cNvSpPr txBox="1"/>
            <p:nvPr/>
          </p:nvSpPr>
          <p:spPr>
            <a:xfrm>
              <a:off x="7643130" y="3194204"/>
              <a:ext cx="397866" cy="246221"/>
            </a:xfrm>
            <a:prstGeom prst="rect">
              <a:avLst/>
            </a:prstGeom>
            <a:noFill/>
          </p:spPr>
          <p:txBody>
            <a:bodyPr wrap="none" rtlCol="0">
              <a:spAutoFit/>
            </a:bodyPr>
            <a:lstStyle/>
            <a:p>
              <a:pPr>
                <a:spcAft>
                  <a:spcPts val="0"/>
                </a:spcAft>
              </a:pPr>
              <a:r>
                <a:rPr lang="en-US" sz="1000" b="1" kern="1200" dirty="0">
                  <a:effectLst/>
                  <a:latin typeface="Times New Roman" panose="02020603050405020304" pitchFamily="18" charset="0"/>
                  <a:ea typeface="Times New Roman" panose="02020603050405020304" pitchFamily="18" charset="0"/>
                  <a:cs typeface="Times New Roman" panose="02020603050405020304" pitchFamily="18" charset="0"/>
                </a:rPr>
                <a:t>SIN</a:t>
              </a:r>
              <a:endParaRPr lang="en-GB"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cxnSp>
          <p:nvCxnSpPr>
            <p:cNvPr id="16" name="Straight Connector 15">
              <a:extLst>
                <a:ext uri="{FF2B5EF4-FFF2-40B4-BE49-F238E27FC236}">
                  <a16:creationId xmlns:a16="http://schemas.microsoft.com/office/drawing/2014/main" id="{0BE101FE-EFFC-156F-8C68-729126207D9E}"/>
                </a:ext>
              </a:extLst>
            </p:cNvPr>
            <p:cNvCxnSpPr/>
            <p:nvPr/>
          </p:nvCxnSpPr>
          <p:spPr>
            <a:xfrm>
              <a:off x="3152917" y="3014279"/>
              <a:ext cx="0" cy="649892"/>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F0657341-9D85-9C1D-1C19-9D206C0796DB}"/>
                </a:ext>
              </a:extLst>
            </p:cNvPr>
            <p:cNvCxnSpPr/>
            <p:nvPr/>
          </p:nvCxnSpPr>
          <p:spPr>
            <a:xfrm>
              <a:off x="3762422" y="3014279"/>
              <a:ext cx="0" cy="649892"/>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6C4CBB24-276F-CBFC-D752-8088DBD68F9B}"/>
                </a:ext>
              </a:extLst>
            </p:cNvPr>
            <p:cNvSpPr txBox="1"/>
            <p:nvPr/>
          </p:nvSpPr>
          <p:spPr>
            <a:xfrm>
              <a:off x="2980370" y="2753797"/>
              <a:ext cx="380232" cy="276999"/>
            </a:xfrm>
            <a:prstGeom prst="rect">
              <a:avLst/>
            </a:prstGeom>
            <a:noFill/>
          </p:spPr>
          <p:txBody>
            <a:bodyPr wrap="none" rtlCol="0">
              <a:spAutoFit/>
            </a:bodyPr>
            <a:lstStyle/>
            <a:p>
              <a:pPr>
                <a:spcAft>
                  <a:spcPts val="0"/>
                </a:spcAft>
              </a:pPr>
              <a:r>
                <a:rPr lang="en-US" sz="1200" kern="1200" dirty="0">
                  <a:effectLst/>
                  <a:latin typeface="Times New Roman" panose="02020603050405020304" pitchFamily="18" charset="0"/>
                  <a:ea typeface="Times New Roman" panose="02020603050405020304" pitchFamily="18" charset="0"/>
                  <a:cs typeface="Times New Roman" panose="02020603050405020304" pitchFamily="18" charset="0"/>
                </a:rPr>
                <a:t>SD</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7C23D320-87AF-DE56-0CC3-F585F620D803}"/>
                </a:ext>
              </a:extLst>
            </p:cNvPr>
            <p:cNvSpPr txBox="1"/>
            <p:nvPr/>
          </p:nvSpPr>
          <p:spPr>
            <a:xfrm>
              <a:off x="3571483" y="2763441"/>
              <a:ext cx="380232" cy="276999"/>
            </a:xfrm>
            <a:prstGeom prst="rect">
              <a:avLst/>
            </a:prstGeom>
            <a:noFill/>
          </p:spPr>
          <p:txBody>
            <a:bodyPr wrap="none" rtlCol="0">
              <a:spAutoFit/>
            </a:bodyPr>
            <a:lstStyle/>
            <a:p>
              <a:pPr>
                <a:spcAft>
                  <a:spcPts val="0"/>
                </a:spcAft>
              </a:pPr>
              <a:r>
                <a:rPr lang="en-US" sz="1200" kern="1200" dirty="0">
                  <a:effectLst/>
                  <a:latin typeface="Times New Roman" panose="02020603050405020304" pitchFamily="18" charset="0"/>
                  <a:ea typeface="Times New Roman" panose="02020603050405020304" pitchFamily="18" charset="0"/>
                  <a:cs typeface="Times New Roman" panose="02020603050405020304" pitchFamily="18" charset="0"/>
                </a:rPr>
                <a:t>SA</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2D8EFB65-126C-67DD-1611-D9037FA7C732}"/>
                </a:ext>
              </a:extLst>
            </p:cNvPr>
            <p:cNvSpPr txBox="1"/>
            <p:nvPr/>
          </p:nvSpPr>
          <p:spPr>
            <a:xfrm>
              <a:off x="2320832" y="3150670"/>
              <a:ext cx="295274" cy="276999"/>
            </a:xfrm>
            <a:prstGeom prst="rect">
              <a:avLst/>
            </a:prstGeom>
            <a:noFill/>
          </p:spPr>
          <p:txBody>
            <a:bodyPr wrap="none" rtlCol="0">
              <a:spAutoFit/>
            </a:bodyPr>
            <a:lstStyle/>
            <a:p>
              <a:pPr>
                <a:spcAft>
                  <a:spcPts val="0"/>
                </a:spcAft>
              </a:pPr>
              <a:r>
                <a:rPr lang="en-US" sz="1200" kern="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Y</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cxnSp>
          <p:nvCxnSpPr>
            <p:cNvPr id="21" name="Straight Connector 20">
              <a:extLst>
                <a:ext uri="{FF2B5EF4-FFF2-40B4-BE49-F238E27FC236}">
                  <a16:creationId xmlns:a16="http://schemas.microsoft.com/office/drawing/2014/main" id="{871914E7-3405-2AB7-8DD8-F49279B63D12}"/>
                </a:ext>
              </a:extLst>
            </p:cNvPr>
            <p:cNvCxnSpPr>
              <a:endCxn id="26" idx="3"/>
            </p:cNvCxnSpPr>
            <p:nvPr/>
          </p:nvCxnSpPr>
          <p:spPr>
            <a:xfrm flipV="1">
              <a:off x="1046366" y="2321239"/>
              <a:ext cx="7380092" cy="82017"/>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17BBBF22-CC74-EDCA-6083-EF8180AF4A45}"/>
                </a:ext>
              </a:extLst>
            </p:cNvPr>
            <p:cNvSpPr/>
            <p:nvPr/>
          </p:nvSpPr>
          <p:spPr>
            <a:xfrm>
              <a:off x="1046366" y="2059751"/>
              <a:ext cx="1152543" cy="522972"/>
            </a:xfrm>
            <a:prstGeom prst="rect">
              <a:avLst/>
            </a:prstGeom>
            <a:pattFill prst="pct75">
              <a:fgClr>
                <a:schemeClr val="bg1">
                  <a:lumMod val="50000"/>
                </a:schemeClr>
              </a:fgClr>
              <a:bgClr>
                <a:schemeClr val="bg1"/>
              </a:bgClr>
            </a:pattFill>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en-US" dirty="0">
                <a:solidFill>
                  <a:schemeClr val="bg1"/>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id="{C8B89BAA-D472-FCB2-D272-1769FD69D64C}"/>
                </a:ext>
              </a:extLst>
            </p:cNvPr>
            <p:cNvSpPr/>
            <p:nvPr/>
          </p:nvSpPr>
          <p:spPr>
            <a:xfrm>
              <a:off x="3860113" y="2059751"/>
              <a:ext cx="637350" cy="522972"/>
            </a:xfrm>
            <a:prstGeom prst="rect">
              <a:avLst/>
            </a:prstGeom>
            <a:pattFill prst="pct30">
              <a:fgClr>
                <a:schemeClr val="tx1">
                  <a:lumMod val="75000"/>
                  <a:lumOff val="25000"/>
                </a:schemeClr>
              </a:fgClr>
              <a:bgClr>
                <a:schemeClr val="bg1"/>
              </a:bgClr>
            </a:pattFill>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en-US" dirty="0">
                <a:solidFill>
                  <a:schemeClr val="bg1"/>
                </a:solidFill>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34C6353E-F125-313D-8398-B26171BE84EA}"/>
                </a:ext>
              </a:extLst>
            </p:cNvPr>
            <p:cNvSpPr/>
            <p:nvPr/>
          </p:nvSpPr>
          <p:spPr>
            <a:xfrm>
              <a:off x="4709731" y="2059751"/>
              <a:ext cx="1247856" cy="522972"/>
            </a:xfrm>
            <a:prstGeom prst="rect">
              <a:avLst/>
            </a:prstGeom>
            <a:pattFill prst="ltHorz">
              <a:fgClr>
                <a:schemeClr val="bg1">
                  <a:lumMod val="85000"/>
                </a:schemeClr>
              </a:fgClr>
              <a:bgClr>
                <a:schemeClr val="bg1"/>
              </a:bgClr>
            </a:pattFill>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en-US" dirty="0">
                <a:solidFill>
                  <a:schemeClr val="bg1"/>
                </a:solidFill>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id="{6B688EBA-1EE7-9731-D8A6-C6A676286195}"/>
                </a:ext>
              </a:extLst>
            </p:cNvPr>
            <p:cNvSpPr/>
            <p:nvPr/>
          </p:nvSpPr>
          <p:spPr>
            <a:xfrm>
              <a:off x="6306441" y="2059751"/>
              <a:ext cx="920826" cy="522972"/>
            </a:xfrm>
            <a:prstGeom prst="rect">
              <a:avLst/>
            </a:prstGeom>
            <a:pattFill prst="dashVert">
              <a:fgClr>
                <a:schemeClr val="bg1">
                  <a:lumMod val="65000"/>
                </a:schemeClr>
              </a:fgClr>
              <a:bgClr>
                <a:schemeClr val="bg1"/>
              </a:bgClr>
            </a:pattFill>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en-US" dirty="0">
                <a:solidFill>
                  <a:schemeClr val="bg1"/>
                </a:solidFill>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E5BF7B09-A435-DC33-4A3C-87D5397E1BD4}"/>
                </a:ext>
              </a:extLst>
            </p:cNvPr>
            <p:cNvSpPr/>
            <p:nvPr/>
          </p:nvSpPr>
          <p:spPr>
            <a:xfrm>
              <a:off x="7379701" y="2059751"/>
              <a:ext cx="1046757" cy="522972"/>
            </a:xfrm>
            <a:prstGeom prst="rect">
              <a:avLst/>
            </a:prstGeom>
            <a:pattFill prst="pct75">
              <a:fgClr>
                <a:schemeClr val="bg1">
                  <a:lumMod val="50000"/>
                </a:schemeClr>
              </a:fgClr>
              <a:bgClr>
                <a:schemeClr val="bg1"/>
              </a:bgClr>
            </a:pattFill>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en-US" dirty="0">
                <a:solidFill>
                  <a:schemeClr val="bg1"/>
                </a:solidFill>
                <a:latin typeface="Times New Roman" panose="02020603050405020304" pitchFamily="18" charset="0"/>
                <a:cs typeface="Times New Roman" panose="02020603050405020304" pitchFamily="18" charset="0"/>
              </a:endParaRPr>
            </a:p>
          </p:txBody>
        </p:sp>
        <p:sp>
          <p:nvSpPr>
            <p:cNvPr id="27" name="TextBox 48">
              <a:extLst>
                <a:ext uri="{FF2B5EF4-FFF2-40B4-BE49-F238E27FC236}">
                  <a16:creationId xmlns:a16="http://schemas.microsoft.com/office/drawing/2014/main" id="{7FD7CC2E-958C-6736-EE04-0BEC00968E5B}"/>
                </a:ext>
              </a:extLst>
            </p:cNvPr>
            <p:cNvSpPr txBox="1"/>
            <p:nvPr/>
          </p:nvSpPr>
          <p:spPr>
            <a:xfrm>
              <a:off x="1285344" y="2152834"/>
              <a:ext cx="447558" cy="246221"/>
            </a:xfrm>
            <a:prstGeom prst="rect">
              <a:avLst/>
            </a:prstGeom>
            <a:noFill/>
          </p:spPr>
          <p:txBody>
            <a:bodyPr wrap="none" rtlCol="0">
              <a:spAutoFit/>
            </a:bodyPr>
            <a:lstStyle/>
            <a:p>
              <a:pPr>
                <a:spcAft>
                  <a:spcPts val="0"/>
                </a:spcAft>
              </a:pPr>
              <a:r>
                <a:rPr lang="en-US" sz="1000" b="1" kern="1200" dirty="0">
                  <a:effectLst/>
                  <a:latin typeface="Times New Roman" panose="02020603050405020304" pitchFamily="18" charset="0"/>
                  <a:ea typeface="Times New Roman" panose="02020603050405020304" pitchFamily="18" charset="0"/>
                  <a:cs typeface="Times New Roman" panose="02020603050405020304" pitchFamily="18" charset="0"/>
                </a:rPr>
                <a:t>LTR</a:t>
              </a:r>
              <a:endParaRPr lang="en-GB"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8" name="TextBox 49">
              <a:extLst>
                <a:ext uri="{FF2B5EF4-FFF2-40B4-BE49-F238E27FC236}">
                  <a16:creationId xmlns:a16="http://schemas.microsoft.com/office/drawing/2014/main" id="{7D196D48-F41C-2929-3EE3-86577D6D87EF}"/>
                </a:ext>
              </a:extLst>
            </p:cNvPr>
            <p:cNvSpPr txBox="1"/>
            <p:nvPr/>
          </p:nvSpPr>
          <p:spPr>
            <a:xfrm>
              <a:off x="3896849" y="2138837"/>
              <a:ext cx="505267" cy="246221"/>
            </a:xfrm>
            <a:prstGeom prst="rect">
              <a:avLst/>
            </a:prstGeom>
            <a:noFill/>
          </p:spPr>
          <p:txBody>
            <a:bodyPr wrap="none" rtlCol="0">
              <a:spAutoFit/>
            </a:bodyPr>
            <a:lstStyle/>
            <a:p>
              <a:pPr>
                <a:spcAft>
                  <a:spcPts val="0"/>
                </a:spcAft>
              </a:pPr>
              <a:r>
                <a:rPr lang="en-US" sz="1000" b="1" kern="1200" dirty="0">
                  <a:effectLst/>
                  <a:latin typeface="Times New Roman" panose="02020603050405020304" pitchFamily="18" charset="0"/>
                  <a:ea typeface="Times New Roman" panose="02020603050405020304" pitchFamily="18" charset="0"/>
                  <a:cs typeface="Times New Roman" panose="02020603050405020304" pitchFamily="18" charset="0"/>
                </a:rPr>
                <a:t>SFFV</a:t>
              </a:r>
              <a:endParaRPr lang="en-GB"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9" name="TextBox 50">
              <a:extLst>
                <a:ext uri="{FF2B5EF4-FFF2-40B4-BE49-F238E27FC236}">
                  <a16:creationId xmlns:a16="http://schemas.microsoft.com/office/drawing/2014/main" id="{CE8A4CBC-FBB4-56E0-F00D-97AA0F54699F}"/>
                </a:ext>
              </a:extLst>
            </p:cNvPr>
            <p:cNvSpPr txBox="1"/>
            <p:nvPr/>
          </p:nvSpPr>
          <p:spPr>
            <a:xfrm>
              <a:off x="4992078" y="2152836"/>
              <a:ext cx="441146" cy="246221"/>
            </a:xfrm>
            <a:prstGeom prst="rect">
              <a:avLst/>
            </a:prstGeom>
            <a:noFill/>
          </p:spPr>
          <p:txBody>
            <a:bodyPr wrap="none" rtlCol="0">
              <a:spAutoFit/>
            </a:bodyPr>
            <a:lstStyle/>
            <a:p>
              <a:pPr>
                <a:spcAft>
                  <a:spcPts val="0"/>
                </a:spcAft>
              </a:pPr>
              <a:r>
                <a:rPr lang="en-US" sz="1000" b="1" kern="1200" dirty="0">
                  <a:effectLst/>
                  <a:latin typeface="Times New Roman" panose="02020603050405020304" pitchFamily="18" charset="0"/>
                  <a:ea typeface="Times New Roman" panose="02020603050405020304" pitchFamily="18" charset="0"/>
                  <a:cs typeface="Times New Roman" panose="02020603050405020304" pitchFamily="18" charset="0"/>
                </a:rPr>
                <a:t>GFP</a:t>
              </a:r>
              <a:endParaRPr lang="en-GB"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0" name="TextBox 51">
              <a:extLst>
                <a:ext uri="{FF2B5EF4-FFF2-40B4-BE49-F238E27FC236}">
                  <a16:creationId xmlns:a16="http://schemas.microsoft.com/office/drawing/2014/main" id="{9490531A-7C9E-C129-7C6C-7693E5CDED86}"/>
                </a:ext>
              </a:extLst>
            </p:cNvPr>
            <p:cNvSpPr txBox="1"/>
            <p:nvPr/>
          </p:nvSpPr>
          <p:spPr>
            <a:xfrm>
              <a:off x="6444256" y="2179774"/>
              <a:ext cx="718187" cy="246221"/>
            </a:xfrm>
            <a:prstGeom prst="rect">
              <a:avLst/>
            </a:prstGeom>
            <a:noFill/>
          </p:spPr>
          <p:txBody>
            <a:bodyPr wrap="square" rtlCol="0">
              <a:spAutoFit/>
            </a:bodyPr>
            <a:lstStyle/>
            <a:p>
              <a:pPr>
                <a:spcAft>
                  <a:spcPts val="0"/>
                </a:spcAft>
              </a:pPr>
              <a:r>
                <a:rPr lang="en-US" sz="1000" b="1" kern="1200" dirty="0">
                  <a:effectLst/>
                  <a:latin typeface="Times New Roman" panose="02020603050405020304" pitchFamily="18" charset="0"/>
                  <a:ea typeface="Times New Roman" panose="02020603050405020304" pitchFamily="18" charset="0"/>
                  <a:cs typeface="Times New Roman" panose="02020603050405020304" pitchFamily="18" charset="0"/>
                </a:rPr>
                <a:t>WPRE</a:t>
              </a:r>
              <a:endParaRPr lang="en-GB"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1" name="TextBox 52">
              <a:extLst>
                <a:ext uri="{FF2B5EF4-FFF2-40B4-BE49-F238E27FC236}">
                  <a16:creationId xmlns:a16="http://schemas.microsoft.com/office/drawing/2014/main" id="{A42A7F28-9BE5-3CAB-1264-47A7D90092FD}"/>
                </a:ext>
              </a:extLst>
            </p:cNvPr>
            <p:cNvSpPr txBox="1"/>
            <p:nvPr/>
          </p:nvSpPr>
          <p:spPr>
            <a:xfrm>
              <a:off x="7643130" y="2152836"/>
              <a:ext cx="637349" cy="339469"/>
            </a:xfrm>
            <a:prstGeom prst="rect">
              <a:avLst/>
            </a:prstGeom>
            <a:noFill/>
          </p:spPr>
          <p:txBody>
            <a:bodyPr wrap="square" rtlCol="0">
              <a:spAutoFit/>
            </a:bodyPr>
            <a:lstStyle/>
            <a:p>
              <a:pPr>
                <a:spcAft>
                  <a:spcPts val="0"/>
                </a:spcAft>
              </a:pPr>
              <a:r>
                <a:rPr lang="en-US" sz="1000" b="1" kern="1200" dirty="0">
                  <a:effectLst/>
                  <a:latin typeface="Times New Roman" panose="02020603050405020304" pitchFamily="18" charset="0"/>
                  <a:ea typeface="Times New Roman" panose="02020603050405020304" pitchFamily="18" charset="0"/>
                  <a:cs typeface="Times New Roman" panose="02020603050405020304" pitchFamily="18" charset="0"/>
                </a:rPr>
                <a:t>LTR</a:t>
              </a:r>
              <a:endParaRPr lang="en-GB"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cxnSp>
          <p:nvCxnSpPr>
            <p:cNvPr id="32" name="Straight Connector 31">
              <a:extLst>
                <a:ext uri="{FF2B5EF4-FFF2-40B4-BE49-F238E27FC236}">
                  <a16:creationId xmlns:a16="http://schemas.microsoft.com/office/drawing/2014/main" id="{9B5BE26E-9419-5CF8-E96F-335E14695D45}"/>
                </a:ext>
              </a:extLst>
            </p:cNvPr>
            <p:cNvCxnSpPr/>
            <p:nvPr/>
          </p:nvCxnSpPr>
          <p:spPr>
            <a:xfrm>
              <a:off x="3152917" y="1988341"/>
              <a:ext cx="0" cy="649892"/>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B075232F-4A4A-8878-8482-1DC55F5F2997}"/>
                </a:ext>
              </a:extLst>
            </p:cNvPr>
            <p:cNvCxnSpPr/>
            <p:nvPr/>
          </p:nvCxnSpPr>
          <p:spPr>
            <a:xfrm>
              <a:off x="3762422" y="1988341"/>
              <a:ext cx="0" cy="649892"/>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TextBox 55">
              <a:extLst>
                <a:ext uri="{FF2B5EF4-FFF2-40B4-BE49-F238E27FC236}">
                  <a16:creationId xmlns:a16="http://schemas.microsoft.com/office/drawing/2014/main" id="{178A9C34-8AE2-25E8-4928-E27E464130BD}"/>
                </a:ext>
              </a:extLst>
            </p:cNvPr>
            <p:cNvSpPr txBox="1"/>
            <p:nvPr/>
          </p:nvSpPr>
          <p:spPr>
            <a:xfrm>
              <a:off x="2969081" y="1682765"/>
              <a:ext cx="380232" cy="276999"/>
            </a:xfrm>
            <a:prstGeom prst="rect">
              <a:avLst/>
            </a:prstGeom>
            <a:noFill/>
          </p:spPr>
          <p:txBody>
            <a:bodyPr wrap="none" rtlCol="0">
              <a:spAutoFit/>
            </a:bodyPr>
            <a:lstStyle/>
            <a:p>
              <a:pPr>
                <a:spcAft>
                  <a:spcPts val="0"/>
                </a:spcAft>
              </a:pPr>
              <a:r>
                <a:rPr lang="en-US" sz="1200" kern="1200" dirty="0">
                  <a:effectLst/>
                  <a:latin typeface="Times New Roman" panose="02020603050405020304" pitchFamily="18" charset="0"/>
                  <a:ea typeface="Times New Roman" panose="02020603050405020304" pitchFamily="18" charset="0"/>
                  <a:cs typeface="Times New Roman" panose="02020603050405020304" pitchFamily="18" charset="0"/>
                </a:rPr>
                <a:t>SD</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5" name="TextBox 56">
              <a:extLst>
                <a:ext uri="{FF2B5EF4-FFF2-40B4-BE49-F238E27FC236}">
                  <a16:creationId xmlns:a16="http://schemas.microsoft.com/office/drawing/2014/main" id="{A4C1A2E0-343C-6C99-B406-928FADB67411}"/>
                </a:ext>
              </a:extLst>
            </p:cNvPr>
            <p:cNvSpPr txBox="1"/>
            <p:nvPr/>
          </p:nvSpPr>
          <p:spPr>
            <a:xfrm>
              <a:off x="3571483" y="1681120"/>
              <a:ext cx="380232" cy="276999"/>
            </a:xfrm>
            <a:prstGeom prst="rect">
              <a:avLst/>
            </a:prstGeom>
            <a:noFill/>
          </p:spPr>
          <p:txBody>
            <a:bodyPr wrap="none" rtlCol="0">
              <a:spAutoFit/>
            </a:bodyPr>
            <a:lstStyle/>
            <a:p>
              <a:pPr>
                <a:spcAft>
                  <a:spcPts val="0"/>
                </a:spcAft>
              </a:pPr>
              <a:r>
                <a:rPr lang="en-US" sz="1200" kern="1200" dirty="0">
                  <a:effectLst/>
                  <a:latin typeface="Times New Roman" panose="02020603050405020304" pitchFamily="18" charset="0"/>
                  <a:ea typeface="Times New Roman" panose="02020603050405020304" pitchFamily="18" charset="0"/>
                  <a:cs typeface="Times New Roman" panose="02020603050405020304" pitchFamily="18" charset="0"/>
                </a:rPr>
                <a:t>SA</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6" name="TextBox 57">
              <a:extLst>
                <a:ext uri="{FF2B5EF4-FFF2-40B4-BE49-F238E27FC236}">
                  <a16:creationId xmlns:a16="http://schemas.microsoft.com/office/drawing/2014/main" id="{568B61FB-BFD8-F31E-695A-6A96DDD29AC4}"/>
                </a:ext>
              </a:extLst>
            </p:cNvPr>
            <p:cNvSpPr txBox="1"/>
            <p:nvPr/>
          </p:nvSpPr>
          <p:spPr>
            <a:xfrm>
              <a:off x="2320832" y="2124794"/>
              <a:ext cx="295274" cy="276999"/>
            </a:xfrm>
            <a:prstGeom prst="rect">
              <a:avLst/>
            </a:prstGeom>
            <a:noFill/>
          </p:spPr>
          <p:txBody>
            <a:bodyPr wrap="none" rtlCol="0">
              <a:spAutoFit/>
            </a:bodyPr>
            <a:lstStyle/>
            <a:p>
              <a:pPr>
                <a:spcAft>
                  <a:spcPts val="0"/>
                </a:spcAft>
              </a:pPr>
              <a:r>
                <a:rPr lang="en-US" sz="1200" kern="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Y</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7" name="TextBox 36">
              <a:extLst>
                <a:ext uri="{FF2B5EF4-FFF2-40B4-BE49-F238E27FC236}">
                  <a16:creationId xmlns:a16="http://schemas.microsoft.com/office/drawing/2014/main" id="{E838E830-27BF-5454-10B9-73172B8411C4}"/>
                </a:ext>
              </a:extLst>
            </p:cNvPr>
            <p:cNvSpPr txBox="1"/>
            <p:nvPr/>
          </p:nvSpPr>
          <p:spPr>
            <a:xfrm>
              <a:off x="266113" y="2124794"/>
              <a:ext cx="633507"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pHV</a:t>
              </a:r>
            </a:p>
          </p:txBody>
        </p:sp>
        <p:sp>
          <p:nvSpPr>
            <p:cNvPr id="38" name="TextBox 37">
              <a:extLst>
                <a:ext uri="{FF2B5EF4-FFF2-40B4-BE49-F238E27FC236}">
                  <a16:creationId xmlns:a16="http://schemas.microsoft.com/office/drawing/2014/main" id="{84CA13C9-3F78-A314-195E-9AB645B998AE}"/>
                </a:ext>
              </a:extLst>
            </p:cNvPr>
            <p:cNvSpPr txBox="1"/>
            <p:nvPr/>
          </p:nvSpPr>
          <p:spPr>
            <a:xfrm>
              <a:off x="300974" y="3073125"/>
              <a:ext cx="620683"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pHR</a:t>
              </a:r>
              <a:endParaRPr lang="en-US" dirty="0">
                <a:latin typeface="Times New Roman" panose="02020603050405020304" pitchFamily="18" charset="0"/>
                <a:cs typeface="Times New Roman" panose="02020603050405020304" pitchFamily="18" charset="0"/>
              </a:endParaRPr>
            </a:p>
          </p:txBody>
        </p:sp>
        <p:sp>
          <p:nvSpPr>
            <p:cNvPr id="39" name="TextBox 10">
              <a:extLst>
                <a:ext uri="{FF2B5EF4-FFF2-40B4-BE49-F238E27FC236}">
                  <a16:creationId xmlns:a16="http://schemas.microsoft.com/office/drawing/2014/main" id="{AACD6E01-6A62-7B1C-C4EE-1114FBE83C53}"/>
                </a:ext>
              </a:extLst>
            </p:cNvPr>
            <p:cNvSpPr txBox="1"/>
            <p:nvPr/>
          </p:nvSpPr>
          <p:spPr>
            <a:xfrm>
              <a:off x="1329038" y="3185661"/>
              <a:ext cx="397866" cy="246221"/>
            </a:xfrm>
            <a:prstGeom prst="rect">
              <a:avLst/>
            </a:prstGeom>
            <a:noFill/>
          </p:spPr>
          <p:txBody>
            <a:bodyPr wrap="none" rtlCol="0">
              <a:spAutoFit/>
            </a:bodyPr>
            <a:lstStyle/>
            <a:p>
              <a:pPr>
                <a:spcAft>
                  <a:spcPts val="0"/>
                </a:spcAft>
              </a:pPr>
              <a:r>
                <a:rPr lang="en-US" sz="1000" b="1" kern="1200" dirty="0">
                  <a:effectLst/>
                  <a:latin typeface="Times New Roman" panose="02020603050405020304" pitchFamily="18" charset="0"/>
                  <a:ea typeface="Times New Roman" panose="02020603050405020304" pitchFamily="18" charset="0"/>
                  <a:cs typeface="Times New Roman" panose="02020603050405020304" pitchFamily="18" charset="0"/>
                </a:rPr>
                <a:t>SIN</a:t>
              </a:r>
              <a:endParaRPr lang="en-GB"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0" name="TextBox 12">
              <a:extLst>
                <a:ext uri="{FF2B5EF4-FFF2-40B4-BE49-F238E27FC236}">
                  <a16:creationId xmlns:a16="http://schemas.microsoft.com/office/drawing/2014/main" id="{BCF08F73-4DE2-0458-5923-B3D580AA5381}"/>
                </a:ext>
              </a:extLst>
            </p:cNvPr>
            <p:cNvSpPr txBox="1"/>
            <p:nvPr/>
          </p:nvSpPr>
          <p:spPr>
            <a:xfrm>
              <a:off x="4992078" y="3196236"/>
              <a:ext cx="441146" cy="246221"/>
            </a:xfrm>
            <a:prstGeom prst="rect">
              <a:avLst/>
            </a:prstGeom>
            <a:noFill/>
          </p:spPr>
          <p:txBody>
            <a:bodyPr wrap="none" rtlCol="0">
              <a:spAutoFit/>
            </a:bodyPr>
            <a:lstStyle/>
            <a:p>
              <a:pPr>
                <a:spcAft>
                  <a:spcPts val="0"/>
                </a:spcAft>
              </a:pPr>
              <a:r>
                <a:rPr lang="en-US" sz="1000" b="1" kern="1200" dirty="0">
                  <a:effectLst/>
                  <a:latin typeface="Times New Roman" panose="02020603050405020304" pitchFamily="18" charset="0"/>
                  <a:ea typeface="Times New Roman" panose="02020603050405020304" pitchFamily="18" charset="0"/>
                  <a:cs typeface="Times New Roman" panose="02020603050405020304" pitchFamily="18" charset="0"/>
                </a:rPr>
                <a:t>GFP</a:t>
              </a:r>
              <a:endParaRPr lang="en-GB"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grpSp>
      <p:sp>
        <p:nvSpPr>
          <p:cNvPr id="41" name="TextBox 40">
            <a:extLst>
              <a:ext uri="{FF2B5EF4-FFF2-40B4-BE49-F238E27FC236}">
                <a16:creationId xmlns:a16="http://schemas.microsoft.com/office/drawing/2014/main" id="{8ADBE190-ABB0-0B8F-04CC-3792F4EAEB54}"/>
              </a:ext>
            </a:extLst>
          </p:cNvPr>
          <p:cNvSpPr txBox="1"/>
          <p:nvPr/>
        </p:nvSpPr>
        <p:spPr>
          <a:xfrm>
            <a:off x="-1" y="5419374"/>
            <a:ext cx="11991975" cy="1200329"/>
          </a:xfrm>
          <a:prstGeom prst="rect">
            <a:avLst/>
          </a:prstGeom>
          <a:noFill/>
        </p:spPr>
        <p:txBody>
          <a:bodyPr wrap="square" rtlCol="0">
            <a:spAutoFit/>
          </a:bodyPr>
          <a:lstStyle/>
          <a:p>
            <a:r>
              <a:rPr lang="en-GB" sz="1200" b="1" dirty="0">
                <a:effectLst/>
                <a:latin typeface="Times New Roman" panose="02020603050405020304" pitchFamily="18" charset="0"/>
                <a:ea typeface="SimSun" panose="02010600030101010101" pitchFamily="2" charset="-122"/>
                <a:cs typeface="Times New Roman" panose="02020603050405020304" pitchFamily="18" charset="0"/>
              </a:rPr>
              <a:t>Figure S1. LV vector infection. (A) </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Schematic diagram of proviral </a:t>
            </a:r>
            <a:r>
              <a:rPr lang="en-GB" sz="1200" dirty="0" err="1">
                <a:effectLst/>
                <a:latin typeface="Times New Roman" panose="02020603050405020304" pitchFamily="18" charset="0"/>
                <a:ea typeface="SimSun" panose="02010600030101010101" pitchFamily="2" charset="-122"/>
                <a:cs typeface="Times New Roman" panose="02020603050405020304" pitchFamily="18" charset="0"/>
              </a:rPr>
              <a:t>pHV</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 (native LTR) and </a:t>
            </a:r>
            <a:r>
              <a:rPr lang="en-GB" sz="1200" dirty="0" err="1">
                <a:effectLst/>
                <a:latin typeface="Times New Roman" panose="02020603050405020304" pitchFamily="18" charset="0"/>
                <a:ea typeface="SimSun" panose="02010600030101010101" pitchFamily="2" charset="-122"/>
                <a:cs typeface="Times New Roman" panose="02020603050405020304" pitchFamily="18" charset="0"/>
              </a:rPr>
              <a:t>pHR</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 (SIN LTR) LV vectors used</a:t>
            </a:r>
            <a:r>
              <a:rPr lang="en-GB" sz="1200" dirty="0">
                <a:latin typeface="Times New Roman" panose="02020603050405020304" pitchFamily="18" charset="0"/>
                <a:ea typeface="SimSun" panose="02010600030101010101" pitchFamily="2" charset="-122"/>
                <a:cs typeface="Times New Roman" panose="02020603050405020304" pitchFamily="18" charset="0"/>
              </a:rPr>
              <a:t> </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for </a:t>
            </a:r>
            <a:r>
              <a:rPr lang="en-GB" sz="1200" i="1" dirty="0">
                <a:effectLst/>
                <a:latin typeface="Times New Roman" panose="02020603050405020304" pitchFamily="18" charset="0"/>
                <a:ea typeface="SimSun" panose="02010600030101010101" pitchFamily="2" charset="-122"/>
                <a:cs typeface="Times New Roman" panose="02020603050405020304" pitchFamily="18" charset="0"/>
              </a:rPr>
              <a:t>in vitro </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transduction assays. Both vectors carry an </a:t>
            </a:r>
            <a:r>
              <a:rPr lang="en-GB" sz="1200" i="1" dirty="0" err="1">
                <a:effectLst/>
                <a:latin typeface="Times New Roman" panose="02020603050405020304" pitchFamily="18" charset="0"/>
                <a:ea typeface="SimSun" panose="02010600030101010101" pitchFamily="2" charset="-122"/>
                <a:cs typeface="Times New Roman" panose="02020603050405020304" pitchFamily="18" charset="0"/>
              </a:rPr>
              <a:t>eGFP</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 gene under an internal SFFV promoter, differing only in the LTR configuration. </a:t>
            </a:r>
            <a:r>
              <a:rPr lang="en-GB" sz="1200" b="1" dirty="0">
                <a:effectLst/>
                <a:latin typeface="Times New Roman" panose="02020603050405020304" pitchFamily="18" charset="0"/>
                <a:ea typeface="SimSun" panose="02010600030101010101" pitchFamily="2" charset="-122"/>
                <a:cs typeface="Times New Roman" panose="02020603050405020304" pitchFamily="18" charset="0"/>
              </a:rPr>
              <a:t>(B) </a:t>
            </a:r>
            <a:r>
              <a:rPr lang="en-GB" sz="1200" dirty="0">
                <a:latin typeface="Times New Roman" panose="02020603050405020304" pitchFamily="18" charset="0"/>
                <a:ea typeface="SimSun" panose="02010600030101010101" pitchFamily="2" charset="-122"/>
                <a:cs typeface="Times New Roman" panose="02020603050405020304" pitchFamily="18" charset="0"/>
              </a:rPr>
              <a:t>G</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reen fluorescent protein (GFP) </a:t>
            </a:r>
            <a:r>
              <a:rPr lang="en-GB" sz="1200" dirty="0">
                <a:latin typeface="Times New Roman" panose="02020603050405020304" pitchFamily="18" charset="0"/>
                <a:ea typeface="SimSun" panose="02010600030101010101" pitchFamily="2" charset="-122"/>
                <a:cs typeface="Times New Roman" panose="02020603050405020304" pitchFamily="18" charset="0"/>
              </a:rPr>
              <a:t>expression 72 hours post </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LV transduction of iPSC and HLC infected at MOI of 20 (x60 magnification) shows iPSC (</a:t>
            </a:r>
            <a:r>
              <a:rPr lang="en-GB" sz="1200" dirty="0" err="1">
                <a:effectLst/>
                <a:latin typeface="Times New Roman" panose="02020603050405020304" pitchFamily="18" charset="0"/>
                <a:ea typeface="SimSun" panose="02010600030101010101" pitchFamily="2" charset="-122"/>
                <a:cs typeface="Times New Roman" panose="02020603050405020304" pitchFamily="18" charset="0"/>
              </a:rPr>
              <a:t>i</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 transduced at 90%, and 85% of cells within 3D HLC spheroids (ii) after background correction. </a:t>
            </a:r>
            <a:r>
              <a:rPr lang="en-GB" sz="1200" b="1" dirty="0">
                <a:effectLst/>
                <a:latin typeface="Times New Roman" panose="02020603050405020304" pitchFamily="18" charset="0"/>
                <a:ea typeface="SimSun" panose="02010600030101010101" pitchFamily="2" charset="-122"/>
                <a:cs typeface="Times New Roman" panose="02020603050405020304" pitchFamily="18" charset="0"/>
              </a:rPr>
              <a:t>(C) </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Normalised vector copy number (VCN) in infected iPSC and HLC samples</a:t>
            </a:r>
            <a:r>
              <a:rPr lang="en-GB" sz="1200" dirty="0">
                <a:latin typeface="Times New Roman" panose="02020603050405020304" pitchFamily="18" charset="0"/>
                <a:ea typeface="SimSun" panose="02010600030101010101" pitchFamily="2" charset="-122"/>
                <a:cs typeface="Times New Roman" panose="02020603050405020304" pitchFamily="18" charset="0"/>
              </a:rPr>
              <a:t> measured against standard curves with known vector copies showed differences between the level of infection of iPSC and HLC. Statistical significance shown (P&lt;0.05). N</a:t>
            </a:r>
            <a:r>
              <a:rPr lang="en-GB" sz="1200" dirty="0">
                <a:effectLst/>
                <a:latin typeface="Times New Roman" panose="02020603050405020304" pitchFamily="18" charset="0"/>
                <a:ea typeface="Times New Roman" panose="02020603050405020304" pitchFamily="18" charset="0"/>
              </a:rPr>
              <a:t>o significant difference was identified in VCN for both LV in infected samples harvested at the early (d3) and late (d30) time points. Culture viability after infection showed no significant difference from untreated cells. </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p:txBody>
      </p:sp>
      <p:grpSp>
        <p:nvGrpSpPr>
          <p:cNvPr id="3" name="Group 2">
            <a:extLst>
              <a:ext uri="{FF2B5EF4-FFF2-40B4-BE49-F238E27FC236}">
                <a16:creationId xmlns:a16="http://schemas.microsoft.com/office/drawing/2014/main" id="{01F57A42-B8C2-D8A2-2D5D-FD280649DDCB}"/>
              </a:ext>
            </a:extLst>
          </p:cNvPr>
          <p:cNvGrpSpPr/>
          <p:nvPr/>
        </p:nvGrpSpPr>
        <p:grpSpPr>
          <a:xfrm>
            <a:off x="2310543" y="1667576"/>
            <a:ext cx="4038516" cy="3181263"/>
            <a:chOff x="7711842" y="407655"/>
            <a:chExt cx="5244365" cy="4102762"/>
          </a:xfrm>
        </p:grpSpPr>
        <p:pic>
          <p:nvPicPr>
            <p:cNvPr id="42" name="Picture 41">
              <a:extLst>
                <a:ext uri="{FF2B5EF4-FFF2-40B4-BE49-F238E27FC236}">
                  <a16:creationId xmlns:a16="http://schemas.microsoft.com/office/drawing/2014/main" id="{EC193A93-A86D-0390-3ECB-2AF045C004F9}"/>
                </a:ext>
              </a:extLst>
            </p:cNvPr>
            <p:cNvPicPr>
              <a:picLocks noChangeAspect="1"/>
            </p:cNvPicPr>
            <p:nvPr/>
          </p:nvPicPr>
          <p:blipFill rotWithShape="1">
            <a:blip r:embed="rId2"/>
            <a:srcRect l="28369" t="63843" r="28615" b="7880"/>
            <a:stretch/>
          </p:blipFill>
          <p:spPr>
            <a:xfrm>
              <a:off x="7711842" y="2571152"/>
              <a:ext cx="5244365" cy="1939265"/>
            </a:xfrm>
            <a:prstGeom prst="rect">
              <a:avLst/>
            </a:prstGeom>
          </p:spPr>
        </p:pic>
        <p:pic>
          <p:nvPicPr>
            <p:cNvPr id="43" name="Picture 42">
              <a:extLst>
                <a:ext uri="{FF2B5EF4-FFF2-40B4-BE49-F238E27FC236}">
                  <a16:creationId xmlns:a16="http://schemas.microsoft.com/office/drawing/2014/main" id="{5395F2D3-F67F-D54C-51FA-8DEB21755529}"/>
                </a:ext>
              </a:extLst>
            </p:cNvPr>
            <p:cNvPicPr>
              <a:picLocks noChangeAspect="1"/>
            </p:cNvPicPr>
            <p:nvPr/>
          </p:nvPicPr>
          <p:blipFill rotWithShape="1">
            <a:blip r:embed="rId2"/>
            <a:srcRect l="28369" t="5450" r="28615" b="63004"/>
            <a:stretch/>
          </p:blipFill>
          <p:spPr>
            <a:xfrm>
              <a:off x="7711843" y="407655"/>
              <a:ext cx="5244364" cy="2163497"/>
            </a:xfrm>
            <a:prstGeom prst="rect">
              <a:avLst/>
            </a:prstGeom>
          </p:spPr>
        </p:pic>
      </p:grpSp>
      <p:pic>
        <p:nvPicPr>
          <p:cNvPr id="44" name="Picture 43">
            <a:extLst>
              <a:ext uri="{FF2B5EF4-FFF2-40B4-BE49-F238E27FC236}">
                <a16:creationId xmlns:a16="http://schemas.microsoft.com/office/drawing/2014/main" id="{A60C4C84-091F-B2AF-939B-91D585E119B1}"/>
              </a:ext>
            </a:extLst>
          </p:cNvPr>
          <p:cNvPicPr>
            <a:picLocks noChangeAspect="1"/>
          </p:cNvPicPr>
          <p:nvPr/>
        </p:nvPicPr>
        <p:blipFill rotWithShape="1">
          <a:blip r:embed="rId3"/>
          <a:srcRect l="50735" t="18370" b="16020"/>
          <a:stretch/>
        </p:blipFill>
        <p:spPr>
          <a:xfrm>
            <a:off x="188796" y="1824362"/>
            <a:ext cx="2121747" cy="1589456"/>
          </a:xfrm>
          <a:prstGeom prst="rect">
            <a:avLst/>
          </a:prstGeom>
        </p:spPr>
      </p:pic>
      <p:sp>
        <p:nvSpPr>
          <p:cNvPr id="45" name="TextBox 44">
            <a:extLst>
              <a:ext uri="{FF2B5EF4-FFF2-40B4-BE49-F238E27FC236}">
                <a16:creationId xmlns:a16="http://schemas.microsoft.com/office/drawing/2014/main" id="{C7EAEF4F-1F4C-E3F1-E410-C5FA0DEDE6BB}"/>
              </a:ext>
            </a:extLst>
          </p:cNvPr>
          <p:cNvSpPr txBox="1"/>
          <p:nvPr/>
        </p:nvSpPr>
        <p:spPr>
          <a:xfrm>
            <a:off x="-28469" y="5872"/>
            <a:ext cx="495298" cy="369332"/>
          </a:xfrm>
          <a:prstGeom prst="rect">
            <a:avLst/>
          </a:prstGeom>
          <a:noFill/>
        </p:spPr>
        <p:txBody>
          <a:bodyPr wrap="square" rtlCol="0">
            <a:spAutoFit/>
          </a:bodyPr>
          <a:lstStyle/>
          <a:p>
            <a:r>
              <a:rPr lang="en-GB" dirty="0"/>
              <a:t>A</a:t>
            </a:r>
          </a:p>
        </p:txBody>
      </p:sp>
      <p:sp>
        <p:nvSpPr>
          <p:cNvPr id="46" name="TextBox 45">
            <a:extLst>
              <a:ext uri="{FF2B5EF4-FFF2-40B4-BE49-F238E27FC236}">
                <a16:creationId xmlns:a16="http://schemas.microsoft.com/office/drawing/2014/main" id="{41613A90-DC6B-E8DA-0DE6-A0D3FD686CE9}"/>
              </a:ext>
            </a:extLst>
          </p:cNvPr>
          <p:cNvSpPr txBox="1"/>
          <p:nvPr/>
        </p:nvSpPr>
        <p:spPr>
          <a:xfrm>
            <a:off x="-67608" y="1526509"/>
            <a:ext cx="322802" cy="369332"/>
          </a:xfrm>
          <a:prstGeom prst="rect">
            <a:avLst/>
          </a:prstGeom>
          <a:noFill/>
        </p:spPr>
        <p:txBody>
          <a:bodyPr wrap="square" rtlCol="0">
            <a:spAutoFit/>
          </a:bodyPr>
          <a:lstStyle/>
          <a:p>
            <a:r>
              <a:rPr lang="en-GB" dirty="0"/>
              <a:t>B</a:t>
            </a:r>
          </a:p>
        </p:txBody>
      </p:sp>
      <p:sp>
        <p:nvSpPr>
          <p:cNvPr id="47" name="TextBox 46">
            <a:extLst>
              <a:ext uri="{FF2B5EF4-FFF2-40B4-BE49-F238E27FC236}">
                <a16:creationId xmlns:a16="http://schemas.microsoft.com/office/drawing/2014/main" id="{E1859E92-B93F-DB2C-FFFF-760BDCAE8C8C}"/>
              </a:ext>
            </a:extLst>
          </p:cNvPr>
          <p:cNvSpPr txBox="1"/>
          <p:nvPr/>
        </p:nvSpPr>
        <p:spPr>
          <a:xfrm>
            <a:off x="159755" y="1535811"/>
            <a:ext cx="322802" cy="369332"/>
          </a:xfrm>
          <a:prstGeom prst="rect">
            <a:avLst/>
          </a:prstGeom>
          <a:noFill/>
        </p:spPr>
        <p:txBody>
          <a:bodyPr wrap="square" rtlCol="0">
            <a:spAutoFit/>
          </a:bodyPr>
          <a:lstStyle/>
          <a:p>
            <a:r>
              <a:rPr lang="en-GB" dirty="0"/>
              <a:t>i</a:t>
            </a:r>
          </a:p>
        </p:txBody>
      </p:sp>
      <p:sp>
        <p:nvSpPr>
          <p:cNvPr id="48" name="TextBox 47">
            <a:extLst>
              <a:ext uri="{FF2B5EF4-FFF2-40B4-BE49-F238E27FC236}">
                <a16:creationId xmlns:a16="http://schemas.microsoft.com/office/drawing/2014/main" id="{BCB50F3A-8526-C07F-5324-FEFBE5BA0896}"/>
              </a:ext>
            </a:extLst>
          </p:cNvPr>
          <p:cNvSpPr txBox="1"/>
          <p:nvPr/>
        </p:nvSpPr>
        <p:spPr>
          <a:xfrm>
            <a:off x="2348066" y="1557590"/>
            <a:ext cx="322802" cy="369332"/>
          </a:xfrm>
          <a:prstGeom prst="rect">
            <a:avLst/>
          </a:prstGeom>
          <a:noFill/>
        </p:spPr>
        <p:txBody>
          <a:bodyPr wrap="square" rtlCol="0">
            <a:spAutoFit/>
          </a:bodyPr>
          <a:lstStyle/>
          <a:p>
            <a:r>
              <a:rPr lang="en-GB" dirty="0"/>
              <a:t>ii</a:t>
            </a:r>
          </a:p>
        </p:txBody>
      </p:sp>
      <p:pic>
        <p:nvPicPr>
          <p:cNvPr id="49" name="Grafik 5">
            <a:extLst>
              <a:ext uri="{FF2B5EF4-FFF2-40B4-BE49-F238E27FC236}">
                <a16:creationId xmlns:a16="http://schemas.microsoft.com/office/drawing/2014/main" id="{08CB9EA4-B46A-E407-22FF-FA385DC45688}"/>
              </a:ext>
            </a:extLst>
          </p:cNvPr>
          <p:cNvPicPr>
            <a:picLocks noChangeAspect="1"/>
          </p:cNvPicPr>
          <p:nvPr/>
        </p:nvPicPr>
        <p:blipFill rotWithShape="1">
          <a:blip r:embed="rId4"/>
          <a:srcRect t="12265" r="55047"/>
          <a:stretch/>
        </p:blipFill>
        <p:spPr>
          <a:xfrm>
            <a:off x="6371107" y="1834563"/>
            <a:ext cx="5745566" cy="3442701"/>
          </a:xfrm>
          <a:prstGeom prst="rect">
            <a:avLst/>
          </a:prstGeom>
        </p:spPr>
      </p:pic>
      <p:sp>
        <p:nvSpPr>
          <p:cNvPr id="50" name="TextBox 49">
            <a:extLst>
              <a:ext uri="{FF2B5EF4-FFF2-40B4-BE49-F238E27FC236}">
                <a16:creationId xmlns:a16="http://schemas.microsoft.com/office/drawing/2014/main" id="{41A1EA94-F381-AE86-8A26-7FBE5D42D27A}"/>
              </a:ext>
            </a:extLst>
          </p:cNvPr>
          <p:cNvSpPr txBox="1"/>
          <p:nvPr/>
        </p:nvSpPr>
        <p:spPr>
          <a:xfrm>
            <a:off x="6355630" y="1630853"/>
            <a:ext cx="322802" cy="369332"/>
          </a:xfrm>
          <a:prstGeom prst="rect">
            <a:avLst/>
          </a:prstGeom>
          <a:noFill/>
        </p:spPr>
        <p:txBody>
          <a:bodyPr wrap="square" rtlCol="0">
            <a:spAutoFit/>
          </a:bodyPr>
          <a:lstStyle/>
          <a:p>
            <a:r>
              <a:rPr lang="en-GB" dirty="0"/>
              <a:t>C</a:t>
            </a:r>
          </a:p>
        </p:txBody>
      </p:sp>
    </p:spTree>
    <p:extLst>
      <p:ext uri="{BB962C8B-B14F-4D97-AF65-F5344CB8AC3E}">
        <p14:creationId xmlns:p14="http://schemas.microsoft.com/office/powerpoint/2010/main" val="21074527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17692</TotalTime>
  <Words>215</Words>
  <Application>Microsoft Office PowerPoint</Application>
  <PresentationFormat>Widescreen</PresentationFormat>
  <Paragraphs>26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Saqlain Suleman (Staff)</dc:creator>
  <cp:lastModifiedBy>Suleman, Saqlain</cp:lastModifiedBy>
  <cp:revision>36</cp:revision>
  <dcterms:created xsi:type="dcterms:W3CDTF">2024-01-05T10:52:35Z</dcterms:created>
  <dcterms:modified xsi:type="dcterms:W3CDTF">2025-05-21T16:03:13Z</dcterms:modified>
</cp:coreProperties>
</file>