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453"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668" autoAdjust="0"/>
    <p:restoredTop sz="94660"/>
  </p:normalViewPr>
  <p:slideViewPr>
    <p:cSldViewPr snapToGrid="0">
      <p:cViewPr varScale="1">
        <p:scale>
          <a:sx n="112" d="100"/>
          <a:sy n="112" d="100"/>
        </p:scale>
        <p:origin x="62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7EBD81-DDCF-4394-9D53-15499AAC64DC}" type="datetimeFigureOut">
              <a:rPr lang="en-GB" smtClean="0"/>
              <a:t>21/05/2025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4EFCC3-C08D-42E9-AE17-D801792739C0}" type="slidenum">
              <a:rPr lang="en-GB" smtClean="0"/>
              <a:t>‹#›</a:t>
            </a:fld>
            <a:endParaRPr lang="en-GB"/>
          </a:p>
        </p:txBody>
      </p:sp>
    </p:spTree>
    <p:extLst>
      <p:ext uri="{BB962C8B-B14F-4D97-AF65-F5344CB8AC3E}">
        <p14:creationId xmlns:p14="http://schemas.microsoft.com/office/powerpoint/2010/main" val="3703360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D5166-24B3-4E19-B995-E052CAF2FD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0A9420C-74C9-49BB-AD41-28EE86C5870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9BC8B18-351C-48E0-9472-A630922949E3}"/>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A5E053A5-2EE6-4B5B-8C68-7AEFBAB58C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05936FA-2ECA-4E12-972C-072926AACB1B}"/>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22258365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984A5-DD37-4F65-A5C6-00D49147545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9A43F39-45A7-4064-9419-38FA43480AF4}"/>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EBCFF4C-3DBE-4D7D-9D82-2B7311D9B2C6}"/>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64296C82-54D2-4335-B75E-98F7FD02AE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0A9AE4-4915-4B70-ADF9-8803E011B617}"/>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786457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1FF222-E43C-497F-A8A0-86E98E72D63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85078A5E-6C7F-4F2A-BC05-AF16FFE720D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29085B8-86A9-4E5F-BBFC-BBD99D9D0AF0}"/>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E3B3B987-0B15-4835-9466-D378DC5DCF7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1C07BE3-A330-4B3F-B8C8-221544BB3005}"/>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3795682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C8D33-B9CE-4060-86FF-D1E63DF072D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42BDDC4-9E2C-470E-8614-FEF2C0C06F96}"/>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13CA981-C392-4CD8-874B-E445CA860D3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F4B2A15-259B-4351-97D8-AED26DAA9D9F}"/>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6" name="Footer Placeholder 5">
            <a:extLst>
              <a:ext uri="{FF2B5EF4-FFF2-40B4-BE49-F238E27FC236}">
                <a16:creationId xmlns:a16="http://schemas.microsoft.com/office/drawing/2014/main" id="{FA4A461E-7716-4F2C-A590-7E9C5F5BC18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60FD94-D0BF-4462-839C-302621E15F21}"/>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4190007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4A57A-19A1-4077-8939-730B5FFA5B1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92A289-EDA8-44A2-BDF5-D7CF7A6889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8992B2CC-1EE1-4F01-B2D8-3F590759154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5D7109-7E5E-4123-A877-9B5072C05A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279AE05-E585-4FEB-9FE4-5780487C8C3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FF49309-17B0-433A-86BE-A146548FADDF}"/>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8" name="Footer Placeholder 7">
            <a:extLst>
              <a:ext uri="{FF2B5EF4-FFF2-40B4-BE49-F238E27FC236}">
                <a16:creationId xmlns:a16="http://schemas.microsoft.com/office/drawing/2014/main" id="{39FD9909-C228-4A80-8EE4-4220326047E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67FB830-4967-4887-832C-6DE14DA726AC}"/>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4040569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78A0D-C8D7-41CD-9131-0FBA2A421CF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5EA9B54-893B-4E50-94CD-8053CD06B51E}"/>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4" name="Footer Placeholder 3">
            <a:extLst>
              <a:ext uri="{FF2B5EF4-FFF2-40B4-BE49-F238E27FC236}">
                <a16:creationId xmlns:a16="http://schemas.microsoft.com/office/drawing/2014/main" id="{495BE61D-B329-4B2D-8E6C-4CBF322A26D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AA6BEC3-86B4-447C-A9EA-F11ADA3D8502}"/>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38295888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14AE8A-D537-443B-97FE-D0A73B4506A9}"/>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3" name="Footer Placeholder 2">
            <a:extLst>
              <a:ext uri="{FF2B5EF4-FFF2-40B4-BE49-F238E27FC236}">
                <a16:creationId xmlns:a16="http://schemas.microsoft.com/office/drawing/2014/main" id="{B0F0BA55-1FEE-4324-9EA5-0596C0B5DCF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36D1075-0534-4C35-AA88-2767F453602E}"/>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26426442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8152F-F243-4D26-9E4A-DA17E8B265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5B3255A-4C51-4196-A55C-F8E6119A96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D006397-CE0B-4D42-9B8A-296B2A0EA0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456B42B-99D5-45EE-8825-3C877B033988}"/>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6" name="Footer Placeholder 5">
            <a:extLst>
              <a:ext uri="{FF2B5EF4-FFF2-40B4-BE49-F238E27FC236}">
                <a16:creationId xmlns:a16="http://schemas.microsoft.com/office/drawing/2014/main" id="{F71BCDF0-27C7-4BEF-BF33-BBB1F02D45B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0076C0-854F-47BF-8811-28B3A6675603}"/>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1095128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E49C9-BFAD-446C-809A-6BA92E4238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636115C-F9B9-4CF2-BD07-B2ED49320C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AC80B9A-0C94-4FDB-BD83-29C4D85B2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D287A7-4E67-4825-8549-2CE233B7B702}"/>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6" name="Footer Placeholder 5">
            <a:extLst>
              <a:ext uri="{FF2B5EF4-FFF2-40B4-BE49-F238E27FC236}">
                <a16:creationId xmlns:a16="http://schemas.microsoft.com/office/drawing/2014/main" id="{B39D5B43-1D10-44D7-9329-2D734A5E57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8DBA00B-0818-4388-9EC9-000329D2FD85}"/>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1601059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DB603-F780-4278-B99F-10B213E58F8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1824337-225E-4619-AD80-82B24D9805B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4CBD175-7A87-4606-B941-02F2CC391D34}"/>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01C3B324-66A8-4E27-AB83-83D80A7147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F3F7DD6-8B32-49D5-8C6C-67425064CF8E}"/>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31803310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758E29-E635-4399-9CD9-46327BC7CB5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36CAEA6-0304-4E7E-8DD9-4E7B3FDE731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822AF5-7E5B-41E4-BB84-26BB63BB62AD}"/>
              </a:ext>
            </a:extLst>
          </p:cNvPr>
          <p:cNvSpPr>
            <a:spLocks noGrp="1"/>
          </p:cNvSpPr>
          <p:nvPr>
            <p:ph type="dt" sz="half" idx="10"/>
          </p:nvPr>
        </p:nvSpPr>
        <p:spPr/>
        <p:txBody>
          <a:body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DC7E407D-22C3-4181-9B8D-6F578826403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F47847-837C-4827-8211-DE386ABD2039}"/>
              </a:ext>
            </a:extLst>
          </p:cNvPr>
          <p:cNvSpPr>
            <a:spLocks noGrp="1"/>
          </p:cNvSpPr>
          <p:nvPr>
            <p:ph type="sldNum" sz="quarter" idx="12"/>
          </p:nvPr>
        </p:nvSpPr>
        <p:spPr/>
        <p:txBody>
          <a:bodyPr/>
          <a:lstStyle/>
          <a:p>
            <a:fld id="{B969173B-FA73-46A4-8B32-B3953617FCB1}" type="slidenum">
              <a:rPr lang="en-GB" smtClean="0"/>
              <a:t>‹#›</a:t>
            </a:fld>
            <a:endParaRPr lang="en-GB"/>
          </a:p>
        </p:txBody>
      </p:sp>
    </p:spTree>
    <p:extLst>
      <p:ext uri="{BB962C8B-B14F-4D97-AF65-F5344CB8AC3E}">
        <p14:creationId xmlns:p14="http://schemas.microsoft.com/office/powerpoint/2010/main" val="1114094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CD8008-BD23-4FF3-B2C8-AEB1BFA1B9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6C2C572-2629-4EB6-8B9C-6F580C9A4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729891-84FF-4E29-8D3C-97CDFD2F13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6E97E2-6761-46FF-B48E-E80B97A8F655}" type="datetimeFigureOut">
              <a:rPr lang="en-GB" smtClean="0"/>
              <a:t>21/05/2025</a:t>
            </a:fld>
            <a:endParaRPr lang="en-GB"/>
          </a:p>
        </p:txBody>
      </p:sp>
      <p:sp>
        <p:nvSpPr>
          <p:cNvPr id="5" name="Footer Placeholder 4">
            <a:extLst>
              <a:ext uri="{FF2B5EF4-FFF2-40B4-BE49-F238E27FC236}">
                <a16:creationId xmlns:a16="http://schemas.microsoft.com/office/drawing/2014/main" id="{9AF1E135-001E-4D84-A68E-E24216B85A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625D331-C372-4209-83CA-16098BF2E6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969173B-FA73-46A4-8B32-B3953617FCB1}" type="slidenum">
              <a:rPr lang="en-GB" smtClean="0"/>
              <a:t>‹#›</a:t>
            </a:fld>
            <a:endParaRPr lang="en-GB"/>
          </a:p>
        </p:txBody>
      </p:sp>
    </p:spTree>
    <p:extLst>
      <p:ext uri="{BB962C8B-B14F-4D97-AF65-F5344CB8AC3E}">
        <p14:creationId xmlns:p14="http://schemas.microsoft.com/office/powerpoint/2010/main" val="29248439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DB633ED-510B-B5BF-39A7-FA29BC9DC1A3}"/>
              </a:ext>
            </a:extLst>
          </p:cNvPr>
          <p:cNvSpPr txBox="1"/>
          <p:nvPr/>
        </p:nvSpPr>
        <p:spPr>
          <a:xfrm>
            <a:off x="69460" y="5098159"/>
            <a:ext cx="11755452" cy="1128322"/>
          </a:xfrm>
          <a:prstGeom prst="rect">
            <a:avLst/>
          </a:prstGeom>
          <a:noFill/>
        </p:spPr>
        <p:txBody>
          <a:bodyPr wrap="square" rtlCol="0">
            <a:spAutoFit/>
          </a:bodyPr>
          <a:lstStyle/>
          <a:p>
            <a:pPr algn="just">
              <a:lnSpc>
                <a:spcPct val="114000"/>
              </a:lnSpc>
            </a:pPr>
            <a:r>
              <a:rPr lang="en-GB" sz="1200" dirty="0">
                <a:latin typeface="Times New Roman" panose="02020603050405020304" pitchFamily="18" charset="0"/>
                <a:ea typeface="SimSun" panose="02010600030101010101" pitchFamily="2" charset="-122"/>
                <a:cs typeface="Times New Roman" panose="02020603050405020304" pitchFamily="18" charset="0"/>
              </a:rPr>
              <a:t>A</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 summary of fusion genes identified in single cell clones. RNA </a:t>
            </a:r>
            <a:r>
              <a:rPr lang="en-GB" sz="1200" dirty="0" err="1">
                <a:effectLst/>
                <a:latin typeface="Times New Roman" panose="02020603050405020304" pitchFamily="18" charset="0"/>
                <a:ea typeface="SimSun" panose="02010600030101010101" pitchFamily="2" charset="-122"/>
                <a:cs typeface="Times New Roman" panose="02020603050405020304" pitchFamily="18" charset="0"/>
              </a:rPr>
              <a:t>Seq</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 analysis from iPSC single cell clones, transduced with either </a:t>
            </a:r>
            <a:r>
              <a:rPr lang="en-GB" sz="1200" dirty="0" err="1">
                <a:effectLst/>
                <a:latin typeface="Times New Roman" panose="02020603050405020304" pitchFamily="18" charset="0"/>
                <a:ea typeface="SimSun" panose="02010600030101010101" pitchFamily="2" charset="-122"/>
                <a:cs typeface="Times New Roman" panose="02020603050405020304" pitchFamily="18" charset="0"/>
              </a:rPr>
              <a:t>pHR</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 or </a:t>
            </a:r>
            <a:r>
              <a:rPr lang="en-GB" sz="1200" dirty="0" err="1">
                <a:effectLst/>
                <a:latin typeface="Times New Roman" panose="02020603050405020304" pitchFamily="18" charset="0"/>
                <a:ea typeface="SimSun" panose="02010600030101010101" pitchFamily="2" charset="-122"/>
                <a:cs typeface="Times New Roman" panose="02020603050405020304" pitchFamily="18" charset="0"/>
              </a:rPr>
              <a:t>pHV</a:t>
            </a:r>
            <a:r>
              <a:rPr lang="en-GB" sz="1200" dirty="0">
                <a:effectLst/>
                <a:latin typeface="Times New Roman" panose="02020603050405020304" pitchFamily="18" charset="0"/>
                <a:ea typeface="SimSun" panose="02010600030101010101" pitchFamily="2" charset="-122"/>
                <a:cs typeface="Times New Roman" panose="02020603050405020304" pitchFamily="18" charset="0"/>
              </a:rPr>
              <a:t> LV, was performed to </a:t>
            </a:r>
            <a:r>
              <a:rPr lang="en-GB" sz="1200" dirty="0">
                <a:latin typeface="Times New Roman" panose="02020603050405020304" pitchFamily="18" charset="0"/>
                <a:ea typeface="SimSun" panose="02010600030101010101" pitchFamily="2" charset="-122"/>
                <a:cs typeface="Times New Roman" panose="02020603050405020304" pitchFamily="18" charset="0"/>
              </a:rPr>
              <a:t>determine sequence identity. A number of vector-host fusion genes were identified across samples, with the human gene presented where the fusion to vector was identified. At least one or more fusions appear per clone in common with an insertion site, in the corresponding sample, denoted with (*). Gene fusion has been shown associated with cancer development, and these findings suggest gene fusion associated with LV integration may be a mechanism of vector-host interaction that is contributary to genotoxicity of the HIV-1 LV vector, regardless of the presence or absence of the U3 region in the LTR.</a:t>
            </a:r>
            <a:endParaRPr lang="en-GB" sz="1200" dirty="0">
              <a:effectLst/>
              <a:latin typeface="Times New Roman" panose="02020603050405020304" pitchFamily="18" charset="0"/>
              <a:ea typeface="SimSun" panose="02010600030101010101" pitchFamily="2" charset="-122"/>
              <a:cs typeface="Times New Roman" panose="02020603050405020304" pitchFamily="18" charset="0"/>
            </a:endParaRPr>
          </a:p>
        </p:txBody>
      </p:sp>
      <p:sp>
        <p:nvSpPr>
          <p:cNvPr id="6" name="TextBox 5">
            <a:extLst>
              <a:ext uri="{FF2B5EF4-FFF2-40B4-BE49-F238E27FC236}">
                <a16:creationId xmlns:a16="http://schemas.microsoft.com/office/drawing/2014/main" id="{C336D87A-8198-46CF-AA51-F25779D5CDFF}"/>
              </a:ext>
            </a:extLst>
          </p:cNvPr>
          <p:cNvSpPr txBox="1"/>
          <p:nvPr/>
        </p:nvSpPr>
        <p:spPr>
          <a:xfrm>
            <a:off x="-1" y="220531"/>
            <a:ext cx="10575985" cy="276999"/>
          </a:xfrm>
          <a:prstGeom prst="rect">
            <a:avLst/>
          </a:prstGeom>
          <a:noFill/>
        </p:spPr>
        <p:txBody>
          <a:bodyPr wrap="square">
            <a:spAutoFit/>
          </a:bodyPr>
          <a:lstStyle/>
          <a:p>
            <a:r>
              <a:rPr lang="en-GB" sz="1200" b="1" dirty="0">
                <a:effectLst/>
                <a:latin typeface="Times New Roman" panose="02020603050405020304" pitchFamily="18" charset="0"/>
                <a:ea typeface="SimSun" panose="02010600030101010101" pitchFamily="2" charset="-122"/>
                <a:cs typeface="Times New Roman" panose="02020603050405020304" pitchFamily="18" charset="0"/>
              </a:rPr>
              <a:t>Table S2. </a:t>
            </a:r>
            <a:r>
              <a:rPr lang="en-GB" sz="1200" b="1" dirty="0">
                <a:latin typeface="Times New Roman" panose="02020603050405020304" pitchFamily="18" charset="0"/>
                <a:ea typeface="SimSun" panose="02010600030101010101" pitchFamily="2" charset="-122"/>
                <a:cs typeface="Times New Roman" panose="02020603050405020304" pitchFamily="18" charset="0"/>
              </a:rPr>
              <a:t>Omics analysis identifying IS and fusion gene transcripts revealing overlap between genotoxicity </a:t>
            </a:r>
            <a:r>
              <a:rPr lang="en-GB" sz="1200" b="1" dirty="0" err="1">
                <a:latin typeface="Times New Roman" panose="02020603050405020304" pitchFamily="18" charset="0"/>
                <a:ea typeface="SimSun" panose="02010600030101010101" pitchFamily="2" charset="-122"/>
                <a:cs typeface="Times New Roman" panose="02020603050405020304" pitchFamily="18" charset="0"/>
              </a:rPr>
              <a:t>outreads</a:t>
            </a:r>
            <a:r>
              <a:rPr lang="en-GB" sz="1200" b="1" dirty="0">
                <a:latin typeface="Times New Roman" panose="02020603050405020304" pitchFamily="18" charset="0"/>
                <a:ea typeface="SimSun" panose="02010600030101010101" pitchFamily="2" charset="-122"/>
                <a:cs typeface="Times New Roman" panose="02020603050405020304" pitchFamily="18" charset="0"/>
              </a:rPr>
              <a:t>  </a:t>
            </a:r>
            <a:endParaRPr lang="en-US" sz="1200" dirty="0"/>
          </a:p>
        </p:txBody>
      </p:sp>
      <p:graphicFrame>
        <p:nvGraphicFramePr>
          <p:cNvPr id="2" name="Table 1">
            <a:extLst>
              <a:ext uri="{FF2B5EF4-FFF2-40B4-BE49-F238E27FC236}">
                <a16:creationId xmlns:a16="http://schemas.microsoft.com/office/drawing/2014/main" id="{5EF4CD69-0FA8-E562-D59B-3CA690D8F640}"/>
              </a:ext>
            </a:extLst>
          </p:cNvPr>
          <p:cNvGraphicFramePr>
            <a:graphicFrameLocks noGrp="1"/>
          </p:cNvGraphicFramePr>
          <p:nvPr>
            <p:extLst>
              <p:ext uri="{D42A27DB-BD31-4B8C-83A1-F6EECF244321}">
                <p14:modId xmlns:p14="http://schemas.microsoft.com/office/powerpoint/2010/main" val="2754405254"/>
              </p:ext>
            </p:extLst>
          </p:nvPr>
        </p:nvGraphicFramePr>
        <p:xfrm>
          <a:off x="749178" y="1256302"/>
          <a:ext cx="9444305" cy="2713526"/>
        </p:xfrm>
        <a:graphic>
          <a:graphicData uri="http://schemas.openxmlformats.org/drawingml/2006/table">
            <a:tbl>
              <a:tblPr>
                <a:tableStyleId>{5C22544A-7EE6-4342-B048-85BDC9FD1C3A}</a:tableStyleId>
              </a:tblPr>
              <a:tblGrid>
                <a:gridCol w="2148218">
                  <a:extLst>
                    <a:ext uri="{9D8B030D-6E8A-4147-A177-3AD203B41FA5}">
                      <a16:colId xmlns:a16="http://schemas.microsoft.com/office/drawing/2014/main" val="2520392741"/>
                    </a:ext>
                  </a:extLst>
                </a:gridCol>
                <a:gridCol w="930022">
                  <a:extLst>
                    <a:ext uri="{9D8B030D-6E8A-4147-A177-3AD203B41FA5}">
                      <a16:colId xmlns:a16="http://schemas.microsoft.com/office/drawing/2014/main" val="2671079205"/>
                    </a:ext>
                  </a:extLst>
                </a:gridCol>
                <a:gridCol w="654944">
                  <a:extLst>
                    <a:ext uri="{9D8B030D-6E8A-4147-A177-3AD203B41FA5}">
                      <a16:colId xmlns:a16="http://schemas.microsoft.com/office/drawing/2014/main" val="269887104"/>
                    </a:ext>
                  </a:extLst>
                </a:gridCol>
                <a:gridCol w="1021713">
                  <a:extLst>
                    <a:ext uri="{9D8B030D-6E8A-4147-A177-3AD203B41FA5}">
                      <a16:colId xmlns:a16="http://schemas.microsoft.com/office/drawing/2014/main" val="2046015758"/>
                    </a:ext>
                  </a:extLst>
                </a:gridCol>
                <a:gridCol w="1768352">
                  <a:extLst>
                    <a:ext uri="{9D8B030D-6E8A-4147-A177-3AD203B41FA5}">
                      <a16:colId xmlns:a16="http://schemas.microsoft.com/office/drawing/2014/main" val="602387150"/>
                    </a:ext>
                  </a:extLst>
                </a:gridCol>
                <a:gridCol w="1165801">
                  <a:extLst>
                    <a:ext uri="{9D8B030D-6E8A-4147-A177-3AD203B41FA5}">
                      <a16:colId xmlns:a16="http://schemas.microsoft.com/office/drawing/2014/main" val="1051503013"/>
                    </a:ext>
                  </a:extLst>
                </a:gridCol>
                <a:gridCol w="1755255">
                  <a:extLst>
                    <a:ext uri="{9D8B030D-6E8A-4147-A177-3AD203B41FA5}">
                      <a16:colId xmlns:a16="http://schemas.microsoft.com/office/drawing/2014/main" val="3277385453"/>
                    </a:ext>
                  </a:extLst>
                </a:gridCol>
              </a:tblGrid>
              <a:tr h="301420">
                <a:tc>
                  <a:txBody>
                    <a:bodyPr/>
                    <a:lstStyle/>
                    <a:p>
                      <a:pPr algn="l" fontAlgn="b"/>
                      <a:r>
                        <a:rPr lang="en-GB" sz="1400" b="1" u="none" strike="noStrike" dirty="0">
                          <a:effectLst/>
                        </a:rPr>
                        <a:t>Vector</a:t>
                      </a:r>
                      <a:endParaRPr lang="en-GB" sz="1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gridSpan="3">
                  <a:txBody>
                    <a:bodyPr/>
                    <a:lstStyle/>
                    <a:p>
                      <a:pPr algn="ctr" fontAlgn="b"/>
                      <a:r>
                        <a:rPr lang="en-GB" sz="1400" b="1" u="none" strike="noStrike" dirty="0" err="1">
                          <a:effectLst/>
                        </a:rPr>
                        <a:t>pHV</a:t>
                      </a:r>
                      <a:endParaRPr lang="en-GB" sz="1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endParaRPr lang="en-GB"/>
                    </a:p>
                  </a:txBody>
                  <a:tcPr/>
                </a:tc>
                <a:tc hMerge="1">
                  <a:txBody>
                    <a:bodyPr/>
                    <a:lstStyle/>
                    <a:p>
                      <a:endParaRPr lang="en-GB"/>
                    </a:p>
                  </a:txBody>
                  <a:tcPr/>
                </a:tc>
                <a:tc gridSpan="3">
                  <a:txBody>
                    <a:bodyPr/>
                    <a:lstStyle/>
                    <a:p>
                      <a:pPr algn="ctr" fontAlgn="b"/>
                      <a:r>
                        <a:rPr lang="en-GB" sz="1400" b="1" u="none" strike="noStrike" dirty="0" err="1">
                          <a:effectLst/>
                        </a:rPr>
                        <a:t>pHR</a:t>
                      </a:r>
                      <a:endParaRPr lang="en-GB" sz="1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691616433"/>
                  </a:ext>
                </a:extLst>
              </a:tr>
              <a:tr h="301420">
                <a:tc>
                  <a:txBody>
                    <a:bodyPr/>
                    <a:lstStyle/>
                    <a:p>
                      <a:pPr algn="l" fontAlgn="b"/>
                      <a:r>
                        <a:rPr lang="en-GB" sz="1400" b="1" u="none" strike="noStrike" dirty="0">
                          <a:effectLst/>
                        </a:rPr>
                        <a:t>Clone</a:t>
                      </a:r>
                      <a:endParaRPr lang="en-GB" sz="1400" b="1"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r" fontAlgn="b"/>
                      <a:r>
                        <a:rPr lang="en-GB" sz="1400" b="1" u="none" strike="noStrike" dirty="0">
                          <a:effectLst/>
                        </a:rPr>
                        <a:t>1</a:t>
                      </a:r>
                      <a:endParaRPr lang="en-GB"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400" b="1" u="none" strike="noStrike" dirty="0">
                          <a:effectLst/>
                        </a:rPr>
                        <a:t>2</a:t>
                      </a:r>
                      <a:endParaRPr lang="en-GB"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GB" sz="1400" b="1" u="none" strike="noStrike" dirty="0">
                          <a:effectLst/>
                        </a:rPr>
                        <a:t>4</a:t>
                      </a:r>
                      <a:endParaRPr lang="en-GB"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b="1" u="none" strike="noStrike" dirty="0">
                          <a:effectLst/>
                        </a:rPr>
                        <a:t>F</a:t>
                      </a:r>
                      <a:endParaRPr lang="en-GB"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b="1" u="none" strike="noStrike" dirty="0">
                          <a:effectLst/>
                        </a:rPr>
                        <a:t>G</a:t>
                      </a:r>
                      <a:endParaRPr lang="en-GB" sz="14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b="1" u="none" strike="noStrike" dirty="0">
                          <a:effectLst/>
                        </a:rPr>
                        <a:t>DD</a:t>
                      </a:r>
                      <a:endParaRPr lang="en-GB" sz="14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41260861"/>
                  </a:ext>
                </a:extLst>
              </a:tr>
              <a:tr h="302166">
                <a:tc rowSpan="5">
                  <a:txBody>
                    <a:bodyPr/>
                    <a:lstStyle/>
                    <a:p>
                      <a:pPr algn="l" fontAlgn="b"/>
                      <a:r>
                        <a:rPr lang="en-GB" sz="1400" b="1" u="none" strike="noStrike" dirty="0">
                          <a:effectLst/>
                        </a:rPr>
                        <a:t>Fusion Gene</a:t>
                      </a:r>
                      <a:endParaRPr lang="en-GB" sz="1400" b="1" i="0" u="none" strike="noStrike" dirty="0">
                        <a:solidFill>
                          <a:srgbClr val="000000"/>
                        </a:solidFill>
                        <a:effectLst/>
                        <a:latin typeface="Calibri" panose="020F0502020204030204" pitchFamily="34" charset="0"/>
                      </a:endParaRPr>
                    </a:p>
                    <a:p>
                      <a:pPr algn="l" fontAlgn="b"/>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p>
                      <a:pPr algn="l" fontAlgn="b"/>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p>
                      <a:pPr algn="l" fontAlgn="b"/>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p>
                      <a:pPr algn="l" fontAlgn="b"/>
                      <a:r>
                        <a:rPr lang="en-GB" sz="1400" u="none" strike="noStrike" dirty="0">
                          <a:effectLst/>
                        </a:rPr>
                        <a:t> </a:t>
                      </a:r>
                      <a:endParaRPr lang="en-GB" sz="14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l" fontAlgn="b"/>
                      <a:r>
                        <a:rPr lang="en-GB" sz="1400" i="1" u="none" strike="noStrike" dirty="0">
                          <a:effectLst/>
                        </a:rPr>
                        <a:t>ATRNL1*</a:t>
                      </a:r>
                      <a:endParaRPr lang="en-GB" sz="1400" b="0" i="1"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LEF1*</a:t>
                      </a:r>
                      <a:endParaRPr lang="en-GB" sz="1400" b="0" i="1"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DEAF1*</a:t>
                      </a:r>
                      <a:endParaRPr lang="en-GB" sz="1400" b="0" i="1"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LOC647323*</a:t>
                      </a:r>
                      <a:endParaRPr lang="en-GB" sz="1400" b="0" i="1"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DAZAP1*</a:t>
                      </a:r>
                      <a:endParaRPr lang="en-GB" sz="1400" b="0" i="1"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COL18A1*</a:t>
                      </a:r>
                      <a:endParaRPr lang="en-GB" sz="1400" b="0" i="1"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16023321"/>
                  </a:ext>
                </a:extLst>
              </a:tr>
              <a:tr h="301420">
                <a:tc vMerge="1">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ANGPT1*</a:t>
                      </a:r>
                      <a:endParaRPr lang="en-GB" sz="1400" b="0" i="1"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b="0" i="0" u="none" strike="noStrike" dirty="0">
                          <a:solidFill>
                            <a:srgbClr val="000000"/>
                          </a:solidFill>
                          <a:effectLst/>
                          <a:latin typeface="Calibri" panose="020F0502020204030204" pitchFamily="34" charset="0"/>
                        </a:rPr>
                        <a:t>KDM2A</a:t>
                      </a:r>
                    </a:p>
                  </a:txBody>
                  <a:tcPr marL="9525" marR="9525" marT="9525" marB="0" anchor="b"/>
                </a:tc>
                <a:tc>
                  <a:txBody>
                    <a:bodyPr/>
                    <a:lstStyle/>
                    <a:p>
                      <a:pPr algn="l" fontAlgn="b"/>
                      <a:r>
                        <a:rPr lang="en-GB" sz="1400" i="1" u="none" strike="noStrike" dirty="0">
                          <a:effectLst/>
                        </a:rPr>
                        <a:t>SOX8*</a:t>
                      </a:r>
                      <a:endParaRPr lang="en-GB" sz="1400" b="0" i="1"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ZBT7A*</a:t>
                      </a:r>
                      <a:endParaRPr lang="en-GB" sz="1400" b="0" i="1"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a:effectLst/>
                        </a:rPr>
                        <a:t> </a:t>
                      </a:r>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PBX3*</a:t>
                      </a:r>
                      <a:endParaRPr lang="en-GB" sz="1400" b="0" i="1"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56260311"/>
                  </a:ext>
                </a:extLst>
              </a:tr>
              <a:tr h="301420">
                <a:tc vMerge="1">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 ATL2</a:t>
                      </a:r>
                      <a:endParaRPr lang="en-GB" sz="1400" b="0" i="1"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a:effectLst/>
                        </a:rPr>
                        <a:t> </a:t>
                      </a:r>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a:effectLst/>
                        </a:rPr>
                        <a:t> </a:t>
                      </a:r>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b="0" i="0" u="none" strike="noStrike" dirty="0">
                          <a:solidFill>
                            <a:srgbClr val="000000"/>
                          </a:solidFill>
                          <a:effectLst/>
                          <a:latin typeface="Calibri" panose="020F0502020204030204" pitchFamily="34" charset="0"/>
                        </a:rPr>
                        <a:t>NNT</a:t>
                      </a:r>
                    </a:p>
                  </a:txBody>
                  <a:tcPr marL="9525" marR="9525" marT="9525" marB="0" anchor="b"/>
                </a:tc>
                <a:tc>
                  <a:txBody>
                    <a:bodyPr/>
                    <a:lstStyle/>
                    <a:p>
                      <a:pPr algn="l" fontAlgn="b"/>
                      <a:r>
                        <a:rPr lang="en-GB" sz="1400" i="1" u="none" strike="noStrike" dirty="0">
                          <a:effectLst/>
                        </a:rPr>
                        <a:t> </a:t>
                      </a:r>
                      <a:endParaRPr lang="en-GB" sz="1400" b="0" i="1"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ERO1L*</a:t>
                      </a:r>
                      <a:endParaRPr lang="en-GB" sz="1400" b="0" i="1"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910375074"/>
                  </a:ext>
                </a:extLst>
              </a:tr>
              <a:tr h="301420">
                <a:tc vMerge="1">
                  <a:txBody>
                    <a:bodyPr/>
                    <a:lstStyle/>
                    <a:p>
                      <a:pPr algn="l" fontAlgn="b"/>
                      <a:endParaRPr lang="en-GB"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b="0" i="1" u="none" strike="noStrike" dirty="0">
                          <a:solidFill>
                            <a:srgbClr val="000000"/>
                          </a:solidFill>
                          <a:effectLst/>
                          <a:latin typeface="Calibri" panose="020F0502020204030204" pitchFamily="34" charset="0"/>
                        </a:rPr>
                        <a:t>RAB39B</a:t>
                      </a:r>
                    </a:p>
                  </a:txBody>
                  <a:tcPr marL="9525" marR="9525" marT="9525" marB="0" anchor="b"/>
                </a:tc>
                <a:tc>
                  <a:txBody>
                    <a:bodyPr/>
                    <a:lstStyle/>
                    <a:p>
                      <a:pPr algn="l" fontAlgn="b"/>
                      <a:r>
                        <a:rPr lang="en-GB" sz="1400" i="1" u="none" strike="noStrike">
                          <a:effectLst/>
                        </a:rPr>
                        <a:t> </a:t>
                      </a:r>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a:effectLst/>
                        </a:rPr>
                        <a:t> </a:t>
                      </a:r>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b="0" i="0" u="none" strike="noStrike" dirty="0">
                          <a:solidFill>
                            <a:srgbClr val="000000"/>
                          </a:solidFill>
                          <a:effectLst/>
                          <a:latin typeface="Calibri" panose="020F0502020204030204" pitchFamily="34" charset="0"/>
                        </a:rPr>
                        <a:t>AMBRA1</a:t>
                      </a:r>
                    </a:p>
                  </a:txBody>
                  <a:tcPr marL="9525" marR="9525" marT="9525" marB="0" anchor="b"/>
                </a:tc>
                <a:tc>
                  <a:txBody>
                    <a:bodyPr/>
                    <a:lstStyle/>
                    <a:p>
                      <a:pPr algn="l" fontAlgn="b"/>
                      <a:r>
                        <a:rPr lang="en-GB" sz="1400" i="1" u="none" strike="noStrike" dirty="0">
                          <a:effectLst/>
                        </a:rPr>
                        <a:t> </a:t>
                      </a:r>
                      <a:endParaRPr lang="en-GB" sz="1400" b="0" i="1"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SATB1*</a:t>
                      </a:r>
                      <a:endParaRPr lang="en-GB" sz="1400" b="0" i="1"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76953089"/>
                  </a:ext>
                </a:extLst>
              </a:tr>
              <a:tr h="301420">
                <a:tc vMerge="1">
                  <a:txBody>
                    <a:bodyPr/>
                    <a:lstStyle/>
                    <a:p>
                      <a:pPr algn="l" fontAlgn="b"/>
                      <a:endParaRPr lang="en-GB"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a:effectLst/>
                        </a:rPr>
                        <a:t> </a:t>
                      </a:r>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a:effectLst/>
                        </a:rPr>
                        <a:t> </a:t>
                      </a:r>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a:effectLst/>
                        </a:rPr>
                        <a:t> </a:t>
                      </a:r>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b="0" i="0" u="none" strike="noStrike" dirty="0">
                          <a:solidFill>
                            <a:srgbClr val="000000"/>
                          </a:solidFill>
                          <a:effectLst/>
                          <a:latin typeface="Calibri" panose="020F0502020204030204" pitchFamily="34" charset="0"/>
                        </a:rPr>
                        <a:t>C19orf48</a:t>
                      </a:r>
                    </a:p>
                  </a:txBody>
                  <a:tcPr marL="9525" marR="9525" marT="9525" marB="0" anchor="b"/>
                </a:tc>
                <a:tc>
                  <a:txBody>
                    <a:bodyPr/>
                    <a:lstStyle/>
                    <a:p>
                      <a:pPr algn="l" fontAlgn="b"/>
                      <a:r>
                        <a:rPr lang="en-GB" sz="1400" i="1" u="none" strike="noStrike">
                          <a:effectLst/>
                        </a:rPr>
                        <a:t> </a:t>
                      </a:r>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i="1" u="none" strike="noStrike" dirty="0">
                          <a:effectLst/>
                        </a:rPr>
                        <a:t>WDR55</a:t>
                      </a:r>
                      <a:endParaRPr lang="en-GB" sz="1400" b="0" i="1"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41979756"/>
                  </a:ext>
                </a:extLst>
              </a:tr>
              <a:tr h="301420">
                <a:tc>
                  <a:txBody>
                    <a:bodyPr/>
                    <a:lstStyle/>
                    <a:p>
                      <a:pPr algn="l" fontAlgn="b"/>
                      <a:endParaRPr lang="en-GB" sz="14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l" fontAlgn="b"/>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GB" sz="1400" b="0" i="0" u="none" strike="noStrike" dirty="0">
                          <a:solidFill>
                            <a:srgbClr val="000000"/>
                          </a:solidFill>
                          <a:effectLst/>
                          <a:latin typeface="Calibri" panose="020F0502020204030204" pitchFamily="34" charset="0"/>
                        </a:rPr>
                        <a:t>C20orf62</a:t>
                      </a:r>
                    </a:p>
                  </a:txBody>
                  <a:tcPr marL="9525" marR="9525" marT="9525" marB="0" anchor="b"/>
                </a:tc>
                <a:tc>
                  <a:txBody>
                    <a:bodyPr/>
                    <a:lstStyle/>
                    <a:p>
                      <a:pPr algn="l" fontAlgn="b"/>
                      <a:endParaRPr lang="en-GB" sz="14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GB" sz="1400" b="0" i="0" u="none" strike="noStrike" dirty="0">
                          <a:solidFill>
                            <a:srgbClr val="000000"/>
                          </a:solidFill>
                          <a:effectLst/>
                          <a:latin typeface="Calibri" panose="020F0502020204030204" pitchFamily="34" charset="0"/>
                        </a:rPr>
                        <a:t>SELM</a:t>
                      </a:r>
                    </a:p>
                  </a:txBody>
                  <a:tcPr marL="9525" marR="9525" marT="9525" marB="0" anchor="b"/>
                </a:tc>
                <a:extLst>
                  <a:ext uri="{0D108BD9-81ED-4DB2-BD59-A6C34878D82A}">
                    <a16:rowId xmlns:a16="http://schemas.microsoft.com/office/drawing/2014/main" val="2465623160"/>
                  </a:ext>
                </a:extLst>
              </a:tr>
              <a:tr h="301420">
                <a:tc>
                  <a:txBody>
                    <a:bodyPr/>
                    <a:lstStyle/>
                    <a:p>
                      <a:pPr algn="l" fontAlgn="b"/>
                      <a:endParaRPr lang="en-GB" sz="1400" b="0" i="0" u="none" strike="noStrike" dirty="0">
                        <a:solidFill>
                          <a:srgbClr val="000000"/>
                        </a:solidFill>
                        <a:effectLst/>
                        <a:latin typeface="Calibri" panose="020F0502020204030204" pitchFamily="34" charset="0"/>
                      </a:endParaRPr>
                    </a:p>
                  </a:txBody>
                  <a:tcPr marL="9525" marR="9525" marT="9525" marB="0" anchor="b">
                    <a:solidFill>
                      <a:schemeClr val="accent1"/>
                    </a:solidFill>
                  </a:tcPr>
                </a:tc>
                <a:tc>
                  <a:txBody>
                    <a:bodyPr/>
                    <a:lstStyle/>
                    <a:p>
                      <a:pPr algn="l" fontAlgn="b"/>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400" b="0" i="0" u="none" strike="noStrike" dirty="0">
                          <a:solidFill>
                            <a:srgbClr val="000000"/>
                          </a:solidFill>
                          <a:effectLst/>
                          <a:latin typeface="Calibri" panose="020F0502020204030204" pitchFamily="34" charset="0"/>
                        </a:rPr>
                        <a:t>RNA5-8S5</a:t>
                      </a:r>
                    </a:p>
                  </a:txBody>
                  <a:tcPr marL="9525" marR="9525" marT="9525" marB="0" anchor="b"/>
                </a:tc>
                <a:tc>
                  <a:txBody>
                    <a:bodyPr/>
                    <a:lstStyle/>
                    <a:p>
                      <a:pPr algn="l" fontAlgn="b"/>
                      <a:endParaRPr lang="en-GB" sz="1400" b="0" i="1" u="none" strike="noStrike">
                        <a:solidFill>
                          <a:srgbClr val="000000"/>
                        </a:solidFill>
                        <a:effectLst/>
                        <a:latin typeface="Calibri" panose="020F0502020204030204" pitchFamily="34" charset="0"/>
                      </a:endParaRPr>
                    </a:p>
                  </a:txBody>
                  <a:tcPr marL="9525" marR="9525" marT="9525" marB="0" anchor="b"/>
                </a:tc>
                <a:tc>
                  <a:txBody>
                    <a:bodyPr/>
                    <a:lstStyle/>
                    <a:p>
                      <a:pPr algn="l" fontAlgn="b"/>
                      <a:endParaRPr lang="en-GB" sz="1400" b="0" i="1"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72783879"/>
                  </a:ext>
                </a:extLst>
              </a:tr>
            </a:tbl>
          </a:graphicData>
        </a:graphic>
      </p:graphicFrame>
    </p:spTree>
    <p:extLst>
      <p:ext uri="{BB962C8B-B14F-4D97-AF65-F5344CB8AC3E}">
        <p14:creationId xmlns:p14="http://schemas.microsoft.com/office/powerpoint/2010/main" val="26717505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17750</TotalTime>
  <Words>213</Words>
  <Application>Microsoft Office PowerPoint</Application>
  <PresentationFormat>Widescreen</PresentationFormat>
  <Paragraphs>50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Saqlain Suleman (Staff)</dc:creator>
  <cp:lastModifiedBy>Suleman, Saqlain</cp:lastModifiedBy>
  <cp:revision>36</cp:revision>
  <dcterms:created xsi:type="dcterms:W3CDTF">2024-01-05T10:52:35Z</dcterms:created>
  <dcterms:modified xsi:type="dcterms:W3CDTF">2025-05-21T16:34:55Z</dcterms:modified>
</cp:coreProperties>
</file>