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3" r:id="rId2"/>
    <p:sldId id="264" r:id="rId3"/>
    <p:sldId id="265" r:id="rId4"/>
    <p:sldId id="266" r:id="rId5"/>
    <p:sldId id="257" r:id="rId6"/>
    <p:sldId id="258" r:id="rId7"/>
    <p:sldId id="259" r:id="rId8"/>
    <p:sldId id="256" r:id="rId9"/>
    <p:sldId id="260" r:id="rId10"/>
    <p:sldId id="261" r:id="rId11"/>
    <p:sldId id="26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8" d="100"/>
          <a:sy n="118" d="100"/>
        </p:scale>
        <p:origin x="-135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F6D4F0-6ED0-421F-B22B-3A6B6F7B0F3B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2FC397-7398-494E-9C68-27F2E9D7B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933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2FC397-7398-494E-9C68-27F2E9D7B9F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068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2FC397-7398-494E-9C68-27F2E9D7B9F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2682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2FC397-7398-494E-9C68-27F2E9D7B9F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452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E60DF-B776-4862-91B8-C92E535A537C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296A1-49AB-4502-8C9C-3A2D20B8FD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E60DF-B776-4862-91B8-C92E535A537C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296A1-49AB-4502-8C9C-3A2D20B8FD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E60DF-B776-4862-91B8-C92E535A537C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296A1-49AB-4502-8C9C-3A2D20B8FD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E60DF-B776-4862-91B8-C92E535A537C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296A1-49AB-4502-8C9C-3A2D20B8FD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E60DF-B776-4862-91B8-C92E535A537C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296A1-49AB-4502-8C9C-3A2D20B8FD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E60DF-B776-4862-91B8-C92E535A537C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296A1-49AB-4502-8C9C-3A2D20B8FD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E60DF-B776-4862-91B8-C92E535A537C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296A1-49AB-4502-8C9C-3A2D20B8FD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E60DF-B776-4862-91B8-C92E535A537C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296A1-49AB-4502-8C9C-3A2D20B8FD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E60DF-B776-4862-91B8-C92E535A537C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296A1-49AB-4502-8C9C-3A2D20B8FD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E60DF-B776-4862-91B8-C92E535A537C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296A1-49AB-4502-8C9C-3A2D20B8FD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E60DF-B776-4862-91B8-C92E535A537C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296A1-49AB-4502-8C9C-3A2D20B8FD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E60DF-B776-4862-91B8-C92E535A537C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296A1-49AB-4502-8C9C-3A2D20B8FD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RT result2.tif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1" t="13551" r="1" b="52621"/>
          <a:stretch/>
        </p:blipFill>
        <p:spPr>
          <a:xfrm>
            <a:off x="211045" y="2204864"/>
            <a:ext cx="7499201" cy="1390875"/>
          </a:xfrm>
          <a:prstGeom prst="rect">
            <a:avLst/>
          </a:prstGeom>
        </p:spPr>
      </p:pic>
      <p:pic>
        <p:nvPicPr>
          <p:cNvPr id="8" name="图片 7" descr="tublin2.tif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43" r="7920"/>
          <a:stretch/>
        </p:blipFill>
        <p:spPr>
          <a:xfrm>
            <a:off x="217834" y="3703781"/>
            <a:ext cx="7446198" cy="881142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813000" y="1910274"/>
            <a:ext cx="6046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dirty="0"/>
              <a:t>BR2</a:t>
            </a:r>
            <a:r>
              <a:rPr kumimoji="1" lang="zh-CN" altLang="en-US" dirty="0"/>
              <a:t> 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 rot="20277619">
            <a:off x="1472781" y="1625865"/>
            <a:ext cx="19752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de-DE" altLang="zh-CN" dirty="0">
                <a:solidFill>
                  <a:prstClr val="black"/>
                </a:solidFill>
              </a:rPr>
              <a:t>GRMZM2G491632 </a:t>
            </a:r>
            <a:endParaRPr lang="zh-CN" altLang="en-US" dirty="0"/>
          </a:p>
        </p:txBody>
      </p:sp>
      <p:sp>
        <p:nvSpPr>
          <p:cNvPr id="11" name="矩形 10"/>
          <p:cNvSpPr/>
          <p:nvPr/>
        </p:nvSpPr>
        <p:spPr>
          <a:xfrm rot="20285919">
            <a:off x="2409365" y="1623820"/>
            <a:ext cx="19752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de-DE" altLang="zh-CN" dirty="0"/>
              <a:t>GRMZM2G123016 </a:t>
            </a:r>
            <a:endParaRPr lang="zh-CN" altLang="en-US" dirty="0"/>
          </a:p>
        </p:txBody>
      </p:sp>
      <p:cxnSp>
        <p:nvCxnSpPr>
          <p:cNvPr id="12" name="直接连接符 11"/>
          <p:cNvCxnSpPr/>
          <p:nvPr/>
        </p:nvCxnSpPr>
        <p:spPr>
          <a:xfrm>
            <a:off x="688698" y="2638557"/>
            <a:ext cx="78789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1547125" y="2646213"/>
            <a:ext cx="78789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 flipV="1">
            <a:off x="3419872" y="2636912"/>
            <a:ext cx="861534" cy="191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2483768" y="2636912"/>
            <a:ext cx="78789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4427984" y="2636912"/>
            <a:ext cx="71588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5220072" y="2636912"/>
            <a:ext cx="72581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6050561" y="2644299"/>
            <a:ext cx="78789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6916911" y="2644299"/>
            <a:ext cx="78789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矩形 19"/>
          <p:cNvSpPr/>
          <p:nvPr/>
        </p:nvSpPr>
        <p:spPr>
          <a:xfrm rot="20404985">
            <a:off x="3596568" y="1632524"/>
            <a:ext cx="19223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de-DE" altLang="zh-CN" dirty="0">
                <a:solidFill>
                  <a:prstClr val="black"/>
                </a:solidFill>
              </a:rPr>
              <a:t>GRMZM2G309269</a:t>
            </a:r>
            <a:endParaRPr lang="zh-CN" altLang="en-US" dirty="0"/>
          </a:p>
        </p:txBody>
      </p:sp>
      <p:sp>
        <p:nvSpPr>
          <p:cNvPr id="21" name="矩形 20"/>
          <p:cNvSpPr/>
          <p:nvPr/>
        </p:nvSpPr>
        <p:spPr>
          <a:xfrm rot="20236553">
            <a:off x="4595725" y="1591949"/>
            <a:ext cx="19223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de-DE" altLang="zh-CN" dirty="0"/>
              <a:t>GRMZM2G328309</a:t>
            </a:r>
            <a:endParaRPr lang="zh-CN" altLang="en-US" dirty="0"/>
          </a:p>
        </p:txBody>
      </p:sp>
      <p:sp>
        <p:nvSpPr>
          <p:cNvPr id="22" name="矩形 21"/>
          <p:cNvSpPr/>
          <p:nvPr/>
        </p:nvSpPr>
        <p:spPr>
          <a:xfrm rot="20123369">
            <a:off x="5508900" y="1558571"/>
            <a:ext cx="20324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de-DE" altLang="zh-CN" dirty="0"/>
              <a:t>AC198871.3_FG002</a:t>
            </a:r>
            <a:endParaRPr lang="zh-CN" altLang="en-US" dirty="0"/>
          </a:p>
        </p:txBody>
      </p:sp>
      <p:sp>
        <p:nvSpPr>
          <p:cNvPr id="23" name="矩形 22"/>
          <p:cNvSpPr/>
          <p:nvPr/>
        </p:nvSpPr>
        <p:spPr>
          <a:xfrm rot="20110447">
            <a:off x="6325532" y="1561751"/>
            <a:ext cx="20324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de-DE" altLang="zh-CN" dirty="0">
                <a:solidFill>
                  <a:prstClr val="black"/>
                </a:solidFill>
              </a:rPr>
              <a:t>AC192608.3_FG004</a:t>
            </a:r>
            <a:endParaRPr lang="zh-CN" altLang="en-US" dirty="0"/>
          </a:p>
        </p:txBody>
      </p:sp>
      <p:sp>
        <p:nvSpPr>
          <p:cNvPr id="24" name="矩形 23"/>
          <p:cNvSpPr/>
          <p:nvPr/>
        </p:nvSpPr>
        <p:spPr>
          <a:xfrm rot="19956255">
            <a:off x="7210753" y="1539658"/>
            <a:ext cx="19752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de-DE" altLang="zh-CN" dirty="0"/>
              <a:t>GRMZM2G112377 </a:t>
            </a:r>
            <a:endParaRPr lang="zh-CN" altLang="en-US" dirty="0"/>
          </a:p>
        </p:txBody>
      </p:sp>
      <p:sp>
        <p:nvSpPr>
          <p:cNvPr id="2" name="TextBox 1"/>
          <p:cNvSpPr txBox="1"/>
          <p:nvPr/>
        </p:nvSpPr>
        <p:spPr>
          <a:xfrm rot="18377936">
            <a:off x="78617" y="1542689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Marker</a:t>
            </a:r>
            <a:endParaRPr lang="zh-CN" altLang="en-US" dirty="0"/>
          </a:p>
        </p:txBody>
      </p:sp>
      <p:sp>
        <p:nvSpPr>
          <p:cNvPr id="25" name="文本框 5"/>
          <p:cNvSpPr txBox="1"/>
          <p:nvPr/>
        </p:nvSpPr>
        <p:spPr>
          <a:xfrm>
            <a:off x="323528" y="4869160"/>
            <a:ext cx="81369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/>
              <a:t>Figure S1  RT-PCR analysis for 8 genes in the fine-mapping region of 354 kb.</a:t>
            </a:r>
          </a:p>
          <a:p>
            <a:r>
              <a:rPr lang="en-US" altLang="zh-CN" dirty="0" smtClean="0"/>
              <a:t>RT-PCR revealed apparent expressions in  the Br2 gene in maize stalk, using Tubulin as internal </a:t>
            </a:r>
            <a:r>
              <a:rPr lang="en-US" altLang="zh-CN" dirty="0" smtClean="0"/>
              <a:t>control. RT-PCR for Tubulin was amplified with primers: </a:t>
            </a:r>
            <a:r>
              <a:rPr lang="en-US" altLang="zh-CN" dirty="0"/>
              <a:t>5’-</a:t>
            </a:r>
            <a:r>
              <a:rPr lang="en-US" altLang="zh-CN" dirty="0" smtClean="0"/>
              <a:t>GTGTCCTGTCCACCCACTCTCT-3’ </a:t>
            </a:r>
            <a:r>
              <a:rPr lang="en-US" altLang="zh-CN" dirty="0"/>
              <a:t>and </a:t>
            </a:r>
            <a:r>
              <a:rPr lang="en-US" altLang="zh-CN" dirty="0" smtClean="0"/>
              <a:t>5’-GGAACTCGTTCACATCAACGTTC-3’.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347864" y="371703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chemeClr val="bg1"/>
                </a:solidFill>
              </a:rPr>
              <a:t>Tubulin</a:t>
            </a:r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16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71600" y="692696"/>
            <a:ext cx="7056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Figure S4  The transcript patterns of D3 , BAK1 , Actin7, Csld1 and Br2 based on RNA-</a:t>
            </a:r>
            <a:r>
              <a:rPr lang="en-US" b="1" dirty="0" err="1" smtClean="0"/>
              <a:t>seq</a:t>
            </a:r>
            <a:endParaRPr lang="en-US" b="1" dirty="0" smtClean="0"/>
          </a:p>
          <a:p>
            <a:r>
              <a:rPr lang="en-US" dirty="0" smtClean="0"/>
              <a:t>(</a:t>
            </a:r>
            <a:r>
              <a:rPr lang="en-US" b="1" dirty="0" smtClean="0"/>
              <a:t>a-e</a:t>
            </a:r>
            <a:r>
              <a:rPr lang="en-US" dirty="0" smtClean="0"/>
              <a:t>) in the early and middle jointing stages in maize and sorghum.  The y-axis and x-axis represented the read coverage from RNA-</a:t>
            </a:r>
            <a:r>
              <a:rPr lang="en-US" dirty="0" err="1" smtClean="0"/>
              <a:t>seq</a:t>
            </a:r>
            <a:r>
              <a:rPr lang="en-US" dirty="0" smtClean="0"/>
              <a:t> data and  gene structure. Red and blue lines signified Br2 and br2 plants.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20688"/>
            <a:ext cx="8293121" cy="2358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827584" y="3429000"/>
            <a:ext cx="7848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Figure S5  The QTL of plant height corresponding to Br2 was identified in B73×Ki11 RIL population , this QTL can explain 12% of the total phenotypic variations, the additive effect reaches 10cm. 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7278" y="404663"/>
            <a:ext cx="3313873" cy="1942496"/>
          </a:xfrm>
          <a:prstGeom prst="rect">
            <a:avLst/>
          </a:prstGeom>
        </p:spPr>
      </p:pic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0796730"/>
              </p:ext>
            </p:extLst>
          </p:nvPr>
        </p:nvGraphicFramePr>
        <p:xfrm>
          <a:off x="2729809" y="2389064"/>
          <a:ext cx="1728192" cy="7086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6064"/>
                <a:gridCol w="576064"/>
                <a:gridCol w="576064"/>
              </a:tblGrid>
              <a:tr h="126014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effectLst/>
                        </a:rPr>
                        <a:t>　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 smtClean="0">
                          <a:effectLst/>
                        </a:rPr>
                        <a:t>Br2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br2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</a:tr>
              <a:tr h="12601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mean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100" u="none" strike="noStrike" dirty="0">
                          <a:effectLst/>
                        </a:rPr>
                        <a:t>157.2692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100" u="none" strike="noStrike" dirty="0">
                          <a:effectLst/>
                        </a:rPr>
                        <a:t>150.7857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</a:tr>
              <a:tr h="12601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SD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100" u="none" strike="noStrike" dirty="0" smtClean="0">
                          <a:effectLst/>
                        </a:rPr>
                        <a:t>1087.085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100" u="none" strike="noStrike">
                          <a:effectLst/>
                        </a:rPr>
                        <a:t>779.5659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</a:tr>
              <a:tr h="12601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P-value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 dirty="0">
                          <a:effectLst/>
                        </a:rPr>
                        <a:t>0.51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04664"/>
            <a:ext cx="3240360" cy="1942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9679199"/>
              </p:ext>
            </p:extLst>
          </p:nvPr>
        </p:nvGraphicFramePr>
        <p:xfrm>
          <a:off x="6228184" y="2420888"/>
          <a:ext cx="1872207" cy="7086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04056"/>
                <a:gridCol w="648072"/>
                <a:gridCol w="720079"/>
              </a:tblGrid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>
                          <a:effectLst/>
                        </a:rPr>
                        <a:t>　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 smtClean="0">
                          <a:effectLst/>
                        </a:rPr>
                        <a:t>Br2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br2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mean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 dirty="0">
                          <a:effectLst/>
                        </a:rPr>
                        <a:t>140.6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 dirty="0">
                          <a:effectLst/>
                        </a:rPr>
                        <a:t>138.3125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SD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 dirty="0">
                          <a:effectLst/>
                        </a:rPr>
                        <a:t>1311.543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 dirty="0">
                          <a:effectLst/>
                        </a:rPr>
                        <a:t>1873.829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P-value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 dirty="0">
                          <a:effectLst/>
                        </a:rPr>
                        <a:t>0.87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754945" y="1847285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i="1" dirty="0" smtClean="0"/>
              <a:t>Br2</a:t>
            </a:r>
            <a:endParaRPr lang="zh-CN" altLang="en-US" i="1" dirty="0"/>
          </a:p>
        </p:txBody>
      </p:sp>
      <p:sp>
        <p:nvSpPr>
          <p:cNvPr id="9" name="TextBox 8"/>
          <p:cNvSpPr txBox="1"/>
          <p:nvPr/>
        </p:nvSpPr>
        <p:spPr>
          <a:xfrm>
            <a:off x="3928377" y="1784272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i="1" dirty="0"/>
              <a:t>b</a:t>
            </a:r>
            <a:r>
              <a:rPr lang="en-US" altLang="zh-CN" i="1" dirty="0" smtClean="0"/>
              <a:t>r2</a:t>
            </a:r>
            <a:endParaRPr lang="zh-CN" altLang="en-US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6372200" y="1772816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i="1" dirty="0" smtClean="0"/>
              <a:t>Br2</a:t>
            </a:r>
            <a:endParaRPr lang="zh-CN" altLang="en-US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7452320" y="1844824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i="1" dirty="0"/>
              <a:t>b</a:t>
            </a:r>
            <a:r>
              <a:rPr lang="en-US" altLang="zh-CN" i="1" dirty="0" smtClean="0"/>
              <a:t>r2</a:t>
            </a:r>
            <a:endParaRPr lang="zh-CN" altLang="en-US" i="1" dirty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364178" y="1084094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Ear length (mm) </a:t>
            </a:r>
            <a:endParaRPr lang="zh-CN" altLang="en-US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573016"/>
            <a:ext cx="3148323" cy="18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4" name="表格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4730912"/>
              </p:ext>
            </p:extLst>
          </p:nvPr>
        </p:nvGraphicFramePr>
        <p:xfrm>
          <a:off x="2411760" y="5517232"/>
          <a:ext cx="1944216" cy="7086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8072"/>
                <a:gridCol w="648072"/>
                <a:gridCol w="648072"/>
              </a:tblGrid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>
                          <a:effectLst/>
                        </a:rPr>
                        <a:t>　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 smtClean="0">
                          <a:effectLst/>
                        </a:rPr>
                        <a:t>Br2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br2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</a:tr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mean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 dirty="0">
                          <a:effectLst/>
                        </a:rPr>
                        <a:t>175.0909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 dirty="0">
                          <a:effectLst/>
                        </a:rPr>
                        <a:t>169.6667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</a:tr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SD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 dirty="0">
                          <a:effectLst/>
                        </a:rPr>
                        <a:t>238.6909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335.8667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</a:tr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P-value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 dirty="0">
                          <a:effectLst/>
                        </a:rPr>
                        <a:t>0.55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573016"/>
            <a:ext cx="3312368" cy="18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6" name="表格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4213934"/>
              </p:ext>
            </p:extLst>
          </p:nvPr>
        </p:nvGraphicFramePr>
        <p:xfrm>
          <a:off x="6156176" y="5517232"/>
          <a:ext cx="1944216" cy="7086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8072"/>
                <a:gridCol w="648072"/>
                <a:gridCol w="648072"/>
              </a:tblGrid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>
                          <a:effectLst/>
                        </a:rPr>
                        <a:t>　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 smtClean="0">
                          <a:effectLst/>
                        </a:rPr>
                        <a:t>Br2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br2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</a:tr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mean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151.6538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136.375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</a:tr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SD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1223.915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 dirty="0">
                          <a:effectLst/>
                        </a:rPr>
                        <a:t>1049.983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</a:tr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P-value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 dirty="0">
                          <a:effectLst/>
                        </a:rPr>
                        <a:t>0.16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2843808" y="4869160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i="1" dirty="0" smtClean="0"/>
              <a:t>Br2</a:t>
            </a:r>
            <a:endParaRPr lang="zh-CN" altLang="en-US" i="1" dirty="0"/>
          </a:p>
        </p:txBody>
      </p:sp>
      <p:sp>
        <p:nvSpPr>
          <p:cNvPr id="18" name="TextBox 17"/>
          <p:cNvSpPr txBox="1"/>
          <p:nvPr/>
        </p:nvSpPr>
        <p:spPr>
          <a:xfrm>
            <a:off x="3851920" y="4869160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i="1" dirty="0"/>
              <a:t>b</a:t>
            </a:r>
            <a:r>
              <a:rPr lang="en-US" altLang="zh-CN" i="1" dirty="0" smtClean="0"/>
              <a:t>r2</a:t>
            </a:r>
            <a:endParaRPr lang="zh-CN" altLang="en-US" i="1" dirty="0"/>
          </a:p>
        </p:txBody>
      </p:sp>
      <p:sp>
        <p:nvSpPr>
          <p:cNvPr id="19" name="TextBox 18"/>
          <p:cNvSpPr txBox="1"/>
          <p:nvPr/>
        </p:nvSpPr>
        <p:spPr>
          <a:xfrm>
            <a:off x="6444208" y="4941168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i="1" dirty="0" smtClean="0"/>
              <a:t>Br2</a:t>
            </a:r>
            <a:endParaRPr lang="zh-CN" altLang="en-US" i="1" dirty="0"/>
          </a:p>
        </p:txBody>
      </p:sp>
      <p:sp>
        <p:nvSpPr>
          <p:cNvPr id="20" name="TextBox 19"/>
          <p:cNvSpPr txBox="1"/>
          <p:nvPr/>
        </p:nvSpPr>
        <p:spPr>
          <a:xfrm>
            <a:off x="7596336" y="4941168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i="1" dirty="0"/>
              <a:t>b</a:t>
            </a:r>
            <a:r>
              <a:rPr lang="en-US" altLang="zh-CN" i="1" dirty="0" smtClean="0"/>
              <a:t>r2</a:t>
            </a:r>
            <a:endParaRPr lang="zh-CN" altLang="en-US" i="1" dirty="0"/>
          </a:p>
        </p:txBody>
      </p:sp>
      <p:sp>
        <p:nvSpPr>
          <p:cNvPr id="21" name="TextBox 20"/>
          <p:cNvSpPr txBox="1"/>
          <p:nvPr/>
        </p:nvSpPr>
        <p:spPr>
          <a:xfrm rot="16200000">
            <a:off x="436186" y="4180438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Ear length (mm) </a:t>
            </a:r>
            <a:endParaRPr lang="zh-CN" alt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987824" y="116632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/>
              <a:t>105</a:t>
            </a:r>
            <a:endParaRPr lang="zh-CN" altLang="en-US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6516216" y="116632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/>
              <a:t>114</a:t>
            </a:r>
            <a:endParaRPr lang="zh-CN" altLang="en-US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6732240" y="3284984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/>
              <a:t>17</a:t>
            </a:r>
            <a:endParaRPr lang="zh-CN" altLang="en-US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2987824" y="3284984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/>
              <a:t>162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97869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692696"/>
            <a:ext cx="7776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/>
              <a:t>Figure S2 T-test for ear length in four families</a:t>
            </a:r>
          </a:p>
          <a:p>
            <a:r>
              <a:rPr lang="en-US" altLang="zh-CN" dirty="0" smtClean="0"/>
              <a:t> </a:t>
            </a:r>
          </a:p>
          <a:p>
            <a:r>
              <a:rPr lang="en-US" altLang="zh-CN" dirty="0" smtClean="0"/>
              <a:t>The means, standard deviations (SDs) and P-values were shown under the plots.</a:t>
            </a:r>
            <a:endParaRPr lang="en-US" altLang="zh-CN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145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404664"/>
            <a:ext cx="5616624" cy="386923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 rot="16200000">
            <a:off x="184158" y="1768170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Relative expression</a:t>
            </a:r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575556" y="4725144"/>
            <a:ext cx="81369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/>
              <a:t>Figure S3 The expression level of </a:t>
            </a:r>
            <a:r>
              <a:rPr lang="en-US" altLang="zh-CN" b="1" i="1" dirty="0" smtClean="0"/>
              <a:t>Br2</a:t>
            </a:r>
            <a:r>
              <a:rPr lang="en-US" altLang="zh-CN" b="1" dirty="0" smtClean="0"/>
              <a:t> gene in the early and middle stages of jointing.</a:t>
            </a:r>
          </a:p>
          <a:p>
            <a:r>
              <a:rPr lang="en-US" altLang="zh-CN" b="1" dirty="0" smtClean="0"/>
              <a:t>Student’s T-test showed that no significant transcript was present in both early and middle jointing stages (P&lt;0.05).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164793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110341"/>
            <a:ext cx="3744416" cy="2420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1038333"/>
            <a:ext cx="3682060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3846645"/>
            <a:ext cx="374441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8064" y="3774637"/>
            <a:ext cx="3744416" cy="2793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4499992" y="188640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rgbClr val="FF0000"/>
                </a:solidFill>
              </a:rPr>
              <a:t>D3</a:t>
            </a:r>
            <a:endParaRPr lang="en-US" sz="3200" b="1" i="1" dirty="0">
              <a:solidFill>
                <a:srgbClr val="FF0000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4860032" y="1008112"/>
            <a:ext cx="0" cy="5733256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0" y="3558613"/>
            <a:ext cx="9144000" cy="0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123728" y="620688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early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804248" y="620688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middle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 rot="16200000">
            <a:off x="-31866" y="1825775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maize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 rot="16200000">
            <a:off x="-175881" y="4648490"/>
            <a:ext cx="1224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sorghum</a:t>
            </a:r>
            <a:endParaRPr lang="en-US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11560" y="260648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224583"/>
            <a:ext cx="3982781" cy="2492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1296591"/>
            <a:ext cx="3912189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4032895"/>
            <a:ext cx="4104456" cy="2492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4048" y="3933056"/>
            <a:ext cx="3888432" cy="2564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4355976" y="107921"/>
            <a:ext cx="1440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rgbClr val="FF0000"/>
                </a:solidFill>
              </a:rPr>
              <a:t>BAK1</a:t>
            </a:r>
            <a:endParaRPr lang="en-US" sz="3200" b="1" i="1" dirty="0">
              <a:solidFill>
                <a:srgbClr val="FF0000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4788024" y="936104"/>
            <a:ext cx="0" cy="5733256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0" y="3789040"/>
            <a:ext cx="9144000" cy="0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195736" y="83671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early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516216" y="75541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middle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 rot="16200000">
            <a:off x="-247889" y="212821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maize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 rot="16200000">
            <a:off x="-391906" y="4792507"/>
            <a:ext cx="1224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sorghum</a:t>
            </a:r>
            <a:endParaRPr lang="en-US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39552" y="26064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5220" y="1440607"/>
            <a:ext cx="3758788" cy="2348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268760"/>
            <a:ext cx="3672408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4104903"/>
            <a:ext cx="3816424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3933056"/>
            <a:ext cx="3744416" cy="2636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4139952" y="260648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rgbClr val="FF0000"/>
                </a:solidFill>
              </a:rPr>
              <a:t>Actin7</a:t>
            </a:r>
            <a:endParaRPr lang="en-US" sz="3200" b="1" i="1" dirty="0">
              <a:solidFill>
                <a:srgbClr val="FF0000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4860032" y="864096"/>
            <a:ext cx="0" cy="5733256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0" y="3816871"/>
            <a:ext cx="9144000" cy="0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051720" y="908720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early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732240" y="908720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middle</a:t>
            </a:r>
            <a:endParaRPr lang="en-US" b="1" dirty="0"/>
          </a:p>
        </p:txBody>
      </p:sp>
      <p:sp>
        <p:nvSpPr>
          <p:cNvPr id="15" name="TextBox 14"/>
          <p:cNvSpPr txBox="1"/>
          <p:nvPr/>
        </p:nvSpPr>
        <p:spPr>
          <a:xfrm rot="16200000">
            <a:off x="-31865" y="212821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maize</a:t>
            </a:r>
            <a:endParaRPr lang="en-US" b="1" dirty="0"/>
          </a:p>
        </p:txBody>
      </p:sp>
      <p:sp>
        <p:nvSpPr>
          <p:cNvPr id="16" name="TextBox 15"/>
          <p:cNvSpPr txBox="1"/>
          <p:nvPr/>
        </p:nvSpPr>
        <p:spPr>
          <a:xfrm rot="16200000">
            <a:off x="-185175" y="5008531"/>
            <a:ext cx="1224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sorghum</a:t>
            </a:r>
            <a:endParaRPr lang="en-US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539552" y="332656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661785"/>
            <a:ext cx="3788214" cy="237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1661785"/>
            <a:ext cx="3797124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4283968" y="35913"/>
            <a:ext cx="1224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rgbClr val="FF0000"/>
                </a:solidFill>
              </a:rPr>
              <a:t>Csld1</a:t>
            </a:r>
            <a:endParaRPr lang="en-US" sz="3200" b="1" i="1" dirty="0">
              <a:solidFill>
                <a:srgbClr val="FF000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4398089"/>
            <a:ext cx="3744416" cy="2343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6056" y="4398089"/>
            <a:ext cx="374441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9" name="Straight Connector 8"/>
          <p:cNvCxnSpPr/>
          <p:nvPr/>
        </p:nvCxnSpPr>
        <p:spPr>
          <a:xfrm>
            <a:off x="4860032" y="969089"/>
            <a:ext cx="0" cy="5733256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0" y="4077072"/>
            <a:ext cx="9144000" cy="0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051720" y="980728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early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732240" y="105273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middle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 rot="16200000">
            <a:off x="-103874" y="227222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maize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 rot="16200000">
            <a:off x="-185175" y="5152545"/>
            <a:ext cx="1224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sorghum</a:t>
            </a:r>
            <a:endParaRPr lang="en-US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83568" y="40466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57400"/>
            <a:ext cx="3816424" cy="2388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457400"/>
            <a:ext cx="3672408" cy="2455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4265712"/>
            <a:ext cx="3816424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4337720"/>
            <a:ext cx="3708920" cy="2321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4283968" y="188640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rgbClr val="FF0000"/>
                </a:solidFill>
              </a:rPr>
              <a:t>Br2</a:t>
            </a:r>
            <a:endParaRPr lang="en-US" sz="3200" b="1" i="1" dirty="0">
              <a:solidFill>
                <a:srgbClr val="FF0000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4860032" y="908720"/>
            <a:ext cx="0" cy="5733256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0" y="4049688"/>
            <a:ext cx="9144000" cy="0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339752" y="908720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early</a:t>
            </a:r>
            <a:endParaRPr lang="en-US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6660232" y="908720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middle</a:t>
            </a:r>
            <a:endParaRPr lang="en-US" b="1" dirty="0"/>
          </a:p>
        </p:txBody>
      </p:sp>
      <p:sp>
        <p:nvSpPr>
          <p:cNvPr id="17" name="TextBox 16"/>
          <p:cNvSpPr txBox="1"/>
          <p:nvPr/>
        </p:nvSpPr>
        <p:spPr>
          <a:xfrm rot="16200000">
            <a:off x="-103874" y="220021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maize</a:t>
            </a:r>
            <a:endParaRPr lang="en-US" b="1" dirty="0"/>
          </a:p>
        </p:txBody>
      </p:sp>
      <p:sp>
        <p:nvSpPr>
          <p:cNvPr id="18" name="TextBox 17"/>
          <p:cNvSpPr txBox="1"/>
          <p:nvPr/>
        </p:nvSpPr>
        <p:spPr>
          <a:xfrm rot="16200000">
            <a:off x="-185175" y="5152547"/>
            <a:ext cx="1224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sorghum</a:t>
            </a:r>
            <a:endParaRPr lang="en-US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539552" y="332656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</TotalTime>
  <Words>312</Words>
  <Application>Microsoft Office PowerPoint</Application>
  <PresentationFormat>全屏显示(4:3)</PresentationFormat>
  <Paragraphs>112</Paragraphs>
  <Slides>11</Slides>
  <Notes>3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2" baseType="lpstr"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KSU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zhwlin</dc:creator>
  <cp:lastModifiedBy>hp</cp:lastModifiedBy>
  <cp:revision>32</cp:revision>
  <dcterms:created xsi:type="dcterms:W3CDTF">2016-05-22T07:41:51Z</dcterms:created>
  <dcterms:modified xsi:type="dcterms:W3CDTF">2017-10-20T06:15:03Z</dcterms:modified>
</cp:coreProperties>
</file>