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theme/themeOverride4.xml" ContentType="application/vnd.openxmlformats-officedocument.themeOverride+xml"/>
  <Override PartName="/ppt/charts/chart5.xml" ContentType="application/vnd.openxmlformats-officedocument.drawingml.chart+xml"/>
  <Override PartName="/ppt/theme/themeOverride5.xml" ContentType="application/vnd.openxmlformats-officedocument.themeOverride+xml"/>
  <Override PartName="/ppt/charts/chart6.xml" ContentType="application/vnd.openxmlformats-officedocument.drawingml.chart+xml"/>
  <Override PartName="/ppt/theme/themeOverride6.xml" ContentType="application/vnd.openxmlformats-officedocument.themeOverride+xml"/>
  <Override PartName="/ppt/charts/chart7.xml" ContentType="application/vnd.openxmlformats-officedocument.drawingml.chart+xml"/>
  <Override PartName="/ppt/theme/themeOverride7.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6858000" cy="9906000" type="A4"/>
  <p:notesSz cx="6881813" cy="100028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varScale="1">
        <p:scale>
          <a:sx n="75" d="100"/>
          <a:sy n="75" d="100"/>
        </p:scale>
        <p:origin x="2034" y="54"/>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oleObject" Target="file:///\\toky-ser-anx-01\Shared%20Data\Non_Client\Janune\TAK%2001-02%20&#39640;&#34880;&#22311;\&#12467;&#12500;&#12540;&#12467;&#12500;&#12540;Figure&#12487;&#12540;&#12479;20170908%20(2)&#12481;&#12455;&#12483;&#12463;&#28168;&#12415;&#26368;&#26032;20170927_20171012_20171031(&#12473;&#12521;&#12452;&#12489;22&#20197;&#38477;&#35201;&#12481;&#12455;&#12483;&#12463;&#65289;20171101.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toky-ser-anx-01\Shared%20Data\Non_Client\Janune\TAK%2001-02%20&#39640;&#34880;&#22311;\&#12467;&#12500;&#12540;&#12467;&#12500;&#12540;Figure&#12487;&#12540;&#12479;20170908%20(2)&#12481;&#12455;&#12483;&#12463;&#28168;&#12415;&#26368;&#26032;20170927_20171012_20171031(&#12473;&#12521;&#12452;&#12489;22&#20197;&#38477;&#35201;&#12481;&#12455;&#12483;&#12463;&#65289;20171101.xlsx"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file:///\\toky-ser-anx-01\Shared%20Data\Non_Client\Janune\TAK%2001-02%20&#39640;&#34880;&#22311;\&#12467;&#12500;&#12540;&#12467;&#12500;&#12540;Figure&#12487;&#12540;&#12479;20170908%20(2)&#12481;&#12455;&#12483;&#12463;&#28168;&#12415;&#26368;&#26032;20170927_20171012_20171031(&#12473;&#12521;&#12452;&#12489;22&#20197;&#38477;&#35201;&#12481;&#12455;&#12483;&#12463;&#65289;20171101.xlsx" TargetMode="External"/><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oleObject" Target="file:///\\toky-ser-anx-01\Shared%20Data\Non_Client\Janune\TAK%2001-02%20&#39640;&#34880;&#22311;\&#12467;&#12500;&#12540;&#12467;&#12500;&#12540;Figure&#12487;&#12540;&#12479;20170908%20(2)&#12481;&#12455;&#12483;&#12463;&#28168;&#12415;&#26368;&#26032;20170927_20171012_20171031(&#12473;&#12521;&#12452;&#12489;22&#20197;&#38477;&#35201;&#12481;&#12455;&#12483;&#12463;&#65289;20171101.xlsx" TargetMode="External"/><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2" Type="http://schemas.openxmlformats.org/officeDocument/2006/relationships/oleObject" Target="file:///\\toky-ser-anx-01\Shared%20Data\Non_Client\Janune\TAK%2001-02%20&#39640;&#34880;&#22311;\&#12467;&#12500;&#12540;&#12467;&#12500;&#12540;Figure&#12487;&#12540;&#12479;20170908%20(2)&#12481;&#12455;&#12483;&#12463;&#28168;&#12415;&#26368;&#26032;20170927_20171012_20171031(&#12473;&#12521;&#12452;&#12489;22&#20197;&#38477;&#35201;&#12481;&#12455;&#12483;&#12463;&#65289;20171101.xlsx" TargetMode="External"/><Relationship Id="rId1" Type="http://schemas.openxmlformats.org/officeDocument/2006/relationships/themeOverride" Target="../theme/themeOverride5.xml"/></Relationships>
</file>

<file path=ppt/charts/_rels/chart6.xml.rels><?xml version="1.0" encoding="UTF-8" standalone="yes"?>
<Relationships xmlns="http://schemas.openxmlformats.org/package/2006/relationships"><Relationship Id="rId2" Type="http://schemas.openxmlformats.org/officeDocument/2006/relationships/oleObject" Target="file:///\\toky-ser-anx-01\Shared%20Data\Non_Client\Janune\TAK%2001-02%20&#39640;&#34880;&#22311;\&#12467;&#12500;&#12540;&#12467;&#12500;&#12540;Figure&#12487;&#12540;&#12479;20170908%20(2)&#12481;&#12455;&#12483;&#12463;&#28168;&#12415;&#26368;&#26032;20170927_20171012_20171031(&#12473;&#12521;&#12452;&#12489;22&#20197;&#38477;&#35201;&#12481;&#12455;&#12483;&#12463;&#65289;20171101.xlsx" TargetMode="External"/><Relationship Id="rId1" Type="http://schemas.openxmlformats.org/officeDocument/2006/relationships/themeOverride" Target="../theme/themeOverride6.xml"/></Relationships>
</file>

<file path=ppt/charts/_rels/chart7.xml.rels><?xml version="1.0" encoding="UTF-8" standalone="yes"?>
<Relationships xmlns="http://schemas.openxmlformats.org/package/2006/relationships"><Relationship Id="rId2" Type="http://schemas.openxmlformats.org/officeDocument/2006/relationships/oleObject" Target="file:///\\toky-ser-anx-01\Shared%20Data\Non_Client\Janune\TAK%2001-02%20&#39640;&#34880;&#22311;\&#12467;&#12500;&#12540;&#12467;&#12500;&#12540;Figure&#12487;&#12540;&#12479;20170908%20(2)&#12481;&#12455;&#12483;&#12463;&#28168;&#12415;&#26368;&#26032;20170927_20171012_20171031(&#12473;&#12521;&#12452;&#12489;22&#20197;&#38477;&#35201;&#12481;&#12455;&#12483;&#12463;&#65289;20171101.xlsx" TargetMode="External"/><Relationship Id="rId1" Type="http://schemas.openxmlformats.org/officeDocument/2006/relationships/themeOverride" Target="../theme/themeOverrid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4834855119419299"/>
          <c:y val="5.0925925925925923E-2"/>
          <c:w val="0.6000895476300756"/>
          <c:h val="0.77007108486439191"/>
        </c:manualLayout>
      </c:layout>
      <c:lineChart>
        <c:grouping val="standard"/>
        <c:varyColors val="0"/>
        <c:ser>
          <c:idx val="0"/>
          <c:order val="0"/>
          <c:tx>
            <c:strRef>
              <c:f>スライド7★!$A$5</c:f>
              <c:strCache>
                <c:ptCount val="1"/>
                <c:pt idx="0">
                  <c:v>CCB</c:v>
                </c:pt>
              </c:strCache>
            </c:strRef>
          </c:tx>
          <c:spPr>
            <a:ln w="25400">
              <a:solidFill>
                <a:srgbClr val="4F81BD"/>
              </a:solidFill>
              <a:prstDash val="solid"/>
            </a:ln>
          </c:spPr>
          <c:marker>
            <c:symbol val="circle"/>
            <c:size val="7"/>
            <c:spPr>
              <a:solidFill>
                <a:srgbClr val="4F81BD"/>
              </a:solidFill>
              <a:ln>
                <a:noFill/>
              </a:ln>
            </c:spPr>
          </c:marker>
          <c:cat>
            <c:numRef>
              <c:f>スライド7★!$B$4:$G$4</c:f>
              <c:numCache>
                <c:formatCode>General</c:formatCode>
                <c:ptCount val="6"/>
                <c:pt idx="0">
                  <c:v>2010</c:v>
                </c:pt>
                <c:pt idx="1">
                  <c:v>2011</c:v>
                </c:pt>
                <c:pt idx="2">
                  <c:v>2012</c:v>
                </c:pt>
                <c:pt idx="3">
                  <c:v>2013</c:v>
                </c:pt>
                <c:pt idx="4">
                  <c:v>2014</c:v>
                </c:pt>
                <c:pt idx="5">
                  <c:v>2015</c:v>
                </c:pt>
              </c:numCache>
            </c:numRef>
          </c:cat>
          <c:val>
            <c:numRef>
              <c:f>スライド7★!$B$5:$G$5</c:f>
              <c:numCache>
                <c:formatCode>General</c:formatCode>
                <c:ptCount val="6"/>
                <c:pt idx="0">
                  <c:v>0.33965756594169366</c:v>
                </c:pt>
                <c:pt idx="1">
                  <c:v>0.33991385498923188</c:v>
                </c:pt>
                <c:pt idx="2">
                  <c:v>0.3619251119251119</c:v>
                </c:pt>
                <c:pt idx="3">
                  <c:v>0.3848348149130954</c:v>
                </c:pt>
                <c:pt idx="4">
                  <c:v>0.41867405670432745</c:v>
                </c:pt>
                <c:pt idx="5">
                  <c:v>0.43358024691358027</c:v>
                </c:pt>
              </c:numCache>
            </c:numRef>
          </c:val>
          <c:smooth val="0"/>
          <c:extLst>
            <c:ext xmlns:c16="http://schemas.microsoft.com/office/drawing/2014/chart" uri="{C3380CC4-5D6E-409C-BE32-E72D297353CC}">
              <c16:uniqueId val="{00000000-19FC-4990-BF6D-65FF858ABCCC}"/>
            </c:ext>
          </c:extLst>
        </c:ser>
        <c:ser>
          <c:idx val="1"/>
          <c:order val="1"/>
          <c:tx>
            <c:strRef>
              <c:f>スライド7★!$A$6</c:f>
              <c:strCache>
                <c:ptCount val="1"/>
                <c:pt idx="0">
                  <c:v>ARB</c:v>
                </c:pt>
              </c:strCache>
            </c:strRef>
          </c:tx>
          <c:spPr>
            <a:ln w="25400">
              <a:solidFill>
                <a:srgbClr val="C0504D"/>
              </a:solidFill>
              <a:prstDash val="solid"/>
            </a:ln>
          </c:spPr>
          <c:marker>
            <c:symbol val="circle"/>
            <c:size val="7"/>
            <c:spPr>
              <a:noFill/>
              <a:ln>
                <a:solidFill>
                  <a:srgbClr val="C0504D"/>
                </a:solidFill>
              </a:ln>
            </c:spPr>
          </c:marker>
          <c:cat>
            <c:numRef>
              <c:f>スライド7★!$B$4:$G$4</c:f>
              <c:numCache>
                <c:formatCode>General</c:formatCode>
                <c:ptCount val="6"/>
                <c:pt idx="0">
                  <c:v>2010</c:v>
                </c:pt>
                <c:pt idx="1">
                  <c:v>2011</c:v>
                </c:pt>
                <c:pt idx="2">
                  <c:v>2012</c:v>
                </c:pt>
                <c:pt idx="3">
                  <c:v>2013</c:v>
                </c:pt>
                <c:pt idx="4">
                  <c:v>2014</c:v>
                </c:pt>
                <c:pt idx="5">
                  <c:v>2015</c:v>
                </c:pt>
              </c:numCache>
            </c:numRef>
          </c:cat>
          <c:val>
            <c:numRef>
              <c:f>スライド7★!$B$6:$G$6</c:f>
              <c:numCache>
                <c:formatCode>General</c:formatCode>
                <c:ptCount val="6"/>
                <c:pt idx="0">
                  <c:v>0.41554835724201761</c:v>
                </c:pt>
                <c:pt idx="1">
                  <c:v>0.41277817659727206</c:v>
                </c:pt>
                <c:pt idx="2">
                  <c:v>0.38502238502238501</c:v>
                </c:pt>
                <c:pt idx="3">
                  <c:v>0.36128433063553139</c:v>
                </c:pt>
                <c:pt idx="4">
                  <c:v>0.33649541675548922</c:v>
                </c:pt>
                <c:pt idx="5">
                  <c:v>0.33761316872427982</c:v>
                </c:pt>
              </c:numCache>
            </c:numRef>
          </c:val>
          <c:smooth val="0"/>
          <c:extLst>
            <c:ext xmlns:c16="http://schemas.microsoft.com/office/drawing/2014/chart" uri="{C3380CC4-5D6E-409C-BE32-E72D297353CC}">
              <c16:uniqueId val="{00000001-19FC-4990-BF6D-65FF858ABCCC}"/>
            </c:ext>
          </c:extLst>
        </c:ser>
        <c:ser>
          <c:idx val="2"/>
          <c:order val="2"/>
          <c:tx>
            <c:strRef>
              <c:f>スライド7★!$A$7</c:f>
              <c:strCache>
                <c:ptCount val="1"/>
                <c:pt idx="0">
                  <c:v>BETA</c:v>
                </c:pt>
              </c:strCache>
            </c:strRef>
          </c:tx>
          <c:spPr>
            <a:ln w="25400">
              <a:solidFill>
                <a:srgbClr val="9BBB59"/>
              </a:solidFill>
              <a:prstDash val="solid"/>
            </a:ln>
          </c:spPr>
          <c:marker>
            <c:symbol val="square"/>
            <c:size val="7"/>
            <c:spPr>
              <a:solidFill>
                <a:srgbClr val="9BBB59"/>
              </a:solidFill>
              <a:ln>
                <a:noFill/>
              </a:ln>
            </c:spPr>
          </c:marker>
          <c:cat>
            <c:numRef>
              <c:f>スライド7★!$B$4:$G$4</c:f>
              <c:numCache>
                <c:formatCode>General</c:formatCode>
                <c:ptCount val="6"/>
                <c:pt idx="0">
                  <c:v>2010</c:v>
                </c:pt>
                <c:pt idx="1">
                  <c:v>2011</c:v>
                </c:pt>
                <c:pt idx="2">
                  <c:v>2012</c:v>
                </c:pt>
                <c:pt idx="3">
                  <c:v>2013</c:v>
                </c:pt>
                <c:pt idx="4">
                  <c:v>2014</c:v>
                </c:pt>
                <c:pt idx="5">
                  <c:v>2015</c:v>
                </c:pt>
              </c:numCache>
            </c:numRef>
          </c:cat>
          <c:val>
            <c:numRef>
              <c:f>スライド7★!$B$7:$G$7</c:f>
              <c:numCache>
                <c:formatCode>General</c:formatCode>
                <c:ptCount val="6"/>
                <c:pt idx="0">
                  <c:v>7.3114298935677932E-2</c:v>
                </c:pt>
                <c:pt idx="1">
                  <c:v>6.8736539842067484E-2</c:v>
                </c:pt>
                <c:pt idx="2">
                  <c:v>7.824582824582825E-2</c:v>
                </c:pt>
                <c:pt idx="3">
                  <c:v>7.4101101233912697E-2</c:v>
                </c:pt>
                <c:pt idx="4">
                  <c:v>7.589000213174163E-2</c:v>
                </c:pt>
                <c:pt idx="5">
                  <c:v>7.6707818930041152E-2</c:v>
                </c:pt>
              </c:numCache>
            </c:numRef>
          </c:val>
          <c:smooth val="0"/>
          <c:extLst>
            <c:ext xmlns:c16="http://schemas.microsoft.com/office/drawing/2014/chart" uri="{C3380CC4-5D6E-409C-BE32-E72D297353CC}">
              <c16:uniqueId val="{00000002-19FC-4990-BF6D-65FF858ABCCC}"/>
            </c:ext>
          </c:extLst>
        </c:ser>
        <c:ser>
          <c:idx val="3"/>
          <c:order val="3"/>
          <c:tx>
            <c:strRef>
              <c:f>スライド7★!$A$8</c:f>
              <c:strCache>
                <c:ptCount val="1"/>
                <c:pt idx="0">
                  <c:v>DIU</c:v>
                </c:pt>
              </c:strCache>
            </c:strRef>
          </c:tx>
          <c:spPr>
            <a:ln w="25400">
              <a:solidFill>
                <a:srgbClr val="8064A2"/>
              </a:solidFill>
              <a:prstDash val="solid"/>
            </a:ln>
          </c:spPr>
          <c:marker>
            <c:symbol val="square"/>
            <c:size val="7"/>
            <c:spPr>
              <a:noFill/>
              <a:ln>
                <a:solidFill>
                  <a:srgbClr val="8064A2"/>
                </a:solidFill>
              </a:ln>
            </c:spPr>
          </c:marker>
          <c:cat>
            <c:numRef>
              <c:f>スライド7★!$B$4:$G$4</c:f>
              <c:numCache>
                <c:formatCode>General</c:formatCode>
                <c:ptCount val="6"/>
                <c:pt idx="0">
                  <c:v>2010</c:v>
                </c:pt>
                <c:pt idx="1">
                  <c:v>2011</c:v>
                </c:pt>
                <c:pt idx="2">
                  <c:v>2012</c:v>
                </c:pt>
                <c:pt idx="3">
                  <c:v>2013</c:v>
                </c:pt>
                <c:pt idx="4">
                  <c:v>2014</c:v>
                </c:pt>
                <c:pt idx="5">
                  <c:v>2015</c:v>
                </c:pt>
              </c:numCache>
            </c:numRef>
          </c:cat>
          <c:val>
            <c:numRef>
              <c:f>スライド7★!$B$8:$G$8</c:f>
              <c:numCache>
                <c:formatCode>General</c:formatCode>
                <c:ptCount val="6"/>
                <c:pt idx="0">
                  <c:v>3.3317908375751965E-2</c:v>
                </c:pt>
                <c:pt idx="1">
                  <c:v>3.1586503948312993E-2</c:v>
                </c:pt>
                <c:pt idx="2">
                  <c:v>3.6630036630036632E-2</c:v>
                </c:pt>
                <c:pt idx="3">
                  <c:v>3.0516120472336473E-2</c:v>
                </c:pt>
                <c:pt idx="4">
                  <c:v>3.5333617565551055E-2</c:v>
                </c:pt>
                <c:pt idx="5">
                  <c:v>3.2263374485596706E-2</c:v>
                </c:pt>
              </c:numCache>
            </c:numRef>
          </c:val>
          <c:smooth val="0"/>
          <c:extLst>
            <c:ext xmlns:c16="http://schemas.microsoft.com/office/drawing/2014/chart" uri="{C3380CC4-5D6E-409C-BE32-E72D297353CC}">
              <c16:uniqueId val="{00000003-19FC-4990-BF6D-65FF858ABCCC}"/>
            </c:ext>
          </c:extLst>
        </c:ser>
        <c:ser>
          <c:idx val="4"/>
          <c:order val="4"/>
          <c:tx>
            <c:strRef>
              <c:f>スライド7★!$A$9</c:f>
              <c:strCache>
                <c:ptCount val="1"/>
                <c:pt idx="0">
                  <c:v>ACE</c:v>
                </c:pt>
              </c:strCache>
            </c:strRef>
          </c:tx>
          <c:spPr>
            <a:ln w="25400">
              <a:solidFill>
                <a:srgbClr val="C0504D">
                  <a:lumMod val="60000"/>
                  <a:lumOff val="40000"/>
                </a:srgbClr>
              </a:solidFill>
              <a:prstDash val="solid"/>
            </a:ln>
          </c:spPr>
          <c:marker>
            <c:symbol val="triangle"/>
            <c:size val="7"/>
            <c:spPr>
              <a:solidFill>
                <a:srgbClr val="C0504D">
                  <a:lumMod val="60000"/>
                  <a:lumOff val="40000"/>
                </a:srgbClr>
              </a:solidFill>
              <a:ln>
                <a:noFill/>
              </a:ln>
            </c:spPr>
          </c:marker>
          <c:cat>
            <c:numRef>
              <c:f>スライド7★!$B$4:$G$4</c:f>
              <c:numCache>
                <c:formatCode>General</c:formatCode>
                <c:ptCount val="6"/>
                <c:pt idx="0">
                  <c:v>2010</c:v>
                </c:pt>
                <c:pt idx="1">
                  <c:v>2011</c:v>
                </c:pt>
                <c:pt idx="2">
                  <c:v>2012</c:v>
                </c:pt>
                <c:pt idx="3">
                  <c:v>2013</c:v>
                </c:pt>
                <c:pt idx="4">
                  <c:v>2014</c:v>
                </c:pt>
                <c:pt idx="5">
                  <c:v>2015</c:v>
                </c:pt>
              </c:numCache>
            </c:numRef>
          </c:cat>
          <c:val>
            <c:numRef>
              <c:f>スライド7★!$B$9:$G$9</c:f>
              <c:numCache>
                <c:formatCode>General</c:formatCode>
                <c:ptCount val="6"/>
                <c:pt idx="0">
                  <c:v>1.8509949097639981E-2</c:v>
                </c:pt>
                <c:pt idx="1">
                  <c:v>2.5843503230437905E-2</c:v>
                </c:pt>
                <c:pt idx="2">
                  <c:v>2.2486772486772486E-2</c:v>
                </c:pt>
                <c:pt idx="3">
                  <c:v>2.2223696430940694E-2</c:v>
                </c:pt>
                <c:pt idx="4">
                  <c:v>2.5580899594969089E-2</c:v>
                </c:pt>
                <c:pt idx="5">
                  <c:v>2.1618655692729766E-2</c:v>
                </c:pt>
              </c:numCache>
            </c:numRef>
          </c:val>
          <c:smooth val="0"/>
          <c:extLst>
            <c:ext xmlns:c16="http://schemas.microsoft.com/office/drawing/2014/chart" uri="{C3380CC4-5D6E-409C-BE32-E72D297353CC}">
              <c16:uniqueId val="{00000004-19FC-4990-BF6D-65FF858ABCCC}"/>
            </c:ext>
          </c:extLst>
        </c:ser>
        <c:dLbls>
          <c:showLegendKey val="0"/>
          <c:showVal val="0"/>
          <c:showCatName val="0"/>
          <c:showSerName val="0"/>
          <c:showPercent val="0"/>
          <c:showBubbleSize val="0"/>
        </c:dLbls>
        <c:marker val="1"/>
        <c:smooth val="0"/>
        <c:axId val="133509504"/>
        <c:axId val="133511424"/>
      </c:lineChart>
      <c:catAx>
        <c:axId val="133509504"/>
        <c:scaling>
          <c:orientation val="minMax"/>
        </c:scaling>
        <c:delete val="0"/>
        <c:axPos val="b"/>
        <c:title>
          <c:tx>
            <c:rich>
              <a:bodyPr/>
              <a:lstStyle/>
              <a:p>
                <a:pPr>
                  <a:defRPr lang="ja-JP"/>
                </a:pPr>
                <a:r>
                  <a:rPr lang="en-US" altLang="ja-JP"/>
                  <a:t>Year</a:t>
                </a:r>
                <a:endParaRPr lang="ja-JP" altLang="en-US"/>
              </a:p>
            </c:rich>
          </c:tx>
          <c:overlay val="0"/>
        </c:title>
        <c:numFmt formatCode="General" sourceLinked="1"/>
        <c:majorTickMark val="out"/>
        <c:minorTickMark val="none"/>
        <c:tickLblPos val="nextTo"/>
        <c:txPr>
          <a:bodyPr/>
          <a:lstStyle/>
          <a:p>
            <a:pPr>
              <a:defRPr lang="ja-JP"/>
            </a:pPr>
            <a:endParaRPr lang="ja-JP"/>
          </a:p>
        </c:txPr>
        <c:crossAx val="133511424"/>
        <c:crosses val="autoZero"/>
        <c:auto val="1"/>
        <c:lblAlgn val="ctr"/>
        <c:lblOffset val="100"/>
        <c:noMultiLvlLbl val="0"/>
      </c:catAx>
      <c:valAx>
        <c:axId val="133511424"/>
        <c:scaling>
          <c:orientation val="minMax"/>
          <c:max val="0.5"/>
        </c:scaling>
        <c:delete val="0"/>
        <c:axPos val="l"/>
        <c:title>
          <c:tx>
            <c:rich>
              <a:bodyPr rot="-5400000" vert="horz"/>
              <a:lstStyle/>
              <a:p>
                <a:pPr>
                  <a:defRPr lang="ja-JP"/>
                </a:pPr>
                <a:r>
                  <a:rPr lang="en-US" altLang="ja-JP"/>
                  <a:t>Prescription</a:t>
                </a:r>
                <a:r>
                  <a:rPr lang="en-US" altLang="ja-JP" baseline="0"/>
                  <a:t> Rate</a:t>
                </a:r>
                <a:endParaRPr lang="ja-JP" altLang="en-US"/>
              </a:p>
            </c:rich>
          </c:tx>
          <c:overlay val="0"/>
        </c:title>
        <c:numFmt formatCode="0%" sourceLinked="0"/>
        <c:majorTickMark val="out"/>
        <c:minorTickMark val="none"/>
        <c:tickLblPos val="nextTo"/>
        <c:txPr>
          <a:bodyPr/>
          <a:lstStyle/>
          <a:p>
            <a:pPr>
              <a:defRPr lang="ja-JP"/>
            </a:pPr>
            <a:endParaRPr lang="ja-JP"/>
          </a:p>
        </c:txPr>
        <c:crossAx val="133509504"/>
        <c:crosses val="autoZero"/>
        <c:crossBetween val="between"/>
        <c:majorUnit val="0.1"/>
      </c:valAx>
    </c:plotArea>
    <c:plotVisOnly val="1"/>
    <c:dispBlanksAs val="gap"/>
    <c:showDLblsOverMax val="0"/>
  </c:chart>
  <c:spPr>
    <a:noFill/>
    <a:ln>
      <a:noFill/>
    </a:ln>
  </c:spPr>
  <c:txPr>
    <a:bodyPr/>
    <a:lstStyle/>
    <a:p>
      <a:pPr>
        <a:defRPr>
          <a:latin typeface="Arial" panose="020B0604020202020204" pitchFamily="34" charset="0"/>
          <a:cs typeface="Arial" panose="020B0604020202020204" pitchFamily="34" charset="0"/>
        </a:defRPr>
      </a:pPr>
      <a:endParaRPr lang="ja-JP"/>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4834855119419299"/>
          <c:y val="5.0925925925925923E-2"/>
          <c:w val="0.6000895476300756"/>
          <c:h val="0.77007108486439191"/>
        </c:manualLayout>
      </c:layout>
      <c:lineChart>
        <c:grouping val="standard"/>
        <c:varyColors val="0"/>
        <c:ser>
          <c:idx val="0"/>
          <c:order val="0"/>
          <c:tx>
            <c:strRef>
              <c:f>スライド7★!$A$5</c:f>
              <c:strCache>
                <c:ptCount val="1"/>
                <c:pt idx="0">
                  <c:v>CCB</c:v>
                </c:pt>
              </c:strCache>
            </c:strRef>
          </c:tx>
          <c:spPr>
            <a:ln w="25400">
              <a:solidFill>
                <a:srgbClr val="4F81BD"/>
              </a:solidFill>
              <a:prstDash val="solid"/>
            </a:ln>
          </c:spPr>
          <c:marker>
            <c:symbol val="circle"/>
            <c:size val="7"/>
            <c:spPr>
              <a:solidFill>
                <a:srgbClr val="4F81BD"/>
              </a:solidFill>
              <a:ln>
                <a:noFill/>
              </a:ln>
            </c:spPr>
          </c:marker>
          <c:cat>
            <c:numRef>
              <c:f>スライド7★!$J$4:$O$4</c:f>
              <c:numCache>
                <c:formatCode>General</c:formatCode>
                <c:ptCount val="6"/>
                <c:pt idx="0">
                  <c:v>2010</c:v>
                </c:pt>
                <c:pt idx="1">
                  <c:v>2011</c:v>
                </c:pt>
                <c:pt idx="2">
                  <c:v>2012</c:v>
                </c:pt>
                <c:pt idx="3">
                  <c:v>2013</c:v>
                </c:pt>
                <c:pt idx="4">
                  <c:v>2014</c:v>
                </c:pt>
                <c:pt idx="5">
                  <c:v>2015</c:v>
                </c:pt>
              </c:numCache>
            </c:numRef>
          </c:cat>
          <c:val>
            <c:numRef>
              <c:f>スライド7★!$J$5:$O$5</c:f>
              <c:numCache>
                <c:formatCode>General</c:formatCode>
                <c:ptCount val="6"/>
                <c:pt idx="0">
                  <c:v>0.37037037037037035</c:v>
                </c:pt>
                <c:pt idx="1">
                  <c:v>0.33050847457627119</c:v>
                </c:pt>
                <c:pt idx="2">
                  <c:v>0.3896296296296296</c:v>
                </c:pt>
                <c:pt idx="3">
                  <c:v>0.39949324324324326</c:v>
                </c:pt>
                <c:pt idx="4">
                  <c:v>0.42639296187683284</c:v>
                </c:pt>
                <c:pt idx="5">
                  <c:v>0.45</c:v>
                </c:pt>
              </c:numCache>
            </c:numRef>
          </c:val>
          <c:smooth val="0"/>
          <c:extLst>
            <c:ext xmlns:c16="http://schemas.microsoft.com/office/drawing/2014/chart" uri="{C3380CC4-5D6E-409C-BE32-E72D297353CC}">
              <c16:uniqueId val="{00000000-70F9-472C-B750-82C134F76DA1}"/>
            </c:ext>
          </c:extLst>
        </c:ser>
        <c:ser>
          <c:idx val="1"/>
          <c:order val="1"/>
          <c:tx>
            <c:strRef>
              <c:f>スライド7★!$A$6</c:f>
              <c:strCache>
                <c:ptCount val="1"/>
                <c:pt idx="0">
                  <c:v>ARB</c:v>
                </c:pt>
              </c:strCache>
            </c:strRef>
          </c:tx>
          <c:spPr>
            <a:ln w="25400">
              <a:solidFill>
                <a:srgbClr val="C0504D"/>
              </a:solidFill>
              <a:prstDash val="solid"/>
            </a:ln>
          </c:spPr>
          <c:marker>
            <c:symbol val="circle"/>
            <c:size val="7"/>
            <c:spPr>
              <a:noFill/>
              <a:ln>
                <a:solidFill>
                  <a:srgbClr val="C0504D"/>
                </a:solidFill>
              </a:ln>
            </c:spPr>
          </c:marker>
          <c:cat>
            <c:numRef>
              <c:f>スライド7★!$J$4:$O$4</c:f>
              <c:numCache>
                <c:formatCode>General</c:formatCode>
                <c:ptCount val="6"/>
                <c:pt idx="0">
                  <c:v>2010</c:v>
                </c:pt>
                <c:pt idx="1">
                  <c:v>2011</c:v>
                </c:pt>
                <c:pt idx="2">
                  <c:v>2012</c:v>
                </c:pt>
                <c:pt idx="3">
                  <c:v>2013</c:v>
                </c:pt>
                <c:pt idx="4">
                  <c:v>2014</c:v>
                </c:pt>
                <c:pt idx="5">
                  <c:v>2015</c:v>
                </c:pt>
              </c:numCache>
            </c:numRef>
          </c:cat>
          <c:val>
            <c:numRef>
              <c:f>スライド7★!$J$6:$O$6</c:f>
              <c:numCache>
                <c:formatCode>General</c:formatCode>
                <c:ptCount val="6"/>
                <c:pt idx="0">
                  <c:v>0.43209876543209874</c:v>
                </c:pt>
                <c:pt idx="1">
                  <c:v>0.403954802259887</c:v>
                </c:pt>
                <c:pt idx="2">
                  <c:v>0.35259259259259257</c:v>
                </c:pt>
                <c:pt idx="3">
                  <c:v>0.35557432432432434</c:v>
                </c:pt>
                <c:pt idx="4">
                  <c:v>0.33137829912023459</c:v>
                </c:pt>
                <c:pt idx="5">
                  <c:v>0.31309523809523809</c:v>
                </c:pt>
              </c:numCache>
            </c:numRef>
          </c:val>
          <c:smooth val="0"/>
          <c:extLst>
            <c:ext xmlns:c16="http://schemas.microsoft.com/office/drawing/2014/chart" uri="{C3380CC4-5D6E-409C-BE32-E72D297353CC}">
              <c16:uniqueId val="{00000001-70F9-472C-B750-82C134F76DA1}"/>
            </c:ext>
          </c:extLst>
        </c:ser>
        <c:ser>
          <c:idx val="2"/>
          <c:order val="2"/>
          <c:tx>
            <c:strRef>
              <c:f>スライド7★!$A$7</c:f>
              <c:strCache>
                <c:ptCount val="1"/>
                <c:pt idx="0">
                  <c:v>BETA</c:v>
                </c:pt>
              </c:strCache>
            </c:strRef>
          </c:tx>
          <c:spPr>
            <a:ln w="25400">
              <a:solidFill>
                <a:srgbClr val="9BBB59"/>
              </a:solidFill>
              <a:prstDash val="solid"/>
            </a:ln>
          </c:spPr>
          <c:marker>
            <c:symbol val="square"/>
            <c:size val="7"/>
            <c:spPr>
              <a:solidFill>
                <a:srgbClr val="9BBB59"/>
              </a:solidFill>
              <a:ln>
                <a:noFill/>
              </a:ln>
            </c:spPr>
          </c:marker>
          <c:cat>
            <c:numRef>
              <c:f>スライド7★!$J$4:$O$4</c:f>
              <c:numCache>
                <c:formatCode>General</c:formatCode>
                <c:ptCount val="6"/>
                <c:pt idx="0">
                  <c:v>2010</c:v>
                </c:pt>
                <c:pt idx="1">
                  <c:v>2011</c:v>
                </c:pt>
                <c:pt idx="2">
                  <c:v>2012</c:v>
                </c:pt>
                <c:pt idx="3">
                  <c:v>2013</c:v>
                </c:pt>
                <c:pt idx="4">
                  <c:v>2014</c:v>
                </c:pt>
                <c:pt idx="5">
                  <c:v>2015</c:v>
                </c:pt>
              </c:numCache>
            </c:numRef>
          </c:cat>
          <c:val>
            <c:numRef>
              <c:f>スライド7★!$J$7:$O$7</c:f>
              <c:numCache>
                <c:formatCode>General</c:formatCode>
                <c:ptCount val="6"/>
                <c:pt idx="0">
                  <c:v>4.3209876543209874E-2</c:v>
                </c:pt>
                <c:pt idx="1">
                  <c:v>4.2372881355932202E-2</c:v>
                </c:pt>
                <c:pt idx="2">
                  <c:v>5.0370370370370371E-2</c:v>
                </c:pt>
                <c:pt idx="3">
                  <c:v>6.25E-2</c:v>
                </c:pt>
                <c:pt idx="4">
                  <c:v>5.9237536656891493E-2</c:v>
                </c:pt>
                <c:pt idx="5">
                  <c:v>5.8333333333333334E-2</c:v>
                </c:pt>
              </c:numCache>
            </c:numRef>
          </c:val>
          <c:smooth val="0"/>
          <c:extLst>
            <c:ext xmlns:c16="http://schemas.microsoft.com/office/drawing/2014/chart" uri="{C3380CC4-5D6E-409C-BE32-E72D297353CC}">
              <c16:uniqueId val="{00000002-70F9-472C-B750-82C134F76DA1}"/>
            </c:ext>
          </c:extLst>
        </c:ser>
        <c:ser>
          <c:idx val="3"/>
          <c:order val="3"/>
          <c:tx>
            <c:strRef>
              <c:f>スライド7★!$A$8</c:f>
              <c:strCache>
                <c:ptCount val="1"/>
                <c:pt idx="0">
                  <c:v>DIU</c:v>
                </c:pt>
              </c:strCache>
            </c:strRef>
          </c:tx>
          <c:spPr>
            <a:ln w="25400">
              <a:solidFill>
                <a:srgbClr val="8064A2"/>
              </a:solidFill>
              <a:prstDash val="solid"/>
            </a:ln>
          </c:spPr>
          <c:marker>
            <c:symbol val="square"/>
            <c:size val="7"/>
            <c:spPr>
              <a:noFill/>
              <a:ln>
                <a:solidFill>
                  <a:srgbClr val="8064A2"/>
                </a:solidFill>
              </a:ln>
            </c:spPr>
          </c:marker>
          <c:cat>
            <c:numRef>
              <c:f>スライド7★!$J$4:$O$4</c:f>
              <c:numCache>
                <c:formatCode>General</c:formatCode>
                <c:ptCount val="6"/>
                <c:pt idx="0">
                  <c:v>2010</c:v>
                </c:pt>
                <c:pt idx="1">
                  <c:v>2011</c:v>
                </c:pt>
                <c:pt idx="2">
                  <c:v>2012</c:v>
                </c:pt>
                <c:pt idx="3">
                  <c:v>2013</c:v>
                </c:pt>
                <c:pt idx="4">
                  <c:v>2014</c:v>
                </c:pt>
                <c:pt idx="5">
                  <c:v>2015</c:v>
                </c:pt>
              </c:numCache>
            </c:numRef>
          </c:cat>
          <c:val>
            <c:numRef>
              <c:f>スライド7★!$J$8:$O$8</c:f>
              <c:numCache>
                <c:formatCode>General</c:formatCode>
                <c:ptCount val="6"/>
                <c:pt idx="0">
                  <c:v>3.7037037037037035E-2</c:v>
                </c:pt>
                <c:pt idx="1">
                  <c:v>4.519774011299435E-2</c:v>
                </c:pt>
                <c:pt idx="2">
                  <c:v>5.4814814814814816E-2</c:v>
                </c:pt>
                <c:pt idx="3">
                  <c:v>4.72972972972973E-2</c:v>
                </c:pt>
                <c:pt idx="4">
                  <c:v>5.2785923753665691E-2</c:v>
                </c:pt>
                <c:pt idx="5">
                  <c:v>0.05</c:v>
                </c:pt>
              </c:numCache>
            </c:numRef>
          </c:val>
          <c:smooth val="0"/>
          <c:extLst>
            <c:ext xmlns:c16="http://schemas.microsoft.com/office/drawing/2014/chart" uri="{C3380CC4-5D6E-409C-BE32-E72D297353CC}">
              <c16:uniqueId val="{00000003-70F9-472C-B750-82C134F76DA1}"/>
            </c:ext>
          </c:extLst>
        </c:ser>
        <c:ser>
          <c:idx val="4"/>
          <c:order val="4"/>
          <c:tx>
            <c:strRef>
              <c:f>スライド7★!$A$9</c:f>
              <c:strCache>
                <c:ptCount val="1"/>
                <c:pt idx="0">
                  <c:v>ACE</c:v>
                </c:pt>
              </c:strCache>
            </c:strRef>
          </c:tx>
          <c:spPr>
            <a:ln w="25400">
              <a:solidFill>
                <a:srgbClr val="C0504D">
                  <a:lumMod val="60000"/>
                  <a:lumOff val="40000"/>
                </a:srgbClr>
              </a:solidFill>
              <a:prstDash val="solid"/>
            </a:ln>
          </c:spPr>
          <c:marker>
            <c:symbol val="triangle"/>
            <c:size val="7"/>
            <c:spPr>
              <a:solidFill>
                <a:srgbClr val="C0504D">
                  <a:lumMod val="60000"/>
                  <a:lumOff val="40000"/>
                </a:srgbClr>
              </a:solidFill>
              <a:ln>
                <a:noFill/>
              </a:ln>
            </c:spPr>
          </c:marker>
          <c:cat>
            <c:numRef>
              <c:f>スライド7★!$J$4:$O$4</c:f>
              <c:numCache>
                <c:formatCode>General</c:formatCode>
                <c:ptCount val="6"/>
                <c:pt idx="0">
                  <c:v>2010</c:v>
                </c:pt>
                <c:pt idx="1">
                  <c:v>2011</c:v>
                </c:pt>
                <c:pt idx="2">
                  <c:v>2012</c:v>
                </c:pt>
                <c:pt idx="3">
                  <c:v>2013</c:v>
                </c:pt>
                <c:pt idx="4">
                  <c:v>2014</c:v>
                </c:pt>
                <c:pt idx="5">
                  <c:v>2015</c:v>
                </c:pt>
              </c:numCache>
            </c:numRef>
          </c:cat>
          <c:val>
            <c:numRef>
              <c:f>スライド7★!$J$9:$O$9</c:f>
              <c:numCache>
                <c:formatCode>General</c:formatCode>
                <c:ptCount val="6"/>
                <c:pt idx="0">
                  <c:v>6.1728395061728392E-3</c:v>
                </c:pt>
                <c:pt idx="1">
                  <c:v>4.2372881355932202E-2</c:v>
                </c:pt>
                <c:pt idx="2">
                  <c:v>2.3703703703703703E-2</c:v>
                </c:pt>
                <c:pt idx="3">
                  <c:v>3.3783783783783786E-2</c:v>
                </c:pt>
                <c:pt idx="4">
                  <c:v>2.7565982404692081E-2</c:v>
                </c:pt>
                <c:pt idx="5">
                  <c:v>2.4404761904761905E-2</c:v>
                </c:pt>
              </c:numCache>
            </c:numRef>
          </c:val>
          <c:smooth val="0"/>
          <c:extLst>
            <c:ext xmlns:c16="http://schemas.microsoft.com/office/drawing/2014/chart" uri="{C3380CC4-5D6E-409C-BE32-E72D297353CC}">
              <c16:uniqueId val="{00000004-70F9-472C-B750-82C134F76DA1}"/>
            </c:ext>
          </c:extLst>
        </c:ser>
        <c:dLbls>
          <c:showLegendKey val="0"/>
          <c:showVal val="0"/>
          <c:showCatName val="0"/>
          <c:showSerName val="0"/>
          <c:showPercent val="0"/>
          <c:showBubbleSize val="0"/>
        </c:dLbls>
        <c:marker val="1"/>
        <c:smooth val="0"/>
        <c:axId val="133544192"/>
        <c:axId val="133632768"/>
      </c:lineChart>
      <c:catAx>
        <c:axId val="133544192"/>
        <c:scaling>
          <c:orientation val="minMax"/>
        </c:scaling>
        <c:delete val="0"/>
        <c:axPos val="b"/>
        <c:title>
          <c:tx>
            <c:rich>
              <a:bodyPr/>
              <a:lstStyle/>
              <a:p>
                <a:pPr>
                  <a:defRPr lang="ja-JP"/>
                </a:pPr>
                <a:r>
                  <a:rPr lang="en-US" altLang="ja-JP"/>
                  <a:t>Year</a:t>
                </a:r>
                <a:endParaRPr lang="ja-JP" altLang="en-US"/>
              </a:p>
            </c:rich>
          </c:tx>
          <c:overlay val="0"/>
        </c:title>
        <c:numFmt formatCode="General" sourceLinked="1"/>
        <c:majorTickMark val="out"/>
        <c:minorTickMark val="none"/>
        <c:tickLblPos val="nextTo"/>
        <c:txPr>
          <a:bodyPr/>
          <a:lstStyle/>
          <a:p>
            <a:pPr>
              <a:defRPr lang="ja-JP"/>
            </a:pPr>
            <a:endParaRPr lang="ja-JP"/>
          </a:p>
        </c:txPr>
        <c:crossAx val="133632768"/>
        <c:crosses val="autoZero"/>
        <c:auto val="1"/>
        <c:lblAlgn val="ctr"/>
        <c:lblOffset val="100"/>
        <c:noMultiLvlLbl val="0"/>
      </c:catAx>
      <c:valAx>
        <c:axId val="133632768"/>
        <c:scaling>
          <c:orientation val="minMax"/>
          <c:max val="0.5"/>
        </c:scaling>
        <c:delete val="0"/>
        <c:axPos val="l"/>
        <c:title>
          <c:tx>
            <c:rich>
              <a:bodyPr rot="-5400000" vert="horz"/>
              <a:lstStyle/>
              <a:p>
                <a:pPr>
                  <a:defRPr lang="ja-JP"/>
                </a:pPr>
                <a:r>
                  <a:rPr lang="en-US" altLang="ja-JP"/>
                  <a:t>Prescription</a:t>
                </a:r>
                <a:r>
                  <a:rPr lang="en-US" altLang="ja-JP" baseline="0"/>
                  <a:t> Rate</a:t>
                </a:r>
                <a:endParaRPr lang="ja-JP" altLang="en-US"/>
              </a:p>
            </c:rich>
          </c:tx>
          <c:overlay val="0"/>
        </c:title>
        <c:numFmt formatCode="0%" sourceLinked="0"/>
        <c:majorTickMark val="out"/>
        <c:minorTickMark val="none"/>
        <c:tickLblPos val="nextTo"/>
        <c:txPr>
          <a:bodyPr/>
          <a:lstStyle/>
          <a:p>
            <a:pPr>
              <a:defRPr lang="ja-JP"/>
            </a:pPr>
            <a:endParaRPr lang="ja-JP"/>
          </a:p>
        </c:txPr>
        <c:crossAx val="133544192"/>
        <c:crosses val="autoZero"/>
        <c:crossBetween val="between"/>
        <c:majorUnit val="0.1"/>
      </c:valAx>
    </c:plotArea>
    <c:plotVisOnly val="1"/>
    <c:dispBlanksAs val="gap"/>
    <c:showDLblsOverMax val="0"/>
  </c:chart>
  <c:spPr>
    <a:noFill/>
    <a:ln>
      <a:noFill/>
    </a:ln>
  </c:spPr>
  <c:txPr>
    <a:bodyPr/>
    <a:lstStyle/>
    <a:p>
      <a:pPr>
        <a:defRPr>
          <a:latin typeface="Arial" panose="020B0604020202020204" pitchFamily="34" charset="0"/>
          <a:cs typeface="Arial" panose="020B0604020202020204" pitchFamily="34" charset="0"/>
        </a:defRPr>
      </a:pPr>
      <a:endParaRPr lang="ja-JP"/>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4834855119419299"/>
          <c:y val="5.0925925925925923E-2"/>
          <c:w val="0.6000895476300756"/>
          <c:h val="0.77007108486439191"/>
        </c:manualLayout>
      </c:layout>
      <c:lineChart>
        <c:grouping val="standard"/>
        <c:varyColors val="0"/>
        <c:ser>
          <c:idx val="0"/>
          <c:order val="0"/>
          <c:tx>
            <c:strRef>
              <c:f>スライド22◎!$A$5</c:f>
              <c:strCache>
                <c:ptCount val="1"/>
                <c:pt idx="0">
                  <c:v>CCB</c:v>
                </c:pt>
              </c:strCache>
            </c:strRef>
          </c:tx>
          <c:spPr>
            <a:ln w="25400">
              <a:solidFill>
                <a:srgbClr val="4F81BD"/>
              </a:solidFill>
              <a:prstDash val="solid"/>
            </a:ln>
          </c:spPr>
          <c:marker>
            <c:symbol val="circle"/>
            <c:size val="7"/>
            <c:spPr>
              <a:solidFill>
                <a:srgbClr val="4F81BD"/>
              </a:solidFill>
              <a:ln>
                <a:noFill/>
              </a:ln>
            </c:spPr>
          </c:marker>
          <c:cat>
            <c:numRef>
              <c:f>スライド22◎!$B$4:$G$4</c:f>
              <c:numCache>
                <c:formatCode>General</c:formatCode>
                <c:ptCount val="6"/>
                <c:pt idx="0">
                  <c:v>2010</c:v>
                </c:pt>
                <c:pt idx="1">
                  <c:v>2011</c:v>
                </c:pt>
                <c:pt idx="2">
                  <c:v>2012</c:v>
                </c:pt>
                <c:pt idx="3">
                  <c:v>2013</c:v>
                </c:pt>
                <c:pt idx="4">
                  <c:v>2014</c:v>
                </c:pt>
                <c:pt idx="5">
                  <c:v>2015</c:v>
                </c:pt>
              </c:numCache>
            </c:numRef>
          </c:cat>
          <c:val>
            <c:numRef>
              <c:f>スライド22◎!$B$5:$G$5</c:f>
              <c:numCache>
                <c:formatCode>General</c:formatCode>
                <c:ptCount val="6"/>
                <c:pt idx="0">
                  <c:v>0.35294117647058826</c:v>
                </c:pt>
                <c:pt idx="1">
                  <c:v>0.28947368421052633</c:v>
                </c:pt>
                <c:pt idx="2">
                  <c:v>0.29268292682926828</c:v>
                </c:pt>
                <c:pt idx="3">
                  <c:v>0.27522935779816515</c:v>
                </c:pt>
                <c:pt idx="4">
                  <c:v>0.29813664596273293</c:v>
                </c:pt>
                <c:pt idx="5">
                  <c:v>0.35333333333333333</c:v>
                </c:pt>
              </c:numCache>
            </c:numRef>
          </c:val>
          <c:smooth val="0"/>
          <c:extLst>
            <c:ext xmlns:c16="http://schemas.microsoft.com/office/drawing/2014/chart" uri="{C3380CC4-5D6E-409C-BE32-E72D297353CC}">
              <c16:uniqueId val="{00000000-0A49-4D46-AEC2-9EAFA17DF427}"/>
            </c:ext>
          </c:extLst>
        </c:ser>
        <c:ser>
          <c:idx val="1"/>
          <c:order val="1"/>
          <c:tx>
            <c:strRef>
              <c:f>スライド22◎!$A$6</c:f>
              <c:strCache>
                <c:ptCount val="1"/>
                <c:pt idx="0">
                  <c:v>ARB</c:v>
                </c:pt>
              </c:strCache>
            </c:strRef>
          </c:tx>
          <c:spPr>
            <a:ln w="25400">
              <a:solidFill>
                <a:srgbClr val="C0504D"/>
              </a:solidFill>
              <a:prstDash val="solid"/>
            </a:ln>
          </c:spPr>
          <c:marker>
            <c:symbol val="circle"/>
            <c:size val="7"/>
            <c:spPr>
              <a:noFill/>
              <a:ln>
                <a:solidFill>
                  <a:srgbClr val="C0504D"/>
                </a:solidFill>
              </a:ln>
            </c:spPr>
          </c:marker>
          <c:cat>
            <c:numRef>
              <c:f>スライド22◎!$B$4:$G$4</c:f>
              <c:numCache>
                <c:formatCode>General</c:formatCode>
                <c:ptCount val="6"/>
                <c:pt idx="0">
                  <c:v>2010</c:v>
                </c:pt>
                <c:pt idx="1">
                  <c:v>2011</c:v>
                </c:pt>
                <c:pt idx="2">
                  <c:v>2012</c:v>
                </c:pt>
                <c:pt idx="3">
                  <c:v>2013</c:v>
                </c:pt>
                <c:pt idx="4">
                  <c:v>2014</c:v>
                </c:pt>
                <c:pt idx="5">
                  <c:v>2015</c:v>
                </c:pt>
              </c:numCache>
            </c:numRef>
          </c:cat>
          <c:val>
            <c:numRef>
              <c:f>スライド22◎!$B$6:$G$6</c:f>
              <c:numCache>
                <c:formatCode>General</c:formatCode>
                <c:ptCount val="6"/>
                <c:pt idx="0">
                  <c:v>0.47058823529411764</c:v>
                </c:pt>
                <c:pt idx="1">
                  <c:v>0.36842105263157893</c:v>
                </c:pt>
                <c:pt idx="2">
                  <c:v>0.40243902439024393</c:v>
                </c:pt>
                <c:pt idx="3">
                  <c:v>0.37614678899082571</c:v>
                </c:pt>
                <c:pt idx="4">
                  <c:v>0.34161490683229812</c:v>
                </c:pt>
                <c:pt idx="5">
                  <c:v>0.36666666666666664</c:v>
                </c:pt>
              </c:numCache>
            </c:numRef>
          </c:val>
          <c:smooth val="0"/>
          <c:extLst>
            <c:ext xmlns:c16="http://schemas.microsoft.com/office/drawing/2014/chart" uri="{C3380CC4-5D6E-409C-BE32-E72D297353CC}">
              <c16:uniqueId val="{00000001-0A49-4D46-AEC2-9EAFA17DF427}"/>
            </c:ext>
          </c:extLst>
        </c:ser>
        <c:ser>
          <c:idx val="2"/>
          <c:order val="2"/>
          <c:tx>
            <c:strRef>
              <c:f>スライド22◎!$A$7</c:f>
              <c:strCache>
                <c:ptCount val="1"/>
                <c:pt idx="0">
                  <c:v>BETA</c:v>
                </c:pt>
              </c:strCache>
            </c:strRef>
          </c:tx>
          <c:spPr>
            <a:ln w="25400">
              <a:solidFill>
                <a:srgbClr val="9BBB59"/>
              </a:solidFill>
              <a:prstDash val="solid"/>
            </a:ln>
          </c:spPr>
          <c:marker>
            <c:symbol val="square"/>
            <c:size val="7"/>
            <c:spPr>
              <a:solidFill>
                <a:srgbClr val="9BBB59"/>
              </a:solidFill>
              <a:ln>
                <a:noFill/>
              </a:ln>
            </c:spPr>
          </c:marker>
          <c:cat>
            <c:numRef>
              <c:f>スライド22◎!$B$4:$G$4</c:f>
              <c:numCache>
                <c:formatCode>General</c:formatCode>
                <c:ptCount val="6"/>
                <c:pt idx="0">
                  <c:v>2010</c:v>
                </c:pt>
                <c:pt idx="1">
                  <c:v>2011</c:v>
                </c:pt>
                <c:pt idx="2">
                  <c:v>2012</c:v>
                </c:pt>
                <c:pt idx="3">
                  <c:v>2013</c:v>
                </c:pt>
                <c:pt idx="4">
                  <c:v>2014</c:v>
                </c:pt>
                <c:pt idx="5">
                  <c:v>2015</c:v>
                </c:pt>
              </c:numCache>
            </c:numRef>
          </c:cat>
          <c:val>
            <c:numRef>
              <c:f>スライド22◎!$B$7:$G$7</c:f>
              <c:numCache>
                <c:formatCode>General</c:formatCode>
                <c:ptCount val="6"/>
                <c:pt idx="0">
                  <c:v>0</c:v>
                </c:pt>
                <c:pt idx="1">
                  <c:v>2.6315789473684209E-2</c:v>
                </c:pt>
                <c:pt idx="2">
                  <c:v>4.878048780487805E-2</c:v>
                </c:pt>
                <c:pt idx="3">
                  <c:v>5.5045871559633031E-2</c:v>
                </c:pt>
                <c:pt idx="4">
                  <c:v>6.2111801242236024E-2</c:v>
                </c:pt>
                <c:pt idx="5">
                  <c:v>0.04</c:v>
                </c:pt>
              </c:numCache>
            </c:numRef>
          </c:val>
          <c:smooth val="0"/>
          <c:extLst>
            <c:ext xmlns:c16="http://schemas.microsoft.com/office/drawing/2014/chart" uri="{C3380CC4-5D6E-409C-BE32-E72D297353CC}">
              <c16:uniqueId val="{00000002-0A49-4D46-AEC2-9EAFA17DF427}"/>
            </c:ext>
          </c:extLst>
        </c:ser>
        <c:ser>
          <c:idx val="3"/>
          <c:order val="3"/>
          <c:tx>
            <c:strRef>
              <c:f>スライド22◎!$A$8</c:f>
              <c:strCache>
                <c:ptCount val="1"/>
                <c:pt idx="0">
                  <c:v>DIU</c:v>
                </c:pt>
              </c:strCache>
            </c:strRef>
          </c:tx>
          <c:spPr>
            <a:ln w="25400">
              <a:solidFill>
                <a:srgbClr val="8064A2"/>
              </a:solidFill>
              <a:prstDash val="solid"/>
            </a:ln>
          </c:spPr>
          <c:marker>
            <c:symbol val="square"/>
            <c:size val="7"/>
            <c:spPr>
              <a:noFill/>
              <a:ln>
                <a:solidFill>
                  <a:srgbClr val="8064A2"/>
                </a:solidFill>
              </a:ln>
            </c:spPr>
          </c:marker>
          <c:cat>
            <c:numRef>
              <c:f>スライド22◎!$B$4:$G$4</c:f>
              <c:numCache>
                <c:formatCode>General</c:formatCode>
                <c:ptCount val="6"/>
                <c:pt idx="0">
                  <c:v>2010</c:v>
                </c:pt>
                <c:pt idx="1">
                  <c:v>2011</c:v>
                </c:pt>
                <c:pt idx="2">
                  <c:v>2012</c:v>
                </c:pt>
                <c:pt idx="3">
                  <c:v>2013</c:v>
                </c:pt>
                <c:pt idx="4">
                  <c:v>2014</c:v>
                </c:pt>
                <c:pt idx="5">
                  <c:v>2015</c:v>
                </c:pt>
              </c:numCache>
            </c:numRef>
          </c:cat>
          <c:val>
            <c:numRef>
              <c:f>スライド22◎!$B$8:$G$8</c:f>
              <c:numCache>
                <c:formatCode>General</c:formatCode>
                <c:ptCount val="6"/>
                <c:pt idx="0">
                  <c:v>0.17647058823529413</c:v>
                </c:pt>
                <c:pt idx="1">
                  <c:v>5.2631578947368418E-2</c:v>
                </c:pt>
                <c:pt idx="2">
                  <c:v>0.10975609756097561</c:v>
                </c:pt>
                <c:pt idx="3">
                  <c:v>0.13761467889908258</c:v>
                </c:pt>
                <c:pt idx="4">
                  <c:v>9.9378881987577633E-2</c:v>
                </c:pt>
                <c:pt idx="5">
                  <c:v>0.08</c:v>
                </c:pt>
              </c:numCache>
            </c:numRef>
          </c:val>
          <c:smooth val="0"/>
          <c:extLst>
            <c:ext xmlns:c16="http://schemas.microsoft.com/office/drawing/2014/chart" uri="{C3380CC4-5D6E-409C-BE32-E72D297353CC}">
              <c16:uniqueId val="{00000003-0A49-4D46-AEC2-9EAFA17DF427}"/>
            </c:ext>
          </c:extLst>
        </c:ser>
        <c:ser>
          <c:idx val="4"/>
          <c:order val="4"/>
          <c:tx>
            <c:strRef>
              <c:f>スライド22◎!$A$9</c:f>
              <c:strCache>
                <c:ptCount val="1"/>
                <c:pt idx="0">
                  <c:v>ACE</c:v>
                </c:pt>
              </c:strCache>
            </c:strRef>
          </c:tx>
          <c:spPr>
            <a:ln w="25400">
              <a:solidFill>
                <a:srgbClr val="C0504D">
                  <a:lumMod val="60000"/>
                  <a:lumOff val="40000"/>
                </a:srgbClr>
              </a:solidFill>
              <a:prstDash val="solid"/>
            </a:ln>
          </c:spPr>
          <c:marker>
            <c:symbol val="triangle"/>
            <c:size val="7"/>
            <c:spPr>
              <a:solidFill>
                <a:srgbClr val="C0504D">
                  <a:lumMod val="60000"/>
                  <a:lumOff val="40000"/>
                </a:srgbClr>
              </a:solidFill>
              <a:ln>
                <a:noFill/>
              </a:ln>
            </c:spPr>
          </c:marker>
          <c:cat>
            <c:numRef>
              <c:f>スライド22◎!$B$4:$G$4</c:f>
              <c:numCache>
                <c:formatCode>General</c:formatCode>
                <c:ptCount val="6"/>
                <c:pt idx="0">
                  <c:v>2010</c:v>
                </c:pt>
                <c:pt idx="1">
                  <c:v>2011</c:v>
                </c:pt>
                <c:pt idx="2">
                  <c:v>2012</c:v>
                </c:pt>
                <c:pt idx="3">
                  <c:v>2013</c:v>
                </c:pt>
                <c:pt idx="4">
                  <c:v>2014</c:v>
                </c:pt>
                <c:pt idx="5">
                  <c:v>2015</c:v>
                </c:pt>
              </c:numCache>
            </c:numRef>
          </c:cat>
          <c:val>
            <c:numRef>
              <c:f>スライド22◎!$B$9:$G$9</c:f>
              <c:numCache>
                <c:formatCode>General</c:formatCode>
                <c:ptCount val="6"/>
                <c:pt idx="0">
                  <c:v>0</c:v>
                </c:pt>
                <c:pt idx="1">
                  <c:v>0.10526315789473684</c:v>
                </c:pt>
                <c:pt idx="2">
                  <c:v>4.878048780487805E-2</c:v>
                </c:pt>
                <c:pt idx="3">
                  <c:v>2.7522935779816515E-2</c:v>
                </c:pt>
                <c:pt idx="4">
                  <c:v>3.1055900621118012E-2</c:v>
                </c:pt>
                <c:pt idx="5">
                  <c:v>3.3333333333333333E-2</c:v>
                </c:pt>
              </c:numCache>
            </c:numRef>
          </c:val>
          <c:smooth val="0"/>
          <c:extLst>
            <c:ext xmlns:c16="http://schemas.microsoft.com/office/drawing/2014/chart" uri="{C3380CC4-5D6E-409C-BE32-E72D297353CC}">
              <c16:uniqueId val="{00000004-0A49-4D46-AEC2-9EAFA17DF427}"/>
            </c:ext>
          </c:extLst>
        </c:ser>
        <c:dLbls>
          <c:showLegendKey val="0"/>
          <c:showVal val="0"/>
          <c:showCatName val="0"/>
          <c:showSerName val="0"/>
          <c:showPercent val="0"/>
          <c:showBubbleSize val="0"/>
        </c:dLbls>
        <c:marker val="1"/>
        <c:smooth val="0"/>
        <c:axId val="134231168"/>
        <c:axId val="134233472"/>
      </c:lineChart>
      <c:catAx>
        <c:axId val="134231168"/>
        <c:scaling>
          <c:orientation val="minMax"/>
        </c:scaling>
        <c:delete val="0"/>
        <c:axPos val="b"/>
        <c:title>
          <c:tx>
            <c:rich>
              <a:bodyPr/>
              <a:lstStyle/>
              <a:p>
                <a:pPr>
                  <a:defRPr lang="ja-JP"/>
                </a:pPr>
                <a:r>
                  <a:rPr lang="en-US" altLang="ja-JP"/>
                  <a:t>Year</a:t>
                </a:r>
                <a:endParaRPr lang="ja-JP" altLang="en-US"/>
              </a:p>
            </c:rich>
          </c:tx>
          <c:overlay val="0"/>
        </c:title>
        <c:numFmt formatCode="General" sourceLinked="1"/>
        <c:majorTickMark val="out"/>
        <c:minorTickMark val="none"/>
        <c:tickLblPos val="nextTo"/>
        <c:txPr>
          <a:bodyPr/>
          <a:lstStyle/>
          <a:p>
            <a:pPr>
              <a:defRPr lang="ja-JP"/>
            </a:pPr>
            <a:endParaRPr lang="ja-JP"/>
          </a:p>
        </c:txPr>
        <c:crossAx val="134233472"/>
        <c:crosses val="autoZero"/>
        <c:auto val="1"/>
        <c:lblAlgn val="ctr"/>
        <c:lblOffset val="100"/>
        <c:noMultiLvlLbl val="0"/>
      </c:catAx>
      <c:valAx>
        <c:axId val="134233472"/>
        <c:scaling>
          <c:orientation val="minMax"/>
          <c:max val="0.5"/>
        </c:scaling>
        <c:delete val="0"/>
        <c:axPos val="l"/>
        <c:title>
          <c:tx>
            <c:rich>
              <a:bodyPr rot="-5400000" vert="horz"/>
              <a:lstStyle/>
              <a:p>
                <a:pPr>
                  <a:defRPr lang="ja-JP"/>
                </a:pPr>
                <a:r>
                  <a:rPr lang="en-US" altLang="ja-JP"/>
                  <a:t>Prescription</a:t>
                </a:r>
                <a:r>
                  <a:rPr lang="en-US" altLang="ja-JP" baseline="0"/>
                  <a:t> Rate</a:t>
                </a:r>
                <a:endParaRPr lang="ja-JP" altLang="en-US"/>
              </a:p>
            </c:rich>
          </c:tx>
          <c:overlay val="0"/>
        </c:title>
        <c:numFmt formatCode="0%" sourceLinked="0"/>
        <c:majorTickMark val="out"/>
        <c:minorTickMark val="none"/>
        <c:tickLblPos val="nextTo"/>
        <c:txPr>
          <a:bodyPr/>
          <a:lstStyle/>
          <a:p>
            <a:pPr>
              <a:defRPr lang="ja-JP"/>
            </a:pPr>
            <a:endParaRPr lang="ja-JP"/>
          </a:p>
        </c:txPr>
        <c:crossAx val="134231168"/>
        <c:crosses val="autoZero"/>
        <c:crossBetween val="between"/>
        <c:majorUnit val="0.1"/>
      </c:valAx>
    </c:plotArea>
    <c:plotVisOnly val="1"/>
    <c:dispBlanksAs val="gap"/>
    <c:showDLblsOverMax val="0"/>
  </c:chart>
  <c:spPr>
    <a:noFill/>
    <a:ln>
      <a:noFill/>
    </a:ln>
  </c:spPr>
  <c:txPr>
    <a:bodyPr/>
    <a:lstStyle/>
    <a:p>
      <a:pPr>
        <a:defRPr>
          <a:latin typeface="Arial" panose="020B0604020202020204" pitchFamily="34" charset="0"/>
          <a:cs typeface="Arial" panose="020B0604020202020204" pitchFamily="34" charset="0"/>
        </a:defRPr>
      </a:pPr>
      <a:endParaRPr lang="ja-JP"/>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4834855119419299"/>
          <c:y val="5.0925925925925923E-2"/>
          <c:w val="0.6000895476300756"/>
          <c:h val="0.77007108486439191"/>
        </c:manualLayout>
      </c:layout>
      <c:lineChart>
        <c:grouping val="standard"/>
        <c:varyColors val="0"/>
        <c:ser>
          <c:idx val="0"/>
          <c:order val="0"/>
          <c:tx>
            <c:strRef>
              <c:f>スライド23◎!$A$5</c:f>
              <c:strCache>
                <c:ptCount val="1"/>
                <c:pt idx="0">
                  <c:v>CCB</c:v>
                </c:pt>
              </c:strCache>
            </c:strRef>
          </c:tx>
          <c:spPr>
            <a:ln w="25400">
              <a:solidFill>
                <a:srgbClr val="4F81BD"/>
              </a:solidFill>
              <a:prstDash val="solid"/>
            </a:ln>
          </c:spPr>
          <c:marker>
            <c:symbol val="circle"/>
            <c:size val="7"/>
            <c:spPr>
              <a:solidFill>
                <a:srgbClr val="4F81BD"/>
              </a:solidFill>
              <a:ln>
                <a:noFill/>
              </a:ln>
            </c:spPr>
          </c:marker>
          <c:cat>
            <c:numRef>
              <c:f>スライド23◎!$B$4:$H$4</c:f>
              <c:numCache>
                <c:formatCode>General</c:formatCode>
                <c:ptCount val="7"/>
                <c:pt idx="0">
                  <c:v>2009</c:v>
                </c:pt>
                <c:pt idx="1">
                  <c:v>2010</c:v>
                </c:pt>
                <c:pt idx="2">
                  <c:v>2011</c:v>
                </c:pt>
                <c:pt idx="3">
                  <c:v>2012</c:v>
                </c:pt>
                <c:pt idx="4">
                  <c:v>2013</c:v>
                </c:pt>
                <c:pt idx="5">
                  <c:v>2014</c:v>
                </c:pt>
                <c:pt idx="6">
                  <c:v>2015</c:v>
                </c:pt>
              </c:numCache>
            </c:numRef>
          </c:cat>
          <c:val>
            <c:numRef>
              <c:f>スライド23◎!$B$5:$H$5</c:f>
              <c:numCache>
                <c:formatCode>General</c:formatCode>
                <c:ptCount val="7"/>
                <c:pt idx="0">
                  <c:v>0.6625935611867616</c:v>
                </c:pt>
                <c:pt idx="1">
                  <c:v>0.67365739506501965</c:v>
                </c:pt>
                <c:pt idx="2">
                  <c:v>0.6877803544526635</c:v>
                </c:pt>
                <c:pt idx="3">
                  <c:v>0.68374352413644601</c:v>
                </c:pt>
                <c:pt idx="4">
                  <c:v>0.6833243073765819</c:v>
                </c:pt>
                <c:pt idx="5">
                  <c:v>0.68212653671950829</c:v>
                </c:pt>
                <c:pt idx="6">
                  <c:v>0.68503609648085151</c:v>
                </c:pt>
              </c:numCache>
            </c:numRef>
          </c:val>
          <c:smooth val="0"/>
          <c:extLst>
            <c:ext xmlns:c16="http://schemas.microsoft.com/office/drawing/2014/chart" uri="{C3380CC4-5D6E-409C-BE32-E72D297353CC}">
              <c16:uniqueId val="{00000000-3D36-4073-B0B4-8AF3B6DCEE52}"/>
            </c:ext>
          </c:extLst>
        </c:ser>
        <c:ser>
          <c:idx val="1"/>
          <c:order val="1"/>
          <c:tx>
            <c:strRef>
              <c:f>スライド23◎!$A$6</c:f>
              <c:strCache>
                <c:ptCount val="1"/>
                <c:pt idx="0">
                  <c:v>ARB</c:v>
                </c:pt>
              </c:strCache>
            </c:strRef>
          </c:tx>
          <c:spPr>
            <a:ln w="25400">
              <a:solidFill>
                <a:srgbClr val="C0504D"/>
              </a:solidFill>
              <a:prstDash val="solid"/>
            </a:ln>
          </c:spPr>
          <c:marker>
            <c:symbol val="circle"/>
            <c:size val="7"/>
            <c:spPr>
              <a:noFill/>
              <a:ln>
                <a:solidFill>
                  <a:srgbClr val="C0504D"/>
                </a:solidFill>
              </a:ln>
            </c:spPr>
          </c:marker>
          <c:cat>
            <c:numRef>
              <c:f>スライド23◎!$B$4:$H$4</c:f>
              <c:numCache>
                <c:formatCode>General</c:formatCode>
                <c:ptCount val="7"/>
                <c:pt idx="0">
                  <c:v>2009</c:v>
                </c:pt>
                <c:pt idx="1">
                  <c:v>2010</c:v>
                </c:pt>
                <c:pt idx="2">
                  <c:v>2011</c:v>
                </c:pt>
                <c:pt idx="3">
                  <c:v>2012</c:v>
                </c:pt>
                <c:pt idx="4">
                  <c:v>2013</c:v>
                </c:pt>
                <c:pt idx="5">
                  <c:v>2014</c:v>
                </c:pt>
                <c:pt idx="6">
                  <c:v>2015</c:v>
                </c:pt>
              </c:numCache>
            </c:numRef>
          </c:cat>
          <c:val>
            <c:numRef>
              <c:f>スライド23◎!$B$6:$H$6</c:f>
              <c:numCache>
                <c:formatCode>General</c:formatCode>
                <c:ptCount val="7"/>
                <c:pt idx="0">
                  <c:v>0.61601587158445303</c:v>
                </c:pt>
                <c:pt idx="1">
                  <c:v>0.63482330637755857</c:v>
                </c:pt>
                <c:pt idx="2">
                  <c:v>0.62260270494439462</c:v>
                </c:pt>
                <c:pt idx="3">
                  <c:v>0.61638820981164577</c:v>
                </c:pt>
                <c:pt idx="4">
                  <c:v>0.59701715881883477</c:v>
                </c:pt>
                <c:pt idx="5">
                  <c:v>0.58017480184406345</c:v>
                </c:pt>
                <c:pt idx="6">
                  <c:v>0.56694329533421695</c:v>
                </c:pt>
              </c:numCache>
            </c:numRef>
          </c:val>
          <c:smooth val="0"/>
          <c:extLst>
            <c:ext xmlns:c16="http://schemas.microsoft.com/office/drawing/2014/chart" uri="{C3380CC4-5D6E-409C-BE32-E72D297353CC}">
              <c16:uniqueId val="{00000001-3D36-4073-B0B4-8AF3B6DCEE52}"/>
            </c:ext>
          </c:extLst>
        </c:ser>
        <c:ser>
          <c:idx val="2"/>
          <c:order val="2"/>
          <c:tx>
            <c:strRef>
              <c:f>スライド23◎!$A$7</c:f>
              <c:strCache>
                <c:ptCount val="1"/>
                <c:pt idx="0">
                  <c:v>BETA</c:v>
                </c:pt>
              </c:strCache>
            </c:strRef>
          </c:tx>
          <c:spPr>
            <a:ln w="25400">
              <a:solidFill>
                <a:srgbClr val="9BBB59"/>
              </a:solidFill>
              <a:prstDash val="solid"/>
            </a:ln>
          </c:spPr>
          <c:marker>
            <c:symbol val="square"/>
            <c:size val="7"/>
            <c:spPr>
              <a:solidFill>
                <a:srgbClr val="9BBB59"/>
              </a:solidFill>
              <a:ln>
                <a:noFill/>
              </a:ln>
            </c:spPr>
          </c:marker>
          <c:cat>
            <c:numRef>
              <c:f>スライド23◎!$B$4:$H$4</c:f>
              <c:numCache>
                <c:formatCode>General</c:formatCode>
                <c:ptCount val="7"/>
                <c:pt idx="0">
                  <c:v>2009</c:v>
                </c:pt>
                <c:pt idx="1">
                  <c:v>2010</c:v>
                </c:pt>
                <c:pt idx="2">
                  <c:v>2011</c:v>
                </c:pt>
                <c:pt idx="3">
                  <c:v>2012</c:v>
                </c:pt>
                <c:pt idx="4">
                  <c:v>2013</c:v>
                </c:pt>
                <c:pt idx="5">
                  <c:v>2014</c:v>
                </c:pt>
                <c:pt idx="6">
                  <c:v>2015</c:v>
                </c:pt>
              </c:numCache>
            </c:numRef>
          </c:cat>
          <c:val>
            <c:numRef>
              <c:f>スライド23◎!$B$7:$H$7</c:f>
              <c:numCache>
                <c:formatCode>General</c:formatCode>
                <c:ptCount val="7"/>
                <c:pt idx="0">
                  <c:v>0.29750202903778517</c:v>
                </c:pt>
                <c:pt idx="1">
                  <c:v>0.28962646997837616</c:v>
                </c:pt>
                <c:pt idx="2">
                  <c:v>0.28990977876330892</c:v>
                </c:pt>
                <c:pt idx="3">
                  <c:v>0.30350108300505402</c:v>
                </c:pt>
                <c:pt idx="4">
                  <c:v>0.32416129859765136</c:v>
                </c:pt>
                <c:pt idx="5">
                  <c:v>0.33657442979618246</c:v>
                </c:pt>
                <c:pt idx="6">
                  <c:v>0.34244454602042901</c:v>
                </c:pt>
              </c:numCache>
            </c:numRef>
          </c:val>
          <c:smooth val="0"/>
          <c:extLst>
            <c:ext xmlns:c16="http://schemas.microsoft.com/office/drawing/2014/chart" uri="{C3380CC4-5D6E-409C-BE32-E72D297353CC}">
              <c16:uniqueId val="{00000002-3D36-4073-B0B4-8AF3B6DCEE52}"/>
            </c:ext>
          </c:extLst>
        </c:ser>
        <c:ser>
          <c:idx val="3"/>
          <c:order val="3"/>
          <c:tx>
            <c:strRef>
              <c:f>スライド23◎!$A$8</c:f>
              <c:strCache>
                <c:ptCount val="1"/>
                <c:pt idx="0">
                  <c:v>DIU</c:v>
                </c:pt>
              </c:strCache>
            </c:strRef>
          </c:tx>
          <c:spPr>
            <a:ln w="25400">
              <a:solidFill>
                <a:srgbClr val="8064A2"/>
              </a:solidFill>
              <a:prstDash val="solid"/>
            </a:ln>
          </c:spPr>
          <c:marker>
            <c:symbol val="square"/>
            <c:size val="7"/>
            <c:spPr>
              <a:noFill/>
              <a:ln>
                <a:solidFill>
                  <a:srgbClr val="8064A2"/>
                </a:solidFill>
              </a:ln>
            </c:spPr>
          </c:marker>
          <c:cat>
            <c:numRef>
              <c:f>スライド23◎!$B$4:$H$4</c:f>
              <c:numCache>
                <c:formatCode>General</c:formatCode>
                <c:ptCount val="7"/>
                <c:pt idx="0">
                  <c:v>2009</c:v>
                </c:pt>
                <c:pt idx="1">
                  <c:v>2010</c:v>
                </c:pt>
                <c:pt idx="2">
                  <c:v>2011</c:v>
                </c:pt>
                <c:pt idx="3">
                  <c:v>2012</c:v>
                </c:pt>
                <c:pt idx="4">
                  <c:v>2013</c:v>
                </c:pt>
                <c:pt idx="5">
                  <c:v>2014</c:v>
                </c:pt>
                <c:pt idx="6">
                  <c:v>2015</c:v>
                </c:pt>
              </c:numCache>
            </c:numRef>
          </c:cat>
          <c:val>
            <c:numRef>
              <c:f>スライド23◎!$B$8:$H$8</c:f>
              <c:numCache>
                <c:formatCode>General</c:formatCode>
                <c:ptCount val="7"/>
                <c:pt idx="0">
                  <c:v>0.48962936243123817</c:v>
                </c:pt>
                <c:pt idx="1">
                  <c:v>0.48256761159986966</c:v>
                </c:pt>
                <c:pt idx="2">
                  <c:v>0.47161331821182523</c:v>
                </c:pt>
                <c:pt idx="3">
                  <c:v>0.4693845237944444</c:v>
                </c:pt>
                <c:pt idx="4">
                  <c:v>0.4599318777790446</c:v>
                </c:pt>
                <c:pt idx="5">
                  <c:v>0.44623250970559691</c:v>
                </c:pt>
                <c:pt idx="6">
                  <c:v>0.43402371824761521</c:v>
                </c:pt>
              </c:numCache>
            </c:numRef>
          </c:val>
          <c:smooth val="0"/>
          <c:extLst>
            <c:ext xmlns:c16="http://schemas.microsoft.com/office/drawing/2014/chart" uri="{C3380CC4-5D6E-409C-BE32-E72D297353CC}">
              <c16:uniqueId val="{00000003-3D36-4073-B0B4-8AF3B6DCEE52}"/>
            </c:ext>
          </c:extLst>
        </c:ser>
        <c:ser>
          <c:idx val="4"/>
          <c:order val="4"/>
          <c:tx>
            <c:strRef>
              <c:f>スライド23◎!$A$9</c:f>
              <c:strCache>
                <c:ptCount val="1"/>
                <c:pt idx="0">
                  <c:v>ACE</c:v>
                </c:pt>
              </c:strCache>
            </c:strRef>
          </c:tx>
          <c:spPr>
            <a:ln w="25400">
              <a:solidFill>
                <a:srgbClr val="C0504D">
                  <a:lumMod val="60000"/>
                  <a:lumOff val="40000"/>
                </a:srgbClr>
              </a:solidFill>
              <a:prstDash val="solid"/>
            </a:ln>
          </c:spPr>
          <c:marker>
            <c:symbol val="triangle"/>
            <c:size val="7"/>
            <c:spPr>
              <a:solidFill>
                <a:srgbClr val="C0504D">
                  <a:lumMod val="60000"/>
                  <a:lumOff val="40000"/>
                </a:srgbClr>
              </a:solidFill>
              <a:ln>
                <a:noFill/>
              </a:ln>
            </c:spPr>
          </c:marker>
          <c:cat>
            <c:numRef>
              <c:f>スライド23◎!$B$4:$H$4</c:f>
              <c:numCache>
                <c:formatCode>General</c:formatCode>
                <c:ptCount val="7"/>
                <c:pt idx="0">
                  <c:v>2009</c:v>
                </c:pt>
                <c:pt idx="1">
                  <c:v>2010</c:v>
                </c:pt>
                <c:pt idx="2">
                  <c:v>2011</c:v>
                </c:pt>
                <c:pt idx="3">
                  <c:v>2012</c:v>
                </c:pt>
                <c:pt idx="4">
                  <c:v>2013</c:v>
                </c:pt>
                <c:pt idx="5">
                  <c:v>2014</c:v>
                </c:pt>
                <c:pt idx="6">
                  <c:v>2015</c:v>
                </c:pt>
              </c:numCache>
            </c:numRef>
          </c:cat>
          <c:val>
            <c:numRef>
              <c:f>スライド23◎!$B$9:$H$9</c:f>
              <c:numCache>
                <c:formatCode>General</c:formatCode>
                <c:ptCount val="7"/>
                <c:pt idx="0">
                  <c:v>0.13581026242222022</c:v>
                </c:pt>
                <c:pt idx="1">
                  <c:v>0.14621286175538376</c:v>
                </c:pt>
                <c:pt idx="2">
                  <c:v>0.12844254109044129</c:v>
                </c:pt>
                <c:pt idx="3">
                  <c:v>0.12164490100953805</c:v>
                </c:pt>
                <c:pt idx="4">
                  <c:v>0.12012954623190059</c:v>
                </c:pt>
                <c:pt idx="5">
                  <c:v>0.11851443707538013</c:v>
                </c:pt>
                <c:pt idx="6">
                  <c:v>0.11104347886007244</c:v>
                </c:pt>
              </c:numCache>
            </c:numRef>
          </c:val>
          <c:smooth val="0"/>
          <c:extLst>
            <c:ext xmlns:c16="http://schemas.microsoft.com/office/drawing/2014/chart" uri="{C3380CC4-5D6E-409C-BE32-E72D297353CC}">
              <c16:uniqueId val="{00000004-3D36-4073-B0B4-8AF3B6DCEE52}"/>
            </c:ext>
          </c:extLst>
        </c:ser>
        <c:dLbls>
          <c:showLegendKey val="0"/>
          <c:showVal val="0"/>
          <c:showCatName val="0"/>
          <c:showSerName val="0"/>
          <c:showPercent val="0"/>
          <c:showBubbleSize val="0"/>
        </c:dLbls>
        <c:marker val="1"/>
        <c:smooth val="0"/>
        <c:axId val="134019712"/>
        <c:axId val="134022272"/>
      </c:lineChart>
      <c:catAx>
        <c:axId val="134019712"/>
        <c:scaling>
          <c:orientation val="minMax"/>
        </c:scaling>
        <c:delete val="0"/>
        <c:axPos val="b"/>
        <c:title>
          <c:tx>
            <c:rich>
              <a:bodyPr/>
              <a:lstStyle/>
              <a:p>
                <a:pPr>
                  <a:defRPr lang="ja-JP"/>
                </a:pPr>
                <a:r>
                  <a:rPr lang="en-US" altLang="ja-JP"/>
                  <a:t>Year</a:t>
                </a:r>
                <a:endParaRPr lang="ja-JP" altLang="en-US"/>
              </a:p>
            </c:rich>
          </c:tx>
          <c:overlay val="0"/>
        </c:title>
        <c:numFmt formatCode="General" sourceLinked="1"/>
        <c:majorTickMark val="out"/>
        <c:minorTickMark val="none"/>
        <c:tickLblPos val="nextTo"/>
        <c:txPr>
          <a:bodyPr/>
          <a:lstStyle/>
          <a:p>
            <a:pPr>
              <a:defRPr lang="ja-JP"/>
            </a:pPr>
            <a:endParaRPr lang="ja-JP"/>
          </a:p>
        </c:txPr>
        <c:crossAx val="134022272"/>
        <c:crosses val="autoZero"/>
        <c:auto val="1"/>
        <c:lblAlgn val="ctr"/>
        <c:lblOffset val="100"/>
        <c:noMultiLvlLbl val="0"/>
      </c:catAx>
      <c:valAx>
        <c:axId val="134022272"/>
        <c:scaling>
          <c:orientation val="minMax"/>
          <c:max val="0.8"/>
        </c:scaling>
        <c:delete val="0"/>
        <c:axPos val="l"/>
        <c:title>
          <c:tx>
            <c:rich>
              <a:bodyPr rot="-5400000" vert="horz"/>
              <a:lstStyle/>
              <a:p>
                <a:pPr>
                  <a:defRPr lang="ja-JP"/>
                </a:pPr>
                <a:r>
                  <a:rPr lang="en-US" altLang="ja-JP"/>
                  <a:t>Prescription</a:t>
                </a:r>
                <a:r>
                  <a:rPr lang="en-US" altLang="ja-JP" baseline="0"/>
                  <a:t> Rate</a:t>
                </a:r>
                <a:endParaRPr lang="ja-JP" altLang="en-US"/>
              </a:p>
            </c:rich>
          </c:tx>
          <c:overlay val="0"/>
        </c:title>
        <c:numFmt formatCode="0%" sourceLinked="0"/>
        <c:majorTickMark val="out"/>
        <c:minorTickMark val="none"/>
        <c:tickLblPos val="nextTo"/>
        <c:txPr>
          <a:bodyPr/>
          <a:lstStyle/>
          <a:p>
            <a:pPr>
              <a:defRPr lang="ja-JP"/>
            </a:pPr>
            <a:endParaRPr lang="ja-JP"/>
          </a:p>
        </c:txPr>
        <c:crossAx val="134019712"/>
        <c:crosses val="autoZero"/>
        <c:crossBetween val="between"/>
      </c:valAx>
    </c:plotArea>
    <c:plotVisOnly val="1"/>
    <c:dispBlanksAs val="gap"/>
    <c:showDLblsOverMax val="0"/>
  </c:chart>
  <c:spPr>
    <a:noFill/>
    <a:ln>
      <a:noFill/>
    </a:ln>
  </c:spPr>
  <c:txPr>
    <a:bodyPr/>
    <a:lstStyle/>
    <a:p>
      <a:pPr>
        <a:defRPr>
          <a:latin typeface="Arial" panose="020B0604020202020204" pitchFamily="34" charset="0"/>
          <a:cs typeface="Arial" panose="020B0604020202020204" pitchFamily="34" charset="0"/>
        </a:defRPr>
      </a:pPr>
      <a:endParaRPr lang="ja-JP"/>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4834855119419299"/>
          <c:y val="5.0925925925925923E-2"/>
          <c:w val="0.6000895476300756"/>
          <c:h val="0.77007108486439191"/>
        </c:manualLayout>
      </c:layout>
      <c:lineChart>
        <c:grouping val="standard"/>
        <c:varyColors val="0"/>
        <c:ser>
          <c:idx val="0"/>
          <c:order val="0"/>
          <c:tx>
            <c:strRef>
              <c:f>スライド23◎!$A$5</c:f>
              <c:strCache>
                <c:ptCount val="1"/>
                <c:pt idx="0">
                  <c:v>CCB</c:v>
                </c:pt>
              </c:strCache>
            </c:strRef>
          </c:tx>
          <c:spPr>
            <a:ln w="25400">
              <a:solidFill>
                <a:srgbClr val="4F81BD"/>
              </a:solidFill>
              <a:prstDash val="solid"/>
            </a:ln>
          </c:spPr>
          <c:marker>
            <c:symbol val="circle"/>
            <c:size val="7"/>
            <c:spPr>
              <a:solidFill>
                <a:srgbClr val="4F81BD"/>
              </a:solidFill>
              <a:ln>
                <a:noFill/>
              </a:ln>
            </c:spPr>
          </c:marker>
          <c:cat>
            <c:numRef>
              <c:f>スライド23◎!$K$4:$P$4</c:f>
              <c:numCache>
                <c:formatCode>General</c:formatCode>
                <c:ptCount val="6"/>
                <c:pt idx="0">
                  <c:v>2010</c:v>
                </c:pt>
                <c:pt idx="1">
                  <c:v>2011</c:v>
                </c:pt>
                <c:pt idx="2">
                  <c:v>2012</c:v>
                </c:pt>
                <c:pt idx="3">
                  <c:v>2013</c:v>
                </c:pt>
                <c:pt idx="4">
                  <c:v>2014</c:v>
                </c:pt>
                <c:pt idx="5">
                  <c:v>2015</c:v>
                </c:pt>
              </c:numCache>
            </c:numRef>
          </c:cat>
          <c:val>
            <c:numRef>
              <c:f>スライド23◎!$K$5:$P$5</c:f>
              <c:numCache>
                <c:formatCode>General</c:formatCode>
                <c:ptCount val="6"/>
                <c:pt idx="0">
                  <c:v>0.6353058180009945</c:v>
                </c:pt>
                <c:pt idx="1">
                  <c:v>0.64481213374698376</c:v>
                </c:pt>
                <c:pt idx="2">
                  <c:v>0.65380933611126757</c:v>
                </c:pt>
                <c:pt idx="3">
                  <c:v>0.65779694757796947</c:v>
                </c:pt>
                <c:pt idx="4">
                  <c:v>0.67350188573823155</c:v>
                </c:pt>
                <c:pt idx="5">
                  <c:v>0.67715208925957637</c:v>
                </c:pt>
              </c:numCache>
            </c:numRef>
          </c:val>
          <c:smooth val="0"/>
          <c:extLst>
            <c:ext xmlns:c16="http://schemas.microsoft.com/office/drawing/2014/chart" uri="{C3380CC4-5D6E-409C-BE32-E72D297353CC}">
              <c16:uniqueId val="{00000000-4C83-41ED-9D10-1B4553979EFE}"/>
            </c:ext>
          </c:extLst>
        </c:ser>
        <c:ser>
          <c:idx val="1"/>
          <c:order val="1"/>
          <c:tx>
            <c:strRef>
              <c:f>スライド23◎!$A$6</c:f>
              <c:strCache>
                <c:ptCount val="1"/>
                <c:pt idx="0">
                  <c:v>ARB</c:v>
                </c:pt>
              </c:strCache>
            </c:strRef>
          </c:tx>
          <c:spPr>
            <a:ln w="25400">
              <a:solidFill>
                <a:srgbClr val="C0504D"/>
              </a:solidFill>
              <a:prstDash val="solid"/>
            </a:ln>
          </c:spPr>
          <c:marker>
            <c:symbol val="circle"/>
            <c:size val="7"/>
            <c:spPr>
              <a:noFill/>
              <a:ln>
                <a:solidFill>
                  <a:srgbClr val="C0504D"/>
                </a:solidFill>
              </a:ln>
            </c:spPr>
          </c:marker>
          <c:cat>
            <c:numRef>
              <c:f>スライド23◎!$K$4:$P$4</c:f>
              <c:numCache>
                <c:formatCode>General</c:formatCode>
                <c:ptCount val="6"/>
                <c:pt idx="0">
                  <c:v>2010</c:v>
                </c:pt>
                <c:pt idx="1">
                  <c:v>2011</c:v>
                </c:pt>
                <c:pt idx="2">
                  <c:v>2012</c:v>
                </c:pt>
                <c:pt idx="3">
                  <c:v>2013</c:v>
                </c:pt>
                <c:pt idx="4">
                  <c:v>2014</c:v>
                </c:pt>
                <c:pt idx="5">
                  <c:v>2015</c:v>
                </c:pt>
              </c:numCache>
            </c:numRef>
          </c:cat>
          <c:val>
            <c:numRef>
              <c:f>スライド23◎!$K$6:$P$6</c:f>
              <c:numCache>
                <c:formatCode>General</c:formatCode>
                <c:ptCount val="6"/>
                <c:pt idx="0">
                  <c:v>0.69716558925907512</c:v>
                </c:pt>
                <c:pt idx="1">
                  <c:v>0.71389176146156497</c:v>
                </c:pt>
                <c:pt idx="2">
                  <c:v>0.7391181935919815</c:v>
                </c:pt>
                <c:pt idx="3">
                  <c:v>0.70829462508294627</c:v>
                </c:pt>
                <c:pt idx="4">
                  <c:v>0.68931415002095264</c:v>
                </c:pt>
                <c:pt idx="5">
                  <c:v>0.68107376619072602</c:v>
                </c:pt>
              </c:numCache>
            </c:numRef>
          </c:val>
          <c:smooth val="0"/>
          <c:extLst>
            <c:ext xmlns:c16="http://schemas.microsoft.com/office/drawing/2014/chart" uri="{C3380CC4-5D6E-409C-BE32-E72D297353CC}">
              <c16:uniqueId val="{00000001-4C83-41ED-9D10-1B4553979EFE}"/>
            </c:ext>
          </c:extLst>
        </c:ser>
        <c:ser>
          <c:idx val="2"/>
          <c:order val="2"/>
          <c:tx>
            <c:strRef>
              <c:f>スライド23◎!$A$7</c:f>
              <c:strCache>
                <c:ptCount val="1"/>
                <c:pt idx="0">
                  <c:v>BETA</c:v>
                </c:pt>
              </c:strCache>
            </c:strRef>
          </c:tx>
          <c:spPr>
            <a:ln w="25400">
              <a:solidFill>
                <a:srgbClr val="9BBB59"/>
              </a:solidFill>
              <a:prstDash val="solid"/>
            </a:ln>
          </c:spPr>
          <c:marker>
            <c:symbol val="square"/>
            <c:size val="7"/>
            <c:spPr>
              <a:solidFill>
                <a:srgbClr val="9BBB59"/>
              </a:solidFill>
              <a:ln>
                <a:noFill/>
              </a:ln>
            </c:spPr>
          </c:marker>
          <c:cat>
            <c:numRef>
              <c:f>スライド23◎!$K$4:$P$4</c:f>
              <c:numCache>
                <c:formatCode>General</c:formatCode>
                <c:ptCount val="6"/>
                <c:pt idx="0">
                  <c:v>2010</c:v>
                </c:pt>
                <c:pt idx="1">
                  <c:v>2011</c:v>
                </c:pt>
                <c:pt idx="2">
                  <c:v>2012</c:v>
                </c:pt>
                <c:pt idx="3">
                  <c:v>2013</c:v>
                </c:pt>
                <c:pt idx="4">
                  <c:v>2014</c:v>
                </c:pt>
                <c:pt idx="5">
                  <c:v>2015</c:v>
                </c:pt>
              </c:numCache>
            </c:numRef>
          </c:cat>
          <c:val>
            <c:numRef>
              <c:f>スライド23◎!$K$7:$P$7</c:f>
              <c:numCache>
                <c:formatCode>General</c:formatCode>
                <c:ptCount val="6"/>
                <c:pt idx="0">
                  <c:v>0.25589259075087023</c:v>
                </c:pt>
                <c:pt idx="1">
                  <c:v>0.25818683212685278</c:v>
                </c:pt>
                <c:pt idx="2">
                  <c:v>0.26566811194324003</c:v>
                </c:pt>
                <c:pt idx="3">
                  <c:v>0.28281353682813537</c:v>
                </c:pt>
                <c:pt idx="4">
                  <c:v>0.28677189551613352</c:v>
                </c:pt>
                <c:pt idx="5">
                  <c:v>0.29260681046148745</c:v>
                </c:pt>
              </c:numCache>
            </c:numRef>
          </c:val>
          <c:smooth val="0"/>
          <c:extLst>
            <c:ext xmlns:c16="http://schemas.microsoft.com/office/drawing/2014/chart" uri="{C3380CC4-5D6E-409C-BE32-E72D297353CC}">
              <c16:uniqueId val="{00000002-4C83-41ED-9D10-1B4553979EFE}"/>
            </c:ext>
          </c:extLst>
        </c:ser>
        <c:ser>
          <c:idx val="3"/>
          <c:order val="3"/>
          <c:tx>
            <c:strRef>
              <c:f>スライド23◎!$A$8</c:f>
              <c:strCache>
                <c:ptCount val="1"/>
                <c:pt idx="0">
                  <c:v>DIU</c:v>
                </c:pt>
              </c:strCache>
            </c:strRef>
          </c:tx>
          <c:spPr>
            <a:ln w="25400">
              <a:solidFill>
                <a:srgbClr val="8064A2"/>
              </a:solidFill>
              <a:prstDash val="solid"/>
            </a:ln>
          </c:spPr>
          <c:marker>
            <c:symbol val="square"/>
            <c:size val="7"/>
            <c:spPr>
              <a:noFill/>
              <a:ln>
                <a:solidFill>
                  <a:srgbClr val="8064A2"/>
                </a:solidFill>
              </a:ln>
            </c:spPr>
          </c:marker>
          <c:cat>
            <c:numRef>
              <c:f>スライド23◎!$K$4:$P$4</c:f>
              <c:numCache>
                <c:formatCode>General</c:formatCode>
                <c:ptCount val="6"/>
                <c:pt idx="0">
                  <c:v>2010</c:v>
                </c:pt>
                <c:pt idx="1">
                  <c:v>2011</c:v>
                </c:pt>
                <c:pt idx="2">
                  <c:v>2012</c:v>
                </c:pt>
                <c:pt idx="3">
                  <c:v>2013</c:v>
                </c:pt>
                <c:pt idx="4">
                  <c:v>2014</c:v>
                </c:pt>
                <c:pt idx="5">
                  <c:v>2015</c:v>
                </c:pt>
              </c:numCache>
            </c:numRef>
          </c:cat>
          <c:val>
            <c:numRef>
              <c:f>スライド23◎!$K$8:$P$8</c:f>
              <c:numCache>
                <c:formatCode>General</c:formatCode>
                <c:ptCount val="6"/>
                <c:pt idx="0">
                  <c:v>0.28910989557434114</c:v>
                </c:pt>
                <c:pt idx="1">
                  <c:v>0.31216821785591176</c:v>
                </c:pt>
                <c:pt idx="2">
                  <c:v>0.32541246691818232</c:v>
                </c:pt>
                <c:pt idx="3">
                  <c:v>0.29499004644990046</c:v>
                </c:pt>
                <c:pt idx="4">
                  <c:v>0.27964799553010194</c:v>
                </c:pt>
                <c:pt idx="5">
                  <c:v>0.27598110966886685</c:v>
                </c:pt>
              </c:numCache>
            </c:numRef>
          </c:val>
          <c:smooth val="0"/>
          <c:extLst>
            <c:ext xmlns:c16="http://schemas.microsoft.com/office/drawing/2014/chart" uri="{C3380CC4-5D6E-409C-BE32-E72D297353CC}">
              <c16:uniqueId val="{00000003-4C83-41ED-9D10-1B4553979EFE}"/>
            </c:ext>
          </c:extLst>
        </c:ser>
        <c:ser>
          <c:idx val="4"/>
          <c:order val="4"/>
          <c:tx>
            <c:strRef>
              <c:f>スライド23◎!$A$9</c:f>
              <c:strCache>
                <c:ptCount val="1"/>
                <c:pt idx="0">
                  <c:v>ACE</c:v>
                </c:pt>
              </c:strCache>
            </c:strRef>
          </c:tx>
          <c:spPr>
            <a:ln w="25400">
              <a:solidFill>
                <a:srgbClr val="C0504D">
                  <a:lumMod val="60000"/>
                  <a:lumOff val="40000"/>
                </a:srgbClr>
              </a:solidFill>
              <a:prstDash val="solid"/>
            </a:ln>
          </c:spPr>
          <c:marker>
            <c:symbol val="triangle"/>
            <c:size val="7"/>
            <c:spPr>
              <a:solidFill>
                <a:srgbClr val="C0504D">
                  <a:lumMod val="60000"/>
                  <a:lumOff val="40000"/>
                </a:srgbClr>
              </a:solidFill>
              <a:ln>
                <a:noFill/>
              </a:ln>
            </c:spPr>
          </c:marker>
          <c:cat>
            <c:numRef>
              <c:f>スライド23◎!$K$4:$P$4</c:f>
              <c:numCache>
                <c:formatCode>General</c:formatCode>
                <c:ptCount val="6"/>
                <c:pt idx="0">
                  <c:v>2010</c:v>
                </c:pt>
                <c:pt idx="1">
                  <c:v>2011</c:v>
                </c:pt>
                <c:pt idx="2">
                  <c:v>2012</c:v>
                </c:pt>
                <c:pt idx="3">
                  <c:v>2013</c:v>
                </c:pt>
                <c:pt idx="4">
                  <c:v>2014</c:v>
                </c:pt>
                <c:pt idx="5">
                  <c:v>2015</c:v>
                </c:pt>
              </c:numCache>
            </c:numRef>
          </c:cat>
          <c:val>
            <c:numRef>
              <c:f>スライド23◎!$K$9:$P$9</c:f>
              <c:numCache>
                <c:formatCode>General</c:formatCode>
                <c:ptCount val="6"/>
                <c:pt idx="0">
                  <c:v>0.14778717056190949</c:v>
                </c:pt>
                <c:pt idx="1">
                  <c:v>0.12588762495691141</c:v>
                </c:pt>
                <c:pt idx="2">
                  <c:v>0.12438763443887606</c:v>
                </c:pt>
                <c:pt idx="3">
                  <c:v>0.10650298606502986</c:v>
                </c:pt>
                <c:pt idx="4">
                  <c:v>9.6968850398100298E-2</c:v>
                </c:pt>
                <c:pt idx="5">
                  <c:v>9.2352729984258058E-2</c:v>
                </c:pt>
              </c:numCache>
            </c:numRef>
          </c:val>
          <c:smooth val="0"/>
          <c:extLst>
            <c:ext xmlns:c16="http://schemas.microsoft.com/office/drawing/2014/chart" uri="{C3380CC4-5D6E-409C-BE32-E72D297353CC}">
              <c16:uniqueId val="{00000004-4C83-41ED-9D10-1B4553979EFE}"/>
            </c:ext>
          </c:extLst>
        </c:ser>
        <c:dLbls>
          <c:showLegendKey val="0"/>
          <c:showVal val="0"/>
          <c:showCatName val="0"/>
          <c:showSerName val="0"/>
          <c:showPercent val="0"/>
          <c:showBubbleSize val="0"/>
        </c:dLbls>
        <c:marker val="1"/>
        <c:smooth val="0"/>
        <c:axId val="134075904"/>
        <c:axId val="134082560"/>
      </c:lineChart>
      <c:catAx>
        <c:axId val="134075904"/>
        <c:scaling>
          <c:orientation val="minMax"/>
        </c:scaling>
        <c:delete val="0"/>
        <c:axPos val="b"/>
        <c:title>
          <c:tx>
            <c:rich>
              <a:bodyPr/>
              <a:lstStyle/>
              <a:p>
                <a:pPr>
                  <a:defRPr lang="ja-JP"/>
                </a:pPr>
                <a:r>
                  <a:rPr lang="en-US" altLang="ja-JP"/>
                  <a:t>Year</a:t>
                </a:r>
                <a:endParaRPr lang="ja-JP" altLang="en-US"/>
              </a:p>
            </c:rich>
          </c:tx>
          <c:overlay val="0"/>
        </c:title>
        <c:numFmt formatCode="General" sourceLinked="1"/>
        <c:majorTickMark val="out"/>
        <c:minorTickMark val="none"/>
        <c:tickLblPos val="nextTo"/>
        <c:txPr>
          <a:bodyPr/>
          <a:lstStyle/>
          <a:p>
            <a:pPr>
              <a:defRPr lang="ja-JP"/>
            </a:pPr>
            <a:endParaRPr lang="ja-JP"/>
          </a:p>
        </c:txPr>
        <c:crossAx val="134082560"/>
        <c:crosses val="autoZero"/>
        <c:auto val="1"/>
        <c:lblAlgn val="ctr"/>
        <c:lblOffset val="100"/>
        <c:noMultiLvlLbl val="0"/>
      </c:catAx>
      <c:valAx>
        <c:axId val="134082560"/>
        <c:scaling>
          <c:orientation val="minMax"/>
          <c:max val="0.8"/>
        </c:scaling>
        <c:delete val="0"/>
        <c:axPos val="l"/>
        <c:title>
          <c:tx>
            <c:rich>
              <a:bodyPr rot="-5400000" vert="horz"/>
              <a:lstStyle/>
              <a:p>
                <a:pPr>
                  <a:defRPr lang="ja-JP"/>
                </a:pPr>
                <a:r>
                  <a:rPr lang="en-US" altLang="ja-JP"/>
                  <a:t>Prescription</a:t>
                </a:r>
                <a:r>
                  <a:rPr lang="en-US" altLang="ja-JP" baseline="0"/>
                  <a:t> Rate</a:t>
                </a:r>
                <a:endParaRPr lang="ja-JP" altLang="en-US"/>
              </a:p>
            </c:rich>
          </c:tx>
          <c:overlay val="0"/>
        </c:title>
        <c:numFmt formatCode="0%" sourceLinked="0"/>
        <c:majorTickMark val="out"/>
        <c:minorTickMark val="none"/>
        <c:tickLblPos val="nextTo"/>
        <c:txPr>
          <a:bodyPr/>
          <a:lstStyle/>
          <a:p>
            <a:pPr>
              <a:defRPr lang="ja-JP"/>
            </a:pPr>
            <a:endParaRPr lang="ja-JP"/>
          </a:p>
        </c:txPr>
        <c:crossAx val="134075904"/>
        <c:crosses val="autoZero"/>
        <c:crossBetween val="between"/>
      </c:valAx>
    </c:plotArea>
    <c:plotVisOnly val="1"/>
    <c:dispBlanksAs val="gap"/>
    <c:showDLblsOverMax val="0"/>
  </c:chart>
  <c:spPr>
    <a:noFill/>
    <a:ln>
      <a:noFill/>
    </a:ln>
  </c:spPr>
  <c:txPr>
    <a:bodyPr/>
    <a:lstStyle/>
    <a:p>
      <a:pPr>
        <a:defRPr>
          <a:latin typeface="Arial" panose="020B0604020202020204" pitchFamily="34" charset="0"/>
          <a:cs typeface="Arial" panose="020B0604020202020204" pitchFamily="34" charset="0"/>
        </a:defRPr>
      </a:pPr>
      <a:endParaRPr lang="ja-JP"/>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4834855119419299"/>
          <c:y val="5.0925925925925923E-2"/>
          <c:w val="0.6000895476300756"/>
          <c:h val="0.77007108486439191"/>
        </c:manualLayout>
      </c:layout>
      <c:lineChart>
        <c:grouping val="standard"/>
        <c:varyColors val="0"/>
        <c:ser>
          <c:idx val="0"/>
          <c:order val="0"/>
          <c:tx>
            <c:strRef>
              <c:f>スライド24◎!$A$5</c:f>
              <c:strCache>
                <c:ptCount val="1"/>
                <c:pt idx="0">
                  <c:v>CCB</c:v>
                </c:pt>
              </c:strCache>
            </c:strRef>
          </c:tx>
          <c:spPr>
            <a:ln w="25400">
              <a:solidFill>
                <a:srgbClr val="4F81BD"/>
              </a:solidFill>
              <a:prstDash val="solid"/>
            </a:ln>
          </c:spPr>
          <c:marker>
            <c:symbol val="circle"/>
            <c:size val="7"/>
            <c:spPr>
              <a:solidFill>
                <a:srgbClr val="4F81BD"/>
              </a:solidFill>
              <a:ln>
                <a:noFill/>
              </a:ln>
            </c:spPr>
          </c:marker>
          <c:cat>
            <c:numRef>
              <c:f>スライド24◎!$J$4:$O$4</c:f>
              <c:numCache>
                <c:formatCode>General</c:formatCode>
                <c:ptCount val="6"/>
                <c:pt idx="0">
                  <c:v>2010</c:v>
                </c:pt>
                <c:pt idx="1">
                  <c:v>2011</c:v>
                </c:pt>
                <c:pt idx="2">
                  <c:v>2012</c:v>
                </c:pt>
                <c:pt idx="3">
                  <c:v>2013</c:v>
                </c:pt>
                <c:pt idx="4">
                  <c:v>2014</c:v>
                </c:pt>
                <c:pt idx="5">
                  <c:v>2015</c:v>
                </c:pt>
              </c:numCache>
            </c:numRef>
          </c:cat>
          <c:val>
            <c:numRef>
              <c:f>スライド24◎!$J$5:$O$5</c:f>
              <c:numCache>
                <c:formatCode>General</c:formatCode>
                <c:ptCount val="6"/>
                <c:pt idx="0">
                  <c:v>0.62174491541532029</c:v>
                </c:pt>
                <c:pt idx="1">
                  <c:v>0.63092701118806604</c:v>
                </c:pt>
                <c:pt idx="2">
                  <c:v>0.63226013477377263</c:v>
                </c:pt>
                <c:pt idx="3">
                  <c:v>0.64712956516235209</c:v>
                </c:pt>
                <c:pt idx="4">
                  <c:v>0.65392440304101085</c:v>
                </c:pt>
                <c:pt idx="5">
                  <c:v>0.65744851564589457</c:v>
                </c:pt>
              </c:numCache>
            </c:numRef>
          </c:val>
          <c:smooth val="0"/>
          <c:extLst>
            <c:ext xmlns:c16="http://schemas.microsoft.com/office/drawing/2014/chart" uri="{C3380CC4-5D6E-409C-BE32-E72D297353CC}">
              <c16:uniqueId val="{00000000-4F20-418F-91C5-AC78523EBBE0}"/>
            </c:ext>
          </c:extLst>
        </c:ser>
        <c:ser>
          <c:idx val="1"/>
          <c:order val="1"/>
          <c:tx>
            <c:strRef>
              <c:f>スライド24◎!$A$6</c:f>
              <c:strCache>
                <c:ptCount val="1"/>
                <c:pt idx="0">
                  <c:v>ARB</c:v>
                </c:pt>
              </c:strCache>
            </c:strRef>
          </c:tx>
          <c:spPr>
            <a:ln w="25400">
              <a:solidFill>
                <a:srgbClr val="C0504D"/>
              </a:solidFill>
              <a:prstDash val="solid"/>
            </a:ln>
          </c:spPr>
          <c:marker>
            <c:symbol val="circle"/>
            <c:size val="7"/>
            <c:spPr>
              <a:noFill/>
              <a:ln>
                <a:solidFill>
                  <a:srgbClr val="C0504D"/>
                </a:solidFill>
              </a:ln>
            </c:spPr>
          </c:marker>
          <c:cat>
            <c:numRef>
              <c:f>スライド24◎!$J$4:$O$4</c:f>
              <c:numCache>
                <c:formatCode>General</c:formatCode>
                <c:ptCount val="6"/>
                <c:pt idx="0">
                  <c:v>2010</c:v>
                </c:pt>
                <c:pt idx="1">
                  <c:v>2011</c:v>
                </c:pt>
                <c:pt idx="2">
                  <c:v>2012</c:v>
                </c:pt>
                <c:pt idx="3">
                  <c:v>2013</c:v>
                </c:pt>
                <c:pt idx="4">
                  <c:v>2014</c:v>
                </c:pt>
                <c:pt idx="5">
                  <c:v>2015</c:v>
                </c:pt>
              </c:numCache>
            </c:numRef>
          </c:cat>
          <c:val>
            <c:numRef>
              <c:f>スライド24◎!$J$6:$O$6</c:f>
              <c:numCache>
                <c:formatCode>General</c:formatCode>
                <c:ptCount val="6"/>
                <c:pt idx="0">
                  <c:v>0.71640372552746623</c:v>
                </c:pt>
                <c:pt idx="1">
                  <c:v>0.71537027171017586</c:v>
                </c:pt>
                <c:pt idx="2">
                  <c:v>0.7244625093592898</c:v>
                </c:pt>
                <c:pt idx="3">
                  <c:v>0.69517058041648205</c:v>
                </c:pt>
                <c:pt idx="4">
                  <c:v>0.67485812185458827</c:v>
                </c:pt>
                <c:pt idx="5">
                  <c:v>0.66418828563787113</c:v>
                </c:pt>
              </c:numCache>
            </c:numRef>
          </c:val>
          <c:smooth val="0"/>
          <c:extLst>
            <c:ext xmlns:c16="http://schemas.microsoft.com/office/drawing/2014/chart" uri="{C3380CC4-5D6E-409C-BE32-E72D297353CC}">
              <c16:uniqueId val="{00000001-4F20-418F-91C5-AC78523EBBE0}"/>
            </c:ext>
          </c:extLst>
        </c:ser>
        <c:ser>
          <c:idx val="2"/>
          <c:order val="2"/>
          <c:tx>
            <c:strRef>
              <c:f>スライド24◎!$A$7</c:f>
              <c:strCache>
                <c:ptCount val="1"/>
                <c:pt idx="0">
                  <c:v>BETA</c:v>
                </c:pt>
              </c:strCache>
            </c:strRef>
          </c:tx>
          <c:spPr>
            <a:ln w="25400">
              <a:solidFill>
                <a:srgbClr val="9BBB59"/>
              </a:solidFill>
              <a:prstDash val="solid"/>
            </a:ln>
          </c:spPr>
          <c:marker>
            <c:symbol val="square"/>
            <c:size val="7"/>
            <c:spPr>
              <a:solidFill>
                <a:srgbClr val="9BBB59"/>
              </a:solidFill>
              <a:ln>
                <a:noFill/>
              </a:ln>
            </c:spPr>
          </c:marker>
          <c:cat>
            <c:numRef>
              <c:f>スライド24◎!$J$4:$O$4</c:f>
              <c:numCache>
                <c:formatCode>General</c:formatCode>
                <c:ptCount val="6"/>
                <c:pt idx="0">
                  <c:v>2010</c:v>
                </c:pt>
                <c:pt idx="1">
                  <c:v>2011</c:v>
                </c:pt>
                <c:pt idx="2">
                  <c:v>2012</c:v>
                </c:pt>
                <c:pt idx="3">
                  <c:v>2013</c:v>
                </c:pt>
                <c:pt idx="4">
                  <c:v>2014</c:v>
                </c:pt>
                <c:pt idx="5">
                  <c:v>2015</c:v>
                </c:pt>
              </c:numCache>
            </c:numRef>
          </c:cat>
          <c:val>
            <c:numRef>
              <c:f>スライド24◎!$J$7:$O$7</c:f>
              <c:numCache>
                <c:formatCode>General</c:formatCode>
                <c:ptCount val="6"/>
                <c:pt idx="0">
                  <c:v>0.23189507698156245</c:v>
                </c:pt>
                <c:pt idx="1">
                  <c:v>0.24560468833244539</c:v>
                </c:pt>
                <c:pt idx="2">
                  <c:v>0.24665739651299604</c:v>
                </c:pt>
                <c:pt idx="3">
                  <c:v>0.27204253433761633</c:v>
                </c:pt>
                <c:pt idx="4">
                  <c:v>0.27331620087803832</c:v>
                </c:pt>
                <c:pt idx="5">
                  <c:v>0.28649371489703129</c:v>
                </c:pt>
              </c:numCache>
            </c:numRef>
          </c:val>
          <c:smooth val="0"/>
          <c:extLst>
            <c:ext xmlns:c16="http://schemas.microsoft.com/office/drawing/2014/chart" uri="{C3380CC4-5D6E-409C-BE32-E72D297353CC}">
              <c16:uniqueId val="{00000002-4F20-418F-91C5-AC78523EBBE0}"/>
            </c:ext>
          </c:extLst>
        </c:ser>
        <c:ser>
          <c:idx val="3"/>
          <c:order val="3"/>
          <c:tx>
            <c:strRef>
              <c:f>スライド24◎!$A$8</c:f>
              <c:strCache>
                <c:ptCount val="1"/>
                <c:pt idx="0">
                  <c:v>DIU</c:v>
                </c:pt>
              </c:strCache>
            </c:strRef>
          </c:tx>
          <c:spPr>
            <a:ln w="25400">
              <a:solidFill>
                <a:srgbClr val="8064A2"/>
              </a:solidFill>
              <a:prstDash val="solid"/>
            </a:ln>
          </c:spPr>
          <c:marker>
            <c:symbol val="square"/>
            <c:size val="7"/>
            <c:spPr>
              <a:noFill/>
              <a:ln>
                <a:solidFill>
                  <a:srgbClr val="8064A2"/>
                </a:solidFill>
              </a:ln>
            </c:spPr>
          </c:marker>
          <c:cat>
            <c:numRef>
              <c:f>スライド24◎!$J$4:$O$4</c:f>
              <c:numCache>
                <c:formatCode>General</c:formatCode>
                <c:ptCount val="6"/>
                <c:pt idx="0">
                  <c:v>2010</c:v>
                </c:pt>
                <c:pt idx="1">
                  <c:v>2011</c:v>
                </c:pt>
                <c:pt idx="2">
                  <c:v>2012</c:v>
                </c:pt>
                <c:pt idx="3">
                  <c:v>2013</c:v>
                </c:pt>
                <c:pt idx="4">
                  <c:v>2014</c:v>
                </c:pt>
                <c:pt idx="5">
                  <c:v>2015</c:v>
                </c:pt>
              </c:numCache>
            </c:numRef>
          </c:cat>
          <c:val>
            <c:numRef>
              <c:f>スライド24◎!$J$8:$O$8</c:f>
              <c:numCache>
                <c:formatCode>General</c:formatCode>
                <c:ptCount val="6"/>
                <c:pt idx="0">
                  <c:v>0.3273141988215168</c:v>
                </c:pt>
                <c:pt idx="1">
                  <c:v>0.33470964304741607</c:v>
                </c:pt>
                <c:pt idx="2">
                  <c:v>0.3472029094020751</c:v>
                </c:pt>
                <c:pt idx="3">
                  <c:v>0.32172922336856763</c:v>
                </c:pt>
                <c:pt idx="4">
                  <c:v>0.30174536888317804</c:v>
                </c:pt>
                <c:pt idx="5">
                  <c:v>0.30548274939823483</c:v>
                </c:pt>
              </c:numCache>
            </c:numRef>
          </c:val>
          <c:smooth val="0"/>
          <c:extLst>
            <c:ext xmlns:c16="http://schemas.microsoft.com/office/drawing/2014/chart" uri="{C3380CC4-5D6E-409C-BE32-E72D297353CC}">
              <c16:uniqueId val="{00000003-4F20-418F-91C5-AC78523EBBE0}"/>
            </c:ext>
          </c:extLst>
        </c:ser>
        <c:ser>
          <c:idx val="4"/>
          <c:order val="4"/>
          <c:tx>
            <c:strRef>
              <c:f>スライド24◎!$A$9</c:f>
              <c:strCache>
                <c:ptCount val="1"/>
                <c:pt idx="0">
                  <c:v>ACE</c:v>
                </c:pt>
              </c:strCache>
            </c:strRef>
          </c:tx>
          <c:spPr>
            <a:ln w="25400">
              <a:solidFill>
                <a:srgbClr val="C0504D">
                  <a:lumMod val="60000"/>
                  <a:lumOff val="40000"/>
                </a:srgbClr>
              </a:solidFill>
              <a:prstDash val="solid"/>
            </a:ln>
          </c:spPr>
          <c:marker>
            <c:symbol val="triangle"/>
            <c:size val="7"/>
            <c:spPr>
              <a:solidFill>
                <a:srgbClr val="C0504D">
                  <a:lumMod val="60000"/>
                  <a:lumOff val="40000"/>
                </a:srgbClr>
              </a:solidFill>
              <a:ln>
                <a:noFill/>
              </a:ln>
            </c:spPr>
          </c:marker>
          <c:cat>
            <c:numRef>
              <c:f>スライド24◎!$J$4:$O$4</c:f>
              <c:numCache>
                <c:formatCode>General</c:formatCode>
                <c:ptCount val="6"/>
                <c:pt idx="0">
                  <c:v>2010</c:v>
                </c:pt>
                <c:pt idx="1">
                  <c:v>2011</c:v>
                </c:pt>
                <c:pt idx="2">
                  <c:v>2012</c:v>
                </c:pt>
                <c:pt idx="3">
                  <c:v>2013</c:v>
                </c:pt>
                <c:pt idx="4">
                  <c:v>2014</c:v>
                </c:pt>
                <c:pt idx="5">
                  <c:v>2015</c:v>
                </c:pt>
              </c:numCache>
            </c:numRef>
          </c:cat>
          <c:val>
            <c:numRef>
              <c:f>スライド24◎!$J$9:$O$9</c:f>
              <c:numCache>
                <c:formatCode>General</c:formatCode>
                <c:ptCount val="6"/>
                <c:pt idx="0">
                  <c:v>0.16935943736932141</c:v>
                </c:pt>
                <c:pt idx="1">
                  <c:v>0.14544485881726157</c:v>
                </c:pt>
                <c:pt idx="2">
                  <c:v>0.14322387421114557</c:v>
                </c:pt>
                <c:pt idx="3">
                  <c:v>0.11234888284068612</c:v>
                </c:pt>
                <c:pt idx="4">
                  <c:v>0.1031695042295749</c:v>
                </c:pt>
                <c:pt idx="5">
                  <c:v>9.6977801551216908E-2</c:v>
                </c:pt>
              </c:numCache>
            </c:numRef>
          </c:val>
          <c:smooth val="0"/>
          <c:extLst>
            <c:ext xmlns:c16="http://schemas.microsoft.com/office/drawing/2014/chart" uri="{C3380CC4-5D6E-409C-BE32-E72D297353CC}">
              <c16:uniqueId val="{00000004-4F20-418F-91C5-AC78523EBBE0}"/>
            </c:ext>
          </c:extLst>
        </c:ser>
        <c:dLbls>
          <c:showLegendKey val="0"/>
          <c:showVal val="0"/>
          <c:showCatName val="0"/>
          <c:showSerName val="0"/>
          <c:showPercent val="0"/>
          <c:showBubbleSize val="0"/>
        </c:dLbls>
        <c:marker val="1"/>
        <c:smooth val="0"/>
        <c:axId val="134144384"/>
        <c:axId val="134146688"/>
      </c:lineChart>
      <c:catAx>
        <c:axId val="134144384"/>
        <c:scaling>
          <c:orientation val="minMax"/>
        </c:scaling>
        <c:delete val="0"/>
        <c:axPos val="b"/>
        <c:title>
          <c:tx>
            <c:rich>
              <a:bodyPr/>
              <a:lstStyle/>
              <a:p>
                <a:pPr>
                  <a:defRPr lang="ja-JP"/>
                </a:pPr>
                <a:r>
                  <a:rPr lang="en-US" altLang="ja-JP"/>
                  <a:t>Year</a:t>
                </a:r>
                <a:endParaRPr lang="ja-JP" altLang="en-US"/>
              </a:p>
            </c:rich>
          </c:tx>
          <c:overlay val="0"/>
        </c:title>
        <c:numFmt formatCode="General" sourceLinked="1"/>
        <c:majorTickMark val="out"/>
        <c:minorTickMark val="none"/>
        <c:tickLblPos val="nextTo"/>
        <c:txPr>
          <a:bodyPr/>
          <a:lstStyle/>
          <a:p>
            <a:pPr>
              <a:defRPr lang="ja-JP"/>
            </a:pPr>
            <a:endParaRPr lang="ja-JP"/>
          </a:p>
        </c:txPr>
        <c:crossAx val="134146688"/>
        <c:crosses val="autoZero"/>
        <c:auto val="1"/>
        <c:lblAlgn val="ctr"/>
        <c:lblOffset val="100"/>
        <c:noMultiLvlLbl val="0"/>
      </c:catAx>
      <c:valAx>
        <c:axId val="134146688"/>
        <c:scaling>
          <c:orientation val="minMax"/>
          <c:max val="0.8"/>
        </c:scaling>
        <c:delete val="0"/>
        <c:axPos val="l"/>
        <c:title>
          <c:tx>
            <c:rich>
              <a:bodyPr rot="-5400000" vert="horz"/>
              <a:lstStyle/>
              <a:p>
                <a:pPr>
                  <a:defRPr lang="ja-JP"/>
                </a:pPr>
                <a:r>
                  <a:rPr lang="en-US" altLang="ja-JP"/>
                  <a:t>Prescription</a:t>
                </a:r>
                <a:r>
                  <a:rPr lang="en-US" altLang="ja-JP" baseline="0"/>
                  <a:t> Rate</a:t>
                </a:r>
                <a:endParaRPr lang="ja-JP" altLang="en-US"/>
              </a:p>
            </c:rich>
          </c:tx>
          <c:overlay val="0"/>
        </c:title>
        <c:numFmt formatCode="0%" sourceLinked="0"/>
        <c:majorTickMark val="out"/>
        <c:minorTickMark val="none"/>
        <c:tickLblPos val="nextTo"/>
        <c:txPr>
          <a:bodyPr/>
          <a:lstStyle/>
          <a:p>
            <a:pPr>
              <a:defRPr lang="ja-JP"/>
            </a:pPr>
            <a:endParaRPr lang="ja-JP"/>
          </a:p>
        </c:txPr>
        <c:crossAx val="134144384"/>
        <c:crosses val="autoZero"/>
        <c:crossBetween val="between"/>
      </c:valAx>
    </c:plotArea>
    <c:plotVisOnly val="1"/>
    <c:dispBlanksAs val="gap"/>
    <c:showDLblsOverMax val="0"/>
  </c:chart>
  <c:spPr>
    <a:noFill/>
    <a:ln>
      <a:noFill/>
    </a:ln>
  </c:spPr>
  <c:txPr>
    <a:bodyPr/>
    <a:lstStyle/>
    <a:p>
      <a:pPr>
        <a:defRPr>
          <a:latin typeface="Arial" panose="020B0604020202020204" pitchFamily="34" charset="0"/>
          <a:cs typeface="Arial" panose="020B0604020202020204" pitchFamily="34" charset="0"/>
        </a:defRPr>
      </a:pPr>
      <a:endParaRPr lang="ja-JP"/>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4834855119419299"/>
          <c:y val="5.0925925925925923E-2"/>
          <c:w val="0.6000895476300756"/>
          <c:h val="0.77007108486439191"/>
        </c:manualLayout>
      </c:layout>
      <c:lineChart>
        <c:grouping val="standard"/>
        <c:varyColors val="0"/>
        <c:ser>
          <c:idx val="0"/>
          <c:order val="0"/>
          <c:tx>
            <c:strRef>
              <c:f>スライド24◎!$A$5</c:f>
              <c:strCache>
                <c:ptCount val="1"/>
                <c:pt idx="0">
                  <c:v>CCB</c:v>
                </c:pt>
              </c:strCache>
            </c:strRef>
          </c:tx>
          <c:spPr>
            <a:ln w="25400">
              <a:solidFill>
                <a:srgbClr val="4F81BD"/>
              </a:solidFill>
              <a:prstDash val="solid"/>
            </a:ln>
          </c:spPr>
          <c:marker>
            <c:symbol val="circle"/>
            <c:size val="7"/>
            <c:spPr>
              <a:solidFill>
                <a:srgbClr val="4F81BD"/>
              </a:solidFill>
              <a:ln>
                <a:noFill/>
              </a:ln>
            </c:spPr>
          </c:marker>
          <c:cat>
            <c:numRef>
              <c:f>スライド24◎!$B$4:$G$4</c:f>
              <c:numCache>
                <c:formatCode>General</c:formatCode>
                <c:ptCount val="6"/>
                <c:pt idx="0">
                  <c:v>2010</c:v>
                </c:pt>
                <c:pt idx="1">
                  <c:v>2011</c:v>
                </c:pt>
                <c:pt idx="2">
                  <c:v>2012</c:v>
                </c:pt>
                <c:pt idx="3">
                  <c:v>2013</c:v>
                </c:pt>
                <c:pt idx="4">
                  <c:v>2014</c:v>
                </c:pt>
                <c:pt idx="5">
                  <c:v>2015</c:v>
                </c:pt>
              </c:numCache>
            </c:numRef>
          </c:cat>
          <c:val>
            <c:numRef>
              <c:f>スライド24◎!$B$5:$G$5</c:f>
              <c:numCache>
                <c:formatCode>General</c:formatCode>
                <c:ptCount val="6"/>
                <c:pt idx="0">
                  <c:v>0.64178507104262561</c:v>
                </c:pt>
                <c:pt idx="1">
                  <c:v>0.65571053721861616</c:v>
                </c:pt>
                <c:pt idx="2">
                  <c:v>0.67017142857142853</c:v>
                </c:pt>
                <c:pt idx="3">
                  <c:v>0.66022880215343205</c:v>
                </c:pt>
                <c:pt idx="4">
                  <c:v>0.6857319959427477</c:v>
                </c:pt>
                <c:pt idx="5">
                  <c:v>0.68886931630518555</c:v>
                </c:pt>
              </c:numCache>
            </c:numRef>
          </c:val>
          <c:smooth val="0"/>
          <c:extLst>
            <c:ext xmlns:c16="http://schemas.microsoft.com/office/drawing/2014/chart" uri="{C3380CC4-5D6E-409C-BE32-E72D297353CC}">
              <c16:uniqueId val="{00000000-E9BC-40D1-A3E8-65627805C452}"/>
            </c:ext>
          </c:extLst>
        </c:ser>
        <c:ser>
          <c:idx val="1"/>
          <c:order val="1"/>
          <c:tx>
            <c:strRef>
              <c:f>スライド24◎!$A$6</c:f>
              <c:strCache>
                <c:ptCount val="1"/>
                <c:pt idx="0">
                  <c:v>ARB</c:v>
                </c:pt>
              </c:strCache>
            </c:strRef>
          </c:tx>
          <c:spPr>
            <a:ln w="25400">
              <a:solidFill>
                <a:srgbClr val="C0504D"/>
              </a:solidFill>
              <a:prstDash val="solid"/>
            </a:ln>
          </c:spPr>
          <c:marker>
            <c:symbol val="circle"/>
            <c:size val="7"/>
            <c:spPr>
              <a:noFill/>
              <a:ln>
                <a:solidFill>
                  <a:srgbClr val="C0504D"/>
                </a:solidFill>
              </a:ln>
            </c:spPr>
          </c:marker>
          <c:cat>
            <c:numRef>
              <c:f>スライド24◎!$B$4:$G$4</c:f>
              <c:numCache>
                <c:formatCode>General</c:formatCode>
                <c:ptCount val="6"/>
                <c:pt idx="0">
                  <c:v>2010</c:v>
                </c:pt>
                <c:pt idx="1">
                  <c:v>2011</c:v>
                </c:pt>
                <c:pt idx="2">
                  <c:v>2012</c:v>
                </c:pt>
                <c:pt idx="3">
                  <c:v>2013</c:v>
                </c:pt>
                <c:pt idx="4">
                  <c:v>2014</c:v>
                </c:pt>
                <c:pt idx="5">
                  <c:v>2015</c:v>
                </c:pt>
              </c:numCache>
            </c:numRef>
          </c:cat>
          <c:val>
            <c:numRef>
              <c:f>スライド24◎!$B$6:$G$6</c:f>
              <c:numCache>
                <c:formatCode>General</c:formatCode>
                <c:ptCount val="6"/>
                <c:pt idx="0">
                  <c:v>0.65919551731038628</c:v>
                </c:pt>
                <c:pt idx="1">
                  <c:v>0.70183676287805552</c:v>
                </c:pt>
                <c:pt idx="2">
                  <c:v>0.73862857142857141</c:v>
                </c:pt>
                <c:pt idx="3">
                  <c:v>0.70773889636608345</c:v>
                </c:pt>
                <c:pt idx="4">
                  <c:v>0.69052180773131977</c:v>
                </c:pt>
                <c:pt idx="5">
                  <c:v>0.68380491027193657</c:v>
                </c:pt>
              </c:numCache>
            </c:numRef>
          </c:val>
          <c:smooth val="0"/>
          <c:extLst>
            <c:ext xmlns:c16="http://schemas.microsoft.com/office/drawing/2014/chart" uri="{C3380CC4-5D6E-409C-BE32-E72D297353CC}">
              <c16:uniqueId val="{00000001-E9BC-40D1-A3E8-65627805C452}"/>
            </c:ext>
          </c:extLst>
        </c:ser>
        <c:ser>
          <c:idx val="2"/>
          <c:order val="2"/>
          <c:tx>
            <c:strRef>
              <c:f>スライド24◎!$A$7</c:f>
              <c:strCache>
                <c:ptCount val="1"/>
                <c:pt idx="0">
                  <c:v>BETA</c:v>
                </c:pt>
              </c:strCache>
            </c:strRef>
          </c:tx>
          <c:spPr>
            <a:ln w="25400">
              <a:solidFill>
                <a:srgbClr val="9BBB59"/>
              </a:solidFill>
              <a:prstDash val="solid"/>
            </a:ln>
          </c:spPr>
          <c:marker>
            <c:symbol val="square"/>
            <c:size val="7"/>
            <c:spPr>
              <a:solidFill>
                <a:srgbClr val="9BBB59"/>
              </a:solidFill>
              <a:ln>
                <a:noFill/>
              </a:ln>
            </c:spPr>
          </c:marker>
          <c:cat>
            <c:numRef>
              <c:f>スライド24◎!$B$4:$G$4</c:f>
              <c:numCache>
                <c:formatCode>General</c:formatCode>
                <c:ptCount val="6"/>
                <c:pt idx="0">
                  <c:v>2010</c:v>
                </c:pt>
                <c:pt idx="1">
                  <c:v>2011</c:v>
                </c:pt>
                <c:pt idx="2">
                  <c:v>2012</c:v>
                </c:pt>
                <c:pt idx="3">
                  <c:v>2013</c:v>
                </c:pt>
                <c:pt idx="4">
                  <c:v>2014</c:v>
                </c:pt>
                <c:pt idx="5">
                  <c:v>2015</c:v>
                </c:pt>
              </c:numCache>
            </c:numRef>
          </c:cat>
          <c:val>
            <c:numRef>
              <c:f>スライド24◎!$B$7:$G$7</c:f>
              <c:numCache>
                <c:formatCode>General</c:formatCode>
                <c:ptCount val="6"/>
                <c:pt idx="0">
                  <c:v>0.27656593956373826</c:v>
                </c:pt>
                <c:pt idx="1">
                  <c:v>0.26929982046678635</c:v>
                </c:pt>
                <c:pt idx="2">
                  <c:v>0.28548571428571429</c:v>
                </c:pt>
                <c:pt idx="3">
                  <c:v>0.29131897711978466</c:v>
                </c:pt>
                <c:pt idx="4">
                  <c:v>0.29877155415304857</c:v>
                </c:pt>
                <c:pt idx="5">
                  <c:v>0.29566222613673898</c:v>
                </c:pt>
              </c:numCache>
            </c:numRef>
          </c:val>
          <c:smooth val="0"/>
          <c:extLst>
            <c:ext xmlns:c16="http://schemas.microsoft.com/office/drawing/2014/chart" uri="{C3380CC4-5D6E-409C-BE32-E72D297353CC}">
              <c16:uniqueId val="{00000002-E9BC-40D1-A3E8-65627805C452}"/>
            </c:ext>
          </c:extLst>
        </c:ser>
        <c:ser>
          <c:idx val="3"/>
          <c:order val="3"/>
          <c:tx>
            <c:strRef>
              <c:f>スライド24◎!$A$8</c:f>
              <c:strCache>
                <c:ptCount val="1"/>
                <c:pt idx="0">
                  <c:v>DIU</c:v>
                </c:pt>
              </c:strCache>
            </c:strRef>
          </c:tx>
          <c:spPr>
            <a:ln w="25400">
              <a:solidFill>
                <a:srgbClr val="8064A2"/>
              </a:solidFill>
              <a:prstDash val="solid"/>
            </a:ln>
          </c:spPr>
          <c:marker>
            <c:symbol val="square"/>
            <c:size val="7"/>
            <c:spPr>
              <a:noFill/>
              <a:ln>
                <a:solidFill>
                  <a:srgbClr val="8064A2"/>
                </a:solidFill>
              </a:ln>
            </c:spPr>
          </c:marker>
          <c:cat>
            <c:numRef>
              <c:f>スライド24◎!$B$4:$G$4</c:f>
              <c:numCache>
                <c:formatCode>General</c:formatCode>
                <c:ptCount val="6"/>
                <c:pt idx="0">
                  <c:v>2010</c:v>
                </c:pt>
                <c:pt idx="1">
                  <c:v>2011</c:v>
                </c:pt>
                <c:pt idx="2">
                  <c:v>2012</c:v>
                </c:pt>
                <c:pt idx="3">
                  <c:v>2013</c:v>
                </c:pt>
                <c:pt idx="4">
                  <c:v>2014</c:v>
                </c:pt>
                <c:pt idx="5">
                  <c:v>2015</c:v>
                </c:pt>
              </c:numCache>
            </c:numRef>
          </c:cat>
          <c:val>
            <c:numRef>
              <c:f>スライド24◎!$B$8:$G$8</c:f>
              <c:numCache>
                <c:formatCode>General</c:formatCode>
                <c:ptCount val="6"/>
                <c:pt idx="0">
                  <c:v>0.25195117070242146</c:v>
                </c:pt>
                <c:pt idx="1">
                  <c:v>0.28587211711089627</c:v>
                </c:pt>
                <c:pt idx="2">
                  <c:v>0.29828571428571427</c:v>
                </c:pt>
                <c:pt idx="3">
                  <c:v>0.26406460296096906</c:v>
                </c:pt>
                <c:pt idx="4">
                  <c:v>0.25509974078665615</c:v>
                </c:pt>
                <c:pt idx="5">
                  <c:v>0.24199053176263349</c:v>
                </c:pt>
              </c:numCache>
            </c:numRef>
          </c:val>
          <c:smooth val="0"/>
          <c:extLst>
            <c:ext xmlns:c16="http://schemas.microsoft.com/office/drawing/2014/chart" uri="{C3380CC4-5D6E-409C-BE32-E72D297353CC}">
              <c16:uniqueId val="{00000003-E9BC-40D1-A3E8-65627805C452}"/>
            </c:ext>
          </c:extLst>
        </c:ser>
        <c:ser>
          <c:idx val="4"/>
          <c:order val="4"/>
          <c:tx>
            <c:strRef>
              <c:f>スライド24◎!$A$9</c:f>
              <c:strCache>
                <c:ptCount val="1"/>
                <c:pt idx="0">
                  <c:v>ACE</c:v>
                </c:pt>
              </c:strCache>
            </c:strRef>
          </c:tx>
          <c:spPr>
            <a:ln w="25400">
              <a:solidFill>
                <a:srgbClr val="C0504D">
                  <a:lumMod val="60000"/>
                  <a:lumOff val="40000"/>
                </a:srgbClr>
              </a:solidFill>
              <a:prstDash val="solid"/>
            </a:ln>
          </c:spPr>
          <c:marker>
            <c:symbol val="triangle"/>
            <c:size val="7"/>
            <c:spPr>
              <a:solidFill>
                <a:srgbClr val="C0504D">
                  <a:lumMod val="60000"/>
                  <a:lumOff val="40000"/>
                </a:srgbClr>
              </a:solidFill>
              <a:ln>
                <a:noFill/>
              </a:ln>
            </c:spPr>
          </c:marker>
          <c:cat>
            <c:numRef>
              <c:f>スライド24◎!$B$4:$G$4</c:f>
              <c:numCache>
                <c:formatCode>General</c:formatCode>
                <c:ptCount val="6"/>
                <c:pt idx="0">
                  <c:v>2010</c:v>
                </c:pt>
                <c:pt idx="1">
                  <c:v>2011</c:v>
                </c:pt>
                <c:pt idx="2">
                  <c:v>2012</c:v>
                </c:pt>
                <c:pt idx="3">
                  <c:v>2013</c:v>
                </c:pt>
                <c:pt idx="4">
                  <c:v>2014</c:v>
                </c:pt>
                <c:pt idx="5">
                  <c:v>2015</c:v>
                </c:pt>
              </c:numCache>
            </c:numRef>
          </c:cat>
          <c:val>
            <c:numRef>
              <c:f>スライド24◎!$B$9:$G$9</c:f>
              <c:numCache>
                <c:formatCode>General</c:formatCode>
                <c:ptCount val="6"/>
                <c:pt idx="0">
                  <c:v>0.12207324394636782</c:v>
                </c:pt>
                <c:pt idx="1">
                  <c:v>0.10302444413755006</c:v>
                </c:pt>
                <c:pt idx="2">
                  <c:v>0.10148571428571429</c:v>
                </c:pt>
                <c:pt idx="3">
                  <c:v>9.838492597577389E-2</c:v>
                </c:pt>
                <c:pt idx="4">
                  <c:v>8.8245238363574896E-2</c:v>
                </c:pt>
                <c:pt idx="5">
                  <c:v>8.565451943190576E-2</c:v>
                </c:pt>
              </c:numCache>
            </c:numRef>
          </c:val>
          <c:smooth val="0"/>
          <c:extLst>
            <c:ext xmlns:c16="http://schemas.microsoft.com/office/drawing/2014/chart" uri="{C3380CC4-5D6E-409C-BE32-E72D297353CC}">
              <c16:uniqueId val="{00000004-E9BC-40D1-A3E8-65627805C452}"/>
            </c:ext>
          </c:extLst>
        </c:ser>
        <c:dLbls>
          <c:showLegendKey val="0"/>
          <c:showVal val="0"/>
          <c:showCatName val="0"/>
          <c:showSerName val="0"/>
          <c:showPercent val="0"/>
          <c:showBubbleSize val="0"/>
        </c:dLbls>
        <c:marker val="1"/>
        <c:smooth val="0"/>
        <c:axId val="134204416"/>
        <c:axId val="134215168"/>
      </c:lineChart>
      <c:catAx>
        <c:axId val="134204416"/>
        <c:scaling>
          <c:orientation val="minMax"/>
        </c:scaling>
        <c:delete val="0"/>
        <c:axPos val="b"/>
        <c:title>
          <c:tx>
            <c:rich>
              <a:bodyPr/>
              <a:lstStyle/>
              <a:p>
                <a:pPr>
                  <a:defRPr lang="ja-JP"/>
                </a:pPr>
                <a:r>
                  <a:rPr lang="en-US" altLang="ja-JP"/>
                  <a:t>Year</a:t>
                </a:r>
                <a:endParaRPr lang="ja-JP" altLang="en-US"/>
              </a:p>
            </c:rich>
          </c:tx>
          <c:overlay val="0"/>
        </c:title>
        <c:numFmt formatCode="General" sourceLinked="1"/>
        <c:majorTickMark val="out"/>
        <c:minorTickMark val="none"/>
        <c:tickLblPos val="nextTo"/>
        <c:txPr>
          <a:bodyPr/>
          <a:lstStyle/>
          <a:p>
            <a:pPr>
              <a:defRPr lang="ja-JP"/>
            </a:pPr>
            <a:endParaRPr lang="ja-JP"/>
          </a:p>
        </c:txPr>
        <c:crossAx val="134215168"/>
        <c:crosses val="autoZero"/>
        <c:auto val="1"/>
        <c:lblAlgn val="ctr"/>
        <c:lblOffset val="100"/>
        <c:noMultiLvlLbl val="0"/>
      </c:catAx>
      <c:valAx>
        <c:axId val="134215168"/>
        <c:scaling>
          <c:orientation val="minMax"/>
          <c:max val="0.8"/>
        </c:scaling>
        <c:delete val="0"/>
        <c:axPos val="l"/>
        <c:title>
          <c:tx>
            <c:rich>
              <a:bodyPr rot="-5400000" vert="horz"/>
              <a:lstStyle/>
              <a:p>
                <a:pPr>
                  <a:defRPr lang="ja-JP"/>
                </a:pPr>
                <a:r>
                  <a:rPr lang="en-US" altLang="ja-JP"/>
                  <a:t>Prescription</a:t>
                </a:r>
                <a:r>
                  <a:rPr lang="en-US" altLang="ja-JP" baseline="0"/>
                  <a:t> Rate</a:t>
                </a:r>
                <a:endParaRPr lang="ja-JP" altLang="en-US"/>
              </a:p>
            </c:rich>
          </c:tx>
          <c:overlay val="0"/>
        </c:title>
        <c:numFmt formatCode="0%" sourceLinked="0"/>
        <c:majorTickMark val="out"/>
        <c:minorTickMark val="none"/>
        <c:tickLblPos val="nextTo"/>
        <c:txPr>
          <a:bodyPr/>
          <a:lstStyle/>
          <a:p>
            <a:pPr>
              <a:defRPr lang="ja-JP"/>
            </a:pPr>
            <a:endParaRPr lang="ja-JP"/>
          </a:p>
        </c:txPr>
        <c:crossAx val="134204416"/>
        <c:crosses val="autoZero"/>
        <c:crossBetween val="between"/>
      </c:valAx>
    </c:plotArea>
    <c:plotVisOnly val="1"/>
    <c:dispBlanksAs val="gap"/>
    <c:showDLblsOverMax val="0"/>
  </c:chart>
  <c:spPr>
    <a:noFill/>
    <a:ln>
      <a:noFill/>
    </a:ln>
  </c:spPr>
  <c:txPr>
    <a:bodyPr/>
    <a:lstStyle/>
    <a:p>
      <a:pPr>
        <a:defRPr>
          <a:latin typeface="Arial" panose="020B0604020202020204" pitchFamily="34" charset="0"/>
          <a:cs typeface="Arial" panose="020B0604020202020204" pitchFamily="34" charset="0"/>
        </a:defRPr>
      </a:pPr>
      <a:endParaRPr lang="ja-JP"/>
    </a:p>
  </c:txPr>
  <c:externalData r:id="rId2">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3077283"/>
            <a:ext cx="5829300" cy="2123369"/>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028700" y="5613400"/>
            <a:ext cx="4800600" cy="2531533"/>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88085AED-1809-4FF7-9157-F21A8BC7E0B0}" type="datetimeFigureOut">
              <a:rPr kumimoji="1" lang="ja-JP" altLang="en-US" smtClean="0"/>
              <a:t>2018/11/21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A045541-7D66-4D60-81AB-F13A7F76226B}" type="slidenum">
              <a:rPr kumimoji="1" lang="ja-JP" altLang="en-US" smtClean="0"/>
              <a:t>‹#›</a:t>
            </a:fld>
            <a:endParaRPr kumimoji="1" lang="ja-JP" altLang="en-US"/>
          </a:p>
        </p:txBody>
      </p:sp>
    </p:spTree>
    <p:extLst>
      <p:ext uri="{BB962C8B-B14F-4D97-AF65-F5344CB8AC3E}">
        <p14:creationId xmlns:p14="http://schemas.microsoft.com/office/powerpoint/2010/main" val="2156190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8085AED-1809-4FF7-9157-F21A8BC7E0B0}" type="datetimeFigureOut">
              <a:rPr kumimoji="1" lang="ja-JP" altLang="en-US" smtClean="0"/>
              <a:t>2018/11/21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A045541-7D66-4D60-81AB-F13A7F76226B}" type="slidenum">
              <a:rPr kumimoji="1" lang="ja-JP" altLang="en-US" smtClean="0"/>
              <a:t>‹#›</a:t>
            </a:fld>
            <a:endParaRPr kumimoji="1" lang="ja-JP" altLang="en-US"/>
          </a:p>
        </p:txBody>
      </p:sp>
    </p:spTree>
    <p:extLst>
      <p:ext uri="{BB962C8B-B14F-4D97-AF65-F5344CB8AC3E}">
        <p14:creationId xmlns:p14="http://schemas.microsoft.com/office/powerpoint/2010/main" val="14403268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3729037" y="529697"/>
            <a:ext cx="1157288" cy="1126807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257175" y="529697"/>
            <a:ext cx="3357563" cy="1126807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8085AED-1809-4FF7-9157-F21A8BC7E0B0}" type="datetimeFigureOut">
              <a:rPr kumimoji="1" lang="ja-JP" altLang="en-US" smtClean="0"/>
              <a:t>2018/11/21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A045541-7D66-4D60-81AB-F13A7F76226B}" type="slidenum">
              <a:rPr kumimoji="1" lang="ja-JP" altLang="en-US" smtClean="0"/>
              <a:t>‹#›</a:t>
            </a:fld>
            <a:endParaRPr kumimoji="1" lang="ja-JP" altLang="en-US"/>
          </a:p>
        </p:txBody>
      </p:sp>
    </p:spTree>
    <p:extLst>
      <p:ext uri="{BB962C8B-B14F-4D97-AF65-F5344CB8AC3E}">
        <p14:creationId xmlns:p14="http://schemas.microsoft.com/office/powerpoint/2010/main" val="1354616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8085AED-1809-4FF7-9157-F21A8BC7E0B0}" type="datetimeFigureOut">
              <a:rPr kumimoji="1" lang="ja-JP" altLang="en-US" smtClean="0"/>
              <a:t>2018/11/21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A045541-7D66-4D60-81AB-F13A7F76226B}" type="slidenum">
              <a:rPr kumimoji="1" lang="ja-JP" altLang="en-US" smtClean="0"/>
              <a:t>‹#›</a:t>
            </a:fld>
            <a:endParaRPr kumimoji="1" lang="ja-JP" altLang="en-US"/>
          </a:p>
        </p:txBody>
      </p:sp>
    </p:spTree>
    <p:extLst>
      <p:ext uri="{BB962C8B-B14F-4D97-AF65-F5344CB8AC3E}">
        <p14:creationId xmlns:p14="http://schemas.microsoft.com/office/powerpoint/2010/main" val="17869750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735" y="6365522"/>
            <a:ext cx="5829300" cy="1967442"/>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541735" y="4198587"/>
            <a:ext cx="5829300" cy="216693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88085AED-1809-4FF7-9157-F21A8BC7E0B0}" type="datetimeFigureOut">
              <a:rPr kumimoji="1" lang="ja-JP" altLang="en-US" smtClean="0"/>
              <a:t>2018/11/21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A045541-7D66-4D60-81AB-F13A7F76226B}" type="slidenum">
              <a:rPr kumimoji="1" lang="ja-JP" altLang="en-US" smtClean="0"/>
              <a:t>‹#›</a:t>
            </a:fld>
            <a:endParaRPr kumimoji="1" lang="ja-JP" altLang="en-US"/>
          </a:p>
        </p:txBody>
      </p:sp>
    </p:spTree>
    <p:extLst>
      <p:ext uri="{BB962C8B-B14F-4D97-AF65-F5344CB8AC3E}">
        <p14:creationId xmlns:p14="http://schemas.microsoft.com/office/powerpoint/2010/main" val="12651782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257176" y="3081867"/>
            <a:ext cx="2257425" cy="871590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2628901" y="3081867"/>
            <a:ext cx="2257425" cy="871590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88085AED-1809-4FF7-9157-F21A8BC7E0B0}" type="datetimeFigureOut">
              <a:rPr kumimoji="1" lang="ja-JP" altLang="en-US" smtClean="0"/>
              <a:t>2018/11/21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A045541-7D66-4D60-81AB-F13A7F76226B}" type="slidenum">
              <a:rPr kumimoji="1" lang="ja-JP" altLang="en-US" smtClean="0"/>
              <a:t>‹#›</a:t>
            </a:fld>
            <a:endParaRPr kumimoji="1" lang="ja-JP" altLang="en-US"/>
          </a:p>
        </p:txBody>
      </p:sp>
    </p:spTree>
    <p:extLst>
      <p:ext uri="{BB962C8B-B14F-4D97-AF65-F5344CB8AC3E}">
        <p14:creationId xmlns:p14="http://schemas.microsoft.com/office/powerpoint/2010/main" val="33773919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96699"/>
            <a:ext cx="6172200" cy="1651000"/>
          </a:xfrm>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342900" y="2217385"/>
            <a:ext cx="303014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342900" y="3141486"/>
            <a:ext cx="303014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3483769" y="2217385"/>
            <a:ext cx="303133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3483769" y="3141486"/>
            <a:ext cx="303133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88085AED-1809-4FF7-9157-F21A8BC7E0B0}" type="datetimeFigureOut">
              <a:rPr kumimoji="1" lang="ja-JP" altLang="en-US" smtClean="0"/>
              <a:t>2018/11/21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A045541-7D66-4D60-81AB-F13A7F76226B}" type="slidenum">
              <a:rPr kumimoji="1" lang="ja-JP" altLang="en-US" smtClean="0"/>
              <a:t>‹#›</a:t>
            </a:fld>
            <a:endParaRPr kumimoji="1" lang="ja-JP" altLang="en-US"/>
          </a:p>
        </p:txBody>
      </p:sp>
    </p:spTree>
    <p:extLst>
      <p:ext uri="{BB962C8B-B14F-4D97-AF65-F5344CB8AC3E}">
        <p14:creationId xmlns:p14="http://schemas.microsoft.com/office/powerpoint/2010/main" val="1054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88085AED-1809-4FF7-9157-F21A8BC7E0B0}" type="datetimeFigureOut">
              <a:rPr kumimoji="1" lang="ja-JP" altLang="en-US" smtClean="0"/>
              <a:t>2018/11/21</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A045541-7D66-4D60-81AB-F13A7F76226B}" type="slidenum">
              <a:rPr kumimoji="1" lang="ja-JP" altLang="en-US" smtClean="0"/>
              <a:t>‹#›</a:t>
            </a:fld>
            <a:endParaRPr kumimoji="1" lang="ja-JP" altLang="en-US"/>
          </a:p>
        </p:txBody>
      </p:sp>
    </p:spTree>
    <p:extLst>
      <p:ext uri="{BB962C8B-B14F-4D97-AF65-F5344CB8AC3E}">
        <p14:creationId xmlns:p14="http://schemas.microsoft.com/office/powerpoint/2010/main" val="3773134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88085AED-1809-4FF7-9157-F21A8BC7E0B0}" type="datetimeFigureOut">
              <a:rPr kumimoji="1" lang="ja-JP" altLang="en-US" smtClean="0"/>
              <a:t>2018/11/21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A045541-7D66-4D60-81AB-F13A7F76226B}" type="slidenum">
              <a:rPr kumimoji="1" lang="ja-JP" altLang="en-US" smtClean="0"/>
              <a:t>‹#›</a:t>
            </a:fld>
            <a:endParaRPr kumimoji="1" lang="ja-JP" altLang="en-US"/>
          </a:p>
        </p:txBody>
      </p:sp>
    </p:spTree>
    <p:extLst>
      <p:ext uri="{BB962C8B-B14F-4D97-AF65-F5344CB8AC3E}">
        <p14:creationId xmlns:p14="http://schemas.microsoft.com/office/powerpoint/2010/main" val="23400319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1" y="394406"/>
            <a:ext cx="2256235" cy="1678517"/>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2681287" y="394406"/>
            <a:ext cx="3833813" cy="845449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342901" y="2072923"/>
            <a:ext cx="2256235" cy="677598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8085AED-1809-4FF7-9157-F21A8BC7E0B0}" type="datetimeFigureOut">
              <a:rPr kumimoji="1" lang="ja-JP" altLang="en-US" smtClean="0"/>
              <a:t>2018/11/21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A045541-7D66-4D60-81AB-F13A7F76226B}" type="slidenum">
              <a:rPr kumimoji="1" lang="ja-JP" altLang="en-US" smtClean="0"/>
              <a:t>‹#›</a:t>
            </a:fld>
            <a:endParaRPr kumimoji="1" lang="ja-JP" altLang="en-US"/>
          </a:p>
        </p:txBody>
      </p:sp>
    </p:spTree>
    <p:extLst>
      <p:ext uri="{BB962C8B-B14F-4D97-AF65-F5344CB8AC3E}">
        <p14:creationId xmlns:p14="http://schemas.microsoft.com/office/powerpoint/2010/main" val="39955802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216" y="6934201"/>
            <a:ext cx="4114800" cy="818622"/>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344216" y="885119"/>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344216" y="7752823"/>
            <a:ext cx="4114800" cy="116257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8085AED-1809-4FF7-9157-F21A8BC7E0B0}" type="datetimeFigureOut">
              <a:rPr kumimoji="1" lang="ja-JP" altLang="en-US" smtClean="0"/>
              <a:t>2018/11/21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A045541-7D66-4D60-81AB-F13A7F76226B}" type="slidenum">
              <a:rPr kumimoji="1" lang="ja-JP" altLang="en-US" smtClean="0"/>
              <a:t>‹#›</a:t>
            </a:fld>
            <a:endParaRPr kumimoji="1" lang="ja-JP" altLang="en-US"/>
          </a:p>
        </p:txBody>
      </p:sp>
    </p:spTree>
    <p:extLst>
      <p:ext uri="{BB962C8B-B14F-4D97-AF65-F5344CB8AC3E}">
        <p14:creationId xmlns:p14="http://schemas.microsoft.com/office/powerpoint/2010/main" val="6360271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342900" y="396699"/>
            <a:ext cx="6172200" cy="1651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342900" y="2311402"/>
            <a:ext cx="6172200" cy="6537502"/>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342900" y="9181396"/>
            <a:ext cx="1600200" cy="527402"/>
          </a:xfrm>
          <a:prstGeom prst="rect">
            <a:avLst/>
          </a:prstGeom>
        </p:spPr>
        <p:txBody>
          <a:bodyPr vert="horz" lIns="91440" tIns="45720" rIns="91440" bIns="45720" rtlCol="0" anchor="ctr"/>
          <a:lstStyle>
            <a:lvl1pPr algn="l">
              <a:defRPr sz="1200">
                <a:solidFill>
                  <a:schemeClr val="tx1">
                    <a:tint val="75000"/>
                  </a:schemeClr>
                </a:solidFill>
              </a:defRPr>
            </a:lvl1pPr>
          </a:lstStyle>
          <a:p>
            <a:fld id="{88085AED-1809-4FF7-9157-F21A8BC7E0B0}" type="datetimeFigureOut">
              <a:rPr kumimoji="1" lang="ja-JP" altLang="en-US" smtClean="0"/>
              <a:t>2018/11/21</a:t>
            </a:fld>
            <a:endParaRPr kumimoji="1" lang="ja-JP" altLang="en-US"/>
          </a:p>
        </p:txBody>
      </p:sp>
      <p:sp>
        <p:nvSpPr>
          <p:cNvPr id="5" name="フッター プレースホルダー 4"/>
          <p:cNvSpPr>
            <a:spLocks noGrp="1"/>
          </p:cNvSpPr>
          <p:nvPr>
            <p:ph type="ftr" sz="quarter" idx="3"/>
          </p:nvPr>
        </p:nvSpPr>
        <p:spPr>
          <a:xfrm>
            <a:off x="2343150" y="9181396"/>
            <a:ext cx="2171700" cy="52740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4914900" y="9181396"/>
            <a:ext cx="1600200" cy="527402"/>
          </a:xfrm>
          <a:prstGeom prst="rect">
            <a:avLst/>
          </a:prstGeom>
        </p:spPr>
        <p:txBody>
          <a:bodyPr vert="horz" lIns="91440" tIns="45720" rIns="91440" bIns="45720" rtlCol="0" anchor="ctr"/>
          <a:lstStyle>
            <a:lvl1pPr algn="r">
              <a:defRPr sz="1200">
                <a:solidFill>
                  <a:schemeClr val="tx1">
                    <a:tint val="75000"/>
                  </a:schemeClr>
                </a:solidFill>
              </a:defRPr>
            </a:lvl1pPr>
          </a:lstStyle>
          <a:p>
            <a:fld id="{8A045541-7D66-4D60-81AB-F13A7F76226B}" type="slidenum">
              <a:rPr kumimoji="1" lang="ja-JP" altLang="en-US" smtClean="0"/>
              <a:t>‹#›</a:t>
            </a:fld>
            <a:endParaRPr kumimoji="1" lang="ja-JP" altLang="en-US"/>
          </a:p>
        </p:txBody>
      </p:sp>
    </p:spTree>
    <p:extLst>
      <p:ext uri="{BB962C8B-B14F-4D97-AF65-F5344CB8AC3E}">
        <p14:creationId xmlns:p14="http://schemas.microsoft.com/office/powerpoint/2010/main" val="41502293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5508" y="992560"/>
            <a:ext cx="6852492"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635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kumimoji="0" lang="en-US" altLang="ja-JP" sz="1100" b="1" dirty="0">
                <a:solidFill>
                  <a:prstClr val="black"/>
                </a:solidFill>
                <a:latin typeface="Times New Roman" panose="02020603050405020304" pitchFamily="18" charset="0"/>
                <a:ea typeface="ＭＳ 明朝" panose="02020609040205080304" pitchFamily="17" charset="-128"/>
                <a:cs typeface="Times New Roman" panose="02020603050405020304" pitchFamily="18" charset="0"/>
              </a:rPr>
              <a:t>Supplementary Table 1.</a:t>
            </a:r>
            <a:r>
              <a:rPr kumimoji="0" lang="en-US" altLang="ja-JP" sz="1100" dirty="0">
                <a:solidFill>
                  <a:prstClr val="black"/>
                </a:solidFill>
                <a:latin typeface="Times New Roman" panose="02020603050405020304" pitchFamily="18" charset="0"/>
                <a:ea typeface="ＭＳ 明朝" panose="02020609040205080304" pitchFamily="17" charset="-128"/>
                <a:cs typeface="Times New Roman" panose="02020603050405020304" pitchFamily="18" charset="0"/>
              </a:rPr>
              <a:t> </a:t>
            </a:r>
            <a:r>
              <a:rPr kumimoji="0" lang="en-US" altLang="ja-JP" sz="1100" dirty="0">
                <a:solidFill>
                  <a:prstClr val="black"/>
                </a:solidFill>
                <a:latin typeface="Times New Roman" panose="02020603050405020304" pitchFamily="18" charset="0"/>
                <a:cs typeface="Times New Roman" panose="02020603050405020304" pitchFamily="18" charset="0"/>
              </a:rPr>
              <a:t>Demographics of patients who were diagnosed with hypertension by year in (A) the MDV or (B) JMDC databases.</a:t>
            </a:r>
          </a:p>
        </p:txBody>
      </p:sp>
      <p:sp>
        <p:nvSpPr>
          <p:cNvPr id="5" name="Rectangle 1"/>
          <p:cNvSpPr>
            <a:spLocks noChangeArrowheads="1"/>
          </p:cNvSpPr>
          <p:nvPr/>
        </p:nvSpPr>
        <p:spPr bwMode="auto">
          <a:xfrm>
            <a:off x="3523350" y="1867362"/>
            <a:ext cx="339256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635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63500" defTabSz="914400" eaLnBrk="0" fontAlgn="base" latinLnBrk="0" hangingPunct="0">
              <a:lnSpc>
                <a:spcPct val="100000"/>
              </a:lnSpc>
              <a:spcBef>
                <a:spcPct val="0"/>
              </a:spcBef>
              <a:spcAft>
                <a:spcPct val="0"/>
              </a:spcAft>
              <a:buClrTx/>
              <a:buSzTx/>
              <a:buFontTx/>
              <a:buNone/>
              <a:tabLst/>
              <a:defRPr/>
            </a:pPr>
            <a:r>
              <a:rPr kumimoji="0" lang="en-US" altLang="ja-JP" sz="1100" b="0" i="0" u="none" strike="noStrike" kern="0" cap="none" spc="0" normalizeH="0" baseline="0" noProof="0" dirty="0">
                <a:ln>
                  <a:noFill/>
                </a:ln>
                <a:solidFill>
                  <a:prstClr val="black"/>
                </a:solidFill>
                <a:effectLst/>
                <a:uLnTx/>
                <a:uFillTx/>
                <a:latin typeface="Times New Roman" panose="02020603050405020304" pitchFamily="18" charset="0"/>
                <a:ea typeface="ＭＳ 明朝" panose="02020609040205080304" pitchFamily="17" charset="-128"/>
                <a:cs typeface="Times New Roman" panose="02020603050405020304" pitchFamily="18" charset="0"/>
              </a:rPr>
              <a:t>B. JMDC database</a:t>
            </a:r>
            <a:endParaRPr kumimoji="0" lang="en-US" altLang="ja-JP" sz="1100" b="0" i="0" u="none" strike="noStrike" kern="0" cap="none" spc="0" normalizeH="0" baseline="0" noProof="0" dirty="0">
              <a:ln>
                <a:noFill/>
              </a:ln>
              <a:solidFill>
                <a:prstClr val="black"/>
              </a:solidFill>
              <a:effectLst/>
              <a:uLnTx/>
              <a:uFillTx/>
            </a:endParaRPr>
          </a:p>
        </p:txBody>
      </p:sp>
      <p:sp>
        <p:nvSpPr>
          <p:cNvPr id="6" name="Rectangle 1"/>
          <p:cNvSpPr>
            <a:spLocks noChangeArrowheads="1"/>
          </p:cNvSpPr>
          <p:nvPr/>
        </p:nvSpPr>
        <p:spPr bwMode="auto">
          <a:xfrm>
            <a:off x="88133" y="1859667"/>
            <a:ext cx="3435217"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635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kumimoji="0" lang="en-US" altLang="ja-JP" sz="1100" dirty="0">
                <a:solidFill>
                  <a:prstClr val="black"/>
                </a:solidFill>
                <a:latin typeface="Times New Roman" panose="02020603050405020304" pitchFamily="18" charset="0"/>
                <a:ea typeface="ＭＳ 明朝" panose="02020609040205080304" pitchFamily="17" charset="-128"/>
                <a:cs typeface="Times New Roman" panose="02020603050405020304" pitchFamily="18" charset="0"/>
              </a:rPr>
              <a:t>A. </a:t>
            </a:r>
            <a:r>
              <a:rPr kumimoji="0" lang="en-US" altLang="ja-JP" sz="1100" dirty="0">
                <a:solidFill>
                  <a:prstClr val="black"/>
                </a:solidFill>
                <a:latin typeface="Times New Roman" panose="02020603050405020304" pitchFamily="18" charset="0"/>
                <a:cs typeface="Times New Roman" panose="02020603050405020304" pitchFamily="18" charset="0"/>
              </a:rPr>
              <a:t>MDV database</a:t>
            </a:r>
          </a:p>
        </p:txBody>
      </p:sp>
      <p:graphicFrame>
        <p:nvGraphicFramePr>
          <p:cNvPr id="7" name="表 6"/>
          <p:cNvGraphicFramePr>
            <a:graphicFrameLocks noGrp="1"/>
          </p:cNvGraphicFramePr>
          <p:nvPr>
            <p:extLst>
              <p:ext uri="{D42A27DB-BD31-4B8C-83A1-F6EECF244321}">
                <p14:modId xmlns:p14="http://schemas.microsoft.com/office/powerpoint/2010/main" val="4032118890"/>
              </p:ext>
            </p:extLst>
          </p:nvPr>
        </p:nvGraphicFramePr>
        <p:xfrm>
          <a:off x="88132" y="2148735"/>
          <a:ext cx="3260995" cy="2631186"/>
        </p:xfrm>
        <a:graphic>
          <a:graphicData uri="http://schemas.openxmlformats.org/drawingml/2006/table">
            <a:tbl>
              <a:tblPr firstRow="1" firstCol="1" bandRow="1"/>
              <a:tblGrid>
                <a:gridCol w="516825">
                  <a:extLst>
                    <a:ext uri="{9D8B030D-6E8A-4147-A177-3AD203B41FA5}">
                      <a16:colId xmlns:a16="http://schemas.microsoft.com/office/drawing/2014/main" val="2920629922"/>
                    </a:ext>
                  </a:extLst>
                </a:gridCol>
                <a:gridCol w="1129804">
                  <a:extLst>
                    <a:ext uri="{9D8B030D-6E8A-4147-A177-3AD203B41FA5}">
                      <a16:colId xmlns:a16="http://schemas.microsoft.com/office/drawing/2014/main" val="2923330363"/>
                    </a:ext>
                  </a:extLst>
                </a:gridCol>
                <a:gridCol w="807183">
                  <a:extLst>
                    <a:ext uri="{9D8B030D-6E8A-4147-A177-3AD203B41FA5}">
                      <a16:colId xmlns:a16="http://schemas.microsoft.com/office/drawing/2014/main" val="2123227952"/>
                    </a:ext>
                  </a:extLst>
                </a:gridCol>
                <a:gridCol w="807183">
                  <a:extLst>
                    <a:ext uri="{9D8B030D-6E8A-4147-A177-3AD203B41FA5}">
                      <a16:colId xmlns:a16="http://schemas.microsoft.com/office/drawing/2014/main" val="1107351303"/>
                    </a:ext>
                  </a:extLst>
                </a:gridCol>
              </a:tblGrid>
              <a:tr h="283104">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dirty="0">
                          <a:effectLst/>
                          <a:latin typeface="Times New Roman" panose="02020603050405020304" pitchFamily="18" charset="0"/>
                          <a:cs typeface="Times New Roman" panose="02020603050405020304" pitchFamily="18" charset="0"/>
                        </a:rPr>
                        <a:t> </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dirty="0">
                          <a:effectLst/>
                          <a:latin typeface="Times New Roman" panose="02020603050405020304" pitchFamily="18" charset="0"/>
                          <a:cs typeface="Times New Roman" panose="02020603050405020304" pitchFamily="18" charset="0"/>
                        </a:rPr>
                        <a:t>Total number</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dirty="0">
                          <a:effectLst/>
                          <a:latin typeface="Times New Roman" panose="02020603050405020304" pitchFamily="18" charset="0"/>
                          <a:cs typeface="Times New Roman" panose="02020603050405020304" pitchFamily="18" charset="0"/>
                        </a:rPr>
                        <a:t>Age (year)</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dirty="0">
                          <a:effectLst/>
                          <a:latin typeface="Times New Roman" panose="02020603050405020304" pitchFamily="18" charset="0"/>
                          <a:cs typeface="Times New Roman" panose="02020603050405020304" pitchFamily="18" charset="0"/>
                        </a:rPr>
                        <a:t>Male (%)</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3041115"/>
                  </a:ext>
                </a:extLst>
              </a:tr>
              <a:tr h="333957">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dirty="0">
                          <a:effectLst/>
                          <a:latin typeface="Times New Roman" panose="02020603050405020304" pitchFamily="18" charset="0"/>
                          <a:cs typeface="Times New Roman" panose="02020603050405020304" pitchFamily="18" charset="0"/>
                        </a:rPr>
                        <a:t>2009</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ctr">
                    <a:lnL>
                      <a:noFill/>
                    </a:lnL>
                    <a:lnR>
                      <a:noFill/>
                    </a:lnR>
                    <a:lnT w="12700" cap="flat" cmpd="sng" algn="ctr">
                      <a:solidFill>
                        <a:sysClr val="windowText" lastClr="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dirty="0">
                          <a:effectLst/>
                          <a:latin typeface="Times New Roman" panose="02020603050405020304" pitchFamily="18" charset="0"/>
                          <a:cs typeface="Times New Roman" panose="02020603050405020304" pitchFamily="18" charset="0"/>
                        </a:rPr>
                        <a:t>107</a:t>
                      </a:r>
                      <a:r>
                        <a:rPr lang="en-US" sz="1100" baseline="0" dirty="0">
                          <a:effectLst/>
                          <a:latin typeface="Times New Roman" panose="02020603050405020304" pitchFamily="18" charset="0"/>
                          <a:cs typeface="Times New Roman" panose="02020603050405020304" pitchFamily="18" charset="0"/>
                        </a:rPr>
                        <a:t> </a:t>
                      </a:r>
                      <a:r>
                        <a:rPr lang="en-US" sz="1100" dirty="0">
                          <a:effectLst/>
                          <a:latin typeface="Times New Roman" panose="02020603050405020304" pitchFamily="18" charset="0"/>
                          <a:cs typeface="Times New Roman" panose="02020603050405020304" pitchFamily="18" charset="0"/>
                        </a:rPr>
                        <a:t>026</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ctr">
                    <a:lnL>
                      <a:noFill/>
                    </a:lnL>
                    <a:lnR>
                      <a:noFill/>
                    </a:lnR>
                    <a:lnT w="12700" cap="flat" cmpd="sng" algn="ctr">
                      <a:solidFill>
                        <a:sysClr val="windowText" lastClr="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68.8±12.9</a:t>
                      </a:r>
                      <a:endParaRPr lang="ja-JP" sz="1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68580" marR="68580" marT="0" marB="0" anchor="b">
                    <a:lnL>
                      <a:noFill/>
                    </a:lnL>
                    <a:lnR>
                      <a:noFill/>
                    </a:lnR>
                    <a:lnT w="12700" cap="flat" cmpd="sng" algn="ctr">
                      <a:solidFill>
                        <a:sysClr val="windowText" lastClr="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53.5%</a:t>
                      </a:r>
                      <a:endParaRPr lang="ja-JP" sz="1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68580" marR="68580" marT="0" marB="0" anchor="b">
                    <a:lnL>
                      <a:noFill/>
                    </a:lnL>
                    <a:lnR>
                      <a:noFill/>
                    </a:lnR>
                    <a:lnT w="12700" cap="flat" cmpd="sng" algn="ctr">
                      <a:solidFill>
                        <a:sysClr val="windowText" lastClr="000000"/>
                      </a:solidFill>
                      <a:prstDash val="solid"/>
                      <a:round/>
                      <a:headEnd type="none" w="med" len="med"/>
                      <a:tailEnd type="none" w="med" len="med"/>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830095429"/>
                  </a:ext>
                </a:extLst>
              </a:tr>
              <a:tr h="333957">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dirty="0">
                          <a:effectLst/>
                          <a:latin typeface="Times New Roman" panose="02020603050405020304" pitchFamily="18" charset="0"/>
                          <a:cs typeface="Times New Roman" panose="02020603050405020304" pitchFamily="18" charset="0"/>
                        </a:rPr>
                        <a:t>2010</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dirty="0">
                          <a:effectLst/>
                          <a:latin typeface="Times New Roman" panose="02020603050405020304" pitchFamily="18" charset="0"/>
                          <a:cs typeface="Times New Roman" panose="02020603050405020304" pitchFamily="18" charset="0"/>
                        </a:rPr>
                        <a:t>311</a:t>
                      </a:r>
                      <a:r>
                        <a:rPr lang="en-US" sz="1100" baseline="0" dirty="0">
                          <a:effectLst/>
                          <a:latin typeface="Times New Roman" panose="02020603050405020304" pitchFamily="18" charset="0"/>
                          <a:cs typeface="Times New Roman" panose="02020603050405020304" pitchFamily="18" charset="0"/>
                        </a:rPr>
                        <a:t> </a:t>
                      </a:r>
                      <a:r>
                        <a:rPr lang="en-US" sz="1100" dirty="0">
                          <a:effectLst/>
                          <a:latin typeface="Times New Roman" panose="02020603050405020304" pitchFamily="18" charset="0"/>
                          <a:cs typeface="Times New Roman" panose="02020603050405020304" pitchFamily="18" charset="0"/>
                        </a:rPr>
                        <a:t>205</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69.4±12.8</a:t>
                      </a:r>
                      <a:endParaRPr lang="ja-JP" sz="1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53.6%</a:t>
                      </a:r>
                      <a:endParaRPr lang="ja-JP" sz="1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6849518"/>
                  </a:ext>
                </a:extLst>
              </a:tr>
              <a:tr h="333957">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a:effectLst/>
                          <a:latin typeface="Times New Roman" panose="02020603050405020304" pitchFamily="18" charset="0"/>
                          <a:cs typeface="Times New Roman" panose="02020603050405020304" pitchFamily="18" charset="0"/>
                        </a:rPr>
                        <a:t>2011</a:t>
                      </a:r>
                      <a:endParaRPr lang="ja-JP" sz="110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dirty="0">
                          <a:effectLst/>
                          <a:latin typeface="Times New Roman" panose="02020603050405020304" pitchFamily="18" charset="0"/>
                          <a:cs typeface="Times New Roman" panose="02020603050405020304" pitchFamily="18" charset="0"/>
                        </a:rPr>
                        <a:t>456</a:t>
                      </a:r>
                      <a:r>
                        <a:rPr lang="en-US" sz="1100" baseline="0" dirty="0">
                          <a:effectLst/>
                          <a:latin typeface="Times New Roman" panose="02020603050405020304" pitchFamily="18" charset="0"/>
                          <a:cs typeface="Times New Roman" panose="02020603050405020304" pitchFamily="18" charset="0"/>
                        </a:rPr>
                        <a:t> </a:t>
                      </a:r>
                      <a:r>
                        <a:rPr lang="en-US" sz="1100" dirty="0">
                          <a:effectLst/>
                          <a:latin typeface="Times New Roman" panose="02020603050405020304" pitchFamily="18" charset="0"/>
                          <a:cs typeface="Times New Roman" panose="02020603050405020304" pitchFamily="18" charset="0"/>
                        </a:rPr>
                        <a:t>887</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69.8±12.9</a:t>
                      </a:r>
                      <a:endParaRPr lang="ja-JP" sz="1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53.4%</a:t>
                      </a:r>
                      <a:endParaRPr lang="ja-JP" sz="1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25709481"/>
                  </a:ext>
                </a:extLst>
              </a:tr>
              <a:tr h="333957">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a:effectLst/>
                          <a:latin typeface="Times New Roman" panose="02020603050405020304" pitchFamily="18" charset="0"/>
                          <a:cs typeface="Times New Roman" panose="02020603050405020304" pitchFamily="18" charset="0"/>
                        </a:rPr>
                        <a:t>2012</a:t>
                      </a:r>
                      <a:endParaRPr lang="ja-JP" sz="110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dirty="0">
                          <a:effectLst/>
                          <a:latin typeface="Times New Roman" panose="02020603050405020304" pitchFamily="18" charset="0"/>
                          <a:cs typeface="Times New Roman" panose="02020603050405020304" pitchFamily="18" charset="0"/>
                        </a:rPr>
                        <a:t>627</a:t>
                      </a:r>
                      <a:r>
                        <a:rPr lang="en-US" sz="1100" baseline="0" dirty="0">
                          <a:effectLst/>
                          <a:latin typeface="Times New Roman" panose="02020603050405020304" pitchFamily="18" charset="0"/>
                          <a:cs typeface="Times New Roman" panose="02020603050405020304" pitchFamily="18" charset="0"/>
                        </a:rPr>
                        <a:t> </a:t>
                      </a:r>
                      <a:r>
                        <a:rPr lang="en-US" sz="1100" dirty="0">
                          <a:effectLst/>
                          <a:latin typeface="Times New Roman" panose="02020603050405020304" pitchFamily="18" charset="0"/>
                          <a:cs typeface="Times New Roman" panose="02020603050405020304" pitchFamily="18" charset="0"/>
                        </a:rPr>
                        <a:t>614</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70.2±12.9</a:t>
                      </a:r>
                      <a:endParaRPr lang="ja-JP" sz="1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53.6%</a:t>
                      </a:r>
                      <a:endParaRPr lang="ja-JP" sz="1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623349866"/>
                  </a:ext>
                </a:extLst>
              </a:tr>
              <a:tr h="333957">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a:effectLst/>
                          <a:latin typeface="Times New Roman" panose="02020603050405020304" pitchFamily="18" charset="0"/>
                          <a:cs typeface="Times New Roman" panose="02020603050405020304" pitchFamily="18" charset="0"/>
                        </a:rPr>
                        <a:t>2013</a:t>
                      </a:r>
                      <a:endParaRPr lang="ja-JP" sz="110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dirty="0">
                          <a:effectLst/>
                          <a:latin typeface="Times New Roman" panose="02020603050405020304" pitchFamily="18" charset="0"/>
                          <a:cs typeface="Times New Roman" panose="02020603050405020304" pitchFamily="18" charset="0"/>
                        </a:rPr>
                        <a:t>927</a:t>
                      </a:r>
                      <a:r>
                        <a:rPr lang="en-US" sz="1100" baseline="0" dirty="0">
                          <a:effectLst/>
                          <a:latin typeface="Times New Roman" panose="02020603050405020304" pitchFamily="18" charset="0"/>
                          <a:cs typeface="Times New Roman" panose="02020603050405020304" pitchFamily="18" charset="0"/>
                        </a:rPr>
                        <a:t> </a:t>
                      </a:r>
                      <a:r>
                        <a:rPr lang="en-US" sz="1100" dirty="0">
                          <a:effectLst/>
                          <a:latin typeface="Times New Roman" panose="02020603050405020304" pitchFamily="18" charset="0"/>
                          <a:cs typeface="Times New Roman" panose="02020603050405020304" pitchFamily="18" charset="0"/>
                        </a:rPr>
                        <a:t>953</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70.5±13.1</a:t>
                      </a:r>
                      <a:endParaRPr lang="ja-JP" sz="1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53.7%</a:t>
                      </a:r>
                      <a:endParaRPr lang="ja-JP" sz="1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723917075"/>
                  </a:ext>
                </a:extLst>
              </a:tr>
              <a:tr h="333957">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a:effectLst/>
                          <a:latin typeface="Times New Roman" panose="02020603050405020304" pitchFamily="18" charset="0"/>
                          <a:cs typeface="Times New Roman" panose="02020603050405020304" pitchFamily="18" charset="0"/>
                        </a:rPr>
                        <a:t>2014</a:t>
                      </a:r>
                      <a:endParaRPr lang="ja-JP" sz="110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dirty="0">
                          <a:effectLst/>
                          <a:latin typeface="Times New Roman" panose="02020603050405020304" pitchFamily="18" charset="0"/>
                          <a:cs typeface="Times New Roman" panose="02020603050405020304" pitchFamily="18" charset="0"/>
                        </a:rPr>
                        <a:t>1</a:t>
                      </a:r>
                      <a:r>
                        <a:rPr lang="en-US" sz="1100" baseline="0" dirty="0">
                          <a:effectLst/>
                          <a:latin typeface="Times New Roman" panose="02020603050405020304" pitchFamily="18" charset="0"/>
                          <a:cs typeface="Times New Roman" panose="02020603050405020304" pitchFamily="18" charset="0"/>
                        </a:rPr>
                        <a:t> </a:t>
                      </a:r>
                      <a:r>
                        <a:rPr lang="en-US" sz="1100" dirty="0">
                          <a:effectLst/>
                          <a:latin typeface="Times New Roman" panose="02020603050405020304" pitchFamily="18" charset="0"/>
                          <a:cs typeface="Times New Roman" panose="02020603050405020304" pitchFamily="18" charset="0"/>
                        </a:rPr>
                        <a:t>223 666</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70.8±13.2</a:t>
                      </a:r>
                      <a:endParaRPr lang="ja-JP" sz="1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53.7%</a:t>
                      </a:r>
                      <a:endParaRPr lang="ja-JP" sz="1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94979330"/>
                  </a:ext>
                </a:extLst>
              </a:tr>
              <a:tr h="333957">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dirty="0">
                          <a:effectLst/>
                          <a:latin typeface="Times New Roman" panose="02020603050405020304" pitchFamily="18" charset="0"/>
                          <a:cs typeface="Times New Roman" panose="02020603050405020304" pitchFamily="18" charset="0"/>
                        </a:rPr>
                        <a:t>2015</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a:no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dirty="0">
                          <a:effectLst/>
                          <a:latin typeface="Times New Roman" panose="02020603050405020304" pitchFamily="18" charset="0"/>
                          <a:cs typeface="Times New Roman" panose="02020603050405020304" pitchFamily="18" charset="0"/>
                        </a:rPr>
                        <a:t>1 260 089</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a:no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71.1±13.2</a:t>
                      </a:r>
                      <a:endParaRPr lang="ja-JP" sz="1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68580" marR="68580" marT="0" marB="0" anchor="b">
                    <a:lnL>
                      <a:noFill/>
                    </a:lnL>
                    <a:lnR>
                      <a:noFill/>
                    </a:lnR>
                    <a:lnT>
                      <a:no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53.8%</a:t>
                      </a:r>
                      <a:endParaRPr lang="ja-JP" sz="1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68580" marR="68580" marT="0" marB="0" anchor="b">
                    <a:lnL>
                      <a:noFill/>
                    </a:lnL>
                    <a:lnR>
                      <a:noFill/>
                    </a:lnR>
                    <a:lnT>
                      <a:no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99158033"/>
                  </a:ext>
                </a:extLst>
              </a:tr>
            </a:tbl>
          </a:graphicData>
        </a:graphic>
      </p:graphicFrame>
      <p:graphicFrame>
        <p:nvGraphicFramePr>
          <p:cNvPr id="8" name="表 7"/>
          <p:cNvGraphicFramePr>
            <a:graphicFrameLocks noGrp="1"/>
          </p:cNvGraphicFramePr>
          <p:nvPr>
            <p:extLst>
              <p:ext uri="{D42A27DB-BD31-4B8C-83A1-F6EECF244321}">
                <p14:modId xmlns:p14="http://schemas.microsoft.com/office/powerpoint/2010/main" val="271475042"/>
              </p:ext>
            </p:extLst>
          </p:nvPr>
        </p:nvGraphicFramePr>
        <p:xfrm>
          <a:off x="3523350" y="2148735"/>
          <a:ext cx="3273425" cy="2305576"/>
        </p:xfrm>
        <a:graphic>
          <a:graphicData uri="http://schemas.openxmlformats.org/drawingml/2006/table">
            <a:tbl>
              <a:tblPr firstRow="1" firstCol="1" bandRow="1"/>
              <a:tblGrid>
                <a:gridCol w="518795">
                  <a:extLst>
                    <a:ext uri="{9D8B030D-6E8A-4147-A177-3AD203B41FA5}">
                      <a16:colId xmlns:a16="http://schemas.microsoft.com/office/drawing/2014/main" val="2758352388"/>
                    </a:ext>
                  </a:extLst>
                </a:gridCol>
                <a:gridCol w="1134110">
                  <a:extLst>
                    <a:ext uri="{9D8B030D-6E8A-4147-A177-3AD203B41FA5}">
                      <a16:colId xmlns:a16="http://schemas.microsoft.com/office/drawing/2014/main" val="1298871300"/>
                    </a:ext>
                  </a:extLst>
                </a:gridCol>
                <a:gridCol w="810260">
                  <a:extLst>
                    <a:ext uri="{9D8B030D-6E8A-4147-A177-3AD203B41FA5}">
                      <a16:colId xmlns:a16="http://schemas.microsoft.com/office/drawing/2014/main" val="2540447495"/>
                    </a:ext>
                  </a:extLst>
                </a:gridCol>
                <a:gridCol w="810260">
                  <a:extLst>
                    <a:ext uri="{9D8B030D-6E8A-4147-A177-3AD203B41FA5}">
                      <a16:colId xmlns:a16="http://schemas.microsoft.com/office/drawing/2014/main" val="2814475845"/>
                    </a:ext>
                  </a:extLst>
                </a:gridCol>
              </a:tblGrid>
              <a:tr h="292626">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dirty="0">
                          <a:effectLst/>
                          <a:latin typeface="Times New Roman" panose="02020603050405020304" pitchFamily="18" charset="0"/>
                          <a:cs typeface="Times New Roman" panose="02020603050405020304" pitchFamily="18" charset="0"/>
                        </a:rPr>
                        <a:t> </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dirty="0">
                          <a:effectLst/>
                          <a:latin typeface="Times New Roman" panose="02020603050405020304" pitchFamily="18" charset="0"/>
                          <a:cs typeface="Times New Roman" panose="02020603050405020304" pitchFamily="18" charset="0"/>
                        </a:rPr>
                        <a:t>Total number</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dirty="0">
                          <a:effectLst/>
                          <a:latin typeface="Times New Roman" panose="02020603050405020304" pitchFamily="18" charset="0"/>
                          <a:cs typeface="Times New Roman" panose="02020603050405020304" pitchFamily="18" charset="0"/>
                        </a:rPr>
                        <a:t>Age (year)</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dirty="0">
                          <a:effectLst/>
                          <a:latin typeface="Times New Roman" panose="02020603050405020304" pitchFamily="18" charset="0"/>
                          <a:cs typeface="Times New Roman" panose="02020603050405020304" pitchFamily="18" charset="0"/>
                        </a:rPr>
                        <a:t>Male (%)</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05536489"/>
                  </a:ext>
                </a:extLst>
              </a:tr>
              <a:tr h="335534">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dirty="0">
                          <a:effectLst/>
                          <a:latin typeface="Times New Roman" panose="02020603050405020304" pitchFamily="18" charset="0"/>
                          <a:cs typeface="Times New Roman" panose="02020603050405020304" pitchFamily="18" charset="0"/>
                        </a:rPr>
                        <a:t>2010</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w="12700" cap="flat" cmpd="sng" algn="ctr">
                      <a:solidFill>
                        <a:sysClr val="windowText" lastClr="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dirty="0">
                          <a:effectLst/>
                          <a:latin typeface="Times New Roman" panose="02020603050405020304" pitchFamily="18" charset="0"/>
                          <a:cs typeface="Times New Roman" panose="02020603050405020304" pitchFamily="18" charset="0"/>
                        </a:rPr>
                        <a:t>104</a:t>
                      </a:r>
                      <a:r>
                        <a:rPr lang="en-US" sz="1100" baseline="0" dirty="0">
                          <a:effectLst/>
                          <a:latin typeface="Times New Roman" panose="02020603050405020304" pitchFamily="18" charset="0"/>
                          <a:cs typeface="Times New Roman" panose="02020603050405020304" pitchFamily="18" charset="0"/>
                        </a:rPr>
                        <a:t> </a:t>
                      </a:r>
                      <a:r>
                        <a:rPr lang="en-US" sz="1100" dirty="0">
                          <a:effectLst/>
                          <a:latin typeface="Times New Roman" panose="02020603050405020304" pitchFamily="18" charset="0"/>
                          <a:cs typeface="Times New Roman" panose="02020603050405020304" pitchFamily="18" charset="0"/>
                        </a:rPr>
                        <a:t>286</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w="12700" cap="flat" cmpd="sng" algn="ctr">
                      <a:solidFill>
                        <a:sysClr val="windowText" lastClr="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51.1±11.1</a:t>
                      </a:r>
                      <a:endParaRPr lang="ja-JP" sz="1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68580" marR="68580" marT="0" marB="0" anchor="b">
                    <a:lnL>
                      <a:noFill/>
                    </a:lnL>
                    <a:lnR>
                      <a:noFill/>
                    </a:lnR>
                    <a:lnT w="12700" cap="flat" cmpd="sng" algn="ctr">
                      <a:solidFill>
                        <a:sysClr val="windowText" lastClr="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63.0%</a:t>
                      </a:r>
                      <a:endParaRPr lang="ja-JP" sz="1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68580" marR="68580" marT="0" marB="0" anchor="b">
                    <a:lnL>
                      <a:noFill/>
                    </a:lnL>
                    <a:lnR>
                      <a:noFill/>
                    </a:lnR>
                    <a:lnT w="12700" cap="flat" cmpd="sng" algn="ctr">
                      <a:solidFill>
                        <a:sysClr val="windowText" lastClr="000000"/>
                      </a:solidFill>
                      <a:prstDash val="solid"/>
                      <a:round/>
                      <a:headEnd type="none" w="med" len="med"/>
                      <a:tailEnd type="none" w="med" len="med"/>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361517812"/>
                  </a:ext>
                </a:extLst>
              </a:tr>
              <a:tr h="335534">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a:effectLst/>
                          <a:latin typeface="Times New Roman" panose="02020603050405020304" pitchFamily="18" charset="0"/>
                          <a:cs typeface="Times New Roman" panose="02020603050405020304" pitchFamily="18" charset="0"/>
                        </a:rPr>
                        <a:t>2011</a:t>
                      </a:r>
                      <a:endParaRPr lang="ja-JP" sz="110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dirty="0">
                          <a:effectLst/>
                          <a:latin typeface="Times New Roman" panose="02020603050405020304" pitchFamily="18" charset="0"/>
                          <a:cs typeface="Times New Roman" panose="02020603050405020304" pitchFamily="18" charset="0"/>
                        </a:rPr>
                        <a:t>137</a:t>
                      </a:r>
                      <a:r>
                        <a:rPr lang="en-US" sz="1100" baseline="0" dirty="0">
                          <a:effectLst/>
                          <a:latin typeface="Times New Roman" panose="02020603050405020304" pitchFamily="18" charset="0"/>
                          <a:cs typeface="Times New Roman" panose="02020603050405020304" pitchFamily="18" charset="0"/>
                        </a:rPr>
                        <a:t> </a:t>
                      </a:r>
                      <a:r>
                        <a:rPr lang="en-US" sz="1100" dirty="0">
                          <a:effectLst/>
                          <a:latin typeface="Times New Roman" panose="02020603050405020304" pitchFamily="18" charset="0"/>
                          <a:cs typeface="Times New Roman" panose="02020603050405020304" pitchFamily="18" charset="0"/>
                        </a:rPr>
                        <a:t>717</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51.8±11.1</a:t>
                      </a:r>
                      <a:endParaRPr lang="ja-JP" sz="1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63.3%</a:t>
                      </a:r>
                      <a:endParaRPr lang="ja-JP" sz="1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016064813"/>
                  </a:ext>
                </a:extLst>
              </a:tr>
              <a:tr h="335534">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a:effectLst/>
                          <a:latin typeface="Times New Roman" panose="02020603050405020304" pitchFamily="18" charset="0"/>
                          <a:cs typeface="Times New Roman" panose="02020603050405020304" pitchFamily="18" charset="0"/>
                        </a:rPr>
                        <a:t>2012</a:t>
                      </a:r>
                      <a:endParaRPr lang="ja-JP" sz="110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dirty="0">
                          <a:effectLst/>
                          <a:latin typeface="Times New Roman" panose="02020603050405020304" pitchFamily="18" charset="0"/>
                          <a:cs typeface="Times New Roman" panose="02020603050405020304" pitchFamily="18" charset="0"/>
                        </a:rPr>
                        <a:t>159</a:t>
                      </a:r>
                      <a:r>
                        <a:rPr lang="en-US" sz="1100" baseline="0" dirty="0">
                          <a:effectLst/>
                          <a:latin typeface="Times New Roman" panose="02020603050405020304" pitchFamily="18" charset="0"/>
                          <a:cs typeface="Times New Roman" panose="02020603050405020304" pitchFamily="18" charset="0"/>
                        </a:rPr>
                        <a:t> </a:t>
                      </a:r>
                      <a:r>
                        <a:rPr lang="en-US" sz="1100" dirty="0">
                          <a:effectLst/>
                          <a:latin typeface="Times New Roman" panose="02020603050405020304" pitchFamily="18" charset="0"/>
                          <a:cs typeface="Times New Roman" panose="02020603050405020304" pitchFamily="18" charset="0"/>
                        </a:rPr>
                        <a:t>539</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52.2±10.9</a:t>
                      </a:r>
                      <a:endParaRPr lang="ja-JP" sz="1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63.8%</a:t>
                      </a:r>
                      <a:endParaRPr lang="ja-JP" sz="1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621715593"/>
                  </a:ext>
                </a:extLst>
              </a:tr>
              <a:tr h="322903">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a:effectLst/>
                          <a:latin typeface="Times New Roman" panose="02020603050405020304" pitchFamily="18" charset="0"/>
                          <a:cs typeface="Times New Roman" panose="02020603050405020304" pitchFamily="18" charset="0"/>
                        </a:rPr>
                        <a:t>2013</a:t>
                      </a:r>
                      <a:endParaRPr lang="ja-JP" sz="110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dirty="0">
                          <a:effectLst/>
                          <a:latin typeface="Times New Roman" panose="02020603050405020304" pitchFamily="18" charset="0"/>
                          <a:cs typeface="Times New Roman" panose="02020603050405020304" pitchFamily="18" charset="0"/>
                        </a:rPr>
                        <a:t>269</a:t>
                      </a:r>
                      <a:r>
                        <a:rPr lang="en-US" sz="1100" baseline="0" dirty="0">
                          <a:effectLst/>
                          <a:latin typeface="Times New Roman" panose="02020603050405020304" pitchFamily="18" charset="0"/>
                          <a:cs typeface="Times New Roman" panose="02020603050405020304" pitchFamily="18" charset="0"/>
                        </a:rPr>
                        <a:t> </a:t>
                      </a:r>
                      <a:r>
                        <a:rPr lang="en-US" sz="1100" dirty="0">
                          <a:effectLst/>
                          <a:latin typeface="Times New Roman" panose="02020603050405020304" pitchFamily="18" charset="0"/>
                          <a:cs typeface="Times New Roman" panose="02020603050405020304" pitchFamily="18" charset="0"/>
                        </a:rPr>
                        <a:t>328</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53.4±10.7</a:t>
                      </a:r>
                      <a:endParaRPr lang="ja-JP" sz="1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64.2%</a:t>
                      </a:r>
                      <a:endParaRPr lang="ja-JP" sz="1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1608567"/>
                  </a:ext>
                </a:extLst>
              </a:tr>
              <a:tr h="335534">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a:effectLst/>
                          <a:latin typeface="Times New Roman" panose="02020603050405020304" pitchFamily="18" charset="0"/>
                          <a:cs typeface="Times New Roman" panose="02020603050405020304" pitchFamily="18" charset="0"/>
                        </a:rPr>
                        <a:t>2014</a:t>
                      </a:r>
                      <a:endParaRPr lang="ja-JP" sz="110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dirty="0">
                          <a:effectLst/>
                          <a:latin typeface="Times New Roman" panose="02020603050405020304" pitchFamily="18" charset="0"/>
                          <a:cs typeface="Times New Roman" panose="02020603050405020304" pitchFamily="18" charset="0"/>
                        </a:rPr>
                        <a:t>277</a:t>
                      </a:r>
                      <a:r>
                        <a:rPr lang="en-US" sz="1100" baseline="0" dirty="0">
                          <a:effectLst/>
                          <a:latin typeface="Times New Roman" panose="02020603050405020304" pitchFamily="18" charset="0"/>
                          <a:cs typeface="Times New Roman" panose="02020603050405020304" pitchFamily="18" charset="0"/>
                        </a:rPr>
                        <a:t> </a:t>
                      </a:r>
                      <a:r>
                        <a:rPr lang="en-US" sz="1100" dirty="0">
                          <a:effectLst/>
                          <a:latin typeface="Times New Roman" panose="02020603050405020304" pitchFamily="18" charset="0"/>
                          <a:cs typeface="Times New Roman" panose="02020603050405020304" pitchFamily="18" charset="0"/>
                        </a:rPr>
                        <a:t>098</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53.7±10.7</a:t>
                      </a:r>
                      <a:endParaRPr lang="ja-JP" sz="1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64.6%</a:t>
                      </a:r>
                      <a:endParaRPr lang="ja-JP" sz="1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348080652"/>
                  </a:ext>
                </a:extLst>
              </a:tr>
              <a:tr h="335534">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dirty="0">
                          <a:effectLst/>
                          <a:latin typeface="Times New Roman" panose="02020603050405020304" pitchFamily="18" charset="0"/>
                          <a:cs typeface="Times New Roman" panose="02020603050405020304" pitchFamily="18" charset="0"/>
                        </a:rPr>
                        <a:t>2015</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a:no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dirty="0">
                          <a:effectLst/>
                          <a:latin typeface="Times New Roman" panose="02020603050405020304" pitchFamily="18" charset="0"/>
                          <a:cs typeface="Times New Roman" panose="02020603050405020304" pitchFamily="18" charset="0"/>
                        </a:rPr>
                        <a:t>265</a:t>
                      </a:r>
                      <a:r>
                        <a:rPr lang="en-US" sz="1100" baseline="0" dirty="0">
                          <a:effectLst/>
                          <a:latin typeface="Times New Roman" panose="02020603050405020304" pitchFamily="18" charset="0"/>
                          <a:cs typeface="Times New Roman" panose="02020603050405020304" pitchFamily="18" charset="0"/>
                        </a:rPr>
                        <a:t> </a:t>
                      </a:r>
                      <a:r>
                        <a:rPr lang="en-US" sz="1100" dirty="0">
                          <a:effectLst/>
                          <a:latin typeface="Times New Roman" panose="02020603050405020304" pitchFamily="18" charset="0"/>
                          <a:cs typeface="Times New Roman" panose="02020603050405020304" pitchFamily="18" charset="0"/>
                        </a:rPr>
                        <a:t>025</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a:no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54.0±10.6</a:t>
                      </a:r>
                      <a:endParaRPr lang="ja-JP" sz="1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68580" marR="68580" marT="0" marB="0" anchor="b">
                    <a:lnL>
                      <a:noFill/>
                    </a:lnL>
                    <a:lnR>
                      <a:noFill/>
                    </a:lnR>
                    <a:lnT>
                      <a:no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64.9%</a:t>
                      </a:r>
                      <a:endParaRPr lang="ja-JP" sz="1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68580" marR="68580" marT="0" marB="0" anchor="b">
                    <a:lnL>
                      <a:noFill/>
                    </a:lnL>
                    <a:lnR>
                      <a:noFill/>
                    </a:lnR>
                    <a:lnT>
                      <a:no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5851072"/>
                  </a:ext>
                </a:extLst>
              </a:tr>
            </a:tbl>
          </a:graphicData>
        </a:graphic>
      </p:graphicFrame>
      <p:sp>
        <p:nvSpPr>
          <p:cNvPr id="9" name="Rectangle 1"/>
          <p:cNvSpPr>
            <a:spLocks noChangeArrowheads="1"/>
          </p:cNvSpPr>
          <p:nvPr/>
        </p:nvSpPr>
        <p:spPr bwMode="auto">
          <a:xfrm>
            <a:off x="0" y="4967398"/>
            <a:ext cx="6632154"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635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kumimoji="0" lang="en-US" altLang="ja-JP" sz="1100" dirty="0">
                <a:solidFill>
                  <a:prstClr val="black"/>
                </a:solidFill>
                <a:latin typeface="Times New Roman" panose="02020603050405020304" pitchFamily="18" charset="0"/>
                <a:cs typeface="Times New Roman" panose="02020603050405020304" pitchFamily="18" charset="0"/>
              </a:rPr>
              <a:t>JMDC, Japan Medical Data Center; MDV, Medical Data Vision.</a:t>
            </a:r>
          </a:p>
        </p:txBody>
      </p:sp>
      <p:sp>
        <p:nvSpPr>
          <p:cNvPr id="2" name="TextBox 1"/>
          <p:cNvSpPr txBox="1"/>
          <p:nvPr/>
        </p:nvSpPr>
        <p:spPr>
          <a:xfrm>
            <a:off x="153838" y="128464"/>
            <a:ext cx="6515522" cy="461665"/>
          </a:xfrm>
          <a:prstGeom prst="rect">
            <a:avLst/>
          </a:prstGeom>
          <a:noFill/>
        </p:spPr>
        <p:txBody>
          <a:bodyPr wrap="square" rtlCol="0">
            <a:spAutoFit/>
          </a:bodyPr>
          <a:lstStyle/>
          <a:p>
            <a:r>
              <a:rPr lang="en-US" altLang="ja-JP" sz="1200" b="1" dirty="0">
                <a:latin typeface="Times New Roman" panose="02020603050405020304" pitchFamily="18" charset="0"/>
                <a:cs typeface="Times New Roman" panose="02020603050405020304" pitchFamily="18" charset="0"/>
              </a:rPr>
              <a:t>Analysis of antihypertensive treatment using real-world Japanese data ―</a:t>
            </a:r>
            <a:r>
              <a:rPr lang="en-US" altLang="ja-JP" sz="1200" b="1" dirty="0" err="1">
                <a:latin typeface="Times New Roman" panose="02020603050405020304" pitchFamily="18" charset="0"/>
                <a:cs typeface="Times New Roman" panose="02020603050405020304" pitchFamily="18" charset="0"/>
              </a:rPr>
              <a:t>REtrospective</a:t>
            </a:r>
            <a:r>
              <a:rPr lang="en-US" altLang="ja-JP" sz="1200" b="1" dirty="0">
                <a:latin typeface="Times New Roman" panose="02020603050405020304" pitchFamily="18" charset="0"/>
                <a:cs typeface="Times New Roman" panose="02020603050405020304" pitchFamily="18" charset="0"/>
              </a:rPr>
              <a:t> study of </a:t>
            </a:r>
            <a:r>
              <a:rPr lang="en-US" altLang="ja-JP" sz="1200" b="1" dirty="0" err="1">
                <a:latin typeface="Times New Roman" panose="02020603050405020304" pitchFamily="18" charset="0"/>
                <a:cs typeface="Times New Roman" panose="02020603050405020304" pitchFamily="18" charset="0"/>
              </a:rPr>
              <a:t>Antihypertensives</a:t>
            </a:r>
            <a:r>
              <a:rPr lang="en-US" altLang="ja-JP" sz="1200" b="1" dirty="0">
                <a:latin typeface="Times New Roman" panose="02020603050405020304" pitchFamily="18" charset="0"/>
                <a:cs typeface="Times New Roman" panose="02020603050405020304" pitchFamily="18" charset="0"/>
              </a:rPr>
              <a:t> for Lowering blood pressure (REAL) study</a:t>
            </a:r>
            <a:endParaRPr kumimoji="1" lang="ja-JP" altLang="en-US" sz="1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473612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5508" y="3544"/>
            <a:ext cx="4277133"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635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kumimoji="0" lang="en-US" altLang="ja-JP" sz="1100" b="1" dirty="0">
                <a:solidFill>
                  <a:prstClr val="black"/>
                </a:solidFill>
                <a:latin typeface="Times New Roman" panose="02020603050405020304" pitchFamily="18" charset="0"/>
                <a:ea typeface="ＭＳ 明朝" panose="02020609040205080304" pitchFamily="17" charset="-128"/>
                <a:cs typeface="Times New Roman" panose="02020603050405020304" pitchFamily="18" charset="0"/>
              </a:rPr>
              <a:t>Supplementary Table 2.</a:t>
            </a:r>
            <a:r>
              <a:rPr kumimoji="0" lang="en-US" altLang="ja-JP" sz="1100" dirty="0">
                <a:solidFill>
                  <a:prstClr val="black"/>
                </a:solidFill>
                <a:latin typeface="Times New Roman" panose="02020603050405020304" pitchFamily="18" charset="0"/>
                <a:ea typeface="ＭＳ 明朝" panose="02020609040205080304" pitchFamily="17" charset="-128"/>
                <a:cs typeface="Times New Roman" panose="02020603050405020304" pitchFamily="18" charset="0"/>
              </a:rPr>
              <a:t> </a:t>
            </a:r>
            <a:r>
              <a:rPr kumimoji="0" lang="en-US" altLang="ja-JP" sz="1100" dirty="0">
                <a:solidFill>
                  <a:prstClr val="black"/>
                </a:solidFill>
                <a:latin typeface="Times New Roman" panose="02020603050405020304" pitchFamily="18" charset="0"/>
                <a:cs typeface="Times New Roman" panose="02020603050405020304" pitchFamily="18" charset="0"/>
              </a:rPr>
              <a:t>Number of patient-months for each analysis.</a:t>
            </a:r>
          </a:p>
        </p:txBody>
      </p:sp>
      <p:sp>
        <p:nvSpPr>
          <p:cNvPr id="5" name="Rectangle 1"/>
          <p:cNvSpPr>
            <a:spLocks noChangeArrowheads="1"/>
          </p:cNvSpPr>
          <p:nvPr/>
        </p:nvSpPr>
        <p:spPr bwMode="auto">
          <a:xfrm>
            <a:off x="121182" y="330569"/>
            <a:ext cx="6632152"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635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kumimoji="0" lang="en-US" altLang="ja-JP" sz="1100" dirty="0">
                <a:solidFill>
                  <a:prstClr val="black"/>
                </a:solidFill>
                <a:latin typeface="Times New Roman" panose="02020603050405020304" pitchFamily="18" charset="0"/>
                <a:cs typeface="Times New Roman" panose="02020603050405020304" pitchFamily="18" charset="0"/>
              </a:rPr>
              <a:t>A. Number of patient-months for hypertensive patients who received first-line treatment with antihypertensive drugs as single or multiple classes in each year in the JMDC database (for Figure 4, Supplementary Figure 1).</a:t>
            </a:r>
          </a:p>
        </p:txBody>
      </p:sp>
      <p:sp>
        <p:nvSpPr>
          <p:cNvPr id="6" name="Rectangle 1"/>
          <p:cNvSpPr>
            <a:spLocks noChangeArrowheads="1"/>
          </p:cNvSpPr>
          <p:nvPr/>
        </p:nvSpPr>
        <p:spPr bwMode="auto">
          <a:xfrm>
            <a:off x="121181" y="3040249"/>
            <a:ext cx="6632154"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635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kumimoji="0" lang="en-US" altLang="ja-JP" sz="1100" dirty="0">
                <a:solidFill>
                  <a:prstClr val="black"/>
                </a:solidFill>
                <a:latin typeface="Times New Roman" panose="02020603050405020304" pitchFamily="18" charset="0"/>
                <a:cs typeface="Times New Roman" panose="02020603050405020304" pitchFamily="18" charset="0"/>
              </a:rPr>
              <a:t>B. Number of patient-months for hypertensive patients who started with each class of antihypertensive drugs at standard dose in each observation period in the JMDC (A, B) or MDV (C, D) database (for Figure 5).</a:t>
            </a:r>
          </a:p>
        </p:txBody>
      </p:sp>
      <p:sp>
        <p:nvSpPr>
          <p:cNvPr id="7" name="Rectangle 1"/>
          <p:cNvSpPr>
            <a:spLocks noChangeArrowheads="1"/>
          </p:cNvSpPr>
          <p:nvPr/>
        </p:nvSpPr>
        <p:spPr bwMode="auto">
          <a:xfrm>
            <a:off x="121181" y="6397234"/>
            <a:ext cx="6632154"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635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kumimoji="0" lang="en-US" altLang="ja-JP" sz="1100" dirty="0">
                <a:solidFill>
                  <a:prstClr val="black"/>
                </a:solidFill>
                <a:latin typeface="Times New Roman" panose="02020603050405020304" pitchFamily="18" charset="0"/>
                <a:cs typeface="Times New Roman" panose="02020603050405020304" pitchFamily="18" charset="0"/>
              </a:rPr>
              <a:t>C. Number of patient-months for hypertensive patients who received first-line treatment with antihypertensive drugs as single or multiple classes by type of comorbidity in the JMDC database in 2015 (for Figure 6).</a:t>
            </a:r>
          </a:p>
        </p:txBody>
      </p:sp>
      <p:sp>
        <p:nvSpPr>
          <p:cNvPr id="8" name="Rectangle 1"/>
          <p:cNvSpPr>
            <a:spLocks noChangeArrowheads="1"/>
          </p:cNvSpPr>
          <p:nvPr/>
        </p:nvSpPr>
        <p:spPr bwMode="auto">
          <a:xfrm>
            <a:off x="0" y="8240107"/>
            <a:ext cx="685800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635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indent="0" eaLnBrk="1" fontAlgn="auto" hangingPunct="1">
              <a:spcBef>
                <a:spcPts val="0"/>
              </a:spcBef>
              <a:spcAft>
                <a:spcPts val="0"/>
              </a:spcAft>
            </a:pPr>
            <a:r>
              <a:rPr lang="en-US" altLang="ja-JP" sz="1100" dirty="0">
                <a:solidFill>
                  <a:prstClr val="black"/>
                </a:solidFill>
                <a:latin typeface="Times New Roman" panose="02020603050405020304" pitchFamily="18" charset="0"/>
                <a:cs typeface="Times New Roman" panose="02020603050405020304" pitchFamily="18" charset="0"/>
              </a:rPr>
              <a:t>JMDC, Japan Medical Data Center; MDV, Medical Data Vision; </a:t>
            </a:r>
            <a:r>
              <a:rPr kumimoji="0" lang="sv-SE" altLang="ja-JP" sz="1100" dirty="0">
                <a:solidFill>
                  <a:prstClr val="black"/>
                </a:solidFill>
                <a:latin typeface="Times New Roman" panose="02020603050405020304" pitchFamily="18" charset="0"/>
                <a:cs typeface="Times New Roman" panose="02020603050405020304" pitchFamily="18" charset="0"/>
              </a:rPr>
              <a:t>ARB, angiotensin II receptor blocker; CCB, calcium channel blocker; </a:t>
            </a:r>
            <a:r>
              <a:rPr kumimoji="0" lang="en-US" altLang="ja-JP" sz="1100" dirty="0">
                <a:solidFill>
                  <a:prstClr val="black"/>
                </a:solidFill>
                <a:latin typeface="Times New Roman" panose="02020603050405020304" pitchFamily="18" charset="0"/>
                <a:cs typeface="Times New Roman" panose="02020603050405020304" pitchFamily="18" charset="0"/>
              </a:rPr>
              <a:t>CKD, chronic kidney disease; CVD, cerebrovascular disease; FL, fatty liver; HF, heart failure; MI, myocardial infarction; N/A, not available; T2DM, type 2 diabetes mellitus</a:t>
            </a:r>
            <a:r>
              <a:rPr lang="en-US" altLang="ja-JP" sz="1100" dirty="0">
                <a:solidFill>
                  <a:prstClr val="black"/>
                </a:solidFill>
                <a:latin typeface="Times New Roman" panose="02020603050405020304" pitchFamily="18" charset="0"/>
                <a:cs typeface="Times New Roman" panose="02020603050405020304" pitchFamily="18" charset="0"/>
              </a:rPr>
              <a:t>.</a:t>
            </a:r>
            <a:endParaRPr kumimoji="0" lang="en-US" altLang="ja-JP" sz="1100" dirty="0">
              <a:solidFill>
                <a:prstClr val="black"/>
              </a:solidFill>
              <a:latin typeface="Times New Roman" panose="02020603050405020304" pitchFamily="18" charset="0"/>
              <a:cs typeface="Times New Roman" panose="02020603050405020304" pitchFamily="18" charset="0"/>
            </a:endParaRPr>
          </a:p>
          <a:p>
            <a:endParaRPr kumimoji="0" lang="en-US" altLang="ja-JP" sz="1100" dirty="0">
              <a:solidFill>
                <a:prstClr val="black"/>
              </a:solidFill>
              <a:latin typeface="Times New Roman" panose="02020603050405020304" pitchFamily="18" charset="0"/>
              <a:cs typeface="Times New Roman" panose="02020603050405020304" pitchFamily="18" charset="0"/>
            </a:endParaRPr>
          </a:p>
        </p:txBody>
      </p:sp>
      <p:graphicFrame>
        <p:nvGraphicFramePr>
          <p:cNvPr id="9" name="表 8"/>
          <p:cNvGraphicFramePr>
            <a:graphicFrameLocks noGrp="1"/>
          </p:cNvGraphicFramePr>
          <p:nvPr>
            <p:extLst>
              <p:ext uri="{D42A27DB-BD31-4B8C-83A1-F6EECF244321}">
                <p14:modId xmlns:p14="http://schemas.microsoft.com/office/powerpoint/2010/main" val="289716932"/>
              </p:ext>
            </p:extLst>
          </p:nvPr>
        </p:nvGraphicFramePr>
        <p:xfrm>
          <a:off x="121183" y="761456"/>
          <a:ext cx="6632151" cy="1705356"/>
        </p:xfrm>
        <a:graphic>
          <a:graphicData uri="http://schemas.openxmlformats.org/drawingml/2006/table">
            <a:tbl>
              <a:tblPr firstRow="1" bandRow="1"/>
              <a:tblGrid>
                <a:gridCol w="1651633">
                  <a:extLst>
                    <a:ext uri="{9D8B030D-6E8A-4147-A177-3AD203B41FA5}">
                      <a16:colId xmlns:a16="http://schemas.microsoft.com/office/drawing/2014/main" val="657664116"/>
                    </a:ext>
                  </a:extLst>
                </a:gridCol>
                <a:gridCol w="812684">
                  <a:extLst>
                    <a:ext uri="{9D8B030D-6E8A-4147-A177-3AD203B41FA5}">
                      <a16:colId xmlns:a16="http://schemas.microsoft.com/office/drawing/2014/main" val="4166642542"/>
                    </a:ext>
                  </a:extLst>
                </a:gridCol>
                <a:gridCol w="843500">
                  <a:extLst>
                    <a:ext uri="{9D8B030D-6E8A-4147-A177-3AD203B41FA5}">
                      <a16:colId xmlns:a16="http://schemas.microsoft.com/office/drawing/2014/main" val="1964186834"/>
                    </a:ext>
                  </a:extLst>
                </a:gridCol>
                <a:gridCol w="864096">
                  <a:extLst>
                    <a:ext uri="{9D8B030D-6E8A-4147-A177-3AD203B41FA5}">
                      <a16:colId xmlns:a16="http://schemas.microsoft.com/office/drawing/2014/main" val="3838531435"/>
                    </a:ext>
                  </a:extLst>
                </a:gridCol>
                <a:gridCol w="864096">
                  <a:extLst>
                    <a:ext uri="{9D8B030D-6E8A-4147-A177-3AD203B41FA5}">
                      <a16:colId xmlns:a16="http://schemas.microsoft.com/office/drawing/2014/main" val="1689883183"/>
                    </a:ext>
                  </a:extLst>
                </a:gridCol>
                <a:gridCol w="792088">
                  <a:extLst>
                    <a:ext uri="{9D8B030D-6E8A-4147-A177-3AD203B41FA5}">
                      <a16:colId xmlns:a16="http://schemas.microsoft.com/office/drawing/2014/main" val="154469831"/>
                    </a:ext>
                  </a:extLst>
                </a:gridCol>
                <a:gridCol w="804054">
                  <a:extLst>
                    <a:ext uri="{9D8B030D-6E8A-4147-A177-3AD203B41FA5}">
                      <a16:colId xmlns:a16="http://schemas.microsoft.com/office/drawing/2014/main" val="2260142408"/>
                    </a:ext>
                  </a:extLst>
                </a:gridCol>
              </a:tblGrid>
              <a:tr h="6731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nSpc>
                          <a:spcPct val="200000"/>
                        </a:lnSpc>
                        <a:spcAft>
                          <a:spcPts val="0"/>
                        </a:spcAft>
                      </a:pPr>
                      <a:r>
                        <a:rPr lang="en-US" sz="1100" kern="100" dirty="0">
                          <a:effectLst/>
                          <a:latin typeface="Times New Roman" panose="02020603050405020304" pitchFamily="18" charset="0"/>
                          <a:cs typeface="Times New Roman" panose="02020603050405020304" pitchFamily="18" charset="0"/>
                        </a:rPr>
                        <a:t>Year</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T="0" marB="0">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2010</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T="0" marB="0" anchor="ctr">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2011</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T="0" marB="0" anchor="ctr">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2012</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T="0" marB="0" anchor="ctr">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2013</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T="0" marB="0" anchor="ctr">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2014</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T="0" marB="0" anchor="ctr">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2015</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T="0" marB="0" anchor="ctr">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9778500"/>
                  </a:ext>
                </a:extLst>
              </a:tr>
              <a:tr h="9525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All patients</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T="0" marB="0" anchor="b">
                    <a:lnL>
                      <a:noFill/>
                    </a:lnL>
                    <a:lnR>
                      <a:noFill/>
                    </a:lnR>
                    <a:lnT w="12700" cap="flat" cmpd="sng" algn="ctr">
                      <a:solidFill>
                        <a:sysClr val="windowText" lastClr="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fontAlgn="b">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2</a:t>
                      </a:r>
                      <a:r>
                        <a:rPr lang="en-US" sz="1100" kern="1200" baseline="0" dirty="0">
                          <a:effectLst/>
                          <a:latin typeface="Times New Roman" panose="02020603050405020304" pitchFamily="18" charset="0"/>
                          <a:cs typeface="Times New Roman" panose="02020603050405020304" pitchFamily="18" charset="0"/>
                        </a:rPr>
                        <a:t> </a:t>
                      </a:r>
                      <a:r>
                        <a:rPr lang="en-US" sz="1100" kern="1200" dirty="0">
                          <a:effectLst/>
                          <a:latin typeface="Times New Roman" panose="02020603050405020304" pitchFamily="18" charset="0"/>
                          <a:cs typeface="Times New Roman" panose="02020603050405020304" pitchFamily="18" charset="0"/>
                        </a:rPr>
                        <a:t>325</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9525" marR="9525" marT="0" marB="0" anchor="b">
                    <a:lnL>
                      <a:noFill/>
                    </a:lnL>
                    <a:lnR>
                      <a:noFill/>
                    </a:lnR>
                    <a:lnT w="12700" cap="flat" cmpd="sng" algn="ctr">
                      <a:solidFill>
                        <a:sysClr val="windowText" lastClr="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fontAlgn="b">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5</a:t>
                      </a:r>
                      <a:r>
                        <a:rPr lang="en-US" sz="1100" kern="1200" baseline="0" dirty="0">
                          <a:effectLst/>
                          <a:latin typeface="Times New Roman" panose="02020603050405020304" pitchFamily="18" charset="0"/>
                          <a:cs typeface="Times New Roman" panose="02020603050405020304" pitchFamily="18" charset="0"/>
                        </a:rPr>
                        <a:t> </a:t>
                      </a:r>
                      <a:r>
                        <a:rPr lang="en-US" sz="1100" kern="1200" dirty="0">
                          <a:effectLst/>
                          <a:latin typeface="Times New Roman" panose="02020603050405020304" pitchFamily="18" charset="0"/>
                          <a:cs typeface="Times New Roman" panose="02020603050405020304" pitchFamily="18" charset="0"/>
                        </a:rPr>
                        <a:t>927</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9525" marR="9525" marT="0" marB="0" anchor="b">
                    <a:lnL>
                      <a:noFill/>
                    </a:lnL>
                    <a:lnR>
                      <a:noFill/>
                    </a:lnR>
                    <a:lnT w="12700" cap="flat" cmpd="sng" algn="ctr">
                      <a:solidFill>
                        <a:sysClr val="windowText" lastClr="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fontAlgn="b">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10</a:t>
                      </a:r>
                      <a:r>
                        <a:rPr lang="en-US" sz="1100" kern="1200" baseline="0" dirty="0">
                          <a:effectLst/>
                          <a:latin typeface="Times New Roman" panose="02020603050405020304" pitchFamily="18" charset="0"/>
                          <a:cs typeface="Times New Roman" panose="02020603050405020304" pitchFamily="18" charset="0"/>
                        </a:rPr>
                        <a:t> </a:t>
                      </a:r>
                      <a:r>
                        <a:rPr lang="en-US" sz="1100" kern="1200" dirty="0">
                          <a:effectLst/>
                          <a:latin typeface="Times New Roman" panose="02020603050405020304" pitchFamily="18" charset="0"/>
                          <a:cs typeface="Times New Roman" panose="02020603050405020304" pitchFamily="18" charset="0"/>
                        </a:rPr>
                        <a:t>509</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9525" marR="9525" marT="0" marB="0" anchor="b">
                    <a:lnL>
                      <a:noFill/>
                    </a:lnL>
                    <a:lnR>
                      <a:noFill/>
                    </a:lnR>
                    <a:lnT w="12700" cap="flat" cmpd="sng" algn="ctr">
                      <a:solidFill>
                        <a:sysClr val="windowText" lastClr="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fontAlgn="b">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16</a:t>
                      </a:r>
                      <a:r>
                        <a:rPr lang="en-US" sz="1100" kern="1200" baseline="0" dirty="0">
                          <a:effectLst/>
                          <a:latin typeface="Times New Roman" panose="02020603050405020304" pitchFamily="18" charset="0"/>
                          <a:cs typeface="Times New Roman" panose="02020603050405020304" pitchFamily="18" charset="0"/>
                        </a:rPr>
                        <a:t> </a:t>
                      </a:r>
                      <a:r>
                        <a:rPr lang="en-US" sz="1100" kern="1200" dirty="0">
                          <a:effectLst/>
                          <a:latin typeface="Times New Roman" panose="02020603050405020304" pitchFamily="18" charset="0"/>
                          <a:cs typeface="Times New Roman" panose="02020603050405020304" pitchFamily="18" charset="0"/>
                        </a:rPr>
                        <a:t>271</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9525" marR="9525" marT="0" marB="0" anchor="b">
                    <a:lnL>
                      <a:noFill/>
                    </a:lnL>
                    <a:lnR>
                      <a:noFill/>
                    </a:lnR>
                    <a:lnT w="12700" cap="flat" cmpd="sng" algn="ctr">
                      <a:solidFill>
                        <a:sysClr val="windowText" lastClr="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fontAlgn="b">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20</a:t>
                      </a:r>
                      <a:r>
                        <a:rPr lang="en-US" sz="1100" kern="1200" baseline="0" dirty="0">
                          <a:effectLst/>
                          <a:latin typeface="Times New Roman" panose="02020603050405020304" pitchFamily="18" charset="0"/>
                          <a:cs typeface="Times New Roman" panose="02020603050405020304" pitchFamily="18" charset="0"/>
                        </a:rPr>
                        <a:t> </a:t>
                      </a:r>
                      <a:r>
                        <a:rPr lang="en-US" sz="1100" kern="1200" dirty="0">
                          <a:effectLst/>
                          <a:latin typeface="Times New Roman" panose="02020603050405020304" pitchFamily="18" charset="0"/>
                          <a:cs typeface="Times New Roman" panose="02020603050405020304" pitchFamily="18" charset="0"/>
                        </a:rPr>
                        <a:t>476</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9525" marR="9525" marT="0" marB="0" anchor="b">
                    <a:lnL>
                      <a:noFill/>
                    </a:lnL>
                    <a:lnR>
                      <a:noFill/>
                    </a:lnR>
                    <a:lnT w="12700" cap="flat" cmpd="sng" algn="ctr">
                      <a:solidFill>
                        <a:sysClr val="windowText" lastClr="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fontAlgn="b">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19</a:t>
                      </a:r>
                      <a:r>
                        <a:rPr lang="en-US" sz="1100" kern="1200" baseline="0" dirty="0">
                          <a:effectLst/>
                          <a:latin typeface="Times New Roman" panose="02020603050405020304" pitchFamily="18" charset="0"/>
                          <a:cs typeface="Times New Roman" panose="02020603050405020304" pitchFamily="18" charset="0"/>
                        </a:rPr>
                        <a:t> </a:t>
                      </a:r>
                      <a:r>
                        <a:rPr lang="en-US" sz="1100" kern="1200" dirty="0">
                          <a:effectLst/>
                          <a:latin typeface="Times New Roman" panose="02020603050405020304" pitchFamily="18" charset="0"/>
                          <a:cs typeface="Times New Roman" panose="02020603050405020304" pitchFamily="18" charset="0"/>
                        </a:rPr>
                        <a:t>914</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9525" marR="9525" marT="0" marB="0" anchor="b">
                    <a:lnL>
                      <a:noFill/>
                    </a:lnL>
                    <a:lnR>
                      <a:noFill/>
                    </a:lnR>
                    <a:lnT w="12700" cap="flat" cmpd="sng" algn="ctr">
                      <a:solidFill>
                        <a:sysClr val="windowText" lastClr="000000"/>
                      </a:solidFill>
                      <a:prstDash val="solid"/>
                      <a:round/>
                      <a:headEnd type="none" w="med" len="med"/>
                      <a:tailEnd type="none" w="med" len="med"/>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111583395"/>
                  </a:ext>
                </a:extLst>
              </a:tr>
              <a:tr h="7874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 hospitals</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fontAlgn="b">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739</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9525" marR="9525"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fontAlgn="b">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1</a:t>
                      </a:r>
                      <a:r>
                        <a:rPr lang="en-US" sz="1100" kern="1200" baseline="0" dirty="0">
                          <a:effectLst/>
                          <a:latin typeface="Times New Roman" panose="02020603050405020304" pitchFamily="18" charset="0"/>
                          <a:cs typeface="Times New Roman" panose="02020603050405020304" pitchFamily="18" charset="0"/>
                        </a:rPr>
                        <a:t> </a:t>
                      </a:r>
                      <a:r>
                        <a:rPr lang="en-US" sz="1100" kern="1200" dirty="0">
                          <a:effectLst/>
                          <a:latin typeface="Times New Roman" panose="02020603050405020304" pitchFamily="18" charset="0"/>
                          <a:cs typeface="Times New Roman" panose="02020603050405020304" pitchFamily="18" charset="0"/>
                        </a:rPr>
                        <a:t>887</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9525" marR="9525"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fontAlgn="b">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3</a:t>
                      </a:r>
                      <a:r>
                        <a:rPr lang="en-US" sz="1100" kern="1200" baseline="0" dirty="0">
                          <a:effectLst/>
                          <a:latin typeface="Times New Roman" panose="02020603050405020304" pitchFamily="18" charset="0"/>
                          <a:cs typeface="Times New Roman" panose="02020603050405020304" pitchFamily="18" charset="0"/>
                        </a:rPr>
                        <a:t> </a:t>
                      </a:r>
                      <a:r>
                        <a:rPr lang="en-US" sz="1100" kern="1200" dirty="0">
                          <a:effectLst/>
                          <a:latin typeface="Times New Roman" panose="02020603050405020304" pitchFamily="18" charset="0"/>
                          <a:cs typeface="Times New Roman" panose="02020603050405020304" pitchFamily="18" charset="0"/>
                        </a:rPr>
                        <a:t>537</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9525" marR="9525"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fontAlgn="b">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5</a:t>
                      </a:r>
                      <a:r>
                        <a:rPr lang="en-US" sz="1100" kern="1200" baseline="0" dirty="0">
                          <a:effectLst/>
                          <a:latin typeface="Times New Roman" panose="02020603050405020304" pitchFamily="18" charset="0"/>
                          <a:cs typeface="Times New Roman" panose="02020603050405020304" pitchFamily="18" charset="0"/>
                        </a:rPr>
                        <a:t> </a:t>
                      </a:r>
                      <a:r>
                        <a:rPr lang="en-US" sz="1100" kern="1200" dirty="0">
                          <a:effectLst/>
                          <a:latin typeface="Times New Roman" panose="02020603050405020304" pitchFamily="18" charset="0"/>
                          <a:cs typeface="Times New Roman" panose="02020603050405020304" pitchFamily="18" charset="0"/>
                        </a:rPr>
                        <a:t>242</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9525" marR="9525"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fontAlgn="b">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6</a:t>
                      </a:r>
                      <a:r>
                        <a:rPr lang="en-US" sz="1100" kern="1200" baseline="0" dirty="0">
                          <a:effectLst/>
                          <a:latin typeface="Times New Roman" panose="02020603050405020304" pitchFamily="18" charset="0"/>
                          <a:cs typeface="Times New Roman" panose="02020603050405020304" pitchFamily="18" charset="0"/>
                        </a:rPr>
                        <a:t> </a:t>
                      </a:r>
                      <a:r>
                        <a:rPr lang="en-US" sz="1100" kern="1200" dirty="0">
                          <a:effectLst/>
                          <a:latin typeface="Times New Roman" panose="02020603050405020304" pitchFamily="18" charset="0"/>
                          <a:cs typeface="Times New Roman" panose="02020603050405020304" pitchFamily="18" charset="0"/>
                        </a:rPr>
                        <a:t>801</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9525" marR="9525"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fontAlgn="b">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6</a:t>
                      </a:r>
                      <a:r>
                        <a:rPr lang="en-US" sz="1100" kern="1200" baseline="0" dirty="0">
                          <a:effectLst/>
                          <a:latin typeface="Times New Roman" panose="02020603050405020304" pitchFamily="18" charset="0"/>
                          <a:cs typeface="Times New Roman" panose="02020603050405020304" pitchFamily="18" charset="0"/>
                        </a:rPr>
                        <a:t> </a:t>
                      </a:r>
                      <a:r>
                        <a:rPr lang="en-US" sz="1100" kern="1200" dirty="0">
                          <a:effectLst/>
                          <a:latin typeface="Times New Roman" panose="02020603050405020304" pitchFamily="18" charset="0"/>
                          <a:cs typeface="Times New Roman" panose="02020603050405020304" pitchFamily="18" charset="0"/>
                        </a:rPr>
                        <a:t>550</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9525" marR="9525" marT="0"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745294850"/>
                  </a:ext>
                </a:extLst>
              </a:tr>
              <a:tr h="11430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 clinics</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fontAlgn="b">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1</a:t>
                      </a:r>
                      <a:r>
                        <a:rPr lang="en-US" sz="1100" kern="1200" baseline="0" dirty="0">
                          <a:effectLst/>
                          <a:latin typeface="Times New Roman" panose="02020603050405020304" pitchFamily="18" charset="0"/>
                          <a:cs typeface="Times New Roman" panose="02020603050405020304" pitchFamily="18" charset="0"/>
                        </a:rPr>
                        <a:t> </a:t>
                      </a:r>
                      <a:r>
                        <a:rPr lang="en-US" sz="1100" kern="1200" dirty="0">
                          <a:effectLst/>
                          <a:latin typeface="Times New Roman" panose="02020603050405020304" pitchFamily="18" charset="0"/>
                          <a:cs typeface="Times New Roman" panose="02020603050405020304" pitchFamily="18" charset="0"/>
                        </a:rPr>
                        <a:t>586</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9525" marR="9525"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fontAlgn="b">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4</a:t>
                      </a:r>
                      <a:r>
                        <a:rPr lang="en-US" sz="1100" kern="1200" baseline="0" dirty="0">
                          <a:effectLst/>
                          <a:latin typeface="Times New Roman" panose="02020603050405020304" pitchFamily="18" charset="0"/>
                          <a:cs typeface="Times New Roman" panose="02020603050405020304" pitchFamily="18" charset="0"/>
                        </a:rPr>
                        <a:t> </a:t>
                      </a:r>
                      <a:r>
                        <a:rPr lang="en-US" sz="1100" kern="1200" dirty="0">
                          <a:effectLst/>
                          <a:latin typeface="Times New Roman" panose="02020603050405020304" pitchFamily="18" charset="0"/>
                          <a:cs typeface="Times New Roman" panose="02020603050405020304" pitchFamily="18" charset="0"/>
                        </a:rPr>
                        <a:t>040</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9525" marR="9525"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fontAlgn="b">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6</a:t>
                      </a:r>
                      <a:r>
                        <a:rPr lang="en-US" sz="1100" kern="1200" baseline="0" dirty="0">
                          <a:effectLst/>
                          <a:latin typeface="Times New Roman" panose="02020603050405020304" pitchFamily="18" charset="0"/>
                          <a:cs typeface="Times New Roman" panose="02020603050405020304" pitchFamily="18" charset="0"/>
                        </a:rPr>
                        <a:t> </a:t>
                      </a:r>
                      <a:r>
                        <a:rPr lang="en-US" sz="1100" kern="1200" dirty="0">
                          <a:effectLst/>
                          <a:latin typeface="Times New Roman" panose="02020603050405020304" pitchFamily="18" charset="0"/>
                          <a:cs typeface="Times New Roman" panose="02020603050405020304" pitchFamily="18" charset="0"/>
                        </a:rPr>
                        <a:t>972</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9525" marR="9525"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fontAlgn="b">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11</a:t>
                      </a:r>
                      <a:r>
                        <a:rPr lang="en-US" sz="1100" kern="1200" baseline="0" dirty="0">
                          <a:effectLst/>
                          <a:latin typeface="Times New Roman" panose="02020603050405020304" pitchFamily="18" charset="0"/>
                          <a:cs typeface="Times New Roman" panose="02020603050405020304" pitchFamily="18" charset="0"/>
                        </a:rPr>
                        <a:t> </a:t>
                      </a:r>
                      <a:r>
                        <a:rPr lang="en-US" sz="1100" kern="1200" dirty="0">
                          <a:effectLst/>
                          <a:latin typeface="Times New Roman" panose="02020603050405020304" pitchFamily="18" charset="0"/>
                          <a:cs typeface="Times New Roman" panose="02020603050405020304" pitchFamily="18" charset="0"/>
                        </a:rPr>
                        <a:t>029</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9525" marR="9525"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fontAlgn="b">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13</a:t>
                      </a:r>
                      <a:r>
                        <a:rPr lang="en-US" sz="1100" kern="1200" baseline="0" dirty="0">
                          <a:effectLst/>
                          <a:latin typeface="Times New Roman" panose="02020603050405020304" pitchFamily="18" charset="0"/>
                          <a:cs typeface="Times New Roman" panose="02020603050405020304" pitchFamily="18" charset="0"/>
                        </a:rPr>
                        <a:t> </a:t>
                      </a:r>
                      <a:r>
                        <a:rPr lang="en-US" sz="1100" kern="1200" dirty="0">
                          <a:effectLst/>
                          <a:latin typeface="Times New Roman" panose="02020603050405020304" pitchFamily="18" charset="0"/>
                          <a:cs typeface="Times New Roman" panose="02020603050405020304" pitchFamily="18" charset="0"/>
                        </a:rPr>
                        <a:t>675</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9525" marR="9525"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fontAlgn="b">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13</a:t>
                      </a:r>
                      <a:r>
                        <a:rPr lang="en-US" sz="1100" kern="1200" baseline="0" dirty="0">
                          <a:effectLst/>
                          <a:latin typeface="Times New Roman" panose="02020603050405020304" pitchFamily="18" charset="0"/>
                          <a:cs typeface="Times New Roman" panose="02020603050405020304" pitchFamily="18" charset="0"/>
                        </a:rPr>
                        <a:t> </a:t>
                      </a:r>
                      <a:r>
                        <a:rPr lang="en-US" sz="1100" kern="1200" dirty="0">
                          <a:effectLst/>
                          <a:latin typeface="Times New Roman" panose="02020603050405020304" pitchFamily="18" charset="0"/>
                          <a:cs typeface="Times New Roman" panose="02020603050405020304" pitchFamily="18" charset="0"/>
                        </a:rPr>
                        <a:t>364</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9525" marR="9525" marT="0"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789818164"/>
                  </a:ext>
                </a:extLst>
              </a:tr>
              <a:tr h="7874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indent="63500">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&lt;65 years</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fontAlgn="b">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2</a:t>
                      </a:r>
                      <a:r>
                        <a:rPr lang="en-US" sz="1100" kern="1200" baseline="0" dirty="0">
                          <a:effectLst/>
                          <a:latin typeface="Times New Roman" panose="02020603050405020304" pitchFamily="18" charset="0"/>
                          <a:cs typeface="Times New Roman" panose="02020603050405020304" pitchFamily="18" charset="0"/>
                        </a:rPr>
                        <a:t> </a:t>
                      </a:r>
                      <a:r>
                        <a:rPr lang="en-US" sz="1100" kern="1200" dirty="0">
                          <a:effectLst/>
                          <a:latin typeface="Times New Roman" panose="02020603050405020304" pitchFamily="18" charset="0"/>
                          <a:cs typeface="Times New Roman" panose="02020603050405020304" pitchFamily="18" charset="0"/>
                        </a:rPr>
                        <a:t>161</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9525" marR="9525"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fontAlgn="b">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5</a:t>
                      </a:r>
                      <a:r>
                        <a:rPr lang="en-US" sz="1100" kern="1200" baseline="0" dirty="0">
                          <a:effectLst/>
                          <a:latin typeface="Times New Roman" panose="02020603050405020304" pitchFamily="18" charset="0"/>
                          <a:cs typeface="Times New Roman" panose="02020603050405020304" pitchFamily="18" charset="0"/>
                        </a:rPr>
                        <a:t> </a:t>
                      </a:r>
                      <a:r>
                        <a:rPr lang="en-US" sz="1100" kern="1200" dirty="0">
                          <a:effectLst/>
                          <a:latin typeface="Times New Roman" panose="02020603050405020304" pitchFamily="18" charset="0"/>
                          <a:cs typeface="Times New Roman" panose="02020603050405020304" pitchFamily="18" charset="0"/>
                        </a:rPr>
                        <a:t>572</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9525" marR="9525"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fontAlgn="b">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9</a:t>
                      </a:r>
                      <a:r>
                        <a:rPr lang="en-US" sz="1100" kern="1200" baseline="0" dirty="0">
                          <a:effectLst/>
                          <a:latin typeface="Times New Roman" panose="02020603050405020304" pitchFamily="18" charset="0"/>
                          <a:cs typeface="Times New Roman" panose="02020603050405020304" pitchFamily="18" charset="0"/>
                        </a:rPr>
                        <a:t> </a:t>
                      </a:r>
                      <a:r>
                        <a:rPr lang="en-US" sz="1100" kern="1200" dirty="0">
                          <a:effectLst/>
                          <a:latin typeface="Times New Roman" panose="02020603050405020304" pitchFamily="18" charset="0"/>
                          <a:cs typeface="Times New Roman" panose="02020603050405020304" pitchFamily="18" charset="0"/>
                        </a:rPr>
                        <a:t>828</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9525" marR="9525"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fontAlgn="b">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15</a:t>
                      </a:r>
                      <a:r>
                        <a:rPr lang="en-US" sz="1100" kern="1200" baseline="0" dirty="0">
                          <a:effectLst/>
                          <a:latin typeface="Times New Roman" panose="02020603050405020304" pitchFamily="18" charset="0"/>
                          <a:cs typeface="Times New Roman" panose="02020603050405020304" pitchFamily="18" charset="0"/>
                        </a:rPr>
                        <a:t> </a:t>
                      </a:r>
                      <a:r>
                        <a:rPr lang="en-US" sz="1100" kern="1200" dirty="0">
                          <a:effectLst/>
                          <a:latin typeface="Times New Roman" panose="02020603050405020304" pitchFamily="18" charset="0"/>
                          <a:cs typeface="Times New Roman" panose="02020603050405020304" pitchFamily="18" charset="0"/>
                        </a:rPr>
                        <a:t>074</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9525" marR="9525"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fontAlgn="b">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18</a:t>
                      </a:r>
                      <a:r>
                        <a:rPr lang="en-US" sz="1100" kern="1200" baseline="0" dirty="0">
                          <a:effectLst/>
                          <a:latin typeface="Times New Roman" panose="02020603050405020304" pitchFamily="18" charset="0"/>
                          <a:cs typeface="Times New Roman" panose="02020603050405020304" pitchFamily="18" charset="0"/>
                        </a:rPr>
                        <a:t> </a:t>
                      </a:r>
                      <a:r>
                        <a:rPr lang="en-US" sz="1100" kern="1200" dirty="0">
                          <a:effectLst/>
                          <a:latin typeface="Times New Roman" panose="02020603050405020304" pitchFamily="18" charset="0"/>
                          <a:cs typeface="Times New Roman" panose="02020603050405020304" pitchFamily="18" charset="0"/>
                        </a:rPr>
                        <a:t>764</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9525" marR="9525"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fontAlgn="b">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18</a:t>
                      </a:r>
                      <a:r>
                        <a:rPr lang="en-US" sz="1100" kern="1200" baseline="0" dirty="0">
                          <a:effectLst/>
                          <a:latin typeface="Times New Roman" panose="02020603050405020304" pitchFamily="18" charset="0"/>
                          <a:cs typeface="Times New Roman" panose="02020603050405020304" pitchFamily="18" charset="0"/>
                        </a:rPr>
                        <a:t> </a:t>
                      </a:r>
                      <a:r>
                        <a:rPr lang="en-US" sz="1100" kern="1200" dirty="0">
                          <a:effectLst/>
                          <a:latin typeface="Times New Roman" panose="02020603050405020304" pitchFamily="18" charset="0"/>
                          <a:cs typeface="Times New Roman" panose="02020603050405020304" pitchFamily="18" charset="0"/>
                        </a:rPr>
                        <a:t>225</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9525" marR="9525" marT="0"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191507932"/>
                  </a:ext>
                </a:extLst>
              </a:tr>
              <a:tr h="7874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indent="63500">
                        <a:lnSpc>
                          <a:spcPct val="200000"/>
                        </a:lnSpc>
                        <a:spcAft>
                          <a:spcPts val="0"/>
                        </a:spcAft>
                      </a:pPr>
                      <a:r>
                        <a:rPr lang="en-US" altLang="ja-JP" sz="1100" kern="1200" dirty="0">
                          <a:solidFill>
                            <a:srgbClr val="000000"/>
                          </a:solidFill>
                          <a:effectLst/>
                          <a:latin typeface="Times New Roman"/>
                          <a:ea typeface="+mn-ea"/>
                        </a:rPr>
                        <a:t>≥65, &lt;75 years</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T="0" marB="0" anchor="b">
                    <a:lnL>
                      <a:noFill/>
                    </a:lnL>
                    <a:lnR>
                      <a:noFill/>
                    </a:lnR>
                    <a:lnT>
                      <a:no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fontAlgn="b">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162</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9525" marR="9525" marT="0" marB="0" anchor="b">
                    <a:lnL>
                      <a:noFill/>
                    </a:lnL>
                    <a:lnR>
                      <a:noFill/>
                    </a:lnR>
                    <a:lnT>
                      <a:no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fontAlgn="b">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354</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9525" marR="9525" marT="0" marB="0" anchor="b">
                    <a:lnL>
                      <a:noFill/>
                    </a:lnL>
                    <a:lnR>
                      <a:noFill/>
                    </a:lnR>
                    <a:lnT>
                      <a:no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fontAlgn="b">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675</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9525" marR="9525" marT="0" marB="0" anchor="b">
                    <a:lnL>
                      <a:noFill/>
                    </a:lnL>
                    <a:lnR>
                      <a:noFill/>
                    </a:lnR>
                    <a:lnT>
                      <a:no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fontAlgn="b">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1</a:t>
                      </a:r>
                      <a:r>
                        <a:rPr lang="en-US" sz="1100" kern="1200" baseline="0" dirty="0">
                          <a:effectLst/>
                          <a:latin typeface="Times New Roman" panose="02020603050405020304" pitchFamily="18" charset="0"/>
                          <a:cs typeface="Times New Roman" panose="02020603050405020304" pitchFamily="18" charset="0"/>
                        </a:rPr>
                        <a:t> </a:t>
                      </a:r>
                      <a:r>
                        <a:rPr lang="en-US" sz="1100" kern="1200" dirty="0">
                          <a:effectLst/>
                          <a:latin typeface="Times New Roman" panose="02020603050405020304" pitchFamily="18" charset="0"/>
                          <a:cs typeface="Times New Roman" panose="02020603050405020304" pitchFamily="18" charset="0"/>
                        </a:rPr>
                        <a:t>184</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9525" marR="9525" marT="0" marB="0" anchor="b">
                    <a:lnL>
                      <a:noFill/>
                    </a:lnL>
                    <a:lnR>
                      <a:noFill/>
                    </a:lnR>
                    <a:lnT>
                      <a:no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fontAlgn="b">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1</a:t>
                      </a:r>
                      <a:r>
                        <a:rPr lang="en-US" sz="1100" kern="1200" baseline="0" dirty="0">
                          <a:effectLst/>
                          <a:latin typeface="Times New Roman" panose="02020603050405020304" pitchFamily="18" charset="0"/>
                          <a:cs typeface="Times New Roman" panose="02020603050405020304" pitchFamily="18" charset="0"/>
                        </a:rPr>
                        <a:t> </a:t>
                      </a:r>
                      <a:r>
                        <a:rPr lang="en-US" sz="1100" kern="1200" dirty="0">
                          <a:effectLst/>
                          <a:latin typeface="Times New Roman" panose="02020603050405020304" pitchFamily="18" charset="0"/>
                          <a:cs typeface="Times New Roman" panose="02020603050405020304" pitchFamily="18" charset="0"/>
                        </a:rPr>
                        <a:t>705</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9525" marR="9525" marT="0" marB="0" anchor="b">
                    <a:lnL>
                      <a:noFill/>
                    </a:lnL>
                    <a:lnR>
                      <a:noFill/>
                    </a:lnR>
                    <a:lnT>
                      <a:no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fontAlgn="b">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1</a:t>
                      </a:r>
                      <a:r>
                        <a:rPr lang="en-US" sz="1100" kern="1200" baseline="0" dirty="0">
                          <a:effectLst/>
                          <a:latin typeface="Times New Roman" panose="02020603050405020304" pitchFamily="18" charset="0"/>
                          <a:cs typeface="Times New Roman" panose="02020603050405020304" pitchFamily="18" charset="0"/>
                        </a:rPr>
                        <a:t> </a:t>
                      </a:r>
                      <a:r>
                        <a:rPr lang="en-US" sz="1100" kern="1200" dirty="0">
                          <a:effectLst/>
                          <a:latin typeface="Times New Roman" panose="02020603050405020304" pitchFamily="18" charset="0"/>
                          <a:cs typeface="Times New Roman" panose="02020603050405020304" pitchFamily="18" charset="0"/>
                        </a:rPr>
                        <a:t>680</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9525" marR="9525" marT="0" marB="0" anchor="b">
                    <a:lnL>
                      <a:noFill/>
                    </a:lnL>
                    <a:lnR>
                      <a:noFill/>
                    </a:lnR>
                    <a:lnT>
                      <a:no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65408444"/>
                  </a:ext>
                </a:extLst>
              </a:tr>
            </a:tbl>
          </a:graphicData>
        </a:graphic>
      </p:graphicFrame>
      <p:graphicFrame>
        <p:nvGraphicFramePr>
          <p:cNvPr id="10" name="表 9"/>
          <p:cNvGraphicFramePr>
            <a:graphicFrameLocks noGrp="1"/>
          </p:cNvGraphicFramePr>
          <p:nvPr>
            <p:extLst>
              <p:ext uri="{D42A27DB-BD31-4B8C-83A1-F6EECF244321}">
                <p14:modId xmlns:p14="http://schemas.microsoft.com/office/powerpoint/2010/main" val="3662622694"/>
              </p:ext>
            </p:extLst>
          </p:nvPr>
        </p:nvGraphicFramePr>
        <p:xfrm>
          <a:off x="121181" y="3471136"/>
          <a:ext cx="6632152" cy="2324862"/>
        </p:xfrm>
        <a:graphic>
          <a:graphicData uri="http://schemas.openxmlformats.org/drawingml/2006/table">
            <a:tbl>
              <a:tblPr firstRow="1" firstCol="1" bandRow="1"/>
              <a:tblGrid>
                <a:gridCol w="581955">
                  <a:extLst>
                    <a:ext uri="{9D8B030D-6E8A-4147-A177-3AD203B41FA5}">
                      <a16:colId xmlns:a16="http://schemas.microsoft.com/office/drawing/2014/main" val="4157722108"/>
                    </a:ext>
                  </a:extLst>
                </a:gridCol>
                <a:gridCol w="1279644">
                  <a:extLst>
                    <a:ext uri="{9D8B030D-6E8A-4147-A177-3AD203B41FA5}">
                      <a16:colId xmlns:a16="http://schemas.microsoft.com/office/drawing/2014/main" val="4110456441"/>
                    </a:ext>
                  </a:extLst>
                </a:gridCol>
                <a:gridCol w="1279644">
                  <a:extLst>
                    <a:ext uri="{9D8B030D-6E8A-4147-A177-3AD203B41FA5}">
                      <a16:colId xmlns:a16="http://schemas.microsoft.com/office/drawing/2014/main" val="2077235681"/>
                    </a:ext>
                  </a:extLst>
                </a:gridCol>
                <a:gridCol w="1745044">
                  <a:extLst>
                    <a:ext uri="{9D8B030D-6E8A-4147-A177-3AD203B41FA5}">
                      <a16:colId xmlns:a16="http://schemas.microsoft.com/office/drawing/2014/main" val="259708278"/>
                    </a:ext>
                  </a:extLst>
                </a:gridCol>
                <a:gridCol w="1745865">
                  <a:extLst>
                    <a:ext uri="{9D8B030D-6E8A-4147-A177-3AD203B41FA5}">
                      <a16:colId xmlns:a16="http://schemas.microsoft.com/office/drawing/2014/main" val="1168593995"/>
                    </a:ext>
                  </a:extLst>
                </a:gridCol>
              </a:tblGrid>
              <a:tr h="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l">
                        <a:lnSpc>
                          <a:spcPct val="200000"/>
                        </a:lnSpc>
                        <a:spcAft>
                          <a:spcPts val="0"/>
                        </a:spcAft>
                      </a:pPr>
                      <a:r>
                        <a:rPr lang="en-US" sz="1100" dirty="0">
                          <a:effectLst/>
                          <a:latin typeface="Times New Roman" panose="02020603050405020304" pitchFamily="18" charset="0"/>
                          <a:cs typeface="Times New Roman" panose="02020603050405020304" pitchFamily="18" charset="0"/>
                        </a:rPr>
                        <a:t>Year</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A. Starting with CCB</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B. Starting with ARB</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C. Starting with</a:t>
                      </a:r>
                      <a:endParaRPr lang="ja-JP" sz="1100" dirty="0">
                        <a:effectLst/>
                        <a:latin typeface="Times New Roman" panose="02020603050405020304" pitchFamily="18" charset="0"/>
                        <a:cs typeface="Times New Roman" panose="02020603050405020304" pitchFamily="18" charset="0"/>
                      </a:endParaRPr>
                    </a:p>
                    <a:p>
                      <a:pPr 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CCB+ARB</a:t>
                      </a:r>
                      <a:endParaRPr lang="ja-JP" sz="1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68580" marR="68580" marT="0" marB="0" anchor="b">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D. Starting with</a:t>
                      </a:r>
                      <a:endParaRPr lang="ja-JP" sz="1100" dirty="0">
                        <a:effectLst/>
                        <a:latin typeface="Times New Roman" panose="02020603050405020304" pitchFamily="18" charset="0"/>
                        <a:cs typeface="Times New Roman" panose="02020603050405020304" pitchFamily="18" charset="0"/>
                      </a:endParaRPr>
                    </a:p>
                    <a:p>
                      <a:pPr 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ARB+ CCB</a:t>
                      </a:r>
                      <a:endParaRPr lang="ja-JP" sz="1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68580" marR="68580" marT="0" marB="0" anchor="b">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56446636"/>
                  </a:ext>
                </a:extLst>
              </a:tr>
              <a:tr h="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l">
                        <a:lnSpc>
                          <a:spcPct val="200000"/>
                        </a:lnSpc>
                        <a:spcAft>
                          <a:spcPts val="0"/>
                        </a:spcAft>
                      </a:pPr>
                      <a:r>
                        <a:rPr lang="en-US" sz="1100" dirty="0">
                          <a:effectLst/>
                          <a:latin typeface="Times New Roman" panose="02020603050405020304" pitchFamily="18" charset="0"/>
                          <a:cs typeface="Times New Roman" panose="02020603050405020304" pitchFamily="18" charset="0"/>
                        </a:rPr>
                        <a:t>0</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w="12700" cap="flat" cmpd="sng" algn="ctr">
                      <a:solidFill>
                        <a:sysClr val="windowText" lastClr="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a:lnSpc>
                          <a:spcPct val="200000"/>
                        </a:lnSpc>
                        <a:spcAft>
                          <a:spcPts val="0"/>
                        </a:spcAft>
                      </a:pPr>
                      <a:r>
                        <a:rPr lang="en-US" sz="1100" dirty="0">
                          <a:effectLst/>
                          <a:latin typeface="Times New Roman" panose="02020603050405020304" pitchFamily="18" charset="0"/>
                          <a:cs typeface="Times New Roman" panose="02020603050405020304" pitchFamily="18" charset="0"/>
                        </a:rPr>
                        <a:t>20</a:t>
                      </a:r>
                      <a:r>
                        <a:rPr lang="en-US" sz="1100" baseline="0" dirty="0">
                          <a:effectLst/>
                          <a:latin typeface="Times New Roman" panose="02020603050405020304" pitchFamily="18" charset="0"/>
                          <a:cs typeface="Times New Roman" panose="02020603050405020304" pitchFamily="18" charset="0"/>
                        </a:rPr>
                        <a:t> </a:t>
                      </a:r>
                      <a:r>
                        <a:rPr lang="en-US" sz="1100" dirty="0">
                          <a:effectLst/>
                          <a:latin typeface="Times New Roman" panose="02020603050405020304" pitchFamily="18" charset="0"/>
                          <a:cs typeface="Times New Roman" panose="02020603050405020304" pitchFamily="18" charset="0"/>
                        </a:rPr>
                        <a:t>034</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w="12700" cap="flat" cmpd="sng" algn="ctr">
                      <a:solidFill>
                        <a:sysClr val="windowText" lastClr="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a:lnSpc>
                          <a:spcPct val="200000"/>
                        </a:lnSpc>
                        <a:spcAft>
                          <a:spcPts val="0"/>
                        </a:spcAft>
                      </a:pPr>
                      <a:r>
                        <a:rPr lang="en-US" sz="1100" dirty="0">
                          <a:effectLst/>
                          <a:latin typeface="Times New Roman" panose="02020603050405020304" pitchFamily="18" charset="0"/>
                          <a:cs typeface="Times New Roman" panose="02020603050405020304" pitchFamily="18" charset="0"/>
                        </a:rPr>
                        <a:t>18</a:t>
                      </a:r>
                      <a:r>
                        <a:rPr lang="en-US" sz="1100" baseline="0" dirty="0">
                          <a:effectLst/>
                          <a:latin typeface="Times New Roman" panose="02020603050405020304" pitchFamily="18" charset="0"/>
                          <a:cs typeface="Times New Roman" panose="02020603050405020304" pitchFamily="18" charset="0"/>
                        </a:rPr>
                        <a:t> </a:t>
                      </a:r>
                      <a:r>
                        <a:rPr lang="en-US" sz="1100" dirty="0">
                          <a:effectLst/>
                          <a:latin typeface="Times New Roman" panose="02020603050405020304" pitchFamily="18" charset="0"/>
                          <a:cs typeface="Times New Roman" panose="02020603050405020304" pitchFamily="18" charset="0"/>
                        </a:rPr>
                        <a:t>084</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w="12700" cap="flat" cmpd="sng" algn="ctr">
                      <a:solidFill>
                        <a:sysClr val="windowText" lastClr="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a:lnSpc>
                          <a:spcPct val="200000"/>
                        </a:lnSpc>
                        <a:spcAft>
                          <a:spcPts val="0"/>
                        </a:spcAft>
                      </a:pPr>
                      <a:r>
                        <a:rPr lang="en-US" sz="1100" dirty="0">
                          <a:effectLst/>
                          <a:latin typeface="Times New Roman" panose="02020603050405020304" pitchFamily="18" charset="0"/>
                          <a:cs typeface="Times New Roman" panose="02020603050405020304" pitchFamily="18" charset="0"/>
                        </a:rPr>
                        <a:t>21</a:t>
                      </a:r>
                      <a:r>
                        <a:rPr lang="en-US" sz="1100" baseline="0" dirty="0">
                          <a:effectLst/>
                          <a:latin typeface="Times New Roman" panose="02020603050405020304" pitchFamily="18" charset="0"/>
                          <a:cs typeface="Times New Roman" panose="02020603050405020304" pitchFamily="18" charset="0"/>
                        </a:rPr>
                        <a:t> </a:t>
                      </a:r>
                      <a:r>
                        <a:rPr lang="en-US" sz="1100" dirty="0">
                          <a:effectLst/>
                          <a:latin typeface="Times New Roman" panose="02020603050405020304" pitchFamily="18" charset="0"/>
                          <a:cs typeface="Times New Roman" panose="02020603050405020304" pitchFamily="18" charset="0"/>
                        </a:rPr>
                        <a:t>264</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w="12700" cap="flat" cmpd="sng" algn="ctr">
                      <a:solidFill>
                        <a:sysClr val="windowText" lastClr="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a:lnSpc>
                          <a:spcPct val="200000"/>
                        </a:lnSpc>
                        <a:spcAft>
                          <a:spcPts val="0"/>
                        </a:spcAft>
                      </a:pPr>
                      <a:r>
                        <a:rPr lang="en-US" sz="1100" dirty="0">
                          <a:effectLst/>
                          <a:latin typeface="Times New Roman" panose="02020603050405020304" pitchFamily="18" charset="0"/>
                          <a:cs typeface="Times New Roman" panose="02020603050405020304" pitchFamily="18" charset="0"/>
                        </a:rPr>
                        <a:t>28</a:t>
                      </a:r>
                      <a:r>
                        <a:rPr lang="en-US" sz="1100" baseline="0" dirty="0">
                          <a:effectLst/>
                          <a:latin typeface="Times New Roman" panose="02020603050405020304" pitchFamily="18" charset="0"/>
                          <a:cs typeface="Times New Roman" panose="02020603050405020304" pitchFamily="18" charset="0"/>
                        </a:rPr>
                        <a:t> </a:t>
                      </a:r>
                      <a:r>
                        <a:rPr lang="en-US" sz="1100" dirty="0">
                          <a:effectLst/>
                          <a:latin typeface="Times New Roman" panose="02020603050405020304" pitchFamily="18" charset="0"/>
                          <a:cs typeface="Times New Roman" panose="02020603050405020304" pitchFamily="18" charset="0"/>
                        </a:rPr>
                        <a:t>937</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w="12700" cap="flat" cmpd="sng" algn="ctr">
                      <a:solidFill>
                        <a:sysClr val="windowText" lastClr="000000"/>
                      </a:solidFill>
                      <a:prstDash val="solid"/>
                      <a:round/>
                      <a:headEnd type="none" w="med" len="med"/>
                      <a:tailEnd type="none" w="med" len="med"/>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329148186"/>
                  </a:ext>
                </a:extLst>
              </a:tr>
              <a:tr h="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l">
                        <a:lnSpc>
                          <a:spcPct val="200000"/>
                        </a:lnSpc>
                        <a:spcAft>
                          <a:spcPts val="0"/>
                        </a:spcAft>
                      </a:pPr>
                      <a:r>
                        <a:rPr lang="en-US" sz="1100">
                          <a:effectLst/>
                          <a:latin typeface="Times New Roman" panose="02020603050405020304" pitchFamily="18" charset="0"/>
                          <a:cs typeface="Times New Roman" panose="02020603050405020304" pitchFamily="18" charset="0"/>
                        </a:rPr>
                        <a:t>1</a:t>
                      </a:r>
                      <a:endParaRPr lang="ja-JP" sz="110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a:lnSpc>
                          <a:spcPct val="200000"/>
                        </a:lnSpc>
                        <a:spcAft>
                          <a:spcPts val="0"/>
                        </a:spcAft>
                      </a:pPr>
                      <a:r>
                        <a:rPr lang="en-US" sz="1100" dirty="0">
                          <a:effectLst/>
                          <a:latin typeface="Times New Roman" panose="02020603050405020304" pitchFamily="18" charset="0"/>
                          <a:cs typeface="Times New Roman" panose="02020603050405020304" pitchFamily="18" charset="0"/>
                        </a:rPr>
                        <a:t>6</a:t>
                      </a:r>
                      <a:r>
                        <a:rPr lang="en-US" sz="1100" baseline="0" dirty="0">
                          <a:effectLst/>
                          <a:latin typeface="Times New Roman" panose="02020603050405020304" pitchFamily="18" charset="0"/>
                          <a:cs typeface="Times New Roman" panose="02020603050405020304" pitchFamily="18" charset="0"/>
                        </a:rPr>
                        <a:t> </a:t>
                      </a:r>
                      <a:r>
                        <a:rPr lang="en-US" sz="1100" dirty="0">
                          <a:effectLst/>
                          <a:latin typeface="Times New Roman" panose="02020603050405020304" pitchFamily="18" charset="0"/>
                          <a:cs typeface="Times New Roman" panose="02020603050405020304" pitchFamily="18" charset="0"/>
                        </a:rPr>
                        <a:t>757</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a:lnSpc>
                          <a:spcPct val="200000"/>
                        </a:lnSpc>
                        <a:spcAft>
                          <a:spcPts val="0"/>
                        </a:spcAft>
                      </a:pPr>
                      <a:r>
                        <a:rPr lang="en-US" sz="1100" dirty="0">
                          <a:effectLst/>
                          <a:latin typeface="Times New Roman" panose="02020603050405020304" pitchFamily="18" charset="0"/>
                          <a:cs typeface="Times New Roman" panose="02020603050405020304" pitchFamily="18" charset="0"/>
                        </a:rPr>
                        <a:t>5</a:t>
                      </a:r>
                      <a:r>
                        <a:rPr lang="en-US" sz="1100" baseline="0" dirty="0">
                          <a:effectLst/>
                          <a:latin typeface="Times New Roman" panose="02020603050405020304" pitchFamily="18" charset="0"/>
                          <a:cs typeface="Times New Roman" panose="02020603050405020304" pitchFamily="18" charset="0"/>
                        </a:rPr>
                        <a:t> </a:t>
                      </a:r>
                      <a:r>
                        <a:rPr lang="en-US" sz="1100" dirty="0">
                          <a:effectLst/>
                          <a:latin typeface="Times New Roman" panose="02020603050405020304" pitchFamily="18" charset="0"/>
                          <a:cs typeface="Times New Roman" panose="02020603050405020304" pitchFamily="18" charset="0"/>
                        </a:rPr>
                        <a:t>763</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a:lnSpc>
                          <a:spcPct val="200000"/>
                        </a:lnSpc>
                        <a:spcAft>
                          <a:spcPts val="0"/>
                        </a:spcAft>
                      </a:pPr>
                      <a:r>
                        <a:rPr lang="en-US" sz="1100" dirty="0">
                          <a:effectLst/>
                          <a:latin typeface="Times New Roman" panose="02020603050405020304" pitchFamily="18" charset="0"/>
                          <a:cs typeface="Times New Roman" panose="02020603050405020304" pitchFamily="18" charset="0"/>
                        </a:rPr>
                        <a:t>6</a:t>
                      </a:r>
                      <a:r>
                        <a:rPr lang="en-US" sz="1100" baseline="0" dirty="0">
                          <a:effectLst/>
                          <a:latin typeface="Times New Roman" panose="02020603050405020304" pitchFamily="18" charset="0"/>
                          <a:cs typeface="Times New Roman" panose="02020603050405020304" pitchFamily="18" charset="0"/>
                        </a:rPr>
                        <a:t> </a:t>
                      </a:r>
                      <a:r>
                        <a:rPr lang="en-US" sz="1100" dirty="0">
                          <a:effectLst/>
                          <a:latin typeface="Times New Roman" panose="02020603050405020304" pitchFamily="18" charset="0"/>
                          <a:cs typeface="Times New Roman" panose="02020603050405020304" pitchFamily="18" charset="0"/>
                        </a:rPr>
                        <a:t>488</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a:lnSpc>
                          <a:spcPct val="200000"/>
                        </a:lnSpc>
                        <a:spcAft>
                          <a:spcPts val="0"/>
                        </a:spcAft>
                      </a:pPr>
                      <a:r>
                        <a:rPr lang="en-US" sz="1100" dirty="0">
                          <a:effectLst/>
                          <a:latin typeface="Times New Roman" panose="02020603050405020304" pitchFamily="18" charset="0"/>
                          <a:cs typeface="Times New Roman" panose="02020603050405020304" pitchFamily="18" charset="0"/>
                        </a:rPr>
                        <a:t>10</a:t>
                      </a:r>
                      <a:r>
                        <a:rPr lang="en-US" sz="1100" baseline="0" dirty="0">
                          <a:effectLst/>
                          <a:latin typeface="Times New Roman" panose="02020603050405020304" pitchFamily="18" charset="0"/>
                          <a:cs typeface="Times New Roman" panose="02020603050405020304" pitchFamily="18" charset="0"/>
                        </a:rPr>
                        <a:t> </a:t>
                      </a:r>
                      <a:r>
                        <a:rPr lang="en-US" sz="1100" dirty="0">
                          <a:effectLst/>
                          <a:latin typeface="Times New Roman" panose="02020603050405020304" pitchFamily="18" charset="0"/>
                          <a:cs typeface="Times New Roman" panose="02020603050405020304" pitchFamily="18" charset="0"/>
                        </a:rPr>
                        <a:t>694</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032367328"/>
                  </a:ext>
                </a:extLst>
              </a:tr>
              <a:tr h="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l">
                        <a:lnSpc>
                          <a:spcPct val="200000"/>
                        </a:lnSpc>
                        <a:spcAft>
                          <a:spcPts val="0"/>
                        </a:spcAft>
                      </a:pPr>
                      <a:r>
                        <a:rPr lang="en-US" sz="1100">
                          <a:effectLst/>
                          <a:latin typeface="Times New Roman" panose="02020603050405020304" pitchFamily="18" charset="0"/>
                          <a:cs typeface="Times New Roman" panose="02020603050405020304" pitchFamily="18" charset="0"/>
                        </a:rPr>
                        <a:t>2</a:t>
                      </a:r>
                      <a:endParaRPr lang="ja-JP" sz="110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a:lnSpc>
                          <a:spcPct val="200000"/>
                        </a:lnSpc>
                        <a:spcAft>
                          <a:spcPts val="0"/>
                        </a:spcAft>
                      </a:pPr>
                      <a:r>
                        <a:rPr lang="en-US" sz="1100" dirty="0">
                          <a:effectLst/>
                          <a:latin typeface="Times New Roman" panose="02020603050405020304" pitchFamily="18" charset="0"/>
                          <a:cs typeface="Times New Roman" panose="02020603050405020304" pitchFamily="18" charset="0"/>
                        </a:rPr>
                        <a:t>3</a:t>
                      </a:r>
                      <a:r>
                        <a:rPr lang="en-US" sz="1100" baseline="0" dirty="0">
                          <a:effectLst/>
                          <a:latin typeface="Times New Roman" panose="02020603050405020304" pitchFamily="18" charset="0"/>
                          <a:cs typeface="Times New Roman" panose="02020603050405020304" pitchFamily="18" charset="0"/>
                        </a:rPr>
                        <a:t> </a:t>
                      </a:r>
                      <a:r>
                        <a:rPr lang="en-US" sz="1100" dirty="0">
                          <a:effectLst/>
                          <a:latin typeface="Times New Roman" panose="02020603050405020304" pitchFamily="18" charset="0"/>
                          <a:cs typeface="Times New Roman" panose="02020603050405020304" pitchFamily="18" charset="0"/>
                        </a:rPr>
                        <a:t>404</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a:lnSpc>
                          <a:spcPct val="200000"/>
                        </a:lnSpc>
                        <a:spcAft>
                          <a:spcPts val="0"/>
                        </a:spcAft>
                      </a:pPr>
                      <a:r>
                        <a:rPr lang="en-US" sz="1100" dirty="0">
                          <a:effectLst/>
                          <a:latin typeface="Times New Roman" panose="02020603050405020304" pitchFamily="18" charset="0"/>
                          <a:cs typeface="Times New Roman" panose="02020603050405020304" pitchFamily="18" charset="0"/>
                        </a:rPr>
                        <a:t>2</a:t>
                      </a:r>
                      <a:r>
                        <a:rPr lang="en-US" sz="1100" baseline="0" dirty="0">
                          <a:effectLst/>
                          <a:latin typeface="Times New Roman" panose="02020603050405020304" pitchFamily="18" charset="0"/>
                          <a:cs typeface="Times New Roman" panose="02020603050405020304" pitchFamily="18" charset="0"/>
                        </a:rPr>
                        <a:t> </a:t>
                      </a:r>
                      <a:r>
                        <a:rPr lang="en-US" sz="1100" dirty="0">
                          <a:effectLst/>
                          <a:latin typeface="Times New Roman" panose="02020603050405020304" pitchFamily="18" charset="0"/>
                          <a:cs typeface="Times New Roman" panose="02020603050405020304" pitchFamily="18" charset="0"/>
                        </a:rPr>
                        <a:t>859</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a:lnSpc>
                          <a:spcPct val="200000"/>
                        </a:lnSpc>
                        <a:spcAft>
                          <a:spcPts val="0"/>
                        </a:spcAft>
                      </a:pPr>
                      <a:r>
                        <a:rPr lang="en-US" sz="1100" dirty="0">
                          <a:effectLst/>
                          <a:latin typeface="Times New Roman" panose="02020603050405020304" pitchFamily="18" charset="0"/>
                          <a:cs typeface="Times New Roman" panose="02020603050405020304" pitchFamily="18" charset="0"/>
                        </a:rPr>
                        <a:t>2</a:t>
                      </a:r>
                      <a:r>
                        <a:rPr lang="en-US" sz="1100" baseline="0" dirty="0">
                          <a:effectLst/>
                          <a:latin typeface="Times New Roman" panose="02020603050405020304" pitchFamily="18" charset="0"/>
                          <a:cs typeface="Times New Roman" panose="02020603050405020304" pitchFamily="18" charset="0"/>
                        </a:rPr>
                        <a:t> </a:t>
                      </a:r>
                      <a:r>
                        <a:rPr lang="en-US" sz="1100" dirty="0">
                          <a:effectLst/>
                          <a:latin typeface="Times New Roman" panose="02020603050405020304" pitchFamily="18" charset="0"/>
                          <a:cs typeface="Times New Roman" panose="02020603050405020304" pitchFamily="18" charset="0"/>
                        </a:rPr>
                        <a:t>998</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a:lnSpc>
                          <a:spcPct val="200000"/>
                        </a:lnSpc>
                        <a:spcAft>
                          <a:spcPts val="0"/>
                        </a:spcAft>
                      </a:pPr>
                      <a:r>
                        <a:rPr lang="en-US" sz="1100" dirty="0">
                          <a:effectLst/>
                          <a:latin typeface="Times New Roman" panose="02020603050405020304" pitchFamily="18" charset="0"/>
                          <a:cs typeface="Times New Roman" panose="02020603050405020304" pitchFamily="18" charset="0"/>
                        </a:rPr>
                        <a:t>5</a:t>
                      </a:r>
                      <a:r>
                        <a:rPr lang="en-US" sz="1100" baseline="0" dirty="0">
                          <a:effectLst/>
                          <a:latin typeface="Times New Roman" panose="02020603050405020304" pitchFamily="18" charset="0"/>
                          <a:cs typeface="Times New Roman" panose="02020603050405020304" pitchFamily="18" charset="0"/>
                        </a:rPr>
                        <a:t> </a:t>
                      </a:r>
                      <a:r>
                        <a:rPr lang="en-US" sz="1100" dirty="0">
                          <a:effectLst/>
                          <a:latin typeface="Times New Roman" panose="02020603050405020304" pitchFamily="18" charset="0"/>
                          <a:cs typeface="Times New Roman" panose="02020603050405020304" pitchFamily="18" charset="0"/>
                        </a:rPr>
                        <a:t>004</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612722081"/>
                  </a:ext>
                </a:extLst>
              </a:tr>
              <a:tr h="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l">
                        <a:lnSpc>
                          <a:spcPct val="200000"/>
                        </a:lnSpc>
                        <a:spcAft>
                          <a:spcPts val="0"/>
                        </a:spcAft>
                      </a:pPr>
                      <a:r>
                        <a:rPr lang="en-US" sz="1100" dirty="0">
                          <a:effectLst/>
                          <a:latin typeface="Times New Roman" panose="02020603050405020304" pitchFamily="18" charset="0"/>
                          <a:cs typeface="Times New Roman" panose="02020603050405020304" pitchFamily="18" charset="0"/>
                        </a:rPr>
                        <a:t>3</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a:lnSpc>
                          <a:spcPct val="200000"/>
                        </a:lnSpc>
                        <a:spcAft>
                          <a:spcPts val="0"/>
                        </a:spcAft>
                      </a:pPr>
                      <a:r>
                        <a:rPr lang="en-US" sz="1100" dirty="0">
                          <a:effectLst/>
                          <a:latin typeface="Times New Roman" panose="02020603050405020304" pitchFamily="18" charset="0"/>
                          <a:cs typeface="Times New Roman" panose="02020603050405020304" pitchFamily="18" charset="0"/>
                        </a:rPr>
                        <a:t>1</a:t>
                      </a:r>
                      <a:r>
                        <a:rPr lang="en-US" sz="1100" baseline="0" dirty="0">
                          <a:effectLst/>
                          <a:latin typeface="Times New Roman" panose="02020603050405020304" pitchFamily="18" charset="0"/>
                          <a:cs typeface="Times New Roman" panose="02020603050405020304" pitchFamily="18" charset="0"/>
                        </a:rPr>
                        <a:t> </a:t>
                      </a:r>
                      <a:r>
                        <a:rPr lang="en-US" sz="1100" dirty="0">
                          <a:effectLst/>
                          <a:latin typeface="Times New Roman" panose="02020603050405020304" pitchFamily="18" charset="0"/>
                          <a:cs typeface="Times New Roman" panose="02020603050405020304" pitchFamily="18" charset="0"/>
                        </a:rPr>
                        <a:t>572</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a:lnSpc>
                          <a:spcPct val="200000"/>
                        </a:lnSpc>
                        <a:spcAft>
                          <a:spcPts val="0"/>
                        </a:spcAft>
                      </a:pPr>
                      <a:r>
                        <a:rPr lang="en-US" sz="1100" dirty="0">
                          <a:effectLst/>
                          <a:latin typeface="Times New Roman" panose="02020603050405020304" pitchFamily="18" charset="0"/>
                          <a:cs typeface="Times New Roman" panose="02020603050405020304" pitchFamily="18" charset="0"/>
                        </a:rPr>
                        <a:t>1</a:t>
                      </a:r>
                      <a:r>
                        <a:rPr lang="en-US" sz="1100" baseline="0" dirty="0">
                          <a:effectLst/>
                          <a:latin typeface="Times New Roman" panose="02020603050405020304" pitchFamily="18" charset="0"/>
                          <a:cs typeface="Times New Roman" panose="02020603050405020304" pitchFamily="18" charset="0"/>
                        </a:rPr>
                        <a:t> </a:t>
                      </a:r>
                      <a:r>
                        <a:rPr lang="en-US" sz="1100" dirty="0">
                          <a:effectLst/>
                          <a:latin typeface="Times New Roman" panose="02020603050405020304" pitchFamily="18" charset="0"/>
                          <a:cs typeface="Times New Roman" panose="02020603050405020304" pitchFamily="18" charset="0"/>
                        </a:rPr>
                        <a:t>282</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a:lnSpc>
                          <a:spcPct val="200000"/>
                        </a:lnSpc>
                        <a:spcAft>
                          <a:spcPts val="0"/>
                        </a:spcAft>
                      </a:pPr>
                      <a:r>
                        <a:rPr lang="en-US" sz="1100" dirty="0">
                          <a:effectLst/>
                          <a:latin typeface="Times New Roman" panose="02020603050405020304" pitchFamily="18" charset="0"/>
                          <a:cs typeface="Times New Roman" panose="02020603050405020304" pitchFamily="18" charset="0"/>
                        </a:rPr>
                        <a:t>1</a:t>
                      </a:r>
                      <a:r>
                        <a:rPr lang="en-US" sz="1100" baseline="0" dirty="0">
                          <a:effectLst/>
                          <a:latin typeface="Times New Roman" panose="02020603050405020304" pitchFamily="18" charset="0"/>
                          <a:cs typeface="Times New Roman" panose="02020603050405020304" pitchFamily="18" charset="0"/>
                        </a:rPr>
                        <a:t> </a:t>
                      </a:r>
                      <a:r>
                        <a:rPr lang="en-US" sz="1100" dirty="0">
                          <a:effectLst/>
                          <a:latin typeface="Times New Roman" panose="02020603050405020304" pitchFamily="18" charset="0"/>
                          <a:cs typeface="Times New Roman" panose="02020603050405020304" pitchFamily="18" charset="0"/>
                        </a:rPr>
                        <a:t>350</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a:lnSpc>
                          <a:spcPct val="200000"/>
                        </a:lnSpc>
                        <a:spcAft>
                          <a:spcPts val="0"/>
                        </a:spcAft>
                      </a:pPr>
                      <a:r>
                        <a:rPr lang="en-US" sz="1100" dirty="0">
                          <a:effectLst/>
                          <a:latin typeface="Times New Roman" panose="02020603050405020304" pitchFamily="18" charset="0"/>
                          <a:cs typeface="Times New Roman" panose="02020603050405020304" pitchFamily="18" charset="0"/>
                        </a:rPr>
                        <a:t>2</a:t>
                      </a:r>
                      <a:r>
                        <a:rPr lang="en-US" sz="1100" baseline="0" dirty="0">
                          <a:effectLst/>
                          <a:latin typeface="Times New Roman" panose="02020603050405020304" pitchFamily="18" charset="0"/>
                          <a:cs typeface="Times New Roman" panose="02020603050405020304" pitchFamily="18" charset="0"/>
                        </a:rPr>
                        <a:t> </a:t>
                      </a:r>
                      <a:r>
                        <a:rPr lang="en-US" sz="1100" dirty="0">
                          <a:effectLst/>
                          <a:latin typeface="Times New Roman" panose="02020603050405020304" pitchFamily="18" charset="0"/>
                          <a:cs typeface="Times New Roman" panose="02020603050405020304" pitchFamily="18" charset="0"/>
                        </a:rPr>
                        <a:t>310</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27773991"/>
                  </a:ext>
                </a:extLst>
              </a:tr>
              <a:tr h="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l">
                        <a:lnSpc>
                          <a:spcPct val="200000"/>
                        </a:lnSpc>
                        <a:spcAft>
                          <a:spcPts val="0"/>
                        </a:spcAft>
                      </a:pPr>
                      <a:r>
                        <a:rPr lang="en-US" sz="1100" dirty="0">
                          <a:effectLst/>
                          <a:latin typeface="Times New Roman" panose="02020603050405020304" pitchFamily="18" charset="0"/>
                          <a:cs typeface="Times New Roman" panose="02020603050405020304" pitchFamily="18" charset="0"/>
                        </a:rPr>
                        <a:t>4</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a:lnSpc>
                          <a:spcPct val="200000"/>
                        </a:lnSpc>
                        <a:spcAft>
                          <a:spcPts val="0"/>
                        </a:spcAft>
                      </a:pPr>
                      <a:r>
                        <a:rPr lang="en-US" sz="1100">
                          <a:effectLst/>
                          <a:latin typeface="Times New Roman" panose="02020603050405020304" pitchFamily="18" charset="0"/>
                          <a:cs typeface="Times New Roman" panose="02020603050405020304" pitchFamily="18" charset="0"/>
                        </a:rPr>
                        <a:t>714</a:t>
                      </a:r>
                      <a:endParaRPr lang="ja-JP" sz="110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a:lnSpc>
                          <a:spcPct val="200000"/>
                        </a:lnSpc>
                        <a:spcAft>
                          <a:spcPts val="0"/>
                        </a:spcAft>
                      </a:pPr>
                      <a:r>
                        <a:rPr lang="en-US" sz="1100">
                          <a:effectLst/>
                          <a:latin typeface="Times New Roman" panose="02020603050405020304" pitchFamily="18" charset="0"/>
                          <a:cs typeface="Times New Roman" panose="02020603050405020304" pitchFamily="18" charset="0"/>
                        </a:rPr>
                        <a:t>568</a:t>
                      </a:r>
                      <a:endParaRPr lang="ja-JP" sz="110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a:lnSpc>
                          <a:spcPct val="200000"/>
                        </a:lnSpc>
                        <a:spcAft>
                          <a:spcPts val="0"/>
                        </a:spcAft>
                      </a:pPr>
                      <a:r>
                        <a:rPr lang="en-US" sz="1100" dirty="0">
                          <a:effectLst/>
                          <a:latin typeface="Times New Roman" panose="02020603050405020304" pitchFamily="18" charset="0"/>
                          <a:cs typeface="Times New Roman" panose="02020603050405020304" pitchFamily="18" charset="0"/>
                        </a:rPr>
                        <a:t>614</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a:lnSpc>
                          <a:spcPct val="200000"/>
                        </a:lnSpc>
                        <a:spcAft>
                          <a:spcPts val="0"/>
                        </a:spcAft>
                      </a:pPr>
                      <a:r>
                        <a:rPr lang="en-US" sz="1100" dirty="0">
                          <a:effectLst/>
                          <a:latin typeface="Times New Roman" panose="02020603050405020304" pitchFamily="18" charset="0"/>
                          <a:cs typeface="Times New Roman" panose="02020603050405020304" pitchFamily="18" charset="0"/>
                        </a:rPr>
                        <a:t>930</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846467930"/>
                  </a:ext>
                </a:extLst>
              </a:tr>
              <a:tr h="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l">
                        <a:lnSpc>
                          <a:spcPct val="200000"/>
                        </a:lnSpc>
                        <a:spcAft>
                          <a:spcPts val="0"/>
                        </a:spcAft>
                      </a:pPr>
                      <a:r>
                        <a:rPr lang="en-US" sz="1100" dirty="0">
                          <a:effectLst/>
                          <a:latin typeface="Times New Roman" panose="02020603050405020304" pitchFamily="18" charset="0"/>
                          <a:cs typeface="Times New Roman" panose="02020603050405020304" pitchFamily="18" charset="0"/>
                        </a:rPr>
                        <a:t>5</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a:no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a:lnSpc>
                          <a:spcPct val="200000"/>
                        </a:lnSpc>
                        <a:spcAft>
                          <a:spcPts val="0"/>
                        </a:spcAft>
                      </a:pPr>
                      <a:r>
                        <a:rPr lang="en-US" sz="1100" dirty="0">
                          <a:effectLst/>
                          <a:latin typeface="Times New Roman" panose="02020603050405020304" pitchFamily="18" charset="0"/>
                          <a:cs typeface="Times New Roman" panose="02020603050405020304" pitchFamily="18" charset="0"/>
                        </a:rPr>
                        <a:t>259</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a:no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a:lnSpc>
                          <a:spcPct val="200000"/>
                        </a:lnSpc>
                        <a:spcAft>
                          <a:spcPts val="0"/>
                        </a:spcAft>
                      </a:pPr>
                      <a:r>
                        <a:rPr lang="en-US" sz="1100" dirty="0">
                          <a:effectLst/>
                          <a:latin typeface="Times New Roman" panose="02020603050405020304" pitchFamily="18" charset="0"/>
                          <a:cs typeface="Times New Roman" panose="02020603050405020304" pitchFamily="18" charset="0"/>
                        </a:rPr>
                        <a:t>188</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a:no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a:lnSpc>
                          <a:spcPct val="200000"/>
                        </a:lnSpc>
                        <a:spcAft>
                          <a:spcPts val="0"/>
                        </a:spcAft>
                      </a:pPr>
                      <a:r>
                        <a:rPr lang="en-US" sz="1100" dirty="0">
                          <a:effectLst/>
                          <a:latin typeface="Times New Roman" panose="02020603050405020304" pitchFamily="18" charset="0"/>
                          <a:cs typeface="Times New Roman" panose="02020603050405020304" pitchFamily="18" charset="0"/>
                        </a:rPr>
                        <a:t>220</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a:no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a:lnSpc>
                          <a:spcPct val="200000"/>
                        </a:lnSpc>
                        <a:spcAft>
                          <a:spcPts val="0"/>
                        </a:spcAft>
                      </a:pPr>
                      <a:r>
                        <a:rPr lang="en-US" sz="1100" dirty="0">
                          <a:effectLst/>
                          <a:latin typeface="Times New Roman" panose="02020603050405020304" pitchFamily="18" charset="0"/>
                          <a:cs typeface="Times New Roman" panose="02020603050405020304" pitchFamily="18" charset="0"/>
                        </a:rPr>
                        <a:t>250</a:t>
                      </a:r>
                      <a:endParaRPr lang="ja-JP" sz="1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68580" marR="68580" marT="0" marB="0" anchor="b">
                    <a:lnL>
                      <a:noFill/>
                    </a:lnL>
                    <a:lnR>
                      <a:noFill/>
                    </a:lnR>
                    <a:lnT>
                      <a:no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50076180"/>
                  </a:ext>
                </a:extLst>
              </a:tr>
            </a:tbl>
          </a:graphicData>
        </a:graphic>
      </p:graphicFrame>
      <p:graphicFrame>
        <p:nvGraphicFramePr>
          <p:cNvPr id="11" name="表 10"/>
          <p:cNvGraphicFramePr>
            <a:graphicFrameLocks noGrp="1"/>
          </p:cNvGraphicFramePr>
          <p:nvPr>
            <p:extLst>
              <p:ext uri="{D42A27DB-BD31-4B8C-83A1-F6EECF244321}">
                <p14:modId xmlns:p14="http://schemas.microsoft.com/office/powerpoint/2010/main" val="3792594862"/>
              </p:ext>
            </p:extLst>
          </p:nvPr>
        </p:nvGraphicFramePr>
        <p:xfrm>
          <a:off x="121181" y="6828121"/>
          <a:ext cx="6632151" cy="1222693"/>
        </p:xfrm>
        <a:graphic>
          <a:graphicData uri="http://schemas.openxmlformats.org/drawingml/2006/table">
            <a:tbl>
              <a:tblPr firstRow="1" bandRow="1"/>
              <a:tblGrid>
                <a:gridCol w="871965">
                  <a:extLst>
                    <a:ext uri="{9D8B030D-6E8A-4147-A177-3AD203B41FA5}">
                      <a16:colId xmlns:a16="http://schemas.microsoft.com/office/drawing/2014/main" val="3091989177"/>
                    </a:ext>
                  </a:extLst>
                </a:gridCol>
                <a:gridCol w="470110">
                  <a:extLst>
                    <a:ext uri="{9D8B030D-6E8A-4147-A177-3AD203B41FA5}">
                      <a16:colId xmlns:a16="http://schemas.microsoft.com/office/drawing/2014/main" val="4225403188"/>
                    </a:ext>
                  </a:extLst>
                </a:gridCol>
                <a:gridCol w="568273">
                  <a:extLst>
                    <a:ext uri="{9D8B030D-6E8A-4147-A177-3AD203B41FA5}">
                      <a16:colId xmlns:a16="http://schemas.microsoft.com/office/drawing/2014/main" val="614769551"/>
                    </a:ext>
                  </a:extLst>
                </a:gridCol>
                <a:gridCol w="761532">
                  <a:extLst>
                    <a:ext uri="{9D8B030D-6E8A-4147-A177-3AD203B41FA5}">
                      <a16:colId xmlns:a16="http://schemas.microsoft.com/office/drawing/2014/main" val="976657180"/>
                    </a:ext>
                  </a:extLst>
                </a:gridCol>
                <a:gridCol w="433299">
                  <a:extLst>
                    <a:ext uri="{9D8B030D-6E8A-4147-A177-3AD203B41FA5}">
                      <a16:colId xmlns:a16="http://schemas.microsoft.com/office/drawing/2014/main" val="846227717"/>
                    </a:ext>
                  </a:extLst>
                </a:gridCol>
                <a:gridCol w="544499">
                  <a:extLst>
                    <a:ext uri="{9D8B030D-6E8A-4147-A177-3AD203B41FA5}">
                      <a16:colId xmlns:a16="http://schemas.microsoft.com/office/drawing/2014/main" val="3343239985"/>
                    </a:ext>
                  </a:extLst>
                </a:gridCol>
                <a:gridCol w="631159">
                  <a:extLst>
                    <a:ext uri="{9D8B030D-6E8A-4147-A177-3AD203B41FA5}">
                      <a16:colId xmlns:a16="http://schemas.microsoft.com/office/drawing/2014/main" val="3650223196"/>
                    </a:ext>
                  </a:extLst>
                </a:gridCol>
                <a:gridCol w="565205">
                  <a:extLst>
                    <a:ext uri="{9D8B030D-6E8A-4147-A177-3AD203B41FA5}">
                      <a16:colId xmlns:a16="http://schemas.microsoft.com/office/drawing/2014/main" val="3884053868"/>
                    </a:ext>
                  </a:extLst>
                </a:gridCol>
                <a:gridCol w="610452">
                  <a:extLst>
                    <a:ext uri="{9D8B030D-6E8A-4147-A177-3AD203B41FA5}">
                      <a16:colId xmlns:a16="http://schemas.microsoft.com/office/drawing/2014/main" val="419482534"/>
                    </a:ext>
                  </a:extLst>
                </a:gridCol>
                <a:gridCol w="587445">
                  <a:extLst>
                    <a:ext uri="{9D8B030D-6E8A-4147-A177-3AD203B41FA5}">
                      <a16:colId xmlns:a16="http://schemas.microsoft.com/office/drawing/2014/main" val="1876875616"/>
                    </a:ext>
                  </a:extLst>
                </a:gridCol>
                <a:gridCol w="588212">
                  <a:extLst>
                    <a:ext uri="{9D8B030D-6E8A-4147-A177-3AD203B41FA5}">
                      <a16:colId xmlns:a16="http://schemas.microsoft.com/office/drawing/2014/main" val="1457721755"/>
                    </a:ext>
                  </a:extLst>
                </a:gridCol>
              </a:tblGrid>
              <a:tr h="491705">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l">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Comorbidity</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0" marR="0" marT="0" marB="0" anchor="ctr">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All</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T="0" marB="0" anchor="ctr">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CVD</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T="0" marB="0" anchor="ctr">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Angina</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T="0" marB="0" anchor="ctr">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HF</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T="0" marB="0" anchor="ctr">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MI</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T="0" marB="0" anchor="ctr">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CKD</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0" marR="0" marT="0" marB="0" anchor="ctr">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FL</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0" marR="0" marT="0" marB="0" anchor="ctr">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Hyper-</a:t>
                      </a:r>
                      <a:endParaRPr lang="ja-JP" sz="1100" kern="100" dirty="0">
                        <a:effectLst/>
                        <a:latin typeface="Times New Roman" panose="02020603050405020304" pitchFamily="18" charset="0"/>
                        <a:cs typeface="Times New Roman" panose="02020603050405020304" pitchFamily="18" charset="0"/>
                      </a:endParaRPr>
                    </a:p>
                    <a:p>
                      <a:pPr algn="ctr">
                        <a:lnSpc>
                          <a:spcPct val="200000"/>
                        </a:lnSpc>
                        <a:spcAft>
                          <a:spcPts val="0"/>
                        </a:spcAft>
                      </a:pPr>
                      <a:r>
                        <a:rPr lang="en-US" sz="1100" kern="1200" dirty="0" err="1">
                          <a:effectLst/>
                          <a:latin typeface="Times New Roman" panose="02020603050405020304" pitchFamily="18" charset="0"/>
                          <a:cs typeface="Times New Roman" panose="02020603050405020304" pitchFamily="18" charset="0"/>
                        </a:rPr>
                        <a:t>lipidemia</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0" marR="0" marT="0" marB="0" anchor="ctr">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T2DM </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0" marR="0" marT="0" marB="0" anchor="ctr">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N/A</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T="0" marB="0" anchor="ctr">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98084942"/>
                  </a:ext>
                </a:extLst>
              </a:tr>
              <a:tr h="478752">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l" fontAlgn="b">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Number of patients</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0" marR="0" marT="0" marB="0" anchor="b">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fontAlgn="b">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19</a:t>
                      </a:r>
                      <a:r>
                        <a:rPr lang="en-US" sz="1100" kern="1200" baseline="0" dirty="0">
                          <a:effectLst/>
                          <a:latin typeface="Times New Roman" panose="02020603050405020304" pitchFamily="18" charset="0"/>
                          <a:cs typeface="Times New Roman" panose="02020603050405020304" pitchFamily="18" charset="0"/>
                        </a:rPr>
                        <a:t> </a:t>
                      </a:r>
                      <a:r>
                        <a:rPr lang="en-US" sz="1100" kern="1200" dirty="0">
                          <a:effectLst/>
                          <a:latin typeface="Times New Roman" panose="02020603050405020304" pitchFamily="18" charset="0"/>
                          <a:cs typeface="Times New Roman" panose="02020603050405020304" pitchFamily="18" charset="0"/>
                        </a:rPr>
                        <a:t>914</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9525" marR="9525" marT="0" marB="0" anchor="b">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fontAlgn="b">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1</a:t>
                      </a:r>
                      <a:r>
                        <a:rPr lang="en-US" sz="1100" kern="1200" baseline="0" dirty="0">
                          <a:effectLst/>
                          <a:latin typeface="Times New Roman" panose="02020603050405020304" pitchFamily="18" charset="0"/>
                          <a:cs typeface="Times New Roman" panose="02020603050405020304" pitchFamily="18" charset="0"/>
                        </a:rPr>
                        <a:t> </a:t>
                      </a:r>
                      <a:r>
                        <a:rPr lang="en-US" sz="1100" kern="1200" dirty="0">
                          <a:effectLst/>
                          <a:latin typeface="Times New Roman" panose="02020603050405020304" pitchFamily="18" charset="0"/>
                          <a:cs typeface="Times New Roman" panose="02020603050405020304" pitchFamily="18" charset="0"/>
                        </a:rPr>
                        <a:t>346</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9525" marR="9525" marT="0" marB="0" anchor="b">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fontAlgn="b">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1</a:t>
                      </a:r>
                      <a:r>
                        <a:rPr lang="en-US" sz="1100" kern="1200" baseline="0" dirty="0">
                          <a:effectLst/>
                          <a:latin typeface="Times New Roman" panose="02020603050405020304" pitchFamily="18" charset="0"/>
                          <a:cs typeface="Times New Roman" panose="02020603050405020304" pitchFamily="18" charset="0"/>
                        </a:rPr>
                        <a:t> </a:t>
                      </a:r>
                      <a:r>
                        <a:rPr lang="en-US" sz="1100" kern="1200" dirty="0">
                          <a:effectLst/>
                          <a:latin typeface="Times New Roman" panose="02020603050405020304" pitchFamily="18" charset="0"/>
                          <a:cs typeface="Times New Roman" panose="02020603050405020304" pitchFamily="18" charset="0"/>
                        </a:rPr>
                        <a:t>229</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9525" marR="9525" marT="0" marB="0" anchor="b">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fontAlgn="b">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1</a:t>
                      </a:r>
                      <a:r>
                        <a:rPr lang="en-US" sz="1100" kern="1200" baseline="0" dirty="0">
                          <a:effectLst/>
                          <a:latin typeface="Times New Roman" panose="02020603050405020304" pitchFamily="18" charset="0"/>
                          <a:cs typeface="Times New Roman" panose="02020603050405020304" pitchFamily="18" charset="0"/>
                        </a:rPr>
                        <a:t> </a:t>
                      </a:r>
                      <a:r>
                        <a:rPr lang="en-US" sz="1100" kern="1200" dirty="0">
                          <a:effectLst/>
                          <a:latin typeface="Times New Roman" panose="02020603050405020304" pitchFamily="18" charset="0"/>
                          <a:cs typeface="Times New Roman" panose="02020603050405020304" pitchFamily="18" charset="0"/>
                        </a:rPr>
                        <a:t>310</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9525" marR="9525" marT="0" marB="0" anchor="b">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fontAlgn="b">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247</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9525" marR="9525" marT="0" marB="0" anchor="b">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fontAlgn="b">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150</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0" marR="0" marT="0" marB="0" anchor="b">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fontAlgn="b">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918</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0" marR="0" marT="0" marB="0" anchor="b">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fontAlgn="b">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6</a:t>
                      </a:r>
                      <a:r>
                        <a:rPr lang="en-US" sz="1100" kern="1200" baseline="0" dirty="0">
                          <a:effectLst/>
                          <a:latin typeface="Times New Roman" panose="02020603050405020304" pitchFamily="18" charset="0"/>
                          <a:cs typeface="Times New Roman" panose="02020603050405020304" pitchFamily="18" charset="0"/>
                        </a:rPr>
                        <a:t> </a:t>
                      </a:r>
                      <a:r>
                        <a:rPr lang="en-US" sz="1100" kern="1200" dirty="0">
                          <a:effectLst/>
                          <a:latin typeface="Times New Roman" panose="02020603050405020304" pitchFamily="18" charset="0"/>
                          <a:cs typeface="Times New Roman" panose="02020603050405020304" pitchFamily="18" charset="0"/>
                        </a:rPr>
                        <a:t>421</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0" marR="0" marT="0" marB="0" anchor="b">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fontAlgn="b">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3</a:t>
                      </a:r>
                      <a:r>
                        <a:rPr lang="en-US" sz="1100" kern="1200" baseline="0" dirty="0">
                          <a:effectLst/>
                          <a:latin typeface="Times New Roman" panose="02020603050405020304" pitchFamily="18" charset="0"/>
                          <a:cs typeface="Times New Roman" panose="02020603050405020304" pitchFamily="18" charset="0"/>
                        </a:rPr>
                        <a:t> </a:t>
                      </a:r>
                      <a:r>
                        <a:rPr lang="en-US" sz="1100" kern="1200" dirty="0">
                          <a:effectLst/>
                          <a:latin typeface="Times New Roman" panose="02020603050405020304" pitchFamily="18" charset="0"/>
                          <a:cs typeface="Times New Roman" panose="02020603050405020304" pitchFamily="18" charset="0"/>
                        </a:rPr>
                        <a:t>715</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0" marR="0" marT="0" marB="0" anchor="b">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r" fontAlgn="b">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9</a:t>
                      </a:r>
                      <a:r>
                        <a:rPr lang="en-US" sz="1100" kern="1200" baseline="0" dirty="0">
                          <a:effectLst/>
                          <a:latin typeface="Times New Roman" panose="02020603050405020304" pitchFamily="18" charset="0"/>
                          <a:cs typeface="Times New Roman" panose="02020603050405020304" pitchFamily="18" charset="0"/>
                        </a:rPr>
                        <a:t> </a:t>
                      </a:r>
                      <a:r>
                        <a:rPr lang="en-US" sz="1100" kern="1200" dirty="0">
                          <a:effectLst/>
                          <a:latin typeface="Times New Roman" panose="02020603050405020304" pitchFamily="18" charset="0"/>
                          <a:cs typeface="Times New Roman" panose="02020603050405020304" pitchFamily="18" charset="0"/>
                        </a:rPr>
                        <a:t>558</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9525" marR="9525" marT="0" marB="0" anchor="b">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3498952"/>
                  </a:ext>
                </a:extLst>
              </a:tr>
            </a:tbl>
          </a:graphicData>
        </a:graphic>
      </p:graphicFrame>
    </p:spTree>
    <p:extLst>
      <p:ext uri="{BB962C8B-B14F-4D97-AF65-F5344CB8AC3E}">
        <p14:creationId xmlns:p14="http://schemas.microsoft.com/office/powerpoint/2010/main" val="25769326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5508" y="3544"/>
            <a:ext cx="5028941"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635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kumimoji="0" lang="en-US" altLang="ja-JP" sz="1100" b="1" dirty="0">
                <a:solidFill>
                  <a:prstClr val="black"/>
                </a:solidFill>
                <a:latin typeface="Times New Roman" panose="02020603050405020304" pitchFamily="18" charset="0"/>
                <a:ea typeface="ＭＳ 明朝" panose="02020609040205080304" pitchFamily="17" charset="-128"/>
                <a:cs typeface="Times New Roman" panose="02020603050405020304" pitchFamily="18" charset="0"/>
              </a:rPr>
              <a:t>Supplementary Table2</a:t>
            </a:r>
            <a:r>
              <a:rPr kumimoji="0" lang="en-US" altLang="ja-JP" sz="1100" b="1" i="0" u="none" strike="noStrike" cap="none" normalizeH="0" baseline="0" dirty="0">
                <a:ln>
                  <a:noFill/>
                </a:ln>
                <a:solidFill>
                  <a:schemeClr val="tx1"/>
                </a:solidFill>
                <a:effectLst/>
                <a:latin typeface="Times New Roman" panose="02020603050405020304" pitchFamily="18" charset="0"/>
                <a:ea typeface="ＭＳ 明朝" panose="02020609040205080304" pitchFamily="17" charset="-128"/>
                <a:cs typeface="Times New Roman" panose="02020603050405020304" pitchFamily="18" charset="0"/>
              </a:rPr>
              <a:t>.</a:t>
            </a:r>
            <a:r>
              <a:rPr kumimoji="0" lang="en-US" altLang="ja-JP" sz="1100" b="0" i="0" u="none" strike="noStrike" cap="none" normalizeH="0" baseline="0" dirty="0">
                <a:ln>
                  <a:noFill/>
                </a:ln>
                <a:solidFill>
                  <a:schemeClr val="tx1"/>
                </a:solidFill>
                <a:effectLst/>
                <a:latin typeface="Times New Roman" panose="02020603050405020304" pitchFamily="18" charset="0"/>
                <a:ea typeface="ＭＳ 明朝" panose="02020609040205080304" pitchFamily="17" charset="-128"/>
                <a:cs typeface="Times New Roman" panose="02020603050405020304" pitchFamily="18" charset="0"/>
              </a:rPr>
              <a:t> </a:t>
            </a:r>
            <a:r>
              <a:rPr lang="en-US" altLang="ja-JP" sz="1100" dirty="0">
                <a:latin typeface="Times New Roman" panose="02020603050405020304" pitchFamily="18" charset="0"/>
                <a:cs typeface="Times New Roman" panose="02020603050405020304" pitchFamily="18" charset="0"/>
              </a:rPr>
              <a:t>Number of patient-months for each analysis (continuation).</a:t>
            </a:r>
            <a:endParaRPr kumimoji="0" lang="en-US" altLang="ja-JP"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5" name="Rectangle 1"/>
          <p:cNvSpPr>
            <a:spLocks noChangeArrowheads="1"/>
          </p:cNvSpPr>
          <p:nvPr/>
        </p:nvSpPr>
        <p:spPr bwMode="auto">
          <a:xfrm>
            <a:off x="121182" y="664572"/>
            <a:ext cx="6632152" cy="600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635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lang="en-US" altLang="ja-JP" sz="1100" dirty="0">
                <a:latin typeface="Times New Roman" panose="02020603050405020304" pitchFamily="18" charset="0"/>
                <a:cs typeface="Times New Roman" panose="02020603050405020304" pitchFamily="18" charset="0"/>
              </a:rPr>
              <a:t>D. Number of patient-months for hypertensive patients with chronic kidney disease who received first-line treatment with antihypertensive drugs as single or multiple classes in each year in the JMDC database (for Supplementary Figure 2).</a:t>
            </a:r>
            <a:endParaRPr kumimoji="0" lang="en-US" altLang="ja-JP"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6" name="Rectangle 1"/>
          <p:cNvSpPr>
            <a:spLocks noChangeArrowheads="1"/>
          </p:cNvSpPr>
          <p:nvPr/>
        </p:nvSpPr>
        <p:spPr bwMode="auto">
          <a:xfrm>
            <a:off x="121181" y="2326286"/>
            <a:ext cx="6632154"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635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lang="en-US" altLang="ja-JP" sz="1100" dirty="0">
                <a:latin typeface="Times New Roman" panose="02020603050405020304" pitchFamily="18" charset="0"/>
                <a:cs typeface="Times New Roman" panose="02020603050405020304" pitchFamily="18" charset="0"/>
              </a:rPr>
              <a:t>E. Number of patient-months for hypertensive patients with chronic kidney who were prescribed antihypertensive drugs in each year in each database (for Supplementary Figure 3).</a:t>
            </a:r>
            <a:endParaRPr kumimoji="0" lang="en-US" altLang="ja-JP"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7" name="Rectangle 1"/>
          <p:cNvSpPr>
            <a:spLocks noChangeArrowheads="1"/>
          </p:cNvSpPr>
          <p:nvPr/>
        </p:nvSpPr>
        <p:spPr bwMode="auto">
          <a:xfrm>
            <a:off x="0" y="4846566"/>
            <a:ext cx="685800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635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defTabSz="914400"/>
            <a:r>
              <a:rPr lang="en-US" altLang="ja-JP" sz="1100" dirty="0">
                <a:latin typeface="Times New Roman" panose="02020603050405020304" pitchFamily="18" charset="0"/>
                <a:cs typeface="Times New Roman" panose="02020603050405020304" pitchFamily="18" charset="0"/>
              </a:rPr>
              <a:t>JMDC, Japan Medical Data Center; MDV, Medical Data Vision.</a:t>
            </a:r>
            <a:endParaRPr kumimoji="0" lang="en-US" altLang="ja-JP"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graphicFrame>
        <p:nvGraphicFramePr>
          <p:cNvPr id="8" name="表 7"/>
          <p:cNvGraphicFramePr>
            <a:graphicFrameLocks noGrp="1"/>
          </p:cNvGraphicFramePr>
          <p:nvPr>
            <p:extLst>
              <p:ext uri="{D42A27DB-BD31-4B8C-83A1-F6EECF244321}">
                <p14:modId xmlns:p14="http://schemas.microsoft.com/office/powerpoint/2010/main" val="2742262243"/>
              </p:ext>
            </p:extLst>
          </p:nvPr>
        </p:nvGraphicFramePr>
        <p:xfrm>
          <a:off x="121179" y="1280592"/>
          <a:ext cx="6632152" cy="552133"/>
        </p:xfrm>
        <a:graphic>
          <a:graphicData uri="http://schemas.openxmlformats.org/drawingml/2006/table">
            <a:tbl>
              <a:tblPr firstRow="1" bandRow="1">
                <a:tableStyleId>{2D5ABB26-0587-4C30-8999-92F81FD0307C}</a:tableStyleId>
              </a:tblPr>
              <a:tblGrid>
                <a:gridCol w="1651637">
                  <a:extLst>
                    <a:ext uri="{9D8B030D-6E8A-4147-A177-3AD203B41FA5}">
                      <a16:colId xmlns:a16="http://schemas.microsoft.com/office/drawing/2014/main" val="3764807210"/>
                    </a:ext>
                  </a:extLst>
                </a:gridCol>
                <a:gridCol w="809211">
                  <a:extLst>
                    <a:ext uri="{9D8B030D-6E8A-4147-A177-3AD203B41FA5}">
                      <a16:colId xmlns:a16="http://schemas.microsoft.com/office/drawing/2014/main" val="1593052011"/>
                    </a:ext>
                  </a:extLst>
                </a:gridCol>
                <a:gridCol w="781660">
                  <a:extLst>
                    <a:ext uri="{9D8B030D-6E8A-4147-A177-3AD203B41FA5}">
                      <a16:colId xmlns:a16="http://schemas.microsoft.com/office/drawing/2014/main" val="3869462116"/>
                    </a:ext>
                  </a:extLst>
                </a:gridCol>
                <a:gridCol w="857401">
                  <a:extLst>
                    <a:ext uri="{9D8B030D-6E8A-4147-A177-3AD203B41FA5}">
                      <a16:colId xmlns:a16="http://schemas.microsoft.com/office/drawing/2014/main" val="3193452425"/>
                    </a:ext>
                  </a:extLst>
                </a:gridCol>
                <a:gridCol w="864096">
                  <a:extLst>
                    <a:ext uri="{9D8B030D-6E8A-4147-A177-3AD203B41FA5}">
                      <a16:colId xmlns:a16="http://schemas.microsoft.com/office/drawing/2014/main" val="341184894"/>
                    </a:ext>
                  </a:extLst>
                </a:gridCol>
                <a:gridCol w="864096">
                  <a:extLst>
                    <a:ext uri="{9D8B030D-6E8A-4147-A177-3AD203B41FA5}">
                      <a16:colId xmlns:a16="http://schemas.microsoft.com/office/drawing/2014/main" val="395591720"/>
                    </a:ext>
                  </a:extLst>
                </a:gridCol>
                <a:gridCol w="804051">
                  <a:extLst>
                    <a:ext uri="{9D8B030D-6E8A-4147-A177-3AD203B41FA5}">
                      <a16:colId xmlns:a16="http://schemas.microsoft.com/office/drawing/2014/main" val="3069776583"/>
                    </a:ext>
                  </a:extLst>
                </a:gridCol>
              </a:tblGrid>
              <a:tr h="67310">
                <a:tc>
                  <a:txBody>
                    <a:bodyPr/>
                    <a:lstStyle/>
                    <a:p>
                      <a:pPr indent="63500">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Year</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0" marR="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2010</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2011</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2012</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2013</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2014</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2015</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74511108"/>
                  </a:ext>
                </a:extLst>
              </a:tr>
              <a:tr h="95250">
                <a:tc>
                  <a:txBody>
                    <a:bodyPr/>
                    <a:lstStyle/>
                    <a:p>
                      <a:pPr indent="63500" fontAlgn="b">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Number of patients</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0" marR="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lnSpc>
                          <a:spcPct val="200000"/>
                        </a:lnSpc>
                        <a:spcAft>
                          <a:spcPts val="0"/>
                        </a:spcAft>
                      </a:pPr>
                      <a:r>
                        <a:rPr lang="en-US" sz="1100" kern="100" dirty="0">
                          <a:effectLst/>
                          <a:latin typeface="Times New Roman" panose="02020603050405020304" pitchFamily="18" charset="0"/>
                          <a:cs typeface="Times New Roman" panose="02020603050405020304" pitchFamily="18" charset="0"/>
                        </a:rPr>
                        <a:t>17</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9525" marR="9525"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lnSpc>
                          <a:spcPct val="200000"/>
                        </a:lnSpc>
                        <a:spcAft>
                          <a:spcPts val="0"/>
                        </a:spcAft>
                      </a:pPr>
                      <a:r>
                        <a:rPr lang="en-US" sz="1100" kern="100" dirty="0">
                          <a:effectLst/>
                          <a:latin typeface="Times New Roman" panose="02020603050405020304" pitchFamily="18" charset="0"/>
                          <a:cs typeface="Times New Roman" panose="02020603050405020304" pitchFamily="18" charset="0"/>
                        </a:rPr>
                        <a:t>38</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9525" marR="9525"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lnSpc>
                          <a:spcPct val="200000"/>
                        </a:lnSpc>
                        <a:spcAft>
                          <a:spcPts val="0"/>
                        </a:spcAft>
                      </a:pPr>
                      <a:r>
                        <a:rPr lang="en-US" sz="1100" kern="100" dirty="0">
                          <a:effectLst/>
                          <a:latin typeface="Times New Roman" panose="02020603050405020304" pitchFamily="18" charset="0"/>
                          <a:cs typeface="Times New Roman" panose="02020603050405020304" pitchFamily="18" charset="0"/>
                        </a:rPr>
                        <a:t>82</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9525" marR="9525"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lnSpc>
                          <a:spcPct val="200000"/>
                        </a:lnSpc>
                        <a:spcAft>
                          <a:spcPts val="0"/>
                        </a:spcAft>
                      </a:pPr>
                      <a:r>
                        <a:rPr lang="en-US" sz="1100" kern="100" dirty="0">
                          <a:effectLst/>
                          <a:latin typeface="Times New Roman" panose="02020603050405020304" pitchFamily="18" charset="0"/>
                          <a:cs typeface="Times New Roman" panose="02020603050405020304" pitchFamily="18" charset="0"/>
                        </a:rPr>
                        <a:t>109</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9525" marR="9525"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lnSpc>
                          <a:spcPct val="200000"/>
                        </a:lnSpc>
                        <a:spcAft>
                          <a:spcPts val="0"/>
                        </a:spcAft>
                      </a:pPr>
                      <a:r>
                        <a:rPr lang="en-US" sz="1100" kern="100" dirty="0">
                          <a:effectLst/>
                          <a:latin typeface="Times New Roman" panose="02020603050405020304" pitchFamily="18" charset="0"/>
                          <a:cs typeface="Times New Roman" panose="02020603050405020304" pitchFamily="18" charset="0"/>
                        </a:rPr>
                        <a:t>161</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9525" marR="9525"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lnSpc>
                          <a:spcPct val="200000"/>
                        </a:lnSpc>
                        <a:spcAft>
                          <a:spcPts val="0"/>
                        </a:spcAft>
                      </a:pPr>
                      <a:r>
                        <a:rPr lang="en-US" sz="1100" kern="100" dirty="0">
                          <a:effectLst/>
                          <a:latin typeface="Times New Roman" panose="02020603050405020304" pitchFamily="18" charset="0"/>
                          <a:cs typeface="Times New Roman" panose="02020603050405020304" pitchFamily="18" charset="0"/>
                        </a:rPr>
                        <a:t>150</a:t>
                      </a:r>
                      <a:endParaRPr lang="ja-JP" sz="1100" kern="1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a:txBody>
                  <a:tcPr marL="9525" marR="9525"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94601280"/>
                  </a:ext>
                </a:extLst>
              </a:tr>
            </a:tbl>
          </a:graphicData>
        </a:graphic>
      </p:graphicFrame>
      <p:graphicFrame>
        <p:nvGraphicFramePr>
          <p:cNvPr id="9" name="表 8"/>
          <p:cNvGraphicFramePr>
            <a:graphicFrameLocks noGrp="1"/>
          </p:cNvGraphicFramePr>
          <p:nvPr>
            <p:extLst>
              <p:ext uri="{D42A27DB-BD31-4B8C-83A1-F6EECF244321}">
                <p14:modId xmlns:p14="http://schemas.microsoft.com/office/powerpoint/2010/main" val="3688938999"/>
              </p:ext>
            </p:extLst>
          </p:nvPr>
        </p:nvGraphicFramePr>
        <p:xfrm>
          <a:off x="121181" y="2757173"/>
          <a:ext cx="6632149" cy="1701038"/>
        </p:xfrm>
        <a:graphic>
          <a:graphicData uri="http://schemas.openxmlformats.org/drawingml/2006/table">
            <a:tbl>
              <a:tblPr firstRow="1" bandRow="1">
                <a:tableStyleId>{2D5ABB26-0587-4C30-8999-92F81FD0307C}</a:tableStyleId>
              </a:tblPr>
              <a:tblGrid>
                <a:gridCol w="1694277">
                  <a:extLst>
                    <a:ext uri="{9D8B030D-6E8A-4147-A177-3AD203B41FA5}">
                      <a16:colId xmlns:a16="http://schemas.microsoft.com/office/drawing/2014/main" val="3069810489"/>
                    </a:ext>
                  </a:extLst>
                </a:gridCol>
                <a:gridCol w="725631">
                  <a:extLst>
                    <a:ext uri="{9D8B030D-6E8A-4147-A177-3AD203B41FA5}">
                      <a16:colId xmlns:a16="http://schemas.microsoft.com/office/drawing/2014/main" val="2036241105"/>
                    </a:ext>
                  </a:extLst>
                </a:gridCol>
                <a:gridCol w="586645">
                  <a:extLst>
                    <a:ext uri="{9D8B030D-6E8A-4147-A177-3AD203B41FA5}">
                      <a16:colId xmlns:a16="http://schemas.microsoft.com/office/drawing/2014/main" val="3241794018"/>
                    </a:ext>
                  </a:extLst>
                </a:gridCol>
                <a:gridCol w="724778">
                  <a:extLst>
                    <a:ext uri="{9D8B030D-6E8A-4147-A177-3AD203B41FA5}">
                      <a16:colId xmlns:a16="http://schemas.microsoft.com/office/drawing/2014/main" val="2211799885"/>
                    </a:ext>
                  </a:extLst>
                </a:gridCol>
                <a:gridCol w="725631">
                  <a:extLst>
                    <a:ext uri="{9D8B030D-6E8A-4147-A177-3AD203B41FA5}">
                      <a16:colId xmlns:a16="http://schemas.microsoft.com/office/drawing/2014/main" val="1570897332"/>
                    </a:ext>
                  </a:extLst>
                </a:gridCol>
                <a:gridCol w="724778">
                  <a:extLst>
                    <a:ext uri="{9D8B030D-6E8A-4147-A177-3AD203B41FA5}">
                      <a16:colId xmlns:a16="http://schemas.microsoft.com/office/drawing/2014/main" val="3565290335"/>
                    </a:ext>
                  </a:extLst>
                </a:gridCol>
                <a:gridCol w="725631">
                  <a:extLst>
                    <a:ext uri="{9D8B030D-6E8A-4147-A177-3AD203B41FA5}">
                      <a16:colId xmlns:a16="http://schemas.microsoft.com/office/drawing/2014/main" val="1634872388"/>
                    </a:ext>
                  </a:extLst>
                </a:gridCol>
                <a:gridCol w="724778">
                  <a:extLst>
                    <a:ext uri="{9D8B030D-6E8A-4147-A177-3AD203B41FA5}">
                      <a16:colId xmlns:a16="http://schemas.microsoft.com/office/drawing/2014/main" val="2131424122"/>
                    </a:ext>
                  </a:extLst>
                </a:gridCol>
              </a:tblGrid>
              <a:tr h="0">
                <a:tc>
                  <a:txBody>
                    <a:bodyPr/>
                    <a:lstStyle/>
                    <a:p>
                      <a:pPr>
                        <a:lnSpc>
                          <a:spcPct val="200000"/>
                        </a:lnSpc>
                      </a:pPr>
                      <a:endParaRPr lang="ja-JP" sz="1100" kern="100" dirty="0">
                        <a:effectLst/>
                        <a:latin typeface="Times New Roman" panose="02020603050405020304" pitchFamily="18" charset="0"/>
                        <a:cs typeface="Times New Roman" panose="02020603050405020304" pitchFamily="18" charset="0"/>
                      </a:endParaRPr>
                    </a:p>
                  </a:txBody>
                  <a:tcPr marT="17780" marB="1778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2009</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T="17780" marB="1778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2010</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T="17780" marB="1778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2011</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T="17780" marB="1778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2012</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T="17780" marB="1778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2013</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T="17780" marB="1778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2014</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T="17780" marB="1778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2015</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T="17780" marB="1778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77495651"/>
                  </a:ext>
                </a:extLst>
              </a:tr>
              <a:tr h="75565">
                <a:tc>
                  <a:txBody>
                    <a:bodyPr/>
                    <a:lstStyle/>
                    <a:p>
                      <a:pP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All patients (MDV)</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T="17780" marB="17780" anchor="b">
                    <a:lnT w="12700" cap="flat" cmpd="sng" algn="ctr">
                      <a:solidFill>
                        <a:schemeClr val="tx1"/>
                      </a:solidFill>
                      <a:prstDash val="solid"/>
                      <a:round/>
                      <a:headEnd type="none" w="med" len="med"/>
                      <a:tailEnd type="none" w="med" len="med"/>
                    </a:lnT>
                  </a:tcPr>
                </a:tc>
                <a:tc>
                  <a:txBody>
                    <a:bodyPr/>
                    <a:lstStyle/>
                    <a:p>
                      <a:pPr algn="r" fontAlgn="ctr">
                        <a:lnSpc>
                          <a:spcPct val="200000"/>
                        </a:lnSpc>
                        <a:spcAft>
                          <a:spcPts val="0"/>
                        </a:spcAft>
                      </a:pPr>
                      <a:r>
                        <a:rPr lang="en-US" sz="1100" kern="100" dirty="0">
                          <a:effectLst/>
                          <a:latin typeface="Times New Roman" panose="02020603050405020304" pitchFamily="18" charset="0"/>
                          <a:cs typeface="Times New Roman" panose="02020603050405020304" pitchFamily="18" charset="0"/>
                        </a:rPr>
                        <a:t>22</a:t>
                      </a:r>
                      <a:r>
                        <a:rPr lang="en-US" sz="1100" kern="100" baseline="0" dirty="0">
                          <a:effectLst/>
                          <a:latin typeface="Times New Roman" panose="02020603050405020304" pitchFamily="18" charset="0"/>
                          <a:cs typeface="Times New Roman" panose="02020603050405020304" pitchFamily="18" charset="0"/>
                        </a:rPr>
                        <a:t> </a:t>
                      </a:r>
                      <a:r>
                        <a:rPr lang="en-US" sz="1100" kern="100" dirty="0">
                          <a:effectLst/>
                          <a:latin typeface="Times New Roman" panose="02020603050405020304" pitchFamily="18" charset="0"/>
                          <a:cs typeface="Times New Roman" panose="02020603050405020304" pitchFamily="18" charset="0"/>
                        </a:rPr>
                        <a:t>178</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9525" marR="9525" marT="17780" marB="17780" anchor="b">
                    <a:lnT w="12700" cap="flat" cmpd="sng" algn="ctr">
                      <a:solidFill>
                        <a:schemeClr val="tx1"/>
                      </a:solidFill>
                      <a:prstDash val="solid"/>
                      <a:round/>
                      <a:headEnd type="none" w="med" len="med"/>
                      <a:tailEnd type="none" w="med" len="med"/>
                    </a:lnT>
                  </a:tcPr>
                </a:tc>
                <a:tc>
                  <a:txBody>
                    <a:bodyPr/>
                    <a:lstStyle/>
                    <a:p>
                      <a:pPr algn="r" fontAlgn="ctr">
                        <a:lnSpc>
                          <a:spcPct val="200000"/>
                        </a:lnSpc>
                        <a:spcAft>
                          <a:spcPts val="0"/>
                        </a:spcAft>
                      </a:pPr>
                      <a:r>
                        <a:rPr lang="en-US" sz="1100" kern="100" dirty="0">
                          <a:effectLst/>
                          <a:latin typeface="Times New Roman" panose="02020603050405020304" pitchFamily="18" charset="0"/>
                          <a:cs typeface="Times New Roman" panose="02020603050405020304" pitchFamily="18" charset="0"/>
                        </a:rPr>
                        <a:t>67</a:t>
                      </a:r>
                      <a:r>
                        <a:rPr lang="en-US" sz="1100" kern="100" baseline="0" dirty="0">
                          <a:effectLst/>
                          <a:latin typeface="Times New Roman" panose="02020603050405020304" pitchFamily="18" charset="0"/>
                          <a:cs typeface="Times New Roman" panose="02020603050405020304" pitchFamily="18" charset="0"/>
                        </a:rPr>
                        <a:t> </a:t>
                      </a:r>
                      <a:r>
                        <a:rPr lang="en-US" sz="1100" kern="100" dirty="0">
                          <a:effectLst/>
                          <a:latin typeface="Times New Roman" panose="02020603050405020304" pitchFamily="18" charset="0"/>
                          <a:cs typeface="Times New Roman" panose="02020603050405020304" pitchFamily="18" charset="0"/>
                        </a:rPr>
                        <a:t>518</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9525" marR="9525" marT="17780" marB="17780" anchor="b">
                    <a:lnT w="12700" cap="flat" cmpd="sng" algn="ctr">
                      <a:solidFill>
                        <a:schemeClr val="tx1"/>
                      </a:solidFill>
                      <a:prstDash val="solid"/>
                      <a:round/>
                      <a:headEnd type="none" w="med" len="med"/>
                      <a:tailEnd type="none" w="med" len="med"/>
                    </a:lnT>
                  </a:tcPr>
                </a:tc>
                <a:tc>
                  <a:txBody>
                    <a:bodyPr/>
                    <a:lstStyle/>
                    <a:p>
                      <a:pPr algn="r" fontAlgn="ctr">
                        <a:lnSpc>
                          <a:spcPct val="200000"/>
                        </a:lnSpc>
                        <a:spcAft>
                          <a:spcPts val="0"/>
                        </a:spcAft>
                      </a:pPr>
                      <a:r>
                        <a:rPr lang="en-US" sz="1100" kern="100" dirty="0">
                          <a:effectLst/>
                          <a:latin typeface="Times New Roman" panose="02020603050405020304" pitchFamily="18" charset="0"/>
                          <a:cs typeface="Times New Roman" panose="02020603050405020304" pitchFamily="18" charset="0"/>
                        </a:rPr>
                        <a:t>118</a:t>
                      </a:r>
                      <a:r>
                        <a:rPr lang="en-US" sz="1100" kern="100" baseline="0" dirty="0">
                          <a:effectLst/>
                          <a:latin typeface="Times New Roman" panose="02020603050405020304" pitchFamily="18" charset="0"/>
                          <a:cs typeface="Times New Roman" panose="02020603050405020304" pitchFamily="18" charset="0"/>
                        </a:rPr>
                        <a:t> </a:t>
                      </a:r>
                      <a:r>
                        <a:rPr lang="en-US" sz="1100" kern="100" dirty="0">
                          <a:effectLst/>
                          <a:latin typeface="Times New Roman" panose="02020603050405020304" pitchFamily="18" charset="0"/>
                          <a:cs typeface="Times New Roman" panose="02020603050405020304" pitchFamily="18" charset="0"/>
                        </a:rPr>
                        <a:t>154</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9525" marR="9525" marT="17780" marB="17780" anchor="b">
                    <a:lnT w="12700" cap="flat" cmpd="sng" algn="ctr">
                      <a:solidFill>
                        <a:schemeClr val="tx1"/>
                      </a:solidFill>
                      <a:prstDash val="solid"/>
                      <a:round/>
                      <a:headEnd type="none" w="med" len="med"/>
                      <a:tailEnd type="none" w="med" len="med"/>
                    </a:lnT>
                  </a:tcPr>
                </a:tc>
                <a:tc>
                  <a:txBody>
                    <a:bodyPr/>
                    <a:lstStyle/>
                    <a:p>
                      <a:pPr algn="r" fontAlgn="ctr">
                        <a:lnSpc>
                          <a:spcPct val="200000"/>
                        </a:lnSpc>
                        <a:spcAft>
                          <a:spcPts val="0"/>
                        </a:spcAft>
                      </a:pPr>
                      <a:r>
                        <a:rPr lang="en-US" sz="1100" kern="100" dirty="0">
                          <a:effectLst/>
                          <a:latin typeface="Times New Roman" panose="02020603050405020304" pitchFamily="18" charset="0"/>
                          <a:cs typeface="Times New Roman" panose="02020603050405020304" pitchFamily="18" charset="0"/>
                        </a:rPr>
                        <a:t>157</a:t>
                      </a:r>
                      <a:r>
                        <a:rPr lang="en-US" sz="1100" kern="100" baseline="0" dirty="0">
                          <a:effectLst/>
                          <a:latin typeface="Times New Roman" panose="02020603050405020304" pitchFamily="18" charset="0"/>
                          <a:cs typeface="Times New Roman" panose="02020603050405020304" pitchFamily="18" charset="0"/>
                        </a:rPr>
                        <a:t> </a:t>
                      </a:r>
                      <a:r>
                        <a:rPr lang="en-US" sz="1100" kern="100" dirty="0">
                          <a:effectLst/>
                          <a:latin typeface="Times New Roman" panose="02020603050405020304" pitchFamily="18" charset="0"/>
                          <a:cs typeface="Times New Roman" panose="02020603050405020304" pitchFamily="18" charset="0"/>
                        </a:rPr>
                        <a:t>894</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9525" marR="9525" marT="17780" marB="17780" anchor="b">
                    <a:lnT w="12700" cap="flat" cmpd="sng" algn="ctr">
                      <a:solidFill>
                        <a:schemeClr val="tx1"/>
                      </a:solidFill>
                      <a:prstDash val="solid"/>
                      <a:round/>
                      <a:headEnd type="none" w="med" len="med"/>
                      <a:tailEnd type="none" w="med" len="med"/>
                    </a:lnT>
                  </a:tcPr>
                </a:tc>
                <a:tc>
                  <a:txBody>
                    <a:bodyPr/>
                    <a:lstStyle/>
                    <a:p>
                      <a:pPr algn="r" fontAlgn="ctr">
                        <a:lnSpc>
                          <a:spcPct val="200000"/>
                        </a:lnSpc>
                        <a:spcAft>
                          <a:spcPts val="0"/>
                        </a:spcAft>
                      </a:pPr>
                      <a:r>
                        <a:rPr lang="en-US" sz="1100" kern="100" dirty="0">
                          <a:effectLst/>
                          <a:latin typeface="Times New Roman" panose="02020603050405020304" pitchFamily="18" charset="0"/>
                          <a:cs typeface="Times New Roman" panose="02020603050405020304" pitchFamily="18" charset="0"/>
                        </a:rPr>
                        <a:t>280</a:t>
                      </a:r>
                      <a:r>
                        <a:rPr lang="en-US" sz="1100" kern="100" baseline="0" dirty="0">
                          <a:effectLst/>
                          <a:latin typeface="Times New Roman" panose="02020603050405020304" pitchFamily="18" charset="0"/>
                          <a:cs typeface="Times New Roman" panose="02020603050405020304" pitchFamily="18" charset="0"/>
                        </a:rPr>
                        <a:t> </a:t>
                      </a:r>
                      <a:r>
                        <a:rPr lang="en-US" sz="1100" kern="100" dirty="0">
                          <a:effectLst/>
                          <a:latin typeface="Times New Roman" panose="02020603050405020304" pitchFamily="18" charset="0"/>
                          <a:cs typeface="Times New Roman" panose="02020603050405020304" pitchFamily="18" charset="0"/>
                        </a:rPr>
                        <a:t>672</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9525" marR="9525" marT="17780" marB="17780" anchor="b">
                    <a:lnT w="12700" cap="flat" cmpd="sng" algn="ctr">
                      <a:solidFill>
                        <a:schemeClr val="tx1"/>
                      </a:solidFill>
                      <a:prstDash val="solid"/>
                      <a:round/>
                      <a:headEnd type="none" w="med" len="med"/>
                      <a:tailEnd type="none" w="med" len="med"/>
                    </a:lnT>
                  </a:tcPr>
                </a:tc>
                <a:tc>
                  <a:txBody>
                    <a:bodyPr/>
                    <a:lstStyle/>
                    <a:p>
                      <a:pPr algn="r" fontAlgn="ctr">
                        <a:lnSpc>
                          <a:spcPct val="200000"/>
                        </a:lnSpc>
                        <a:spcAft>
                          <a:spcPts val="0"/>
                        </a:spcAft>
                      </a:pPr>
                      <a:r>
                        <a:rPr lang="en-US" sz="1100" kern="100" dirty="0">
                          <a:effectLst/>
                          <a:latin typeface="Times New Roman" panose="02020603050405020304" pitchFamily="18" charset="0"/>
                          <a:cs typeface="Times New Roman" panose="02020603050405020304" pitchFamily="18" charset="0"/>
                        </a:rPr>
                        <a:t>395</a:t>
                      </a:r>
                      <a:r>
                        <a:rPr lang="en-US" sz="1100" kern="100" baseline="0" dirty="0">
                          <a:effectLst/>
                          <a:latin typeface="Times New Roman" panose="02020603050405020304" pitchFamily="18" charset="0"/>
                          <a:cs typeface="Times New Roman" panose="02020603050405020304" pitchFamily="18" charset="0"/>
                        </a:rPr>
                        <a:t> </a:t>
                      </a:r>
                      <a:r>
                        <a:rPr lang="en-US" sz="1100" kern="100" dirty="0">
                          <a:effectLst/>
                          <a:latin typeface="Times New Roman" panose="02020603050405020304" pitchFamily="18" charset="0"/>
                          <a:cs typeface="Times New Roman" panose="02020603050405020304" pitchFamily="18" charset="0"/>
                        </a:rPr>
                        <a:t>648</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9525" marR="9525" marT="17780" marB="17780" anchor="b">
                    <a:lnT w="12700" cap="flat" cmpd="sng" algn="ctr">
                      <a:solidFill>
                        <a:schemeClr val="tx1"/>
                      </a:solidFill>
                      <a:prstDash val="solid"/>
                      <a:round/>
                      <a:headEnd type="none" w="med" len="med"/>
                      <a:tailEnd type="none" w="med" len="med"/>
                    </a:lnT>
                  </a:tcPr>
                </a:tc>
                <a:tc>
                  <a:txBody>
                    <a:bodyPr/>
                    <a:lstStyle/>
                    <a:p>
                      <a:pPr algn="r" fontAlgn="ctr">
                        <a:lnSpc>
                          <a:spcPct val="200000"/>
                        </a:lnSpc>
                        <a:spcAft>
                          <a:spcPts val="0"/>
                        </a:spcAft>
                      </a:pPr>
                      <a:r>
                        <a:rPr lang="en-US" sz="1100" kern="100" dirty="0">
                          <a:effectLst/>
                          <a:latin typeface="Times New Roman" panose="02020603050405020304" pitchFamily="18" charset="0"/>
                          <a:cs typeface="Times New Roman" panose="02020603050405020304" pitchFamily="18" charset="0"/>
                        </a:rPr>
                        <a:t>435</a:t>
                      </a:r>
                      <a:r>
                        <a:rPr lang="en-US" sz="1100" kern="100" baseline="0" dirty="0">
                          <a:effectLst/>
                          <a:latin typeface="Times New Roman" panose="02020603050405020304" pitchFamily="18" charset="0"/>
                          <a:cs typeface="Times New Roman" panose="02020603050405020304" pitchFamily="18" charset="0"/>
                        </a:rPr>
                        <a:t> </a:t>
                      </a:r>
                      <a:r>
                        <a:rPr lang="en-US" sz="1100" kern="100" dirty="0">
                          <a:effectLst/>
                          <a:latin typeface="Times New Roman" panose="02020603050405020304" pitchFamily="18" charset="0"/>
                          <a:cs typeface="Times New Roman" panose="02020603050405020304" pitchFamily="18" charset="0"/>
                        </a:rPr>
                        <a:t>361</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9525" marR="9525" marT="17780" marB="1778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4705883"/>
                  </a:ext>
                </a:extLst>
              </a:tr>
              <a:tr h="75565">
                <a:tc>
                  <a:txBody>
                    <a:bodyPr/>
                    <a:lstStyle/>
                    <a:p>
                      <a:pPr>
                        <a:lnSpc>
                          <a:spcPct val="200000"/>
                        </a:lnSpc>
                        <a:spcAft>
                          <a:spcPts val="0"/>
                        </a:spcAft>
                      </a:pPr>
                      <a:r>
                        <a:rPr lang="en-US" sz="1100" kern="1200" dirty="0">
                          <a:effectLst/>
                          <a:latin typeface="Times New Roman" panose="02020603050405020304" pitchFamily="18" charset="0"/>
                          <a:cs typeface="Times New Roman" panose="02020603050405020304" pitchFamily="18" charset="0"/>
                        </a:rPr>
                        <a:t>All patients (JMDC)</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T="17780" marB="17780" anchor="b"/>
                </a:tc>
                <a:tc>
                  <a:txBody>
                    <a:bodyPr/>
                    <a:lstStyle/>
                    <a:p>
                      <a:pPr algn="r" fontAlgn="ctr">
                        <a:lnSpc>
                          <a:spcPct val="200000"/>
                        </a:lnSpc>
                        <a:spcAft>
                          <a:spcPts val="0"/>
                        </a:spcAft>
                      </a:pPr>
                      <a:r>
                        <a:rPr lang="en-US" sz="1100" kern="100">
                          <a:effectLst/>
                          <a:latin typeface="Times New Roman" panose="02020603050405020304" pitchFamily="18" charset="0"/>
                          <a:cs typeface="Times New Roman" panose="02020603050405020304" pitchFamily="18" charset="0"/>
                        </a:rPr>
                        <a:t>-</a:t>
                      </a:r>
                      <a:endParaRPr lang="ja-JP" sz="1100" kern="10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9525" marR="9525" marT="17780" marB="17780" anchor="b"/>
                </a:tc>
                <a:tc>
                  <a:txBody>
                    <a:bodyPr/>
                    <a:lstStyle/>
                    <a:p>
                      <a:pPr algn="r" fontAlgn="ctr">
                        <a:lnSpc>
                          <a:spcPct val="200000"/>
                        </a:lnSpc>
                        <a:spcAft>
                          <a:spcPts val="0"/>
                        </a:spcAft>
                      </a:pPr>
                      <a:r>
                        <a:rPr lang="en-US" sz="1100" kern="100" dirty="0">
                          <a:effectLst/>
                          <a:latin typeface="Times New Roman" panose="02020603050405020304" pitchFamily="18" charset="0"/>
                          <a:cs typeface="Times New Roman" panose="02020603050405020304" pitchFamily="18" charset="0"/>
                        </a:rPr>
                        <a:t>10</a:t>
                      </a:r>
                      <a:r>
                        <a:rPr lang="en-US" sz="1100" kern="100" baseline="0" dirty="0">
                          <a:effectLst/>
                          <a:latin typeface="Times New Roman" panose="02020603050405020304" pitchFamily="18" charset="0"/>
                          <a:cs typeface="Times New Roman" panose="02020603050405020304" pitchFamily="18" charset="0"/>
                        </a:rPr>
                        <a:t> </a:t>
                      </a:r>
                      <a:r>
                        <a:rPr lang="en-US" sz="1100" kern="100" dirty="0">
                          <a:effectLst/>
                          <a:latin typeface="Times New Roman" panose="02020603050405020304" pitchFamily="18" charset="0"/>
                          <a:cs typeface="Times New Roman" panose="02020603050405020304" pitchFamily="18" charset="0"/>
                        </a:rPr>
                        <a:t>055</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9525" marR="9525" marT="17780" marB="17780" anchor="b"/>
                </a:tc>
                <a:tc>
                  <a:txBody>
                    <a:bodyPr/>
                    <a:lstStyle/>
                    <a:p>
                      <a:pPr algn="r" fontAlgn="ctr">
                        <a:lnSpc>
                          <a:spcPct val="200000"/>
                        </a:lnSpc>
                        <a:spcAft>
                          <a:spcPts val="0"/>
                        </a:spcAft>
                      </a:pPr>
                      <a:r>
                        <a:rPr lang="en-US" sz="1100" kern="100" dirty="0">
                          <a:effectLst/>
                          <a:latin typeface="Times New Roman" panose="02020603050405020304" pitchFamily="18" charset="0"/>
                          <a:cs typeface="Times New Roman" panose="02020603050405020304" pitchFamily="18" charset="0"/>
                        </a:rPr>
                        <a:t>14</a:t>
                      </a:r>
                      <a:r>
                        <a:rPr lang="en-US" sz="1100" kern="100" baseline="0" dirty="0">
                          <a:effectLst/>
                          <a:latin typeface="Times New Roman" panose="02020603050405020304" pitchFamily="18" charset="0"/>
                          <a:cs typeface="Times New Roman" panose="02020603050405020304" pitchFamily="18" charset="0"/>
                        </a:rPr>
                        <a:t> </a:t>
                      </a:r>
                      <a:r>
                        <a:rPr lang="en-US" sz="1100" kern="100" dirty="0">
                          <a:effectLst/>
                          <a:latin typeface="Times New Roman" panose="02020603050405020304" pitchFamily="18" charset="0"/>
                          <a:cs typeface="Times New Roman" panose="02020603050405020304" pitchFamily="18" charset="0"/>
                        </a:rPr>
                        <a:t>505</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9525" marR="9525" marT="17780" marB="17780" anchor="b"/>
                </a:tc>
                <a:tc>
                  <a:txBody>
                    <a:bodyPr/>
                    <a:lstStyle/>
                    <a:p>
                      <a:pPr algn="r" fontAlgn="ctr">
                        <a:lnSpc>
                          <a:spcPct val="200000"/>
                        </a:lnSpc>
                        <a:spcAft>
                          <a:spcPts val="0"/>
                        </a:spcAft>
                      </a:pPr>
                      <a:r>
                        <a:rPr lang="en-US" sz="1100" kern="100" dirty="0">
                          <a:effectLst/>
                          <a:latin typeface="Times New Roman" panose="02020603050405020304" pitchFamily="18" charset="0"/>
                          <a:cs typeface="Times New Roman" panose="02020603050405020304" pitchFamily="18" charset="0"/>
                        </a:rPr>
                        <a:t>17</a:t>
                      </a:r>
                      <a:r>
                        <a:rPr lang="en-US" sz="1100" kern="100" baseline="0" dirty="0">
                          <a:effectLst/>
                          <a:latin typeface="Times New Roman" panose="02020603050405020304" pitchFamily="18" charset="0"/>
                          <a:cs typeface="Times New Roman" panose="02020603050405020304" pitchFamily="18" charset="0"/>
                        </a:rPr>
                        <a:t> </a:t>
                      </a:r>
                      <a:r>
                        <a:rPr lang="en-US" sz="1100" kern="100" dirty="0">
                          <a:effectLst/>
                          <a:latin typeface="Times New Roman" panose="02020603050405020304" pitchFamily="18" charset="0"/>
                          <a:cs typeface="Times New Roman" panose="02020603050405020304" pitchFamily="18" charset="0"/>
                        </a:rPr>
                        <a:t>759</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9525" marR="9525" marT="17780" marB="17780" anchor="b"/>
                </a:tc>
                <a:tc>
                  <a:txBody>
                    <a:bodyPr/>
                    <a:lstStyle/>
                    <a:p>
                      <a:pPr algn="r" fontAlgn="ctr">
                        <a:lnSpc>
                          <a:spcPct val="200000"/>
                        </a:lnSpc>
                        <a:spcAft>
                          <a:spcPts val="0"/>
                        </a:spcAft>
                      </a:pPr>
                      <a:r>
                        <a:rPr lang="en-US" sz="1100" kern="100" dirty="0">
                          <a:effectLst/>
                          <a:latin typeface="Times New Roman" panose="02020603050405020304" pitchFamily="18" charset="0"/>
                          <a:cs typeface="Times New Roman" panose="02020603050405020304" pitchFamily="18" charset="0"/>
                        </a:rPr>
                        <a:t>30</a:t>
                      </a:r>
                      <a:r>
                        <a:rPr lang="en-US" sz="1100" kern="100" baseline="0" dirty="0">
                          <a:effectLst/>
                          <a:latin typeface="Times New Roman" panose="02020603050405020304" pitchFamily="18" charset="0"/>
                          <a:cs typeface="Times New Roman" panose="02020603050405020304" pitchFamily="18" charset="0"/>
                        </a:rPr>
                        <a:t> </a:t>
                      </a:r>
                      <a:r>
                        <a:rPr lang="en-US" sz="1100" kern="100" dirty="0">
                          <a:effectLst/>
                          <a:latin typeface="Times New Roman" panose="02020603050405020304" pitchFamily="18" charset="0"/>
                          <a:cs typeface="Times New Roman" panose="02020603050405020304" pitchFamily="18" charset="0"/>
                        </a:rPr>
                        <a:t>140</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9525" marR="9525" marT="17780" marB="17780" anchor="b"/>
                </a:tc>
                <a:tc>
                  <a:txBody>
                    <a:bodyPr/>
                    <a:lstStyle/>
                    <a:p>
                      <a:pPr algn="r" fontAlgn="ctr">
                        <a:lnSpc>
                          <a:spcPct val="200000"/>
                        </a:lnSpc>
                        <a:spcAft>
                          <a:spcPts val="0"/>
                        </a:spcAft>
                      </a:pPr>
                      <a:r>
                        <a:rPr lang="en-US" sz="1100" kern="100" dirty="0">
                          <a:effectLst/>
                          <a:latin typeface="Times New Roman" panose="02020603050405020304" pitchFamily="18" charset="0"/>
                          <a:cs typeface="Times New Roman" panose="02020603050405020304" pitchFamily="18" charset="0"/>
                        </a:rPr>
                        <a:t>35</a:t>
                      </a:r>
                      <a:r>
                        <a:rPr lang="en-US" sz="1100" kern="100" baseline="0" dirty="0">
                          <a:effectLst/>
                          <a:latin typeface="Times New Roman" panose="02020603050405020304" pitchFamily="18" charset="0"/>
                          <a:cs typeface="Times New Roman" panose="02020603050405020304" pitchFamily="18" charset="0"/>
                        </a:rPr>
                        <a:t> </a:t>
                      </a:r>
                      <a:r>
                        <a:rPr lang="en-US" sz="1100" kern="100" dirty="0">
                          <a:effectLst/>
                          <a:latin typeface="Times New Roman" panose="02020603050405020304" pitchFamily="18" charset="0"/>
                          <a:cs typeface="Times New Roman" panose="02020603050405020304" pitchFamily="18" charset="0"/>
                        </a:rPr>
                        <a:t>795</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9525" marR="9525" marT="17780" marB="17780" anchor="b"/>
                </a:tc>
                <a:tc>
                  <a:txBody>
                    <a:bodyPr/>
                    <a:lstStyle/>
                    <a:p>
                      <a:pPr algn="r" fontAlgn="ctr">
                        <a:lnSpc>
                          <a:spcPct val="200000"/>
                        </a:lnSpc>
                        <a:spcAft>
                          <a:spcPts val="0"/>
                        </a:spcAft>
                      </a:pPr>
                      <a:r>
                        <a:rPr lang="en-US" sz="1100" kern="100" dirty="0">
                          <a:effectLst/>
                          <a:latin typeface="Times New Roman" panose="02020603050405020304" pitchFamily="18" charset="0"/>
                          <a:cs typeface="Times New Roman" panose="02020603050405020304" pitchFamily="18" charset="0"/>
                        </a:rPr>
                        <a:t>36</a:t>
                      </a:r>
                      <a:r>
                        <a:rPr lang="en-US" sz="1100" kern="100" baseline="0" dirty="0">
                          <a:effectLst/>
                          <a:latin typeface="Times New Roman" panose="02020603050405020304" pitchFamily="18" charset="0"/>
                          <a:cs typeface="Times New Roman" panose="02020603050405020304" pitchFamily="18" charset="0"/>
                        </a:rPr>
                        <a:t> </a:t>
                      </a:r>
                      <a:r>
                        <a:rPr lang="en-US" sz="1100" kern="100" dirty="0">
                          <a:effectLst/>
                          <a:latin typeface="Times New Roman" panose="02020603050405020304" pitchFamily="18" charset="0"/>
                          <a:cs typeface="Times New Roman" panose="02020603050405020304" pitchFamily="18" charset="0"/>
                        </a:rPr>
                        <a:t>209</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9525" marR="9525" marT="17780" marB="17780" anchor="b"/>
                </a:tc>
                <a:extLst>
                  <a:ext uri="{0D108BD9-81ED-4DB2-BD59-A6C34878D82A}">
                    <a16:rowId xmlns:a16="http://schemas.microsoft.com/office/drawing/2014/main" val="1209730181"/>
                  </a:ext>
                </a:extLst>
              </a:tr>
              <a:tr h="0">
                <a:tc>
                  <a:txBody>
                    <a:bodyPr/>
                    <a:lstStyle/>
                    <a:p>
                      <a:pPr>
                        <a:lnSpc>
                          <a:spcPct val="200000"/>
                        </a:lnSpc>
                        <a:spcAft>
                          <a:spcPts val="0"/>
                        </a:spcAft>
                      </a:pPr>
                      <a:r>
                        <a:rPr lang="en-US" sz="1100" kern="100" dirty="0">
                          <a:effectLst/>
                          <a:latin typeface="Times New Roman" panose="02020603050405020304" pitchFamily="18" charset="0"/>
                          <a:cs typeface="Times New Roman" panose="02020603050405020304" pitchFamily="18" charset="0"/>
                        </a:rPr>
                        <a:t> hospitals</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T="17780" marB="17780" anchor="b"/>
                </a:tc>
                <a:tc>
                  <a:txBody>
                    <a:bodyPr/>
                    <a:lstStyle/>
                    <a:p>
                      <a:pPr algn="r" fontAlgn="b">
                        <a:lnSpc>
                          <a:spcPct val="200000"/>
                        </a:lnSpc>
                        <a:spcAft>
                          <a:spcPts val="0"/>
                        </a:spcAft>
                      </a:pPr>
                      <a:r>
                        <a:rPr lang="en-US" sz="1100" kern="100" dirty="0">
                          <a:effectLst/>
                          <a:latin typeface="Times New Roman" panose="02020603050405020304" pitchFamily="18" charset="0"/>
                          <a:cs typeface="Times New Roman" panose="02020603050405020304" pitchFamily="18" charset="0"/>
                        </a:rPr>
                        <a:t>-</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9525" marR="9525" marT="17780" marB="17780" anchor="b"/>
                </a:tc>
                <a:tc>
                  <a:txBody>
                    <a:bodyPr/>
                    <a:lstStyle/>
                    <a:p>
                      <a:pPr algn="r" fontAlgn="b">
                        <a:lnSpc>
                          <a:spcPct val="200000"/>
                        </a:lnSpc>
                        <a:spcAft>
                          <a:spcPts val="0"/>
                        </a:spcAft>
                      </a:pPr>
                      <a:r>
                        <a:rPr lang="en-US" sz="1100" kern="100" dirty="0">
                          <a:effectLst/>
                          <a:latin typeface="Times New Roman" panose="02020603050405020304" pitchFamily="18" charset="0"/>
                          <a:cs typeface="Times New Roman" panose="02020603050405020304" pitchFamily="18" charset="0"/>
                        </a:rPr>
                        <a:t>5</a:t>
                      </a:r>
                      <a:r>
                        <a:rPr lang="en-US" sz="1100" kern="100" baseline="0" dirty="0">
                          <a:effectLst/>
                          <a:latin typeface="Times New Roman" panose="02020603050405020304" pitchFamily="18" charset="0"/>
                          <a:cs typeface="Times New Roman" panose="02020603050405020304" pitchFamily="18" charset="0"/>
                        </a:rPr>
                        <a:t> </a:t>
                      </a:r>
                      <a:r>
                        <a:rPr lang="en-US" sz="1100" kern="100" dirty="0">
                          <a:effectLst/>
                          <a:latin typeface="Times New Roman" panose="02020603050405020304" pitchFamily="18" charset="0"/>
                          <a:cs typeface="Times New Roman" panose="02020603050405020304" pitchFamily="18" charset="0"/>
                        </a:rPr>
                        <a:t>261</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9525" marR="9525" marT="17780" marB="17780" anchor="b"/>
                </a:tc>
                <a:tc>
                  <a:txBody>
                    <a:bodyPr/>
                    <a:lstStyle/>
                    <a:p>
                      <a:pPr algn="r" fontAlgn="b">
                        <a:lnSpc>
                          <a:spcPct val="200000"/>
                        </a:lnSpc>
                        <a:spcAft>
                          <a:spcPts val="0"/>
                        </a:spcAft>
                      </a:pPr>
                      <a:r>
                        <a:rPr lang="en-US" sz="1100" kern="100" dirty="0">
                          <a:effectLst/>
                          <a:latin typeface="Times New Roman" panose="02020603050405020304" pitchFamily="18" charset="0"/>
                          <a:cs typeface="Times New Roman" panose="02020603050405020304" pitchFamily="18" charset="0"/>
                        </a:rPr>
                        <a:t>7</a:t>
                      </a:r>
                      <a:r>
                        <a:rPr lang="en-US" sz="1100" kern="100" baseline="0" dirty="0">
                          <a:effectLst/>
                          <a:latin typeface="Times New Roman" panose="02020603050405020304" pitchFamily="18" charset="0"/>
                          <a:cs typeface="Times New Roman" panose="02020603050405020304" pitchFamily="18" charset="0"/>
                        </a:rPr>
                        <a:t> </a:t>
                      </a:r>
                      <a:r>
                        <a:rPr lang="en-US" sz="1100" kern="100" dirty="0">
                          <a:effectLst/>
                          <a:latin typeface="Times New Roman" panose="02020603050405020304" pitchFamily="18" charset="0"/>
                          <a:cs typeface="Times New Roman" panose="02020603050405020304" pitchFamily="18" charset="0"/>
                        </a:rPr>
                        <a:t>508</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9525" marR="9525" marT="17780" marB="17780" anchor="b"/>
                </a:tc>
                <a:tc>
                  <a:txBody>
                    <a:bodyPr/>
                    <a:lstStyle/>
                    <a:p>
                      <a:pPr algn="r" fontAlgn="b">
                        <a:lnSpc>
                          <a:spcPct val="200000"/>
                        </a:lnSpc>
                        <a:spcAft>
                          <a:spcPts val="0"/>
                        </a:spcAft>
                      </a:pPr>
                      <a:r>
                        <a:rPr lang="en-US" sz="1100" kern="100" dirty="0">
                          <a:effectLst/>
                          <a:latin typeface="Times New Roman" panose="02020603050405020304" pitchFamily="18" charset="0"/>
                          <a:cs typeface="Times New Roman" panose="02020603050405020304" pitchFamily="18" charset="0"/>
                        </a:rPr>
                        <a:t>9</a:t>
                      </a:r>
                      <a:r>
                        <a:rPr lang="en-US" sz="1100" kern="100" baseline="0" dirty="0">
                          <a:effectLst/>
                          <a:latin typeface="Times New Roman" panose="02020603050405020304" pitchFamily="18" charset="0"/>
                          <a:cs typeface="Times New Roman" panose="02020603050405020304" pitchFamily="18" charset="0"/>
                        </a:rPr>
                        <a:t> </a:t>
                      </a:r>
                      <a:r>
                        <a:rPr lang="en-US" sz="1100" kern="100" dirty="0">
                          <a:effectLst/>
                          <a:latin typeface="Times New Roman" panose="02020603050405020304" pitchFamily="18" charset="0"/>
                          <a:cs typeface="Times New Roman" panose="02020603050405020304" pitchFamily="18" charset="0"/>
                        </a:rPr>
                        <a:t>349</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9525" marR="9525" marT="17780" marB="17780" anchor="b"/>
                </a:tc>
                <a:tc>
                  <a:txBody>
                    <a:bodyPr/>
                    <a:lstStyle/>
                    <a:p>
                      <a:pPr algn="r" fontAlgn="b">
                        <a:lnSpc>
                          <a:spcPct val="200000"/>
                        </a:lnSpc>
                        <a:spcAft>
                          <a:spcPts val="0"/>
                        </a:spcAft>
                      </a:pPr>
                      <a:r>
                        <a:rPr lang="en-US" sz="1100" kern="100" dirty="0">
                          <a:effectLst/>
                          <a:latin typeface="Times New Roman" panose="02020603050405020304" pitchFamily="18" charset="0"/>
                          <a:cs typeface="Times New Roman" panose="02020603050405020304" pitchFamily="18" charset="0"/>
                        </a:rPr>
                        <a:t>15</a:t>
                      </a:r>
                      <a:r>
                        <a:rPr lang="en-US" sz="1100" kern="100" baseline="0" dirty="0">
                          <a:effectLst/>
                          <a:latin typeface="Times New Roman" panose="02020603050405020304" pitchFamily="18" charset="0"/>
                          <a:cs typeface="Times New Roman" panose="02020603050405020304" pitchFamily="18" charset="0"/>
                        </a:rPr>
                        <a:t> </a:t>
                      </a:r>
                      <a:r>
                        <a:rPr lang="en-US" sz="1100" kern="100" dirty="0">
                          <a:effectLst/>
                          <a:latin typeface="Times New Roman" panose="02020603050405020304" pitchFamily="18" charset="0"/>
                          <a:cs typeface="Times New Roman" panose="02020603050405020304" pitchFamily="18" charset="0"/>
                        </a:rPr>
                        <a:t>799</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9525" marR="9525" marT="17780" marB="17780" anchor="b"/>
                </a:tc>
                <a:tc>
                  <a:txBody>
                    <a:bodyPr/>
                    <a:lstStyle/>
                    <a:p>
                      <a:pPr algn="r" fontAlgn="b">
                        <a:lnSpc>
                          <a:spcPct val="200000"/>
                        </a:lnSpc>
                        <a:spcAft>
                          <a:spcPts val="0"/>
                        </a:spcAft>
                      </a:pPr>
                      <a:r>
                        <a:rPr lang="en-US" sz="1100" kern="100" dirty="0">
                          <a:effectLst/>
                          <a:latin typeface="Times New Roman" panose="02020603050405020304" pitchFamily="18" charset="0"/>
                          <a:cs typeface="Times New Roman" panose="02020603050405020304" pitchFamily="18" charset="0"/>
                        </a:rPr>
                        <a:t>18</a:t>
                      </a:r>
                      <a:r>
                        <a:rPr lang="en-US" sz="1100" kern="100" baseline="0" dirty="0">
                          <a:effectLst/>
                          <a:latin typeface="Times New Roman" panose="02020603050405020304" pitchFamily="18" charset="0"/>
                          <a:cs typeface="Times New Roman" panose="02020603050405020304" pitchFamily="18" charset="0"/>
                        </a:rPr>
                        <a:t> </a:t>
                      </a:r>
                      <a:r>
                        <a:rPr lang="en-US" sz="1100" kern="100" dirty="0">
                          <a:effectLst/>
                          <a:latin typeface="Times New Roman" panose="02020603050405020304" pitchFamily="18" charset="0"/>
                          <a:cs typeface="Times New Roman" panose="02020603050405020304" pitchFamily="18" charset="0"/>
                        </a:rPr>
                        <a:t>678</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9525" marR="9525" marT="17780" marB="17780" anchor="b"/>
                </a:tc>
                <a:tc>
                  <a:txBody>
                    <a:bodyPr/>
                    <a:lstStyle/>
                    <a:p>
                      <a:pPr algn="r" fontAlgn="b">
                        <a:lnSpc>
                          <a:spcPct val="200000"/>
                        </a:lnSpc>
                        <a:spcAft>
                          <a:spcPts val="0"/>
                        </a:spcAft>
                      </a:pPr>
                      <a:r>
                        <a:rPr lang="en-US" sz="1100" kern="100" dirty="0">
                          <a:effectLst/>
                          <a:latin typeface="Times New Roman" panose="02020603050405020304" pitchFamily="18" charset="0"/>
                          <a:cs typeface="Times New Roman" panose="02020603050405020304" pitchFamily="18" charset="0"/>
                        </a:rPr>
                        <a:t>18</a:t>
                      </a:r>
                      <a:r>
                        <a:rPr lang="en-US" sz="1100" kern="100" baseline="0" dirty="0">
                          <a:effectLst/>
                          <a:latin typeface="Times New Roman" panose="02020603050405020304" pitchFamily="18" charset="0"/>
                          <a:cs typeface="Times New Roman" panose="02020603050405020304" pitchFamily="18" charset="0"/>
                        </a:rPr>
                        <a:t> </a:t>
                      </a:r>
                      <a:r>
                        <a:rPr lang="en-US" sz="1100" kern="100" dirty="0">
                          <a:effectLst/>
                          <a:latin typeface="Times New Roman" panose="02020603050405020304" pitchFamily="18" charset="0"/>
                          <a:cs typeface="Times New Roman" panose="02020603050405020304" pitchFamily="18" charset="0"/>
                        </a:rPr>
                        <a:t>695</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9525" marR="9525" marT="17780" marB="17780" anchor="b"/>
                </a:tc>
                <a:extLst>
                  <a:ext uri="{0D108BD9-81ED-4DB2-BD59-A6C34878D82A}">
                    <a16:rowId xmlns:a16="http://schemas.microsoft.com/office/drawing/2014/main" val="1333588477"/>
                  </a:ext>
                </a:extLst>
              </a:tr>
              <a:tr h="0">
                <a:tc>
                  <a:txBody>
                    <a:bodyPr/>
                    <a:lstStyle/>
                    <a:p>
                      <a:pPr>
                        <a:lnSpc>
                          <a:spcPct val="200000"/>
                        </a:lnSpc>
                        <a:spcAft>
                          <a:spcPts val="0"/>
                        </a:spcAft>
                      </a:pPr>
                      <a:r>
                        <a:rPr lang="en-US" sz="1100" kern="100" dirty="0">
                          <a:effectLst/>
                          <a:latin typeface="Times New Roman" panose="02020603050405020304" pitchFamily="18" charset="0"/>
                          <a:cs typeface="Times New Roman" panose="02020603050405020304" pitchFamily="18" charset="0"/>
                        </a:rPr>
                        <a:t> clinics</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T="17780" marB="17780" anchor="b">
                    <a:lnB w="12700" cap="flat" cmpd="sng" algn="ctr">
                      <a:solidFill>
                        <a:schemeClr val="tx1"/>
                      </a:solidFill>
                      <a:prstDash val="solid"/>
                      <a:round/>
                      <a:headEnd type="none" w="med" len="med"/>
                      <a:tailEnd type="none" w="med" len="med"/>
                    </a:lnB>
                  </a:tcPr>
                </a:tc>
                <a:tc>
                  <a:txBody>
                    <a:bodyPr/>
                    <a:lstStyle/>
                    <a:p>
                      <a:pPr algn="r" fontAlgn="b">
                        <a:lnSpc>
                          <a:spcPct val="200000"/>
                        </a:lnSpc>
                        <a:spcAft>
                          <a:spcPts val="0"/>
                        </a:spcAft>
                      </a:pPr>
                      <a:r>
                        <a:rPr lang="en-US" sz="1100" kern="100" dirty="0">
                          <a:effectLst/>
                          <a:latin typeface="Times New Roman" panose="02020603050405020304" pitchFamily="18" charset="0"/>
                          <a:cs typeface="Times New Roman" panose="02020603050405020304" pitchFamily="18" charset="0"/>
                        </a:rPr>
                        <a:t>-</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9525" marR="9525" marT="17780" marB="17780" anchor="b">
                    <a:lnB w="12700" cap="flat" cmpd="sng" algn="ctr">
                      <a:solidFill>
                        <a:schemeClr val="tx1"/>
                      </a:solidFill>
                      <a:prstDash val="solid"/>
                      <a:round/>
                      <a:headEnd type="none" w="med" len="med"/>
                      <a:tailEnd type="none" w="med" len="med"/>
                    </a:lnB>
                  </a:tcPr>
                </a:tc>
                <a:tc>
                  <a:txBody>
                    <a:bodyPr/>
                    <a:lstStyle/>
                    <a:p>
                      <a:pPr algn="r" fontAlgn="b">
                        <a:lnSpc>
                          <a:spcPct val="200000"/>
                        </a:lnSpc>
                        <a:spcAft>
                          <a:spcPts val="0"/>
                        </a:spcAft>
                      </a:pPr>
                      <a:r>
                        <a:rPr lang="en-US" sz="1100" kern="100" dirty="0">
                          <a:effectLst/>
                          <a:latin typeface="Times New Roman" panose="02020603050405020304" pitchFamily="18" charset="0"/>
                          <a:cs typeface="Times New Roman" panose="02020603050405020304" pitchFamily="18" charset="0"/>
                        </a:rPr>
                        <a:t>4</a:t>
                      </a:r>
                      <a:r>
                        <a:rPr lang="en-US" sz="1100" kern="100" baseline="0" dirty="0">
                          <a:effectLst/>
                          <a:latin typeface="Times New Roman" panose="02020603050405020304" pitchFamily="18" charset="0"/>
                          <a:cs typeface="Times New Roman" panose="02020603050405020304" pitchFamily="18" charset="0"/>
                        </a:rPr>
                        <a:t> </a:t>
                      </a:r>
                      <a:r>
                        <a:rPr lang="en-US" sz="1100" kern="100" dirty="0">
                          <a:effectLst/>
                          <a:latin typeface="Times New Roman" panose="02020603050405020304" pitchFamily="18" charset="0"/>
                          <a:cs typeface="Times New Roman" panose="02020603050405020304" pitchFamily="18" charset="0"/>
                        </a:rPr>
                        <a:t>997</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9525" marR="9525" marT="17780" marB="17780" anchor="b">
                    <a:lnB w="12700" cap="flat" cmpd="sng" algn="ctr">
                      <a:solidFill>
                        <a:schemeClr val="tx1"/>
                      </a:solidFill>
                      <a:prstDash val="solid"/>
                      <a:round/>
                      <a:headEnd type="none" w="med" len="med"/>
                      <a:tailEnd type="none" w="med" len="med"/>
                    </a:lnB>
                  </a:tcPr>
                </a:tc>
                <a:tc>
                  <a:txBody>
                    <a:bodyPr/>
                    <a:lstStyle/>
                    <a:p>
                      <a:pPr algn="r" fontAlgn="b">
                        <a:lnSpc>
                          <a:spcPct val="200000"/>
                        </a:lnSpc>
                        <a:spcAft>
                          <a:spcPts val="0"/>
                        </a:spcAft>
                      </a:pPr>
                      <a:r>
                        <a:rPr lang="en-US" sz="1100" kern="100" dirty="0">
                          <a:effectLst/>
                          <a:latin typeface="Times New Roman" panose="02020603050405020304" pitchFamily="18" charset="0"/>
                          <a:cs typeface="Times New Roman" panose="02020603050405020304" pitchFamily="18" charset="0"/>
                        </a:rPr>
                        <a:t>7</a:t>
                      </a:r>
                      <a:r>
                        <a:rPr lang="en-US" sz="1100" kern="100" baseline="0" dirty="0">
                          <a:effectLst/>
                          <a:latin typeface="Times New Roman" panose="02020603050405020304" pitchFamily="18" charset="0"/>
                          <a:cs typeface="Times New Roman" panose="02020603050405020304" pitchFamily="18" charset="0"/>
                        </a:rPr>
                        <a:t> </a:t>
                      </a:r>
                      <a:r>
                        <a:rPr lang="en-US" sz="1100" kern="100" dirty="0">
                          <a:effectLst/>
                          <a:latin typeface="Times New Roman" panose="02020603050405020304" pitchFamily="18" charset="0"/>
                          <a:cs typeface="Times New Roman" panose="02020603050405020304" pitchFamily="18" charset="0"/>
                        </a:rPr>
                        <a:t>241</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9525" marR="9525" marT="17780" marB="17780" anchor="b">
                    <a:lnB w="12700" cap="flat" cmpd="sng" algn="ctr">
                      <a:solidFill>
                        <a:schemeClr val="tx1"/>
                      </a:solidFill>
                      <a:prstDash val="solid"/>
                      <a:round/>
                      <a:headEnd type="none" w="med" len="med"/>
                      <a:tailEnd type="none" w="med" len="med"/>
                    </a:lnB>
                  </a:tcPr>
                </a:tc>
                <a:tc>
                  <a:txBody>
                    <a:bodyPr/>
                    <a:lstStyle/>
                    <a:p>
                      <a:pPr algn="r" fontAlgn="b">
                        <a:lnSpc>
                          <a:spcPct val="200000"/>
                        </a:lnSpc>
                        <a:spcAft>
                          <a:spcPts val="0"/>
                        </a:spcAft>
                      </a:pPr>
                      <a:r>
                        <a:rPr lang="en-US" sz="1100" kern="100" dirty="0">
                          <a:effectLst/>
                          <a:latin typeface="Times New Roman" panose="02020603050405020304" pitchFamily="18" charset="0"/>
                          <a:cs typeface="Times New Roman" panose="02020603050405020304" pitchFamily="18" charset="0"/>
                        </a:rPr>
                        <a:t>8</a:t>
                      </a:r>
                      <a:r>
                        <a:rPr lang="en-US" sz="1100" kern="100" baseline="0" dirty="0">
                          <a:effectLst/>
                          <a:latin typeface="Times New Roman" panose="02020603050405020304" pitchFamily="18" charset="0"/>
                          <a:cs typeface="Times New Roman" panose="02020603050405020304" pitchFamily="18" charset="0"/>
                        </a:rPr>
                        <a:t> </a:t>
                      </a:r>
                      <a:r>
                        <a:rPr lang="en-US" sz="1100" kern="100" dirty="0">
                          <a:effectLst/>
                          <a:latin typeface="Times New Roman" panose="02020603050405020304" pitchFamily="18" charset="0"/>
                          <a:cs typeface="Times New Roman" panose="02020603050405020304" pitchFamily="18" charset="0"/>
                        </a:rPr>
                        <a:t>750</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9525" marR="9525" marT="17780" marB="17780" anchor="b">
                    <a:lnB w="12700" cap="flat" cmpd="sng" algn="ctr">
                      <a:solidFill>
                        <a:schemeClr val="tx1"/>
                      </a:solidFill>
                      <a:prstDash val="solid"/>
                      <a:round/>
                      <a:headEnd type="none" w="med" len="med"/>
                      <a:tailEnd type="none" w="med" len="med"/>
                    </a:lnB>
                  </a:tcPr>
                </a:tc>
                <a:tc>
                  <a:txBody>
                    <a:bodyPr/>
                    <a:lstStyle/>
                    <a:p>
                      <a:pPr algn="r" fontAlgn="b">
                        <a:lnSpc>
                          <a:spcPct val="200000"/>
                        </a:lnSpc>
                        <a:spcAft>
                          <a:spcPts val="0"/>
                        </a:spcAft>
                      </a:pPr>
                      <a:r>
                        <a:rPr lang="en-US" sz="1100" kern="100" dirty="0">
                          <a:effectLst/>
                          <a:latin typeface="Times New Roman" panose="02020603050405020304" pitchFamily="18" charset="0"/>
                          <a:cs typeface="Times New Roman" panose="02020603050405020304" pitchFamily="18" charset="0"/>
                        </a:rPr>
                        <a:t>14</a:t>
                      </a:r>
                      <a:r>
                        <a:rPr lang="en-US" sz="1100" kern="100" baseline="0" dirty="0">
                          <a:effectLst/>
                          <a:latin typeface="Times New Roman" panose="02020603050405020304" pitchFamily="18" charset="0"/>
                          <a:cs typeface="Times New Roman" panose="02020603050405020304" pitchFamily="18" charset="0"/>
                        </a:rPr>
                        <a:t> </a:t>
                      </a:r>
                      <a:r>
                        <a:rPr lang="en-US" sz="1100" kern="100" dirty="0">
                          <a:effectLst/>
                          <a:latin typeface="Times New Roman" panose="02020603050405020304" pitchFamily="18" charset="0"/>
                          <a:cs typeface="Times New Roman" panose="02020603050405020304" pitchFamily="18" charset="0"/>
                        </a:rPr>
                        <a:t>860</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9525" marR="9525" marT="17780" marB="17780" anchor="b">
                    <a:lnB w="12700" cap="flat" cmpd="sng" algn="ctr">
                      <a:solidFill>
                        <a:schemeClr val="tx1"/>
                      </a:solidFill>
                      <a:prstDash val="solid"/>
                      <a:round/>
                      <a:headEnd type="none" w="med" len="med"/>
                      <a:tailEnd type="none" w="med" len="med"/>
                    </a:lnB>
                  </a:tcPr>
                </a:tc>
                <a:tc>
                  <a:txBody>
                    <a:bodyPr/>
                    <a:lstStyle/>
                    <a:p>
                      <a:pPr algn="r" fontAlgn="b">
                        <a:lnSpc>
                          <a:spcPct val="200000"/>
                        </a:lnSpc>
                        <a:spcAft>
                          <a:spcPts val="0"/>
                        </a:spcAft>
                      </a:pPr>
                      <a:r>
                        <a:rPr lang="en-US" sz="1100" kern="100" dirty="0">
                          <a:effectLst/>
                          <a:latin typeface="Times New Roman" panose="02020603050405020304" pitchFamily="18" charset="0"/>
                          <a:cs typeface="Times New Roman" panose="02020603050405020304" pitchFamily="18" charset="0"/>
                        </a:rPr>
                        <a:t>17</a:t>
                      </a:r>
                      <a:r>
                        <a:rPr lang="en-US" sz="1100" kern="100" baseline="0" dirty="0">
                          <a:effectLst/>
                          <a:latin typeface="Times New Roman" panose="02020603050405020304" pitchFamily="18" charset="0"/>
                          <a:cs typeface="Times New Roman" panose="02020603050405020304" pitchFamily="18" charset="0"/>
                        </a:rPr>
                        <a:t> </a:t>
                      </a:r>
                      <a:r>
                        <a:rPr lang="en-US" sz="1100" kern="100" dirty="0">
                          <a:effectLst/>
                          <a:latin typeface="Times New Roman" panose="02020603050405020304" pitchFamily="18" charset="0"/>
                          <a:cs typeface="Times New Roman" panose="02020603050405020304" pitchFamily="18" charset="0"/>
                        </a:rPr>
                        <a:t>746</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9525" marR="9525" marT="17780" marB="17780" anchor="b">
                    <a:lnB w="12700" cap="flat" cmpd="sng" algn="ctr">
                      <a:solidFill>
                        <a:schemeClr val="tx1"/>
                      </a:solidFill>
                      <a:prstDash val="solid"/>
                      <a:round/>
                      <a:headEnd type="none" w="med" len="med"/>
                      <a:tailEnd type="none" w="med" len="med"/>
                    </a:lnB>
                  </a:tcPr>
                </a:tc>
                <a:tc>
                  <a:txBody>
                    <a:bodyPr/>
                    <a:lstStyle/>
                    <a:p>
                      <a:pPr algn="r" fontAlgn="b">
                        <a:lnSpc>
                          <a:spcPct val="200000"/>
                        </a:lnSpc>
                        <a:spcAft>
                          <a:spcPts val="0"/>
                        </a:spcAft>
                      </a:pPr>
                      <a:r>
                        <a:rPr lang="en-US" sz="1100" kern="100" dirty="0">
                          <a:effectLst/>
                          <a:latin typeface="Times New Roman" panose="02020603050405020304" pitchFamily="18" charset="0"/>
                          <a:cs typeface="Times New Roman" panose="02020603050405020304" pitchFamily="18" charset="0"/>
                        </a:rPr>
                        <a:t>18</a:t>
                      </a:r>
                      <a:r>
                        <a:rPr lang="en-US" sz="1100" kern="100" baseline="0" dirty="0">
                          <a:effectLst/>
                          <a:latin typeface="Times New Roman" panose="02020603050405020304" pitchFamily="18" charset="0"/>
                          <a:cs typeface="Times New Roman" panose="02020603050405020304" pitchFamily="18" charset="0"/>
                        </a:rPr>
                        <a:t> </a:t>
                      </a:r>
                      <a:r>
                        <a:rPr lang="en-US" sz="1100" kern="100" dirty="0">
                          <a:effectLst/>
                          <a:latin typeface="Times New Roman" panose="02020603050405020304" pitchFamily="18" charset="0"/>
                          <a:cs typeface="Times New Roman" panose="02020603050405020304" pitchFamily="18" charset="0"/>
                        </a:rPr>
                        <a:t>166</a:t>
                      </a:r>
                      <a:endParaRPr lang="ja-JP" sz="1100" kern="100" dirty="0">
                        <a:effectLst/>
                        <a:latin typeface="Times New Roman" panose="02020603050405020304" pitchFamily="18" charset="0"/>
                        <a:ea typeface="ＭＳ 明朝" panose="02020609040205080304" pitchFamily="17" charset="-128"/>
                        <a:cs typeface="Times New Roman" panose="02020603050405020304" pitchFamily="18" charset="0"/>
                      </a:endParaRPr>
                    </a:p>
                  </a:txBody>
                  <a:tcPr marL="9525" marR="9525" marT="17780" marB="1778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70960291"/>
                  </a:ext>
                </a:extLst>
              </a:tr>
            </a:tbl>
          </a:graphicData>
        </a:graphic>
      </p:graphicFrame>
    </p:spTree>
    <p:extLst>
      <p:ext uri="{BB962C8B-B14F-4D97-AF65-F5344CB8AC3E}">
        <p14:creationId xmlns:p14="http://schemas.microsoft.com/office/powerpoint/2010/main" val="1699700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テキスト ボックス 13"/>
          <p:cNvSpPr txBox="1"/>
          <p:nvPr/>
        </p:nvSpPr>
        <p:spPr>
          <a:xfrm>
            <a:off x="72662" y="396330"/>
            <a:ext cx="2934943" cy="276999"/>
          </a:xfrm>
          <a:prstGeom prst="rect">
            <a:avLst/>
          </a:prstGeom>
          <a:noFill/>
        </p:spPr>
        <p:txBody>
          <a:bodyPr wrap="square" rtlCol="0">
            <a:spAutoFit/>
          </a:bodyPr>
          <a:lstStyle/>
          <a:p>
            <a:pPr defTabSz="457200"/>
            <a:r>
              <a:rPr kumimoji="0" lang="en-US" altLang="ja-JP" sz="1200" dirty="0">
                <a:solidFill>
                  <a:prstClr val="black"/>
                </a:solidFill>
                <a:latin typeface="Times New Roman" panose="02020603050405020304" pitchFamily="18" charset="0"/>
                <a:cs typeface="Times New Roman" panose="02020603050405020304" pitchFamily="18" charset="0"/>
              </a:rPr>
              <a:t>A. Age &lt;65 years</a:t>
            </a:r>
            <a:endParaRPr lang="ja-JP" altLang="en-US" sz="1200" dirty="0">
              <a:solidFill>
                <a:prstClr val="black"/>
              </a:solidFill>
              <a:latin typeface="Times New Roman" panose="02020603050405020304" pitchFamily="18" charset="0"/>
              <a:cs typeface="Times New Roman" panose="02020603050405020304" pitchFamily="18" charset="0"/>
            </a:endParaRPr>
          </a:p>
        </p:txBody>
      </p:sp>
      <p:sp>
        <p:nvSpPr>
          <p:cNvPr id="15" name="テキスト ボックス 14"/>
          <p:cNvSpPr txBox="1"/>
          <p:nvPr/>
        </p:nvSpPr>
        <p:spPr>
          <a:xfrm>
            <a:off x="3519372" y="396330"/>
            <a:ext cx="3002614" cy="276999"/>
          </a:xfrm>
          <a:prstGeom prst="rect">
            <a:avLst/>
          </a:prstGeom>
          <a:noFill/>
        </p:spPr>
        <p:txBody>
          <a:bodyPr wrap="square" rtlCol="0">
            <a:spAutoFit/>
          </a:bodyPr>
          <a:lstStyle/>
          <a:p>
            <a:pPr defTabSz="457200"/>
            <a:r>
              <a:rPr lang="en-US" altLang="ja-JP" sz="1200" dirty="0">
                <a:solidFill>
                  <a:prstClr val="black"/>
                </a:solidFill>
                <a:latin typeface="Times New Roman" panose="02020603050405020304" pitchFamily="18" charset="0"/>
                <a:cs typeface="Times New Roman" panose="02020603050405020304" pitchFamily="18" charset="0"/>
              </a:rPr>
              <a:t>B. </a:t>
            </a:r>
            <a:r>
              <a:rPr kumimoji="0" lang="en-US" altLang="ja-JP" sz="1200" dirty="0">
                <a:solidFill>
                  <a:prstClr val="black"/>
                </a:solidFill>
                <a:latin typeface="Times New Roman" panose="02020603050405020304" pitchFamily="18" charset="0"/>
                <a:cs typeface="Times New Roman" panose="02020603050405020304" pitchFamily="18" charset="0"/>
              </a:rPr>
              <a:t>Age ≥65 and &lt;75 years</a:t>
            </a:r>
            <a:endParaRPr lang="ja-JP" altLang="en-US" sz="1200" dirty="0">
              <a:solidFill>
                <a:prstClr val="black"/>
              </a:solidFill>
              <a:latin typeface="Times New Roman" panose="02020603050405020304" pitchFamily="18" charset="0"/>
              <a:cs typeface="Times New Roman" panose="02020603050405020304" pitchFamily="18" charset="0"/>
            </a:endParaRPr>
          </a:p>
        </p:txBody>
      </p:sp>
      <p:sp>
        <p:nvSpPr>
          <p:cNvPr id="16" name="テキスト ボックス 15"/>
          <p:cNvSpPr txBox="1"/>
          <p:nvPr/>
        </p:nvSpPr>
        <p:spPr>
          <a:xfrm>
            <a:off x="22034" y="4360093"/>
            <a:ext cx="6785338" cy="1277273"/>
          </a:xfrm>
          <a:prstGeom prst="rect">
            <a:avLst/>
          </a:prstGeom>
          <a:noFill/>
        </p:spPr>
        <p:txBody>
          <a:bodyPr wrap="square" rtlCol="0">
            <a:spAutoFit/>
          </a:bodyPr>
          <a:lstStyle/>
          <a:p>
            <a:pPr defTabSz="457200"/>
            <a:r>
              <a:rPr kumimoji="0" lang="en-US" altLang="ja-JP" sz="1100" b="1" dirty="0">
                <a:solidFill>
                  <a:prstClr val="black"/>
                </a:solidFill>
                <a:latin typeface="Times New Roman" panose="02020603050405020304" pitchFamily="18" charset="0"/>
                <a:cs typeface="Times New Roman" panose="02020603050405020304" pitchFamily="18" charset="0"/>
              </a:rPr>
              <a:t>Supplementary Figure 1.</a:t>
            </a:r>
            <a:r>
              <a:rPr kumimoji="0" lang="en-US" altLang="ja-JP" sz="1100" dirty="0">
                <a:solidFill>
                  <a:prstClr val="black"/>
                </a:solidFill>
                <a:latin typeface="Times New Roman" panose="02020603050405020304" pitchFamily="18" charset="0"/>
                <a:cs typeface="Times New Roman" panose="02020603050405020304" pitchFamily="18" charset="0"/>
              </a:rPr>
              <a:t> Prescription rate of first-line antihypertensive drug class for each age group in the JMDC database.</a:t>
            </a:r>
            <a:endParaRPr kumimoji="0" lang="ja-JP" altLang="ja-JP" sz="1100" dirty="0">
              <a:solidFill>
                <a:prstClr val="black"/>
              </a:solidFill>
              <a:latin typeface="Times New Roman" panose="02020603050405020304" pitchFamily="18" charset="0"/>
              <a:cs typeface="Times New Roman" panose="02020603050405020304" pitchFamily="18" charset="0"/>
            </a:endParaRPr>
          </a:p>
          <a:p>
            <a:pPr defTabSz="457200"/>
            <a:r>
              <a:rPr kumimoji="0" lang="en-US" altLang="ja-JP" sz="1100" dirty="0">
                <a:solidFill>
                  <a:prstClr val="black"/>
                </a:solidFill>
                <a:latin typeface="Times New Roman" panose="02020603050405020304" pitchFamily="18" charset="0"/>
                <a:cs typeface="Times New Roman" panose="02020603050405020304" pitchFamily="18" charset="0"/>
              </a:rPr>
              <a:t>The five most frequently prescribed classes for patients  aged (A) younger than 65 years and for those aged (B) 65 years to younger than 75 years.</a:t>
            </a:r>
            <a:endParaRPr kumimoji="0" lang="ja-JP" altLang="ja-JP" sz="1100" dirty="0">
              <a:solidFill>
                <a:prstClr val="black"/>
              </a:solidFill>
              <a:latin typeface="Times New Roman" panose="02020603050405020304" pitchFamily="18" charset="0"/>
              <a:cs typeface="Times New Roman" panose="02020603050405020304" pitchFamily="18" charset="0"/>
            </a:endParaRPr>
          </a:p>
          <a:p>
            <a:pPr defTabSz="457200"/>
            <a:r>
              <a:rPr kumimoji="0" lang="en-US" altLang="ja-JP" sz="1100" dirty="0">
                <a:solidFill>
                  <a:prstClr val="black"/>
                </a:solidFill>
                <a:latin typeface="Times New Roman" panose="02020603050405020304" pitchFamily="18" charset="0"/>
                <a:cs typeface="Times New Roman" panose="02020603050405020304" pitchFamily="18" charset="0"/>
              </a:rPr>
              <a:t> </a:t>
            </a:r>
            <a:endParaRPr kumimoji="0" lang="ja-JP" altLang="ja-JP" sz="1100" dirty="0">
              <a:solidFill>
                <a:prstClr val="black"/>
              </a:solidFill>
              <a:latin typeface="Times New Roman" panose="02020603050405020304" pitchFamily="18" charset="0"/>
              <a:cs typeface="Times New Roman" panose="02020603050405020304" pitchFamily="18" charset="0"/>
            </a:endParaRPr>
          </a:p>
          <a:p>
            <a:pPr defTabSz="457200"/>
            <a:r>
              <a:rPr kumimoji="0" lang="en-US" altLang="ja-JP" sz="1100" dirty="0">
                <a:solidFill>
                  <a:prstClr val="black"/>
                </a:solidFill>
                <a:latin typeface="Times New Roman" panose="02020603050405020304" pitchFamily="18" charset="0"/>
                <a:cs typeface="Times New Roman" panose="02020603050405020304" pitchFamily="18" charset="0"/>
              </a:rPr>
              <a:t>JMDC, Japan Medical Data Center; ARB, angiotensin II receptor blocker; ACEI, angiotensin-converting enzyme inhibitor; BETA, ß-blocker; CCB, calcium channel blocker; DIU, diuretic.</a:t>
            </a:r>
            <a:endParaRPr lang="ja-JP" altLang="en-US" sz="1100" dirty="0">
              <a:solidFill>
                <a:prstClr val="black"/>
              </a:solidFill>
              <a:latin typeface="Times New Roman" panose="02020603050405020304" pitchFamily="18" charset="0"/>
              <a:cs typeface="Times New Roman" panose="02020603050405020304" pitchFamily="18" charset="0"/>
            </a:endParaRPr>
          </a:p>
        </p:txBody>
      </p:sp>
      <p:graphicFrame>
        <p:nvGraphicFramePr>
          <p:cNvPr id="18" name="グラフ 17"/>
          <p:cNvGraphicFramePr>
            <a:graphicFrameLocks/>
          </p:cNvGraphicFramePr>
          <p:nvPr>
            <p:extLst>
              <p:ext uri="{D42A27DB-BD31-4B8C-83A1-F6EECF244321}">
                <p14:modId xmlns:p14="http://schemas.microsoft.com/office/powerpoint/2010/main" val="3195010109"/>
              </p:ext>
            </p:extLst>
          </p:nvPr>
        </p:nvGraphicFramePr>
        <p:xfrm>
          <a:off x="72662" y="730771"/>
          <a:ext cx="38862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9" name="グラフ 18"/>
          <p:cNvGraphicFramePr>
            <a:graphicFrameLocks/>
          </p:cNvGraphicFramePr>
          <p:nvPr>
            <p:extLst>
              <p:ext uri="{D42A27DB-BD31-4B8C-83A1-F6EECF244321}">
                <p14:modId xmlns:p14="http://schemas.microsoft.com/office/powerpoint/2010/main" val="4231573523"/>
              </p:ext>
            </p:extLst>
          </p:nvPr>
        </p:nvGraphicFramePr>
        <p:xfrm>
          <a:off x="3515813" y="730771"/>
          <a:ext cx="3886200" cy="2743200"/>
        </p:xfrm>
        <a:graphic>
          <a:graphicData uri="http://schemas.openxmlformats.org/drawingml/2006/chart">
            <c:chart xmlns:c="http://schemas.openxmlformats.org/drawingml/2006/chart" xmlns:r="http://schemas.openxmlformats.org/officeDocument/2006/relationships" r:id="rId3"/>
          </a:graphicData>
        </a:graphic>
      </p:graphicFrame>
      <p:grpSp>
        <p:nvGrpSpPr>
          <p:cNvPr id="20" name="グループ化 19"/>
          <p:cNvGrpSpPr/>
          <p:nvPr/>
        </p:nvGrpSpPr>
        <p:grpSpPr>
          <a:xfrm>
            <a:off x="1424255" y="3584848"/>
            <a:ext cx="3998705" cy="246221"/>
            <a:chOff x="565341" y="6263069"/>
            <a:chExt cx="3998705" cy="246221"/>
          </a:xfrm>
        </p:grpSpPr>
        <p:grpSp>
          <p:nvGrpSpPr>
            <p:cNvPr id="21" name="グループ化 20"/>
            <p:cNvGrpSpPr/>
            <p:nvPr/>
          </p:nvGrpSpPr>
          <p:grpSpPr>
            <a:xfrm>
              <a:off x="565341" y="6263069"/>
              <a:ext cx="746042" cy="246221"/>
              <a:chOff x="586813" y="6258347"/>
              <a:chExt cx="746042" cy="246221"/>
            </a:xfrm>
          </p:grpSpPr>
          <p:grpSp>
            <p:nvGrpSpPr>
              <p:cNvPr id="42" name="グループ化 41"/>
              <p:cNvGrpSpPr/>
              <p:nvPr/>
            </p:nvGrpSpPr>
            <p:grpSpPr>
              <a:xfrm>
                <a:off x="586813" y="6340012"/>
                <a:ext cx="358444" cy="86400"/>
                <a:chOff x="586813" y="6340012"/>
                <a:chExt cx="358444" cy="86400"/>
              </a:xfrm>
            </p:grpSpPr>
            <p:cxnSp>
              <p:nvCxnSpPr>
                <p:cNvPr id="44" name="直線コネクタ 43"/>
                <p:cNvCxnSpPr/>
                <p:nvPr/>
              </p:nvCxnSpPr>
              <p:spPr>
                <a:xfrm>
                  <a:off x="586813" y="6383212"/>
                  <a:ext cx="358444" cy="0"/>
                </a:xfrm>
                <a:prstGeom prst="line">
                  <a:avLst/>
                </a:prstGeom>
                <a:noFill/>
                <a:ln w="25400" cap="flat" cmpd="sng" algn="ctr">
                  <a:solidFill>
                    <a:srgbClr val="4F81BD"/>
                  </a:solidFill>
                  <a:prstDash val="solid"/>
                  <a:miter lim="800000"/>
                </a:ln>
                <a:effectLst/>
              </p:spPr>
            </p:cxnSp>
            <p:sp>
              <p:nvSpPr>
                <p:cNvPr id="45" name="円/楕円 44"/>
                <p:cNvSpPr/>
                <p:nvPr/>
              </p:nvSpPr>
              <p:spPr>
                <a:xfrm>
                  <a:off x="722835" y="6340012"/>
                  <a:ext cx="86400" cy="86400"/>
                </a:xfrm>
                <a:prstGeom prst="ellipse">
                  <a:avLst/>
                </a:prstGeom>
                <a:solidFill>
                  <a:srgbClr val="4F81BD"/>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a:cs typeface="+mn-cs"/>
                  </a:endParaRPr>
                </a:p>
              </p:txBody>
            </p:sp>
          </p:grpSp>
          <p:sp>
            <p:nvSpPr>
              <p:cNvPr id="43" name="テキスト ボックス 42"/>
              <p:cNvSpPr txBox="1"/>
              <p:nvPr/>
            </p:nvSpPr>
            <p:spPr>
              <a:xfrm>
                <a:off x="877281" y="6258347"/>
                <a:ext cx="455574" cy="246221"/>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altLang="ja-JP"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CCB</a:t>
                </a:r>
                <a:endParaRPr kumimoji="0" lang="ja-JP" altLang="en-US"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pSp>
        <p:grpSp>
          <p:nvGrpSpPr>
            <p:cNvPr id="22" name="グループ化 21"/>
            <p:cNvGrpSpPr/>
            <p:nvPr/>
          </p:nvGrpSpPr>
          <p:grpSpPr>
            <a:xfrm>
              <a:off x="1364866" y="6263069"/>
              <a:ext cx="740684" cy="246221"/>
              <a:chOff x="1404111" y="6258346"/>
              <a:chExt cx="740684" cy="246221"/>
            </a:xfrm>
          </p:grpSpPr>
          <p:grpSp>
            <p:nvGrpSpPr>
              <p:cNvPr id="38" name="グループ化 37"/>
              <p:cNvGrpSpPr/>
              <p:nvPr/>
            </p:nvGrpSpPr>
            <p:grpSpPr>
              <a:xfrm>
                <a:off x="1404111" y="6340012"/>
                <a:ext cx="358444" cy="86400"/>
                <a:chOff x="1404111" y="6340012"/>
                <a:chExt cx="358444" cy="86400"/>
              </a:xfrm>
            </p:grpSpPr>
            <p:cxnSp>
              <p:nvCxnSpPr>
                <p:cNvPr id="40" name="直線コネクタ 39"/>
                <p:cNvCxnSpPr/>
                <p:nvPr/>
              </p:nvCxnSpPr>
              <p:spPr>
                <a:xfrm>
                  <a:off x="1404111" y="6383212"/>
                  <a:ext cx="358444" cy="0"/>
                </a:xfrm>
                <a:prstGeom prst="line">
                  <a:avLst/>
                </a:prstGeom>
                <a:noFill/>
                <a:ln w="25400" cap="flat" cmpd="sng" algn="ctr">
                  <a:solidFill>
                    <a:srgbClr val="C0504D"/>
                  </a:solidFill>
                  <a:prstDash val="solid"/>
                  <a:miter lim="800000"/>
                </a:ln>
                <a:effectLst/>
              </p:spPr>
            </p:cxnSp>
            <p:sp>
              <p:nvSpPr>
                <p:cNvPr id="41" name="円/楕円 40"/>
                <p:cNvSpPr/>
                <p:nvPr/>
              </p:nvSpPr>
              <p:spPr>
                <a:xfrm>
                  <a:off x="1540133" y="6340012"/>
                  <a:ext cx="86400" cy="86400"/>
                </a:xfrm>
                <a:prstGeom prst="ellipse">
                  <a:avLst/>
                </a:prstGeom>
                <a:noFill/>
                <a:ln w="12700" cap="flat" cmpd="sng" algn="ctr">
                  <a:solidFill>
                    <a:srgbClr val="C0504D"/>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a:cs typeface="+mn-cs"/>
                  </a:endParaRPr>
                </a:p>
              </p:txBody>
            </p:sp>
          </p:grpSp>
          <p:sp>
            <p:nvSpPr>
              <p:cNvPr id="39" name="テキスト ボックス 38"/>
              <p:cNvSpPr txBox="1"/>
              <p:nvPr/>
            </p:nvSpPr>
            <p:spPr>
              <a:xfrm>
                <a:off x="1697237" y="6258346"/>
                <a:ext cx="447558" cy="246221"/>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altLang="ja-JP"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ARB</a:t>
                </a:r>
                <a:endParaRPr kumimoji="0" lang="ja-JP" altLang="en-US"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pSp>
        <p:grpSp>
          <p:nvGrpSpPr>
            <p:cNvPr id="23" name="グループ化 22"/>
            <p:cNvGrpSpPr/>
            <p:nvPr/>
          </p:nvGrpSpPr>
          <p:grpSpPr>
            <a:xfrm>
              <a:off x="2159033" y="6263069"/>
              <a:ext cx="811217" cy="246221"/>
              <a:chOff x="2187359" y="6258345"/>
              <a:chExt cx="811217" cy="246221"/>
            </a:xfrm>
          </p:grpSpPr>
          <p:grpSp>
            <p:nvGrpSpPr>
              <p:cNvPr id="34" name="グループ化 33"/>
              <p:cNvGrpSpPr/>
              <p:nvPr/>
            </p:nvGrpSpPr>
            <p:grpSpPr>
              <a:xfrm>
                <a:off x="2187359" y="6340012"/>
                <a:ext cx="358444" cy="86400"/>
                <a:chOff x="2187359" y="6340012"/>
                <a:chExt cx="358444" cy="86400"/>
              </a:xfrm>
            </p:grpSpPr>
            <p:cxnSp>
              <p:nvCxnSpPr>
                <p:cNvPr id="36" name="直線コネクタ 35"/>
                <p:cNvCxnSpPr/>
                <p:nvPr/>
              </p:nvCxnSpPr>
              <p:spPr>
                <a:xfrm>
                  <a:off x="2187359" y="6383212"/>
                  <a:ext cx="358444" cy="0"/>
                </a:xfrm>
                <a:prstGeom prst="line">
                  <a:avLst/>
                </a:prstGeom>
                <a:noFill/>
                <a:ln w="25400" cap="flat" cmpd="sng" algn="ctr">
                  <a:solidFill>
                    <a:srgbClr val="9BBB59"/>
                  </a:solidFill>
                  <a:prstDash val="solid"/>
                  <a:miter lim="800000"/>
                </a:ln>
                <a:effectLst/>
              </p:spPr>
            </p:cxnSp>
            <p:sp>
              <p:nvSpPr>
                <p:cNvPr id="37" name="正方形/長方形 36"/>
                <p:cNvSpPr/>
                <p:nvPr/>
              </p:nvSpPr>
              <p:spPr>
                <a:xfrm>
                  <a:off x="2323381" y="6340012"/>
                  <a:ext cx="86400" cy="86400"/>
                </a:xfrm>
                <a:prstGeom prst="rect">
                  <a:avLst/>
                </a:prstGeom>
                <a:solidFill>
                  <a:srgbClr val="9BBB59"/>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a:cs typeface="+mn-cs"/>
                  </a:endParaRPr>
                </a:p>
              </p:txBody>
            </p:sp>
          </p:grpSp>
          <p:sp>
            <p:nvSpPr>
              <p:cNvPr id="35" name="テキスト ボックス 34"/>
              <p:cNvSpPr txBox="1"/>
              <p:nvPr/>
            </p:nvSpPr>
            <p:spPr>
              <a:xfrm>
                <a:off x="2480485" y="6258345"/>
                <a:ext cx="518091" cy="246221"/>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altLang="ja-JP"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BETA</a:t>
                </a:r>
                <a:endParaRPr kumimoji="0" lang="ja-JP" altLang="en-US"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pSp>
        <p:grpSp>
          <p:nvGrpSpPr>
            <p:cNvPr id="24" name="グループ化 23"/>
            <p:cNvGrpSpPr/>
            <p:nvPr/>
          </p:nvGrpSpPr>
          <p:grpSpPr>
            <a:xfrm>
              <a:off x="3023733" y="6263069"/>
              <a:ext cx="704944" cy="246221"/>
              <a:chOff x="3242177" y="6258344"/>
              <a:chExt cx="704944" cy="246221"/>
            </a:xfrm>
          </p:grpSpPr>
          <p:grpSp>
            <p:nvGrpSpPr>
              <p:cNvPr id="30" name="グループ化 29"/>
              <p:cNvGrpSpPr/>
              <p:nvPr/>
            </p:nvGrpSpPr>
            <p:grpSpPr>
              <a:xfrm>
                <a:off x="3242177" y="6338258"/>
                <a:ext cx="358444" cy="86400"/>
                <a:chOff x="3242177" y="6338258"/>
                <a:chExt cx="358444" cy="86400"/>
              </a:xfrm>
            </p:grpSpPr>
            <p:cxnSp>
              <p:nvCxnSpPr>
                <p:cNvPr id="32" name="直線コネクタ 31"/>
                <p:cNvCxnSpPr/>
                <p:nvPr/>
              </p:nvCxnSpPr>
              <p:spPr>
                <a:xfrm>
                  <a:off x="3242177" y="6383212"/>
                  <a:ext cx="358444" cy="0"/>
                </a:xfrm>
                <a:prstGeom prst="line">
                  <a:avLst/>
                </a:prstGeom>
                <a:noFill/>
                <a:ln w="25400" cap="flat" cmpd="sng" algn="ctr">
                  <a:solidFill>
                    <a:srgbClr val="8064A2"/>
                  </a:solidFill>
                  <a:prstDash val="solid"/>
                  <a:miter lim="800000"/>
                </a:ln>
                <a:effectLst/>
              </p:spPr>
            </p:cxnSp>
            <p:sp>
              <p:nvSpPr>
                <p:cNvPr id="33" name="正方形/長方形 32"/>
                <p:cNvSpPr/>
                <p:nvPr/>
              </p:nvSpPr>
              <p:spPr>
                <a:xfrm>
                  <a:off x="3380815" y="6338258"/>
                  <a:ext cx="86400" cy="86400"/>
                </a:xfrm>
                <a:prstGeom prst="rect">
                  <a:avLst/>
                </a:prstGeom>
                <a:noFill/>
                <a:ln w="12700" cap="flat" cmpd="sng" algn="ctr">
                  <a:solidFill>
                    <a:srgbClr val="8064A2"/>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a:cs typeface="+mn-cs"/>
                  </a:endParaRPr>
                </a:p>
              </p:txBody>
            </p:sp>
          </p:grpSp>
          <p:sp>
            <p:nvSpPr>
              <p:cNvPr id="31" name="テキスト ボックス 30"/>
              <p:cNvSpPr txBox="1"/>
              <p:nvPr/>
            </p:nvSpPr>
            <p:spPr>
              <a:xfrm>
                <a:off x="3541241" y="6258344"/>
                <a:ext cx="405880" cy="246221"/>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altLang="ja-JP"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DIU</a:t>
                </a:r>
                <a:endParaRPr kumimoji="0" lang="ja-JP" altLang="en-US"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pSp>
        <p:grpSp>
          <p:nvGrpSpPr>
            <p:cNvPr id="25" name="グループ化 24"/>
            <p:cNvGrpSpPr/>
            <p:nvPr/>
          </p:nvGrpSpPr>
          <p:grpSpPr>
            <a:xfrm>
              <a:off x="3782158" y="6263069"/>
              <a:ext cx="781888" cy="246221"/>
              <a:chOff x="4173102" y="6264284"/>
              <a:chExt cx="781888" cy="246221"/>
            </a:xfrm>
          </p:grpSpPr>
          <p:grpSp>
            <p:nvGrpSpPr>
              <p:cNvPr id="26" name="グループ化 25"/>
              <p:cNvGrpSpPr/>
              <p:nvPr/>
            </p:nvGrpSpPr>
            <p:grpSpPr>
              <a:xfrm>
                <a:off x="4173102" y="6338258"/>
                <a:ext cx="358444" cy="86400"/>
                <a:chOff x="4173102" y="6338258"/>
                <a:chExt cx="358444" cy="86400"/>
              </a:xfrm>
            </p:grpSpPr>
            <p:cxnSp>
              <p:nvCxnSpPr>
                <p:cNvPr id="28" name="直線コネクタ 27"/>
                <p:cNvCxnSpPr/>
                <p:nvPr/>
              </p:nvCxnSpPr>
              <p:spPr>
                <a:xfrm>
                  <a:off x="4173102" y="6387395"/>
                  <a:ext cx="358444" cy="0"/>
                </a:xfrm>
                <a:prstGeom prst="line">
                  <a:avLst/>
                </a:prstGeom>
                <a:solidFill>
                  <a:srgbClr val="C0504D">
                    <a:lumMod val="60000"/>
                    <a:lumOff val="40000"/>
                  </a:srgbClr>
                </a:solidFill>
                <a:ln w="25400" cap="flat" cmpd="sng" algn="ctr">
                  <a:solidFill>
                    <a:srgbClr val="C0504D">
                      <a:lumMod val="60000"/>
                      <a:lumOff val="40000"/>
                    </a:srgbClr>
                  </a:solidFill>
                  <a:prstDash val="solid"/>
                  <a:miter lim="800000"/>
                </a:ln>
                <a:effectLst/>
              </p:spPr>
            </p:cxnSp>
            <p:sp>
              <p:nvSpPr>
                <p:cNvPr id="29" name="二等辺三角形 28"/>
                <p:cNvSpPr/>
                <p:nvPr/>
              </p:nvSpPr>
              <p:spPr>
                <a:xfrm>
                  <a:off x="4309124" y="6338258"/>
                  <a:ext cx="86400" cy="86400"/>
                </a:xfrm>
                <a:prstGeom prst="triangle">
                  <a:avLst/>
                </a:prstGeom>
                <a:solidFill>
                  <a:srgbClr val="C0504D">
                    <a:lumMod val="60000"/>
                    <a:lumOff val="40000"/>
                  </a:srgb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a:cs typeface="+mn-cs"/>
                  </a:endParaRPr>
                </a:p>
              </p:txBody>
            </p:sp>
          </p:grpSp>
          <p:sp>
            <p:nvSpPr>
              <p:cNvPr id="27" name="テキスト ボックス 26"/>
              <p:cNvSpPr txBox="1"/>
              <p:nvPr/>
            </p:nvSpPr>
            <p:spPr>
              <a:xfrm>
                <a:off x="4472166" y="6264284"/>
                <a:ext cx="482824" cy="246221"/>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altLang="ja-JP"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ACEI</a:t>
                </a:r>
                <a:endParaRPr kumimoji="0" lang="ja-JP" altLang="en-US"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pSp>
      </p:grpSp>
    </p:spTree>
    <p:extLst>
      <p:ext uri="{BB962C8B-B14F-4D97-AF65-F5344CB8AC3E}">
        <p14:creationId xmlns:p14="http://schemas.microsoft.com/office/powerpoint/2010/main" val="23057146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0" y="4592960"/>
            <a:ext cx="6785338" cy="1107996"/>
          </a:xfrm>
          <a:prstGeom prst="rect">
            <a:avLst/>
          </a:prstGeom>
          <a:noFill/>
        </p:spPr>
        <p:txBody>
          <a:bodyPr wrap="square" rtlCol="0">
            <a:spAutoFit/>
          </a:bodyPr>
          <a:lstStyle/>
          <a:p>
            <a:pPr defTabSz="457200"/>
            <a:r>
              <a:rPr kumimoji="0" lang="en-US" altLang="ja-JP" sz="1100" b="1" dirty="0">
                <a:solidFill>
                  <a:prstClr val="black"/>
                </a:solidFill>
                <a:latin typeface="Times New Roman" panose="02020603050405020304" pitchFamily="18" charset="0"/>
                <a:cs typeface="Times New Roman" panose="02020603050405020304" pitchFamily="18" charset="0"/>
              </a:rPr>
              <a:t>Supplementary Figure 2.</a:t>
            </a:r>
            <a:r>
              <a:rPr kumimoji="0" lang="en-US" altLang="ja-JP" sz="1100" dirty="0">
                <a:solidFill>
                  <a:prstClr val="black"/>
                </a:solidFill>
                <a:latin typeface="Times New Roman" panose="02020603050405020304" pitchFamily="18" charset="0"/>
                <a:cs typeface="Times New Roman" panose="02020603050405020304" pitchFamily="18" charset="0"/>
              </a:rPr>
              <a:t> Prescription rate of first-line antihypertensive drug class in hypertensive patients with chronic kidney disease in the JMDC database.</a:t>
            </a:r>
            <a:endParaRPr kumimoji="0" lang="ja-JP" altLang="ja-JP" sz="1100" dirty="0">
              <a:solidFill>
                <a:prstClr val="black"/>
              </a:solidFill>
              <a:latin typeface="Times New Roman" panose="02020603050405020304" pitchFamily="18" charset="0"/>
              <a:cs typeface="Times New Roman" panose="02020603050405020304" pitchFamily="18" charset="0"/>
            </a:endParaRPr>
          </a:p>
          <a:p>
            <a:pPr defTabSz="457200"/>
            <a:r>
              <a:rPr kumimoji="0" lang="en-US" altLang="ja-JP" sz="1100" dirty="0">
                <a:solidFill>
                  <a:prstClr val="black"/>
                </a:solidFill>
                <a:latin typeface="Times New Roman" panose="02020603050405020304" pitchFamily="18" charset="0"/>
                <a:cs typeface="Times New Roman" panose="02020603050405020304" pitchFamily="18" charset="0"/>
              </a:rPr>
              <a:t>The five most frequently prescribed classes for all hypertensive patients were chosen.</a:t>
            </a:r>
            <a:endParaRPr kumimoji="0" lang="ja-JP" altLang="ja-JP" sz="1100" dirty="0">
              <a:solidFill>
                <a:prstClr val="black"/>
              </a:solidFill>
              <a:latin typeface="Times New Roman" panose="02020603050405020304" pitchFamily="18" charset="0"/>
              <a:cs typeface="Times New Roman" panose="02020603050405020304" pitchFamily="18" charset="0"/>
            </a:endParaRPr>
          </a:p>
          <a:p>
            <a:pPr defTabSz="457200"/>
            <a:r>
              <a:rPr kumimoji="0" lang="en-US" altLang="ja-JP" sz="1100" dirty="0">
                <a:solidFill>
                  <a:prstClr val="black"/>
                </a:solidFill>
                <a:latin typeface="Times New Roman" panose="02020603050405020304" pitchFamily="18" charset="0"/>
                <a:cs typeface="Times New Roman" panose="02020603050405020304" pitchFamily="18" charset="0"/>
              </a:rPr>
              <a:t> </a:t>
            </a:r>
            <a:endParaRPr kumimoji="0" lang="ja-JP" altLang="ja-JP" sz="1100" dirty="0">
              <a:solidFill>
                <a:prstClr val="black"/>
              </a:solidFill>
              <a:latin typeface="Times New Roman" panose="02020603050405020304" pitchFamily="18" charset="0"/>
              <a:cs typeface="Times New Roman" panose="02020603050405020304" pitchFamily="18" charset="0"/>
            </a:endParaRPr>
          </a:p>
          <a:p>
            <a:pPr defTabSz="457200"/>
            <a:r>
              <a:rPr kumimoji="0" lang="en-US" altLang="ja-JP" sz="1100" dirty="0">
                <a:solidFill>
                  <a:prstClr val="black"/>
                </a:solidFill>
                <a:latin typeface="Times New Roman" panose="02020603050405020304" pitchFamily="18" charset="0"/>
                <a:cs typeface="Times New Roman" panose="02020603050405020304" pitchFamily="18" charset="0"/>
              </a:rPr>
              <a:t>JMDC, Japan Medical Data Center; ARB, angiotensin II receptor blocker; ACEI, angiotensin-converting enzyme inhibitor; BETA, ß-blocker; CCB, calcium channel blocker; DIU, diuretic.</a:t>
            </a:r>
            <a:endParaRPr lang="ja-JP" altLang="en-US" sz="1100" dirty="0">
              <a:solidFill>
                <a:prstClr val="black"/>
              </a:solidFill>
              <a:latin typeface="Times New Roman" panose="02020603050405020304" pitchFamily="18" charset="0"/>
              <a:cs typeface="Times New Roman" panose="02020603050405020304" pitchFamily="18" charset="0"/>
            </a:endParaRPr>
          </a:p>
        </p:txBody>
      </p:sp>
      <p:graphicFrame>
        <p:nvGraphicFramePr>
          <p:cNvPr id="6" name="グラフ 5"/>
          <p:cNvGraphicFramePr>
            <a:graphicFrameLocks/>
          </p:cNvGraphicFramePr>
          <p:nvPr>
            <p:extLst>
              <p:ext uri="{D42A27DB-BD31-4B8C-83A1-F6EECF244321}">
                <p14:modId xmlns:p14="http://schemas.microsoft.com/office/powerpoint/2010/main" val="3828437339"/>
              </p:ext>
            </p:extLst>
          </p:nvPr>
        </p:nvGraphicFramePr>
        <p:xfrm>
          <a:off x="1838440" y="1215512"/>
          <a:ext cx="3886200" cy="2743200"/>
        </p:xfrm>
        <a:graphic>
          <a:graphicData uri="http://schemas.openxmlformats.org/drawingml/2006/chart">
            <c:chart xmlns:c="http://schemas.openxmlformats.org/drawingml/2006/chart" xmlns:r="http://schemas.openxmlformats.org/officeDocument/2006/relationships" r:id="rId2"/>
          </a:graphicData>
        </a:graphic>
      </p:graphicFrame>
      <p:grpSp>
        <p:nvGrpSpPr>
          <p:cNvPr id="7" name="グループ化 6"/>
          <p:cNvGrpSpPr/>
          <p:nvPr/>
        </p:nvGrpSpPr>
        <p:grpSpPr>
          <a:xfrm>
            <a:off x="1424255" y="4016896"/>
            <a:ext cx="3998705" cy="246221"/>
            <a:chOff x="565341" y="6263069"/>
            <a:chExt cx="3998705" cy="246221"/>
          </a:xfrm>
        </p:grpSpPr>
        <p:grpSp>
          <p:nvGrpSpPr>
            <p:cNvPr id="8" name="グループ化 7"/>
            <p:cNvGrpSpPr/>
            <p:nvPr/>
          </p:nvGrpSpPr>
          <p:grpSpPr>
            <a:xfrm>
              <a:off x="565341" y="6263069"/>
              <a:ext cx="746042" cy="246221"/>
              <a:chOff x="586813" y="6258347"/>
              <a:chExt cx="746042" cy="246221"/>
            </a:xfrm>
          </p:grpSpPr>
          <p:grpSp>
            <p:nvGrpSpPr>
              <p:cNvPr id="29" name="グループ化 28"/>
              <p:cNvGrpSpPr/>
              <p:nvPr/>
            </p:nvGrpSpPr>
            <p:grpSpPr>
              <a:xfrm>
                <a:off x="586813" y="6340012"/>
                <a:ext cx="358444" cy="86400"/>
                <a:chOff x="586813" y="6340012"/>
                <a:chExt cx="358444" cy="86400"/>
              </a:xfrm>
            </p:grpSpPr>
            <p:cxnSp>
              <p:nvCxnSpPr>
                <p:cNvPr id="31" name="直線コネクタ 30"/>
                <p:cNvCxnSpPr/>
                <p:nvPr/>
              </p:nvCxnSpPr>
              <p:spPr>
                <a:xfrm>
                  <a:off x="586813" y="6383212"/>
                  <a:ext cx="358444" cy="0"/>
                </a:xfrm>
                <a:prstGeom prst="line">
                  <a:avLst/>
                </a:prstGeom>
                <a:noFill/>
                <a:ln w="25400" cap="flat" cmpd="sng" algn="ctr">
                  <a:solidFill>
                    <a:srgbClr val="4F81BD"/>
                  </a:solidFill>
                  <a:prstDash val="solid"/>
                  <a:miter lim="800000"/>
                </a:ln>
                <a:effectLst/>
              </p:spPr>
            </p:cxnSp>
            <p:sp>
              <p:nvSpPr>
                <p:cNvPr id="32" name="円/楕円 31"/>
                <p:cNvSpPr/>
                <p:nvPr/>
              </p:nvSpPr>
              <p:spPr>
                <a:xfrm>
                  <a:off x="722835" y="6340012"/>
                  <a:ext cx="86400" cy="86400"/>
                </a:xfrm>
                <a:prstGeom prst="ellipse">
                  <a:avLst/>
                </a:prstGeom>
                <a:solidFill>
                  <a:srgbClr val="4F81BD"/>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a:cs typeface="+mn-cs"/>
                  </a:endParaRPr>
                </a:p>
              </p:txBody>
            </p:sp>
          </p:grpSp>
          <p:sp>
            <p:nvSpPr>
              <p:cNvPr id="30" name="テキスト ボックス 29"/>
              <p:cNvSpPr txBox="1"/>
              <p:nvPr/>
            </p:nvSpPr>
            <p:spPr>
              <a:xfrm>
                <a:off x="877281" y="6258347"/>
                <a:ext cx="455574" cy="246221"/>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altLang="ja-JP"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CCB</a:t>
                </a:r>
                <a:endParaRPr kumimoji="0" lang="ja-JP" altLang="en-US"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pSp>
        <p:grpSp>
          <p:nvGrpSpPr>
            <p:cNvPr id="9" name="グループ化 8"/>
            <p:cNvGrpSpPr/>
            <p:nvPr/>
          </p:nvGrpSpPr>
          <p:grpSpPr>
            <a:xfrm>
              <a:off x="1364866" y="6263069"/>
              <a:ext cx="740684" cy="246221"/>
              <a:chOff x="1404111" y="6258346"/>
              <a:chExt cx="740684" cy="246221"/>
            </a:xfrm>
          </p:grpSpPr>
          <p:grpSp>
            <p:nvGrpSpPr>
              <p:cNvPr id="25" name="グループ化 24"/>
              <p:cNvGrpSpPr/>
              <p:nvPr/>
            </p:nvGrpSpPr>
            <p:grpSpPr>
              <a:xfrm>
                <a:off x="1404111" y="6340012"/>
                <a:ext cx="358444" cy="86400"/>
                <a:chOff x="1404111" y="6340012"/>
                <a:chExt cx="358444" cy="86400"/>
              </a:xfrm>
            </p:grpSpPr>
            <p:cxnSp>
              <p:nvCxnSpPr>
                <p:cNvPr id="27" name="直線コネクタ 26"/>
                <p:cNvCxnSpPr/>
                <p:nvPr/>
              </p:nvCxnSpPr>
              <p:spPr>
                <a:xfrm>
                  <a:off x="1404111" y="6383212"/>
                  <a:ext cx="358444" cy="0"/>
                </a:xfrm>
                <a:prstGeom prst="line">
                  <a:avLst/>
                </a:prstGeom>
                <a:noFill/>
                <a:ln w="25400" cap="flat" cmpd="sng" algn="ctr">
                  <a:solidFill>
                    <a:srgbClr val="C0504D"/>
                  </a:solidFill>
                  <a:prstDash val="solid"/>
                  <a:miter lim="800000"/>
                </a:ln>
                <a:effectLst/>
              </p:spPr>
            </p:cxnSp>
            <p:sp>
              <p:nvSpPr>
                <p:cNvPr id="28" name="円/楕円 27"/>
                <p:cNvSpPr/>
                <p:nvPr/>
              </p:nvSpPr>
              <p:spPr>
                <a:xfrm>
                  <a:off x="1540133" y="6340012"/>
                  <a:ext cx="86400" cy="86400"/>
                </a:xfrm>
                <a:prstGeom prst="ellipse">
                  <a:avLst/>
                </a:prstGeom>
                <a:noFill/>
                <a:ln w="12700" cap="flat" cmpd="sng" algn="ctr">
                  <a:solidFill>
                    <a:srgbClr val="C0504D"/>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a:cs typeface="+mn-cs"/>
                  </a:endParaRPr>
                </a:p>
              </p:txBody>
            </p:sp>
          </p:grpSp>
          <p:sp>
            <p:nvSpPr>
              <p:cNvPr id="26" name="テキスト ボックス 25"/>
              <p:cNvSpPr txBox="1"/>
              <p:nvPr/>
            </p:nvSpPr>
            <p:spPr>
              <a:xfrm>
                <a:off x="1697237" y="6258346"/>
                <a:ext cx="447558" cy="246221"/>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altLang="ja-JP"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ARB</a:t>
                </a:r>
                <a:endParaRPr kumimoji="0" lang="ja-JP" altLang="en-US"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pSp>
        <p:grpSp>
          <p:nvGrpSpPr>
            <p:cNvPr id="10" name="グループ化 9"/>
            <p:cNvGrpSpPr/>
            <p:nvPr/>
          </p:nvGrpSpPr>
          <p:grpSpPr>
            <a:xfrm>
              <a:off x="2159033" y="6263069"/>
              <a:ext cx="811217" cy="246221"/>
              <a:chOff x="2187359" y="6258345"/>
              <a:chExt cx="811217" cy="246221"/>
            </a:xfrm>
          </p:grpSpPr>
          <p:grpSp>
            <p:nvGrpSpPr>
              <p:cNvPr id="21" name="グループ化 20"/>
              <p:cNvGrpSpPr/>
              <p:nvPr/>
            </p:nvGrpSpPr>
            <p:grpSpPr>
              <a:xfrm>
                <a:off x="2187359" y="6340012"/>
                <a:ext cx="358444" cy="86400"/>
                <a:chOff x="2187359" y="6340012"/>
                <a:chExt cx="358444" cy="86400"/>
              </a:xfrm>
            </p:grpSpPr>
            <p:cxnSp>
              <p:nvCxnSpPr>
                <p:cNvPr id="23" name="直線コネクタ 22"/>
                <p:cNvCxnSpPr/>
                <p:nvPr/>
              </p:nvCxnSpPr>
              <p:spPr>
                <a:xfrm>
                  <a:off x="2187359" y="6383212"/>
                  <a:ext cx="358444" cy="0"/>
                </a:xfrm>
                <a:prstGeom prst="line">
                  <a:avLst/>
                </a:prstGeom>
                <a:noFill/>
                <a:ln w="25400" cap="flat" cmpd="sng" algn="ctr">
                  <a:solidFill>
                    <a:srgbClr val="9BBB59"/>
                  </a:solidFill>
                  <a:prstDash val="solid"/>
                  <a:miter lim="800000"/>
                </a:ln>
                <a:effectLst/>
              </p:spPr>
            </p:cxnSp>
            <p:sp>
              <p:nvSpPr>
                <p:cNvPr id="24" name="正方形/長方形 23"/>
                <p:cNvSpPr/>
                <p:nvPr/>
              </p:nvSpPr>
              <p:spPr>
                <a:xfrm>
                  <a:off x="2323381" y="6340012"/>
                  <a:ext cx="86400" cy="86400"/>
                </a:xfrm>
                <a:prstGeom prst="rect">
                  <a:avLst/>
                </a:prstGeom>
                <a:solidFill>
                  <a:srgbClr val="9BBB59"/>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a:cs typeface="+mn-cs"/>
                  </a:endParaRPr>
                </a:p>
              </p:txBody>
            </p:sp>
          </p:grpSp>
          <p:sp>
            <p:nvSpPr>
              <p:cNvPr id="22" name="テキスト ボックス 21"/>
              <p:cNvSpPr txBox="1"/>
              <p:nvPr/>
            </p:nvSpPr>
            <p:spPr>
              <a:xfrm>
                <a:off x="2480485" y="6258345"/>
                <a:ext cx="518091" cy="246221"/>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altLang="ja-JP"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BETA</a:t>
                </a:r>
                <a:endParaRPr kumimoji="0" lang="ja-JP" altLang="en-US"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pSp>
        <p:grpSp>
          <p:nvGrpSpPr>
            <p:cNvPr id="11" name="グループ化 10"/>
            <p:cNvGrpSpPr/>
            <p:nvPr/>
          </p:nvGrpSpPr>
          <p:grpSpPr>
            <a:xfrm>
              <a:off x="3023733" y="6263069"/>
              <a:ext cx="704944" cy="246221"/>
              <a:chOff x="3242177" y="6258344"/>
              <a:chExt cx="704944" cy="246221"/>
            </a:xfrm>
          </p:grpSpPr>
          <p:grpSp>
            <p:nvGrpSpPr>
              <p:cNvPr id="17" name="グループ化 16"/>
              <p:cNvGrpSpPr/>
              <p:nvPr/>
            </p:nvGrpSpPr>
            <p:grpSpPr>
              <a:xfrm>
                <a:off x="3242177" y="6338258"/>
                <a:ext cx="358444" cy="86400"/>
                <a:chOff x="3242177" y="6338258"/>
                <a:chExt cx="358444" cy="86400"/>
              </a:xfrm>
            </p:grpSpPr>
            <p:cxnSp>
              <p:nvCxnSpPr>
                <p:cNvPr id="19" name="直線コネクタ 18"/>
                <p:cNvCxnSpPr/>
                <p:nvPr/>
              </p:nvCxnSpPr>
              <p:spPr>
                <a:xfrm>
                  <a:off x="3242177" y="6383212"/>
                  <a:ext cx="358444" cy="0"/>
                </a:xfrm>
                <a:prstGeom prst="line">
                  <a:avLst/>
                </a:prstGeom>
                <a:noFill/>
                <a:ln w="25400" cap="flat" cmpd="sng" algn="ctr">
                  <a:solidFill>
                    <a:srgbClr val="8064A2"/>
                  </a:solidFill>
                  <a:prstDash val="solid"/>
                  <a:miter lim="800000"/>
                </a:ln>
                <a:effectLst/>
              </p:spPr>
            </p:cxnSp>
            <p:sp>
              <p:nvSpPr>
                <p:cNvPr id="20" name="正方形/長方形 19"/>
                <p:cNvSpPr/>
                <p:nvPr/>
              </p:nvSpPr>
              <p:spPr>
                <a:xfrm>
                  <a:off x="3380815" y="6338258"/>
                  <a:ext cx="86400" cy="86400"/>
                </a:xfrm>
                <a:prstGeom prst="rect">
                  <a:avLst/>
                </a:prstGeom>
                <a:noFill/>
                <a:ln w="12700" cap="flat" cmpd="sng" algn="ctr">
                  <a:solidFill>
                    <a:srgbClr val="8064A2"/>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a:cs typeface="+mn-cs"/>
                  </a:endParaRPr>
                </a:p>
              </p:txBody>
            </p:sp>
          </p:grpSp>
          <p:sp>
            <p:nvSpPr>
              <p:cNvPr id="18" name="テキスト ボックス 17"/>
              <p:cNvSpPr txBox="1"/>
              <p:nvPr/>
            </p:nvSpPr>
            <p:spPr>
              <a:xfrm>
                <a:off x="3541241" y="6258344"/>
                <a:ext cx="405880" cy="246221"/>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altLang="ja-JP"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DIU</a:t>
                </a:r>
                <a:endParaRPr kumimoji="0" lang="ja-JP" altLang="en-US"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pSp>
        <p:grpSp>
          <p:nvGrpSpPr>
            <p:cNvPr id="12" name="グループ化 11"/>
            <p:cNvGrpSpPr/>
            <p:nvPr/>
          </p:nvGrpSpPr>
          <p:grpSpPr>
            <a:xfrm>
              <a:off x="3782158" y="6263069"/>
              <a:ext cx="781888" cy="246221"/>
              <a:chOff x="4173102" y="6264284"/>
              <a:chExt cx="781888" cy="246221"/>
            </a:xfrm>
          </p:grpSpPr>
          <p:grpSp>
            <p:nvGrpSpPr>
              <p:cNvPr id="13" name="グループ化 12"/>
              <p:cNvGrpSpPr/>
              <p:nvPr/>
            </p:nvGrpSpPr>
            <p:grpSpPr>
              <a:xfrm>
                <a:off x="4173102" y="6338258"/>
                <a:ext cx="358444" cy="86400"/>
                <a:chOff x="4173102" y="6338258"/>
                <a:chExt cx="358444" cy="86400"/>
              </a:xfrm>
            </p:grpSpPr>
            <p:cxnSp>
              <p:nvCxnSpPr>
                <p:cNvPr id="15" name="直線コネクタ 14"/>
                <p:cNvCxnSpPr/>
                <p:nvPr/>
              </p:nvCxnSpPr>
              <p:spPr>
                <a:xfrm>
                  <a:off x="4173102" y="6387395"/>
                  <a:ext cx="358444" cy="0"/>
                </a:xfrm>
                <a:prstGeom prst="line">
                  <a:avLst/>
                </a:prstGeom>
                <a:solidFill>
                  <a:srgbClr val="C0504D">
                    <a:lumMod val="60000"/>
                    <a:lumOff val="40000"/>
                  </a:srgbClr>
                </a:solidFill>
                <a:ln w="25400" cap="flat" cmpd="sng" algn="ctr">
                  <a:solidFill>
                    <a:srgbClr val="C0504D">
                      <a:lumMod val="60000"/>
                      <a:lumOff val="40000"/>
                    </a:srgbClr>
                  </a:solidFill>
                  <a:prstDash val="solid"/>
                  <a:miter lim="800000"/>
                </a:ln>
                <a:effectLst/>
              </p:spPr>
            </p:cxnSp>
            <p:sp>
              <p:nvSpPr>
                <p:cNvPr id="16" name="二等辺三角形 15"/>
                <p:cNvSpPr/>
                <p:nvPr/>
              </p:nvSpPr>
              <p:spPr>
                <a:xfrm>
                  <a:off x="4309124" y="6338258"/>
                  <a:ext cx="86400" cy="86400"/>
                </a:xfrm>
                <a:prstGeom prst="triangle">
                  <a:avLst/>
                </a:prstGeom>
                <a:solidFill>
                  <a:srgbClr val="C0504D">
                    <a:lumMod val="60000"/>
                    <a:lumOff val="40000"/>
                  </a:srgb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a:cs typeface="+mn-cs"/>
                  </a:endParaRPr>
                </a:p>
              </p:txBody>
            </p:sp>
          </p:grpSp>
          <p:sp>
            <p:nvSpPr>
              <p:cNvPr id="14" name="テキスト ボックス 13"/>
              <p:cNvSpPr txBox="1"/>
              <p:nvPr/>
            </p:nvSpPr>
            <p:spPr>
              <a:xfrm>
                <a:off x="4472166" y="6264284"/>
                <a:ext cx="482824" cy="246221"/>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altLang="ja-JP"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ACEI</a:t>
                </a:r>
                <a:endParaRPr kumimoji="0" lang="ja-JP" altLang="en-US"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pSp>
      </p:grpSp>
    </p:spTree>
    <p:extLst>
      <p:ext uri="{BB962C8B-B14F-4D97-AF65-F5344CB8AC3E}">
        <p14:creationId xmlns:p14="http://schemas.microsoft.com/office/powerpoint/2010/main" val="29236868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72662" y="164973"/>
            <a:ext cx="2890875" cy="461665"/>
          </a:xfrm>
          <a:prstGeom prst="rect">
            <a:avLst/>
          </a:prstGeom>
          <a:noFill/>
        </p:spPr>
        <p:txBody>
          <a:bodyPr wrap="square" rtlCol="0">
            <a:spAutoFit/>
          </a:bodyPr>
          <a:lstStyle/>
          <a:p>
            <a:pPr defTabSz="457200"/>
            <a:r>
              <a:rPr kumimoji="0" lang="en-US" altLang="ja-JP" sz="1200" dirty="0">
                <a:solidFill>
                  <a:prstClr val="black"/>
                </a:solidFill>
                <a:latin typeface="Times New Roman" panose="02020603050405020304" pitchFamily="18" charset="0"/>
                <a:cs typeface="Times New Roman" panose="02020603050405020304" pitchFamily="18" charset="0"/>
              </a:rPr>
              <a:t>A. All patients (MDV)</a:t>
            </a:r>
            <a:endParaRPr lang="ja-JP" altLang="en-US" sz="1200" dirty="0">
              <a:solidFill>
                <a:prstClr val="black"/>
              </a:solidFill>
              <a:latin typeface="Times New Roman" panose="02020603050405020304" pitchFamily="18" charset="0"/>
              <a:cs typeface="Times New Roman" panose="02020603050405020304" pitchFamily="18" charset="0"/>
            </a:endParaRPr>
          </a:p>
          <a:p>
            <a:pPr defTabSz="457200"/>
            <a:endParaRPr lang="ja-JP" altLang="en-US" sz="1200" dirty="0">
              <a:solidFill>
                <a:prstClr val="black"/>
              </a:solidFill>
              <a:latin typeface="Times New Roman" panose="02020603050405020304" pitchFamily="18" charset="0"/>
              <a:cs typeface="Times New Roman" panose="02020603050405020304" pitchFamily="18" charset="0"/>
            </a:endParaRPr>
          </a:p>
        </p:txBody>
      </p:sp>
      <p:sp>
        <p:nvSpPr>
          <p:cNvPr id="5" name="テキスト ボックス 4"/>
          <p:cNvSpPr txBox="1"/>
          <p:nvPr/>
        </p:nvSpPr>
        <p:spPr>
          <a:xfrm>
            <a:off x="3519372" y="164973"/>
            <a:ext cx="3002614" cy="276999"/>
          </a:xfrm>
          <a:prstGeom prst="rect">
            <a:avLst/>
          </a:prstGeom>
          <a:noFill/>
        </p:spPr>
        <p:txBody>
          <a:bodyPr wrap="square" rtlCol="0">
            <a:spAutoFit/>
          </a:bodyPr>
          <a:lstStyle/>
          <a:p>
            <a:pPr defTabSz="457200"/>
            <a:r>
              <a:rPr lang="en-US" altLang="ja-JP" sz="1200" dirty="0">
                <a:solidFill>
                  <a:prstClr val="black"/>
                </a:solidFill>
                <a:latin typeface="Times New Roman" panose="02020603050405020304" pitchFamily="18" charset="0"/>
                <a:cs typeface="Times New Roman" panose="02020603050405020304" pitchFamily="18" charset="0"/>
              </a:rPr>
              <a:t>B. All patients</a:t>
            </a:r>
            <a:r>
              <a:rPr kumimoji="0" lang="en-US" altLang="ja-JP" sz="1200" dirty="0">
                <a:solidFill>
                  <a:prstClr val="black"/>
                </a:solidFill>
                <a:latin typeface="Times New Roman" panose="02020603050405020304" pitchFamily="18" charset="0"/>
                <a:cs typeface="Times New Roman" panose="02020603050405020304" pitchFamily="18" charset="0"/>
              </a:rPr>
              <a:t> (JMDC)</a:t>
            </a:r>
            <a:endParaRPr lang="ja-JP" altLang="en-US" sz="1200" dirty="0">
              <a:solidFill>
                <a:prstClr val="black"/>
              </a:solidFill>
              <a:latin typeface="Times New Roman" panose="02020603050405020304" pitchFamily="18" charset="0"/>
              <a:cs typeface="Times New Roman" panose="02020603050405020304" pitchFamily="18" charset="0"/>
            </a:endParaRPr>
          </a:p>
        </p:txBody>
      </p:sp>
      <p:sp>
        <p:nvSpPr>
          <p:cNvPr id="6" name="テキスト ボックス 5"/>
          <p:cNvSpPr txBox="1"/>
          <p:nvPr/>
        </p:nvSpPr>
        <p:spPr>
          <a:xfrm>
            <a:off x="72662" y="3368937"/>
            <a:ext cx="2934943" cy="276999"/>
          </a:xfrm>
          <a:prstGeom prst="rect">
            <a:avLst/>
          </a:prstGeom>
          <a:noFill/>
        </p:spPr>
        <p:txBody>
          <a:bodyPr wrap="square" rtlCol="0">
            <a:spAutoFit/>
          </a:bodyPr>
          <a:lstStyle/>
          <a:p>
            <a:pPr defTabSz="457200"/>
            <a:r>
              <a:rPr kumimoji="0" lang="en-US" altLang="ja-JP" sz="1200" dirty="0">
                <a:solidFill>
                  <a:prstClr val="black"/>
                </a:solidFill>
                <a:latin typeface="Times New Roman" panose="02020603050405020304" pitchFamily="18" charset="0"/>
                <a:cs typeface="Times New Roman" panose="02020603050405020304" pitchFamily="18" charset="0"/>
              </a:rPr>
              <a:t>C. Hospitals (JMDC)</a:t>
            </a:r>
            <a:endParaRPr lang="ja-JP" altLang="en-US" sz="1200" dirty="0">
              <a:solidFill>
                <a:prstClr val="black"/>
              </a:solidFill>
              <a:latin typeface="Times New Roman" panose="02020603050405020304" pitchFamily="18" charset="0"/>
              <a:cs typeface="Times New Roman" panose="02020603050405020304" pitchFamily="18" charset="0"/>
            </a:endParaRPr>
          </a:p>
        </p:txBody>
      </p:sp>
      <p:sp>
        <p:nvSpPr>
          <p:cNvPr id="7" name="テキスト ボックス 6"/>
          <p:cNvSpPr txBox="1"/>
          <p:nvPr/>
        </p:nvSpPr>
        <p:spPr>
          <a:xfrm>
            <a:off x="3519372" y="3368937"/>
            <a:ext cx="3042550" cy="276999"/>
          </a:xfrm>
          <a:prstGeom prst="rect">
            <a:avLst/>
          </a:prstGeom>
          <a:noFill/>
        </p:spPr>
        <p:txBody>
          <a:bodyPr wrap="square" rtlCol="0">
            <a:spAutoFit/>
          </a:bodyPr>
          <a:lstStyle/>
          <a:p>
            <a:pPr defTabSz="457200"/>
            <a:r>
              <a:rPr kumimoji="0" lang="en-US" altLang="ja-JP" sz="1200" dirty="0">
                <a:solidFill>
                  <a:prstClr val="black"/>
                </a:solidFill>
                <a:latin typeface="Times New Roman" panose="02020603050405020304" pitchFamily="18" charset="0"/>
                <a:cs typeface="Times New Roman" panose="02020603050405020304" pitchFamily="18" charset="0"/>
              </a:rPr>
              <a:t>D. Clinics (JMDC)</a:t>
            </a:r>
            <a:endParaRPr lang="ja-JP" altLang="en-US" sz="1200" dirty="0">
              <a:solidFill>
                <a:prstClr val="black"/>
              </a:solidFill>
              <a:latin typeface="Times New Roman" panose="02020603050405020304" pitchFamily="18" charset="0"/>
              <a:cs typeface="Times New Roman" panose="02020603050405020304" pitchFamily="18" charset="0"/>
            </a:endParaRPr>
          </a:p>
        </p:txBody>
      </p:sp>
      <p:sp>
        <p:nvSpPr>
          <p:cNvPr id="8" name="テキスト ボックス 7"/>
          <p:cNvSpPr txBox="1"/>
          <p:nvPr/>
        </p:nvSpPr>
        <p:spPr>
          <a:xfrm>
            <a:off x="0" y="7087106"/>
            <a:ext cx="6785338" cy="1277273"/>
          </a:xfrm>
          <a:prstGeom prst="rect">
            <a:avLst/>
          </a:prstGeom>
          <a:noFill/>
        </p:spPr>
        <p:txBody>
          <a:bodyPr wrap="square" rtlCol="0">
            <a:spAutoFit/>
          </a:bodyPr>
          <a:lstStyle/>
          <a:p>
            <a:pPr algn="just" defTabSz="457200"/>
            <a:r>
              <a:rPr kumimoji="0" lang="en-US" altLang="ja-JP" sz="1100" b="1" dirty="0">
                <a:solidFill>
                  <a:prstClr val="black"/>
                </a:solidFill>
                <a:latin typeface="Times New Roman" panose="02020603050405020304" pitchFamily="18" charset="0"/>
                <a:cs typeface="Times New Roman" panose="02020603050405020304" pitchFamily="18" charset="0"/>
              </a:rPr>
              <a:t>Supplementary Figure 3.</a:t>
            </a:r>
            <a:r>
              <a:rPr kumimoji="0" lang="en-US" altLang="ja-JP" sz="1100" dirty="0">
                <a:solidFill>
                  <a:prstClr val="black"/>
                </a:solidFill>
                <a:latin typeface="Times New Roman" panose="02020603050405020304" pitchFamily="18" charset="0"/>
                <a:cs typeface="Times New Roman" panose="02020603050405020304" pitchFamily="18" charset="0"/>
              </a:rPr>
              <a:t> Prescription rate of antihypertensive drug class in hypertensive patients with chronic kidney disease for both databases.</a:t>
            </a:r>
            <a:endParaRPr kumimoji="0" lang="ja-JP" altLang="ja-JP" sz="1100" dirty="0">
              <a:solidFill>
                <a:prstClr val="black"/>
              </a:solidFill>
              <a:latin typeface="Times New Roman" panose="02020603050405020304" pitchFamily="18" charset="0"/>
              <a:cs typeface="Times New Roman" panose="02020603050405020304" pitchFamily="18" charset="0"/>
            </a:endParaRPr>
          </a:p>
          <a:p>
            <a:pPr defTabSz="457200"/>
            <a:r>
              <a:rPr kumimoji="0" lang="en-US" altLang="ja-JP" sz="1100" dirty="0">
                <a:solidFill>
                  <a:prstClr val="black"/>
                </a:solidFill>
                <a:latin typeface="Times New Roman" panose="02020603050405020304" pitchFamily="18" charset="0"/>
                <a:cs typeface="Times New Roman" panose="02020603050405020304" pitchFamily="18" charset="0"/>
              </a:rPr>
              <a:t>The five most frequently prescribed classes for all patients in the (A) MDV database and (B) JMDC database, and for patients in (C) hospitals and (D) clinics in the JMDC database.</a:t>
            </a:r>
            <a:endParaRPr kumimoji="0" lang="ja-JP" altLang="ja-JP" sz="1100" dirty="0">
              <a:solidFill>
                <a:prstClr val="black"/>
              </a:solidFill>
              <a:latin typeface="Times New Roman" panose="02020603050405020304" pitchFamily="18" charset="0"/>
              <a:cs typeface="Times New Roman" panose="02020603050405020304" pitchFamily="18" charset="0"/>
            </a:endParaRPr>
          </a:p>
          <a:p>
            <a:pPr defTabSz="457200"/>
            <a:r>
              <a:rPr kumimoji="0" lang="en-US" altLang="ja-JP" sz="1100" dirty="0">
                <a:solidFill>
                  <a:prstClr val="black"/>
                </a:solidFill>
                <a:latin typeface="Times New Roman" panose="02020603050405020304" pitchFamily="18" charset="0"/>
                <a:cs typeface="Times New Roman" panose="02020603050405020304" pitchFamily="18" charset="0"/>
              </a:rPr>
              <a:t> </a:t>
            </a:r>
            <a:endParaRPr kumimoji="0" lang="ja-JP" altLang="ja-JP" sz="1100" dirty="0">
              <a:solidFill>
                <a:prstClr val="black"/>
              </a:solidFill>
              <a:latin typeface="Times New Roman" panose="02020603050405020304" pitchFamily="18" charset="0"/>
              <a:cs typeface="Times New Roman" panose="02020603050405020304" pitchFamily="18" charset="0"/>
            </a:endParaRPr>
          </a:p>
          <a:p>
            <a:pPr defTabSz="457200"/>
            <a:r>
              <a:rPr kumimoji="0" lang="en-US" altLang="ja-JP" sz="1100" dirty="0">
                <a:solidFill>
                  <a:prstClr val="black"/>
                </a:solidFill>
                <a:latin typeface="Times New Roman" panose="02020603050405020304" pitchFamily="18" charset="0"/>
                <a:cs typeface="Times New Roman" panose="02020603050405020304" pitchFamily="18" charset="0"/>
              </a:rPr>
              <a:t>JMDC, Japan Medical Data Center; MDV, Medical Data Vision; ARB, angiotensin II receptor blocker; ACEI, angiotensin-converting enzyme inhibitor; BETA, ß-blocker; CCB, calcium channel blocker; DIU, diuretic.</a:t>
            </a:r>
            <a:endParaRPr lang="ja-JP" altLang="en-US" sz="1100" dirty="0">
              <a:solidFill>
                <a:prstClr val="black"/>
              </a:solidFill>
              <a:latin typeface="Times New Roman" panose="02020603050405020304" pitchFamily="18" charset="0"/>
              <a:cs typeface="Times New Roman" panose="02020603050405020304" pitchFamily="18" charset="0"/>
            </a:endParaRPr>
          </a:p>
        </p:txBody>
      </p:sp>
      <p:graphicFrame>
        <p:nvGraphicFramePr>
          <p:cNvPr id="10" name="グラフ 9"/>
          <p:cNvGraphicFramePr>
            <a:graphicFrameLocks/>
          </p:cNvGraphicFramePr>
          <p:nvPr>
            <p:extLst>
              <p:ext uri="{D42A27DB-BD31-4B8C-83A1-F6EECF244321}">
                <p14:modId xmlns:p14="http://schemas.microsoft.com/office/powerpoint/2010/main" val="1569195167"/>
              </p:ext>
            </p:extLst>
          </p:nvPr>
        </p:nvGraphicFramePr>
        <p:xfrm>
          <a:off x="72662" y="534305"/>
          <a:ext cx="38862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グラフ 10"/>
          <p:cNvGraphicFramePr>
            <a:graphicFrameLocks/>
          </p:cNvGraphicFramePr>
          <p:nvPr>
            <p:extLst>
              <p:ext uri="{D42A27DB-BD31-4B8C-83A1-F6EECF244321}">
                <p14:modId xmlns:p14="http://schemas.microsoft.com/office/powerpoint/2010/main" val="1440948712"/>
              </p:ext>
            </p:extLst>
          </p:nvPr>
        </p:nvGraphicFramePr>
        <p:xfrm>
          <a:off x="3519372" y="526946"/>
          <a:ext cx="38862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グラフ 11"/>
          <p:cNvGraphicFramePr>
            <a:graphicFrameLocks/>
          </p:cNvGraphicFramePr>
          <p:nvPr>
            <p:extLst>
              <p:ext uri="{D42A27DB-BD31-4B8C-83A1-F6EECF244321}">
                <p14:modId xmlns:p14="http://schemas.microsoft.com/office/powerpoint/2010/main" val="3448216381"/>
              </p:ext>
            </p:extLst>
          </p:nvPr>
        </p:nvGraphicFramePr>
        <p:xfrm>
          <a:off x="72662" y="3725758"/>
          <a:ext cx="3886200"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グラフ 12"/>
          <p:cNvGraphicFramePr>
            <a:graphicFrameLocks/>
          </p:cNvGraphicFramePr>
          <p:nvPr>
            <p:extLst>
              <p:ext uri="{D42A27DB-BD31-4B8C-83A1-F6EECF244321}">
                <p14:modId xmlns:p14="http://schemas.microsoft.com/office/powerpoint/2010/main" val="2938219556"/>
              </p:ext>
            </p:extLst>
          </p:nvPr>
        </p:nvGraphicFramePr>
        <p:xfrm>
          <a:off x="3519372" y="3738269"/>
          <a:ext cx="3886200" cy="2743200"/>
        </p:xfrm>
        <a:graphic>
          <a:graphicData uri="http://schemas.openxmlformats.org/drawingml/2006/chart">
            <c:chart xmlns:c="http://schemas.openxmlformats.org/drawingml/2006/chart" xmlns:r="http://schemas.openxmlformats.org/officeDocument/2006/relationships" r:id="rId5"/>
          </a:graphicData>
        </a:graphic>
      </p:graphicFrame>
      <p:grpSp>
        <p:nvGrpSpPr>
          <p:cNvPr id="14" name="グループ化 13"/>
          <p:cNvGrpSpPr/>
          <p:nvPr/>
        </p:nvGrpSpPr>
        <p:grpSpPr>
          <a:xfrm>
            <a:off x="1424255" y="6578987"/>
            <a:ext cx="3998705" cy="246221"/>
            <a:chOff x="565341" y="6263069"/>
            <a:chExt cx="3998705" cy="246221"/>
          </a:xfrm>
        </p:grpSpPr>
        <p:grpSp>
          <p:nvGrpSpPr>
            <p:cNvPr id="15" name="グループ化 14"/>
            <p:cNvGrpSpPr/>
            <p:nvPr/>
          </p:nvGrpSpPr>
          <p:grpSpPr>
            <a:xfrm>
              <a:off x="565341" y="6263069"/>
              <a:ext cx="746042" cy="246221"/>
              <a:chOff x="586813" y="6258347"/>
              <a:chExt cx="746042" cy="246221"/>
            </a:xfrm>
          </p:grpSpPr>
          <p:grpSp>
            <p:nvGrpSpPr>
              <p:cNvPr id="36" name="グループ化 35"/>
              <p:cNvGrpSpPr/>
              <p:nvPr/>
            </p:nvGrpSpPr>
            <p:grpSpPr>
              <a:xfrm>
                <a:off x="586813" y="6340012"/>
                <a:ext cx="358444" cy="86400"/>
                <a:chOff x="586813" y="6340012"/>
                <a:chExt cx="358444" cy="86400"/>
              </a:xfrm>
            </p:grpSpPr>
            <p:cxnSp>
              <p:nvCxnSpPr>
                <p:cNvPr id="38" name="直線コネクタ 37"/>
                <p:cNvCxnSpPr/>
                <p:nvPr/>
              </p:nvCxnSpPr>
              <p:spPr>
                <a:xfrm>
                  <a:off x="586813" y="6383212"/>
                  <a:ext cx="358444" cy="0"/>
                </a:xfrm>
                <a:prstGeom prst="line">
                  <a:avLst/>
                </a:prstGeom>
                <a:noFill/>
                <a:ln w="25400" cap="flat" cmpd="sng" algn="ctr">
                  <a:solidFill>
                    <a:srgbClr val="4F81BD"/>
                  </a:solidFill>
                  <a:prstDash val="solid"/>
                  <a:miter lim="800000"/>
                </a:ln>
                <a:effectLst/>
              </p:spPr>
            </p:cxnSp>
            <p:sp>
              <p:nvSpPr>
                <p:cNvPr id="39" name="円/楕円 38"/>
                <p:cNvSpPr/>
                <p:nvPr/>
              </p:nvSpPr>
              <p:spPr>
                <a:xfrm>
                  <a:off x="722835" y="6340012"/>
                  <a:ext cx="86400" cy="86400"/>
                </a:xfrm>
                <a:prstGeom prst="ellipse">
                  <a:avLst/>
                </a:prstGeom>
                <a:solidFill>
                  <a:srgbClr val="4F81BD"/>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a:cs typeface="+mn-cs"/>
                  </a:endParaRPr>
                </a:p>
              </p:txBody>
            </p:sp>
          </p:grpSp>
          <p:sp>
            <p:nvSpPr>
              <p:cNvPr id="37" name="テキスト ボックス 36"/>
              <p:cNvSpPr txBox="1"/>
              <p:nvPr/>
            </p:nvSpPr>
            <p:spPr>
              <a:xfrm>
                <a:off x="877281" y="6258347"/>
                <a:ext cx="455574" cy="246221"/>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altLang="ja-JP"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CCB</a:t>
                </a:r>
                <a:endParaRPr kumimoji="0" lang="ja-JP" altLang="en-US"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pSp>
        <p:grpSp>
          <p:nvGrpSpPr>
            <p:cNvPr id="16" name="グループ化 15"/>
            <p:cNvGrpSpPr/>
            <p:nvPr/>
          </p:nvGrpSpPr>
          <p:grpSpPr>
            <a:xfrm>
              <a:off x="1364866" y="6263069"/>
              <a:ext cx="740684" cy="246221"/>
              <a:chOff x="1404111" y="6258346"/>
              <a:chExt cx="740684" cy="246221"/>
            </a:xfrm>
          </p:grpSpPr>
          <p:grpSp>
            <p:nvGrpSpPr>
              <p:cNvPr id="32" name="グループ化 31"/>
              <p:cNvGrpSpPr/>
              <p:nvPr/>
            </p:nvGrpSpPr>
            <p:grpSpPr>
              <a:xfrm>
                <a:off x="1404111" y="6340012"/>
                <a:ext cx="358444" cy="86400"/>
                <a:chOff x="1404111" y="6340012"/>
                <a:chExt cx="358444" cy="86400"/>
              </a:xfrm>
            </p:grpSpPr>
            <p:cxnSp>
              <p:nvCxnSpPr>
                <p:cNvPr id="34" name="直線コネクタ 33"/>
                <p:cNvCxnSpPr/>
                <p:nvPr/>
              </p:nvCxnSpPr>
              <p:spPr>
                <a:xfrm>
                  <a:off x="1404111" y="6383212"/>
                  <a:ext cx="358444" cy="0"/>
                </a:xfrm>
                <a:prstGeom prst="line">
                  <a:avLst/>
                </a:prstGeom>
                <a:noFill/>
                <a:ln w="25400" cap="flat" cmpd="sng" algn="ctr">
                  <a:solidFill>
                    <a:srgbClr val="C0504D"/>
                  </a:solidFill>
                  <a:prstDash val="solid"/>
                  <a:miter lim="800000"/>
                </a:ln>
                <a:effectLst/>
              </p:spPr>
            </p:cxnSp>
            <p:sp>
              <p:nvSpPr>
                <p:cNvPr id="35" name="円/楕円 34"/>
                <p:cNvSpPr/>
                <p:nvPr/>
              </p:nvSpPr>
              <p:spPr>
                <a:xfrm>
                  <a:off x="1540133" y="6340012"/>
                  <a:ext cx="86400" cy="86400"/>
                </a:xfrm>
                <a:prstGeom prst="ellipse">
                  <a:avLst/>
                </a:prstGeom>
                <a:noFill/>
                <a:ln w="12700" cap="flat" cmpd="sng" algn="ctr">
                  <a:solidFill>
                    <a:srgbClr val="C0504D"/>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a:cs typeface="+mn-cs"/>
                  </a:endParaRPr>
                </a:p>
              </p:txBody>
            </p:sp>
          </p:grpSp>
          <p:sp>
            <p:nvSpPr>
              <p:cNvPr id="33" name="テキスト ボックス 32"/>
              <p:cNvSpPr txBox="1"/>
              <p:nvPr/>
            </p:nvSpPr>
            <p:spPr>
              <a:xfrm>
                <a:off x="1697237" y="6258346"/>
                <a:ext cx="447558" cy="246221"/>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altLang="ja-JP"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ARB</a:t>
                </a:r>
                <a:endParaRPr kumimoji="0" lang="ja-JP" altLang="en-US"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pSp>
        <p:grpSp>
          <p:nvGrpSpPr>
            <p:cNvPr id="17" name="グループ化 16"/>
            <p:cNvGrpSpPr/>
            <p:nvPr/>
          </p:nvGrpSpPr>
          <p:grpSpPr>
            <a:xfrm>
              <a:off x="2159033" y="6263069"/>
              <a:ext cx="811217" cy="246221"/>
              <a:chOff x="2187359" y="6258345"/>
              <a:chExt cx="811217" cy="246221"/>
            </a:xfrm>
          </p:grpSpPr>
          <p:grpSp>
            <p:nvGrpSpPr>
              <p:cNvPr id="28" name="グループ化 27"/>
              <p:cNvGrpSpPr/>
              <p:nvPr/>
            </p:nvGrpSpPr>
            <p:grpSpPr>
              <a:xfrm>
                <a:off x="2187359" y="6340012"/>
                <a:ext cx="358444" cy="86400"/>
                <a:chOff x="2187359" y="6340012"/>
                <a:chExt cx="358444" cy="86400"/>
              </a:xfrm>
            </p:grpSpPr>
            <p:cxnSp>
              <p:nvCxnSpPr>
                <p:cNvPr id="30" name="直線コネクタ 29"/>
                <p:cNvCxnSpPr/>
                <p:nvPr/>
              </p:nvCxnSpPr>
              <p:spPr>
                <a:xfrm>
                  <a:off x="2187359" y="6383212"/>
                  <a:ext cx="358444" cy="0"/>
                </a:xfrm>
                <a:prstGeom prst="line">
                  <a:avLst/>
                </a:prstGeom>
                <a:noFill/>
                <a:ln w="25400" cap="flat" cmpd="sng" algn="ctr">
                  <a:solidFill>
                    <a:srgbClr val="9BBB59"/>
                  </a:solidFill>
                  <a:prstDash val="solid"/>
                  <a:miter lim="800000"/>
                </a:ln>
                <a:effectLst/>
              </p:spPr>
            </p:cxnSp>
            <p:sp>
              <p:nvSpPr>
                <p:cNvPr id="31" name="正方形/長方形 30"/>
                <p:cNvSpPr/>
                <p:nvPr/>
              </p:nvSpPr>
              <p:spPr>
                <a:xfrm>
                  <a:off x="2323381" y="6340012"/>
                  <a:ext cx="86400" cy="86400"/>
                </a:xfrm>
                <a:prstGeom prst="rect">
                  <a:avLst/>
                </a:prstGeom>
                <a:solidFill>
                  <a:srgbClr val="9BBB59"/>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a:cs typeface="+mn-cs"/>
                  </a:endParaRPr>
                </a:p>
              </p:txBody>
            </p:sp>
          </p:grpSp>
          <p:sp>
            <p:nvSpPr>
              <p:cNvPr id="29" name="テキスト ボックス 28"/>
              <p:cNvSpPr txBox="1"/>
              <p:nvPr/>
            </p:nvSpPr>
            <p:spPr>
              <a:xfrm>
                <a:off x="2480485" y="6258345"/>
                <a:ext cx="518091" cy="246221"/>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altLang="ja-JP"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BETA</a:t>
                </a:r>
                <a:endParaRPr kumimoji="0" lang="ja-JP" altLang="en-US"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pSp>
        <p:grpSp>
          <p:nvGrpSpPr>
            <p:cNvPr id="18" name="グループ化 17"/>
            <p:cNvGrpSpPr/>
            <p:nvPr/>
          </p:nvGrpSpPr>
          <p:grpSpPr>
            <a:xfrm>
              <a:off x="3023733" y="6263069"/>
              <a:ext cx="704944" cy="246221"/>
              <a:chOff x="3242177" y="6258344"/>
              <a:chExt cx="704944" cy="246221"/>
            </a:xfrm>
          </p:grpSpPr>
          <p:grpSp>
            <p:nvGrpSpPr>
              <p:cNvPr id="24" name="グループ化 23"/>
              <p:cNvGrpSpPr/>
              <p:nvPr/>
            </p:nvGrpSpPr>
            <p:grpSpPr>
              <a:xfrm>
                <a:off x="3242177" y="6338258"/>
                <a:ext cx="358444" cy="86400"/>
                <a:chOff x="3242177" y="6338258"/>
                <a:chExt cx="358444" cy="86400"/>
              </a:xfrm>
            </p:grpSpPr>
            <p:cxnSp>
              <p:nvCxnSpPr>
                <p:cNvPr id="26" name="直線コネクタ 25"/>
                <p:cNvCxnSpPr/>
                <p:nvPr/>
              </p:nvCxnSpPr>
              <p:spPr>
                <a:xfrm>
                  <a:off x="3242177" y="6383212"/>
                  <a:ext cx="358444" cy="0"/>
                </a:xfrm>
                <a:prstGeom prst="line">
                  <a:avLst/>
                </a:prstGeom>
                <a:noFill/>
                <a:ln w="25400" cap="flat" cmpd="sng" algn="ctr">
                  <a:solidFill>
                    <a:srgbClr val="8064A2"/>
                  </a:solidFill>
                  <a:prstDash val="solid"/>
                  <a:miter lim="800000"/>
                </a:ln>
                <a:effectLst/>
              </p:spPr>
            </p:cxnSp>
            <p:sp>
              <p:nvSpPr>
                <p:cNvPr id="27" name="正方形/長方形 26"/>
                <p:cNvSpPr/>
                <p:nvPr/>
              </p:nvSpPr>
              <p:spPr>
                <a:xfrm>
                  <a:off x="3380815" y="6338258"/>
                  <a:ext cx="86400" cy="86400"/>
                </a:xfrm>
                <a:prstGeom prst="rect">
                  <a:avLst/>
                </a:prstGeom>
                <a:noFill/>
                <a:ln w="12700" cap="flat" cmpd="sng" algn="ctr">
                  <a:solidFill>
                    <a:srgbClr val="8064A2"/>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a:cs typeface="+mn-cs"/>
                  </a:endParaRPr>
                </a:p>
              </p:txBody>
            </p:sp>
          </p:grpSp>
          <p:sp>
            <p:nvSpPr>
              <p:cNvPr id="25" name="テキスト ボックス 24"/>
              <p:cNvSpPr txBox="1"/>
              <p:nvPr/>
            </p:nvSpPr>
            <p:spPr>
              <a:xfrm>
                <a:off x="3541241" y="6258344"/>
                <a:ext cx="405880" cy="246221"/>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altLang="ja-JP"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DIU</a:t>
                </a:r>
                <a:endParaRPr kumimoji="0" lang="ja-JP" altLang="en-US"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pSp>
        <p:grpSp>
          <p:nvGrpSpPr>
            <p:cNvPr id="19" name="グループ化 18"/>
            <p:cNvGrpSpPr/>
            <p:nvPr/>
          </p:nvGrpSpPr>
          <p:grpSpPr>
            <a:xfrm>
              <a:off x="3782158" y="6263069"/>
              <a:ext cx="781888" cy="246221"/>
              <a:chOff x="4173102" y="6264284"/>
              <a:chExt cx="781888" cy="246221"/>
            </a:xfrm>
          </p:grpSpPr>
          <p:grpSp>
            <p:nvGrpSpPr>
              <p:cNvPr id="20" name="グループ化 19"/>
              <p:cNvGrpSpPr/>
              <p:nvPr/>
            </p:nvGrpSpPr>
            <p:grpSpPr>
              <a:xfrm>
                <a:off x="4173102" y="6338258"/>
                <a:ext cx="358444" cy="86400"/>
                <a:chOff x="4173102" y="6338258"/>
                <a:chExt cx="358444" cy="86400"/>
              </a:xfrm>
            </p:grpSpPr>
            <p:cxnSp>
              <p:nvCxnSpPr>
                <p:cNvPr id="22" name="直線コネクタ 21"/>
                <p:cNvCxnSpPr/>
                <p:nvPr/>
              </p:nvCxnSpPr>
              <p:spPr>
                <a:xfrm>
                  <a:off x="4173102" y="6387395"/>
                  <a:ext cx="358444" cy="0"/>
                </a:xfrm>
                <a:prstGeom prst="line">
                  <a:avLst/>
                </a:prstGeom>
                <a:solidFill>
                  <a:srgbClr val="C0504D">
                    <a:lumMod val="60000"/>
                    <a:lumOff val="40000"/>
                  </a:srgbClr>
                </a:solidFill>
                <a:ln w="25400" cap="flat" cmpd="sng" algn="ctr">
                  <a:solidFill>
                    <a:srgbClr val="C0504D">
                      <a:lumMod val="60000"/>
                      <a:lumOff val="40000"/>
                    </a:srgbClr>
                  </a:solidFill>
                  <a:prstDash val="solid"/>
                  <a:miter lim="800000"/>
                </a:ln>
                <a:effectLst/>
              </p:spPr>
            </p:cxnSp>
            <p:sp>
              <p:nvSpPr>
                <p:cNvPr id="23" name="二等辺三角形 22"/>
                <p:cNvSpPr/>
                <p:nvPr/>
              </p:nvSpPr>
              <p:spPr>
                <a:xfrm>
                  <a:off x="4309124" y="6338258"/>
                  <a:ext cx="86400" cy="86400"/>
                </a:xfrm>
                <a:prstGeom prst="triangle">
                  <a:avLst/>
                </a:prstGeom>
                <a:solidFill>
                  <a:srgbClr val="C0504D">
                    <a:lumMod val="60000"/>
                    <a:lumOff val="40000"/>
                  </a:srgb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a:cs typeface="+mn-cs"/>
                  </a:endParaRPr>
                </a:p>
              </p:txBody>
            </p:sp>
          </p:grpSp>
          <p:sp>
            <p:nvSpPr>
              <p:cNvPr id="21" name="テキスト ボックス 20"/>
              <p:cNvSpPr txBox="1"/>
              <p:nvPr/>
            </p:nvSpPr>
            <p:spPr>
              <a:xfrm>
                <a:off x="4472166" y="6264284"/>
                <a:ext cx="482824" cy="246221"/>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altLang="ja-JP"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ACEI</a:t>
                </a:r>
                <a:endParaRPr kumimoji="0" lang="ja-JP" altLang="en-US"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pSp>
      </p:grpSp>
    </p:spTree>
    <p:extLst>
      <p:ext uri="{BB962C8B-B14F-4D97-AF65-F5344CB8AC3E}">
        <p14:creationId xmlns:p14="http://schemas.microsoft.com/office/powerpoint/2010/main" val="390755755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101</TotalTime>
  <Words>946</Words>
  <Application>Microsoft Office PowerPoint</Application>
  <PresentationFormat>A4 210 x 297 mm</PresentationFormat>
  <Paragraphs>276</Paragraphs>
  <Slides>6</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6</vt:i4>
      </vt:variant>
    </vt:vector>
  </HeadingPairs>
  <TitlesOfParts>
    <vt:vector size="12" baseType="lpstr">
      <vt:lpstr>ＭＳ Ｐゴシック</vt:lpstr>
      <vt:lpstr>ＭＳ 明朝</vt:lpstr>
      <vt:lpstr>Arial</vt:lpstr>
      <vt:lpstr>Calibri</vt:lpstr>
      <vt:lpstr>Times New Roman</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Tomomi Takeshima</dc:creator>
  <cp:lastModifiedBy>kouketsuatsu23</cp:lastModifiedBy>
  <cp:revision>17</cp:revision>
  <dcterms:created xsi:type="dcterms:W3CDTF">2018-04-16T04:25:36Z</dcterms:created>
  <dcterms:modified xsi:type="dcterms:W3CDTF">2018-11-21T06:01:39Z</dcterms:modified>
</cp:coreProperties>
</file>