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8" r:id="rId2"/>
    <p:sldId id="279" r:id="rId3"/>
    <p:sldId id="280" r:id="rId4"/>
    <p:sldId id="281" r:id="rId5"/>
    <p:sldId id="282" r:id="rId6"/>
    <p:sldId id="260" r:id="rId7"/>
    <p:sldId id="277" r:id="rId8"/>
    <p:sldId id="278" r:id="rId9"/>
    <p:sldId id="263" r:id="rId10"/>
    <p:sldId id="285" r:id="rId11"/>
    <p:sldId id="270" r:id="rId12"/>
    <p:sldId id="286" r:id="rId13"/>
    <p:sldId id="267" r:id="rId14"/>
    <p:sldId id="273" r:id="rId15"/>
    <p:sldId id="262" r:id="rId16"/>
    <p:sldId id="268" r:id="rId17"/>
    <p:sldId id="264" r:id="rId18"/>
    <p:sldId id="269" r:id="rId19"/>
    <p:sldId id="271" r:id="rId20"/>
    <p:sldId id="283" r:id="rId21"/>
    <p:sldId id="284" r:id="rId22"/>
    <p:sldId id="287" r:id="rId23"/>
    <p:sldId id="289" r:id="rId24"/>
  </p:sldIdLst>
  <p:sldSz cx="6858000" cy="9144000" type="screen4x3"/>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99"/>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0" autoAdjust="0"/>
    <p:restoredTop sz="94660"/>
  </p:normalViewPr>
  <p:slideViewPr>
    <p:cSldViewPr>
      <p:cViewPr varScale="1">
        <p:scale>
          <a:sx n="82" d="100"/>
          <a:sy n="82" d="100"/>
        </p:scale>
        <p:origin x="-2412" y="-7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526C9102-400F-46ED-9302-04C0E0F18E0B}" type="datetimeFigureOut">
              <a:rPr lang="fr-FR" smtClean="0"/>
              <a:t>18/12/2018</a:t>
            </a:fld>
            <a:endParaRPr lang="fr-FR"/>
          </a:p>
        </p:txBody>
      </p:sp>
      <p:sp>
        <p:nvSpPr>
          <p:cNvPr id="4" name="Espace réservé de l'image des diapositives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E38E2300-1FD8-49AA-8E71-41372934A491}" type="slidenum">
              <a:rPr lang="fr-FR" smtClean="0"/>
              <a:t>‹#›</a:t>
            </a:fld>
            <a:endParaRPr lang="fr-FR"/>
          </a:p>
        </p:txBody>
      </p:sp>
    </p:spTree>
    <p:extLst>
      <p:ext uri="{BB962C8B-B14F-4D97-AF65-F5344CB8AC3E}">
        <p14:creationId xmlns:p14="http://schemas.microsoft.com/office/powerpoint/2010/main" val="483063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38E2300-1FD8-49AA-8E71-41372934A491}" type="slidenum">
              <a:rPr lang="fr-FR" smtClean="0"/>
              <a:t>6</a:t>
            </a:fld>
            <a:endParaRPr lang="fr-FR"/>
          </a:p>
        </p:txBody>
      </p:sp>
    </p:spTree>
    <p:extLst>
      <p:ext uri="{BB962C8B-B14F-4D97-AF65-F5344CB8AC3E}">
        <p14:creationId xmlns:p14="http://schemas.microsoft.com/office/powerpoint/2010/main" val="2887378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14350" y="2840572"/>
            <a:ext cx="5829300" cy="1960033"/>
          </a:xfrm>
        </p:spPr>
        <p:txBody>
          <a:bodyPr/>
          <a:lstStyle/>
          <a:p>
            <a:r>
              <a:rPr lang="fr-FR" smtClean="0"/>
              <a:t>Modifiez le style du titre</a:t>
            </a:r>
            <a:endParaRPr lang="fr-FR"/>
          </a:p>
        </p:txBody>
      </p:sp>
      <p:sp>
        <p:nvSpPr>
          <p:cNvPr id="3" name="Sous-titr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FD9B50D0-54C9-4D0E-B86E-161569D6F75A}" type="datetimeFigureOut">
              <a:rPr lang="fr-FR" smtClean="0"/>
              <a:t>18/12/2018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CF1D16-E372-4509-821D-071C45EB5BC6}" type="slidenum">
              <a:rPr lang="fr-FR" smtClean="0"/>
              <a:t>‹#›</a:t>
            </a:fld>
            <a:endParaRPr lang="fr-FR"/>
          </a:p>
        </p:txBody>
      </p:sp>
    </p:spTree>
    <p:extLst>
      <p:ext uri="{BB962C8B-B14F-4D97-AF65-F5344CB8AC3E}">
        <p14:creationId xmlns:p14="http://schemas.microsoft.com/office/powerpoint/2010/main" val="1085217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D9B50D0-54C9-4D0E-B86E-161569D6F75A}" type="datetimeFigureOut">
              <a:rPr lang="fr-FR" smtClean="0"/>
              <a:t>18/12/2018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CF1D16-E372-4509-821D-071C45EB5BC6}" type="slidenum">
              <a:rPr lang="fr-FR" smtClean="0"/>
              <a:t>‹#›</a:t>
            </a:fld>
            <a:endParaRPr lang="fr-FR"/>
          </a:p>
        </p:txBody>
      </p:sp>
    </p:spTree>
    <p:extLst>
      <p:ext uri="{BB962C8B-B14F-4D97-AF65-F5344CB8AC3E}">
        <p14:creationId xmlns:p14="http://schemas.microsoft.com/office/powerpoint/2010/main" val="1312040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72050" y="366187"/>
            <a:ext cx="1543050" cy="7802033"/>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42900" y="366187"/>
            <a:ext cx="4514850" cy="7802033"/>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D9B50D0-54C9-4D0E-B86E-161569D6F75A}" type="datetimeFigureOut">
              <a:rPr lang="fr-FR" smtClean="0"/>
              <a:t>18/12/2018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CF1D16-E372-4509-821D-071C45EB5BC6}" type="slidenum">
              <a:rPr lang="fr-FR" smtClean="0"/>
              <a:t>‹#›</a:t>
            </a:fld>
            <a:endParaRPr lang="fr-FR"/>
          </a:p>
        </p:txBody>
      </p:sp>
    </p:spTree>
    <p:extLst>
      <p:ext uri="{BB962C8B-B14F-4D97-AF65-F5344CB8AC3E}">
        <p14:creationId xmlns:p14="http://schemas.microsoft.com/office/powerpoint/2010/main" val="3377582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D9B50D0-54C9-4D0E-B86E-161569D6F75A}" type="datetimeFigureOut">
              <a:rPr lang="fr-FR" smtClean="0"/>
              <a:t>18/12/2018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CF1D16-E372-4509-821D-071C45EB5BC6}" type="slidenum">
              <a:rPr lang="fr-FR" smtClean="0"/>
              <a:t>‹#›</a:t>
            </a:fld>
            <a:endParaRPr lang="fr-FR"/>
          </a:p>
        </p:txBody>
      </p:sp>
    </p:spTree>
    <p:extLst>
      <p:ext uri="{BB962C8B-B14F-4D97-AF65-F5344CB8AC3E}">
        <p14:creationId xmlns:p14="http://schemas.microsoft.com/office/powerpoint/2010/main" val="3916603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41735" y="5875867"/>
            <a:ext cx="5829300" cy="1816100"/>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541735" y="3875622"/>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FD9B50D0-54C9-4D0E-B86E-161569D6F75A}" type="datetimeFigureOut">
              <a:rPr lang="fr-FR" smtClean="0"/>
              <a:t>18/12/2018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CF1D16-E372-4509-821D-071C45EB5BC6}" type="slidenum">
              <a:rPr lang="fr-FR" smtClean="0"/>
              <a:t>‹#›</a:t>
            </a:fld>
            <a:endParaRPr lang="fr-FR"/>
          </a:p>
        </p:txBody>
      </p:sp>
    </p:spTree>
    <p:extLst>
      <p:ext uri="{BB962C8B-B14F-4D97-AF65-F5344CB8AC3E}">
        <p14:creationId xmlns:p14="http://schemas.microsoft.com/office/powerpoint/2010/main" val="3368006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342900" y="2133605"/>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3486150" y="2133605"/>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D9B50D0-54C9-4D0E-B86E-161569D6F75A}" type="datetimeFigureOut">
              <a:rPr lang="fr-FR" smtClean="0"/>
              <a:t>18/12/2018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0CF1D16-E372-4509-821D-071C45EB5BC6}" type="slidenum">
              <a:rPr lang="fr-FR" smtClean="0"/>
              <a:t>‹#›</a:t>
            </a:fld>
            <a:endParaRPr lang="fr-FR"/>
          </a:p>
        </p:txBody>
      </p:sp>
    </p:spTree>
    <p:extLst>
      <p:ext uri="{BB962C8B-B14F-4D97-AF65-F5344CB8AC3E}">
        <p14:creationId xmlns:p14="http://schemas.microsoft.com/office/powerpoint/2010/main" val="1270486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3483772"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3483772"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D9B50D0-54C9-4D0E-B86E-161569D6F75A}" type="datetimeFigureOut">
              <a:rPr lang="fr-FR" smtClean="0"/>
              <a:t>18/12/2018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0CF1D16-E372-4509-821D-071C45EB5BC6}" type="slidenum">
              <a:rPr lang="fr-FR" smtClean="0"/>
              <a:t>‹#›</a:t>
            </a:fld>
            <a:endParaRPr lang="fr-FR"/>
          </a:p>
        </p:txBody>
      </p:sp>
    </p:spTree>
    <p:extLst>
      <p:ext uri="{BB962C8B-B14F-4D97-AF65-F5344CB8AC3E}">
        <p14:creationId xmlns:p14="http://schemas.microsoft.com/office/powerpoint/2010/main" val="1093187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D9B50D0-54C9-4D0E-B86E-161569D6F75A}" type="datetimeFigureOut">
              <a:rPr lang="fr-FR" smtClean="0"/>
              <a:t>18/12/2018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0CF1D16-E372-4509-821D-071C45EB5BC6}" type="slidenum">
              <a:rPr lang="fr-FR" smtClean="0"/>
              <a:t>‹#›</a:t>
            </a:fld>
            <a:endParaRPr lang="fr-FR"/>
          </a:p>
        </p:txBody>
      </p:sp>
    </p:spTree>
    <p:extLst>
      <p:ext uri="{BB962C8B-B14F-4D97-AF65-F5344CB8AC3E}">
        <p14:creationId xmlns:p14="http://schemas.microsoft.com/office/powerpoint/2010/main" val="1270220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D9B50D0-54C9-4D0E-B86E-161569D6F75A}" type="datetimeFigureOut">
              <a:rPr lang="fr-FR" smtClean="0"/>
              <a:t>18/12/2018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0CF1D16-E372-4509-821D-071C45EB5BC6}" type="slidenum">
              <a:rPr lang="fr-FR" smtClean="0"/>
              <a:t>‹#›</a:t>
            </a:fld>
            <a:endParaRPr lang="fr-FR"/>
          </a:p>
        </p:txBody>
      </p:sp>
    </p:spTree>
    <p:extLst>
      <p:ext uri="{BB962C8B-B14F-4D97-AF65-F5344CB8AC3E}">
        <p14:creationId xmlns:p14="http://schemas.microsoft.com/office/powerpoint/2010/main" val="1288419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42901" y="364067"/>
            <a:ext cx="2256235" cy="154940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2681288" y="364071"/>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342901" y="1913471"/>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D9B50D0-54C9-4D0E-B86E-161569D6F75A}" type="datetimeFigureOut">
              <a:rPr lang="fr-FR" smtClean="0"/>
              <a:t>18/12/2018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0CF1D16-E372-4509-821D-071C45EB5BC6}" type="slidenum">
              <a:rPr lang="fr-FR" smtClean="0"/>
              <a:t>‹#›</a:t>
            </a:fld>
            <a:endParaRPr lang="fr-FR"/>
          </a:p>
        </p:txBody>
      </p:sp>
    </p:spTree>
    <p:extLst>
      <p:ext uri="{BB962C8B-B14F-4D97-AF65-F5344CB8AC3E}">
        <p14:creationId xmlns:p14="http://schemas.microsoft.com/office/powerpoint/2010/main" val="322669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344216" y="6400801"/>
            <a:ext cx="4114800" cy="755651"/>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D9B50D0-54C9-4D0E-B86E-161569D6F75A}" type="datetimeFigureOut">
              <a:rPr lang="fr-FR" smtClean="0"/>
              <a:t>18/12/2018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0CF1D16-E372-4509-821D-071C45EB5BC6}" type="slidenum">
              <a:rPr lang="fr-FR" smtClean="0"/>
              <a:t>‹#›</a:t>
            </a:fld>
            <a:endParaRPr lang="fr-FR"/>
          </a:p>
        </p:txBody>
      </p:sp>
    </p:spTree>
    <p:extLst>
      <p:ext uri="{BB962C8B-B14F-4D97-AF65-F5344CB8AC3E}">
        <p14:creationId xmlns:p14="http://schemas.microsoft.com/office/powerpoint/2010/main" val="1497445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342900" y="2133605"/>
            <a:ext cx="6172200" cy="6034617"/>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342900" y="8475138"/>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FD9B50D0-54C9-4D0E-B86E-161569D6F75A}" type="datetimeFigureOut">
              <a:rPr lang="fr-FR" smtClean="0"/>
              <a:t>18/12/2018</a:t>
            </a:fld>
            <a:endParaRPr lang="fr-FR"/>
          </a:p>
        </p:txBody>
      </p:sp>
      <p:sp>
        <p:nvSpPr>
          <p:cNvPr id="5" name="Espace réservé du pied de page 4"/>
          <p:cNvSpPr>
            <a:spLocks noGrp="1"/>
          </p:cNvSpPr>
          <p:nvPr>
            <p:ph type="ftr" sz="quarter" idx="3"/>
          </p:nvPr>
        </p:nvSpPr>
        <p:spPr>
          <a:xfrm>
            <a:off x="2343150" y="8475138"/>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4914900" y="8475138"/>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D0CF1D16-E372-4509-821D-071C45EB5BC6}" type="slidenum">
              <a:rPr lang="fr-FR" smtClean="0"/>
              <a:t>‹#›</a:t>
            </a:fld>
            <a:endParaRPr lang="fr-FR"/>
          </a:p>
        </p:txBody>
      </p:sp>
    </p:spTree>
    <p:extLst>
      <p:ext uri="{BB962C8B-B14F-4D97-AF65-F5344CB8AC3E}">
        <p14:creationId xmlns:p14="http://schemas.microsoft.com/office/powerpoint/2010/main" val="1346828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7.t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cbioportal.org/" TargetMode="External"/><Relationship Id="rId2" Type="http://schemas.openxmlformats.org/officeDocument/2006/relationships/hyperlink" Target="http://cancer.sanger.ac.uk/cosmic" TargetMode="External"/><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cancer.sanger.ac.uk/cosmic" TargetMode="External"/><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hyperlink" Target="http://www.cbioportal.org/"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tiff"/><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915816"/>
            <a:ext cx="6858000" cy="1046440"/>
          </a:xfrm>
          <a:prstGeom prst="rect">
            <a:avLst/>
          </a:prstGeom>
        </p:spPr>
        <p:txBody>
          <a:bodyPr wrap="square">
            <a:spAutoFit/>
          </a:bodyPr>
          <a:lstStyle/>
          <a:p>
            <a:pPr algn="ctr"/>
            <a:r>
              <a:rPr lang="en-US" sz="2200" b="1" dirty="0">
                <a:latin typeface="Arial" panose="020B0604020202020204" pitchFamily="34" charset="0"/>
                <a:cs typeface="Arial" panose="020B0604020202020204" pitchFamily="34" charset="0"/>
              </a:rPr>
              <a:t>Recurrent activating mutations of </a:t>
            </a:r>
            <a:r>
              <a:rPr lang="en-US" sz="2200" b="1" dirty="0" smtClean="0">
                <a:latin typeface="Arial" panose="020B0604020202020204" pitchFamily="34" charset="0"/>
                <a:cs typeface="Arial" panose="020B0604020202020204" pitchFamily="34" charset="0"/>
              </a:rPr>
              <a:t>PPAR</a:t>
            </a:r>
            <a:r>
              <a:rPr lang="el-GR" sz="2200" b="1" dirty="0" smtClean="0">
                <a:latin typeface="Arial" panose="020B0604020202020204" pitchFamily="34" charset="0"/>
                <a:cs typeface="Arial" panose="020B0604020202020204" pitchFamily="34" charset="0"/>
              </a:rPr>
              <a:t>γ</a:t>
            </a:r>
            <a:r>
              <a:rPr lang="en-US" sz="2200" b="1" dirty="0" smtClean="0">
                <a:latin typeface="Arial" panose="020B0604020202020204" pitchFamily="34" charset="0"/>
                <a:cs typeface="Arial" panose="020B0604020202020204" pitchFamily="34" charset="0"/>
              </a:rPr>
              <a:t>  </a:t>
            </a:r>
            <a:r>
              <a:rPr lang="en-US" sz="2200" b="1" dirty="0">
                <a:latin typeface="Arial" panose="020B0604020202020204" pitchFamily="34" charset="0"/>
                <a:cs typeface="Arial" panose="020B0604020202020204" pitchFamily="34" charset="0"/>
              </a:rPr>
              <a:t>associated with luminal bladder tumors</a:t>
            </a:r>
            <a:r>
              <a:rPr lang="en-US" sz="2200" b="1" dirty="0" smtClean="0">
                <a:latin typeface="Arial" panose="020B0604020202020204" pitchFamily="34" charset="0"/>
                <a:cs typeface="Arial" panose="020B0604020202020204" pitchFamily="34" charset="0"/>
              </a:rPr>
              <a:t>.</a:t>
            </a:r>
          </a:p>
          <a:p>
            <a:pPr algn="ctr"/>
            <a:r>
              <a:rPr lang="en-US" dirty="0" err="1" smtClean="0">
                <a:latin typeface="Arial" panose="020B0604020202020204" pitchFamily="34" charset="0"/>
                <a:cs typeface="Arial" panose="020B0604020202020204" pitchFamily="34" charset="0"/>
              </a:rPr>
              <a:t>Rochel</a:t>
            </a:r>
            <a:r>
              <a:rPr lang="en-US" dirty="0" smtClean="0">
                <a:latin typeface="Arial" panose="020B0604020202020204" pitchFamily="34" charset="0"/>
                <a:cs typeface="Arial" panose="020B0604020202020204" pitchFamily="34" charset="0"/>
              </a:rPr>
              <a:t> </a:t>
            </a:r>
            <a:r>
              <a:rPr lang="en-US" i="1" dirty="0" smtClean="0">
                <a:latin typeface="Arial" panose="020B0604020202020204" pitchFamily="34" charset="0"/>
                <a:cs typeface="Arial" panose="020B0604020202020204" pitchFamily="34" charset="0"/>
              </a:rPr>
              <a:t>et al.</a:t>
            </a:r>
            <a:endParaRPr lang="fr-FR"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8699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Image 67"/>
          <p:cNvPicPr>
            <a:picLocks noChangeAspect="1"/>
          </p:cNvPicPr>
          <p:nvPr/>
        </p:nvPicPr>
        <p:blipFill>
          <a:blip r:embed="rId2"/>
          <a:stretch>
            <a:fillRect/>
          </a:stretch>
        </p:blipFill>
        <p:spPr>
          <a:xfrm>
            <a:off x="0" y="1931358"/>
            <a:ext cx="6858000" cy="5281283"/>
          </a:xfrm>
          <a:prstGeom prst="rect">
            <a:avLst/>
          </a:prstGeom>
        </p:spPr>
      </p:pic>
      <p:sp>
        <p:nvSpPr>
          <p:cNvPr id="69" name="ZoneTexte 68"/>
          <p:cNvSpPr txBox="1"/>
          <p:nvPr/>
        </p:nvSpPr>
        <p:spPr>
          <a:xfrm>
            <a:off x="224644" y="7740352"/>
            <a:ext cx="6408712" cy="830997"/>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Figure 3: </a:t>
            </a:r>
            <a:r>
              <a:rPr lang="en-US" sz="1200" b="1" dirty="0">
                <a:latin typeface="Arial" panose="020B0604020202020204" pitchFamily="34" charset="0"/>
                <a:cs typeface="Arial" panose="020B0604020202020204" pitchFamily="34" charset="0"/>
              </a:rPr>
              <a:t>d</a:t>
            </a:r>
            <a:r>
              <a:rPr lang="en-US" sz="1200" b="1" dirty="0" smtClean="0">
                <a:latin typeface="Arial" panose="020B0604020202020204" pitchFamily="34" charset="0"/>
                <a:cs typeface="Arial" panose="020B0604020202020204" pitchFamily="34" charset="0"/>
              </a:rPr>
              <a:t>enaturing </a:t>
            </a:r>
            <a:r>
              <a:rPr lang="en-US" sz="1200" b="1" dirty="0">
                <a:latin typeface="Arial" panose="020B0604020202020204" pitchFamily="34" charset="0"/>
                <a:cs typeface="Arial" panose="020B0604020202020204" pitchFamily="34" charset="0"/>
              </a:rPr>
              <a:t>mass spectra of PPAR</a:t>
            </a:r>
            <a:r>
              <a:rPr lang="en-US" sz="1200" b="1" dirty="0">
                <a:latin typeface="Symbol" panose="05050102010706020507" pitchFamily="18" charset="2"/>
                <a:cs typeface="Arial" panose="020B0604020202020204" pitchFamily="34" charset="0"/>
              </a:rPr>
              <a:t></a:t>
            </a:r>
            <a:r>
              <a:rPr lang="en-US" sz="1200" b="1"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LBD I290M (</a:t>
            </a:r>
            <a:r>
              <a:rPr lang="en-US" sz="1200" b="1" dirty="0">
                <a:latin typeface="Arial" panose="020B0604020202020204" pitchFamily="34" charset="0"/>
                <a:cs typeface="Arial" panose="020B0604020202020204" pitchFamily="34" charset="0"/>
              </a:rPr>
              <a:t>a</a:t>
            </a:r>
            <a:r>
              <a:rPr lang="en-US" sz="1200" dirty="0">
                <a:latin typeface="Arial" panose="020B0604020202020204" pitchFamily="34" charset="0"/>
                <a:cs typeface="Arial" panose="020B0604020202020204" pitchFamily="34" charset="0"/>
              </a:rPr>
              <a:t>), M280I (</a:t>
            </a:r>
            <a:r>
              <a:rPr lang="en-US" sz="1200" b="1" dirty="0">
                <a:latin typeface="Arial" panose="020B0604020202020204" pitchFamily="34" charset="0"/>
                <a:cs typeface="Arial" panose="020B0604020202020204" pitchFamily="34" charset="0"/>
              </a:rPr>
              <a:t>b</a:t>
            </a:r>
            <a:r>
              <a:rPr lang="en-US" sz="1200" dirty="0">
                <a:latin typeface="Arial" panose="020B0604020202020204" pitchFamily="34" charset="0"/>
                <a:cs typeface="Arial" panose="020B0604020202020204" pitchFamily="34" charset="0"/>
              </a:rPr>
              <a:t>), T475M (</a:t>
            </a:r>
            <a:r>
              <a:rPr lang="en-US" sz="1200" b="1" dirty="0">
                <a:latin typeface="Arial" panose="020B0604020202020204" pitchFamily="34" charset="0"/>
                <a:cs typeface="Arial" panose="020B0604020202020204" pitchFamily="34" charset="0"/>
              </a:rPr>
              <a:t>c</a:t>
            </a:r>
            <a:r>
              <a:rPr lang="en-US" sz="1200" dirty="0">
                <a:latin typeface="Arial" panose="020B0604020202020204" pitchFamily="34" charset="0"/>
                <a:cs typeface="Arial" panose="020B0604020202020204" pitchFamily="34" charset="0"/>
              </a:rPr>
              <a:t>), and </a:t>
            </a:r>
            <a:r>
              <a:rPr lang="en-US" sz="1200" dirty="0" err="1" smtClean="0">
                <a:latin typeface="Arial" panose="020B0604020202020204" pitchFamily="34" charset="0"/>
                <a:cs typeface="Arial" panose="020B0604020202020204" pitchFamily="34" charset="0"/>
              </a:rPr>
              <a:t>PPAR</a:t>
            </a:r>
            <a:r>
              <a:rPr lang="en-US" sz="1200" dirty="0" err="1" smtClean="0">
                <a:latin typeface="Symbol" panose="05050102010706020507" pitchFamily="18" charset="2"/>
                <a:cs typeface="Arial" panose="020B0604020202020204" pitchFamily="34" charset="0"/>
              </a:rPr>
              <a:t>g</a:t>
            </a:r>
            <a:r>
              <a:rPr lang="en-US" sz="1200" dirty="0" smtClean="0">
                <a:latin typeface="Arial" panose="020B0604020202020204" pitchFamily="34" charset="0"/>
                <a:cs typeface="Arial" panose="020B0604020202020204" pitchFamily="34" charset="0"/>
              </a:rPr>
              <a:t> WT (</a:t>
            </a:r>
            <a:r>
              <a:rPr lang="en-US" sz="1200" b="1" dirty="0" smtClean="0">
                <a:latin typeface="Arial" panose="020B0604020202020204" pitchFamily="34" charset="0"/>
                <a:cs typeface="Arial" panose="020B0604020202020204" pitchFamily="34" charset="0"/>
              </a:rPr>
              <a:t>d</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The insets highlight the most intense charge states of each individual protein between the 1000-1500 m/z range. The experimental measured masses of the proteins are depicted in the right side of the mass spectra. </a:t>
            </a:r>
            <a:endParaRPr lang="fr-FR"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5334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88640" y="5436096"/>
            <a:ext cx="6408712" cy="1200329"/>
          </a:xfrm>
          <a:prstGeom prst="rect">
            <a:avLst/>
          </a:prstGeom>
          <a:noFill/>
        </p:spPr>
        <p:txBody>
          <a:bodyPr wrap="square" rtlCol="0">
            <a:spAutoFit/>
          </a:bodyPr>
          <a:lstStyle/>
          <a:p>
            <a:pPr algn="just"/>
            <a:r>
              <a:rPr lang="en-GB" sz="1200" b="1" dirty="0" smtClean="0">
                <a:latin typeface="Arial" panose="020B0604020202020204" pitchFamily="34" charset="0"/>
                <a:cs typeface="Arial" panose="020B0604020202020204" pitchFamily="34" charset="0"/>
              </a:rPr>
              <a:t>Supplementary Figure 4</a:t>
            </a:r>
            <a:r>
              <a:rPr lang="en-GB" sz="1200" dirty="0" smtClean="0">
                <a:latin typeface="Arial" panose="020B0604020202020204" pitchFamily="34" charset="0"/>
                <a:cs typeface="Arial" panose="020B0604020202020204" pitchFamily="34" charset="0"/>
              </a:rPr>
              <a:t>: </a:t>
            </a:r>
            <a:r>
              <a:rPr lang="en-GB" sz="1200" b="1" dirty="0" smtClean="0">
                <a:latin typeface="Arial" panose="020B0604020202020204" pitchFamily="34" charset="0"/>
                <a:cs typeface="Arial" panose="020B0604020202020204" pitchFamily="34" charset="0"/>
              </a:rPr>
              <a:t>native electrospray ionization mass spectra of </a:t>
            </a:r>
            <a:r>
              <a:rPr lang="en-GB" sz="1200" b="1" dirty="0" err="1" smtClean="0">
                <a:latin typeface="Arial" panose="020B0604020202020204" pitchFamily="34" charset="0"/>
                <a:cs typeface="Arial" panose="020B0604020202020204" pitchFamily="34" charset="0"/>
              </a:rPr>
              <a:t>PPAR</a:t>
            </a:r>
            <a:r>
              <a:rPr lang="en-GB" sz="1200" b="1" dirty="0" err="1" smtClean="0">
                <a:latin typeface="Symbol" panose="05050102010706020507" pitchFamily="18" charset="2"/>
                <a:cs typeface="Arial" panose="020B0604020202020204" pitchFamily="34" charset="0"/>
              </a:rPr>
              <a:t>g</a:t>
            </a:r>
            <a:r>
              <a:rPr lang="en-GB" sz="1200" b="1" dirty="0" smtClean="0">
                <a:latin typeface="Arial" panose="020B0604020202020204" pitchFamily="34" charset="0"/>
                <a:cs typeface="Arial" panose="020B0604020202020204" pitchFamily="34" charset="0"/>
              </a:rPr>
              <a:t> </a:t>
            </a:r>
            <a:r>
              <a:rPr lang="en-GB" sz="1200" dirty="0" smtClean="0">
                <a:latin typeface="Arial" panose="020B0604020202020204" pitchFamily="34" charset="0"/>
                <a:cs typeface="Arial" panose="020B0604020202020204" pitchFamily="34" charset="0"/>
              </a:rPr>
              <a:t>LBD I290M (a), M280I (b), T475M (c), and WT (d). </a:t>
            </a:r>
            <a:r>
              <a:rPr lang="en-US" sz="1200" dirty="0">
                <a:latin typeface="Arial" panose="020B0604020202020204" pitchFamily="34" charset="0"/>
                <a:cs typeface="Arial" panose="020B0604020202020204" pitchFamily="34" charset="0"/>
              </a:rPr>
              <a:t>Left panels correspond to the mass spectra of </a:t>
            </a:r>
            <a:r>
              <a:rPr lang="en-US" sz="1200" dirty="0" err="1">
                <a:latin typeface="Arial" panose="020B0604020202020204" pitchFamily="34" charset="0"/>
                <a:cs typeface="Arial" panose="020B0604020202020204" pitchFamily="34" charset="0"/>
              </a:rPr>
              <a:t>apo</a:t>
            </a:r>
            <a:r>
              <a:rPr lang="en-US" sz="1200" dirty="0">
                <a:latin typeface="Arial" panose="020B0604020202020204" pitchFamily="34" charset="0"/>
                <a:cs typeface="Arial" panose="020B0604020202020204" pitchFamily="34" charset="0"/>
              </a:rPr>
              <a:t> proteins while right panels </a:t>
            </a:r>
            <a:r>
              <a:rPr lang="en-US" sz="1200" dirty="0" smtClean="0">
                <a:latin typeface="Arial" panose="020B0604020202020204" pitchFamily="34" charset="0"/>
                <a:cs typeface="Arial" panose="020B0604020202020204" pitchFamily="34" charset="0"/>
              </a:rPr>
              <a:t>show the </a:t>
            </a:r>
            <a:r>
              <a:rPr lang="en-US" sz="1200" dirty="0">
                <a:latin typeface="Arial" panose="020B0604020202020204" pitchFamily="34" charset="0"/>
                <a:cs typeface="Arial" panose="020B0604020202020204" pitchFamily="34" charset="0"/>
              </a:rPr>
              <a:t>mass spectra of the ternary complexes obtained after addition of GW1929, and PGC1</a:t>
            </a:r>
            <a:r>
              <a:rPr lang="en-US" sz="1200" dirty="0">
                <a:latin typeface="Symbol" panose="05050102010706020507" pitchFamily="18" charset="2"/>
                <a:cs typeface="Arial" panose="020B0604020202020204" pitchFamily="34" charset="0"/>
              </a:rPr>
              <a:t>a</a:t>
            </a:r>
            <a:r>
              <a:rPr lang="en-US" sz="1200" dirty="0">
                <a:latin typeface="Arial" panose="020B0604020202020204" pitchFamily="34" charset="0"/>
                <a:cs typeface="Arial" panose="020B0604020202020204" pitchFamily="34" charset="0"/>
              </a:rPr>
              <a:t> coactivator peptide</a:t>
            </a:r>
            <a:r>
              <a:rPr lang="en-US" sz="1200" dirty="0" smtClean="0">
                <a:latin typeface="Arial" panose="020B0604020202020204" pitchFamily="34" charset="0"/>
                <a:cs typeface="Arial" panose="020B0604020202020204" pitchFamily="34" charset="0"/>
              </a:rPr>
              <a:t>. These spectra indicate the absence of any unexpected bound ligand in </a:t>
            </a:r>
            <a:r>
              <a:rPr lang="en-US" sz="1200" dirty="0" err="1" smtClean="0">
                <a:latin typeface="Arial" panose="020B0604020202020204" pitchFamily="34" charset="0"/>
                <a:cs typeface="Arial" panose="020B0604020202020204" pitchFamily="34" charset="0"/>
              </a:rPr>
              <a:t>apo</a:t>
            </a:r>
            <a:r>
              <a:rPr lang="en-US" sz="1200" dirty="0" smtClean="0">
                <a:latin typeface="Arial" panose="020B0604020202020204" pitchFamily="34" charset="0"/>
                <a:cs typeface="Arial" panose="020B0604020202020204" pitchFamily="34" charset="0"/>
              </a:rPr>
              <a:t> proteins and the formation of ternary complexes upon addition of GW1929 and PGC1</a:t>
            </a:r>
            <a:r>
              <a:rPr lang="en-US" sz="1200" dirty="0" smtClean="0">
                <a:latin typeface="Symbol" panose="05050102010706020507" pitchFamily="18" charset="2"/>
                <a:cs typeface="Arial" panose="020B0604020202020204" pitchFamily="34" charset="0"/>
              </a:rPr>
              <a:t>a</a:t>
            </a:r>
            <a:r>
              <a:rPr lang="en-US" sz="1200" dirty="0" smtClean="0">
                <a:latin typeface="Arial" panose="020B0604020202020204" pitchFamily="34" charset="0"/>
                <a:cs typeface="Arial" panose="020B0604020202020204" pitchFamily="34" charset="0"/>
              </a:rPr>
              <a:t> peptide</a:t>
            </a:r>
            <a:endParaRPr lang="fr-FR" sz="1200" dirty="0">
              <a:latin typeface="Arial" panose="020B0604020202020204" pitchFamily="34" charset="0"/>
              <a:cs typeface="Arial" panose="020B0604020202020204" pitchFamily="34" charset="0"/>
            </a:endParaRPr>
          </a:p>
        </p:txBody>
      </p:sp>
      <p:pic>
        <p:nvPicPr>
          <p:cNvPr id="4" name="Image 3" descr="P:\Users\Hernandez.Oscar\Desktop\D1.t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0648" y="1187624"/>
            <a:ext cx="6408712" cy="4104456"/>
          </a:xfrm>
          <a:prstGeom prst="rect">
            <a:avLst/>
          </a:prstGeom>
          <a:noFill/>
          <a:ln>
            <a:noFill/>
          </a:ln>
        </p:spPr>
      </p:pic>
    </p:spTree>
    <p:extLst>
      <p:ext uri="{BB962C8B-B14F-4D97-AF65-F5344CB8AC3E}">
        <p14:creationId xmlns:p14="http://schemas.microsoft.com/office/powerpoint/2010/main" val="29201012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88640" y="6584696"/>
            <a:ext cx="6408712" cy="2123658"/>
          </a:xfrm>
          <a:prstGeom prst="rect">
            <a:avLst/>
          </a:prstGeom>
          <a:noFill/>
        </p:spPr>
        <p:txBody>
          <a:bodyPr wrap="square" rtlCol="0">
            <a:spAutoFit/>
          </a:bodyPr>
          <a:lstStyle/>
          <a:p>
            <a:pPr algn="just"/>
            <a:endParaRPr lang="en-GB" sz="1100" b="1" dirty="0" smtClean="0">
              <a:latin typeface="Arial" panose="020B0604020202020204" pitchFamily="34" charset="0"/>
              <a:cs typeface="Arial" panose="020B0604020202020204" pitchFamily="34" charset="0"/>
            </a:endParaRPr>
          </a:p>
          <a:p>
            <a:pPr algn="just"/>
            <a:r>
              <a:rPr lang="en-GB" sz="1100" b="1" dirty="0" smtClean="0">
                <a:latin typeface="Arial" panose="020B0604020202020204" pitchFamily="34" charset="0"/>
                <a:cs typeface="Arial" panose="020B0604020202020204" pitchFamily="34" charset="0"/>
              </a:rPr>
              <a:t>Supplementary Figure 5</a:t>
            </a:r>
            <a:r>
              <a:rPr lang="en-GB" sz="1100" dirty="0" smtClean="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a</a:t>
            </a:r>
            <a:r>
              <a:rPr lang="en-US" sz="1100" b="1" dirty="0" smtClean="0">
                <a:latin typeface="Arial" panose="020B0604020202020204" pitchFamily="34" charset="0"/>
                <a:cs typeface="Arial" panose="020B0604020202020204" pitchFamily="34" charset="0"/>
              </a:rPr>
              <a:t>bility</a:t>
            </a:r>
            <a:r>
              <a:rPr lang="fr-FR" sz="1100" b="1" dirty="0" smtClean="0">
                <a:latin typeface="Arial" panose="020B0604020202020204" pitchFamily="34" charset="0"/>
                <a:cs typeface="Arial" panose="020B0604020202020204" pitchFamily="34" charset="0"/>
              </a:rPr>
              <a:t> </a:t>
            </a:r>
            <a:r>
              <a:rPr lang="fr-FR" sz="1100" b="1" dirty="0">
                <a:latin typeface="Arial" panose="020B0604020202020204" pitchFamily="34" charset="0"/>
                <a:cs typeface="Arial" panose="020B0604020202020204" pitchFamily="34" charset="0"/>
              </a:rPr>
              <a:t>of </a:t>
            </a:r>
            <a:r>
              <a:rPr lang="fr-FR" sz="1100" b="1" dirty="0" err="1">
                <a:latin typeface="Arial" panose="020B0604020202020204" pitchFamily="34" charset="0"/>
                <a:cs typeface="Arial" panose="020B0604020202020204" pitchFamily="34" charset="0"/>
              </a:rPr>
              <a:t>PPAR</a:t>
            </a:r>
            <a:r>
              <a:rPr lang="fr-FR" sz="1100" b="1" dirty="0" err="1">
                <a:latin typeface="Symbol" panose="05050102010706020507" pitchFamily="18" charset="2"/>
                <a:cs typeface="Arial" panose="020B0604020202020204" pitchFamily="34" charset="0"/>
              </a:rPr>
              <a:t>g</a:t>
            </a:r>
            <a:r>
              <a:rPr lang="fr-FR" sz="1100" b="1" dirty="0">
                <a:latin typeface="Arial" panose="020B0604020202020204" pitchFamily="34" charset="0"/>
                <a:cs typeface="Arial" panose="020B0604020202020204" pitchFamily="34" charset="0"/>
              </a:rPr>
              <a:t> mutants to </a:t>
            </a:r>
            <a:r>
              <a:rPr lang="fr-FR" sz="1100" b="1" dirty="0" err="1">
                <a:latin typeface="Arial" panose="020B0604020202020204" pitchFamily="34" charset="0"/>
                <a:cs typeface="Arial" panose="020B0604020202020204" pitchFamily="34" charset="0"/>
              </a:rPr>
              <a:t>form</a:t>
            </a:r>
            <a:r>
              <a:rPr lang="fr-FR" sz="1100" b="1" dirty="0">
                <a:latin typeface="Arial" panose="020B0604020202020204" pitchFamily="34" charset="0"/>
                <a:cs typeface="Arial" panose="020B0604020202020204" pitchFamily="34" charset="0"/>
              </a:rPr>
              <a:t> </a:t>
            </a:r>
            <a:r>
              <a:rPr lang="fr-FR" sz="1100" b="1" dirty="0" err="1">
                <a:latin typeface="Arial" panose="020B0604020202020204" pitchFamily="34" charset="0"/>
                <a:cs typeface="Arial" panose="020B0604020202020204" pitchFamily="34" charset="0"/>
              </a:rPr>
              <a:t>heterodimer</a:t>
            </a:r>
            <a:r>
              <a:rPr lang="fr-FR" sz="1100" b="1" dirty="0">
                <a:latin typeface="Arial" panose="020B0604020202020204" pitchFamily="34" charset="0"/>
                <a:cs typeface="Arial" panose="020B0604020202020204" pitchFamily="34" charset="0"/>
              </a:rPr>
              <a:t> </a:t>
            </a:r>
            <a:r>
              <a:rPr lang="fr-FR" sz="1100" b="1" dirty="0" err="1">
                <a:latin typeface="Arial" panose="020B0604020202020204" pitchFamily="34" charset="0"/>
                <a:cs typeface="Arial" panose="020B0604020202020204" pitchFamily="34" charset="0"/>
              </a:rPr>
              <a:t>with</a:t>
            </a:r>
            <a:r>
              <a:rPr lang="fr-FR" sz="1100" b="1" dirty="0">
                <a:latin typeface="Arial" panose="020B0604020202020204" pitchFamily="34" charset="0"/>
                <a:cs typeface="Arial" panose="020B0604020202020204" pitchFamily="34" charset="0"/>
              </a:rPr>
              <a:t> </a:t>
            </a:r>
            <a:r>
              <a:rPr lang="fr-FR" sz="1100" b="1" dirty="0" err="1" smtClean="0">
                <a:latin typeface="Arial" panose="020B0604020202020204" pitchFamily="34" charset="0"/>
                <a:cs typeface="Arial" panose="020B0604020202020204" pitchFamily="34" charset="0"/>
              </a:rPr>
              <a:t>RXR</a:t>
            </a:r>
            <a:r>
              <a:rPr lang="fr-FR" sz="1100" b="1" dirty="0" err="1" smtClean="0">
                <a:latin typeface="Symbol" panose="05050102010706020507" pitchFamily="18" charset="2"/>
                <a:cs typeface="Arial" panose="020B0604020202020204" pitchFamily="34" charset="0"/>
              </a:rPr>
              <a:t>a</a:t>
            </a:r>
            <a:r>
              <a:rPr lang="fr-FR" sz="1100" dirty="0" smtClean="0">
                <a:latin typeface="Symbol" panose="05050102010706020507" pitchFamily="18" charset="2"/>
                <a:cs typeface="Arial" panose="020B0604020202020204" pitchFamily="34" charset="0"/>
              </a:rPr>
              <a:t>. </a:t>
            </a:r>
            <a:r>
              <a:rPr lang="fr-FR" sz="1100" b="1" dirty="0" smtClean="0">
                <a:latin typeface="Arial" panose="020B0604020202020204" pitchFamily="34" charset="0"/>
                <a:cs typeface="Arial" panose="020B0604020202020204" pitchFamily="34" charset="0"/>
              </a:rPr>
              <a:t>A</a:t>
            </a:r>
            <a:r>
              <a:rPr lang="fr-FR" sz="1100" dirty="0" smtClean="0">
                <a:latin typeface="Symbol" panose="05050102010706020507" pitchFamily="18" charset="2"/>
                <a:cs typeface="Arial" panose="020B0604020202020204" pitchFamily="34" charset="0"/>
              </a:rPr>
              <a:t>) </a:t>
            </a:r>
            <a:r>
              <a:rPr lang="fr-FR" sz="1100" dirty="0" err="1" smtClean="0">
                <a:latin typeface="Symbol" panose="05050102010706020507" pitchFamily="18" charset="2"/>
                <a:cs typeface="Arial" panose="020B0604020202020204" pitchFamily="34" charset="0"/>
              </a:rPr>
              <a:t>A</a:t>
            </a:r>
            <a:r>
              <a:rPr lang="fr-FR" sz="1100" dirty="0" err="1" smtClean="0">
                <a:latin typeface="Arial" panose="020B0604020202020204" pitchFamily="34" charset="0"/>
                <a:cs typeface="Arial" panose="020B0604020202020204" pitchFamily="34" charset="0"/>
              </a:rPr>
              <a:t>nalytical</a:t>
            </a:r>
            <a:r>
              <a:rPr lang="fr-FR" sz="1100" dirty="0" smtClean="0">
                <a:latin typeface="Arial" panose="020B0604020202020204" pitchFamily="34" charset="0"/>
                <a:cs typeface="Arial" panose="020B0604020202020204" pitchFamily="34" charset="0"/>
              </a:rPr>
              <a:t> ultracentrifugation </a:t>
            </a:r>
            <a:r>
              <a:rPr lang="fr-FR" sz="1100" dirty="0" err="1" smtClean="0">
                <a:latin typeface="Arial" panose="020B0604020202020204" pitchFamily="34" charset="0"/>
                <a:cs typeface="Arial" panose="020B0604020202020204" pitchFamily="34" charset="0"/>
              </a:rPr>
              <a:t>analysis</a:t>
            </a:r>
            <a:r>
              <a:rPr lang="fr-FR" sz="1100" dirty="0">
                <a:latin typeface="Arial" panose="020B0604020202020204" pitchFamily="34" charset="0"/>
                <a:cs typeface="Arial" panose="020B0604020202020204" pitchFamily="34" charset="0"/>
              </a:rPr>
              <a:t> in </a:t>
            </a:r>
            <a:r>
              <a:rPr lang="fr-FR" sz="1100" dirty="0" err="1" smtClean="0">
                <a:latin typeface="Arial" panose="020B0604020202020204" pitchFamily="34" charset="0"/>
                <a:cs typeface="Arial" panose="020B0604020202020204" pitchFamily="34" charset="0"/>
              </a:rPr>
              <a:t>sedimentation</a:t>
            </a:r>
            <a:r>
              <a:rPr lang="fr-FR" sz="1100" dirty="0" smtClean="0">
                <a:latin typeface="Arial" panose="020B0604020202020204" pitchFamily="34" charset="0"/>
                <a:cs typeface="Arial" panose="020B0604020202020204" pitchFamily="34" charset="0"/>
              </a:rPr>
              <a:t> </a:t>
            </a:r>
            <a:r>
              <a:rPr lang="fr-FR" sz="1100" dirty="0" err="1" smtClean="0">
                <a:latin typeface="Arial" panose="020B0604020202020204" pitchFamily="34" charset="0"/>
                <a:cs typeface="Arial" panose="020B0604020202020204" pitchFamily="34" charset="0"/>
              </a:rPr>
              <a:t>velocity</a:t>
            </a:r>
            <a:r>
              <a:rPr lang="fr-FR" sz="1100" dirty="0" smtClean="0">
                <a:latin typeface="Arial" panose="020B0604020202020204" pitchFamily="34" charset="0"/>
                <a:cs typeface="Arial" panose="020B0604020202020204" pitchFamily="34" charset="0"/>
              </a:rPr>
              <a:t>. </a:t>
            </a:r>
            <a:r>
              <a:rPr lang="fr-FR" sz="1100" dirty="0" err="1">
                <a:latin typeface="Arial" panose="020B0604020202020204" pitchFamily="34" charset="0"/>
                <a:cs typeface="Arial" panose="020B0604020202020204" pitchFamily="34" charset="0"/>
              </a:rPr>
              <a:t>Both</a:t>
            </a:r>
            <a:r>
              <a:rPr lang="fr-FR" sz="1100" dirty="0">
                <a:latin typeface="Arial" panose="020B0604020202020204" pitchFamily="34" charset="0"/>
                <a:cs typeface="Arial" panose="020B0604020202020204" pitchFamily="34" charset="0"/>
              </a:rPr>
              <a:t> </a:t>
            </a:r>
            <a:r>
              <a:rPr lang="fr-FR" sz="1100" dirty="0" err="1">
                <a:latin typeface="Arial" panose="020B0604020202020204" pitchFamily="34" charset="0"/>
                <a:cs typeface="Arial" panose="020B0604020202020204" pitchFamily="34" charset="0"/>
              </a:rPr>
              <a:t>RXR</a:t>
            </a:r>
            <a:r>
              <a:rPr lang="fr-FR" sz="1100" dirty="0" err="1">
                <a:latin typeface="Symbol" panose="05050102010706020507" pitchFamily="18" charset="2"/>
                <a:cs typeface="Arial" panose="020B0604020202020204" pitchFamily="34" charset="0"/>
              </a:rPr>
              <a:t>a</a:t>
            </a:r>
            <a:r>
              <a:rPr lang="fr-FR" sz="1100" dirty="0">
                <a:latin typeface="Arial" panose="020B0604020202020204" pitchFamily="34" charset="0"/>
                <a:cs typeface="Arial" panose="020B0604020202020204" pitchFamily="34" charset="0"/>
              </a:rPr>
              <a:t>, </a:t>
            </a:r>
            <a:r>
              <a:rPr lang="fr-FR" sz="1100" dirty="0" err="1">
                <a:latin typeface="Arial" panose="020B0604020202020204" pitchFamily="34" charset="0"/>
                <a:cs typeface="Arial" panose="020B0604020202020204" pitchFamily="34" charset="0"/>
              </a:rPr>
              <a:t>PPAR</a:t>
            </a:r>
            <a:r>
              <a:rPr lang="fr-FR" sz="1100" dirty="0" err="1">
                <a:latin typeface="Symbol" panose="05050102010706020507" pitchFamily="18" charset="2"/>
                <a:cs typeface="Arial" panose="020B0604020202020204" pitchFamily="34" charset="0"/>
              </a:rPr>
              <a:t>g</a:t>
            </a:r>
            <a:r>
              <a:rPr lang="fr-FR" sz="1100" dirty="0">
                <a:latin typeface="Arial" panose="020B0604020202020204" pitchFamily="34" charset="0"/>
                <a:cs typeface="Arial" panose="020B0604020202020204" pitchFamily="34" charset="0"/>
              </a:rPr>
              <a:t> WT and mutants </a:t>
            </a:r>
            <a:r>
              <a:rPr lang="fr-FR" sz="1100" dirty="0" err="1">
                <a:latin typeface="Arial" panose="020B0604020202020204" pitchFamily="34" charset="0"/>
                <a:cs typeface="Arial" panose="020B0604020202020204" pitchFamily="34" charset="0"/>
              </a:rPr>
              <a:t>LBDs</a:t>
            </a:r>
            <a:r>
              <a:rPr lang="fr-FR" sz="1100" dirty="0">
                <a:latin typeface="Arial" panose="020B0604020202020204" pitchFamily="34" charset="0"/>
                <a:cs typeface="Arial" panose="020B0604020202020204" pitchFamily="34" charset="0"/>
              </a:rPr>
              <a:t> </a:t>
            </a:r>
            <a:r>
              <a:rPr lang="fr-FR" sz="1100" dirty="0" err="1">
                <a:latin typeface="Arial" panose="020B0604020202020204" pitchFamily="34" charset="0"/>
                <a:cs typeface="Arial" panose="020B0604020202020204" pitchFamily="34" charset="0"/>
              </a:rPr>
              <a:t>run</a:t>
            </a:r>
            <a:r>
              <a:rPr lang="fr-FR" sz="1100" dirty="0">
                <a:latin typeface="Arial" panose="020B0604020202020204" pitchFamily="34" charset="0"/>
                <a:cs typeface="Arial" panose="020B0604020202020204" pitchFamily="34" charset="0"/>
              </a:rPr>
              <a:t> as </a:t>
            </a:r>
            <a:r>
              <a:rPr lang="fr-FR" sz="1100" dirty="0" err="1">
                <a:latin typeface="Arial" panose="020B0604020202020204" pitchFamily="34" charset="0"/>
                <a:cs typeface="Arial" panose="020B0604020202020204" pitchFamily="34" charset="0"/>
              </a:rPr>
              <a:t>monomers</a:t>
            </a:r>
            <a:r>
              <a:rPr lang="fr-FR" sz="1100" dirty="0">
                <a:latin typeface="Arial" panose="020B0604020202020204" pitchFamily="34" charset="0"/>
                <a:cs typeface="Arial" panose="020B0604020202020204" pitchFamily="34" charset="0"/>
              </a:rPr>
              <a:t>. </a:t>
            </a:r>
            <a:r>
              <a:rPr lang="fr-FR" sz="1100" dirty="0" err="1">
                <a:latin typeface="Arial" panose="020B0604020202020204" pitchFamily="34" charset="0"/>
                <a:cs typeface="Arial" panose="020B0604020202020204" pitchFamily="34" charset="0"/>
              </a:rPr>
              <a:t>When</a:t>
            </a:r>
            <a:r>
              <a:rPr lang="fr-FR" sz="1100" dirty="0">
                <a:latin typeface="Arial" panose="020B0604020202020204" pitchFamily="34" charset="0"/>
                <a:cs typeface="Arial" panose="020B0604020202020204" pitchFamily="34" charset="0"/>
              </a:rPr>
              <a:t> mixed in a 1:1 </a:t>
            </a:r>
            <a:r>
              <a:rPr lang="fr-FR" sz="1100" dirty="0" err="1">
                <a:latin typeface="Arial" panose="020B0604020202020204" pitchFamily="34" charset="0"/>
                <a:cs typeface="Arial" panose="020B0604020202020204" pitchFamily="34" charset="0"/>
              </a:rPr>
              <a:t>stoechiometry</a:t>
            </a:r>
            <a:r>
              <a:rPr lang="fr-FR" sz="1100" dirty="0">
                <a:latin typeface="Arial" panose="020B0604020202020204" pitchFamily="34" charset="0"/>
                <a:cs typeface="Arial" panose="020B0604020202020204" pitchFamily="34" charset="0"/>
              </a:rPr>
              <a:t>, </a:t>
            </a:r>
            <a:r>
              <a:rPr lang="fr-FR" sz="1100" dirty="0" err="1">
                <a:latin typeface="Arial" panose="020B0604020202020204" pitchFamily="34" charset="0"/>
                <a:cs typeface="Arial" panose="020B0604020202020204" pitchFamily="34" charset="0"/>
              </a:rPr>
              <a:t>PPAR</a:t>
            </a:r>
            <a:r>
              <a:rPr lang="fr-FR" sz="1100" dirty="0" err="1">
                <a:latin typeface="Symbol" panose="05050102010706020507" pitchFamily="18" charset="2"/>
                <a:cs typeface="Arial" panose="020B0604020202020204" pitchFamily="34" charset="0"/>
              </a:rPr>
              <a:t>g</a:t>
            </a:r>
            <a:r>
              <a:rPr lang="fr-FR" sz="1100" dirty="0">
                <a:latin typeface="Arial" panose="020B0604020202020204" pitchFamily="34" charset="0"/>
                <a:cs typeface="Arial" panose="020B0604020202020204" pitchFamily="34" charset="0"/>
              </a:rPr>
              <a:t> mutants </a:t>
            </a:r>
            <a:r>
              <a:rPr lang="fr-FR" sz="1100" dirty="0" err="1">
                <a:latin typeface="Arial" panose="020B0604020202020204" pitchFamily="34" charset="0"/>
                <a:cs typeface="Arial" panose="020B0604020202020204" pitchFamily="34" charset="0"/>
              </a:rPr>
              <a:t>form</a:t>
            </a:r>
            <a:r>
              <a:rPr lang="fr-FR" sz="1100" dirty="0">
                <a:latin typeface="Arial" panose="020B0604020202020204" pitchFamily="34" charset="0"/>
                <a:cs typeface="Arial" panose="020B0604020202020204" pitchFamily="34" charset="0"/>
              </a:rPr>
              <a:t> an </a:t>
            </a:r>
            <a:r>
              <a:rPr lang="fr-FR" sz="1100" dirty="0" err="1">
                <a:latin typeface="Arial" panose="020B0604020202020204" pitchFamily="34" charset="0"/>
                <a:cs typeface="Arial" panose="020B0604020202020204" pitchFamily="34" charset="0"/>
              </a:rPr>
              <a:t>heterodimer</a:t>
            </a:r>
            <a:r>
              <a:rPr lang="fr-FR" sz="1100" dirty="0">
                <a:latin typeface="Arial" panose="020B0604020202020204" pitchFamily="34" charset="0"/>
                <a:cs typeface="Arial" panose="020B0604020202020204" pitchFamily="34" charset="0"/>
              </a:rPr>
              <a:t> </a:t>
            </a:r>
            <a:r>
              <a:rPr lang="fr-FR" sz="1100" dirty="0" err="1">
                <a:latin typeface="Arial" panose="020B0604020202020204" pitchFamily="34" charset="0"/>
                <a:cs typeface="Arial" panose="020B0604020202020204" pitchFamily="34" charset="0"/>
              </a:rPr>
              <a:t>with</a:t>
            </a:r>
            <a:r>
              <a:rPr lang="fr-FR" sz="1100" dirty="0">
                <a:latin typeface="Arial" panose="020B0604020202020204" pitchFamily="34" charset="0"/>
                <a:cs typeface="Arial" panose="020B0604020202020204" pitchFamily="34" charset="0"/>
              </a:rPr>
              <a:t> </a:t>
            </a:r>
            <a:r>
              <a:rPr lang="fr-FR" sz="1100" dirty="0" err="1">
                <a:latin typeface="Arial" panose="020B0604020202020204" pitchFamily="34" charset="0"/>
                <a:cs typeface="Arial" panose="020B0604020202020204" pitchFamily="34" charset="0"/>
              </a:rPr>
              <a:t>RXR</a:t>
            </a:r>
            <a:r>
              <a:rPr lang="fr-FR" sz="1100" dirty="0" err="1">
                <a:latin typeface="Symbol" panose="05050102010706020507" pitchFamily="18" charset="2"/>
                <a:cs typeface="Arial" panose="020B0604020202020204" pitchFamily="34" charset="0"/>
              </a:rPr>
              <a:t>a</a:t>
            </a:r>
            <a:r>
              <a:rPr lang="fr-FR" sz="1100" dirty="0">
                <a:latin typeface="Arial" panose="020B0604020202020204" pitchFamily="34" charset="0"/>
                <a:cs typeface="Arial" panose="020B0604020202020204" pitchFamily="34" charset="0"/>
              </a:rPr>
              <a:t> </a:t>
            </a:r>
            <a:r>
              <a:rPr lang="fr-FR" sz="1100" dirty="0" err="1">
                <a:latin typeface="Arial" panose="020B0604020202020204" pitchFamily="34" charset="0"/>
                <a:cs typeface="Arial" panose="020B0604020202020204" pitchFamily="34" charset="0"/>
              </a:rPr>
              <a:t>similarly</a:t>
            </a:r>
            <a:r>
              <a:rPr lang="fr-FR" sz="1100" dirty="0">
                <a:latin typeface="Arial" panose="020B0604020202020204" pitchFamily="34" charset="0"/>
                <a:cs typeface="Arial" panose="020B0604020202020204" pitchFamily="34" charset="0"/>
              </a:rPr>
              <a:t> to </a:t>
            </a:r>
            <a:r>
              <a:rPr lang="fr-FR" sz="1100" dirty="0" err="1">
                <a:latin typeface="Arial" panose="020B0604020202020204" pitchFamily="34" charset="0"/>
                <a:cs typeface="Arial" panose="020B0604020202020204" pitchFamily="34" charset="0"/>
              </a:rPr>
              <a:t>PPAR</a:t>
            </a:r>
            <a:r>
              <a:rPr lang="fr-FR" sz="1100" dirty="0" err="1">
                <a:latin typeface="Symbol" panose="05050102010706020507" pitchFamily="18" charset="2"/>
                <a:cs typeface="Arial" panose="020B0604020202020204" pitchFamily="34" charset="0"/>
              </a:rPr>
              <a:t>g</a:t>
            </a:r>
            <a:r>
              <a:rPr lang="fr-FR" sz="1100" dirty="0">
                <a:latin typeface="Arial" panose="020B0604020202020204" pitchFamily="34" charset="0"/>
                <a:cs typeface="Arial" panose="020B0604020202020204" pitchFamily="34" charset="0"/>
              </a:rPr>
              <a:t> WT</a:t>
            </a:r>
            <a:r>
              <a:rPr lang="fr-FR" sz="1100"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a:t>
            </a:r>
            <a:r>
              <a:rPr lang="en-GB" sz="1100" b="1" dirty="0" smtClean="0">
                <a:latin typeface="Arial" panose="020B0604020202020204" pitchFamily="34" charset="0"/>
                <a:cs typeface="Arial" panose="020B0604020202020204" pitchFamily="34" charset="0"/>
              </a:rPr>
              <a:t>B-C</a:t>
            </a:r>
            <a:r>
              <a:rPr lang="en-GB" sz="1100" dirty="0" smtClean="0">
                <a:latin typeface="Arial" panose="020B0604020202020204" pitchFamily="34" charset="0"/>
                <a:cs typeface="Arial" panose="020B0604020202020204" pitchFamily="34" charset="0"/>
              </a:rPr>
              <a:t>) </a:t>
            </a:r>
            <a:r>
              <a:rPr lang="en-GB" sz="1100" b="1" dirty="0" smtClean="0">
                <a:latin typeface="Arial" panose="020B0604020202020204" pitchFamily="34" charset="0"/>
                <a:cs typeface="Arial" panose="020B0604020202020204" pitchFamily="34" charset="0"/>
              </a:rPr>
              <a:t>SPR data analysis of </a:t>
            </a:r>
            <a:r>
              <a:rPr lang="en-GB" sz="1100" b="1" dirty="0" err="1" smtClean="0">
                <a:latin typeface="Arial" panose="020B0604020202020204" pitchFamily="34" charset="0"/>
                <a:cs typeface="Arial" panose="020B0604020202020204" pitchFamily="34" charset="0"/>
              </a:rPr>
              <a:t>PPAR</a:t>
            </a:r>
            <a:r>
              <a:rPr lang="en-GB" sz="1100" b="1" dirty="0" err="1" smtClean="0">
                <a:latin typeface="Symbol" panose="05050102010706020507" pitchFamily="18" charset="2"/>
                <a:cs typeface="Arial" panose="020B0604020202020204" pitchFamily="34" charset="0"/>
              </a:rPr>
              <a:t>g</a:t>
            </a:r>
            <a:r>
              <a:rPr lang="en-GB" sz="1100" b="1" dirty="0" smtClean="0">
                <a:latin typeface="Arial" panose="020B0604020202020204" pitchFamily="34" charset="0"/>
                <a:cs typeface="Arial" panose="020B0604020202020204" pitchFamily="34" charset="0"/>
              </a:rPr>
              <a:t> interaction with </a:t>
            </a:r>
            <a:r>
              <a:rPr lang="en-GB" sz="1100" b="1" dirty="0" err="1" smtClean="0">
                <a:latin typeface="Arial" panose="020B0604020202020204" pitchFamily="34" charset="0"/>
                <a:cs typeface="Arial" panose="020B0604020202020204" pitchFamily="34" charset="0"/>
              </a:rPr>
              <a:t>RXR</a:t>
            </a:r>
            <a:r>
              <a:rPr lang="en-GB" sz="1100" b="1" dirty="0" err="1" smtClean="0">
                <a:latin typeface="Symbol" panose="05050102010706020507" pitchFamily="18" charset="2"/>
                <a:cs typeface="Arial" panose="020B0604020202020204" pitchFamily="34" charset="0"/>
              </a:rPr>
              <a:t>a</a:t>
            </a:r>
            <a:r>
              <a:rPr lang="en-GB" sz="1100" b="1" dirty="0" smtClean="0">
                <a:latin typeface="Symbol" panose="05050102010706020507" pitchFamily="18" charset="2"/>
                <a:cs typeface="Arial" panose="020B0604020202020204" pitchFamily="34" charset="0"/>
              </a:rPr>
              <a:t>. </a:t>
            </a:r>
            <a:r>
              <a:rPr lang="en-US" sz="1100" b="1" dirty="0" smtClean="0">
                <a:latin typeface="Arial" panose="020B0604020202020204" pitchFamily="34" charset="0"/>
                <a:cs typeface="Arial" panose="020B0604020202020204" pitchFamily="34" charset="0"/>
              </a:rPr>
              <a:t>B</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Kinetic model for 1:1 binding. The obtained response curves and the corresponding fittings (dashed lines) are showed in the 62.5-1 </a:t>
            </a:r>
            <a:r>
              <a:rPr lang="en-US" sz="1100" dirty="0" err="1">
                <a:latin typeface="Arial" panose="020B0604020202020204" pitchFamily="34" charset="0"/>
                <a:cs typeface="Arial" panose="020B0604020202020204" pitchFamily="34" charset="0"/>
              </a:rPr>
              <a:t>nM</a:t>
            </a:r>
            <a:r>
              <a:rPr lang="en-US" sz="1100" dirty="0">
                <a:latin typeface="Arial" panose="020B0604020202020204" pitchFamily="34" charset="0"/>
                <a:cs typeface="Arial" panose="020B0604020202020204" pitchFamily="34" charset="0"/>
              </a:rPr>
              <a:t> concentration range of </a:t>
            </a:r>
            <a:r>
              <a:rPr lang="en-US" sz="1100" dirty="0" err="1" smtClean="0">
                <a:latin typeface="Arial" panose="020B0604020202020204" pitchFamily="34" charset="0"/>
                <a:cs typeface="Arial" panose="020B0604020202020204" pitchFamily="34" charset="0"/>
              </a:rPr>
              <a:t>PPARγ</a:t>
            </a:r>
            <a:r>
              <a:rPr lang="en-US" sz="1100" dirty="0" smtClean="0">
                <a:latin typeface="Arial" panose="020B0604020202020204" pitchFamily="34" charset="0"/>
                <a:cs typeface="Arial" panose="020B0604020202020204" pitchFamily="34" charset="0"/>
              </a:rPr>
              <a:t>. </a:t>
            </a:r>
            <a:r>
              <a:rPr lang="en-US" sz="1100" b="1" dirty="0" smtClean="0">
                <a:latin typeface="Arial" panose="020B0604020202020204" pitchFamily="34" charset="0"/>
                <a:cs typeface="Arial" panose="020B0604020202020204" pitchFamily="34" charset="0"/>
              </a:rPr>
              <a:t>C</a:t>
            </a:r>
            <a:r>
              <a:rPr lang="en-US" sz="1100" dirty="0">
                <a:latin typeface="Arial" panose="020B0604020202020204" pitchFamily="34" charset="0"/>
                <a:cs typeface="Arial" panose="020B0604020202020204" pitchFamily="34" charset="0"/>
              </a:rPr>
              <a:t>) Summary of the kinetic and equilibrium affinity parameters of the </a:t>
            </a:r>
            <a:r>
              <a:rPr lang="en-US" sz="1100" dirty="0" smtClean="0">
                <a:latin typeface="Arial" panose="020B0604020202020204" pitchFamily="34" charset="0"/>
                <a:cs typeface="Arial" panose="020B0604020202020204" pitchFamily="34" charset="0"/>
              </a:rPr>
              <a:t>interactions. The mean binding parameters from two independent sets of kinetic experiments are reported. Errors represent standard deviations of the experimental values derived </a:t>
            </a:r>
            <a:r>
              <a:rPr lang="en-US" sz="1100" dirty="0">
                <a:latin typeface="Arial" panose="020B0604020202020204" pitchFamily="34" charset="0"/>
                <a:cs typeface="Arial" panose="020B0604020202020204" pitchFamily="34" charset="0"/>
              </a:rPr>
              <a:t>from independent kinetic </a:t>
            </a:r>
            <a:r>
              <a:rPr lang="en-US" sz="1100" dirty="0" smtClean="0">
                <a:latin typeface="Arial" panose="020B0604020202020204" pitchFamily="34" charset="0"/>
                <a:cs typeface="Arial" panose="020B0604020202020204" pitchFamily="34" charset="0"/>
              </a:rPr>
              <a:t>measurements. </a:t>
            </a:r>
            <a:r>
              <a:rPr lang="en-US" sz="1100" dirty="0">
                <a:latin typeface="Arial" panose="020B0604020202020204" pitchFamily="34" charset="0"/>
                <a:cs typeface="Arial" panose="020B0604020202020204" pitchFamily="34" charset="0"/>
              </a:rPr>
              <a:t>The steady state affinity and the 1:1 binding kinetic model are consistent, and both indicate that T475M interacts with </a:t>
            </a:r>
            <a:r>
              <a:rPr lang="en-US" sz="1100" dirty="0" err="1">
                <a:latin typeface="Arial" panose="020B0604020202020204" pitchFamily="34" charset="0"/>
                <a:cs typeface="Arial" panose="020B0604020202020204" pitchFamily="34" charset="0"/>
              </a:rPr>
              <a:t>RXR</a:t>
            </a:r>
            <a:r>
              <a:rPr lang="en-US" sz="1100" dirty="0" err="1">
                <a:latin typeface="Symbol" panose="05050102010706020507" pitchFamily="18" charset="2"/>
                <a:cs typeface="Arial" panose="020B0604020202020204" pitchFamily="34" charset="0"/>
              </a:rPr>
              <a:t>a</a:t>
            </a:r>
            <a:r>
              <a:rPr lang="en-US" sz="1100" dirty="0">
                <a:latin typeface="Arial" panose="020B0604020202020204" pitchFamily="34" charset="0"/>
                <a:cs typeface="Arial" panose="020B0604020202020204" pitchFamily="34" charset="0"/>
              </a:rPr>
              <a:t> more tightly than </a:t>
            </a:r>
            <a:r>
              <a:rPr lang="en-US" sz="1100" dirty="0" err="1">
                <a:latin typeface="Arial" panose="020B0604020202020204" pitchFamily="34" charset="0"/>
                <a:cs typeface="Arial" panose="020B0604020202020204" pitchFamily="34" charset="0"/>
              </a:rPr>
              <a:t>PPAR</a:t>
            </a:r>
            <a:r>
              <a:rPr lang="en-US" sz="1100" dirty="0" err="1">
                <a:latin typeface="Symbol" panose="05050102010706020507" pitchFamily="18" charset="2"/>
                <a:cs typeface="Arial" panose="020B0604020202020204" pitchFamily="34" charset="0"/>
              </a:rPr>
              <a:t>g</a:t>
            </a:r>
            <a:r>
              <a:rPr lang="en-US" sz="1100" dirty="0">
                <a:latin typeface="Arial" panose="020B0604020202020204" pitchFamily="34" charset="0"/>
                <a:cs typeface="Arial" panose="020B0604020202020204" pitchFamily="34" charset="0"/>
              </a:rPr>
              <a:t> WT and M280I with similar affinity.</a:t>
            </a:r>
          </a:p>
        </p:txBody>
      </p:sp>
      <p:pic>
        <p:nvPicPr>
          <p:cNvPr id="7" name="Image 6"/>
          <p:cNvPicPr>
            <a:picLocks noChangeAspect="1"/>
          </p:cNvPicPr>
          <p:nvPr/>
        </p:nvPicPr>
        <p:blipFill rotWithShape="1">
          <a:blip r:embed="rId2"/>
          <a:srcRect t="20214" b="42246"/>
          <a:stretch/>
        </p:blipFill>
        <p:spPr>
          <a:xfrm>
            <a:off x="10870" y="2870304"/>
            <a:ext cx="6858000" cy="1872208"/>
          </a:xfrm>
          <a:prstGeom prst="rect">
            <a:avLst/>
          </a:prstGeom>
        </p:spPr>
      </p:pic>
      <p:pic>
        <p:nvPicPr>
          <p:cNvPr id="5" name="Image 4"/>
          <p:cNvPicPr>
            <a:picLocks noChangeAspect="1"/>
          </p:cNvPicPr>
          <p:nvPr/>
        </p:nvPicPr>
        <p:blipFill rotWithShape="1">
          <a:blip r:embed="rId3"/>
          <a:srcRect l="78533" t="4514" b="80815"/>
          <a:stretch/>
        </p:blipFill>
        <p:spPr>
          <a:xfrm>
            <a:off x="5816134" y="2942312"/>
            <a:ext cx="1121941" cy="936104"/>
          </a:xfrm>
          <a:prstGeom prst="rect">
            <a:avLst/>
          </a:prstGeom>
        </p:spPr>
      </p:pic>
      <p:sp>
        <p:nvSpPr>
          <p:cNvPr id="2" name="ZoneTexte 1"/>
          <p:cNvSpPr txBox="1"/>
          <p:nvPr/>
        </p:nvSpPr>
        <p:spPr>
          <a:xfrm>
            <a:off x="834046" y="2583290"/>
            <a:ext cx="5407249" cy="369332"/>
          </a:xfrm>
          <a:prstGeom prst="rect">
            <a:avLst/>
          </a:prstGeom>
          <a:noFill/>
        </p:spPr>
        <p:txBody>
          <a:bodyPr wrap="none" rtlCol="0">
            <a:spAutoFit/>
          </a:bodyPr>
          <a:lstStyle/>
          <a:p>
            <a:r>
              <a:rPr lang="fr-FR" dirty="0" smtClean="0"/>
              <a:t>WT		      T475M		M280I</a:t>
            </a:r>
            <a:endParaRPr lang="fr-FR" dirty="0"/>
          </a:p>
        </p:txBody>
      </p:sp>
      <p:sp>
        <p:nvSpPr>
          <p:cNvPr id="3" name="ZoneTexte 2"/>
          <p:cNvSpPr txBox="1"/>
          <p:nvPr/>
        </p:nvSpPr>
        <p:spPr>
          <a:xfrm>
            <a:off x="125897" y="2717840"/>
            <a:ext cx="328936" cy="400110"/>
          </a:xfrm>
          <a:prstGeom prst="rect">
            <a:avLst/>
          </a:prstGeom>
          <a:noFill/>
        </p:spPr>
        <p:txBody>
          <a:bodyPr wrap="none" rtlCol="0">
            <a:spAutoFit/>
          </a:bodyPr>
          <a:lstStyle/>
          <a:p>
            <a:r>
              <a:rPr lang="fr-FR" sz="2000" b="1" dirty="0"/>
              <a:t>B</a:t>
            </a:r>
          </a:p>
        </p:txBody>
      </p:sp>
      <p:sp>
        <p:nvSpPr>
          <p:cNvPr id="9" name="ZoneTexte 8"/>
          <p:cNvSpPr txBox="1"/>
          <p:nvPr/>
        </p:nvSpPr>
        <p:spPr>
          <a:xfrm>
            <a:off x="125897" y="4860032"/>
            <a:ext cx="320922" cy="400110"/>
          </a:xfrm>
          <a:prstGeom prst="rect">
            <a:avLst/>
          </a:prstGeom>
          <a:noFill/>
        </p:spPr>
        <p:txBody>
          <a:bodyPr wrap="none" rtlCol="0">
            <a:spAutoFit/>
          </a:bodyPr>
          <a:lstStyle/>
          <a:p>
            <a:r>
              <a:rPr lang="fr-FR" sz="2000" b="1" dirty="0"/>
              <a:t>C</a:t>
            </a:r>
          </a:p>
        </p:txBody>
      </p:sp>
      <p:pic>
        <p:nvPicPr>
          <p:cNvPr id="10" name="Image 9"/>
          <p:cNvPicPr>
            <a:picLocks noChangeAspect="1"/>
          </p:cNvPicPr>
          <p:nvPr/>
        </p:nvPicPr>
        <p:blipFill rotWithShape="1">
          <a:blip r:embed="rId4"/>
          <a:srcRect t="11094"/>
          <a:stretch/>
        </p:blipFill>
        <p:spPr>
          <a:xfrm>
            <a:off x="1099608" y="-33709"/>
            <a:ext cx="3697544" cy="2597507"/>
          </a:xfrm>
          <a:prstGeom prst="rect">
            <a:avLst/>
          </a:prstGeom>
        </p:spPr>
      </p:pic>
      <p:sp>
        <p:nvSpPr>
          <p:cNvPr id="11" name="ZoneTexte 10"/>
          <p:cNvSpPr txBox="1"/>
          <p:nvPr/>
        </p:nvSpPr>
        <p:spPr>
          <a:xfrm>
            <a:off x="125897" y="45966"/>
            <a:ext cx="340158" cy="400110"/>
          </a:xfrm>
          <a:prstGeom prst="rect">
            <a:avLst/>
          </a:prstGeom>
          <a:noFill/>
        </p:spPr>
        <p:txBody>
          <a:bodyPr wrap="none" rtlCol="0">
            <a:spAutoFit/>
          </a:bodyPr>
          <a:lstStyle/>
          <a:p>
            <a:r>
              <a:rPr lang="fr-FR" sz="2000" b="1" dirty="0" smtClean="0"/>
              <a:t>A</a:t>
            </a:r>
            <a:endParaRPr lang="fr-FR" sz="2000" b="1" dirty="0"/>
          </a:p>
        </p:txBody>
      </p:sp>
      <p:sp>
        <p:nvSpPr>
          <p:cNvPr id="4" name="ZoneTexte 3"/>
          <p:cNvSpPr txBox="1"/>
          <p:nvPr/>
        </p:nvSpPr>
        <p:spPr>
          <a:xfrm>
            <a:off x="4005064" y="4266347"/>
            <a:ext cx="651140" cy="246221"/>
          </a:xfrm>
          <a:prstGeom prst="rect">
            <a:avLst/>
          </a:prstGeom>
          <a:noFill/>
        </p:spPr>
        <p:txBody>
          <a:bodyPr wrap="none" rtlCol="0">
            <a:spAutoFit/>
          </a:bodyPr>
          <a:lstStyle/>
          <a:p>
            <a:r>
              <a:rPr lang="fr-FR" sz="1000" dirty="0" smtClean="0"/>
              <a:t>Chi</a:t>
            </a:r>
            <a:r>
              <a:rPr lang="fr-FR" sz="1000" baseline="30000" dirty="0" smtClean="0"/>
              <a:t>2</a:t>
            </a:r>
            <a:r>
              <a:rPr lang="fr-FR" sz="1000" dirty="0" smtClean="0"/>
              <a:t> 0.13</a:t>
            </a:r>
            <a:endParaRPr lang="fr-FR" sz="1000" baseline="30000" dirty="0"/>
          </a:p>
        </p:txBody>
      </p:sp>
      <p:sp>
        <p:nvSpPr>
          <p:cNvPr id="12" name="ZoneTexte 11"/>
          <p:cNvSpPr txBox="1"/>
          <p:nvPr/>
        </p:nvSpPr>
        <p:spPr>
          <a:xfrm>
            <a:off x="6141137" y="4210828"/>
            <a:ext cx="716863" cy="246221"/>
          </a:xfrm>
          <a:prstGeom prst="rect">
            <a:avLst/>
          </a:prstGeom>
          <a:noFill/>
        </p:spPr>
        <p:txBody>
          <a:bodyPr wrap="none" rtlCol="0">
            <a:spAutoFit/>
          </a:bodyPr>
          <a:lstStyle/>
          <a:p>
            <a:r>
              <a:rPr lang="fr-FR" sz="1000" dirty="0" smtClean="0"/>
              <a:t>Chi</a:t>
            </a:r>
            <a:r>
              <a:rPr lang="fr-FR" sz="1000" baseline="30000" dirty="0" smtClean="0"/>
              <a:t>2</a:t>
            </a:r>
            <a:r>
              <a:rPr lang="fr-FR" sz="1000" dirty="0" smtClean="0"/>
              <a:t> 0.009</a:t>
            </a:r>
            <a:endParaRPr lang="fr-FR" sz="1000" baseline="30000" dirty="0"/>
          </a:p>
        </p:txBody>
      </p:sp>
      <p:sp>
        <p:nvSpPr>
          <p:cNvPr id="13" name="ZoneTexte 12"/>
          <p:cNvSpPr txBox="1"/>
          <p:nvPr/>
        </p:nvSpPr>
        <p:spPr>
          <a:xfrm>
            <a:off x="1621041" y="4195693"/>
            <a:ext cx="716863" cy="246221"/>
          </a:xfrm>
          <a:prstGeom prst="rect">
            <a:avLst/>
          </a:prstGeom>
          <a:noFill/>
        </p:spPr>
        <p:txBody>
          <a:bodyPr wrap="none" rtlCol="0">
            <a:spAutoFit/>
          </a:bodyPr>
          <a:lstStyle/>
          <a:p>
            <a:r>
              <a:rPr lang="fr-FR" sz="1000" dirty="0" smtClean="0"/>
              <a:t>Chi</a:t>
            </a:r>
            <a:r>
              <a:rPr lang="fr-FR" sz="1000" baseline="30000" dirty="0" smtClean="0"/>
              <a:t>2</a:t>
            </a:r>
            <a:r>
              <a:rPr lang="fr-FR" sz="1000" dirty="0" smtClean="0"/>
              <a:t> 0.005</a:t>
            </a:r>
            <a:endParaRPr lang="fr-FR" sz="1000" baseline="30000" dirty="0"/>
          </a:p>
        </p:txBody>
      </p:sp>
      <p:graphicFrame>
        <p:nvGraphicFramePr>
          <p:cNvPr id="14" name="Table 3"/>
          <p:cNvGraphicFramePr>
            <a:graphicFrameLocks noGrp="1"/>
          </p:cNvGraphicFramePr>
          <p:nvPr>
            <p:extLst>
              <p:ext uri="{D42A27DB-BD31-4B8C-83A1-F6EECF244321}">
                <p14:modId xmlns:p14="http://schemas.microsoft.com/office/powerpoint/2010/main" val="1072270450"/>
              </p:ext>
            </p:extLst>
          </p:nvPr>
        </p:nvGraphicFramePr>
        <p:xfrm>
          <a:off x="188641" y="5364088"/>
          <a:ext cx="6480719" cy="1077454"/>
        </p:xfrm>
        <a:graphic>
          <a:graphicData uri="http://schemas.openxmlformats.org/drawingml/2006/table">
            <a:tbl>
              <a:tblPr/>
              <a:tblGrid>
                <a:gridCol w="1080119">
                  <a:extLst>
                    <a:ext uri="{9D8B030D-6E8A-4147-A177-3AD203B41FA5}">
                      <a16:colId xmlns:a16="http://schemas.microsoft.com/office/drawing/2014/main" xmlns="" val="20000"/>
                    </a:ext>
                  </a:extLst>
                </a:gridCol>
                <a:gridCol w="1440160">
                  <a:extLst>
                    <a:ext uri="{9D8B030D-6E8A-4147-A177-3AD203B41FA5}">
                      <a16:colId xmlns:a16="http://schemas.microsoft.com/office/drawing/2014/main" xmlns="" val="20001"/>
                    </a:ext>
                  </a:extLst>
                </a:gridCol>
                <a:gridCol w="1512168">
                  <a:extLst>
                    <a:ext uri="{9D8B030D-6E8A-4147-A177-3AD203B41FA5}">
                      <a16:colId xmlns:a16="http://schemas.microsoft.com/office/drawing/2014/main" xmlns="" val="20002"/>
                    </a:ext>
                  </a:extLst>
                </a:gridCol>
                <a:gridCol w="1224136">
                  <a:extLst>
                    <a:ext uri="{9D8B030D-6E8A-4147-A177-3AD203B41FA5}">
                      <a16:colId xmlns:a16="http://schemas.microsoft.com/office/drawing/2014/main" xmlns="" val="20003"/>
                    </a:ext>
                  </a:extLst>
                </a:gridCol>
                <a:gridCol w="1224136">
                  <a:extLst>
                    <a:ext uri="{9D8B030D-6E8A-4147-A177-3AD203B41FA5}">
                      <a16:colId xmlns:a16="http://schemas.microsoft.com/office/drawing/2014/main" xmlns="" val="20004"/>
                    </a:ext>
                  </a:extLst>
                </a:gridCol>
              </a:tblGrid>
              <a:tr h="200025">
                <a:tc rowSpan="2">
                  <a:txBody>
                    <a:bodyPr/>
                    <a:lstStyle/>
                    <a:p>
                      <a:pPr algn="ctr" fontAlgn="b"/>
                      <a:r>
                        <a:rPr lang="en-US" sz="12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smtClean="0">
                          <a:solidFill>
                            <a:srgbClr val="000000"/>
                          </a:solidFill>
                          <a:effectLst/>
                          <a:latin typeface="Calibri" panose="020F0502020204030204" pitchFamily="34" charset="0"/>
                        </a:rPr>
                        <a:t>steady </a:t>
                      </a:r>
                      <a:r>
                        <a:rPr lang="en-US" sz="1200" b="1" i="0" u="none" strike="noStrike" dirty="0">
                          <a:solidFill>
                            <a:srgbClr val="000000"/>
                          </a:solidFill>
                          <a:effectLst/>
                          <a:latin typeface="Calibri" panose="020F0502020204030204" pitchFamily="34" charset="0"/>
                        </a:rPr>
                        <a:t>state </a:t>
                      </a:r>
                      <a:r>
                        <a:rPr lang="en-US" sz="1200" b="1" i="0" u="none" strike="noStrike" dirty="0" smtClean="0">
                          <a:solidFill>
                            <a:srgbClr val="000000"/>
                          </a:solidFill>
                          <a:effectLst/>
                          <a:latin typeface="Calibri" panose="020F0502020204030204" pitchFamily="34" charset="0"/>
                        </a:rPr>
                        <a:t>affinity</a:t>
                      </a:r>
                      <a:endParaRPr lang="en-US" sz="12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b"/>
                      <a:r>
                        <a:rPr lang="en-US" sz="1200" b="1" i="0" u="none" strike="noStrike" dirty="0">
                          <a:solidFill>
                            <a:srgbClr val="000000"/>
                          </a:solidFill>
                          <a:effectLst/>
                          <a:latin typeface="Calibri" panose="020F0502020204030204" pitchFamily="34" charset="0"/>
                        </a:rPr>
                        <a:t>1:1 </a:t>
                      </a:r>
                      <a:r>
                        <a:rPr lang="en-US" sz="1200" b="1" i="0" u="none" strike="noStrike" dirty="0" smtClean="0">
                          <a:solidFill>
                            <a:srgbClr val="000000"/>
                          </a:solidFill>
                          <a:effectLst/>
                          <a:latin typeface="Calibri" panose="020F0502020204030204" pitchFamily="34" charset="0"/>
                        </a:rPr>
                        <a:t>kinetic </a:t>
                      </a:r>
                      <a:r>
                        <a:rPr lang="en-US" sz="1200" b="1" i="0" u="none" strike="noStrike" dirty="0">
                          <a:solidFill>
                            <a:srgbClr val="000000"/>
                          </a:solidFill>
                          <a:effectLst/>
                          <a:latin typeface="Calibri" panose="020F0502020204030204" pitchFamily="34" charset="0"/>
                        </a:rPr>
                        <a:t>model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en-US" sz="12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xmlns="" val="10000"/>
                  </a:ext>
                </a:extLst>
              </a:tr>
              <a:tr h="247650">
                <a:tc vMerge="1">
                  <a:txBody>
                    <a:bodyPr/>
                    <a:lstStyle/>
                    <a:p>
                      <a:endParaRPr lang="en-US"/>
                    </a:p>
                  </a:txBody>
                  <a:tcPr/>
                </a:tc>
                <a:tc>
                  <a:txBody>
                    <a:bodyPr/>
                    <a:lstStyle/>
                    <a:p>
                      <a:pPr algn="ctr" fontAlgn="b"/>
                      <a:r>
                        <a:rPr lang="en-US" sz="1200" b="1" i="0" u="none" strike="noStrike" dirty="0">
                          <a:solidFill>
                            <a:srgbClr val="000000"/>
                          </a:solidFill>
                          <a:effectLst/>
                          <a:latin typeface="Calibri" panose="020F0502020204030204" pitchFamily="34" charset="0"/>
                        </a:rPr>
                        <a:t>K</a:t>
                      </a:r>
                      <a:r>
                        <a:rPr lang="en-US" sz="1200" b="1" i="0" u="none" strike="noStrike" baseline="-25000" dirty="0">
                          <a:solidFill>
                            <a:srgbClr val="000000"/>
                          </a:solidFill>
                          <a:effectLst/>
                          <a:latin typeface="Calibri" panose="020F0502020204030204" pitchFamily="34" charset="0"/>
                        </a:rPr>
                        <a:t>D</a:t>
                      </a:r>
                      <a:r>
                        <a:rPr lang="en-US" sz="1200" b="1" i="0" u="none" strike="noStrike" dirty="0">
                          <a:solidFill>
                            <a:srgbClr val="000000"/>
                          </a:solidFill>
                          <a:effectLst/>
                          <a:latin typeface="Calibri" panose="020F0502020204030204" pitchFamily="34" charset="0"/>
                        </a:rPr>
                        <a:t> </a:t>
                      </a:r>
                      <a:r>
                        <a:rPr lang="en-US" sz="1200" b="1" i="0" u="none" strike="noStrike" dirty="0" smtClean="0">
                          <a:solidFill>
                            <a:srgbClr val="000000"/>
                          </a:solidFill>
                          <a:effectLst/>
                          <a:latin typeface="Calibri" panose="020F0502020204030204" pitchFamily="34" charset="0"/>
                        </a:rPr>
                        <a:t>(</a:t>
                      </a:r>
                      <a:r>
                        <a:rPr lang="en-US" sz="1200" b="1" i="0" u="none" strike="noStrike" dirty="0" err="1" smtClean="0">
                          <a:solidFill>
                            <a:srgbClr val="000000"/>
                          </a:solidFill>
                          <a:effectLst/>
                          <a:latin typeface="Arial" panose="020B0604020202020204" pitchFamily="34" charset="0"/>
                          <a:cs typeface="Arial" panose="020B0604020202020204" pitchFamily="34" charset="0"/>
                        </a:rPr>
                        <a:t>n</a:t>
                      </a:r>
                      <a:r>
                        <a:rPr lang="en-US" sz="1200" b="1" i="0" u="none" strike="noStrike" dirty="0" err="1" smtClean="0">
                          <a:solidFill>
                            <a:srgbClr val="000000"/>
                          </a:solidFill>
                          <a:effectLst/>
                          <a:latin typeface="Calibri" panose="020F0502020204030204" pitchFamily="34" charset="0"/>
                        </a:rPr>
                        <a:t>M</a:t>
                      </a:r>
                      <a:r>
                        <a:rPr lang="en-US" sz="1200" b="1" i="0" u="none" strike="noStrike" dirty="0">
                          <a:solidFill>
                            <a:srgbClr val="000000"/>
                          </a:solidFill>
                          <a:effectLst/>
                          <a:latin typeface="Calibri" panose="020F0502020204030204" pitchFamily="34" charset="0"/>
                        </a:rPr>
                        <a: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err="1" smtClean="0">
                          <a:solidFill>
                            <a:srgbClr val="000000"/>
                          </a:solidFill>
                          <a:effectLst/>
                          <a:latin typeface="Calibri" panose="020F0502020204030204" pitchFamily="34" charset="0"/>
                        </a:rPr>
                        <a:t>k</a:t>
                      </a:r>
                      <a:r>
                        <a:rPr lang="en-US" sz="1200" b="1" i="0" u="none" strike="noStrike" baseline="-25000" dirty="0" err="1" smtClean="0">
                          <a:solidFill>
                            <a:srgbClr val="000000"/>
                          </a:solidFill>
                          <a:effectLst/>
                          <a:latin typeface="Calibri" panose="020F0502020204030204" pitchFamily="34" charset="0"/>
                        </a:rPr>
                        <a:t>off</a:t>
                      </a:r>
                      <a:r>
                        <a:rPr lang="en-US" sz="1200" b="1" i="0" u="none" strike="noStrike" dirty="0" smtClean="0">
                          <a:solidFill>
                            <a:srgbClr val="000000"/>
                          </a:solidFill>
                          <a:effectLst/>
                          <a:latin typeface="Calibri" panose="020F0502020204030204" pitchFamily="34" charset="0"/>
                        </a:rPr>
                        <a:t>/</a:t>
                      </a:r>
                      <a:r>
                        <a:rPr lang="en-US" sz="1200" b="1" i="0" u="none" strike="noStrike" dirty="0" err="1" smtClean="0">
                          <a:solidFill>
                            <a:srgbClr val="000000"/>
                          </a:solidFill>
                          <a:effectLst/>
                          <a:latin typeface="Calibri" panose="020F0502020204030204" pitchFamily="34" charset="0"/>
                        </a:rPr>
                        <a:t>k</a:t>
                      </a:r>
                      <a:r>
                        <a:rPr lang="en-US" sz="1200" b="1" i="0" u="none" strike="noStrike" baseline="-25000" dirty="0" err="1" smtClean="0">
                          <a:solidFill>
                            <a:srgbClr val="000000"/>
                          </a:solidFill>
                          <a:effectLst/>
                          <a:latin typeface="Calibri" panose="020F0502020204030204" pitchFamily="34" charset="0"/>
                        </a:rPr>
                        <a:t>on</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Arial" panose="020B0604020202020204" pitchFamily="34" charset="0"/>
                          <a:cs typeface="Arial" panose="020B0604020202020204" pitchFamily="34" charset="0"/>
                        </a:rPr>
                        <a:t>n</a:t>
                      </a:r>
                      <a:r>
                        <a:rPr lang="en-US" sz="1200" b="1" i="0" u="none" strike="noStrike" dirty="0" err="1" smtClean="0">
                          <a:solidFill>
                            <a:srgbClr val="000000"/>
                          </a:solidFill>
                          <a:effectLst/>
                          <a:latin typeface="Calibri" panose="020F0502020204030204" pitchFamily="34" charset="0"/>
                        </a:rPr>
                        <a:t>M</a:t>
                      </a:r>
                      <a:r>
                        <a:rPr lang="en-US" sz="12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err="1" smtClean="0">
                          <a:solidFill>
                            <a:schemeClr val="tx1"/>
                          </a:solidFill>
                          <a:effectLst/>
                          <a:latin typeface="Calibri" panose="020F0502020204030204" pitchFamily="34" charset="0"/>
                        </a:rPr>
                        <a:t>k</a:t>
                      </a:r>
                      <a:r>
                        <a:rPr lang="en-US" sz="1200" b="1" i="0" u="none" strike="noStrike" baseline="-25000" dirty="0" err="1" smtClean="0">
                          <a:solidFill>
                            <a:schemeClr val="tx1"/>
                          </a:solidFill>
                          <a:effectLst/>
                          <a:latin typeface="Calibri" panose="020F0502020204030204" pitchFamily="34" charset="0"/>
                        </a:rPr>
                        <a:t>on</a:t>
                      </a:r>
                      <a:r>
                        <a:rPr lang="en-US" sz="1200" b="1" i="0" u="none" strike="noStrike" dirty="0" smtClean="0">
                          <a:solidFill>
                            <a:schemeClr val="tx1"/>
                          </a:solidFill>
                          <a:effectLst/>
                          <a:latin typeface="Calibri" panose="020F0502020204030204" pitchFamily="34" charset="0"/>
                        </a:rPr>
                        <a:t> (10-</a:t>
                      </a:r>
                      <a:r>
                        <a:rPr lang="en-US" sz="1200" b="1" i="0" u="none" strike="noStrike" baseline="30000" dirty="0" smtClean="0">
                          <a:solidFill>
                            <a:schemeClr val="tx1"/>
                          </a:solidFill>
                          <a:effectLst/>
                          <a:latin typeface="Calibri" panose="020F0502020204030204" pitchFamily="34" charset="0"/>
                        </a:rPr>
                        <a:t>4</a:t>
                      </a:r>
                      <a:r>
                        <a:rPr lang="en-US" sz="1200" b="1" i="0" u="none" strike="noStrike" dirty="0" smtClean="0">
                          <a:solidFill>
                            <a:schemeClr val="tx1"/>
                          </a:solidFill>
                          <a:effectLst/>
                          <a:latin typeface="Calibri" panose="020F0502020204030204" pitchFamily="34" charset="0"/>
                        </a:rPr>
                        <a:t> </a:t>
                      </a:r>
                      <a:r>
                        <a:rPr lang="en-US" sz="1200" b="1" i="0" u="none" strike="noStrike" dirty="0" smtClean="0">
                          <a:solidFill>
                            <a:schemeClr val="tx1"/>
                          </a:solidFill>
                          <a:effectLst/>
                          <a:latin typeface="Arial" panose="020B0604020202020204" pitchFamily="34" charset="0"/>
                          <a:cs typeface="Arial" panose="020B0604020202020204" pitchFamily="34" charset="0"/>
                        </a:rPr>
                        <a:t>n</a:t>
                      </a:r>
                      <a:r>
                        <a:rPr lang="en-US" sz="1200" b="1" i="0" u="none" strike="noStrike" dirty="0" smtClean="0">
                          <a:solidFill>
                            <a:schemeClr val="tx1"/>
                          </a:solidFill>
                          <a:effectLst/>
                          <a:latin typeface="Calibri" panose="020F0502020204030204" pitchFamily="34" charset="0"/>
                        </a:rPr>
                        <a:t>Ms</a:t>
                      </a:r>
                      <a:r>
                        <a:rPr lang="en-US" sz="1200" b="1" i="0" u="none" strike="noStrike" baseline="30000" dirty="0" smtClean="0">
                          <a:solidFill>
                            <a:schemeClr val="tx1"/>
                          </a:solidFill>
                          <a:effectLst/>
                          <a:latin typeface="Calibri" panose="020F0502020204030204" pitchFamily="34" charset="0"/>
                        </a:rPr>
                        <a:t>-1</a:t>
                      </a:r>
                      <a:r>
                        <a:rPr lang="en-US" sz="1200" b="1" i="0" u="none" strike="noStrike" dirty="0" smtClean="0">
                          <a:solidFill>
                            <a:schemeClr val="tx1"/>
                          </a:solidFill>
                          <a:effectLst/>
                          <a:latin typeface="Calibri" panose="020F0502020204030204" pitchFamily="34" charset="0"/>
                        </a:rPr>
                        <a:t>)</a:t>
                      </a:r>
                      <a:endParaRPr lang="en-US" sz="1200" b="1"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200" b="1" i="0" u="none" strike="noStrike" dirty="0" err="1">
                          <a:solidFill>
                            <a:srgbClr val="000000"/>
                          </a:solidFill>
                          <a:effectLst/>
                          <a:latin typeface="Calibri" panose="020F0502020204030204" pitchFamily="34" charset="0"/>
                        </a:rPr>
                        <a:t>k</a:t>
                      </a:r>
                      <a:r>
                        <a:rPr lang="en-US" sz="1200" b="1" i="0" u="none" strike="noStrike" baseline="-25000" dirty="0" err="1">
                          <a:solidFill>
                            <a:srgbClr val="000000"/>
                          </a:solidFill>
                          <a:effectLst/>
                          <a:latin typeface="Calibri" panose="020F0502020204030204" pitchFamily="34" charset="0"/>
                        </a:rPr>
                        <a:t>off</a:t>
                      </a:r>
                      <a:r>
                        <a:rPr lang="en-US" sz="1200" b="1" i="0" u="none" strike="noStrike" baseline="-25000" dirty="0">
                          <a:solidFill>
                            <a:srgbClr val="000000"/>
                          </a:solidFill>
                          <a:effectLst/>
                          <a:latin typeface="Calibri" panose="020F0502020204030204" pitchFamily="34" charset="0"/>
                        </a:rPr>
                        <a:t> </a:t>
                      </a:r>
                      <a:r>
                        <a:rPr lang="en-US" sz="1200" b="1" i="0" u="none" strike="noStrike" dirty="0" smtClean="0">
                          <a:solidFill>
                            <a:srgbClr val="000000"/>
                          </a:solidFill>
                          <a:effectLst/>
                          <a:latin typeface="Calibri" panose="020F0502020204030204" pitchFamily="34" charset="0"/>
                        </a:rPr>
                        <a:t>(s</a:t>
                      </a:r>
                      <a:r>
                        <a:rPr lang="en-US" sz="1200" b="1" i="0" u="none" strike="noStrike" baseline="30000" dirty="0" smtClean="0">
                          <a:solidFill>
                            <a:srgbClr val="000000"/>
                          </a:solidFill>
                          <a:effectLst/>
                          <a:latin typeface="Calibri" panose="020F0502020204030204" pitchFamily="34" charset="0"/>
                        </a:rPr>
                        <a:t>-1</a:t>
                      </a:r>
                      <a:r>
                        <a:rPr lang="en-US" sz="1200" b="1" i="0" u="none" strike="noStrike" dirty="0" smtClean="0">
                          <a:solidFill>
                            <a:srgbClr val="000000"/>
                          </a:solidFill>
                          <a:effectLst/>
                          <a:latin typeface="Calibri" panose="020F0502020204030204" pitchFamily="34" charset="0"/>
                        </a:rPr>
                        <a:t>)</a:t>
                      </a:r>
                      <a:endParaRPr lang="en-US" sz="12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1"/>
                  </a:ext>
                </a:extLst>
              </a:tr>
              <a:tr h="200025">
                <a:tc>
                  <a:txBody>
                    <a:bodyPr/>
                    <a:lstStyle/>
                    <a:p>
                      <a:pPr algn="ctr" fontAlgn="ctr"/>
                      <a:r>
                        <a:rPr lang="en-US" sz="1200" b="1" i="0" u="none" strike="noStrike" dirty="0" smtClean="0">
                          <a:solidFill>
                            <a:srgbClr val="000000"/>
                          </a:solidFill>
                          <a:effectLst/>
                          <a:latin typeface="Calibri" panose="020F0502020204030204" pitchFamily="34" charset="0"/>
                        </a:rPr>
                        <a:t>PPAR</a:t>
                      </a:r>
                      <a:r>
                        <a:rPr lang="en-US" sz="1200" b="1" i="0" u="none" strike="noStrike" dirty="0" smtClean="0">
                          <a:solidFill>
                            <a:srgbClr val="000000"/>
                          </a:solidFill>
                          <a:effectLst/>
                          <a:latin typeface="Symbol" panose="05050102010706020507" pitchFamily="18" charset="2"/>
                        </a:rPr>
                        <a:t>g2</a:t>
                      </a:r>
                      <a:r>
                        <a:rPr lang="en-US" sz="1200" b="1" i="0" u="none" strike="noStrike" dirty="0" smtClean="0">
                          <a:solidFill>
                            <a:srgbClr val="000000"/>
                          </a:solidFill>
                          <a:effectLst/>
                          <a:latin typeface="Calibri" panose="020F0502020204030204" pitchFamily="34" charset="0"/>
                        </a:rPr>
                        <a:t> </a:t>
                      </a:r>
                      <a:r>
                        <a:rPr lang="en-US" sz="1200" b="1" i="0" u="none" strike="noStrike" dirty="0">
                          <a:solidFill>
                            <a:srgbClr val="000000"/>
                          </a:solidFill>
                          <a:effectLst/>
                          <a:latin typeface="Calibri" panose="020F0502020204030204" pitchFamily="34" charset="0"/>
                        </a:rPr>
                        <a:t>WT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smtClean="0">
                          <a:solidFill>
                            <a:srgbClr val="000000"/>
                          </a:solidFill>
                          <a:effectLst/>
                          <a:latin typeface="Calibri" panose="020F0502020204030204" pitchFamily="34" charset="0"/>
                        </a:rPr>
                        <a:t>31.5 ± 0.2</a:t>
                      </a:r>
                      <a:endParaRPr lang="en-US" sz="12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smtClean="0">
                          <a:solidFill>
                            <a:srgbClr val="000000"/>
                          </a:solidFill>
                          <a:effectLst/>
                          <a:latin typeface="Calibri" panose="020F0502020204030204" pitchFamily="34" charset="0"/>
                        </a:rPr>
                        <a:t>23</a:t>
                      </a:r>
                      <a:r>
                        <a:rPr lang="en-US" sz="1200" b="0" i="0" u="none" strike="noStrike" baseline="0" dirty="0" smtClean="0">
                          <a:solidFill>
                            <a:srgbClr val="000000"/>
                          </a:solidFill>
                          <a:effectLst/>
                          <a:latin typeface="Calibri" panose="020F0502020204030204" pitchFamily="34" charset="0"/>
                        </a:rPr>
                        <a:t> ± 1 </a:t>
                      </a:r>
                      <a:endParaRPr lang="en-US" sz="12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smtClean="0">
                          <a:solidFill>
                            <a:schemeClr val="tx1"/>
                          </a:solidFill>
                          <a:effectLst/>
                          <a:latin typeface="Calibri" panose="020F0502020204030204" pitchFamily="34" charset="0"/>
                        </a:rPr>
                        <a:t>7.4 ± 0.1</a:t>
                      </a:r>
                      <a:endParaRPr lang="en-US" sz="1200" b="0" i="0" u="none" strike="noStrike" dirty="0">
                        <a:solidFill>
                          <a:schemeClr val="tx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smtClean="0">
                          <a:solidFill>
                            <a:srgbClr val="000000"/>
                          </a:solidFill>
                          <a:effectLst/>
                          <a:latin typeface="Calibri" panose="020F0502020204030204" pitchFamily="34" charset="0"/>
                        </a:rPr>
                        <a:t>0.0169</a:t>
                      </a:r>
                      <a:r>
                        <a:rPr lang="en-US" sz="1200" b="0" i="0" u="none" strike="noStrike" baseline="0" dirty="0" smtClean="0">
                          <a:solidFill>
                            <a:srgbClr val="000000"/>
                          </a:solidFill>
                          <a:effectLst/>
                          <a:latin typeface="Calibri" panose="020F0502020204030204" pitchFamily="34" charset="0"/>
                        </a:rPr>
                        <a:t> ± 0,0001</a:t>
                      </a:r>
                      <a:endParaRPr lang="en-US" sz="12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00025">
                <a:tc>
                  <a:txBody>
                    <a:bodyPr/>
                    <a:lstStyle/>
                    <a:p>
                      <a:pPr algn="ctr" fontAlgn="ctr"/>
                      <a:r>
                        <a:rPr lang="en-US" sz="1200" b="1" i="0" u="none" strike="noStrike" dirty="0" smtClean="0">
                          <a:solidFill>
                            <a:schemeClr val="tx1"/>
                          </a:solidFill>
                          <a:effectLst/>
                          <a:latin typeface="Calibri" panose="020F0502020204030204" pitchFamily="34" charset="0"/>
                        </a:rPr>
                        <a:t>PPAR</a:t>
                      </a:r>
                      <a:r>
                        <a:rPr lang="en-US" sz="1200" b="1" i="0" u="none" strike="noStrike" dirty="0" smtClean="0">
                          <a:solidFill>
                            <a:schemeClr val="tx1"/>
                          </a:solidFill>
                          <a:effectLst/>
                          <a:latin typeface="Symbol" panose="05050102010706020507" pitchFamily="18" charset="2"/>
                        </a:rPr>
                        <a:t>g2</a:t>
                      </a:r>
                      <a:r>
                        <a:rPr lang="en-US" sz="1200" b="1" i="0" u="none" strike="noStrike" dirty="0" smtClean="0">
                          <a:solidFill>
                            <a:schemeClr val="tx1"/>
                          </a:solidFill>
                          <a:effectLst/>
                          <a:latin typeface="Calibri" panose="020F0502020204030204" pitchFamily="34" charset="0"/>
                        </a:rPr>
                        <a:t> </a:t>
                      </a:r>
                      <a:r>
                        <a:rPr lang="en-US" sz="1200" b="1" i="0" u="none" strike="noStrike" dirty="0">
                          <a:solidFill>
                            <a:schemeClr val="tx1"/>
                          </a:solidFill>
                          <a:effectLst/>
                          <a:latin typeface="Calibri" panose="020F0502020204030204" pitchFamily="34" charset="0"/>
                        </a:rPr>
                        <a:t>T475M</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smtClean="0">
                          <a:solidFill>
                            <a:schemeClr val="tx1"/>
                          </a:solidFill>
                          <a:effectLst/>
                          <a:latin typeface="Calibri" panose="020F0502020204030204" pitchFamily="34" charset="0"/>
                        </a:rPr>
                        <a:t>16.6 ± 0.4</a:t>
                      </a:r>
                      <a:endParaRPr lang="en-US" sz="1200" b="0" i="0" u="none" strike="noStrike" dirty="0">
                        <a:solidFill>
                          <a:schemeClr val="tx1"/>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smtClean="0">
                          <a:solidFill>
                            <a:schemeClr val="tx1"/>
                          </a:solidFill>
                          <a:effectLst/>
                          <a:latin typeface="Calibri" panose="020F0502020204030204" pitchFamily="34" charset="0"/>
                        </a:rPr>
                        <a:t>7.1 ± 0.4</a:t>
                      </a:r>
                      <a:r>
                        <a:rPr lang="en-US" sz="1200" b="0" i="0" u="none" strike="noStrike" baseline="0" dirty="0" smtClean="0">
                          <a:solidFill>
                            <a:schemeClr val="tx1"/>
                          </a:solidFill>
                          <a:effectLst/>
                          <a:latin typeface="Calibri" panose="020F0502020204030204" pitchFamily="34" charset="0"/>
                        </a:rPr>
                        <a:t> </a:t>
                      </a:r>
                      <a:endParaRPr lang="en-US" sz="1200" b="0" i="0" u="none" strike="noStrike" dirty="0">
                        <a:solidFill>
                          <a:srgbClr val="FF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smtClean="0">
                          <a:solidFill>
                            <a:schemeClr val="tx1"/>
                          </a:solidFill>
                          <a:effectLst/>
                          <a:latin typeface="Calibri" panose="020F0502020204030204" pitchFamily="34" charset="0"/>
                        </a:rPr>
                        <a:t>6.9 ± 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smtClean="0">
                          <a:solidFill>
                            <a:schemeClr val="tx1"/>
                          </a:solidFill>
                          <a:effectLst/>
                          <a:latin typeface="Calibri" panose="020F0502020204030204" pitchFamily="34" charset="0"/>
                        </a:rPr>
                        <a:t>0.0049</a:t>
                      </a:r>
                      <a:r>
                        <a:rPr lang="en-US" sz="1200" b="0" i="0" u="none" strike="noStrike" baseline="0" dirty="0" smtClean="0">
                          <a:solidFill>
                            <a:schemeClr val="tx1"/>
                          </a:solidFill>
                          <a:effectLst/>
                          <a:latin typeface="Calibri" panose="020F0502020204030204" pitchFamily="34" charset="0"/>
                        </a:rPr>
                        <a:t> ± 0.0002</a:t>
                      </a:r>
                      <a:endParaRPr lang="en-US" sz="1200" b="0" i="0" u="none" strike="noStrike" dirty="0">
                        <a:solidFill>
                          <a:schemeClr val="tx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29729">
                <a:tc>
                  <a:txBody>
                    <a:bodyPr/>
                    <a:lstStyle/>
                    <a:p>
                      <a:pPr algn="ctr" fontAlgn="ctr"/>
                      <a:r>
                        <a:rPr lang="en-US" sz="1200" b="1" i="0" u="none" strike="noStrike" dirty="0" smtClean="0">
                          <a:solidFill>
                            <a:schemeClr val="tx1"/>
                          </a:solidFill>
                          <a:effectLst/>
                          <a:latin typeface="Calibri" panose="020F0502020204030204" pitchFamily="34" charset="0"/>
                        </a:rPr>
                        <a:t>PPAR</a:t>
                      </a:r>
                      <a:r>
                        <a:rPr lang="en-US" sz="1200" b="1" i="0" u="none" strike="noStrike" dirty="0" smtClean="0">
                          <a:solidFill>
                            <a:schemeClr val="tx1"/>
                          </a:solidFill>
                          <a:effectLst/>
                          <a:latin typeface="Symbol" panose="05050102010706020507" pitchFamily="18" charset="2"/>
                        </a:rPr>
                        <a:t>g2</a:t>
                      </a:r>
                      <a:r>
                        <a:rPr lang="en-US" sz="1200" b="1" i="0" u="none" strike="noStrike" dirty="0" smtClean="0">
                          <a:solidFill>
                            <a:schemeClr val="tx1"/>
                          </a:solidFill>
                          <a:effectLst/>
                          <a:latin typeface="Calibri" panose="020F0502020204030204" pitchFamily="34" charset="0"/>
                        </a:rPr>
                        <a:t> </a:t>
                      </a:r>
                      <a:r>
                        <a:rPr lang="en-US" sz="1200" b="1" i="0" u="none" strike="noStrike" dirty="0">
                          <a:solidFill>
                            <a:schemeClr val="tx1"/>
                          </a:solidFill>
                          <a:effectLst/>
                          <a:latin typeface="Calibri" panose="020F0502020204030204" pitchFamily="34" charset="0"/>
                        </a:rPr>
                        <a:t>M280I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smtClean="0">
                          <a:solidFill>
                            <a:schemeClr val="tx1"/>
                          </a:solidFill>
                          <a:effectLst/>
                          <a:latin typeface="Calibri" panose="020F0502020204030204" pitchFamily="34" charset="0"/>
                        </a:rPr>
                        <a:t>38</a:t>
                      </a:r>
                      <a:r>
                        <a:rPr lang="en-US" sz="1200" b="0" i="0" u="none" strike="noStrike" baseline="0" dirty="0" smtClean="0">
                          <a:solidFill>
                            <a:schemeClr val="tx1"/>
                          </a:solidFill>
                          <a:effectLst/>
                          <a:latin typeface="Calibri" panose="020F0502020204030204" pitchFamily="34" charset="0"/>
                        </a:rPr>
                        <a:t> ± 2</a:t>
                      </a:r>
                      <a:endParaRPr lang="en-US" sz="1200" b="0" i="0" u="none" strike="noStrike" dirty="0">
                        <a:solidFill>
                          <a:schemeClr val="tx1"/>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smtClean="0">
                          <a:solidFill>
                            <a:schemeClr val="tx1"/>
                          </a:solidFill>
                          <a:effectLst/>
                          <a:latin typeface="Calibri" panose="020F0502020204030204" pitchFamily="34" charset="0"/>
                        </a:rPr>
                        <a:t>39 ± 10</a:t>
                      </a:r>
                      <a:endParaRPr lang="en-US" sz="1200" b="0" i="0" u="none" strike="noStrike" dirty="0">
                        <a:solidFill>
                          <a:srgbClr val="FF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smtClean="0">
                          <a:solidFill>
                            <a:schemeClr val="tx1"/>
                          </a:solidFill>
                          <a:effectLst/>
                          <a:latin typeface="Calibri" panose="020F0502020204030204" pitchFamily="34" charset="0"/>
                        </a:rPr>
                        <a:t>4.9 ± 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smtClean="0">
                          <a:solidFill>
                            <a:schemeClr val="tx1"/>
                          </a:solidFill>
                          <a:effectLst/>
                          <a:latin typeface="Calibri" panose="020F0502020204030204" pitchFamily="34" charset="0"/>
                        </a:rPr>
                        <a:t>0.019</a:t>
                      </a:r>
                      <a:r>
                        <a:rPr lang="en-US" sz="1200" b="0" i="0" u="none" strike="noStrike" baseline="0" dirty="0" smtClean="0">
                          <a:solidFill>
                            <a:schemeClr val="tx1"/>
                          </a:solidFill>
                          <a:effectLst/>
                          <a:latin typeface="Calibri" panose="020F0502020204030204" pitchFamily="34" charset="0"/>
                        </a:rPr>
                        <a:t> ± 0.004</a:t>
                      </a:r>
                      <a:endParaRPr lang="en-US" sz="1200" b="0" i="0" u="none" strike="noStrike" dirty="0">
                        <a:solidFill>
                          <a:schemeClr val="tx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3434933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e 29"/>
          <p:cNvGrpSpPr/>
          <p:nvPr/>
        </p:nvGrpSpPr>
        <p:grpSpPr>
          <a:xfrm>
            <a:off x="44624" y="1475657"/>
            <a:ext cx="6813376" cy="3456384"/>
            <a:chOff x="2727158" y="1640809"/>
            <a:chExt cx="6958004" cy="3677149"/>
          </a:xfrm>
        </p:grpSpPr>
        <p:grpSp>
          <p:nvGrpSpPr>
            <p:cNvPr id="31" name="Groupe 30"/>
            <p:cNvGrpSpPr/>
            <p:nvPr/>
          </p:nvGrpSpPr>
          <p:grpSpPr>
            <a:xfrm>
              <a:off x="2727158" y="1898744"/>
              <a:ext cx="6958004" cy="3419214"/>
              <a:chOff x="1896979" y="1561859"/>
              <a:chExt cx="6958004" cy="3419214"/>
            </a:xfrm>
          </p:grpSpPr>
          <p:pic>
            <p:nvPicPr>
              <p:cNvPr id="35" name="Image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6979" y="1561859"/>
                <a:ext cx="5949908" cy="3419214"/>
              </a:xfrm>
              <a:prstGeom prst="rect">
                <a:avLst/>
              </a:prstGeom>
            </p:spPr>
          </p:pic>
          <p:sp>
            <p:nvSpPr>
              <p:cNvPr id="36" name="Ellipse 35"/>
              <p:cNvSpPr>
                <a:spLocks noChangeAspect="1"/>
              </p:cNvSpPr>
              <p:nvPr/>
            </p:nvSpPr>
            <p:spPr>
              <a:xfrm>
                <a:off x="7690491" y="2571100"/>
                <a:ext cx="131524" cy="13152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Ellipse 36"/>
              <p:cNvSpPr>
                <a:spLocks noChangeAspect="1"/>
              </p:cNvSpPr>
              <p:nvPr/>
            </p:nvSpPr>
            <p:spPr>
              <a:xfrm>
                <a:off x="7690491" y="2864398"/>
                <a:ext cx="131524" cy="1315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Ellipse 37"/>
              <p:cNvSpPr>
                <a:spLocks noChangeAspect="1"/>
              </p:cNvSpPr>
              <p:nvPr/>
            </p:nvSpPr>
            <p:spPr>
              <a:xfrm>
                <a:off x="7690491" y="3156283"/>
                <a:ext cx="131524" cy="13152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Ellipse 38"/>
              <p:cNvSpPr>
                <a:spLocks noChangeAspect="1"/>
              </p:cNvSpPr>
              <p:nvPr/>
            </p:nvSpPr>
            <p:spPr>
              <a:xfrm>
                <a:off x="7690491" y="3444065"/>
                <a:ext cx="131524" cy="1315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ZoneTexte 39"/>
              <p:cNvSpPr txBox="1"/>
              <p:nvPr/>
            </p:nvSpPr>
            <p:spPr>
              <a:xfrm>
                <a:off x="7846887" y="2452196"/>
                <a:ext cx="1008096" cy="369332"/>
              </a:xfrm>
              <a:prstGeom prst="rect">
                <a:avLst/>
              </a:prstGeom>
              <a:noFill/>
            </p:spPr>
            <p:txBody>
              <a:bodyPr wrap="none" rtlCol="0">
                <a:spAutoFit/>
              </a:bodyPr>
              <a:lstStyle/>
              <a:p>
                <a:r>
                  <a:rPr lang="en-GB" b="1" dirty="0" err="1"/>
                  <a:t>w</a:t>
                </a:r>
                <a:r>
                  <a:rPr lang="en-GB" b="1" dirty="0" err="1" smtClean="0"/>
                  <a:t>t</a:t>
                </a:r>
                <a:r>
                  <a:rPr lang="en-GB" b="1" dirty="0" smtClean="0"/>
                  <a:t>-PPAR</a:t>
                </a:r>
                <a:endParaRPr lang="en-GB" b="1" dirty="0"/>
              </a:p>
            </p:txBody>
          </p:sp>
          <p:sp>
            <p:nvSpPr>
              <p:cNvPr id="41" name="ZoneTexte 40"/>
              <p:cNvSpPr txBox="1"/>
              <p:nvPr/>
            </p:nvSpPr>
            <p:spPr>
              <a:xfrm>
                <a:off x="7846887" y="2745494"/>
                <a:ext cx="535724" cy="369332"/>
              </a:xfrm>
              <a:prstGeom prst="rect">
                <a:avLst/>
              </a:prstGeom>
              <a:noFill/>
            </p:spPr>
            <p:txBody>
              <a:bodyPr wrap="none" rtlCol="0">
                <a:spAutoFit/>
              </a:bodyPr>
              <a:lstStyle/>
              <a:p>
                <a:r>
                  <a:rPr lang="en-GB" b="1" dirty="0" smtClean="0"/>
                  <a:t>475</a:t>
                </a:r>
                <a:endParaRPr lang="en-GB" b="1" dirty="0"/>
              </a:p>
            </p:txBody>
          </p:sp>
          <p:sp>
            <p:nvSpPr>
              <p:cNvPr id="42" name="ZoneTexte 41"/>
              <p:cNvSpPr txBox="1"/>
              <p:nvPr/>
            </p:nvSpPr>
            <p:spPr>
              <a:xfrm>
                <a:off x="7846887" y="3037379"/>
                <a:ext cx="593432" cy="369332"/>
              </a:xfrm>
              <a:prstGeom prst="rect">
                <a:avLst/>
              </a:prstGeom>
              <a:noFill/>
            </p:spPr>
            <p:txBody>
              <a:bodyPr wrap="none" rtlCol="0">
                <a:spAutoFit/>
              </a:bodyPr>
              <a:lstStyle/>
              <a:p>
                <a:r>
                  <a:rPr lang="en-GB" b="1" dirty="0" smtClean="0"/>
                  <a:t>I290</a:t>
                </a:r>
                <a:endParaRPr lang="en-GB" b="1" dirty="0"/>
              </a:p>
            </p:txBody>
          </p:sp>
          <p:sp>
            <p:nvSpPr>
              <p:cNvPr id="43" name="ZoneTexte 42"/>
              <p:cNvSpPr txBox="1"/>
              <p:nvPr/>
            </p:nvSpPr>
            <p:spPr>
              <a:xfrm>
                <a:off x="7846887" y="3325161"/>
                <a:ext cx="732893" cy="369332"/>
              </a:xfrm>
              <a:prstGeom prst="rect">
                <a:avLst/>
              </a:prstGeom>
              <a:noFill/>
            </p:spPr>
            <p:txBody>
              <a:bodyPr wrap="none" rtlCol="0">
                <a:spAutoFit/>
              </a:bodyPr>
              <a:lstStyle/>
              <a:p>
                <a:r>
                  <a:rPr lang="en-GB" b="1" dirty="0" smtClean="0"/>
                  <a:t>M280</a:t>
                </a:r>
                <a:endParaRPr lang="en-GB" b="1" dirty="0"/>
              </a:p>
            </p:txBody>
          </p:sp>
        </p:grpSp>
        <p:sp>
          <p:nvSpPr>
            <p:cNvPr id="32" name="ZoneTexte 31"/>
            <p:cNvSpPr txBox="1"/>
            <p:nvPr/>
          </p:nvSpPr>
          <p:spPr>
            <a:xfrm>
              <a:off x="4454968" y="3226964"/>
              <a:ext cx="475067" cy="327435"/>
            </a:xfrm>
            <a:prstGeom prst="rect">
              <a:avLst/>
            </a:prstGeom>
            <a:noFill/>
          </p:spPr>
          <p:txBody>
            <a:bodyPr wrap="none" rtlCol="0">
              <a:spAutoFit/>
            </a:bodyPr>
            <a:lstStyle/>
            <a:p>
              <a:r>
                <a:rPr lang="en-GB" sz="1400" dirty="0" err="1" smtClean="0"/>
                <a:t>apo</a:t>
              </a:r>
              <a:endParaRPr lang="en-GB" sz="1400" dirty="0"/>
            </a:p>
          </p:txBody>
        </p:sp>
        <p:sp>
          <p:nvSpPr>
            <p:cNvPr id="33" name="ZoneTexte 32"/>
            <p:cNvSpPr txBox="1"/>
            <p:nvPr/>
          </p:nvSpPr>
          <p:spPr>
            <a:xfrm>
              <a:off x="5000310" y="2419749"/>
              <a:ext cx="656655" cy="369332"/>
            </a:xfrm>
            <a:prstGeom prst="rect">
              <a:avLst/>
            </a:prstGeom>
            <a:noFill/>
          </p:spPr>
          <p:txBody>
            <a:bodyPr wrap="none" rtlCol="0">
              <a:spAutoFit/>
            </a:bodyPr>
            <a:lstStyle/>
            <a:p>
              <a:r>
                <a:rPr lang="en-GB" b="1" dirty="0" smtClean="0"/>
                <a:t>+GW</a:t>
              </a:r>
              <a:endParaRPr lang="en-GB" b="1" dirty="0"/>
            </a:p>
          </p:txBody>
        </p:sp>
        <p:sp>
          <p:nvSpPr>
            <p:cNvPr id="34" name="ZoneTexte 33"/>
            <p:cNvSpPr txBox="1"/>
            <p:nvPr/>
          </p:nvSpPr>
          <p:spPr>
            <a:xfrm>
              <a:off x="6987152" y="1640809"/>
              <a:ext cx="1275414" cy="369332"/>
            </a:xfrm>
            <a:prstGeom prst="rect">
              <a:avLst/>
            </a:prstGeom>
            <a:noFill/>
          </p:spPr>
          <p:txBody>
            <a:bodyPr wrap="none" rtlCol="0">
              <a:spAutoFit/>
            </a:bodyPr>
            <a:lstStyle/>
            <a:p>
              <a:r>
                <a:rPr lang="en-GB" b="1" dirty="0" smtClean="0"/>
                <a:t>+GW+HP33</a:t>
              </a:r>
              <a:endParaRPr lang="en-GB" b="1" dirty="0"/>
            </a:p>
          </p:txBody>
        </p:sp>
      </p:grpSp>
      <p:sp>
        <p:nvSpPr>
          <p:cNvPr id="44" name="ZoneTexte 43"/>
          <p:cNvSpPr txBox="1"/>
          <p:nvPr/>
        </p:nvSpPr>
        <p:spPr>
          <a:xfrm>
            <a:off x="2355344" y="2128253"/>
            <a:ext cx="664234" cy="396671"/>
          </a:xfrm>
          <a:prstGeom prst="rect">
            <a:avLst/>
          </a:prstGeom>
          <a:solidFill>
            <a:schemeClr val="bg1"/>
          </a:solidFill>
          <a:ln>
            <a:noFill/>
          </a:ln>
        </p:spPr>
        <p:txBody>
          <a:bodyPr wrap="square" rtlCol="0">
            <a:spAutoFit/>
          </a:bodyPr>
          <a:lstStyle/>
          <a:p>
            <a:endParaRPr lang="fr-FR" dirty="0"/>
          </a:p>
        </p:txBody>
      </p:sp>
      <p:sp>
        <p:nvSpPr>
          <p:cNvPr id="45" name="ZoneTexte 44"/>
          <p:cNvSpPr txBox="1"/>
          <p:nvPr/>
        </p:nvSpPr>
        <p:spPr>
          <a:xfrm>
            <a:off x="3894765" y="1762079"/>
            <a:ext cx="664234" cy="396671"/>
          </a:xfrm>
          <a:prstGeom prst="rect">
            <a:avLst/>
          </a:prstGeom>
          <a:solidFill>
            <a:schemeClr val="bg1"/>
          </a:solidFill>
          <a:ln>
            <a:noFill/>
          </a:ln>
        </p:spPr>
        <p:txBody>
          <a:bodyPr wrap="square" rtlCol="0">
            <a:spAutoFit/>
          </a:bodyPr>
          <a:lstStyle/>
          <a:p>
            <a:endParaRPr lang="fr-FR" dirty="0"/>
          </a:p>
        </p:txBody>
      </p:sp>
      <p:sp>
        <p:nvSpPr>
          <p:cNvPr id="46" name="ZoneTexte 45"/>
          <p:cNvSpPr txBox="1"/>
          <p:nvPr/>
        </p:nvSpPr>
        <p:spPr>
          <a:xfrm>
            <a:off x="4306214" y="1406863"/>
            <a:ext cx="1273818" cy="396671"/>
          </a:xfrm>
          <a:prstGeom prst="rect">
            <a:avLst/>
          </a:prstGeom>
          <a:solidFill>
            <a:schemeClr val="bg1"/>
          </a:solidFill>
          <a:ln>
            <a:noFill/>
          </a:ln>
        </p:spPr>
        <p:txBody>
          <a:bodyPr wrap="square" rtlCol="0">
            <a:spAutoFit/>
          </a:bodyPr>
          <a:lstStyle/>
          <a:p>
            <a:endParaRPr lang="fr-FR" dirty="0"/>
          </a:p>
        </p:txBody>
      </p:sp>
      <p:sp>
        <p:nvSpPr>
          <p:cNvPr id="47" name="ZoneTexte 46"/>
          <p:cNvSpPr txBox="1"/>
          <p:nvPr/>
        </p:nvSpPr>
        <p:spPr>
          <a:xfrm>
            <a:off x="5858550" y="2554769"/>
            <a:ext cx="999450" cy="1200329"/>
          </a:xfrm>
          <a:prstGeom prst="rect">
            <a:avLst/>
          </a:prstGeom>
          <a:solidFill>
            <a:schemeClr val="bg1"/>
          </a:solidFill>
        </p:spPr>
        <p:txBody>
          <a:bodyPr wrap="square" rtlCol="0">
            <a:spAutoFit/>
          </a:bodyPr>
          <a:lstStyle/>
          <a:p>
            <a:r>
              <a:rPr lang="fr-FR" b="1" dirty="0" smtClean="0"/>
              <a:t>WT</a:t>
            </a:r>
          </a:p>
          <a:p>
            <a:r>
              <a:rPr lang="fr-FR" b="1" dirty="0" smtClean="0"/>
              <a:t>T475M</a:t>
            </a:r>
          </a:p>
          <a:p>
            <a:r>
              <a:rPr lang="fr-FR" b="1" dirty="0" smtClean="0"/>
              <a:t>I290M</a:t>
            </a:r>
          </a:p>
          <a:p>
            <a:r>
              <a:rPr lang="fr-FR" b="1" dirty="0" smtClean="0"/>
              <a:t>M280I</a:t>
            </a:r>
            <a:endParaRPr lang="fr-FR" b="1" dirty="0"/>
          </a:p>
        </p:txBody>
      </p:sp>
      <p:sp>
        <p:nvSpPr>
          <p:cNvPr id="48" name="ZoneTexte 47"/>
          <p:cNvSpPr txBox="1"/>
          <p:nvPr/>
        </p:nvSpPr>
        <p:spPr>
          <a:xfrm>
            <a:off x="2134559" y="2622351"/>
            <a:ext cx="956609" cy="307777"/>
          </a:xfrm>
          <a:prstGeom prst="rect">
            <a:avLst/>
          </a:prstGeom>
          <a:noFill/>
        </p:spPr>
        <p:txBody>
          <a:bodyPr wrap="none" rtlCol="0">
            <a:spAutoFit/>
          </a:bodyPr>
          <a:lstStyle/>
          <a:p>
            <a:r>
              <a:rPr lang="fr-FR" sz="1400" dirty="0" smtClean="0"/>
              <a:t>+ GW1929</a:t>
            </a:r>
            <a:endParaRPr lang="fr-FR" sz="1400" dirty="0"/>
          </a:p>
        </p:txBody>
      </p:sp>
      <p:sp>
        <p:nvSpPr>
          <p:cNvPr id="49" name="ZoneTexte 48"/>
          <p:cNvSpPr txBox="1"/>
          <p:nvPr/>
        </p:nvSpPr>
        <p:spPr>
          <a:xfrm>
            <a:off x="4432756" y="1680257"/>
            <a:ext cx="953338" cy="523220"/>
          </a:xfrm>
          <a:prstGeom prst="rect">
            <a:avLst/>
          </a:prstGeom>
          <a:noFill/>
        </p:spPr>
        <p:txBody>
          <a:bodyPr wrap="none" rtlCol="0">
            <a:spAutoFit/>
          </a:bodyPr>
          <a:lstStyle/>
          <a:p>
            <a:r>
              <a:rPr lang="fr-FR" sz="1400" dirty="0" smtClean="0"/>
              <a:t>+ GW1929</a:t>
            </a:r>
          </a:p>
          <a:p>
            <a:r>
              <a:rPr lang="fr-FR" sz="1400" dirty="0" smtClean="0"/>
              <a:t>+ PGC1</a:t>
            </a:r>
            <a:r>
              <a:rPr lang="fr-FR" sz="1400" dirty="0" smtClean="0">
                <a:latin typeface="Symbol" panose="05050102010706020507" pitchFamily="18" charset="2"/>
              </a:rPr>
              <a:t>a</a:t>
            </a:r>
            <a:endParaRPr lang="fr-FR" sz="1400" dirty="0">
              <a:latin typeface="Symbol" panose="05050102010706020507" pitchFamily="18" charset="2"/>
            </a:endParaRPr>
          </a:p>
        </p:txBody>
      </p:sp>
      <p:sp>
        <p:nvSpPr>
          <p:cNvPr id="50" name="ZoneTexte 49"/>
          <p:cNvSpPr txBox="1"/>
          <p:nvPr/>
        </p:nvSpPr>
        <p:spPr>
          <a:xfrm>
            <a:off x="3653194" y="2210115"/>
            <a:ext cx="824265" cy="307777"/>
          </a:xfrm>
          <a:prstGeom prst="rect">
            <a:avLst/>
          </a:prstGeom>
          <a:noFill/>
        </p:spPr>
        <p:txBody>
          <a:bodyPr wrap="none" rtlCol="0">
            <a:spAutoFit/>
          </a:bodyPr>
          <a:lstStyle/>
          <a:p>
            <a:r>
              <a:rPr lang="fr-FR" sz="1400" dirty="0" smtClean="0"/>
              <a:t>+ PGC1</a:t>
            </a:r>
            <a:r>
              <a:rPr lang="fr-FR" sz="1400" dirty="0" smtClean="0">
                <a:latin typeface="Symbol" panose="05050102010706020507" pitchFamily="18" charset="2"/>
              </a:rPr>
              <a:t>a</a:t>
            </a:r>
            <a:endParaRPr lang="fr-FR" sz="1400" dirty="0">
              <a:latin typeface="Symbol" panose="05050102010706020507" pitchFamily="18" charset="2"/>
            </a:endParaRPr>
          </a:p>
        </p:txBody>
      </p:sp>
      <p:sp>
        <p:nvSpPr>
          <p:cNvPr id="51" name="ZoneTexte 50"/>
          <p:cNvSpPr txBox="1"/>
          <p:nvPr/>
        </p:nvSpPr>
        <p:spPr>
          <a:xfrm>
            <a:off x="188640" y="5436096"/>
            <a:ext cx="6408712" cy="1754326"/>
          </a:xfrm>
          <a:prstGeom prst="rect">
            <a:avLst/>
          </a:prstGeom>
          <a:noFill/>
        </p:spPr>
        <p:txBody>
          <a:bodyPr wrap="square" rtlCol="0">
            <a:spAutoFit/>
          </a:bodyPr>
          <a:lstStyle/>
          <a:p>
            <a:pPr algn="just"/>
            <a:r>
              <a:rPr lang="en-GB" sz="1200" b="1" dirty="0" smtClean="0">
                <a:latin typeface="Arial" panose="020B0604020202020204" pitchFamily="34" charset="0"/>
                <a:cs typeface="Arial" panose="020B0604020202020204" pitchFamily="34" charset="0"/>
              </a:rPr>
              <a:t>Supplementary Figure 6</a:t>
            </a:r>
            <a:r>
              <a:rPr lang="en-GB" sz="1200" dirty="0" smtClean="0">
                <a:latin typeface="Arial" panose="020B0604020202020204" pitchFamily="34" charset="0"/>
                <a:cs typeface="Arial" panose="020B0604020202020204" pitchFamily="34" charset="0"/>
              </a:rPr>
              <a:t>: </a:t>
            </a:r>
            <a:r>
              <a:rPr lang="en-US" sz="1200" b="1" dirty="0" smtClean="0">
                <a:latin typeface="Arial" panose="020B0604020202020204" pitchFamily="34" charset="0"/>
                <a:cs typeface="Arial" panose="020B0604020202020204" pitchFamily="34" charset="0"/>
              </a:rPr>
              <a:t>variation </a:t>
            </a:r>
            <a:r>
              <a:rPr lang="en-US" sz="1200" b="1" dirty="0">
                <a:latin typeface="Arial" panose="020B0604020202020204" pitchFamily="34" charset="0"/>
                <a:cs typeface="Arial" panose="020B0604020202020204" pitchFamily="34" charset="0"/>
              </a:rPr>
              <a:t>of the collision cross sections (CCS) from ion mobility mass spectrometry experiments of </a:t>
            </a:r>
            <a:r>
              <a:rPr lang="en-US" sz="1200" b="1" dirty="0" err="1" smtClean="0">
                <a:latin typeface="Arial" panose="020B0604020202020204" pitchFamily="34" charset="0"/>
                <a:cs typeface="Arial" panose="020B0604020202020204" pitchFamily="34" charset="0"/>
              </a:rPr>
              <a:t>PPAR</a:t>
            </a:r>
            <a:r>
              <a:rPr lang="en-US" sz="1200" b="1" dirty="0" err="1" smtClean="0">
                <a:latin typeface="Symbol" panose="05050102010706020507" pitchFamily="18" charset="2"/>
                <a:cs typeface="Arial" panose="020B0604020202020204" pitchFamily="34" charset="0"/>
              </a:rPr>
              <a:t>g</a:t>
            </a:r>
            <a:r>
              <a:rPr lang="en-US" sz="1200" b="1" dirty="0" smtClean="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WT and mutants (T475M, I290M and M280I) after addition of GW1929 and PGC1</a:t>
            </a:r>
            <a:r>
              <a:rPr lang="en-US" sz="1200" b="1" dirty="0">
                <a:latin typeface="Symbol" panose="05050102010706020507" pitchFamily="18" charset="2"/>
                <a:cs typeface="Arial" panose="020B0604020202020204" pitchFamily="34" charset="0"/>
              </a:rPr>
              <a:t>a</a:t>
            </a:r>
            <a:r>
              <a:rPr lang="en-US" sz="1200" b="1" dirty="0">
                <a:latin typeface="Arial" panose="020B0604020202020204" pitchFamily="34" charset="0"/>
                <a:cs typeface="Arial" panose="020B0604020202020204" pitchFamily="34" charset="0"/>
              </a:rPr>
              <a:t> coactivator peptide</a:t>
            </a:r>
            <a:r>
              <a:rPr lang="en-US" sz="1200" b="1"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The </a:t>
            </a:r>
            <a:r>
              <a:rPr lang="en-US" sz="1200" dirty="0">
                <a:latin typeface="Arial" panose="020B0604020202020204" pitchFamily="34" charset="0"/>
                <a:cs typeface="Arial" panose="020B0604020202020204" pitchFamily="34" charset="0"/>
              </a:rPr>
              <a:t>TWCCSN2 values of the binary (</a:t>
            </a:r>
            <a:r>
              <a:rPr lang="en-US" sz="1200" dirty="0" err="1">
                <a:latin typeface="Arial" panose="020B0604020202020204" pitchFamily="34" charset="0"/>
                <a:cs typeface="Arial" panose="020B0604020202020204" pitchFamily="34" charset="0"/>
              </a:rPr>
              <a:t>PPAR</a:t>
            </a:r>
            <a:r>
              <a:rPr lang="en-US" sz="1200" dirty="0" err="1">
                <a:latin typeface="Symbol" panose="05050102010706020507" pitchFamily="18" charset="2"/>
                <a:cs typeface="Arial" panose="020B0604020202020204" pitchFamily="34" charset="0"/>
              </a:rPr>
              <a:t>g</a:t>
            </a:r>
            <a:r>
              <a:rPr lang="en-US" sz="1200" dirty="0">
                <a:latin typeface="Arial" panose="020B0604020202020204" pitchFamily="34" charset="0"/>
                <a:cs typeface="Arial" panose="020B0604020202020204" pitchFamily="34" charset="0"/>
              </a:rPr>
              <a:t>/PGC1</a:t>
            </a:r>
            <a:r>
              <a:rPr lang="en-US" sz="1200" dirty="0">
                <a:latin typeface="Symbol" panose="05050102010706020507" pitchFamily="18" charset="2"/>
                <a:cs typeface="Arial" panose="020B0604020202020204" pitchFamily="34" charset="0"/>
              </a:rPr>
              <a:t>a</a:t>
            </a:r>
            <a:r>
              <a:rPr lang="en-US" sz="1200" dirty="0">
                <a:latin typeface="Arial" panose="020B0604020202020204" pitchFamily="34" charset="0"/>
                <a:cs typeface="Arial" panose="020B0604020202020204" pitchFamily="34" charset="0"/>
              </a:rPr>
              <a:t> or </a:t>
            </a:r>
            <a:r>
              <a:rPr lang="en-US" sz="1200" dirty="0" err="1">
                <a:latin typeface="Arial" panose="020B0604020202020204" pitchFamily="34" charset="0"/>
                <a:cs typeface="Arial" panose="020B0604020202020204" pitchFamily="34" charset="0"/>
              </a:rPr>
              <a:t>PPAR</a:t>
            </a:r>
            <a:r>
              <a:rPr lang="en-US" sz="1200" dirty="0" err="1">
                <a:latin typeface="Symbol" panose="05050102010706020507" pitchFamily="18" charset="2"/>
                <a:cs typeface="Arial" panose="020B0604020202020204" pitchFamily="34" charset="0"/>
              </a:rPr>
              <a:t>g</a:t>
            </a:r>
            <a:r>
              <a:rPr lang="en-US" sz="1200" dirty="0">
                <a:latin typeface="Arial" panose="020B0604020202020204" pitchFamily="34" charset="0"/>
                <a:cs typeface="Arial" panose="020B0604020202020204" pitchFamily="34" charset="0"/>
              </a:rPr>
              <a:t>/GW1929) or ternary (</a:t>
            </a:r>
            <a:r>
              <a:rPr lang="en-US" sz="1200" dirty="0" err="1">
                <a:latin typeface="Arial" panose="020B0604020202020204" pitchFamily="34" charset="0"/>
                <a:cs typeface="Arial" panose="020B0604020202020204" pitchFamily="34" charset="0"/>
              </a:rPr>
              <a:t>PPAR</a:t>
            </a:r>
            <a:r>
              <a:rPr lang="en-US" sz="1200" dirty="0" err="1">
                <a:latin typeface="Symbol" panose="05050102010706020507" pitchFamily="18" charset="2"/>
                <a:cs typeface="Arial" panose="020B0604020202020204" pitchFamily="34" charset="0"/>
              </a:rPr>
              <a:t>g</a:t>
            </a:r>
            <a:r>
              <a:rPr lang="en-US" sz="1200" dirty="0">
                <a:latin typeface="Arial" panose="020B0604020202020204" pitchFamily="34" charset="0"/>
                <a:cs typeface="Arial" panose="020B0604020202020204" pitchFamily="34" charset="0"/>
              </a:rPr>
              <a:t>/PGC1</a:t>
            </a:r>
            <a:r>
              <a:rPr lang="en-US" sz="1200" dirty="0">
                <a:latin typeface="Symbol" panose="05050102010706020507" pitchFamily="18" charset="2"/>
                <a:cs typeface="Arial" panose="020B0604020202020204" pitchFamily="34" charset="0"/>
              </a:rPr>
              <a:t>a</a:t>
            </a:r>
            <a:r>
              <a:rPr lang="en-US" sz="1200" dirty="0">
                <a:latin typeface="Arial" panose="020B0604020202020204" pitchFamily="34" charset="0"/>
                <a:cs typeface="Arial" panose="020B0604020202020204" pitchFamily="34" charset="0"/>
              </a:rPr>
              <a:t>/GW1929) complexes are higher compared to the </a:t>
            </a:r>
            <a:r>
              <a:rPr lang="en-US" sz="1200" dirty="0" err="1">
                <a:latin typeface="Arial" panose="020B0604020202020204" pitchFamily="34" charset="0"/>
                <a:cs typeface="Arial" panose="020B0604020202020204" pitchFamily="34" charset="0"/>
              </a:rPr>
              <a:t>apo</a:t>
            </a:r>
            <a:r>
              <a:rPr lang="en-US" sz="1200" dirty="0">
                <a:latin typeface="Arial" panose="020B0604020202020204" pitchFamily="34" charset="0"/>
                <a:cs typeface="Arial" panose="020B0604020202020204" pitchFamily="34" charset="0"/>
              </a:rPr>
              <a:t> forms, in agreement with the mass increase owing to the addition of the GW1929 and the PGC1</a:t>
            </a:r>
            <a:r>
              <a:rPr lang="en-US" sz="1200" dirty="0">
                <a:latin typeface="Symbol" panose="05050102010706020507" pitchFamily="18" charset="2"/>
                <a:cs typeface="Arial" panose="020B0604020202020204" pitchFamily="34" charset="0"/>
              </a:rPr>
              <a:t>a</a:t>
            </a:r>
            <a:r>
              <a:rPr lang="en-US" sz="1200" dirty="0">
                <a:latin typeface="Arial" panose="020B0604020202020204" pitchFamily="34" charset="0"/>
                <a:cs typeface="Arial" panose="020B0604020202020204" pitchFamily="34" charset="0"/>
              </a:rPr>
              <a:t> coactivator peptide. Overall, the TWCCSN2 variation of all the proteins/protein complexes as a function of the Mw follow the same trend and only very minor, not significant differences can be observed between </a:t>
            </a:r>
            <a:r>
              <a:rPr lang="en-US" sz="1200" dirty="0" err="1" smtClean="0">
                <a:latin typeface="Arial" panose="020B0604020202020204" pitchFamily="34" charset="0"/>
                <a:cs typeface="Arial" panose="020B0604020202020204" pitchFamily="34" charset="0"/>
              </a:rPr>
              <a:t>PPAR</a:t>
            </a:r>
            <a:r>
              <a:rPr lang="en-US" sz="1200" dirty="0" err="1" smtClean="0">
                <a:latin typeface="Symbol" panose="05050102010706020507" pitchFamily="18" charset="2"/>
                <a:cs typeface="Arial" panose="020B0604020202020204" pitchFamily="34" charset="0"/>
              </a:rPr>
              <a:t>g</a:t>
            </a:r>
            <a:r>
              <a:rPr lang="en-US" sz="1200" dirty="0" smtClean="0">
                <a:latin typeface="Arial" panose="020B0604020202020204" pitchFamily="34" charset="0"/>
                <a:cs typeface="Arial" panose="020B0604020202020204" pitchFamily="34" charset="0"/>
              </a:rPr>
              <a:t> WT </a:t>
            </a:r>
            <a:r>
              <a:rPr lang="en-US" sz="1200" dirty="0">
                <a:latin typeface="Arial" panose="020B0604020202020204" pitchFamily="34" charset="0"/>
                <a:cs typeface="Arial" panose="020B0604020202020204" pitchFamily="34" charset="0"/>
              </a:rPr>
              <a:t>and the three mutants in the two states (</a:t>
            </a:r>
            <a:r>
              <a:rPr lang="en-US" sz="1200" dirty="0" err="1">
                <a:latin typeface="Arial" panose="020B0604020202020204" pitchFamily="34" charset="0"/>
                <a:cs typeface="Arial" panose="020B0604020202020204" pitchFamily="34" charset="0"/>
              </a:rPr>
              <a:t>apo</a:t>
            </a:r>
            <a:r>
              <a:rPr lang="en-US" sz="1200" dirty="0">
                <a:latin typeface="Arial" panose="020B0604020202020204" pitchFamily="34" charset="0"/>
                <a:cs typeface="Arial" panose="020B0604020202020204" pitchFamily="34" charset="0"/>
              </a:rPr>
              <a:t> and </a:t>
            </a:r>
            <a:r>
              <a:rPr lang="en-US" sz="1200" dirty="0" err="1">
                <a:latin typeface="Arial" panose="020B0604020202020204" pitchFamily="34" charset="0"/>
                <a:cs typeface="Arial" panose="020B0604020202020204" pitchFamily="34" charset="0"/>
              </a:rPr>
              <a:t>holo</a:t>
            </a:r>
            <a:r>
              <a:rPr lang="en-US" sz="1200" dirty="0">
                <a:latin typeface="Arial" panose="020B0604020202020204" pitchFamily="34" charset="0"/>
                <a:cs typeface="Arial" panose="020B0604020202020204" pitchFamily="34" charset="0"/>
              </a:rPr>
              <a:t> forms).</a:t>
            </a:r>
          </a:p>
        </p:txBody>
      </p:sp>
    </p:spTree>
    <p:extLst>
      <p:ext uri="{BB962C8B-B14F-4D97-AF65-F5344CB8AC3E}">
        <p14:creationId xmlns:p14="http://schemas.microsoft.com/office/powerpoint/2010/main" val="34521673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88640" y="5436096"/>
            <a:ext cx="6408712" cy="2862322"/>
          </a:xfrm>
          <a:prstGeom prst="rect">
            <a:avLst/>
          </a:prstGeom>
          <a:noFill/>
        </p:spPr>
        <p:txBody>
          <a:bodyPr wrap="square" rtlCol="0">
            <a:spAutoFit/>
          </a:bodyPr>
          <a:lstStyle/>
          <a:p>
            <a:pPr algn="just"/>
            <a:r>
              <a:rPr lang="en-GB" sz="1200" b="1" dirty="0" smtClean="0">
                <a:latin typeface="Arial" panose="020B0604020202020204" pitchFamily="34" charset="0"/>
                <a:cs typeface="Arial" panose="020B0604020202020204" pitchFamily="34" charset="0"/>
              </a:rPr>
              <a:t>Supplementary Figure 7</a:t>
            </a:r>
            <a:r>
              <a:rPr lang="en-GB" sz="1200" dirty="0" smtClean="0">
                <a:latin typeface="Arial" panose="020B0604020202020204" pitchFamily="34" charset="0"/>
                <a:cs typeface="Arial" panose="020B0604020202020204" pitchFamily="34" charset="0"/>
              </a:rPr>
              <a:t>: </a:t>
            </a:r>
            <a:r>
              <a:rPr lang="en-GB" sz="1200" b="1" dirty="0" smtClean="0">
                <a:latin typeface="Arial" panose="020B0604020202020204" pitchFamily="34" charset="0"/>
                <a:cs typeface="Arial" panose="020B0604020202020204" pitchFamily="34" charset="0"/>
              </a:rPr>
              <a:t>c</a:t>
            </a:r>
            <a:r>
              <a:rPr lang="en-US" sz="1200" b="1" dirty="0" err="1" smtClean="0">
                <a:latin typeface="Arial" panose="020B0604020202020204" pitchFamily="34" charset="0"/>
                <a:cs typeface="Arial" panose="020B0604020202020204" pitchFamily="34" charset="0"/>
              </a:rPr>
              <a:t>ollision</a:t>
            </a:r>
            <a:r>
              <a:rPr lang="en-US" sz="1200" b="1" dirty="0" smtClean="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induced unfolding experiments of PPAR</a:t>
            </a:r>
            <a:r>
              <a:rPr lang="en-US" sz="1200" b="1" dirty="0" smtClean="0">
                <a:latin typeface="Symbol" panose="05050102010706020507" pitchFamily="18" charset="2"/>
                <a:cs typeface="Arial" panose="020B0604020202020204" pitchFamily="34" charset="0"/>
              </a:rPr>
              <a:t></a:t>
            </a:r>
            <a:r>
              <a:rPr lang="en-US" sz="1200" b="1" dirty="0" smtClean="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WT, T475M, M280I, and I290M proteins in presence of </a:t>
            </a:r>
            <a:r>
              <a:rPr lang="en-US" sz="1200" b="1" dirty="0" smtClean="0">
                <a:latin typeface="Arial" panose="020B0604020202020204" pitchFamily="34" charset="0"/>
                <a:cs typeface="Arial" panose="020B0604020202020204" pitchFamily="34" charset="0"/>
              </a:rPr>
              <a:t>PGC1</a:t>
            </a:r>
            <a:r>
              <a:rPr lang="en-US" sz="1200" b="1" dirty="0" smtClean="0">
                <a:latin typeface="Symbol" panose="05050102010706020507" pitchFamily="18" charset="2"/>
                <a:cs typeface="Arial" panose="020B0604020202020204" pitchFamily="34" charset="0"/>
              </a:rPr>
              <a:t>a</a:t>
            </a:r>
            <a:r>
              <a:rPr lang="en-US" sz="1200" b="1" dirty="0" smtClean="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and GW1929. </a:t>
            </a:r>
            <a:r>
              <a:rPr lang="en-US" sz="1200" b="1" dirty="0" smtClean="0">
                <a:latin typeface="Arial" panose="020B0604020202020204" pitchFamily="34" charset="0"/>
                <a:cs typeface="Arial" panose="020B0604020202020204" pitchFamily="34" charset="0"/>
              </a:rPr>
              <a:t>A</a:t>
            </a:r>
            <a:r>
              <a:rPr lang="en-US" sz="1200" dirty="0">
                <a:latin typeface="Arial" panose="020B0604020202020204" pitchFamily="34" charset="0"/>
                <a:cs typeface="Arial" panose="020B0604020202020204" pitchFamily="34" charset="0"/>
              </a:rPr>
              <a:t>) CIU fingerprints of the 12+ charge state of </a:t>
            </a:r>
            <a:r>
              <a:rPr lang="en-US" sz="1200" dirty="0" err="1">
                <a:latin typeface="Arial" panose="020B0604020202020204" pitchFamily="34" charset="0"/>
                <a:cs typeface="Arial" panose="020B0604020202020204" pitchFamily="34" charset="0"/>
              </a:rPr>
              <a:t>PPAR</a:t>
            </a:r>
            <a:r>
              <a:rPr lang="en-US" sz="1200" dirty="0" err="1">
                <a:latin typeface="Symbol" panose="05050102010706020507" pitchFamily="18" charset="2"/>
                <a:cs typeface="Arial" panose="020B0604020202020204" pitchFamily="34" charset="0"/>
              </a:rPr>
              <a:t>g</a:t>
            </a:r>
            <a:r>
              <a:rPr lang="en-US" sz="1200" dirty="0">
                <a:latin typeface="Arial" panose="020B0604020202020204" pitchFamily="34" charset="0"/>
                <a:cs typeface="Arial" panose="020B0604020202020204" pitchFamily="34" charset="0"/>
              </a:rPr>
              <a:t>/PGC1</a:t>
            </a:r>
            <a:r>
              <a:rPr lang="en-US" sz="1200" dirty="0">
                <a:latin typeface="Symbol" panose="05050102010706020507" pitchFamily="18" charset="2"/>
                <a:cs typeface="Arial" panose="020B0604020202020204" pitchFamily="34" charset="0"/>
              </a:rPr>
              <a:t>a</a:t>
            </a:r>
            <a:r>
              <a:rPr lang="en-US" sz="1200" dirty="0">
                <a:latin typeface="Arial" panose="020B0604020202020204" pitchFamily="34" charset="0"/>
                <a:cs typeface="Arial" panose="020B0604020202020204" pitchFamily="34" charset="0"/>
              </a:rPr>
              <a:t>/GW1929 complexes. </a:t>
            </a:r>
            <a:r>
              <a:rPr lang="en-US" sz="1200" b="1" dirty="0" smtClean="0">
                <a:latin typeface="Arial" panose="020B0604020202020204" pitchFamily="34" charset="0"/>
                <a:cs typeface="Arial" panose="020B0604020202020204" pitchFamily="34" charset="0"/>
              </a:rPr>
              <a:t>B</a:t>
            </a:r>
            <a:r>
              <a:rPr lang="en-US" sz="1200" dirty="0">
                <a:latin typeface="Arial" panose="020B0604020202020204" pitchFamily="34" charset="0"/>
                <a:cs typeface="Arial" panose="020B0604020202020204" pitchFamily="34" charset="0"/>
              </a:rPr>
              <a:t>) Extracted ATDs of each individual complex at 20 V (solid lines) and 40V (dashed lines). </a:t>
            </a:r>
            <a:r>
              <a:rPr lang="en-US" sz="1200" b="1" dirty="0" smtClean="0">
                <a:latin typeface="Arial" panose="020B0604020202020204" pitchFamily="34" charset="0"/>
                <a:cs typeface="Arial" panose="020B0604020202020204" pitchFamily="34" charset="0"/>
              </a:rPr>
              <a:t>C</a:t>
            </a:r>
            <a:r>
              <a:rPr lang="en-US" sz="1200" dirty="0">
                <a:latin typeface="Arial" panose="020B0604020202020204" pitchFamily="34" charset="0"/>
                <a:cs typeface="Arial" panose="020B0604020202020204" pitchFamily="34" charset="0"/>
              </a:rPr>
              <a:t>) Table summarizing the ion mobility drift times and drift time differences for the </a:t>
            </a:r>
            <a:r>
              <a:rPr lang="en-US" sz="1200" dirty="0" smtClean="0">
                <a:latin typeface="Arial" panose="020B0604020202020204" pitchFamily="34" charset="0"/>
                <a:cs typeface="Arial" panose="020B0604020202020204" pitchFamily="34" charset="0"/>
              </a:rPr>
              <a:t>WT </a:t>
            </a:r>
            <a:r>
              <a:rPr lang="en-US" sz="1200" dirty="0">
                <a:latin typeface="Arial" panose="020B0604020202020204" pitchFamily="34" charset="0"/>
                <a:cs typeface="Arial" panose="020B0604020202020204" pitchFamily="34" charset="0"/>
              </a:rPr>
              <a:t>and mutant </a:t>
            </a:r>
            <a:r>
              <a:rPr lang="en-US" sz="1200" dirty="0" err="1" smtClean="0">
                <a:latin typeface="Arial" panose="020B0604020202020204" pitchFamily="34" charset="0"/>
                <a:cs typeface="Arial" panose="020B0604020202020204" pitchFamily="34" charset="0"/>
              </a:rPr>
              <a:t>PPAR</a:t>
            </a:r>
            <a:r>
              <a:rPr lang="en-US" sz="1200" dirty="0" err="1" smtClean="0">
                <a:latin typeface="Symbol" panose="05050102010706020507" pitchFamily="18" charset="2"/>
                <a:cs typeface="Arial" panose="020B0604020202020204" pitchFamily="34" charset="0"/>
              </a:rPr>
              <a:t>g</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proteins. </a:t>
            </a:r>
            <a:r>
              <a:rPr lang="en-US" sz="1200" dirty="0" smtClean="0">
                <a:latin typeface="Arial" panose="020B0604020202020204" pitchFamily="34" charset="0"/>
                <a:cs typeface="Arial" panose="020B0604020202020204" pitchFamily="34" charset="0"/>
              </a:rPr>
              <a:t>An </a:t>
            </a:r>
            <a:r>
              <a:rPr lang="en-US" sz="1200" dirty="0">
                <a:latin typeface="Arial" panose="020B0604020202020204" pitchFamily="34" charset="0"/>
                <a:cs typeface="Arial" panose="020B0604020202020204" pitchFamily="34" charset="0"/>
              </a:rPr>
              <a:t>increase of the ion mobility drift times of the four </a:t>
            </a:r>
            <a:r>
              <a:rPr lang="en-US" sz="1200" dirty="0" err="1">
                <a:latin typeface="Arial" panose="020B0604020202020204" pitchFamily="34" charset="0"/>
                <a:cs typeface="Arial" panose="020B0604020202020204" pitchFamily="34" charset="0"/>
              </a:rPr>
              <a:t>PPAR</a:t>
            </a:r>
            <a:r>
              <a:rPr lang="en-US" sz="1200" dirty="0" err="1">
                <a:latin typeface="Symbol" panose="05050102010706020507" pitchFamily="18" charset="2"/>
                <a:cs typeface="Arial" panose="020B0604020202020204" pitchFamily="34" charset="0"/>
              </a:rPr>
              <a:t>g</a:t>
            </a:r>
            <a:r>
              <a:rPr lang="en-US" sz="1200" dirty="0">
                <a:latin typeface="Arial" panose="020B0604020202020204" pitchFamily="34" charset="0"/>
                <a:cs typeface="Arial" panose="020B0604020202020204" pitchFamily="34" charset="0"/>
              </a:rPr>
              <a:t>/PGC1</a:t>
            </a:r>
            <a:r>
              <a:rPr lang="en-US" sz="1200" dirty="0">
                <a:latin typeface="Symbol" panose="05050102010706020507" pitchFamily="18" charset="2"/>
                <a:cs typeface="Arial" panose="020B0604020202020204" pitchFamily="34" charset="0"/>
              </a:rPr>
              <a:t>a</a:t>
            </a:r>
            <a:r>
              <a:rPr lang="en-US" sz="1200" dirty="0">
                <a:latin typeface="Arial" panose="020B0604020202020204" pitchFamily="34" charset="0"/>
                <a:cs typeface="Arial" panose="020B0604020202020204" pitchFamily="34" charset="0"/>
              </a:rPr>
              <a:t>/GW1929 complexes can be observed when the acceleration voltage is set between 20 and 40 V, which corresponds to an increase of the global unfolding process between the two voltages. Even if the four </a:t>
            </a:r>
            <a:r>
              <a:rPr lang="en-US" sz="1200" dirty="0" err="1">
                <a:latin typeface="Arial" panose="020B0604020202020204" pitchFamily="34" charset="0"/>
                <a:cs typeface="Arial" panose="020B0604020202020204" pitchFamily="34" charset="0"/>
              </a:rPr>
              <a:t>PPAR</a:t>
            </a:r>
            <a:r>
              <a:rPr lang="en-US" sz="1200" dirty="0" err="1">
                <a:latin typeface="Symbol" panose="05050102010706020507" pitchFamily="18" charset="2"/>
                <a:cs typeface="Arial" panose="020B0604020202020204" pitchFamily="34" charset="0"/>
              </a:rPr>
              <a:t>g</a:t>
            </a:r>
            <a:r>
              <a:rPr lang="en-US" sz="1200" dirty="0">
                <a:latin typeface="Arial" panose="020B0604020202020204" pitchFamily="34" charset="0"/>
                <a:cs typeface="Arial" panose="020B0604020202020204" pitchFamily="34" charset="0"/>
              </a:rPr>
              <a:t>/PGC1</a:t>
            </a:r>
            <a:r>
              <a:rPr lang="en-US" sz="1200" dirty="0">
                <a:latin typeface="Symbol" panose="05050102010706020507" pitchFamily="18" charset="2"/>
                <a:cs typeface="Arial" panose="020B0604020202020204" pitchFamily="34" charset="0"/>
              </a:rPr>
              <a:t>a</a:t>
            </a:r>
            <a:r>
              <a:rPr lang="en-US" sz="1200" dirty="0">
                <a:latin typeface="Arial" panose="020B0604020202020204" pitchFamily="34" charset="0"/>
                <a:cs typeface="Arial" panose="020B0604020202020204" pitchFamily="34" charset="0"/>
              </a:rPr>
              <a:t>/GW1929 complexes exhibit one transition at the same collision energy, the drift time difference between the 20V state and the 40V state of the T475M mutant complex is lower compared to the other complexes (panel B and C), leading to the conclusion that the </a:t>
            </a:r>
            <a:r>
              <a:rPr lang="en-US" sz="1200" dirty="0" err="1" smtClean="0">
                <a:latin typeface="Arial" panose="020B0604020202020204" pitchFamily="34" charset="0"/>
                <a:cs typeface="Arial" panose="020B0604020202020204" pitchFamily="34" charset="0"/>
              </a:rPr>
              <a:t>PPAR</a:t>
            </a:r>
            <a:r>
              <a:rPr lang="en-US" sz="1200" dirty="0" err="1" smtClean="0">
                <a:latin typeface="Symbol" panose="05050102010706020507" pitchFamily="18" charset="2"/>
                <a:cs typeface="Arial" panose="020B0604020202020204" pitchFamily="34" charset="0"/>
              </a:rPr>
              <a:t>g</a:t>
            </a:r>
            <a:r>
              <a:rPr lang="en-US" sz="1200" dirty="0" smtClean="0">
                <a:latin typeface="Symbol" panose="05050102010706020507" pitchFamily="18" charset="2"/>
                <a:cs typeface="Arial" panose="020B0604020202020204" pitchFamily="34" charset="0"/>
              </a:rPr>
              <a:t> </a:t>
            </a:r>
            <a:r>
              <a:rPr lang="en-US" sz="1200" dirty="0" smtClean="0">
                <a:latin typeface="Arial" panose="020B0604020202020204" pitchFamily="34" charset="0"/>
                <a:cs typeface="Arial" panose="020B0604020202020204" pitchFamily="34" charset="0"/>
              </a:rPr>
              <a:t>T475M/PGC1</a:t>
            </a:r>
            <a:r>
              <a:rPr lang="en-US" sz="1200" dirty="0" smtClean="0">
                <a:latin typeface="Symbol" panose="05050102010706020507" pitchFamily="18" charset="2"/>
                <a:cs typeface="Arial" panose="020B0604020202020204" pitchFamily="34" charset="0"/>
              </a:rPr>
              <a:t>a</a:t>
            </a:r>
            <a:r>
              <a:rPr lang="en-US" sz="1200" dirty="0" smtClean="0">
                <a:latin typeface="Arial" panose="020B0604020202020204" pitchFamily="34" charset="0"/>
                <a:cs typeface="Arial" panose="020B0604020202020204" pitchFamily="34" charset="0"/>
              </a:rPr>
              <a:t>/GW1929 </a:t>
            </a:r>
            <a:r>
              <a:rPr lang="en-US" sz="1200" dirty="0">
                <a:latin typeface="Arial" panose="020B0604020202020204" pitchFamily="34" charset="0"/>
                <a:cs typeface="Arial" panose="020B0604020202020204" pitchFamily="34" charset="0"/>
              </a:rPr>
              <a:t>complex is less prone to the unfolding process than the other complexes. These results highlight and improved gas-phase stability of the T475M mutant complex compared to other constructs (</a:t>
            </a:r>
            <a:r>
              <a:rPr lang="en-US" sz="1200" dirty="0" err="1" smtClean="0">
                <a:latin typeface="Arial" panose="020B0604020202020204" pitchFamily="34" charset="0"/>
                <a:cs typeface="Arial" panose="020B0604020202020204" pitchFamily="34" charset="0"/>
              </a:rPr>
              <a:t>PPAR</a:t>
            </a:r>
            <a:r>
              <a:rPr lang="en-US" sz="1200" dirty="0" err="1" smtClean="0">
                <a:latin typeface="Symbol" panose="05050102010706020507" pitchFamily="18" charset="2"/>
                <a:cs typeface="Arial" panose="020B0604020202020204" pitchFamily="34" charset="0"/>
              </a:rPr>
              <a:t>g</a:t>
            </a:r>
            <a:r>
              <a:rPr lang="en-US" sz="1200" dirty="0" smtClean="0">
                <a:latin typeface="Arial" panose="020B0604020202020204" pitchFamily="34" charset="0"/>
                <a:cs typeface="Arial" panose="020B0604020202020204" pitchFamily="34" charset="0"/>
              </a:rPr>
              <a:t> WT, </a:t>
            </a:r>
            <a:r>
              <a:rPr lang="en-US" sz="1200" dirty="0">
                <a:latin typeface="Arial" panose="020B0604020202020204" pitchFamily="34" charset="0"/>
                <a:cs typeface="Arial" panose="020B0604020202020204" pitchFamily="34" charset="0"/>
              </a:rPr>
              <a:t>I290M, and M280I complexes).</a:t>
            </a:r>
          </a:p>
        </p:txBody>
      </p:sp>
      <p:grpSp>
        <p:nvGrpSpPr>
          <p:cNvPr id="5" name="Groupe 4"/>
          <p:cNvGrpSpPr/>
          <p:nvPr/>
        </p:nvGrpSpPr>
        <p:grpSpPr>
          <a:xfrm>
            <a:off x="476672" y="251520"/>
            <a:ext cx="5760720" cy="4899913"/>
            <a:chOff x="476672" y="251520"/>
            <a:chExt cx="5760720" cy="4899913"/>
          </a:xfrm>
        </p:grpSpPr>
        <p:pic>
          <p:nvPicPr>
            <p:cNvPr id="2" name="Image 1" descr="P:\Users\Hernandez.Oscar\Desktop\D1.t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672" y="323528"/>
              <a:ext cx="5760720" cy="4827905"/>
            </a:xfrm>
            <a:prstGeom prst="rect">
              <a:avLst/>
            </a:prstGeom>
            <a:noFill/>
            <a:ln>
              <a:noFill/>
            </a:ln>
          </p:spPr>
        </p:pic>
        <p:sp>
          <p:nvSpPr>
            <p:cNvPr id="4" name="ZoneTexte 3"/>
            <p:cNvSpPr txBox="1"/>
            <p:nvPr/>
          </p:nvSpPr>
          <p:spPr>
            <a:xfrm>
              <a:off x="1196752" y="251520"/>
              <a:ext cx="432048" cy="246221"/>
            </a:xfrm>
            <a:prstGeom prst="rect">
              <a:avLst/>
            </a:prstGeom>
            <a:solidFill>
              <a:schemeClr val="bg1"/>
            </a:solidFill>
          </p:spPr>
          <p:txBody>
            <a:bodyPr wrap="square" rtlCol="0">
              <a:spAutoFit/>
            </a:bodyPr>
            <a:lstStyle/>
            <a:p>
              <a:r>
                <a:rPr lang="fr-FR" sz="1000" b="1" dirty="0" smtClean="0"/>
                <a:t>WT</a:t>
              </a:r>
              <a:endParaRPr lang="fr-FR" sz="1000" b="1" dirty="0"/>
            </a:p>
          </p:txBody>
        </p:sp>
      </p:grpSp>
      <p:sp>
        <p:nvSpPr>
          <p:cNvPr id="6" name="ZoneTexte 5"/>
          <p:cNvSpPr txBox="1"/>
          <p:nvPr/>
        </p:nvSpPr>
        <p:spPr>
          <a:xfrm>
            <a:off x="518996" y="248524"/>
            <a:ext cx="340158" cy="400110"/>
          </a:xfrm>
          <a:prstGeom prst="rect">
            <a:avLst/>
          </a:prstGeom>
          <a:solidFill>
            <a:schemeClr val="bg1"/>
          </a:solidFill>
        </p:spPr>
        <p:txBody>
          <a:bodyPr wrap="none" rtlCol="0">
            <a:spAutoFit/>
          </a:bodyPr>
          <a:lstStyle/>
          <a:p>
            <a:r>
              <a:rPr lang="fr-FR" sz="2000" b="1" dirty="0" smtClean="0"/>
              <a:t>A</a:t>
            </a:r>
            <a:endParaRPr lang="fr-FR" sz="2000" b="1" dirty="0"/>
          </a:p>
        </p:txBody>
      </p:sp>
      <p:sp>
        <p:nvSpPr>
          <p:cNvPr id="7" name="ZoneTexte 6"/>
          <p:cNvSpPr txBox="1"/>
          <p:nvPr/>
        </p:nvSpPr>
        <p:spPr>
          <a:xfrm>
            <a:off x="2204864" y="248524"/>
            <a:ext cx="340158" cy="400110"/>
          </a:xfrm>
          <a:prstGeom prst="rect">
            <a:avLst/>
          </a:prstGeom>
          <a:solidFill>
            <a:schemeClr val="bg1"/>
          </a:solidFill>
        </p:spPr>
        <p:txBody>
          <a:bodyPr wrap="none" rtlCol="0">
            <a:spAutoFit/>
          </a:bodyPr>
          <a:lstStyle/>
          <a:p>
            <a:r>
              <a:rPr lang="fr-FR" sz="2000" b="1" dirty="0" smtClean="0"/>
              <a:t>B</a:t>
            </a:r>
            <a:endParaRPr lang="fr-FR" sz="2000" b="1" dirty="0"/>
          </a:p>
        </p:txBody>
      </p:sp>
      <p:sp>
        <p:nvSpPr>
          <p:cNvPr id="8" name="ZoneTexte 7"/>
          <p:cNvSpPr txBox="1"/>
          <p:nvPr/>
        </p:nvSpPr>
        <p:spPr>
          <a:xfrm>
            <a:off x="3501008" y="1907704"/>
            <a:ext cx="320922" cy="400110"/>
          </a:xfrm>
          <a:prstGeom prst="rect">
            <a:avLst/>
          </a:prstGeom>
          <a:solidFill>
            <a:schemeClr val="bg1"/>
          </a:solidFill>
        </p:spPr>
        <p:txBody>
          <a:bodyPr wrap="none" rtlCol="0">
            <a:spAutoFit/>
          </a:bodyPr>
          <a:lstStyle/>
          <a:p>
            <a:r>
              <a:rPr lang="fr-FR" sz="2000" b="1" dirty="0" smtClean="0"/>
              <a:t>C</a:t>
            </a:r>
            <a:endParaRPr lang="fr-FR" sz="2000" b="1" dirty="0"/>
          </a:p>
        </p:txBody>
      </p:sp>
    </p:spTree>
    <p:extLst>
      <p:ext uri="{BB962C8B-B14F-4D97-AF65-F5344CB8AC3E}">
        <p14:creationId xmlns:p14="http://schemas.microsoft.com/office/powerpoint/2010/main" val="7462252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b="18475"/>
          <a:stretch/>
        </p:blipFill>
        <p:spPr>
          <a:xfrm>
            <a:off x="27806" y="467545"/>
            <a:ext cx="6858000" cy="3888432"/>
          </a:xfrm>
          <a:prstGeom prst="rect">
            <a:avLst/>
          </a:prstGeom>
        </p:spPr>
      </p:pic>
      <p:sp>
        <p:nvSpPr>
          <p:cNvPr id="5" name="Rectangle 4"/>
          <p:cNvSpPr/>
          <p:nvPr/>
        </p:nvSpPr>
        <p:spPr>
          <a:xfrm>
            <a:off x="116632" y="3563888"/>
            <a:ext cx="3456384" cy="18722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252450" y="4477112"/>
            <a:ext cx="6408712" cy="1200329"/>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Figure 8: A</a:t>
            </a:r>
            <a:r>
              <a:rPr lang="fr-FR" sz="1200" dirty="0" smtClean="0">
                <a:latin typeface="Arial" panose="020B0604020202020204" pitchFamily="34" charset="0"/>
                <a:cs typeface="Arial" panose="020B0604020202020204" pitchFamily="34" charset="0"/>
              </a:rPr>
              <a:t>) </a:t>
            </a:r>
            <a:r>
              <a:rPr lang="fr-FR" sz="1200" dirty="0" err="1">
                <a:latin typeface="Arial" panose="020B0604020202020204" pitchFamily="34" charset="0"/>
                <a:cs typeface="Arial" panose="020B0604020202020204" pitchFamily="34" charset="0"/>
              </a:rPr>
              <a:t>o</a:t>
            </a:r>
            <a:r>
              <a:rPr lang="fr-FR" sz="1200" dirty="0" err="1" smtClean="0">
                <a:latin typeface="Arial" panose="020B0604020202020204" pitchFamily="34" charset="0"/>
                <a:cs typeface="Arial" panose="020B0604020202020204" pitchFamily="34" charset="0"/>
              </a:rPr>
              <a:t>verall</a:t>
            </a:r>
            <a:r>
              <a:rPr lang="fr-FR" sz="1200" dirty="0" smtClean="0">
                <a:latin typeface="Arial" panose="020B0604020202020204" pitchFamily="34" charset="0"/>
                <a:cs typeface="Arial" panose="020B0604020202020204" pitchFamily="34" charset="0"/>
              </a:rPr>
              <a:t> structure of the </a:t>
            </a:r>
            <a:r>
              <a:rPr lang="fr-FR" sz="1200" dirty="0" err="1" smtClean="0">
                <a:latin typeface="Arial" panose="020B0604020202020204" pitchFamily="34" charset="0"/>
                <a:cs typeface="Arial" panose="020B0604020202020204" pitchFamily="34" charset="0"/>
              </a:rPr>
              <a:t>apo</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T475M </a:t>
            </a:r>
            <a:r>
              <a:rPr lang="fr-FR" sz="1200" dirty="0" err="1" smtClean="0">
                <a:latin typeface="Arial" panose="020B0604020202020204" pitchFamily="34" charset="0"/>
                <a:cs typeface="Arial" panose="020B0604020202020204" pitchFamily="34" charset="0"/>
              </a:rPr>
              <a:t>homodimer</a:t>
            </a:r>
            <a:r>
              <a:rPr lang="fr-FR" sz="1200" dirty="0" smtClean="0">
                <a:latin typeface="Arial" panose="020B0604020202020204" pitchFamily="34" charset="0"/>
                <a:cs typeface="Arial" panose="020B0604020202020204" pitchFamily="34" charset="0"/>
              </a:rPr>
              <a:t>. </a:t>
            </a:r>
            <a:r>
              <a:rPr lang="fr-FR" sz="1200" b="1" dirty="0" smtClean="0">
                <a:latin typeface="Arial" panose="020B0604020202020204" pitchFamily="34" charset="0"/>
                <a:cs typeface="Arial" panose="020B0604020202020204" pitchFamily="34" charset="0"/>
              </a:rPr>
              <a:t>B</a:t>
            </a:r>
            <a:r>
              <a:rPr lang="fr-FR" sz="1200" dirty="0" smtClean="0">
                <a:latin typeface="Arial" panose="020B0604020202020204" pitchFamily="34" charset="0"/>
                <a:cs typeface="Arial" panose="020B0604020202020204" pitchFamily="34" charset="0"/>
              </a:rPr>
              <a:t>) Superposition of the </a:t>
            </a:r>
            <a:r>
              <a:rPr lang="fr-FR" sz="1200" dirty="0" err="1" smtClean="0">
                <a:latin typeface="Arial" panose="020B0604020202020204" pitchFamily="34" charset="0"/>
                <a:cs typeface="Arial" panose="020B0604020202020204" pitchFamily="34" charset="0"/>
              </a:rPr>
              <a:t>homodimer</a:t>
            </a:r>
            <a:r>
              <a:rPr lang="fr-FR" sz="1200" dirty="0" smtClean="0">
                <a:latin typeface="Arial" panose="020B0604020202020204" pitchFamily="34" charset="0"/>
                <a:cs typeface="Arial" panose="020B0604020202020204" pitchFamily="34" charset="0"/>
              </a:rPr>
              <a:t> interface of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T475M </a:t>
            </a:r>
            <a:r>
              <a:rPr lang="fr-FR" sz="1200" dirty="0" err="1" smtClean="0">
                <a:latin typeface="Arial" panose="020B0604020202020204" pitchFamily="34" charset="0"/>
                <a:cs typeface="Arial" panose="020B0604020202020204" pitchFamily="34" charset="0"/>
              </a:rPr>
              <a:t>apo</a:t>
            </a:r>
            <a:r>
              <a:rPr lang="fr-FR" sz="1200" dirty="0" smtClean="0">
                <a:latin typeface="Arial" panose="020B0604020202020204" pitchFamily="34" charset="0"/>
                <a:cs typeface="Arial" panose="020B0604020202020204" pitchFamily="34" charset="0"/>
              </a:rPr>
              <a:t> in </a:t>
            </a:r>
            <a:r>
              <a:rPr lang="fr-FR" sz="1200" dirty="0" err="1" smtClean="0">
                <a:latin typeface="Arial" panose="020B0604020202020204" pitchFamily="34" charset="0"/>
                <a:cs typeface="Arial" panose="020B0604020202020204" pitchFamily="34" charset="0"/>
              </a:rPr>
              <a:t>purple</a:t>
            </a:r>
            <a:r>
              <a:rPr lang="fr-FR" sz="1200" dirty="0" smtClean="0">
                <a:latin typeface="Arial" panose="020B0604020202020204" pitchFamily="34" charset="0"/>
                <a:cs typeface="Arial" panose="020B0604020202020204" pitchFamily="34" charset="0"/>
              </a:rPr>
              <a:t> and of PPAR</a:t>
            </a:r>
            <a:r>
              <a:rPr lang="fr-FR" sz="1200" dirty="0" smtClean="0">
                <a:latin typeface="Symbol" panose="05050102010706020507" pitchFamily="18" charset="2"/>
                <a:cs typeface="Arial" panose="020B0604020202020204" pitchFamily="34" charset="0"/>
              </a:rPr>
              <a:t>g2</a:t>
            </a:r>
            <a:r>
              <a:rPr lang="fr-FR" sz="1200" dirty="0" smtClean="0">
                <a:latin typeface="Arial" panose="020B0604020202020204" pitchFamily="34" charset="0"/>
                <a:cs typeface="Arial" panose="020B0604020202020204" pitchFamily="34" charset="0"/>
              </a:rPr>
              <a:t> WT </a:t>
            </a:r>
            <a:r>
              <a:rPr lang="fr-FR" sz="1200" dirty="0" err="1" smtClean="0">
                <a:latin typeface="Arial" panose="020B0604020202020204" pitchFamily="34" charset="0"/>
                <a:cs typeface="Arial" panose="020B0604020202020204" pitchFamily="34" charset="0"/>
              </a:rPr>
              <a:t>apo</a:t>
            </a:r>
            <a:r>
              <a:rPr lang="fr-FR" sz="1200" dirty="0" smtClean="0">
                <a:latin typeface="Arial" panose="020B0604020202020204" pitchFamily="34" charset="0"/>
                <a:cs typeface="Arial" panose="020B0604020202020204" pitchFamily="34" charset="0"/>
              </a:rPr>
              <a:t> (PDB ID: 1PRG) in </a:t>
            </a:r>
            <a:r>
              <a:rPr lang="fr-FR" sz="1200" dirty="0" err="1" smtClean="0">
                <a:latin typeface="Arial" panose="020B0604020202020204" pitchFamily="34" charset="0"/>
                <a:cs typeface="Arial" panose="020B0604020202020204" pitchFamily="34" charset="0"/>
              </a:rPr>
              <a:t>grey</a:t>
            </a:r>
            <a:r>
              <a:rPr lang="fr-FR" sz="1200" dirty="0" smtClean="0">
                <a:latin typeface="Arial" panose="020B0604020202020204" pitchFamily="34" charset="0"/>
                <a:cs typeface="Arial" panose="020B0604020202020204" pitchFamily="34" charset="0"/>
              </a:rPr>
              <a:t>. The AF-2 </a:t>
            </a:r>
            <a:r>
              <a:rPr lang="fr-FR" sz="1200" dirty="0" err="1" smtClean="0">
                <a:latin typeface="Arial" panose="020B0604020202020204" pitchFamily="34" charset="0"/>
                <a:cs typeface="Arial" panose="020B0604020202020204" pitchFamily="34" charset="0"/>
              </a:rPr>
              <a:t>helix</a:t>
            </a:r>
            <a:r>
              <a:rPr lang="fr-FR" sz="1200" dirty="0" smtClean="0">
                <a:latin typeface="Arial" panose="020B0604020202020204" pitchFamily="34" charset="0"/>
                <a:cs typeface="Arial" panose="020B0604020202020204" pitchFamily="34" charset="0"/>
              </a:rPr>
              <a:t> (H12) are </a:t>
            </a:r>
            <a:r>
              <a:rPr lang="en-US" sz="1200" dirty="0" smtClean="0">
                <a:latin typeface="Arial" panose="020B0604020202020204" pitchFamily="34" charset="0"/>
                <a:cs typeface="Arial" panose="020B0604020202020204" pitchFamily="34" charset="0"/>
              </a:rPr>
              <a:t>highlighted</a:t>
            </a:r>
            <a:r>
              <a:rPr lang="fr-FR" sz="1200" dirty="0" smtClean="0">
                <a:latin typeface="Arial" panose="020B0604020202020204" pitchFamily="34" charset="0"/>
                <a:cs typeface="Arial" panose="020B0604020202020204" pitchFamily="34" charset="0"/>
              </a:rPr>
              <a:t> in </a:t>
            </a:r>
            <a:r>
              <a:rPr lang="fr-FR" sz="1200" dirty="0" err="1" smtClean="0">
                <a:latin typeface="Arial" panose="020B0604020202020204" pitchFamily="34" charset="0"/>
                <a:cs typeface="Arial" panose="020B0604020202020204" pitchFamily="34" charset="0"/>
              </a:rPr>
              <a:t>pink</a:t>
            </a:r>
            <a:r>
              <a:rPr lang="fr-FR" sz="1200" dirty="0" smtClean="0">
                <a:latin typeface="Arial" panose="020B0604020202020204" pitchFamily="34" charset="0"/>
                <a:cs typeface="Arial" panose="020B0604020202020204" pitchFamily="34" charset="0"/>
              </a:rPr>
              <a:t> and black for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T475M and WT, </a:t>
            </a:r>
            <a:r>
              <a:rPr lang="fr-FR" sz="1200" dirty="0" err="1" smtClean="0">
                <a:latin typeface="Arial" panose="020B0604020202020204" pitchFamily="34" charset="0"/>
                <a:cs typeface="Arial" panose="020B0604020202020204" pitchFamily="34" charset="0"/>
              </a:rPr>
              <a:t>respectively</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Residue</a:t>
            </a:r>
            <a:r>
              <a:rPr lang="fr-FR" sz="1200" dirty="0" smtClean="0">
                <a:latin typeface="Arial" panose="020B0604020202020204" pitchFamily="34" charset="0"/>
                <a:cs typeface="Arial" panose="020B0604020202020204" pitchFamily="34" charset="0"/>
              </a:rPr>
              <a:t> 475 are </a:t>
            </a:r>
            <a:r>
              <a:rPr lang="fr-FR" sz="1200" dirty="0" err="1" smtClean="0">
                <a:latin typeface="Arial" panose="020B0604020202020204" pitchFamily="34" charset="0"/>
                <a:cs typeface="Arial" panose="020B0604020202020204" pitchFamily="34" charset="0"/>
              </a:rPr>
              <a:t>shown</a:t>
            </a:r>
            <a:r>
              <a:rPr lang="fr-FR" sz="1200" dirty="0" smtClean="0">
                <a:latin typeface="Arial" panose="020B0604020202020204" pitchFamily="34" charset="0"/>
                <a:cs typeface="Arial" panose="020B0604020202020204" pitchFamily="34" charset="0"/>
              </a:rPr>
              <a:t> in stick </a:t>
            </a:r>
            <a:r>
              <a:rPr lang="fr-FR" sz="1200" dirty="0" err="1" smtClean="0">
                <a:latin typeface="Arial" panose="020B0604020202020204" pitchFamily="34" charset="0"/>
                <a:cs typeface="Arial" panose="020B0604020202020204" pitchFamily="34" charset="0"/>
              </a:rPr>
              <a:t>representation</a:t>
            </a:r>
            <a:r>
              <a:rPr lang="fr-FR" sz="1200" dirty="0" smtClean="0">
                <a:latin typeface="Arial" panose="020B0604020202020204" pitchFamily="34" charset="0"/>
                <a:cs typeface="Arial" panose="020B0604020202020204" pitchFamily="34" charset="0"/>
              </a:rPr>
              <a:t>. In </a:t>
            </a:r>
            <a:r>
              <a:rPr lang="fr-FR" sz="1200" dirty="0" err="1" smtClean="0">
                <a:latin typeface="Arial" panose="020B0604020202020204" pitchFamily="34" charset="0"/>
                <a:cs typeface="Arial" panose="020B0604020202020204" pitchFamily="34" charset="0"/>
              </a:rPr>
              <a:t>contrast</a:t>
            </a:r>
            <a:r>
              <a:rPr lang="fr-FR" sz="1200" dirty="0" smtClean="0">
                <a:latin typeface="Arial" panose="020B0604020202020204" pitchFamily="34" charset="0"/>
                <a:cs typeface="Arial" panose="020B0604020202020204" pitchFamily="34" charset="0"/>
              </a:rPr>
              <a:t> to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WT </a:t>
            </a:r>
            <a:r>
              <a:rPr lang="fr-FR" sz="1200" dirty="0" err="1" smtClean="0">
                <a:latin typeface="Arial" panose="020B0604020202020204" pitchFamily="34" charset="0"/>
                <a:cs typeface="Arial" panose="020B0604020202020204" pitchFamily="34" charset="0"/>
              </a:rPr>
              <a:t>apo</a:t>
            </a:r>
            <a:r>
              <a:rPr lang="fr-FR" sz="1200" dirty="0" smtClean="0">
                <a:latin typeface="Arial" panose="020B0604020202020204" pitchFamily="34" charset="0"/>
                <a:cs typeface="Arial" panose="020B0604020202020204" pitchFamily="34" charset="0"/>
              </a:rPr>
              <a:t>, in </a:t>
            </a:r>
            <a:r>
              <a:rPr lang="en-US" sz="1200" dirty="0" err="1" smtClean="0">
                <a:latin typeface="Arial" panose="020B0604020202020204" pitchFamily="34" charset="0"/>
                <a:cs typeface="Arial" panose="020B0604020202020204" pitchFamily="34" charset="0"/>
              </a:rPr>
              <a:t>PPARγ</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T475M </a:t>
            </a:r>
            <a:r>
              <a:rPr lang="en-US" sz="1200" dirty="0" err="1">
                <a:latin typeface="Arial" panose="020B0604020202020204" pitchFamily="34" charset="0"/>
                <a:cs typeface="Arial" panose="020B0604020202020204" pitchFamily="34" charset="0"/>
              </a:rPr>
              <a:t>apo</a:t>
            </a:r>
            <a:r>
              <a:rPr lang="en-US" sz="1200" dirty="0">
                <a:latin typeface="Arial" panose="020B0604020202020204" pitchFamily="34" charset="0"/>
                <a:cs typeface="Arial" panose="020B0604020202020204" pitchFamily="34" charset="0"/>
              </a:rPr>
              <a:t>, both LBDs forming the homodimer have </a:t>
            </a:r>
            <a:r>
              <a:rPr lang="en-US" sz="1200" dirty="0" smtClean="0">
                <a:latin typeface="Arial" panose="020B0604020202020204" pitchFamily="34" charset="0"/>
                <a:cs typeface="Arial" panose="020B0604020202020204" pitchFamily="34" charset="0"/>
              </a:rPr>
              <a:t>a fully active conformation.</a:t>
            </a:r>
            <a:endParaRPr lang="fr-FR"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33134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a:srcRect l="38326"/>
          <a:stretch/>
        </p:blipFill>
        <p:spPr>
          <a:xfrm>
            <a:off x="1464197" y="3646089"/>
            <a:ext cx="3997387" cy="2640975"/>
          </a:xfrm>
          <a:prstGeom prst="rect">
            <a:avLst/>
          </a:prstGeom>
        </p:spPr>
      </p:pic>
      <p:sp>
        <p:nvSpPr>
          <p:cNvPr id="8" name="ZoneTexte 7"/>
          <p:cNvSpPr txBox="1"/>
          <p:nvPr/>
        </p:nvSpPr>
        <p:spPr>
          <a:xfrm>
            <a:off x="188640" y="3635896"/>
            <a:ext cx="328936" cy="400110"/>
          </a:xfrm>
          <a:prstGeom prst="rect">
            <a:avLst/>
          </a:prstGeom>
          <a:noFill/>
        </p:spPr>
        <p:txBody>
          <a:bodyPr wrap="none" rtlCol="0">
            <a:spAutoFit/>
          </a:bodyPr>
          <a:lstStyle/>
          <a:p>
            <a:r>
              <a:rPr lang="fr-FR" sz="2000" b="1" dirty="0" smtClean="0"/>
              <a:t>B</a:t>
            </a:r>
            <a:endParaRPr lang="fr-FR" sz="2000" b="1" dirty="0"/>
          </a:p>
        </p:txBody>
      </p:sp>
      <p:sp>
        <p:nvSpPr>
          <p:cNvPr id="9" name="ZoneTexte 8"/>
          <p:cNvSpPr txBox="1"/>
          <p:nvPr/>
        </p:nvSpPr>
        <p:spPr>
          <a:xfrm>
            <a:off x="152822" y="6368349"/>
            <a:ext cx="6408712" cy="1384995"/>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Figure 9: A</a:t>
            </a:r>
            <a:r>
              <a:rPr lang="fr-FR" sz="1200" dirty="0" smtClean="0">
                <a:latin typeface="Arial" panose="020B0604020202020204" pitchFamily="34" charset="0"/>
                <a:cs typeface="Arial" panose="020B0604020202020204" pitchFamily="34" charset="0"/>
              </a:rPr>
              <a:t>) </a:t>
            </a:r>
            <a:r>
              <a:rPr lang="en-AU" sz="1200" dirty="0" smtClean="0">
                <a:latin typeface="Arial" panose="020B0604020202020204" pitchFamily="34" charset="0"/>
                <a:cs typeface="Arial" panose="020B0604020202020204" pitchFamily="34" charset="0"/>
              </a:rPr>
              <a:t>GW1929 modelled </a:t>
            </a:r>
            <a:r>
              <a:rPr lang="en-AU" sz="1200" dirty="0">
                <a:latin typeface="Arial" panose="020B0604020202020204" pitchFamily="34" charset="0"/>
                <a:cs typeface="Arial" panose="020B0604020202020204" pitchFamily="34" charset="0"/>
              </a:rPr>
              <a:t>into the difference density of the </a:t>
            </a:r>
            <a:r>
              <a:rPr lang="en-AU" sz="1200" dirty="0" err="1" smtClean="0">
                <a:latin typeface="Arial" panose="020B0604020202020204" pitchFamily="34" charset="0"/>
                <a:cs typeface="Arial" panose="020B0604020202020204" pitchFamily="34" charset="0"/>
              </a:rPr>
              <a:t>PPARγ</a:t>
            </a:r>
            <a:r>
              <a:rPr lang="en-AU" sz="1200" dirty="0" smtClean="0">
                <a:latin typeface="Arial" panose="020B0604020202020204" pitchFamily="34" charset="0"/>
                <a:cs typeface="Arial" panose="020B0604020202020204" pitchFamily="34" charset="0"/>
              </a:rPr>
              <a:t>  WT and mutants </a:t>
            </a:r>
            <a:r>
              <a:rPr lang="en-AU" sz="1200" dirty="0">
                <a:latin typeface="Arial" panose="020B0604020202020204" pitchFamily="34" charset="0"/>
                <a:cs typeface="Arial" panose="020B0604020202020204" pitchFamily="34" charset="0"/>
              </a:rPr>
              <a:t>crystal </a:t>
            </a:r>
            <a:r>
              <a:rPr lang="en-AU" sz="1200" dirty="0" smtClean="0">
                <a:latin typeface="Arial" panose="020B0604020202020204" pitchFamily="34" charset="0"/>
                <a:cs typeface="Arial" panose="020B0604020202020204" pitchFamily="34" charset="0"/>
              </a:rPr>
              <a:t>structures.</a:t>
            </a:r>
            <a:r>
              <a:rPr lang="en-AU" sz="1200" b="1" dirty="0" smtClean="0">
                <a:latin typeface="Arial" panose="020B0604020202020204" pitchFamily="34" charset="0"/>
                <a:cs typeface="Arial" panose="020B0604020202020204" pitchFamily="34" charset="0"/>
              </a:rPr>
              <a:t> </a:t>
            </a:r>
            <a:r>
              <a:rPr lang="en-AU" sz="1200" dirty="0">
                <a:latin typeface="Arial" panose="020B0604020202020204" pitchFamily="34" charset="0"/>
                <a:cs typeface="Arial" panose="020B0604020202020204" pitchFamily="34" charset="0"/>
              </a:rPr>
              <a:t>Shown is an unbiased omit Polder </a:t>
            </a:r>
            <a:r>
              <a:rPr lang="en-AU" sz="1200" dirty="0" smtClean="0">
                <a:latin typeface="Arial" panose="020B0604020202020204" pitchFamily="34" charset="0"/>
                <a:cs typeface="Arial" panose="020B0604020202020204" pitchFamily="34" charset="0"/>
              </a:rPr>
              <a:t>map contoured at 3.5σ, </a:t>
            </a:r>
            <a:r>
              <a:rPr lang="en-AU" sz="1200" dirty="0">
                <a:latin typeface="Arial" panose="020B0604020202020204" pitchFamily="34" charset="0"/>
                <a:cs typeface="Arial" panose="020B0604020202020204" pitchFamily="34" charset="0"/>
              </a:rPr>
              <a:t>with model bias reduction and exclusion of solvent density</a:t>
            </a:r>
            <a:r>
              <a:rPr lang="en-AU" sz="1200" dirty="0" smtClean="0">
                <a:latin typeface="Arial" panose="020B0604020202020204" pitchFamily="34" charset="0"/>
                <a:cs typeface="Arial" panose="020B0604020202020204" pitchFamily="34" charset="0"/>
              </a:rPr>
              <a:t>. </a:t>
            </a:r>
            <a:r>
              <a:rPr lang="fr-FR" sz="1200" b="1" dirty="0" smtClean="0">
                <a:latin typeface="Arial" panose="020B0604020202020204" pitchFamily="34" charset="0"/>
                <a:cs typeface="Arial" panose="020B0604020202020204" pitchFamily="34" charset="0"/>
              </a:rPr>
              <a:t>B</a:t>
            </a:r>
            <a:r>
              <a:rPr lang="fr-FR" sz="1200" dirty="0" smtClean="0">
                <a:latin typeface="Arial" panose="020B0604020202020204" pitchFamily="34" charset="0"/>
                <a:cs typeface="Arial" panose="020B0604020202020204" pitchFamily="34" charset="0"/>
              </a:rPr>
              <a:t>) </a:t>
            </a:r>
            <a:r>
              <a:rPr lang="en-AU" sz="1200" dirty="0">
                <a:latin typeface="Arial" panose="020B0604020202020204" pitchFamily="34" charset="0"/>
                <a:cs typeface="Arial" panose="020B0604020202020204" pitchFamily="34" charset="0"/>
              </a:rPr>
              <a:t>Interactions made between </a:t>
            </a:r>
            <a:r>
              <a:rPr lang="en-AU" sz="1200" dirty="0" smtClean="0">
                <a:latin typeface="Arial" panose="020B0604020202020204" pitchFamily="34" charset="0"/>
                <a:cs typeface="Arial" panose="020B0604020202020204" pitchFamily="34" charset="0"/>
              </a:rPr>
              <a:t>GW1929 </a:t>
            </a:r>
            <a:r>
              <a:rPr lang="en-AU" sz="1200" dirty="0">
                <a:latin typeface="Arial" panose="020B0604020202020204" pitchFamily="34" charset="0"/>
                <a:cs typeface="Arial" panose="020B0604020202020204" pitchFamily="34" charset="0"/>
              </a:rPr>
              <a:t>and residues lining the ligand binding </a:t>
            </a:r>
            <a:r>
              <a:rPr lang="en-AU" sz="1200" dirty="0" smtClean="0">
                <a:latin typeface="Arial" panose="020B0604020202020204" pitchFamily="34" charset="0"/>
                <a:cs typeface="Arial" panose="020B0604020202020204" pitchFamily="34" charset="0"/>
              </a:rPr>
              <a:t>pocket of </a:t>
            </a:r>
            <a:r>
              <a:rPr lang="en-AU" sz="1200" dirty="0" err="1" smtClean="0">
                <a:latin typeface="Arial" panose="020B0604020202020204" pitchFamily="34" charset="0"/>
                <a:cs typeface="Arial" panose="020B0604020202020204" pitchFamily="34" charset="0"/>
              </a:rPr>
              <a:t>PPAR</a:t>
            </a:r>
            <a:r>
              <a:rPr lang="en-AU" sz="1200" dirty="0" err="1" smtClean="0">
                <a:latin typeface="Symbol" panose="05050102010706020507" pitchFamily="18" charset="2"/>
                <a:cs typeface="Arial" panose="020B0604020202020204" pitchFamily="34" charset="0"/>
              </a:rPr>
              <a:t>g</a:t>
            </a:r>
            <a:r>
              <a:rPr lang="en-AU" sz="1200" dirty="0" smtClean="0">
                <a:latin typeface="Arial" panose="020B0604020202020204" pitchFamily="34" charset="0"/>
                <a:cs typeface="Arial" panose="020B0604020202020204" pitchFamily="34" charset="0"/>
              </a:rPr>
              <a:t> WT. </a:t>
            </a:r>
            <a:r>
              <a:rPr lang="en-AU" sz="1200" dirty="0">
                <a:latin typeface="Arial" panose="020B0604020202020204" pitchFamily="34" charset="0"/>
                <a:cs typeface="Arial" panose="020B0604020202020204" pitchFamily="34" charset="0"/>
              </a:rPr>
              <a:t>Contributing side chains are shown as </a:t>
            </a:r>
            <a:r>
              <a:rPr lang="en-AU" sz="1200" dirty="0" smtClean="0">
                <a:latin typeface="Arial" panose="020B0604020202020204" pitchFamily="34" charset="0"/>
                <a:cs typeface="Arial" panose="020B0604020202020204" pitchFamily="34" charset="0"/>
              </a:rPr>
              <a:t>grey </a:t>
            </a:r>
            <a:r>
              <a:rPr lang="en-AU" sz="1200" dirty="0">
                <a:latin typeface="Arial" panose="020B0604020202020204" pitchFamily="34" charset="0"/>
                <a:cs typeface="Arial" panose="020B0604020202020204" pitchFamily="34" charset="0"/>
              </a:rPr>
              <a:t>sticks, with residue </a:t>
            </a:r>
            <a:r>
              <a:rPr lang="en-AU" sz="1200" dirty="0" smtClean="0">
                <a:latin typeface="Arial" panose="020B0604020202020204" pitchFamily="34" charset="0"/>
                <a:cs typeface="Arial" panose="020B0604020202020204" pitchFamily="34" charset="0"/>
              </a:rPr>
              <a:t>forming hydrogen bonds (yellow dashed lines) identities </a:t>
            </a:r>
            <a:r>
              <a:rPr lang="en-AU" sz="1200" dirty="0">
                <a:latin typeface="Arial" panose="020B0604020202020204" pitchFamily="34" charset="0"/>
                <a:cs typeface="Arial" panose="020B0604020202020204" pitchFamily="34" charset="0"/>
              </a:rPr>
              <a:t>labelled.</a:t>
            </a:r>
            <a:endParaRPr lang="fr-FR" sz="1200" dirty="0">
              <a:latin typeface="Arial" panose="020B0604020202020204" pitchFamily="34" charset="0"/>
              <a:cs typeface="Arial" panose="020B0604020202020204" pitchFamily="34" charset="0"/>
            </a:endParaRPr>
          </a:p>
          <a:p>
            <a:pPr algn="just"/>
            <a:endParaRPr lang="fr-FR" sz="1200" dirty="0" smtClean="0">
              <a:latin typeface="Arial" panose="020B0604020202020204" pitchFamily="34" charset="0"/>
              <a:cs typeface="Arial" panose="020B0604020202020204" pitchFamily="34" charset="0"/>
            </a:endParaRPr>
          </a:p>
        </p:txBody>
      </p:sp>
      <p:sp>
        <p:nvSpPr>
          <p:cNvPr id="10" name="Rectangle 9"/>
          <p:cNvSpPr/>
          <p:nvPr/>
        </p:nvSpPr>
        <p:spPr>
          <a:xfrm>
            <a:off x="1340768" y="5895659"/>
            <a:ext cx="648072"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p:cNvPicPr>
            <a:picLocks noChangeAspect="1"/>
          </p:cNvPicPr>
          <p:nvPr/>
        </p:nvPicPr>
        <p:blipFill rotWithShape="1">
          <a:blip r:embed="rId3"/>
          <a:srcRect b="51933"/>
          <a:stretch/>
        </p:blipFill>
        <p:spPr>
          <a:xfrm>
            <a:off x="1" y="827584"/>
            <a:ext cx="3343228" cy="1800200"/>
          </a:xfrm>
          <a:prstGeom prst="rect">
            <a:avLst/>
          </a:prstGeom>
        </p:spPr>
      </p:pic>
      <p:pic>
        <p:nvPicPr>
          <p:cNvPr id="12" name="Image 11"/>
          <p:cNvPicPr>
            <a:picLocks noChangeAspect="1"/>
          </p:cNvPicPr>
          <p:nvPr/>
        </p:nvPicPr>
        <p:blipFill rotWithShape="1">
          <a:blip r:embed="rId3"/>
          <a:srcRect t="47326"/>
          <a:stretch/>
        </p:blipFill>
        <p:spPr>
          <a:xfrm>
            <a:off x="3329487" y="831105"/>
            <a:ext cx="3157439" cy="1863109"/>
          </a:xfrm>
          <a:prstGeom prst="rect">
            <a:avLst/>
          </a:prstGeom>
        </p:spPr>
      </p:pic>
      <p:sp>
        <p:nvSpPr>
          <p:cNvPr id="13" name="ZoneTexte 12"/>
          <p:cNvSpPr txBox="1"/>
          <p:nvPr/>
        </p:nvSpPr>
        <p:spPr>
          <a:xfrm>
            <a:off x="188640" y="440814"/>
            <a:ext cx="340158" cy="400110"/>
          </a:xfrm>
          <a:prstGeom prst="rect">
            <a:avLst/>
          </a:prstGeom>
          <a:noFill/>
        </p:spPr>
        <p:txBody>
          <a:bodyPr wrap="none" rtlCol="0">
            <a:spAutoFit/>
          </a:bodyPr>
          <a:lstStyle/>
          <a:p>
            <a:r>
              <a:rPr lang="fr-FR" sz="2000" b="1" dirty="0" smtClean="0"/>
              <a:t>A</a:t>
            </a:r>
            <a:endParaRPr lang="fr-FR" sz="2000" b="1" dirty="0"/>
          </a:p>
        </p:txBody>
      </p:sp>
    </p:spTree>
    <p:extLst>
      <p:ext uri="{BB962C8B-B14F-4D97-AF65-F5344CB8AC3E}">
        <p14:creationId xmlns:p14="http://schemas.microsoft.com/office/powerpoint/2010/main" val="20030302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descr="average.t475m.png"/>
          <p:cNvPicPr>
            <a:picLocks noChangeAspect="1"/>
          </p:cNvPicPr>
          <p:nvPr/>
        </p:nvPicPr>
        <p:blipFill rotWithShape="1">
          <a:blip r:embed="rId2">
            <a:extLst>
              <a:ext uri="{28A0092B-C50C-407E-A947-70E740481C1C}">
                <a14:useLocalDpi xmlns:a14="http://schemas.microsoft.com/office/drawing/2010/main" val="0"/>
              </a:ext>
            </a:extLst>
          </a:blip>
          <a:srcRect l="13577" t="6795" r="4286" b="9279"/>
          <a:stretch/>
        </p:blipFill>
        <p:spPr>
          <a:xfrm>
            <a:off x="663025" y="4019943"/>
            <a:ext cx="4250177" cy="2671297"/>
          </a:xfrm>
          <a:prstGeom prst="rect">
            <a:avLst/>
          </a:prstGeom>
        </p:spPr>
      </p:pic>
      <p:pic>
        <p:nvPicPr>
          <p:cNvPr id="14" name="Image 13" descr="average.wt.png"/>
          <p:cNvPicPr>
            <a:picLocks noChangeAspect="1"/>
          </p:cNvPicPr>
          <p:nvPr/>
        </p:nvPicPr>
        <p:blipFill rotWithShape="1">
          <a:blip r:embed="rId3">
            <a:extLst>
              <a:ext uri="{28A0092B-C50C-407E-A947-70E740481C1C}">
                <a14:useLocalDpi xmlns:a14="http://schemas.microsoft.com/office/drawing/2010/main" val="0"/>
              </a:ext>
            </a:extLst>
          </a:blip>
          <a:srcRect l="9197" t="6795" r="6504" b="9279"/>
          <a:stretch/>
        </p:blipFill>
        <p:spPr>
          <a:xfrm>
            <a:off x="451469" y="820582"/>
            <a:ext cx="4362085" cy="2671298"/>
          </a:xfrm>
          <a:prstGeom prst="rect">
            <a:avLst/>
          </a:prstGeom>
        </p:spPr>
      </p:pic>
      <p:sp>
        <p:nvSpPr>
          <p:cNvPr id="7" name="ZoneTexte 6"/>
          <p:cNvSpPr txBox="1"/>
          <p:nvPr/>
        </p:nvSpPr>
        <p:spPr>
          <a:xfrm>
            <a:off x="188640" y="7164288"/>
            <a:ext cx="6408712" cy="461665"/>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Figure 10: </a:t>
            </a:r>
            <a:r>
              <a:rPr lang="fr-FR" sz="1200" dirty="0" err="1">
                <a:latin typeface="Arial" panose="020B0604020202020204" pitchFamily="34" charset="0"/>
                <a:cs typeface="Arial" panose="020B0604020202020204" pitchFamily="34" charset="0"/>
              </a:rPr>
              <a:t>r</a:t>
            </a:r>
            <a:r>
              <a:rPr lang="fr-FR" sz="1200" dirty="0" err="1" smtClean="0">
                <a:latin typeface="Arial" panose="020B0604020202020204" pitchFamily="34" charset="0"/>
                <a:cs typeface="Arial" panose="020B0604020202020204" pitchFamily="34" charset="0"/>
              </a:rPr>
              <a:t>epresentation</a:t>
            </a:r>
            <a:r>
              <a:rPr lang="fr-FR" sz="1200" dirty="0" smtClean="0">
                <a:latin typeface="Arial" panose="020B0604020202020204" pitchFamily="34" charset="0"/>
                <a:cs typeface="Arial" panose="020B0604020202020204" pitchFamily="34" charset="0"/>
              </a:rPr>
              <a:t> of the </a:t>
            </a:r>
            <a:r>
              <a:rPr lang="fr-FR" sz="1200" dirty="0" err="1" smtClean="0">
                <a:latin typeface="Arial" panose="020B0604020202020204" pitchFamily="34" charset="0"/>
                <a:cs typeface="Arial" panose="020B0604020202020204" pitchFamily="34" charset="0"/>
              </a:rPr>
              <a:t>average</a:t>
            </a:r>
            <a:r>
              <a:rPr lang="fr-FR" sz="1200" dirty="0" smtClean="0">
                <a:latin typeface="Arial" panose="020B0604020202020204" pitchFamily="34" charset="0"/>
                <a:cs typeface="Arial" panose="020B0604020202020204" pitchFamily="34" charset="0"/>
              </a:rPr>
              <a:t> structures of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WT (</a:t>
            </a:r>
            <a:r>
              <a:rPr lang="fr-FR" sz="1200" b="1" dirty="0" smtClean="0">
                <a:latin typeface="Arial" panose="020B0604020202020204" pitchFamily="34" charset="0"/>
                <a:cs typeface="Arial" panose="020B0604020202020204" pitchFamily="34" charset="0"/>
              </a:rPr>
              <a:t>A</a:t>
            </a:r>
            <a:r>
              <a:rPr lang="fr-FR" sz="1200" dirty="0" smtClean="0">
                <a:latin typeface="Arial" panose="020B0604020202020204" pitchFamily="34" charset="0"/>
                <a:cs typeface="Arial" panose="020B0604020202020204" pitchFamily="34" charset="0"/>
              </a:rPr>
              <a:t>) and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T475M (</a:t>
            </a:r>
            <a:r>
              <a:rPr lang="fr-FR" sz="1200" b="1" dirty="0" smtClean="0">
                <a:latin typeface="Arial" panose="020B0604020202020204" pitchFamily="34" charset="0"/>
                <a:cs typeface="Arial" panose="020B0604020202020204" pitchFamily="34" charset="0"/>
              </a:rPr>
              <a:t>B</a:t>
            </a:r>
            <a:r>
              <a:rPr lang="fr-FR" sz="1200" dirty="0" smtClean="0">
                <a:latin typeface="Arial" panose="020B0604020202020204" pitchFamily="34" charset="0"/>
                <a:cs typeface="Arial" panose="020B0604020202020204" pitchFamily="34" charset="0"/>
              </a:rPr>
              <a:t>). Zoom </a:t>
            </a:r>
            <a:r>
              <a:rPr lang="fr-FR" sz="1200" dirty="0" err="1" smtClean="0">
                <a:latin typeface="Arial" panose="020B0604020202020204" pitchFamily="34" charset="0"/>
                <a:cs typeface="Arial" panose="020B0604020202020204" pitchFamily="34" charset="0"/>
              </a:rPr>
              <a:t>around</a:t>
            </a:r>
            <a:r>
              <a:rPr lang="fr-FR" sz="1200" dirty="0" smtClean="0">
                <a:latin typeface="Arial" panose="020B0604020202020204" pitchFamily="34" charset="0"/>
                <a:cs typeface="Arial" panose="020B0604020202020204" pitchFamily="34" charset="0"/>
              </a:rPr>
              <a:t> T475M </a:t>
            </a:r>
            <a:r>
              <a:rPr lang="fr-FR" sz="1200" dirty="0" err="1" smtClean="0">
                <a:latin typeface="Arial" panose="020B0604020202020204" pitchFamily="34" charset="0"/>
                <a:cs typeface="Arial" panose="020B0604020202020204" pitchFamily="34" charset="0"/>
              </a:rPr>
              <a:t>that</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interacts</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with</a:t>
            </a:r>
            <a:r>
              <a:rPr lang="fr-FR" sz="1200" dirty="0" smtClean="0">
                <a:latin typeface="Arial" panose="020B0604020202020204" pitchFamily="34" charset="0"/>
                <a:cs typeface="Arial" panose="020B0604020202020204" pitchFamily="34" charset="0"/>
              </a:rPr>
              <a:t> Y505.</a:t>
            </a:r>
            <a:endParaRPr lang="fr-FR" sz="1200" dirty="0">
              <a:latin typeface="Arial" panose="020B0604020202020204" pitchFamily="34" charset="0"/>
              <a:cs typeface="Arial" panose="020B0604020202020204" pitchFamily="34" charset="0"/>
            </a:endParaRPr>
          </a:p>
        </p:txBody>
      </p:sp>
      <p:sp>
        <p:nvSpPr>
          <p:cNvPr id="8" name="ZoneTexte 7"/>
          <p:cNvSpPr txBox="1"/>
          <p:nvPr/>
        </p:nvSpPr>
        <p:spPr>
          <a:xfrm>
            <a:off x="1730373" y="5426619"/>
            <a:ext cx="615874" cy="307777"/>
          </a:xfrm>
          <a:prstGeom prst="rect">
            <a:avLst/>
          </a:prstGeom>
          <a:noFill/>
        </p:spPr>
        <p:txBody>
          <a:bodyPr wrap="none" rtlCol="0">
            <a:spAutoFit/>
          </a:bodyPr>
          <a:lstStyle/>
          <a:p>
            <a:r>
              <a:rPr lang="fr-FR" sz="1400" b="1" dirty="0" smtClean="0"/>
              <a:t>M475</a:t>
            </a:r>
            <a:endParaRPr lang="fr-FR" sz="1400" b="1" dirty="0"/>
          </a:p>
        </p:txBody>
      </p:sp>
      <p:sp>
        <p:nvSpPr>
          <p:cNvPr id="9" name="ZoneTexte 8"/>
          <p:cNvSpPr txBox="1"/>
          <p:nvPr/>
        </p:nvSpPr>
        <p:spPr>
          <a:xfrm>
            <a:off x="2689281" y="5208847"/>
            <a:ext cx="551754" cy="307777"/>
          </a:xfrm>
          <a:prstGeom prst="rect">
            <a:avLst/>
          </a:prstGeom>
          <a:noFill/>
        </p:spPr>
        <p:txBody>
          <a:bodyPr wrap="none" rtlCol="0">
            <a:spAutoFit/>
          </a:bodyPr>
          <a:lstStyle/>
          <a:p>
            <a:r>
              <a:rPr lang="fr-FR" sz="1400" b="1" dirty="0" smtClean="0"/>
              <a:t>Y505</a:t>
            </a:r>
            <a:endParaRPr lang="fr-FR" sz="1400" b="1" dirty="0"/>
          </a:p>
        </p:txBody>
      </p:sp>
      <p:sp>
        <p:nvSpPr>
          <p:cNvPr id="10" name="ZoneTexte 9"/>
          <p:cNvSpPr txBox="1"/>
          <p:nvPr/>
        </p:nvSpPr>
        <p:spPr>
          <a:xfrm>
            <a:off x="1955628" y="3626374"/>
            <a:ext cx="1456361" cy="338554"/>
          </a:xfrm>
          <a:prstGeom prst="rect">
            <a:avLst/>
          </a:prstGeom>
          <a:noFill/>
        </p:spPr>
        <p:txBody>
          <a:bodyPr wrap="none" rtlCol="0">
            <a:spAutoFit/>
          </a:bodyPr>
          <a:lstStyle/>
          <a:p>
            <a:r>
              <a:rPr lang="fr-FR" sz="1600" b="1" dirty="0" smtClean="0"/>
              <a:t>PPAR</a:t>
            </a:r>
            <a:r>
              <a:rPr lang="fr-FR" sz="1600" b="1" dirty="0" smtClean="0">
                <a:latin typeface="Symbol" panose="05050102010706020507" pitchFamily="18" charset="2"/>
              </a:rPr>
              <a:t>g2</a:t>
            </a:r>
            <a:r>
              <a:rPr lang="fr-FR" sz="1600" b="1" dirty="0" smtClean="0"/>
              <a:t> T475M</a:t>
            </a:r>
            <a:endParaRPr lang="fr-FR" sz="1600" b="1" dirty="0"/>
          </a:p>
        </p:txBody>
      </p:sp>
      <p:sp>
        <p:nvSpPr>
          <p:cNvPr id="11" name="ZoneTexte 10"/>
          <p:cNvSpPr txBox="1"/>
          <p:nvPr/>
        </p:nvSpPr>
        <p:spPr>
          <a:xfrm>
            <a:off x="1928938" y="179512"/>
            <a:ext cx="1150187" cy="338554"/>
          </a:xfrm>
          <a:prstGeom prst="rect">
            <a:avLst/>
          </a:prstGeom>
          <a:noFill/>
        </p:spPr>
        <p:txBody>
          <a:bodyPr wrap="none" rtlCol="0">
            <a:spAutoFit/>
          </a:bodyPr>
          <a:lstStyle/>
          <a:p>
            <a:r>
              <a:rPr lang="fr-FR" sz="1600" b="1" dirty="0" smtClean="0"/>
              <a:t>PPAR</a:t>
            </a:r>
            <a:r>
              <a:rPr lang="fr-FR" sz="1600" b="1" dirty="0" smtClean="0">
                <a:latin typeface="Symbol" panose="05050102010706020507" pitchFamily="18" charset="2"/>
              </a:rPr>
              <a:t>g2</a:t>
            </a:r>
            <a:r>
              <a:rPr lang="fr-FR" sz="1600" b="1" dirty="0" smtClean="0"/>
              <a:t> WT</a:t>
            </a:r>
            <a:endParaRPr lang="fr-FR" sz="1600" b="1" dirty="0"/>
          </a:p>
        </p:txBody>
      </p:sp>
      <p:sp>
        <p:nvSpPr>
          <p:cNvPr id="12" name="ZoneTexte 11"/>
          <p:cNvSpPr txBox="1"/>
          <p:nvPr/>
        </p:nvSpPr>
        <p:spPr>
          <a:xfrm>
            <a:off x="2408733" y="1979757"/>
            <a:ext cx="551754" cy="307777"/>
          </a:xfrm>
          <a:prstGeom prst="rect">
            <a:avLst/>
          </a:prstGeom>
          <a:noFill/>
        </p:spPr>
        <p:txBody>
          <a:bodyPr wrap="none" rtlCol="0">
            <a:spAutoFit/>
          </a:bodyPr>
          <a:lstStyle/>
          <a:p>
            <a:r>
              <a:rPr lang="fr-FR" sz="1400" b="1" dirty="0" smtClean="0"/>
              <a:t>Y505</a:t>
            </a:r>
            <a:endParaRPr lang="fr-FR" sz="1400" b="1" dirty="0"/>
          </a:p>
        </p:txBody>
      </p:sp>
      <p:sp>
        <p:nvSpPr>
          <p:cNvPr id="13" name="ZoneTexte 12"/>
          <p:cNvSpPr txBox="1"/>
          <p:nvPr/>
        </p:nvSpPr>
        <p:spPr>
          <a:xfrm>
            <a:off x="1730373" y="2238720"/>
            <a:ext cx="546945" cy="307777"/>
          </a:xfrm>
          <a:prstGeom prst="rect">
            <a:avLst/>
          </a:prstGeom>
          <a:noFill/>
        </p:spPr>
        <p:txBody>
          <a:bodyPr wrap="none" rtlCol="0">
            <a:spAutoFit/>
          </a:bodyPr>
          <a:lstStyle/>
          <a:p>
            <a:r>
              <a:rPr lang="fr-FR" sz="1400" b="1" dirty="0" smtClean="0"/>
              <a:t>T475</a:t>
            </a:r>
            <a:endParaRPr lang="fr-FR" sz="1400" b="1" dirty="0"/>
          </a:p>
        </p:txBody>
      </p:sp>
      <p:sp>
        <p:nvSpPr>
          <p:cNvPr id="15" name="ZoneTexte 14"/>
          <p:cNvSpPr txBox="1"/>
          <p:nvPr/>
        </p:nvSpPr>
        <p:spPr>
          <a:xfrm>
            <a:off x="460978" y="179512"/>
            <a:ext cx="340158" cy="400110"/>
          </a:xfrm>
          <a:prstGeom prst="rect">
            <a:avLst/>
          </a:prstGeom>
          <a:noFill/>
        </p:spPr>
        <p:txBody>
          <a:bodyPr wrap="none" rtlCol="0">
            <a:spAutoFit/>
          </a:bodyPr>
          <a:lstStyle/>
          <a:p>
            <a:r>
              <a:rPr lang="fr-FR" sz="2000" b="1" dirty="0" smtClean="0"/>
              <a:t>A</a:t>
            </a:r>
            <a:endParaRPr lang="fr-FR" sz="2000" b="1" dirty="0"/>
          </a:p>
        </p:txBody>
      </p:sp>
      <p:sp>
        <p:nvSpPr>
          <p:cNvPr id="17" name="ZoneTexte 16"/>
          <p:cNvSpPr txBox="1"/>
          <p:nvPr/>
        </p:nvSpPr>
        <p:spPr>
          <a:xfrm>
            <a:off x="404664" y="3609981"/>
            <a:ext cx="340158" cy="400110"/>
          </a:xfrm>
          <a:prstGeom prst="rect">
            <a:avLst/>
          </a:prstGeom>
          <a:noFill/>
        </p:spPr>
        <p:txBody>
          <a:bodyPr wrap="none" rtlCol="0">
            <a:spAutoFit/>
          </a:bodyPr>
          <a:lstStyle/>
          <a:p>
            <a:r>
              <a:rPr lang="fr-FR" sz="2000" b="1" dirty="0" smtClean="0"/>
              <a:t>B</a:t>
            </a:r>
            <a:endParaRPr lang="fr-FR" sz="2000" b="1" dirty="0"/>
          </a:p>
        </p:txBody>
      </p:sp>
    </p:spTree>
    <p:extLst>
      <p:ext uri="{BB962C8B-B14F-4D97-AF65-F5344CB8AC3E}">
        <p14:creationId xmlns:p14="http://schemas.microsoft.com/office/powerpoint/2010/main" val="4338955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p:cNvSpPr txBox="1"/>
          <p:nvPr/>
        </p:nvSpPr>
        <p:spPr>
          <a:xfrm>
            <a:off x="3677655" y="971600"/>
            <a:ext cx="328936" cy="400110"/>
          </a:xfrm>
          <a:prstGeom prst="rect">
            <a:avLst/>
          </a:prstGeom>
          <a:noFill/>
        </p:spPr>
        <p:txBody>
          <a:bodyPr wrap="none" rtlCol="0">
            <a:spAutoFit/>
          </a:bodyPr>
          <a:lstStyle/>
          <a:p>
            <a:r>
              <a:rPr lang="fr-FR" sz="2000" b="1" dirty="0" smtClean="0"/>
              <a:t>B</a:t>
            </a:r>
            <a:endParaRPr lang="fr-FR" sz="2000" b="1" dirty="0"/>
          </a:p>
        </p:txBody>
      </p:sp>
      <p:sp>
        <p:nvSpPr>
          <p:cNvPr id="16" name="ZoneTexte 15"/>
          <p:cNvSpPr txBox="1"/>
          <p:nvPr/>
        </p:nvSpPr>
        <p:spPr>
          <a:xfrm>
            <a:off x="529538" y="908505"/>
            <a:ext cx="340158" cy="400110"/>
          </a:xfrm>
          <a:prstGeom prst="rect">
            <a:avLst/>
          </a:prstGeom>
          <a:noFill/>
        </p:spPr>
        <p:txBody>
          <a:bodyPr wrap="none" rtlCol="0">
            <a:spAutoFit/>
          </a:bodyPr>
          <a:lstStyle/>
          <a:p>
            <a:r>
              <a:rPr lang="fr-FR" sz="2000" b="1" dirty="0" smtClean="0"/>
              <a:t>A</a:t>
            </a:r>
            <a:endParaRPr lang="fr-FR" sz="2000" b="1" dirty="0"/>
          </a:p>
        </p:txBody>
      </p:sp>
      <p:sp>
        <p:nvSpPr>
          <p:cNvPr id="22" name="ZoneTexte 21"/>
          <p:cNvSpPr txBox="1"/>
          <p:nvPr/>
        </p:nvSpPr>
        <p:spPr>
          <a:xfrm>
            <a:off x="262965" y="6431924"/>
            <a:ext cx="6408712" cy="1754326"/>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Figure 11: </a:t>
            </a:r>
            <a:r>
              <a:rPr lang="fr-FR" sz="1200" dirty="0">
                <a:latin typeface="Arial" panose="020B0604020202020204" pitchFamily="34" charset="0"/>
                <a:cs typeface="Arial" panose="020B0604020202020204" pitchFamily="34" charset="0"/>
              </a:rPr>
              <a:t>z</a:t>
            </a:r>
            <a:r>
              <a:rPr lang="fr-FR" sz="1200" dirty="0" smtClean="0">
                <a:latin typeface="Arial" panose="020B0604020202020204" pitchFamily="34" charset="0"/>
                <a:cs typeface="Arial" panose="020B0604020202020204" pitchFamily="34" charset="0"/>
              </a:rPr>
              <a:t>oom </a:t>
            </a:r>
            <a:r>
              <a:rPr lang="fr-FR" sz="1200" dirty="0">
                <a:latin typeface="Arial" panose="020B0604020202020204" pitchFamily="34" charset="0"/>
                <a:cs typeface="Arial" panose="020B0604020202020204" pitchFamily="34" charset="0"/>
              </a:rPr>
              <a:t>in the </a:t>
            </a:r>
            <a:r>
              <a:rPr lang="fr-FR" sz="1200" dirty="0" err="1">
                <a:latin typeface="Arial" panose="020B0604020202020204" pitchFamily="34" charset="0"/>
                <a:cs typeface="Arial" panose="020B0604020202020204" pitchFamily="34" charset="0"/>
              </a:rPr>
              <a:t>heterodimer</a:t>
            </a:r>
            <a:r>
              <a:rPr lang="fr-FR" sz="1200" dirty="0">
                <a:latin typeface="Arial" panose="020B0604020202020204" pitchFamily="34" charset="0"/>
                <a:cs typeface="Arial" panose="020B0604020202020204" pitchFamily="34" charset="0"/>
              </a:rPr>
              <a:t> interface </a:t>
            </a:r>
            <a:r>
              <a:rPr lang="fr-FR" sz="1200" dirty="0" err="1">
                <a:latin typeface="Arial" panose="020B0604020202020204" pitchFamily="34" charset="0"/>
                <a:cs typeface="Arial" panose="020B0604020202020204" pitchFamily="34" charset="0"/>
              </a:rPr>
              <a:t>around</a:t>
            </a:r>
            <a:r>
              <a:rPr lang="fr-FR" sz="1200" dirty="0">
                <a:latin typeface="Arial" panose="020B0604020202020204" pitchFamily="34" charset="0"/>
                <a:cs typeface="Arial" panose="020B0604020202020204" pitchFamily="34" charset="0"/>
              </a:rPr>
              <a:t> </a:t>
            </a:r>
            <a:r>
              <a:rPr lang="fr-FR" sz="1200" dirty="0" err="1">
                <a:latin typeface="Arial" panose="020B0604020202020204" pitchFamily="34" charset="0"/>
                <a:cs typeface="Arial" panose="020B0604020202020204" pitchFamily="34" charset="0"/>
              </a:rPr>
              <a:t>residue</a:t>
            </a:r>
            <a:r>
              <a:rPr lang="fr-FR" sz="1200" dirty="0">
                <a:latin typeface="Arial" panose="020B0604020202020204" pitchFamily="34" charset="0"/>
                <a:cs typeface="Arial" panose="020B0604020202020204" pitchFamily="34" charset="0"/>
              </a:rPr>
              <a:t> 475 of </a:t>
            </a:r>
            <a:r>
              <a:rPr lang="fr-FR" sz="1200" dirty="0" err="1">
                <a:latin typeface="Arial" panose="020B0604020202020204" pitchFamily="34" charset="0"/>
                <a:cs typeface="Arial" panose="020B0604020202020204" pitchFamily="34" charset="0"/>
              </a:rPr>
              <a:t>PPAR</a:t>
            </a:r>
            <a:r>
              <a:rPr lang="fr-FR" sz="1200" dirty="0" err="1">
                <a:latin typeface="Symbol" panose="05050102010706020507" pitchFamily="18" charset="2"/>
                <a:cs typeface="Arial" panose="020B0604020202020204" pitchFamily="34" charset="0"/>
              </a:rPr>
              <a:t>g</a:t>
            </a:r>
            <a:r>
              <a:rPr lang="fr-FR" sz="1200" dirty="0" err="1">
                <a:latin typeface="Arial" panose="020B0604020202020204" pitchFamily="34" charset="0"/>
                <a:cs typeface="Arial" panose="020B0604020202020204" pitchFamily="34" charset="0"/>
              </a:rPr>
              <a:t>-RXR</a:t>
            </a:r>
            <a:r>
              <a:rPr lang="fr-FR" sz="1200" dirty="0" err="1">
                <a:latin typeface="Symbol" panose="05050102010706020507" pitchFamily="18" charset="2"/>
                <a:cs typeface="Arial" panose="020B0604020202020204" pitchFamily="34" charset="0"/>
              </a:rPr>
              <a:t>a</a:t>
            </a:r>
            <a:r>
              <a:rPr lang="fr-FR" sz="1200" dirty="0">
                <a:latin typeface="Arial" panose="020B0604020202020204" pitchFamily="34" charset="0"/>
                <a:cs typeface="Arial" panose="020B0604020202020204" pitchFamily="34" charset="0"/>
              </a:rPr>
              <a:t> WT (PDB: 1FM6) (</a:t>
            </a:r>
            <a:r>
              <a:rPr lang="fr-FR" sz="1200" b="1" dirty="0">
                <a:latin typeface="Arial" panose="020B0604020202020204" pitchFamily="34" charset="0"/>
                <a:cs typeface="Arial" panose="020B0604020202020204" pitchFamily="34" charset="0"/>
              </a:rPr>
              <a:t>A</a:t>
            </a:r>
            <a:r>
              <a:rPr lang="fr-FR" sz="1200" dirty="0">
                <a:latin typeface="Arial" panose="020B0604020202020204" pitchFamily="34" charset="0"/>
                <a:cs typeface="Arial" panose="020B0604020202020204" pitchFamily="34" charset="0"/>
              </a:rPr>
              <a:t>) and </a:t>
            </a:r>
            <a:r>
              <a:rPr lang="fr-FR" sz="1200" dirty="0" err="1">
                <a:latin typeface="Arial" panose="020B0604020202020204" pitchFamily="34" charset="0"/>
                <a:cs typeface="Arial" panose="020B0604020202020204" pitchFamily="34" charset="0"/>
              </a:rPr>
              <a:t>modelled</a:t>
            </a:r>
            <a:r>
              <a:rPr lang="fr-FR" sz="1200" dirty="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a:t>
            </a:r>
            <a:r>
              <a:rPr lang="fr-FR" sz="1200" dirty="0">
                <a:latin typeface="Arial" panose="020B0604020202020204" pitchFamily="34" charset="0"/>
                <a:cs typeface="Arial" panose="020B0604020202020204" pitchFamily="34" charset="0"/>
              </a:rPr>
              <a:t>T475M-RXR</a:t>
            </a:r>
            <a:r>
              <a:rPr lang="fr-FR" sz="1200" dirty="0">
                <a:latin typeface="Symbol" panose="05050102010706020507" pitchFamily="18" charset="2"/>
                <a:cs typeface="Arial" panose="020B0604020202020204" pitchFamily="34" charset="0"/>
              </a:rPr>
              <a:t>a</a:t>
            </a:r>
            <a:r>
              <a:rPr lang="fr-FR" sz="1200" dirty="0">
                <a:latin typeface="Arial" panose="020B0604020202020204" pitchFamily="34" charset="0"/>
                <a:cs typeface="Arial" panose="020B0604020202020204" pitchFamily="34" charset="0"/>
              </a:rPr>
              <a:t> (</a:t>
            </a:r>
            <a:r>
              <a:rPr lang="fr-FR" sz="1200" b="1" dirty="0">
                <a:latin typeface="Arial" panose="020B0604020202020204" pitchFamily="34" charset="0"/>
                <a:cs typeface="Arial" panose="020B0604020202020204" pitchFamily="34" charset="0"/>
              </a:rPr>
              <a:t>B</a:t>
            </a:r>
            <a:r>
              <a:rPr lang="fr-FR" sz="1200" dirty="0">
                <a:latin typeface="Arial" panose="020B0604020202020204" pitchFamily="34" charset="0"/>
                <a:cs typeface="Arial" panose="020B0604020202020204" pitchFamily="34" charset="0"/>
              </a:rPr>
              <a:t>). Interactions of </a:t>
            </a:r>
            <a:r>
              <a:rPr lang="fr-FR" sz="1200" dirty="0" err="1">
                <a:latin typeface="Arial" panose="020B0604020202020204" pitchFamily="34" charset="0"/>
                <a:cs typeface="Arial" panose="020B0604020202020204" pitchFamily="34" charset="0"/>
              </a:rPr>
              <a:t>residue</a:t>
            </a:r>
            <a:r>
              <a:rPr lang="fr-FR" sz="1200" dirty="0">
                <a:latin typeface="Arial" panose="020B0604020202020204" pitchFamily="34" charset="0"/>
                <a:cs typeface="Arial" panose="020B0604020202020204" pitchFamily="34" charset="0"/>
              </a:rPr>
              <a:t> 475 are </a:t>
            </a:r>
            <a:r>
              <a:rPr lang="fr-FR" sz="1200" dirty="0" err="1">
                <a:latin typeface="Arial" panose="020B0604020202020204" pitchFamily="34" charset="0"/>
                <a:cs typeface="Arial" panose="020B0604020202020204" pitchFamily="34" charset="0"/>
              </a:rPr>
              <a:t>shown</a:t>
            </a:r>
            <a:r>
              <a:rPr lang="fr-FR" sz="1200" dirty="0">
                <a:latin typeface="Arial" panose="020B0604020202020204" pitchFamily="34" charset="0"/>
                <a:cs typeface="Arial" panose="020B0604020202020204" pitchFamily="34" charset="0"/>
              </a:rPr>
              <a:t> by </a:t>
            </a:r>
            <a:r>
              <a:rPr lang="fr-FR" sz="1200" dirty="0" err="1">
                <a:latin typeface="Arial" panose="020B0604020202020204" pitchFamily="34" charset="0"/>
                <a:cs typeface="Arial" panose="020B0604020202020204" pitchFamily="34" charset="0"/>
              </a:rPr>
              <a:t>yellow</a:t>
            </a:r>
            <a:r>
              <a:rPr lang="fr-FR" sz="1200" dirty="0">
                <a:latin typeface="Arial" panose="020B0604020202020204" pitchFamily="34" charset="0"/>
                <a:cs typeface="Arial" panose="020B0604020202020204" pitchFamily="34" charset="0"/>
              </a:rPr>
              <a:t> </a:t>
            </a:r>
            <a:r>
              <a:rPr lang="fr-FR" sz="1200" dirty="0" err="1">
                <a:latin typeface="Arial" panose="020B0604020202020204" pitchFamily="34" charset="0"/>
                <a:cs typeface="Arial" panose="020B0604020202020204" pitchFamily="34" charset="0"/>
              </a:rPr>
              <a:t>dashed</a:t>
            </a:r>
            <a:r>
              <a:rPr lang="fr-FR" sz="1200" dirty="0">
                <a:latin typeface="Arial" panose="020B0604020202020204" pitchFamily="34" charset="0"/>
                <a:cs typeface="Arial" panose="020B0604020202020204" pitchFamily="34" charset="0"/>
              </a:rPr>
              <a:t> </a:t>
            </a:r>
            <a:r>
              <a:rPr lang="fr-FR" sz="1200" dirty="0" err="1">
                <a:latin typeface="Arial" panose="020B0604020202020204" pitchFamily="34" charset="0"/>
                <a:cs typeface="Arial" panose="020B0604020202020204" pitchFamily="34" charset="0"/>
              </a:rPr>
              <a:t>lines</a:t>
            </a:r>
            <a:r>
              <a:rPr lang="fr-FR" sz="1200" dirty="0" smtClean="0">
                <a:latin typeface="Arial" panose="020B0604020202020204" pitchFamily="34" charset="0"/>
                <a:cs typeface="Arial" panose="020B0604020202020204" pitchFamily="34" charset="0"/>
              </a:rPr>
              <a:t>. </a:t>
            </a:r>
            <a:r>
              <a:rPr lang="fr-FR" sz="1200" b="1" dirty="0" smtClean="0">
                <a:latin typeface="Arial" panose="020B0604020202020204" pitchFamily="34" charset="0"/>
                <a:cs typeface="Arial" panose="020B0604020202020204" pitchFamily="34" charset="0"/>
              </a:rPr>
              <a:t>C</a:t>
            </a:r>
            <a:r>
              <a:rPr lang="fr-FR"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The atomic fluctuations calculated from the molecular dynamics simulation (last 10 ns) of the </a:t>
            </a:r>
            <a:r>
              <a:rPr lang="en-US" sz="1200" dirty="0" err="1">
                <a:latin typeface="Arial" panose="020B0604020202020204" pitchFamily="34" charset="0"/>
                <a:cs typeface="Arial" panose="020B0604020202020204" pitchFamily="34" charset="0"/>
              </a:rPr>
              <a:t>holo</a:t>
            </a:r>
            <a:r>
              <a:rPr lang="en-US" sz="1200" dirty="0">
                <a:latin typeface="Arial" panose="020B0604020202020204" pitchFamily="34" charset="0"/>
                <a:cs typeface="Arial" panose="020B0604020202020204" pitchFamily="34" charset="0"/>
              </a:rPr>
              <a:t> form of </a:t>
            </a:r>
            <a:r>
              <a:rPr lang="en-US" sz="1200" dirty="0" err="1">
                <a:latin typeface="Arial" panose="020B0604020202020204" pitchFamily="34" charset="0"/>
                <a:cs typeface="Arial" panose="020B0604020202020204" pitchFamily="34" charset="0"/>
              </a:rPr>
              <a:t>PPAR</a:t>
            </a:r>
            <a:r>
              <a:rPr lang="en-US" sz="1200" dirty="0" err="1">
                <a:latin typeface="Symbol" panose="05050102010706020507" pitchFamily="18" charset="2"/>
                <a:cs typeface="Arial" panose="020B0604020202020204" pitchFamily="34" charset="0"/>
              </a:rPr>
              <a:t>g</a:t>
            </a:r>
            <a:r>
              <a:rPr lang="en-US" sz="1200" dirty="0">
                <a:latin typeface="Arial" panose="020B0604020202020204" pitchFamily="34" charset="0"/>
                <a:cs typeface="Arial" panose="020B0604020202020204" pitchFamily="34" charset="0"/>
              </a:rPr>
              <a:t>/</a:t>
            </a:r>
            <a:r>
              <a:rPr lang="en-US" sz="1200" dirty="0" err="1">
                <a:latin typeface="Arial" panose="020B0604020202020204" pitchFamily="34" charset="0"/>
                <a:cs typeface="Arial" panose="020B0604020202020204" pitchFamily="34" charset="0"/>
              </a:rPr>
              <a:t>RXR</a:t>
            </a:r>
            <a:r>
              <a:rPr lang="en-US" sz="1200" dirty="0" err="1">
                <a:latin typeface="Symbol" panose="05050102010706020507" pitchFamily="18" charset="2"/>
                <a:cs typeface="Arial" panose="020B0604020202020204" pitchFamily="34" charset="0"/>
              </a:rPr>
              <a:t>a</a:t>
            </a:r>
            <a:r>
              <a:rPr lang="en-US" sz="1200" dirty="0">
                <a:latin typeface="Arial" panose="020B0604020202020204" pitchFamily="34" charset="0"/>
                <a:cs typeface="Arial" panose="020B0604020202020204" pitchFamily="34" charset="0"/>
              </a:rPr>
              <a:t> complexes with rosiglitazone and coactivator peptide.  The fluctuations are mapped onto the 3-D surface of the proteins complexes. The </a:t>
            </a:r>
            <a:r>
              <a:rPr lang="en-US" sz="1200" dirty="0" smtClean="0">
                <a:latin typeface="Arial" panose="020B0604020202020204" pitchFamily="34" charset="0"/>
                <a:cs typeface="Arial" panose="020B0604020202020204" pitchFamily="34" charset="0"/>
              </a:rPr>
              <a:t>color </a:t>
            </a:r>
            <a:r>
              <a:rPr lang="en-US" sz="1200" dirty="0">
                <a:latin typeface="Arial" panose="020B0604020202020204" pitchFamily="34" charset="0"/>
                <a:cs typeface="Arial" panose="020B0604020202020204" pitchFamily="34" charset="0"/>
              </a:rPr>
              <a:t>scale goes from blue (less flexible) to red (most flexible) between 0 and </a:t>
            </a:r>
            <a:r>
              <a:rPr lang="en-US" sz="1200" dirty="0" smtClean="0">
                <a:latin typeface="Arial" panose="020B0604020202020204" pitchFamily="34" charset="0"/>
                <a:cs typeface="Arial" panose="020B0604020202020204" pitchFamily="34" charset="0"/>
              </a:rPr>
              <a:t>2.5 Å</a:t>
            </a:r>
            <a:r>
              <a:rPr lang="en-US" sz="1200" dirty="0">
                <a:latin typeface="Arial" panose="020B0604020202020204" pitchFamily="34" charset="0"/>
                <a:cs typeface="Arial" panose="020B0604020202020204" pitchFamily="34" charset="0"/>
              </a:rPr>
              <a:t>.  The thickness of the tube also reflects the flexibility (thicker corresponds to more flexible. Left: WT; right: T475M mutant. Indicated in the Fig. are the C-terminal ends of the </a:t>
            </a:r>
            <a:r>
              <a:rPr lang="en-US" sz="1200" dirty="0" err="1">
                <a:latin typeface="Arial" panose="020B0604020202020204" pitchFamily="34" charset="0"/>
                <a:cs typeface="Arial" panose="020B0604020202020204" pitchFamily="34" charset="0"/>
              </a:rPr>
              <a:t>PPAR</a:t>
            </a:r>
            <a:r>
              <a:rPr lang="en-US" sz="1200" dirty="0" err="1">
                <a:latin typeface="Symbol" panose="05050102010706020507" pitchFamily="18" charset="2"/>
                <a:cs typeface="Arial" panose="020B0604020202020204" pitchFamily="34" charset="0"/>
              </a:rPr>
              <a:t>g</a:t>
            </a:r>
            <a:r>
              <a:rPr lang="en-US" sz="1200" dirty="0">
                <a:latin typeface="Arial" panose="020B0604020202020204" pitchFamily="34" charset="0"/>
                <a:cs typeface="Arial" panose="020B0604020202020204" pitchFamily="34" charset="0"/>
              </a:rPr>
              <a:t> and the location of the </a:t>
            </a:r>
            <a:r>
              <a:rPr lang="en-US" sz="1200" dirty="0" smtClean="0">
                <a:latin typeface="Arial" panose="020B0604020202020204" pitchFamily="34" charset="0"/>
                <a:cs typeface="Arial" panose="020B0604020202020204" pitchFamily="34" charset="0"/>
              </a:rPr>
              <a:t>coactivator </a:t>
            </a:r>
            <a:r>
              <a:rPr lang="en-US" sz="1200" dirty="0">
                <a:latin typeface="Arial" panose="020B0604020202020204" pitchFamily="34" charset="0"/>
                <a:cs typeface="Arial" panose="020B0604020202020204" pitchFamily="34" charset="0"/>
              </a:rPr>
              <a:t>peptides.</a:t>
            </a:r>
            <a:endParaRPr lang="fr-FR" sz="1200" dirty="0">
              <a:latin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2"/>
          <a:stretch>
            <a:fillRect/>
          </a:stretch>
        </p:blipFill>
        <p:spPr>
          <a:xfrm>
            <a:off x="391103" y="1398006"/>
            <a:ext cx="3076219" cy="1576311"/>
          </a:xfrm>
          <a:prstGeom prst="rect">
            <a:avLst/>
          </a:prstGeom>
        </p:spPr>
      </p:pic>
      <p:pic>
        <p:nvPicPr>
          <p:cNvPr id="32" name="Image 31"/>
          <p:cNvPicPr>
            <a:picLocks noChangeAspect="1"/>
          </p:cNvPicPr>
          <p:nvPr/>
        </p:nvPicPr>
        <p:blipFill>
          <a:blip r:embed="rId3"/>
          <a:stretch>
            <a:fillRect/>
          </a:stretch>
        </p:blipFill>
        <p:spPr>
          <a:xfrm>
            <a:off x="3663943" y="1360650"/>
            <a:ext cx="2845123" cy="1618905"/>
          </a:xfrm>
          <a:prstGeom prst="rect">
            <a:avLst/>
          </a:prstGeom>
        </p:spPr>
      </p:pic>
      <p:sp>
        <p:nvSpPr>
          <p:cNvPr id="33" name="ZoneTexte 32"/>
          <p:cNvSpPr txBox="1"/>
          <p:nvPr/>
        </p:nvSpPr>
        <p:spPr>
          <a:xfrm>
            <a:off x="668747" y="3204415"/>
            <a:ext cx="320922" cy="400110"/>
          </a:xfrm>
          <a:prstGeom prst="rect">
            <a:avLst/>
          </a:prstGeom>
          <a:noFill/>
        </p:spPr>
        <p:txBody>
          <a:bodyPr wrap="none" rtlCol="0">
            <a:spAutoFit/>
          </a:bodyPr>
          <a:lstStyle/>
          <a:p>
            <a:r>
              <a:rPr lang="fr-FR" sz="2000" b="1" dirty="0" smtClean="0"/>
              <a:t>C</a:t>
            </a:r>
            <a:endParaRPr lang="fr-FR" sz="2000" b="1" dirty="0"/>
          </a:p>
        </p:txBody>
      </p:sp>
      <p:pic>
        <p:nvPicPr>
          <p:cNvPr id="46" name="Image 45"/>
          <p:cNvPicPr>
            <a:picLocks noChangeAspect="1"/>
          </p:cNvPicPr>
          <p:nvPr/>
        </p:nvPicPr>
        <p:blipFill>
          <a:blip r:embed="rId4"/>
          <a:stretch>
            <a:fillRect/>
          </a:stretch>
        </p:blipFill>
        <p:spPr>
          <a:xfrm>
            <a:off x="203406" y="3491880"/>
            <a:ext cx="6527831" cy="2652579"/>
          </a:xfrm>
          <a:prstGeom prst="rect">
            <a:avLst/>
          </a:prstGeom>
        </p:spPr>
      </p:pic>
    </p:spTree>
    <p:extLst>
      <p:ext uri="{BB962C8B-B14F-4D97-AF65-F5344CB8AC3E}">
        <p14:creationId xmlns:p14="http://schemas.microsoft.com/office/powerpoint/2010/main" val="12602264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p:cNvPicPr>
            <a:picLocks noChangeAspect="1"/>
          </p:cNvPicPr>
          <p:nvPr/>
        </p:nvPicPr>
        <p:blipFill rotWithShape="1">
          <a:blip r:embed="rId2"/>
          <a:srcRect l="8925" t="-30721" r="-606" b="30721"/>
          <a:stretch/>
        </p:blipFill>
        <p:spPr>
          <a:xfrm>
            <a:off x="273903" y="-889067"/>
            <a:ext cx="2939073" cy="3468627"/>
          </a:xfrm>
          <a:prstGeom prst="rect">
            <a:avLst/>
          </a:prstGeom>
        </p:spPr>
      </p:pic>
      <p:sp>
        <p:nvSpPr>
          <p:cNvPr id="16" name="ZoneTexte 15"/>
          <p:cNvSpPr txBox="1"/>
          <p:nvPr/>
        </p:nvSpPr>
        <p:spPr>
          <a:xfrm>
            <a:off x="88596" y="107504"/>
            <a:ext cx="340158" cy="400110"/>
          </a:xfrm>
          <a:prstGeom prst="rect">
            <a:avLst/>
          </a:prstGeom>
          <a:noFill/>
        </p:spPr>
        <p:txBody>
          <a:bodyPr wrap="none" rtlCol="0">
            <a:spAutoFit/>
          </a:bodyPr>
          <a:lstStyle/>
          <a:p>
            <a:r>
              <a:rPr lang="fr-FR" sz="2000" b="1" dirty="0" smtClean="0"/>
              <a:t>A</a:t>
            </a:r>
            <a:endParaRPr lang="fr-FR" sz="2000" b="1" dirty="0"/>
          </a:p>
        </p:txBody>
      </p:sp>
      <p:sp>
        <p:nvSpPr>
          <p:cNvPr id="17" name="ZoneTexte 16"/>
          <p:cNvSpPr txBox="1"/>
          <p:nvPr/>
        </p:nvSpPr>
        <p:spPr>
          <a:xfrm>
            <a:off x="88596" y="2814855"/>
            <a:ext cx="328936" cy="400110"/>
          </a:xfrm>
          <a:prstGeom prst="rect">
            <a:avLst/>
          </a:prstGeom>
          <a:noFill/>
        </p:spPr>
        <p:txBody>
          <a:bodyPr wrap="none" rtlCol="0">
            <a:spAutoFit/>
          </a:bodyPr>
          <a:lstStyle/>
          <a:p>
            <a:r>
              <a:rPr lang="fr-FR" sz="2000" b="1" dirty="0" smtClean="0"/>
              <a:t>B</a:t>
            </a:r>
            <a:endParaRPr lang="fr-FR" sz="2000" b="1" dirty="0"/>
          </a:p>
        </p:txBody>
      </p:sp>
      <p:sp>
        <p:nvSpPr>
          <p:cNvPr id="18" name="ZoneTexte 17"/>
          <p:cNvSpPr txBox="1"/>
          <p:nvPr/>
        </p:nvSpPr>
        <p:spPr>
          <a:xfrm>
            <a:off x="1498601" y="65873"/>
            <a:ext cx="845103" cy="369332"/>
          </a:xfrm>
          <a:prstGeom prst="rect">
            <a:avLst/>
          </a:prstGeom>
          <a:noFill/>
        </p:spPr>
        <p:txBody>
          <a:bodyPr wrap="none" rtlCol="0">
            <a:spAutoFit/>
          </a:bodyPr>
          <a:lstStyle/>
          <a:p>
            <a:r>
              <a:rPr lang="fr-FR" dirty="0" smtClean="0"/>
              <a:t>T475M</a:t>
            </a:r>
            <a:endParaRPr lang="fr-FR" dirty="0"/>
          </a:p>
        </p:txBody>
      </p:sp>
      <p:sp>
        <p:nvSpPr>
          <p:cNvPr id="19" name="ZoneTexte 18"/>
          <p:cNvSpPr txBox="1"/>
          <p:nvPr/>
        </p:nvSpPr>
        <p:spPr>
          <a:xfrm>
            <a:off x="1521899" y="1485340"/>
            <a:ext cx="790601" cy="369332"/>
          </a:xfrm>
          <a:prstGeom prst="rect">
            <a:avLst/>
          </a:prstGeom>
          <a:noFill/>
        </p:spPr>
        <p:txBody>
          <a:bodyPr wrap="none" rtlCol="0">
            <a:spAutoFit/>
          </a:bodyPr>
          <a:lstStyle/>
          <a:p>
            <a:r>
              <a:rPr lang="fr-FR" dirty="0" smtClean="0"/>
              <a:t>M280I</a:t>
            </a:r>
            <a:endParaRPr lang="fr-FR" dirty="0"/>
          </a:p>
        </p:txBody>
      </p:sp>
      <p:sp>
        <p:nvSpPr>
          <p:cNvPr id="20" name="ZoneTexte 19"/>
          <p:cNvSpPr txBox="1"/>
          <p:nvPr/>
        </p:nvSpPr>
        <p:spPr>
          <a:xfrm>
            <a:off x="4581128" y="716050"/>
            <a:ext cx="790601" cy="369332"/>
          </a:xfrm>
          <a:prstGeom prst="rect">
            <a:avLst/>
          </a:prstGeom>
          <a:noFill/>
        </p:spPr>
        <p:txBody>
          <a:bodyPr wrap="none" rtlCol="0">
            <a:spAutoFit/>
          </a:bodyPr>
          <a:lstStyle/>
          <a:p>
            <a:r>
              <a:rPr lang="fr-FR" dirty="0" smtClean="0"/>
              <a:t>I290M</a:t>
            </a:r>
            <a:endParaRPr lang="fr-FR" dirty="0"/>
          </a:p>
        </p:txBody>
      </p:sp>
      <p:pic>
        <p:nvPicPr>
          <p:cNvPr id="22" name="Image 21"/>
          <p:cNvPicPr>
            <a:picLocks noChangeAspect="1"/>
          </p:cNvPicPr>
          <p:nvPr/>
        </p:nvPicPr>
        <p:blipFill rotWithShape="1">
          <a:blip r:embed="rId3"/>
          <a:srcRect l="4953" t="39371" r="4056" b="17610"/>
          <a:stretch/>
        </p:blipFill>
        <p:spPr>
          <a:xfrm>
            <a:off x="3717032" y="1186930"/>
            <a:ext cx="2304256" cy="612795"/>
          </a:xfrm>
          <a:prstGeom prst="rect">
            <a:avLst/>
          </a:prstGeom>
        </p:spPr>
      </p:pic>
      <p:sp>
        <p:nvSpPr>
          <p:cNvPr id="23" name="ZoneTexte 22"/>
          <p:cNvSpPr txBox="1"/>
          <p:nvPr/>
        </p:nvSpPr>
        <p:spPr>
          <a:xfrm>
            <a:off x="116632" y="7236296"/>
            <a:ext cx="6408712" cy="830997"/>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Figure 12: A</a:t>
            </a:r>
            <a:r>
              <a:rPr lang="fr-FR" sz="1200" dirty="0">
                <a:latin typeface="Arial" panose="020B0604020202020204" pitchFamily="34" charset="0"/>
                <a:cs typeface="Arial" panose="020B0604020202020204" pitchFamily="34" charset="0"/>
              </a:rPr>
              <a:t>) </a:t>
            </a:r>
            <a:r>
              <a:rPr lang="en-AU" sz="1200" dirty="0">
                <a:latin typeface="Arial" panose="020B0604020202020204" pitchFamily="34" charset="0"/>
                <a:cs typeface="Arial" panose="020B0604020202020204" pitchFamily="34" charset="0"/>
              </a:rPr>
              <a:t>s</a:t>
            </a:r>
            <a:r>
              <a:rPr lang="en-AU" sz="1200" dirty="0" smtClean="0">
                <a:latin typeface="Arial" panose="020B0604020202020204" pitchFamily="34" charset="0"/>
                <a:cs typeface="Arial" panose="020B0604020202020204" pitchFamily="34" charset="0"/>
              </a:rPr>
              <a:t>tereo </a:t>
            </a:r>
            <a:r>
              <a:rPr lang="en-AU" sz="1200" dirty="0">
                <a:latin typeface="Arial" panose="020B0604020202020204" pitchFamily="34" charset="0"/>
                <a:cs typeface="Arial" panose="020B0604020202020204" pitchFamily="34" charset="0"/>
              </a:rPr>
              <a:t>views of the unbiased omit Polder maps contoured at 3.5σ, with model bias reduction and exclusion of solvent density of the mutated residues. </a:t>
            </a:r>
            <a:r>
              <a:rPr lang="fr-FR" sz="1200" b="1" dirty="0" smtClean="0">
                <a:latin typeface="Arial" panose="020B0604020202020204" pitchFamily="34" charset="0"/>
                <a:cs typeface="Arial" panose="020B0604020202020204" pitchFamily="34" charset="0"/>
              </a:rPr>
              <a:t>B</a:t>
            </a:r>
            <a:r>
              <a:rPr lang="fr-FR" sz="1200" dirty="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Crystal </a:t>
            </a:r>
            <a:r>
              <a:rPr lang="en-US" sz="1200" dirty="0">
                <a:latin typeface="Arial" panose="020B0604020202020204" pitchFamily="34" charset="0"/>
                <a:cs typeface="Arial" panose="020B0604020202020204" pitchFamily="34" charset="0"/>
              </a:rPr>
              <a:t>structure of the PPAR</a:t>
            </a:r>
            <a:r>
              <a:rPr lang="en-US" sz="1200" dirty="0" smtClean="0">
                <a:latin typeface="Symbol" panose="05050102010706020507" pitchFamily="18" charset="2"/>
                <a:cs typeface="Arial" panose="020B0604020202020204" pitchFamily="34" charset="0"/>
              </a:rPr>
              <a:t>2</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I290M LBD-GW1929 complex. </a:t>
            </a:r>
            <a:r>
              <a:rPr lang="en-US" sz="1200" dirty="0" smtClean="0">
                <a:latin typeface="Arial" panose="020B0604020202020204" pitchFamily="34" charset="0"/>
                <a:cs typeface="Arial" panose="020B0604020202020204" pitchFamily="34" charset="0"/>
              </a:rPr>
              <a:t>Right: zoom around the </a:t>
            </a:r>
            <a:r>
              <a:rPr lang="en-US" sz="1200" dirty="0">
                <a:latin typeface="Arial" panose="020B0604020202020204" pitchFamily="34" charset="0"/>
                <a:cs typeface="Arial" panose="020B0604020202020204" pitchFamily="34" charset="0"/>
              </a:rPr>
              <a:t>mutated M290 residue </a:t>
            </a:r>
            <a:r>
              <a:rPr lang="en-US" sz="1200" dirty="0" smtClean="0">
                <a:latin typeface="Arial" panose="020B0604020202020204" pitchFamily="34" charset="0"/>
                <a:cs typeface="Arial" panose="020B0604020202020204" pitchFamily="34" charset="0"/>
              </a:rPr>
              <a:t>that interacts </a:t>
            </a:r>
            <a:r>
              <a:rPr lang="en-US" sz="1200" dirty="0">
                <a:latin typeface="Arial" panose="020B0604020202020204" pitchFamily="34" charset="0"/>
                <a:cs typeface="Arial" panose="020B0604020202020204" pitchFamily="34" charset="0"/>
              </a:rPr>
              <a:t>with </a:t>
            </a:r>
            <a:r>
              <a:rPr lang="en-US" sz="1200" dirty="0" smtClean="0">
                <a:latin typeface="Arial" panose="020B0604020202020204" pitchFamily="34" charset="0"/>
                <a:cs typeface="Arial" panose="020B0604020202020204" pitchFamily="34" charset="0"/>
              </a:rPr>
              <a:t>I369 contacting </a:t>
            </a:r>
            <a:r>
              <a:rPr lang="en-US" sz="1200" dirty="0">
                <a:latin typeface="Arial" panose="020B0604020202020204" pitchFamily="34" charset="0"/>
                <a:cs typeface="Arial" panose="020B0604020202020204" pitchFamily="34" charset="0"/>
              </a:rPr>
              <a:t>the ligand.</a:t>
            </a:r>
            <a:endParaRPr lang="fr-FR" sz="1200" dirty="0">
              <a:latin typeface="Arial" panose="020B0604020202020204" pitchFamily="34" charset="0"/>
              <a:cs typeface="Arial" panose="020B0604020202020204" pitchFamily="34" charset="0"/>
            </a:endParaRPr>
          </a:p>
        </p:txBody>
      </p:sp>
      <p:pic>
        <p:nvPicPr>
          <p:cNvPr id="2" name="Image 1"/>
          <p:cNvPicPr>
            <a:picLocks noChangeAspect="1"/>
          </p:cNvPicPr>
          <p:nvPr/>
        </p:nvPicPr>
        <p:blipFill rotWithShape="1">
          <a:blip r:embed="rId4" cstate="print">
            <a:extLst>
              <a:ext uri="{28A0092B-C50C-407E-A947-70E740481C1C}">
                <a14:useLocalDpi xmlns:a14="http://schemas.microsoft.com/office/drawing/2010/main" val="0"/>
              </a:ext>
            </a:extLst>
          </a:blip>
          <a:srcRect l="29000" r="37400"/>
          <a:stretch/>
        </p:blipFill>
        <p:spPr>
          <a:xfrm>
            <a:off x="620688" y="2986091"/>
            <a:ext cx="3096344" cy="3946376"/>
          </a:xfrm>
          <a:prstGeom prst="rect">
            <a:avLst/>
          </a:prstGeom>
        </p:spPr>
      </p:pic>
      <p:sp>
        <p:nvSpPr>
          <p:cNvPr id="6" name="ZoneTexte 5"/>
          <p:cNvSpPr txBox="1"/>
          <p:nvPr/>
        </p:nvSpPr>
        <p:spPr>
          <a:xfrm>
            <a:off x="2814194" y="3131460"/>
            <a:ext cx="1930785" cy="307777"/>
          </a:xfrm>
          <a:prstGeom prst="rect">
            <a:avLst/>
          </a:prstGeom>
          <a:noFill/>
        </p:spPr>
        <p:txBody>
          <a:bodyPr wrap="none" rtlCol="0">
            <a:spAutoFit/>
          </a:bodyPr>
          <a:lstStyle/>
          <a:p>
            <a:r>
              <a:rPr lang="fr-FR" sz="1400" smtClean="0"/>
              <a:t>PPAR</a:t>
            </a:r>
            <a:r>
              <a:rPr lang="fr-FR" sz="1400" smtClean="0">
                <a:latin typeface="Symbol" panose="05050102010706020507" pitchFamily="18" charset="2"/>
              </a:rPr>
              <a:t>g</a:t>
            </a:r>
            <a:r>
              <a:rPr lang="fr-FR" sz="1400" smtClean="0"/>
              <a:t>2 </a:t>
            </a:r>
            <a:r>
              <a:rPr lang="fr-FR" sz="1400" dirty="0" smtClean="0"/>
              <a:t>I290M-GW1929</a:t>
            </a:r>
            <a:endParaRPr lang="fr-FR" sz="1400" dirty="0"/>
          </a:p>
        </p:txBody>
      </p:sp>
      <p:grpSp>
        <p:nvGrpSpPr>
          <p:cNvPr id="8" name="Groupe 7"/>
          <p:cNvGrpSpPr/>
          <p:nvPr/>
        </p:nvGrpSpPr>
        <p:grpSpPr>
          <a:xfrm>
            <a:off x="1268760" y="4278641"/>
            <a:ext cx="4700786" cy="2267772"/>
            <a:chOff x="1268760" y="4278641"/>
            <a:chExt cx="4700786" cy="2267772"/>
          </a:xfrm>
        </p:grpSpPr>
        <p:pic>
          <p:nvPicPr>
            <p:cNvPr id="33" name="Image 32"/>
            <p:cNvPicPr>
              <a:picLocks noChangeAspect="1"/>
            </p:cNvPicPr>
            <p:nvPr/>
          </p:nvPicPr>
          <p:blipFill rotWithShape="1">
            <a:blip r:embed="rId5"/>
            <a:srcRect l="31193" r="14219"/>
            <a:stretch/>
          </p:blipFill>
          <p:spPr>
            <a:xfrm>
              <a:off x="3797974" y="4278641"/>
              <a:ext cx="2171572" cy="2021551"/>
            </a:xfrm>
            <a:prstGeom prst="rect">
              <a:avLst/>
            </a:prstGeom>
          </p:spPr>
        </p:pic>
        <p:sp>
          <p:nvSpPr>
            <p:cNvPr id="3" name="Rectangle 2"/>
            <p:cNvSpPr/>
            <p:nvPr/>
          </p:nvSpPr>
          <p:spPr>
            <a:xfrm>
              <a:off x="3903422" y="5831509"/>
              <a:ext cx="360040"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2420888" y="5508104"/>
              <a:ext cx="452368" cy="215444"/>
            </a:xfrm>
            <a:prstGeom prst="rect">
              <a:avLst/>
            </a:prstGeom>
            <a:noFill/>
          </p:spPr>
          <p:txBody>
            <a:bodyPr wrap="none" rtlCol="0">
              <a:spAutoFit/>
            </a:bodyPr>
            <a:lstStyle/>
            <a:p>
              <a:r>
                <a:rPr lang="fr-FR" sz="800" dirty="0" smtClean="0">
                  <a:solidFill>
                    <a:srgbClr val="FF33CC"/>
                  </a:solidFill>
                </a:rPr>
                <a:t>I290M</a:t>
              </a:r>
              <a:endParaRPr lang="fr-FR" sz="800" dirty="0">
                <a:solidFill>
                  <a:srgbClr val="FF33CC"/>
                </a:solidFill>
              </a:endParaRPr>
            </a:p>
          </p:txBody>
        </p:sp>
        <p:sp>
          <p:nvSpPr>
            <p:cNvPr id="5" name="ZoneTexte 4"/>
            <p:cNvSpPr txBox="1"/>
            <p:nvPr/>
          </p:nvSpPr>
          <p:spPr>
            <a:xfrm>
              <a:off x="1945882" y="6300192"/>
              <a:ext cx="330540" cy="246221"/>
            </a:xfrm>
            <a:prstGeom prst="rect">
              <a:avLst/>
            </a:prstGeom>
            <a:noFill/>
          </p:spPr>
          <p:txBody>
            <a:bodyPr wrap="none" rtlCol="0">
              <a:spAutoFit/>
            </a:bodyPr>
            <a:lstStyle/>
            <a:p>
              <a:r>
                <a:rPr lang="fr-FR" sz="1000" b="1" dirty="0" smtClean="0"/>
                <a:t>H3</a:t>
              </a:r>
              <a:endParaRPr lang="fr-FR" sz="1000" b="1" dirty="0"/>
            </a:p>
          </p:txBody>
        </p:sp>
        <p:sp>
          <p:nvSpPr>
            <p:cNvPr id="25" name="ZoneTexte 24"/>
            <p:cNvSpPr txBox="1"/>
            <p:nvPr/>
          </p:nvSpPr>
          <p:spPr>
            <a:xfrm>
              <a:off x="2856700" y="6053971"/>
              <a:ext cx="360996" cy="246221"/>
            </a:xfrm>
            <a:prstGeom prst="rect">
              <a:avLst/>
            </a:prstGeom>
            <a:noFill/>
          </p:spPr>
          <p:txBody>
            <a:bodyPr wrap="none" rtlCol="0">
              <a:spAutoFit/>
            </a:bodyPr>
            <a:lstStyle/>
            <a:p>
              <a:r>
                <a:rPr lang="fr-FR" sz="1000" b="1" dirty="0" smtClean="0"/>
                <a:t>H2’</a:t>
              </a:r>
              <a:endParaRPr lang="fr-FR" sz="1000" b="1" dirty="0"/>
            </a:p>
          </p:txBody>
        </p:sp>
        <p:sp>
          <p:nvSpPr>
            <p:cNvPr id="26" name="ZoneTexte 25"/>
            <p:cNvSpPr txBox="1"/>
            <p:nvPr/>
          </p:nvSpPr>
          <p:spPr>
            <a:xfrm>
              <a:off x="1268760" y="5138071"/>
              <a:ext cx="396262" cy="246221"/>
            </a:xfrm>
            <a:prstGeom prst="rect">
              <a:avLst/>
            </a:prstGeom>
            <a:noFill/>
          </p:spPr>
          <p:txBody>
            <a:bodyPr wrap="none" rtlCol="0">
              <a:spAutoFit/>
            </a:bodyPr>
            <a:lstStyle/>
            <a:p>
              <a:r>
                <a:rPr lang="fr-FR" sz="1000" b="1" dirty="0" smtClean="0"/>
                <a:t>H12</a:t>
              </a:r>
              <a:endParaRPr lang="fr-FR" sz="1000" b="1" dirty="0"/>
            </a:p>
          </p:txBody>
        </p:sp>
        <p:sp>
          <p:nvSpPr>
            <p:cNvPr id="7" name="Rectangle 6"/>
            <p:cNvSpPr/>
            <p:nvPr/>
          </p:nvSpPr>
          <p:spPr>
            <a:xfrm>
              <a:off x="3717032" y="5796136"/>
              <a:ext cx="186390"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4199043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188640" y="849260"/>
            <a:ext cx="6408712" cy="461665"/>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Table 1: </a:t>
            </a:r>
            <a:r>
              <a:rPr lang="fr-FR" sz="1200" b="1" dirty="0" err="1" smtClean="0">
                <a:latin typeface="Arial" panose="020B0604020202020204" pitchFamily="34" charset="0"/>
                <a:cs typeface="Arial" panose="020B0604020202020204" pitchFamily="34" charset="0"/>
              </a:rPr>
              <a:t>clinical</a:t>
            </a:r>
            <a:r>
              <a:rPr lang="fr-FR" sz="1200" b="1" dirty="0" smtClean="0">
                <a:latin typeface="Arial" panose="020B0604020202020204" pitchFamily="34" charset="0"/>
                <a:cs typeface="Arial" panose="020B0604020202020204" pitchFamily="34" charset="0"/>
              </a:rPr>
              <a:t> and </a:t>
            </a:r>
            <a:r>
              <a:rPr lang="fr-FR" sz="1200" b="1" dirty="0" err="1" smtClean="0">
                <a:latin typeface="Arial" panose="020B0604020202020204" pitchFamily="34" charset="0"/>
                <a:cs typeface="Arial" panose="020B0604020202020204" pitchFamily="34" charset="0"/>
              </a:rPr>
              <a:t>pathological</a:t>
            </a:r>
            <a:r>
              <a:rPr lang="fr-FR" sz="1200" b="1" dirty="0" smtClean="0">
                <a:latin typeface="Arial" panose="020B0604020202020204" pitchFamily="34" charset="0"/>
                <a:cs typeface="Arial" panose="020B0604020202020204" pitchFamily="34" charset="0"/>
              </a:rPr>
              <a:t> </a:t>
            </a:r>
            <a:r>
              <a:rPr lang="fr-FR" sz="1200" b="1" dirty="0" err="1" smtClean="0">
                <a:latin typeface="Arial" panose="020B0604020202020204" pitchFamily="34" charset="0"/>
                <a:cs typeface="Arial" panose="020B0604020202020204" pitchFamily="34" charset="0"/>
              </a:rPr>
              <a:t>characteristics</a:t>
            </a:r>
            <a:r>
              <a:rPr lang="fr-FR" sz="1200" b="1" dirty="0" smtClean="0">
                <a:latin typeface="Arial" panose="020B0604020202020204" pitchFamily="34" charset="0"/>
                <a:cs typeface="Arial" panose="020B0604020202020204" pitchFamily="34" charset="0"/>
              </a:rPr>
              <a:t> of </a:t>
            </a:r>
            <a:r>
              <a:rPr lang="fr-FR" sz="1200" b="1" dirty="0" err="1" smtClean="0">
                <a:latin typeface="Arial" panose="020B0604020202020204" pitchFamily="34" charset="0"/>
                <a:cs typeface="Arial" panose="020B0604020202020204" pitchFamily="34" charset="0"/>
              </a:rPr>
              <a:t>bladder</a:t>
            </a:r>
            <a:r>
              <a:rPr lang="fr-FR" sz="1200" b="1" dirty="0" smtClean="0">
                <a:latin typeface="Arial" panose="020B0604020202020204" pitchFamily="34" charset="0"/>
                <a:cs typeface="Arial" panose="020B0604020202020204" pitchFamily="34" charset="0"/>
              </a:rPr>
              <a:t> </a:t>
            </a:r>
            <a:r>
              <a:rPr lang="fr-FR" sz="1200" b="1" dirty="0" err="1" smtClean="0">
                <a:latin typeface="Arial" panose="020B0604020202020204" pitchFamily="34" charset="0"/>
                <a:cs typeface="Arial" panose="020B0604020202020204" pitchFamily="34" charset="0"/>
              </a:rPr>
              <a:t>tumors</a:t>
            </a:r>
            <a:r>
              <a:rPr lang="fr-FR" sz="1200" b="1" dirty="0" smtClean="0">
                <a:latin typeface="Arial" panose="020B0604020202020204" pitchFamily="34" charset="0"/>
                <a:cs typeface="Arial" panose="020B0604020202020204" pitchFamily="34" charset="0"/>
              </a:rPr>
              <a:t> </a:t>
            </a:r>
            <a:r>
              <a:rPr lang="fr-FR" sz="1200" b="1" dirty="0" err="1" smtClean="0">
                <a:latin typeface="Arial" panose="020B0604020202020204" pitchFamily="34" charset="0"/>
                <a:cs typeface="Arial" panose="020B0604020202020204" pitchFamily="34" charset="0"/>
              </a:rPr>
              <a:t>within</a:t>
            </a:r>
            <a:r>
              <a:rPr lang="fr-FR" sz="1200" b="1" dirty="0" smtClean="0">
                <a:latin typeface="Arial" panose="020B0604020202020204" pitchFamily="34" charset="0"/>
                <a:cs typeface="Arial" panose="020B0604020202020204" pitchFamily="34" charset="0"/>
              </a:rPr>
              <a:t> the </a:t>
            </a:r>
            <a:r>
              <a:rPr lang="fr-FR" sz="1200" b="1" dirty="0" err="1" smtClean="0">
                <a:latin typeface="Arial" panose="020B0604020202020204" pitchFamily="34" charset="0"/>
                <a:cs typeface="Arial" panose="020B0604020202020204" pitchFamily="34" charset="0"/>
              </a:rPr>
              <a:t>different</a:t>
            </a:r>
            <a:r>
              <a:rPr lang="fr-FR" sz="1200" b="1" dirty="0" smtClean="0">
                <a:latin typeface="Arial" panose="020B0604020202020204" pitchFamily="34" charset="0"/>
                <a:cs typeface="Arial" panose="020B0604020202020204" pitchFamily="34" charset="0"/>
              </a:rPr>
              <a:t> </a:t>
            </a:r>
            <a:r>
              <a:rPr lang="fr-FR" sz="1200" b="1" dirty="0" err="1" smtClean="0">
                <a:latin typeface="Arial" panose="020B0604020202020204" pitchFamily="34" charset="0"/>
                <a:cs typeface="Arial" panose="020B0604020202020204" pitchFamily="34" charset="0"/>
              </a:rPr>
              <a:t>cohorts</a:t>
            </a:r>
            <a:r>
              <a:rPr lang="fr-FR" sz="1200" b="1" dirty="0" smtClean="0">
                <a:latin typeface="Arial" panose="020B0604020202020204" pitchFamily="34" charset="0"/>
                <a:cs typeface="Arial" panose="020B0604020202020204" pitchFamily="34" charset="0"/>
              </a:rPr>
              <a:t> </a:t>
            </a:r>
            <a:r>
              <a:rPr lang="fr-FR" sz="1200" b="1" dirty="0" err="1" smtClean="0">
                <a:latin typeface="Arial" panose="020B0604020202020204" pitchFamily="34" charset="0"/>
                <a:cs typeface="Arial" panose="020B0604020202020204" pitchFamily="34" charset="0"/>
              </a:rPr>
              <a:t>studied</a:t>
            </a:r>
            <a:r>
              <a:rPr lang="fr-FR" sz="1200" b="1" dirty="0" smtClean="0">
                <a:latin typeface="Arial" panose="020B0604020202020204" pitchFamily="34" charset="0"/>
                <a:cs typeface="Arial" panose="020B0604020202020204" pitchFamily="34" charset="0"/>
              </a:rPr>
              <a:t>  figure 1A.</a:t>
            </a:r>
            <a:endParaRPr lang="fr-FR" sz="1200" b="1" dirty="0">
              <a:latin typeface="Arial" panose="020B0604020202020204" pitchFamily="34" charset="0"/>
              <a:cs typeface="Arial" panose="020B0604020202020204" pitchFamily="34" charset="0"/>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80" y="1835696"/>
            <a:ext cx="5832648" cy="4126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14129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Image 45"/>
          <p:cNvPicPr>
            <a:picLocks noChangeAspect="1"/>
          </p:cNvPicPr>
          <p:nvPr/>
        </p:nvPicPr>
        <p:blipFill>
          <a:blip r:embed="rId2"/>
          <a:stretch>
            <a:fillRect/>
          </a:stretch>
        </p:blipFill>
        <p:spPr>
          <a:xfrm>
            <a:off x="1269000" y="481775"/>
            <a:ext cx="4320000" cy="2160000"/>
          </a:xfrm>
          <a:prstGeom prst="rect">
            <a:avLst/>
          </a:prstGeom>
        </p:spPr>
      </p:pic>
      <p:pic>
        <p:nvPicPr>
          <p:cNvPr id="47" name="Image 46"/>
          <p:cNvPicPr>
            <a:picLocks noChangeAspect="1"/>
          </p:cNvPicPr>
          <p:nvPr/>
        </p:nvPicPr>
        <p:blipFill>
          <a:blip r:embed="rId3"/>
          <a:stretch>
            <a:fillRect/>
          </a:stretch>
        </p:blipFill>
        <p:spPr>
          <a:xfrm>
            <a:off x="1269000" y="2893946"/>
            <a:ext cx="4320000" cy="2160000"/>
          </a:xfrm>
          <a:prstGeom prst="rect">
            <a:avLst/>
          </a:prstGeom>
        </p:spPr>
      </p:pic>
      <p:sp>
        <p:nvSpPr>
          <p:cNvPr id="48" name="ZoneTexte 47"/>
          <p:cNvSpPr txBox="1"/>
          <p:nvPr/>
        </p:nvSpPr>
        <p:spPr>
          <a:xfrm>
            <a:off x="2495550" y="236438"/>
            <a:ext cx="1866900" cy="246221"/>
          </a:xfrm>
          <a:prstGeom prst="rect">
            <a:avLst/>
          </a:prstGeom>
          <a:noFill/>
        </p:spPr>
        <p:txBody>
          <a:bodyPr wrap="square" rtlCol="0">
            <a:spAutoFit/>
          </a:bodyPr>
          <a:lstStyle/>
          <a:p>
            <a:pPr algn="ctr"/>
            <a:r>
              <a:rPr lang="fr-FR" sz="1000" b="1" dirty="0" smtClean="0"/>
              <a:t>PPAR</a:t>
            </a:r>
            <a:r>
              <a:rPr lang="el-GR" sz="1000" b="1" dirty="0" smtClean="0">
                <a:latin typeface="Calibri" panose="020F0502020204030204" pitchFamily="34" charset="0"/>
              </a:rPr>
              <a:t>γ</a:t>
            </a:r>
            <a:r>
              <a:rPr lang="fr-FR" sz="1000" b="1" dirty="0" smtClean="0">
                <a:latin typeface="Calibri" panose="020F0502020204030204" pitchFamily="34" charset="0"/>
              </a:rPr>
              <a:t>-PGC1</a:t>
            </a:r>
            <a:r>
              <a:rPr lang="el-GR" sz="1000" b="1" dirty="0" smtClean="0">
                <a:latin typeface="Calibri" panose="020F0502020204030204" pitchFamily="34" charset="0"/>
              </a:rPr>
              <a:t>α</a:t>
            </a:r>
            <a:r>
              <a:rPr lang="fr-FR" sz="1000" b="1" dirty="0" smtClean="0">
                <a:latin typeface="Calibri" panose="020F0502020204030204" pitchFamily="34" charset="0"/>
              </a:rPr>
              <a:t> / T475M</a:t>
            </a:r>
            <a:r>
              <a:rPr lang="fr-FR" sz="1000" b="1" dirty="0">
                <a:latin typeface="Calibri" panose="020F0502020204030204" pitchFamily="34" charset="0"/>
              </a:rPr>
              <a:t> -PGC1</a:t>
            </a:r>
            <a:r>
              <a:rPr lang="el-GR" sz="1000" b="1" dirty="0">
                <a:latin typeface="Calibri" panose="020F0502020204030204" pitchFamily="34" charset="0"/>
              </a:rPr>
              <a:t>α</a:t>
            </a:r>
            <a:endParaRPr lang="fr-FR" sz="1000" b="1" dirty="0"/>
          </a:p>
        </p:txBody>
      </p:sp>
      <p:sp>
        <p:nvSpPr>
          <p:cNvPr id="49" name="ZoneTexte 48"/>
          <p:cNvSpPr txBox="1"/>
          <p:nvPr/>
        </p:nvSpPr>
        <p:spPr>
          <a:xfrm>
            <a:off x="2495550" y="2720109"/>
            <a:ext cx="1866900" cy="246221"/>
          </a:xfrm>
          <a:prstGeom prst="rect">
            <a:avLst/>
          </a:prstGeom>
          <a:noFill/>
        </p:spPr>
        <p:txBody>
          <a:bodyPr wrap="square" rtlCol="0">
            <a:spAutoFit/>
          </a:bodyPr>
          <a:lstStyle/>
          <a:p>
            <a:pPr algn="ctr"/>
            <a:r>
              <a:rPr lang="fr-FR" sz="1000" b="1" dirty="0" smtClean="0"/>
              <a:t>PPAR</a:t>
            </a:r>
            <a:r>
              <a:rPr lang="el-GR" sz="1000" b="1" dirty="0" smtClean="0">
                <a:latin typeface="Calibri" panose="020F0502020204030204" pitchFamily="34" charset="0"/>
              </a:rPr>
              <a:t>γ</a:t>
            </a:r>
            <a:r>
              <a:rPr lang="fr-FR" sz="1000" b="1" dirty="0" smtClean="0">
                <a:latin typeface="Calibri" panose="020F0502020204030204" pitchFamily="34" charset="0"/>
              </a:rPr>
              <a:t>-PGC1</a:t>
            </a:r>
            <a:r>
              <a:rPr lang="el-GR" sz="1000" b="1" dirty="0" smtClean="0">
                <a:latin typeface="Calibri" panose="020F0502020204030204" pitchFamily="34" charset="0"/>
              </a:rPr>
              <a:t>α</a:t>
            </a:r>
            <a:r>
              <a:rPr lang="fr-FR" sz="1000" b="1" dirty="0" smtClean="0">
                <a:latin typeface="Calibri" panose="020F0502020204030204" pitchFamily="34" charset="0"/>
              </a:rPr>
              <a:t> / M280I </a:t>
            </a:r>
            <a:r>
              <a:rPr lang="fr-FR" sz="1000" b="1" dirty="0">
                <a:latin typeface="Calibri" panose="020F0502020204030204" pitchFamily="34" charset="0"/>
              </a:rPr>
              <a:t>-PGC1</a:t>
            </a:r>
            <a:r>
              <a:rPr lang="el-GR" sz="1000" b="1" dirty="0">
                <a:latin typeface="Calibri" panose="020F0502020204030204" pitchFamily="34" charset="0"/>
              </a:rPr>
              <a:t>α</a:t>
            </a:r>
            <a:endParaRPr lang="fr-FR" sz="1000" b="1" dirty="0"/>
          </a:p>
        </p:txBody>
      </p:sp>
      <p:sp>
        <p:nvSpPr>
          <p:cNvPr id="50" name="ZoneTexte 49"/>
          <p:cNvSpPr txBox="1"/>
          <p:nvPr/>
        </p:nvSpPr>
        <p:spPr>
          <a:xfrm>
            <a:off x="189776" y="5306117"/>
            <a:ext cx="6478447" cy="1384995"/>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Figure 13</a:t>
            </a:r>
            <a:r>
              <a:rPr lang="fr-FR" sz="1200" dirty="0" smtClean="0">
                <a:latin typeface="Arial" panose="020B0604020202020204" pitchFamily="34" charset="0"/>
                <a:cs typeface="Arial" panose="020B0604020202020204" pitchFamily="34" charset="0"/>
              </a:rPr>
              <a:t>: l</a:t>
            </a:r>
            <a:r>
              <a:rPr lang="en-US" sz="1200" dirty="0" err="1" smtClean="0">
                <a:latin typeface="Arial" panose="020B0604020202020204" pitchFamily="34" charset="0"/>
                <a:cs typeface="Arial" panose="020B0604020202020204" pitchFamily="34" charset="0"/>
              </a:rPr>
              <a:t>ogit</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representation of the statistical results </a:t>
            </a:r>
            <a:r>
              <a:rPr lang="en-US" sz="1200" dirty="0" smtClean="0">
                <a:latin typeface="Arial" panose="020B0604020202020204" pitchFamily="34" charset="0"/>
                <a:cs typeface="Arial" panose="020B0604020202020204" pitchFamily="34" charset="0"/>
              </a:rPr>
              <a:t>for experiment in </a:t>
            </a:r>
            <a:r>
              <a:rPr lang="en-US" sz="1200" dirty="0">
                <a:latin typeface="Arial" panose="020B0604020202020204" pitchFamily="34" charset="0"/>
                <a:cs typeface="Arial" panose="020B0604020202020204" pitchFamily="34" charset="0"/>
              </a:rPr>
              <a:t>MEMHDX. </a:t>
            </a:r>
            <a:r>
              <a:rPr lang="en-US" sz="1200" dirty="0" smtClean="0">
                <a:latin typeface="Arial" panose="020B0604020202020204" pitchFamily="34" charset="0"/>
                <a:cs typeface="Arial" panose="020B0604020202020204" pitchFamily="34" charset="0"/>
              </a:rPr>
              <a:t>Each point represents a single identified peptide. The red bars represent the statistical significance limits : the vertical one is for the magnitude of the difference between the two states while the horizontal one is for the change in dynamics. Peptides which are at the left of the vertical bar present a statistically significance of the difference between the two compared states (</a:t>
            </a:r>
            <a:r>
              <a:rPr lang="fr-FR" sz="1200" dirty="0" err="1" smtClean="0">
                <a:latin typeface="Arial" panose="020B0604020202020204" pitchFamily="34" charset="0"/>
                <a:cs typeface="Arial" panose="020B0604020202020204" pitchFamily="34" charset="0"/>
              </a:rPr>
              <a:t>statistical</a:t>
            </a:r>
            <a:r>
              <a:rPr lang="fr-FR" sz="1200" dirty="0" smtClean="0">
                <a:latin typeface="Arial" panose="020B0604020202020204" pitchFamily="34" charset="0"/>
                <a:cs typeface="Arial" panose="020B0604020202020204" pitchFamily="34" charset="0"/>
              </a:rPr>
              <a:t> </a:t>
            </a:r>
            <a:r>
              <a:rPr lang="fr-FR" sz="1200" dirty="0" err="1">
                <a:latin typeface="Arial" panose="020B0604020202020204" pitchFamily="34" charset="0"/>
                <a:cs typeface="Arial" panose="020B0604020202020204" pitchFamily="34" charset="0"/>
              </a:rPr>
              <a:t>significance</a:t>
            </a:r>
            <a:r>
              <a:rPr lang="fr-FR" sz="1200" dirty="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value set to 0.01)</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Source data are provided as a Source Data </a:t>
            </a:r>
            <a:r>
              <a:rPr lang="en-US" sz="1200" dirty="0" smtClean="0">
                <a:latin typeface="Arial" panose="020B0604020202020204" pitchFamily="34" charset="0"/>
                <a:cs typeface="Arial" panose="020B0604020202020204" pitchFamily="34" charset="0"/>
              </a:rPr>
              <a:t>file.</a:t>
            </a:r>
            <a:endParaRPr lang="fr-FR"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04402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p:cNvSpPr txBox="1"/>
          <p:nvPr/>
        </p:nvSpPr>
        <p:spPr>
          <a:xfrm>
            <a:off x="189776" y="5917607"/>
            <a:ext cx="6478447" cy="1384995"/>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Figure 14</a:t>
            </a:r>
            <a:r>
              <a:rPr lang="fr-FR" sz="1200" dirty="0" smtClean="0">
                <a:latin typeface="Arial" panose="020B0604020202020204" pitchFamily="34" charset="0"/>
                <a:cs typeface="Arial" panose="020B0604020202020204" pitchFamily="34" charset="0"/>
              </a:rPr>
              <a:t>: </a:t>
            </a:r>
            <a:r>
              <a:rPr lang="fr-FR" sz="1200" b="1" dirty="0">
                <a:latin typeface="Arial" panose="020B0604020202020204" pitchFamily="34" charset="0"/>
                <a:cs typeface="Arial" panose="020B0604020202020204" pitchFamily="34" charset="0"/>
              </a:rPr>
              <a:t>HDX-MS </a:t>
            </a:r>
            <a:r>
              <a:rPr lang="fr-FR" sz="1200" b="1" dirty="0" err="1">
                <a:latin typeface="Arial" panose="020B0604020202020204" pitchFamily="34" charset="0"/>
                <a:cs typeface="Arial" panose="020B0604020202020204" pitchFamily="34" charset="0"/>
              </a:rPr>
              <a:t>analysis</a:t>
            </a:r>
            <a:r>
              <a:rPr lang="fr-FR" sz="1200" b="1" dirty="0">
                <a:latin typeface="Arial" panose="020B0604020202020204" pitchFamily="34" charset="0"/>
                <a:cs typeface="Arial" panose="020B0604020202020204" pitchFamily="34" charset="0"/>
              </a:rPr>
              <a:t> of the </a:t>
            </a:r>
            <a:r>
              <a:rPr lang="fr-FR" sz="1200" b="1" dirty="0" err="1">
                <a:latin typeface="Arial" panose="020B0604020202020204" pitchFamily="34" charset="0"/>
                <a:cs typeface="Arial" panose="020B0604020202020204" pitchFamily="34" charset="0"/>
              </a:rPr>
              <a:t>effect</a:t>
            </a:r>
            <a:r>
              <a:rPr lang="fr-FR" sz="1200" b="1" dirty="0">
                <a:latin typeface="Arial" panose="020B0604020202020204" pitchFamily="34" charset="0"/>
                <a:cs typeface="Arial" panose="020B0604020202020204" pitchFamily="34" charset="0"/>
              </a:rPr>
              <a:t> of </a:t>
            </a:r>
            <a:r>
              <a:rPr lang="fr-FR" sz="1200" b="1" dirty="0" smtClean="0">
                <a:latin typeface="Arial" panose="020B0604020202020204" pitchFamily="34" charset="0"/>
                <a:cs typeface="Arial" panose="020B0604020202020204" pitchFamily="34" charset="0"/>
              </a:rPr>
              <a:t>PPAR</a:t>
            </a:r>
            <a:r>
              <a:rPr lang="el-GR" sz="1200" b="1" dirty="0" smtClean="0">
                <a:latin typeface="Arial" panose="020B0604020202020204" pitchFamily="34" charset="0"/>
                <a:cs typeface="Arial" panose="020B0604020202020204" pitchFamily="34" charset="0"/>
              </a:rPr>
              <a:t>γ</a:t>
            </a:r>
            <a:r>
              <a:rPr lang="fr-FR" sz="1200" b="1" dirty="0" smtClean="0">
                <a:latin typeface="Arial" panose="020B0604020202020204" pitchFamily="34" charset="0"/>
                <a:cs typeface="Arial" panose="020B0604020202020204" pitchFamily="34" charset="0"/>
              </a:rPr>
              <a:t> T475M and M280I mutations on PPAR</a:t>
            </a:r>
            <a:r>
              <a:rPr lang="el-GR" sz="1200" b="1" dirty="0" smtClean="0">
                <a:latin typeface="Arial" panose="020B0604020202020204" pitchFamily="34" charset="0"/>
                <a:cs typeface="Arial" panose="020B0604020202020204" pitchFamily="34" charset="0"/>
              </a:rPr>
              <a:t>γ</a:t>
            </a:r>
            <a:r>
              <a:rPr lang="fr-FR" sz="1200" b="1" dirty="0" smtClean="0">
                <a:latin typeface="Arial" panose="020B0604020202020204" pitchFamily="34" charset="0"/>
                <a:cs typeface="Arial" panose="020B0604020202020204" pitchFamily="34" charset="0"/>
              </a:rPr>
              <a:t>-PGC1</a:t>
            </a:r>
            <a:r>
              <a:rPr lang="el-GR" sz="1200" b="1" dirty="0" smtClean="0">
                <a:latin typeface="Arial" panose="020B0604020202020204" pitchFamily="34" charset="0"/>
                <a:cs typeface="Arial" panose="020B0604020202020204" pitchFamily="34" charset="0"/>
              </a:rPr>
              <a:t>α</a:t>
            </a:r>
            <a:r>
              <a:rPr lang="fr-FR" sz="1200" b="1" dirty="0" smtClean="0">
                <a:latin typeface="Arial" panose="020B0604020202020204" pitchFamily="34" charset="0"/>
                <a:cs typeface="Arial" panose="020B0604020202020204" pitchFamily="34" charset="0"/>
              </a:rPr>
              <a:t> complexes</a:t>
            </a:r>
            <a:r>
              <a:rPr lang="fr-FR" sz="1200" dirty="0" smtClean="0">
                <a:latin typeface="Arial" panose="020B0604020202020204" pitchFamily="34" charset="0"/>
                <a:cs typeface="Arial" panose="020B0604020202020204" pitchFamily="34" charset="0"/>
              </a:rPr>
              <a:t>. Relative </a:t>
            </a:r>
            <a:r>
              <a:rPr lang="fr-FR" sz="1200" dirty="0" err="1" smtClean="0">
                <a:latin typeface="Arial" panose="020B0604020202020204" pitchFamily="34" charset="0"/>
                <a:cs typeface="Arial" panose="020B0604020202020204" pitchFamily="34" charset="0"/>
              </a:rPr>
              <a:t>uptake</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difference</a:t>
            </a:r>
            <a:r>
              <a:rPr lang="fr-FR" sz="1200" dirty="0" smtClean="0">
                <a:latin typeface="Arial" panose="020B0604020202020204" pitchFamily="34" charset="0"/>
                <a:cs typeface="Arial" panose="020B0604020202020204" pitchFamily="34" charset="0"/>
              </a:rPr>
              <a:t> plots are </a:t>
            </a:r>
            <a:r>
              <a:rPr lang="fr-FR" sz="1200" dirty="0" err="1" smtClean="0">
                <a:latin typeface="Arial" panose="020B0604020202020204" pitchFamily="34" charset="0"/>
                <a:cs typeface="Arial" panose="020B0604020202020204" pitchFamily="34" charset="0"/>
              </a:rPr>
              <a:t>represented</a:t>
            </a:r>
            <a:r>
              <a:rPr lang="fr-FR" sz="1200" dirty="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rPr>
              <a:t>by </a:t>
            </a:r>
            <a:r>
              <a:rPr lang="fr-FR" sz="1200" dirty="0" err="1" smtClean="0">
                <a:latin typeface="Arial" panose="020B0604020202020204" pitchFamily="34" charset="0"/>
                <a:cs typeface="Arial" panose="020B0604020202020204" pitchFamily="34" charset="0"/>
              </a:rPr>
              <a:t>substracted</a:t>
            </a:r>
            <a:r>
              <a:rPr lang="fr-FR" sz="1200" dirty="0" smtClean="0">
                <a:latin typeface="Arial" panose="020B0604020202020204" pitchFamily="34" charset="0"/>
                <a:cs typeface="Arial" panose="020B0604020202020204" pitchFamily="34" charset="0"/>
              </a:rPr>
              <a:t> RFU of mutant-PGC1</a:t>
            </a:r>
            <a:r>
              <a:rPr lang="el-GR" sz="1200" dirty="0" smtClean="0">
                <a:latin typeface="Arial" panose="020B0604020202020204" pitchFamily="34" charset="0"/>
                <a:cs typeface="Arial" panose="020B0604020202020204" pitchFamily="34" charset="0"/>
              </a:rPr>
              <a:t>α</a:t>
            </a:r>
            <a:r>
              <a:rPr lang="fr-FR" sz="1200" dirty="0" smtClean="0">
                <a:latin typeface="Arial" panose="020B0604020202020204" pitchFamily="34" charset="0"/>
                <a:cs typeface="Arial" panose="020B0604020202020204" pitchFamily="34" charset="0"/>
              </a:rPr>
              <a:t> complexes </a:t>
            </a:r>
            <a:r>
              <a:rPr lang="fr-FR" sz="1200" dirty="0" err="1" smtClean="0">
                <a:latin typeface="Arial" panose="020B0604020202020204" pitchFamily="34" charset="0"/>
                <a:cs typeface="Arial" panose="020B0604020202020204" pitchFamily="34" charset="0"/>
              </a:rPr>
              <a:t>from</a:t>
            </a:r>
            <a:r>
              <a:rPr lang="fr-FR" sz="1200" dirty="0" smtClean="0">
                <a:latin typeface="Arial" panose="020B0604020202020204" pitchFamily="34" charset="0"/>
                <a:cs typeface="Arial" panose="020B0604020202020204" pitchFamily="34" charset="0"/>
              </a:rPr>
              <a:t> </a:t>
            </a:r>
            <a:r>
              <a:rPr lang="fr-FR" sz="1200" dirty="0">
                <a:latin typeface="Arial" panose="020B0604020202020204" pitchFamily="34" charset="0"/>
                <a:cs typeface="Arial" panose="020B0604020202020204" pitchFamily="34" charset="0"/>
              </a:rPr>
              <a:t>PPAR</a:t>
            </a:r>
            <a:r>
              <a:rPr lang="el-GR" sz="1200" dirty="0">
                <a:latin typeface="Arial" panose="020B0604020202020204" pitchFamily="34" charset="0"/>
                <a:cs typeface="Arial" panose="020B0604020202020204" pitchFamily="34" charset="0"/>
              </a:rPr>
              <a:t>γ</a:t>
            </a:r>
            <a:r>
              <a:rPr lang="fr-FR" sz="1200" dirty="0">
                <a:latin typeface="Arial" panose="020B0604020202020204" pitchFamily="34" charset="0"/>
                <a:cs typeface="Arial" panose="020B0604020202020204" pitchFamily="34" charset="0"/>
              </a:rPr>
              <a:t>-PGC1</a:t>
            </a:r>
            <a:r>
              <a:rPr lang="el-GR" sz="1200" dirty="0" smtClean="0">
                <a:latin typeface="Arial" panose="020B0604020202020204" pitchFamily="34" charset="0"/>
                <a:cs typeface="Arial" panose="020B0604020202020204" pitchFamily="34" charset="0"/>
              </a:rPr>
              <a:t>α</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complex</a:t>
            </a:r>
            <a:r>
              <a:rPr lang="fr-FR" sz="1200" dirty="0" smtClean="0">
                <a:latin typeface="Arial" panose="020B0604020202020204" pitchFamily="34" charset="0"/>
                <a:cs typeface="Arial" panose="020B0604020202020204" pitchFamily="34" charset="0"/>
              </a:rPr>
              <a:t> RFU. Peptides </a:t>
            </a:r>
            <a:r>
              <a:rPr lang="fr-FR" sz="1200" dirty="0" err="1" smtClean="0">
                <a:latin typeface="Arial" panose="020B0604020202020204" pitchFamily="34" charset="0"/>
                <a:cs typeface="Arial" panose="020B0604020202020204" pitchFamily="34" charset="0"/>
              </a:rPr>
              <a:t>highlighted</a:t>
            </a:r>
            <a:r>
              <a:rPr lang="fr-FR" sz="1200" dirty="0" smtClean="0">
                <a:latin typeface="Arial" panose="020B0604020202020204" pitchFamily="34" charset="0"/>
                <a:cs typeface="Arial" panose="020B0604020202020204" pitchFamily="34" charset="0"/>
              </a:rPr>
              <a:t> in </a:t>
            </a:r>
            <a:r>
              <a:rPr lang="fr-FR" sz="1200" dirty="0" err="1" smtClean="0">
                <a:latin typeface="Arial" panose="020B0604020202020204" pitchFamily="34" charset="0"/>
                <a:cs typeface="Arial" panose="020B0604020202020204" pitchFamily="34" charset="0"/>
              </a:rPr>
              <a:t>blue</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represent</a:t>
            </a:r>
            <a:r>
              <a:rPr lang="fr-FR" sz="1200" dirty="0" smtClean="0">
                <a:latin typeface="Arial" panose="020B0604020202020204" pitchFamily="34" charset="0"/>
                <a:cs typeface="Arial" panose="020B0604020202020204" pitchFamily="34" charset="0"/>
              </a:rPr>
              <a:t> peptides </a:t>
            </a:r>
            <a:r>
              <a:rPr lang="fr-FR" sz="1200" dirty="0" err="1" smtClean="0">
                <a:latin typeface="Arial" panose="020B0604020202020204" pitchFamily="34" charset="0"/>
                <a:cs typeface="Arial" panose="020B0604020202020204" pitchFamily="34" charset="0"/>
              </a:rPr>
              <a:t>with</a:t>
            </a:r>
            <a:r>
              <a:rPr lang="fr-FR" sz="1200" dirty="0" smtClean="0">
                <a:latin typeface="Arial" panose="020B0604020202020204" pitchFamily="34" charset="0"/>
                <a:cs typeface="Arial" panose="020B0604020202020204" pitchFamily="34" charset="0"/>
              </a:rPr>
              <a:t> a </a:t>
            </a:r>
            <a:r>
              <a:rPr lang="fr-FR" sz="1200" dirty="0" err="1" smtClean="0">
                <a:latin typeface="Arial" panose="020B0604020202020204" pitchFamily="34" charset="0"/>
                <a:cs typeface="Arial" panose="020B0604020202020204" pitchFamily="34" charset="0"/>
              </a:rPr>
              <a:t>difference</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statitiscally</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significant</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using</a:t>
            </a:r>
            <a:r>
              <a:rPr lang="fr-FR" sz="1200" dirty="0" smtClean="0">
                <a:latin typeface="Arial" panose="020B0604020202020204" pitchFamily="34" charset="0"/>
                <a:cs typeface="Arial" panose="020B0604020202020204" pitchFamily="34" charset="0"/>
              </a:rPr>
              <a:t> MEMHDX, </a:t>
            </a:r>
            <a:r>
              <a:rPr lang="fr-FR" sz="1200" i="1" dirty="0" smtClean="0">
                <a:latin typeface="Arial" panose="020B0604020202020204" pitchFamily="34" charset="0"/>
                <a:cs typeface="Arial" panose="020B0604020202020204" pitchFamily="34" charset="0"/>
              </a:rPr>
              <a:t>p</a:t>
            </a:r>
            <a:r>
              <a:rPr lang="fr-FR" sz="1200" dirty="0" smtClean="0">
                <a:latin typeface="Arial" panose="020B0604020202020204" pitchFamily="34" charset="0"/>
                <a:cs typeface="Arial" panose="020B0604020202020204" pitchFamily="34" charset="0"/>
              </a:rPr>
              <a:t>&lt;0,01, </a:t>
            </a:r>
            <a:r>
              <a:rPr lang="fr-FR" sz="1200" dirty="0" err="1" smtClean="0">
                <a:latin typeface="Arial" panose="020B0604020202020204" pitchFamily="34" charset="0"/>
                <a:cs typeface="Arial" panose="020B0604020202020204" pitchFamily="34" charset="0"/>
              </a:rPr>
              <a:t>see</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supplementary</a:t>
            </a:r>
            <a:r>
              <a:rPr lang="fr-FR" sz="1200" dirty="0" smtClean="0">
                <a:latin typeface="Arial" panose="020B0604020202020204" pitchFamily="34" charset="0"/>
                <a:cs typeface="Arial" panose="020B0604020202020204" pitchFamily="34" charset="0"/>
              </a:rPr>
              <a:t> Fig13). Peptides </a:t>
            </a:r>
            <a:r>
              <a:rPr lang="fr-FR" sz="1200" dirty="0" err="1" smtClean="0">
                <a:latin typeface="Arial" panose="020B0604020202020204" pitchFamily="34" charset="0"/>
                <a:cs typeface="Arial" panose="020B0604020202020204" pitchFamily="34" charset="0"/>
              </a:rPr>
              <a:t>highlighted</a:t>
            </a:r>
            <a:r>
              <a:rPr lang="fr-FR" sz="1200" dirty="0" smtClean="0">
                <a:latin typeface="Arial" panose="020B0604020202020204" pitchFamily="34" charset="0"/>
                <a:cs typeface="Arial" panose="020B0604020202020204" pitchFamily="34" charset="0"/>
              </a:rPr>
              <a:t> in </a:t>
            </a:r>
            <a:r>
              <a:rPr lang="fr-FR" sz="1200" dirty="0" err="1" smtClean="0">
                <a:latin typeface="Arial" panose="020B0604020202020204" pitchFamily="34" charset="0"/>
                <a:cs typeface="Arial" panose="020B0604020202020204" pitchFamily="34" charset="0"/>
              </a:rPr>
              <a:t>grey</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represent</a:t>
            </a:r>
            <a:r>
              <a:rPr lang="fr-FR" sz="1200" dirty="0" smtClean="0">
                <a:latin typeface="Arial" panose="020B0604020202020204" pitchFamily="34" charset="0"/>
                <a:cs typeface="Arial" panose="020B0604020202020204" pitchFamily="34" charset="0"/>
              </a:rPr>
              <a:t> peptides </a:t>
            </a:r>
            <a:r>
              <a:rPr lang="fr-FR" sz="1200" dirty="0" err="1" smtClean="0">
                <a:latin typeface="Arial" panose="020B0604020202020204" pitchFamily="34" charset="0"/>
                <a:cs typeface="Arial" panose="020B0604020202020204" pitchFamily="34" charset="0"/>
              </a:rPr>
              <a:t>carrying</a:t>
            </a:r>
            <a:r>
              <a:rPr lang="fr-FR" sz="1200" dirty="0" smtClean="0">
                <a:latin typeface="Arial" panose="020B0604020202020204" pitchFamily="34" charset="0"/>
                <a:cs typeface="Arial" panose="020B0604020202020204" pitchFamily="34" charset="0"/>
              </a:rPr>
              <a:t> the mutation site of the </a:t>
            </a:r>
            <a:r>
              <a:rPr lang="fr-FR" sz="1200" dirty="0" err="1" smtClean="0">
                <a:latin typeface="Arial" panose="020B0604020202020204" pitchFamily="34" charset="0"/>
                <a:cs typeface="Arial" panose="020B0604020202020204" pitchFamily="34" charset="0"/>
              </a:rPr>
              <a:t>corresponding</a:t>
            </a:r>
            <a:r>
              <a:rPr lang="fr-FR" sz="1200" dirty="0" smtClean="0">
                <a:latin typeface="Arial" panose="020B0604020202020204" pitchFamily="34" charset="0"/>
                <a:cs typeface="Arial" panose="020B0604020202020204" pitchFamily="34" charset="0"/>
              </a:rPr>
              <a:t> mutant and </a:t>
            </a:r>
            <a:r>
              <a:rPr lang="fr-FR" sz="1200" dirty="0" err="1" smtClean="0">
                <a:latin typeface="Arial" panose="020B0604020202020204" pitchFamily="34" charset="0"/>
                <a:cs typeface="Arial" panose="020B0604020202020204" pitchFamily="34" charset="0"/>
              </a:rPr>
              <a:t>were</a:t>
            </a:r>
            <a:r>
              <a:rPr lang="fr-FR" sz="1200" dirty="0" smtClean="0">
                <a:latin typeface="Arial" panose="020B0604020202020204" pitchFamily="34" charset="0"/>
                <a:cs typeface="Arial" panose="020B0604020202020204" pitchFamily="34" charset="0"/>
              </a:rPr>
              <a:t> not </a:t>
            </a:r>
            <a:r>
              <a:rPr lang="fr-FR" sz="1200" dirty="0" err="1" smtClean="0">
                <a:latin typeface="Arial" panose="020B0604020202020204" pitchFamily="34" charset="0"/>
                <a:cs typeface="Arial" panose="020B0604020202020204" pitchFamily="34" charset="0"/>
              </a:rPr>
              <a:t>identified</a:t>
            </a:r>
            <a:r>
              <a:rPr lang="fr-FR"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Source data are provided as a Source Data </a:t>
            </a:r>
            <a:r>
              <a:rPr lang="en-US" sz="1200" dirty="0" smtClean="0">
                <a:latin typeface="Arial" panose="020B0604020202020204" pitchFamily="34" charset="0"/>
                <a:cs typeface="Arial" panose="020B0604020202020204" pitchFamily="34" charset="0"/>
              </a:rPr>
              <a:t>file.</a:t>
            </a:r>
            <a:endParaRPr lang="fr-FR" sz="1200" dirty="0">
              <a:latin typeface="Arial" panose="020B0604020202020204" pitchFamily="34" charset="0"/>
              <a:cs typeface="Arial" panose="020B0604020202020204" pitchFamily="34" charset="0"/>
            </a:endParaRPr>
          </a:p>
        </p:txBody>
      </p:sp>
      <p:pic>
        <p:nvPicPr>
          <p:cNvPr id="21" name="Image 20"/>
          <p:cNvPicPr>
            <a:picLocks noChangeAspect="1"/>
          </p:cNvPicPr>
          <p:nvPr/>
        </p:nvPicPr>
        <p:blipFill>
          <a:blip r:embed="rId2"/>
          <a:stretch>
            <a:fillRect/>
          </a:stretch>
        </p:blipFill>
        <p:spPr>
          <a:xfrm>
            <a:off x="549000" y="402043"/>
            <a:ext cx="5760000" cy="2159695"/>
          </a:xfrm>
          <a:prstGeom prst="rect">
            <a:avLst/>
          </a:prstGeom>
        </p:spPr>
      </p:pic>
      <p:pic>
        <p:nvPicPr>
          <p:cNvPr id="23" name="Image 22"/>
          <p:cNvPicPr>
            <a:picLocks noChangeAspect="1"/>
          </p:cNvPicPr>
          <p:nvPr/>
        </p:nvPicPr>
        <p:blipFill>
          <a:blip r:embed="rId3"/>
          <a:stretch>
            <a:fillRect/>
          </a:stretch>
        </p:blipFill>
        <p:spPr>
          <a:xfrm>
            <a:off x="549000" y="2911443"/>
            <a:ext cx="5760000" cy="2163048"/>
          </a:xfrm>
          <a:prstGeom prst="rect">
            <a:avLst/>
          </a:prstGeom>
        </p:spPr>
      </p:pic>
      <p:sp>
        <p:nvSpPr>
          <p:cNvPr id="25" name="Rectangle 24"/>
          <p:cNvSpPr/>
          <p:nvPr/>
        </p:nvSpPr>
        <p:spPr>
          <a:xfrm>
            <a:off x="1682748" y="2917139"/>
            <a:ext cx="133351" cy="2160610"/>
          </a:xfrm>
          <a:prstGeom prst="rect">
            <a:avLst/>
          </a:prstGeom>
          <a:solidFill>
            <a:schemeClr val="bg1">
              <a:lumMod val="50000"/>
              <a:alpha val="20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p:cNvSpPr txBox="1"/>
          <p:nvPr/>
        </p:nvSpPr>
        <p:spPr>
          <a:xfrm>
            <a:off x="1603689" y="2873132"/>
            <a:ext cx="291468" cy="261610"/>
          </a:xfrm>
          <a:prstGeom prst="rect">
            <a:avLst/>
          </a:prstGeom>
          <a:noFill/>
        </p:spPr>
        <p:txBody>
          <a:bodyPr wrap="square" rtlCol="0">
            <a:spAutoFit/>
          </a:bodyPr>
          <a:lstStyle/>
          <a:p>
            <a:pPr algn="ctr"/>
            <a:r>
              <a:rPr lang="fr-FR" sz="1100" dirty="0" smtClean="0"/>
              <a:t>X</a:t>
            </a:r>
            <a:endParaRPr lang="fr-FR" sz="1100" dirty="0"/>
          </a:p>
        </p:txBody>
      </p:sp>
      <p:sp>
        <p:nvSpPr>
          <p:cNvPr id="28" name="Rectangle 27"/>
          <p:cNvSpPr/>
          <p:nvPr/>
        </p:nvSpPr>
        <p:spPr>
          <a:xfrm>
            <a:off x="1682747" y="390457"/>
            <a:ext cx="276224"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2075810" y="401585"/>
            <a:ext cx="400051"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3712108" y="401205"/>
            <a:ext cx="133351"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4510392" y="402043"/>
            <a:ext cx="133351"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5590956" y="401205"/>
            <a:ext cx="533401"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1421614" y="402043"/>
            <a:ext cx="133351"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1131358" y="2917139"/>
            <a:ext cx="551389"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4631083" y="2913785"/>
            <a:ext cx="276224"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1816099" y="2917139"/>
            <a:ext cx="133351"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p:cNvSpPr/>
          <p:nvPr/>
        </p:nvSpPr>
        <p:spPr>
          <a:xfrm>
            <a:off x="2088402" y="2917139"/>
            <a:ext cx="549811"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3432174" y="2913785"/>
            <a:ext cx="133351"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p:cNvSpPr/>
          <p:nvPr/>
        </p:nvSpPr>
        <p:spPr>
          <a:xfrm>
            <a:off x="3700521" y="2913785"/>
            <a:ext cx="133351"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p:cNvSpPr/>
          <p:nvPr/>
        </p:nvSpPr>
        <p:spPr>
          <a:xfrm>
            <a:off x="5176897" y="2913785"/>
            <a:ext cx="266641"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p:cNvSpPr/>
          <p:nvPr/>
        </p:nvSpPr>
        <p:spPr>
          <a:xfrm>
            <a:off x="5582397" y="2913785"/>
            <a:ext cx="680291" cy="2160610"/>
          </a:xfrm>
          <a:prstGeom prst="rect">
            <a:avLst/>
          </a:prstGeom>
          <a:solidFill>
            <a:srgbClr val="0070C0">
              <a:alpha val="20000"/>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ZoneTexte 48"/>
          <p:cNvSpPr txBox="1"/>
          <p:nvPr/>
        </p:nvSpPr>
        <p:spPr>
          <a:xfrm>
            <a:off x="1679766" y="5237433"/>
            <a:ext cx="492919" cy="196208"/>
          </a:xfrm>
          <a:prstGeom prst="rect">
            <a:avLst/>
          </a:prstGeom>
          <a:noFill/>
        </p:spPr>
        <p:txBody>
          <a:bodyPr wrap="square" rtlCol="0">
            <a:spAutoFit/>
          </a:bodyPr>
          <a:lstStyle/>
          <a:p>
            <a:r>
              <a:rPr lang="fr-FR" sz="675" b="1" i="1" dirty="0"/>
              <a:t>H2’</a:t>
            </a:r>
          </a:p>
        </p:txBody>
      </p:sp>
      <p:sp>
        <p:nvSpPr>
          <p:cNvPr id="50" name="Accolade fermante 49"/>
          <p:cNvSpPr/>
          <p:nvPr/>
        </p:nvSpPr>
        <p:spPr>
          <a:xfrm rot="5400000">
            <a:off x="1748294" y="4990007"/>
            <a:ext cx="123381" cy="297972"/>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51" name="ZoneTexte 50"/>
          <p:cNvSpPr txBox="1"/>
          <p:nvPr/>
        </p:nvSpPr>
        <p:spPr>
          <a:xfrm>
            <a:off x="1256356" y="5231079"/>
            <a:ext cx="492919" cy="196208"/>
          </a:xfrm>
          <a:prstGeom prst="rect">
            <a:avLst/>
          </a:prstGeom>
          <a:noFill/>
        </p:spPr>
        <p:txBody>
          <a:bodyPr wrap="square" rtlCol="0">
            <a:spAutoFit/>
          </a:bodyPr>
          <a:lstStyle/>
          <a:p>
            <a:r>
              <a:rPr lang="fr-FR" sz="675" b="1" i="1" dirty="0"/>
              <a:t>H2</a:t>
            </a:r>
          </a:p>
        </p:txBody>
      </p:sp>
      <p:sp>
        <p:nvSpPr>
          <p:cNvPr id="52" name="Accolade fermante 51"/>
          <p:cNvSpPr/>
          <p:nvPr/>
        </p:nvSpPr>
        <p:spPr>
          <a:xfrm rot="5400000">
            <a:off x="1355176" y="4918041"/>
            <a:ext cx="129042" cy="447562"/>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53" name="Accolade fermante 52"/>
          <p:cNvSpPr/>
          <p:nvPr/>
        </p:nvSpPr>
        <p:spPr>
          <a:xfrm rot="5400000">
            <a:off x="942425" y="4972571"/>
            <a:ext cx="134734" cy="344194"/>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54" name="ZoneTexte 53"/>
          <p:cNvSpPr txBox="1"/>
          <p:nvPr/>
        </p:nvSpPr>
        <p:spPr>
          <a:xfrm>
            <a:off x="875493" y="5236765"/>
            <a:ext cx="492919" cy="196208"/>
          </a:xfrm>
          <a:prstGeom prst="rect">
            <a:avLst/>
          </a:prstGeom>
          <a:noFill/>
        </p:spPr>
        <p:txBody>
          <a:bodyPr wrap="square" rtlCol="0">
            <a:spAutoFit/>
          </a:bodyPr>
          <a:lstStyle/>
          <a:p>
            <a:r>
              <a:rPr lang="fr-FR" sz="675" b="1" i="1" dirty="0"/>
              <a:t>H1</a:t>
            </a:r>
          </a:p>
        </p:txBody>
      </p:sp>
      <p:pic>
        <p:nvPicPr>
          <p:cNvPr id="55" name="Image 54"/>
          <p:cNvPicPr>
            <a:picLocks noChangeAspect="1"/>
          </p:cNvPicPr>
          <p:nvPr/>
        </p:nvPicPr>
        <p:blipFill rotWithShape="1">
          <a:blip r:embed="rId4"/>
          <a:srcRect l="32941" t="92993" r="33394" b="1796"/>
          <a:stretch/>
        </p:blipFill>
        <p:spPr>
          <a:xfrm>
            <a:off x="1988999" y="5585152"/>
            <a:ext cx="2880000" cy="167217"/>
          </a:xfrm>
          <a:prstGeom prst="rect">
            <a:avLst/>
          </a:prstGeom>
        </p:spPr>
      </p:pic>
      <p:sp>
        <p:nvSpPr>
          <p:cNvPr id="56" name="ZoneTexte 55"/>
          <p:cNvSpPr txBox="1"/>
          <p:nvPr/>
        </p:nvSpPr>
        <p:spPr>
          <a:xfrm>
            <a:off x="2263519" y="5233112"/>
            <a:ext cx="492919" cy="196208"/>
          </a:xfrm>
          <a:prstGeom prst="rect">
            <a:avLst/>
          </a:prstGeom>
          <a:noFill/>
        </p:spPr>
        <p:txBody>
          <a:bodyPr wrap="square" rtlCol="0">
            <a:spAutoFit/>
          </a:bodyPr>
          <a:lstStyle/>
          <a:p>
            <a:r>
              <a:rPr lang="fr-FR" sz="675" b="1" i="1" dirty="0"/>
              <a:t>H3</a:t>
            </a:r>
          </a:p>
        </p:txBody>
      </p:sp>
      <p:sp>
        <p:nvSpPr>
          <p:cNvPr id="57" name="Accolade fermante 56"/>
          <p:cNvSpPr/>
          <p:nvPr/>
        </p:nvSpPr>
        <p:spPr>
          <a:xfrm rot="5400000">
            <a:off x="2376106" y="4920549"/>
            <a:ext cx="118602" cy="441661"/>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58" name="ZoneTexte 57"/>
          <p:cNvSpPr txBox="1"/>
          <p:nvPr/>
        </p:nvSpPr>
        <p:spPr>
          <a:xfrm>
            <a:off x="5449528" y="5215213"/>
            <a:ext cx="492919" cy="196208"/>
          </a:xfrm>
          <a:prstGeom prst="rect">
            <a:avLst/>
          </a:prstGeom>
          <a:noFill/>
        </p:spPr>
        <p:txBody>
          <a:bodyPr wrap="square" rtlCol="0">
            <a:spAutoFit/>
          </a:bodyPr>
          <a:lstStyle/>
          <a:p>
            <a:r>
              <a:rPr lang="fr-FR" sz="675" b="1" i="1" dirty="0"/>
              <a:t>H10</a:t>
            </a:r>
          </a:p>
        </p:txBody>
      </p:sp>
      <p:sp>
        <p:nvSpPr>
          <p:cNvPr id="59" name="Accolade fermante 58"/>
          <p:cNvSpPr/>
          <p:nvPr/>
        </p:nvSpPr>
        <p:spPr>
          <a:xfrm rot="5400000">
            <a:off x="5534055" y="5008065"/>
            <a:ext cx="129042" cy="268321"/>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60" name="ZoneTexte 59"/>
          <p:cNvSpPr txBox="1"/>
          <p:nvPr/>
        </p:nvSpPr>
        <p:spPr>
          <a:xfrm>
            <a:off x="3974040" y="5224260"/>
            <a:ext cx="492919" cy="196208"/>
          </a:xfrm>
          <a:prstGeom prst="rect">
            <a:avLst/>
          </a:prstGeom>
          <a:noFill/>
        </p:spPr>
        <p:txBody>
          <a:bodyPr wrap="square" rtlCol="0">
            <a:spAutoFit/>
          </a:bodyPr>
          <a:lstStyle/>
          <a:p>
            <a:r>
              <a:rPr lang="fr-FR" sz="675" b="1" i="1" dirty="0"/>
              <a:t>H7</a:t>
            </a:r>
          </a:p>
        </p:txBody>
      </p:sp>
      <p:sp>
        <p:nvSpPr>
          <p:cNvPr id="61" name="Accolade fermante 60"/>
          <p:cNvSpPr/>
          <p:nvPr/>
        </p:nvSpPr>
        <p:spPr>
          <a:xfrm rot="5400000">
            <a:off x="4042521" y="4872782"/>
            <a:ext cx="129042" cy="539937"/>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62" name="ZoneTexte 61"/>
          <p:cNvSpPr txBox="1"/>
          <p:nvPr/>
        </p:nvSpPr>
        <p:spPr>
          <a:xfrm>
            <a:off x="3643371" y="5224260"/>
            <a:ext cx="492919" cy="196208"/>
          </a:xfrm>
          <a:prstGeom prst="rect">
            <a:avLst/>
          </a:prstGeom>
          <a:noFill/>
        </p:spPr>
        <p:txBody>
          <a:bodyPr wrap="square" rtlCol="0">
            <a:spAutoFit/>
          </a:bodyPr>
          <a:lstStyle/>
          <a:p>
            <a:r>
              <a:rPr lang="fr-FR" sz="675" b="1" i="1" dirty="0"/>
              <a:t>H6</a:t>
            </a:r>
          </a:p>
        </p:txBody>
      </p:sp>
      <p:sp>
        <p:nvSpPr>
          <p:cNvPr id="63" name="Accolade fermante 62"/>
          <p:cNvSpPr/>
          <p:nvPr/>
        </p:nvSpPr>
        <p:spPr>
          <a:xfrm rot="5400000">
            <a:off x="3714916" y="5096257"/>
            <a:ext cx="139483" cy="98428"/>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64" name="ZoneTexte 63"/>
          <p:cNvSpPr txBox="1"/>
          <p:nvPr/>
        </p:nvSpPr>
        <p:spPr>
          <a:xfrm>
            <a:off x="3026915" y="5227157"/>
            <a:ext cx="492919" cy="196208"/>
          </a:xfrm>
          <a:prstGeom prst="rect">
            <a:avLst/>
          </a:prstGeom>
          <a:noFill/>
        </p:spPr>
        <p:txBody>
          <a:bodyPr wrap="square" rtlCol="0">
            <a:spAutoFit/>
          </a:bodyPr>
          <a:lstStyle/>
          <a:p>
            <a:r>
              <a:rPr lang="fr-FR" sz="675" b="1" i="1" dirty="0"/>
              <a:t>H5</a:t>
            </a:r>
          </a:p>
        </p:txBody>
      </p:sp>
      <p:sp>
        <p:nvSpPr>
          <p:cNvPr id="65" name="Accolade fermante 64"/>
          <p:cNvSpPr/>
          <p:nvPr/>
        </p:nvSpPr>
        <p:spPr>
          <a:xfrm rot="5400000">
            <a:off x="3101382" y="5030084"/>
            <a:ext cx="129042" cy="212154"/>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66" name="Accolade fermante 65"/>
          <p:cNvSpPr/>
          <p:nvPr/>
        </p:nvSpPr>
        <p:spPr>
          <a:xfrm rot="5400000">
            <a:off x="2899992" y="5085418"/>
            <a:ext cx="129042" cy="101483"/>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67" name="ZoneTexte 66"/>
          <p:cNvSpPr txBox="1"/>
          <p:nvPr/>
        </p:nvSpPr>
        <p:spPr>
          <a:xfrm>
            <a:off x="2832474" y="5226520"/>
            <a:ext cx="309960" cy="196208"/>
          </a:xfrm>
          <a:prstGeom prst="rect">
            <a:avLst/>
          </a:prstGeom>
          <a:noFill/>
        </p:spPr>
        <p:txBody>
          <a:bodyPr wrap="square" rtlCol="0">
            <a:spAutoFit/>
          </a:bodyPr>
          <a:lstStyle/>
          <a:p>
            <a:r>
              <a:rPr lang="fr-FR" sz="675" b="1" i="1" dirty="0"/>
              <a:t>H4</a:t>
            </a:r>
          </a:p>
        </p:txBody>
      </p:sp>
      <p:sp>
        <p:nvSpPr>
          <p:cNvPr id="68" name="ZoneTexte 67"/>
          <p:cNvSpPr txBox="1"/>
          <p:nvPr/>
        </p:nvSpPr>
        <p:spPr>
          <a:xfrm>
            <a:off x="3285865" y="5224260"/>
            <a:ext cx="492919" cy="196208"/>
          </a:xfrm>
          <a:prstGeom prst="rect">
            <a:avLst/>
          </a:prstGeom>
          <a:noFill/>
        </p:spPr>
        <p:txBody>
          <a:bodyPr wrap="square" rtlCol="0">
            <a:spAutoFit/>
          </a:bodyPr>
          <a:lstStyle/>
          <a:p>
            <a:r>
              <a:rPr lang="fr-FR" sz="675" b="1" i="1" dirty="0">
                <a:latin typeface="Calibri" panose="020F0502020204030204" pitchFamily="34" charset="0"/>
              </a:rPr>
              <a:t>β-</a:t>
            </a:r>
            <a:r>
              <a:rPr lang="fr-FR" sz="675" b="1" i="1" dirty="0" err="1">
                <a:latin typeface="Calibri" panose="020F0502020204030204" pitchFamily="34" charset="0"/>
              </a:rPr>
              <a:t>sheet</a:t>
            </a:r>
            <a:endParaRPr lang="fr-FR" sz="675" b="1" i="1" dirty="0"/>
          </a:p>
        </p:txBody>
      </p:sp>
      <p:sp>
        <p:nvSpPr>
          <p:cNvPr id="69" name="Accolade fermante 68"/>
          <p:cNvSpPr/>
          <p:nvPr/>
        </p:nvSpPr>
        <p:spPr>
          <a:xfrm rot="5400000">
            <a:off x="3445579" y="4913458"/>
            <a:ext cx="129042" cy="450842"/>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70" name="ZoneTexte 69"/>
          <p:cNvSpPr txBox="1"/>
          <p:nvPr/>
        </p:nvSpPr>
        <p:spPr>
          <a:xfrm>
            <a:off x="4513637" y="5224260"/>
            <a:ext cx="492919" cy="196208"/>
          </a:xfrm>
          <a:prstGeom prst="rect">
            <a:avLst/>
          </a:prstGeom>
          <a:noFill/>
        </p:spPr>
        <p:txBody>
          <a:bodyPr wrap="square" rtlCol="0">
            <a:spAutoFit/>
          </a:bodyPr>
          <a:lstStyle/>
          <a:p>
            <a:r>
              <a:rPr lang="fr-FR" sz="675" b="1" i="1" dirty="0" smtClean="0"/>
              <a:t>H8</a:t>
            </a:r>
            <a:endParaRPr lang="fr-FR" sz="675" b="1" i="1" dirty="0"/>
          </a:p>
        </p:txBody>
      </p:sp>
      <p:sp>
        <p:nvSpPr>
          <p:cNvPr id="71" name="Accolade fermante 70"/>
          <p:cNvSpPr/>
          <p:nvPr/>
        </p:nvSpPr>
        <p:spPr>
          <a:xfrm rot="5400000">
            <a:off x="4582118" y="4872782"/>
            <a:ext cx="129042" cy="539937"/>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72" name="ZoneTexte 71"/>
          <p:cNvSpPr txBox="1"/>
          <p:nvPr/>
        </p:nvSpPr>
        <p:spPr>
          <a:xfrm>
            <a:off x="5053849" y="5224260"/>
            <a:ext cx="492919" cy="196208"/>
          </a:xfrm>
          <a:prstGeom prst="rect">
            <a:avLst/>
          </a:prstGeom>
          <a:noFill/>
        </p:spPr>
        <p:txBody>
          <a:bodyPr wrap="square" rtlCol="0">
            <a:spAutoFit/>
          </a:bodyPr>
          <a:lstStyle/>
          <a:p>
            <a:r>
              <a:rPr lang="fr-FR" sz="675" b="1" i="1" dirty="0" smtClean="0"/>
              <a:t>H9</a:t>
            </a:r>
            <a:endParaRPr lang="fr-FR" sz="675" b="1" i="1" dirty="0"/>
          </a:p>
        </p:txBody>
      </p:sp>
      <p:sp>
        <p:nvSpPr>
          <p:cNvPr id="73" name="Accolade fermante 72"/>
          <p:cNvSpPr/>
          <p:nvPr/>
        </p:nvSpPr>
        <p:spPr>
          <a:xfrm rot="5400000">
            <a:off x="5122330" y="4872782"/>
            <a:ext cx="129042" cy="539937"/>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74" name="ZoneTexte 73"/>
          <p:cNvSpPr txBox="1"/>
          <p:nvPr/>
        </p:nvSpPr>
        <p:spPr>
          <a:xfrm>
            <a:off x="5644784" y="5215405"/>
            <a:ext cx="492919" cy="196208"/>
          </a:xfrm>
          <a:prstGeom prst="rect">
            <a:avLst/>
          </a:prstGeom>
          <a:noFill/>
        </p:spPr>
        <p:txBody>
          <a:bodyPr wrap="square" rtlCol="0">
            <a:spAutoFit/>
          </a:bodyPr>
          <a:lstStyle/>
          <a:p>
            <a:r>
              <a:rPr lang="fr-FR" sz="675" b="1" i="1" dirty="0" smtClean="0"/>
              <a:t>H11</a:t>
            </a:r>
            <a:endParaRPr lang="fr-FR" sz="675" b="1" i="1" dirty="0"/>
          </a:p>
        </p:txBody>
      </p:sp>
      <p:sp>
        <p:nvSpPr>
          <p:cNvPr id="75" name="Accolade fermante 74"/>
          <p:cNvSpPr/>
          <p:nvPr/>
        </p:nvSpPr>
        <p:spPr>
          <a:xfrm rot="5400000">
            <a:off x="5716329" y="5092165"/>
            <a:ext cx="139483" cy="98428"/>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76" name="Accolade fermante 75"/>
          <p:cNvSpPr/>
          <p:nvPr/>
        </p:nvSpPr>
        <p:spPr>
          <a:xfrm rot="5400000">
            <a:off x="6000773" y="4917014"/>
            <a:ext cx="129042" cy="447562"/>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77" name="ZoneTexte 76"/>
          <p:cNvSpPr txBox="1"/>
          <p:nvPr/>
        </p:nvSpPr>
        <p:spPr>
          <a:xfrm>
            <a:off x="5910439" y="5210642"/>
            <a:ext cx="492919" cy="196208"/>
          </a:xfrm>
          <a:prstGeom prst="rect">
            <a:avLst/>
          </a:prstGeom>
          <a:noFill/>
        </p:spPr>
        <p:txBody>
          <a:bodyPr wrap="square" rtlCol="0">
            <a:spAutoFit/>
          </a:bodyPr>
          <a:lstStyle/>
          <a:p>
            <a:r>
              <a:rPr lang="fr-FR" sz="675" b="1" i="1" dirty="0" smtClean="0"/>
              <a:t>H12</a:t>
            </a:r>
            <a:endParaRPr lang="fr-FR" sz="675" b="1" i="1" dirty="0"/>
          </a:p>
        </p:txBody>
      </p:sp>
      <p:sp>
        <p:nvSpPr>
          <p:cNvPr id="78" name="ZoneTexte 77"/>
          <p:cNvSpPr txBox="1"/>
          <p:nvPr/>
        </p:nvSpPr>
        <p:spPr>
          <a:xfrm>
            <a:off x="2495550" y="112613"/>
            <a:ext cx="1866900" cy="246221"/>
          </a:xfrm>
          <a:prstGeom prst="rect">
            <a:avLst/>
          </a:prstGeom>
          <a:noFill/>
        </p:spPr>
        <p:txBody>
          <a:bodyPr wrap="square" rtlCol="0">
            <a:spAutoFit/>
          </a:bodyPr>
          <a:lstStyle/>
          <a:p>
            <a:pPr algn="ctr"/>
            <a:r>
              <a:rPr lang="fr-FR" sz="1000" b="1" dirty="0" smtClean="0"/>
              <a:t>PPAR</a:t>
            </a:r>
            <a:r>
              <a:rPr lang="el-GR" sz="1000" b="1" dirty="0" smtClean="0">
                <a:latin typeface="Calibri" panose="020F0502020204030204" pitchFamily="34" charset="0"/>
              </a:rPr>
              <a:t>γ</a:t>
            </a:r>
            <a:r>
              <a:rPr lang="fr-FR" sz="1000" b="1" dirty="0" smtClean="0">
                <a:latin typeface="Calibri" panose="020F0502020204030204" pitchFamily="34" charset="0"/>
              </a:rPr>
              <a:t>-PGC1</a:t>
            </a:r>
            <a:r>
              <a:rPr lang="el-GR" sz="1000" b="1" dirty="0" smtClean="0">
                <a:latin typeface="Calibri" panose="020F0502020204030204" pitchFamily="34" charset="0"/>
              </a:rPr>
              <a:t>α</a:t>
            </a:r>
            <a:r>
              <a:rPr lang="fr-FR" sz="1000" b="1" dirty="0" smtClean="0">
                <a:latin typeface="Calibri" panose="020F0502020204030204" pitchFamily="34" charset="0"/>
              </a:rPr>
              <a:t> / T475M</a:t>
            </a:r>
            <a:r>
              <a:rPr lang="fr-FR" sz="1000" b="1" dirty="0">
                <a:latin typeface="Calibri" panose="020F0502020204030204" pitchFamily="34" charset="0"/>
              </a:rPr>
              <a:t> -PGC1</a:t>
            </a:r>
            <a:r>
              <a:rPr lang="el-GR" sz="1000" b="1" dirty="0">
                <a:latin typeface="Calibri" panose="020F0502020204030204" pitchFamily="34" charset="0"/>
              </a:rPr>
              <a:t>α</a:t>
            </a:r>
            <a:endParaRPr lang="fr-FR" sz="1000" b="1" dirty="0"/>
          </a:p>
        </p:txBody>
      </p:sp>
      <p:sp>
        <p:nvSpPr>
          <p:cNvPr id="79" name="ZoneTexte 78"/>
          <p:cNvSpPr txBox="1"/>
          <p:nvPr/>
        </p:nvSpPr>
        <p:spPr>
          <a:xfrm>
            <a:off x="2495550" y="2596284"/>
            <a:ext cx="1866900" cy="246221"/>
          </a:xfrm>
          <a:prstGeom prst="rect">
            <a:avLst/>
          </a:prstGeom>
          <a:noFill/>
        </p:spPr>
        <p:txBody>
          <a:bodyPr wrap="square" rtlCol="0">
            <a:spAutoFit/>
          </a:bodyPr>
          <a:lstStyle/>
          <a:p>
            <a:pPr algn="ctr"/>
            <a:r>
              <a:rPr lang="fr-FR" sz="1000" b="1" dirty="0" smtClean="0"/>
              <a:t>PPAR</a:t>
            </a:r>
            <a:r>
              <a:rPr lang="el-GR" sz="1000" b="1" dirty="0" smtClean="0">
                <a:latin typeface="Calibri" panose="020F0502020204030204" pitchFamily="34" charset="0"/>
              </a:rPr>
              <a:t>γ</a:t>
            </a:r>
            <a:r>
              <a:rPr lang="fr-FR" sz="1000" b="1" dirty="0" smtClean="0">
                <a:latin typeface="Calibri" panose="020F0502020204030204" pitchFamily="34" charset="0"/>
              </a:rPr>
              <a:t>-PGC1</a:t>
            </a:r>
            <a:r>
              <a:rPr lang="el-GR" sz="1000" b="1" dirty="0" smtClean="0">
                <a:latin typeface="Calibri" panose="020F0502020204030204" pitchFamily="34" charset="0"/>
              </a:rPr>
              <a:t>α</a:t>
            </a:r>
            <a:r>
              <a:rPr lang="fr-FR" sz="1000" b="1" dirty="0" smtClean="0">
                <a:latin typeface="Calibri" panose="020F0502020204030204" pitchFamily="34" charset="0"/>
              </a:rPr>
              <a:t> / M280I </a:t>
            </a:r>
            <a:r>
              <a:rPr lang="fr-FR" sz="1000" b="1" dirty="0">
                <a:latin typeface="Calibri" panose="020F0502020204030204" pitchFamily="34" charset="0"/>
              </a:rPr>
              <a:t>-PGC1</a:t>
            </a:r>
            <a:r>
              <a:rPr lang="el-GR" sz="1000" b="1" dirty="0">
                <a:latin typeface="Calibri" panose="020F0502020204030204" pitchFamily="34" charset="0"/>
              </a:rPr>
              <a:t>α</a:t>
            </a:r>
            <a:endParaRPr lang="fr-FR" sz="1000" b="1" dirty="0"/>
          </a:p>
        </p:txBody>
      </p:sp>
      <p:sp>
        <p:nvSpPr>
          <p:cNvPr id="80" name="Accolade fermante 79"/>
          <p:cNvSpPr/>
          <p:nvPr/>
        </p:nvSpPr>
        <p:spPr>
          <a:xfrm rot="5400000">
            <a:off x="2017754" y="5025985"/>
            <a:ext cx="135047" cy="243409"/>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sp>
        <p:nvSpPr>
          <p:cNvPr id="81" name="ZoneTexte 80"/>
          <p:cNvSpPr txBox="1"/>
          <p:nvPr/>
        </p:nvSpPr>
        <p:spPr>
          <a:xfrm>
            <a:off x="1956434" y="5235467"/>
            <a:ext cx="492919" cy="196208"/>
          </a:xfrm>
          <a:prstGeom prst="rect">
            <a:avLst/>
          </a:prstGeom>
          <a:noFill/>
        </p:spPr>
        <p:txBody>
          <a:bodyPr wrap="square" rtlCol="0">
            <a:spAutoFit/>
          </a:bodyPr>
          <a:lstStyle/>
          <a:p>
            <a:r>
              <a:rPr lang="el-GR" sz="675" b="1" i="1" dirty="0" smtClean="0">
                <a:latin typeface="Calibri" panose="020F0502020204030204" pitchFamily="34" charset="0"/>
              </a:rPr>
              <a:t>Ω</a:t>
            </a:r>
            <a:endParaRPr lang="fr-FR" sz="675" b="1" i="1" dirty="0"/>
          </a:p>
        </p:txBody>
      </p:sp>
    </p:spTree>
    <p:extLst>
      <p:ext uri="{BB962C8B-B14F-4D97-AF65-F5344CB8AC3E}">
        <p14:creationId xmlns:p14="http://schemas.microsoft.com/office/powerpoint/2010/main" val="39684137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4515" y="7164288"/>
            <a:ext cx="6478447" cy="646331"/>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Figure 15</a:t>
            </a:r>
            <a:r>
              <a:rPr lang="fr-FR" sz="1200" dirty="0" smtClean="0">
                <a:latin typeface="Arial" panose="020B0604020202020204" pitchFamily="34" charset="0"/>
                <a:cs typeface="Arial" panose="020B0604020202020204" pitchFamily="34" charset="0"/>
              </a:rPr>
              <a:t>: </a:t>
            </a:r>
            <a:r>
              <a:rPr lang="fr-FR" sz="1200" dirty="0" err="1">
                <a:latin typeface="Arial" panose="020B0604020202020204" pitchFamily="34" charset="0"/>
                <a:cs typeface="Arial" panose="020B0604020202020204" pitchFamily="34" charset="0"/>
              </a:rPr>
              <a:t>u</a:t>
            </a:r>
            <a:r>
              <a:rPr lang="fr-FR" sz="1200" dirty="0" err="1" smtClean="0">
                <a:latin typeface="Arial" panose="020B0604020202020204" pitchFamily="34" charset="0"/>
                <a:cs typeface="Arial" panose="020B0604020202020204" pitchFamily="34" charset="0"/>
              </a:rPr>
              <a:t>ncropped</a:t>
            </a:r>
            <a:r>
              <a:rPr lang="fr-FR" sz="1200" dirty="0" smtClean="0">
                <a:latin typeface="Arial" panose="020B0604020202020204" pitchFamily="34" charset="0"/>
                <a:cs typeface="Arial" panose="020B0604020202020204" pitchFamily="34" charset="0"/>
              </a:rPr>
              <a:t> scans of western-blot for figure 2C (</a:t>
            </a:r>
            <a:r>
              <a:rPr lang="fr-FR" sz="1200" b="1" dirty="0" smtClean="0">
                <a:latin typeface="Arial" panose="020B0604020202020204" pitchFamily="34" charset="0"/>
                <a:cs typeface="Arial" panose="020B0604020202020204" pitchFamily="34" charset="0"/>
              </a:rPr>
              <a:t>A</a:t>
            </a:r>
            <a:r>
              <a:rPr lang="fr-FR" sz="1200" dirty="0" smtClean="0">
                <a:latin typeface="Arial" panose="020B0604020202020204" pitchFamily="34" charset="0"/>
                <a:cs typeface="Arial" panose="020B0604020202020204" pitchFamily="34" charset="0"/>
              </a:rPr>
              <a:t>) and </a:t>
            </a:r>
            <a:r>
              <a:rPr lang="fr-FR" sz="1200" dirty="0" err="1" smtClean="0">
                <a:latin typeface="Arial" panose="020B0604020202020204" pitchFamily="34" charset="0"/>
                <a:cs typeface="Arial" panose="020B0604020202020204" pitchFamily="34" charset="0"/>
              </a:rPr>
              <a:t>Supplementary</a:t>
            </a:r>
            <a:r>
              <a:rPr lang="fr-FR" sz="1200" dirty="0" smtClean="0">
                <a:latin typeface="Arial" panose="020B0604020202020204" pitchFamily="34" charset="0"/>
                <a:cs typeface="Arial" panose="020B0604020202020204" pitchFamily="34" charset="0"/>
              </a:rPr>
              <a:t> figure 1C </a:t>
            </a:r>
            <a:r>
              <a:rPr lang="fr-FR" sz="1200" b="1" dirty="0" smtClean="0">
                <a:latin typeface="Arial" panose="020B0604020202020204" pitchFamily="34" charset="0"/>
                <a:cs typeface="Arial" panose="020B0604020202020204" pitchFamily="34" charset="0"/>
              </a:rPr>
              <a:t>(B). A) </a:t>
            </a:r>
            <a:r>
              <a:rPr lang="fr-FR" sz="1200" dirty="0">
                <a:latin typeface="Arial" panose="020B0604020202020204" pitchFamily="34" charset="0"/>
                <a:cs typeface="Arial" panose="020B0604020202020204" pitchFamily="34" charset="0"/>
              </a:rPr>
              <a:t>L</a:t>
            </a:r>
            <a:r>
              <a:rPr lang="fr-FR" sz="1200" dirty="0" smtClean="0">
                <a:latin typeface="Arial" panose="020B0604020202020204" pitchFamily="34" charset="0"/>
                <a:cs typeface="Arial" panose="020B0604020202020204" pitchFamily="34" charset="0"/>
              </a:rPr>
              <a:t>ong and short </a:t>
            </a:r>
            <a:r>
              <a:rPr lang="fr-FR" sz="1200" dirty="0" err="1" smtClean="0">
                <a:latin typeface="Arial" panose="020B0604020202020204" pitchFamily="34" charset="0"/>
                <a:cs typeface="Arial" panose="020B0604020202020204" pitchFamily="34" charset="0"/>
              </a:rPr>
              <a:t>exposures</a:t>
            </a:r>
            <a:r>
              <a:rPr lang="fr-FR" sz="1200" dirty="0" smtClean="0">
                <a:latin typeface="Arial" panose="020B0604020202020204" pitchFamily="34" charset="0"/>
                <a:cs typeface="Arial" panose="020B0604020202020204" pitchFamily="34" charset="0"/>
              </a:rPr>
              <a:t> are </a:t>
            </a:r>
            <a:r>
              <a:rPr lang="fr-FR" sz="1200" dirty="0" err="1" smtClean="0">
                <a:latin typeface="Arial" panose="020B0604020202020204" pitchFamily="34" charset="0"/>
                <a:cs typeface="Arial" panose="020B0604020202020204" pitchFamily="34" charset="0"/>
              </a:rPr>
              <a:t>shown</a:t>
            </a:r>
            <a:r>
              <a:rPr lang="fr-FR" sz="1200" dirty="0" smtClean="0">
                <a:latin typeface="Arial" panose="020B0604020202020204" pitchFamily="34" charset="0"/>
                <a:cs typeface="Arial" panose="020B0604020202020204" pitchFamily="34" charset="0"/>
              </a:rPr>
              <a:t> for </a:t>
            </a:r>
            <a:r>
              <a:rPr lang="fr-FR" sz="1200" dirty="0" err="1" smtClean="0">
                <a:latin typeface="Arial" panose="020B0604020202020204" pitchFamily="34" charset="0"/>
                <a:cs typeface="Arial" panose="020B0604020202020204" pitchFamily="34" charset="0"/>
              </a:rPr>
              <a:t>both</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antibodies</a:t>
            </a:r>
            <a:r>
              <a:rPr lang="fr-FR" sz="1200" dirty="0" smtClean="0">
                <a:latin typeface="Arial" panose="020B0604020202020204" pitchFamily="34" charset="0"/>
                <a:cs typeface="Arial" panose="020B0604020202020204" pitchFamily="34" charset="0"/>
              </a:rPr>
              <a:t> (PPARG and </a:t>
            </a:r>
            <a:r>
              <a:rPr lang="fr-FR" sz="1200" dirty="0" err="1" smtClean="0">
                <a:latin typeface="Arial" panose="020B0604020202020204" pitchFamily="34" charset="0"/>
                <a:cs typeface="Arial" panose="020B0604020202020204" pitchFamily="34" charset="0"/>
              </a:rPr>
              <a:t>actin</a:t>
            </a:r>
            <a:r>
              <a:rPr lang="fr-FR" sz="1200" dirty="0" smtClean="0">
                <a:latin typeface="Arial" panose="020B0604020202020204" pitchFamily="34" charset="0"/>
                <a:cs typeface="Arial" panose="020B0604020202020204" pitchFamily="34" charset="0"/>
              </a:rPr>
              <a:t>)</a:t>
            </a:r>
            <a:endParaRPr lang="fr-FR" sz="1200" dirty="0">
              <a:latin typeface="Arial" panose="020B0604020202020204" pitchFamily="34" charset="0"/>
              <a:cs typeface="Arial" panose="020B0604020202020204" pitchFamily="34" charset="0"/>
            </a:endParaRPr>
          </a:p>
        </p:txBody>
      </p:sp>
      <p:pic>
        <p:nvPicPr>
          <p:cNvPr id="2050" name="Picture 2" descr="C:\Users\laure\Documents\Papiers\2017 - Mutations récurrentes\2018-09-21 Raw data\Stock\2017-10-20 PPARG RT4 WB0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659" y="179512"/>
            <a:ext cx="3264004" cy="400393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659" y="4518741"/>
            <a:ext cx="3867181" cy="2220976"/>
          </a:xfrm>
          <a:prstGeom prst="rect">
            <a:avLst/>
          </a:prstGeom>
        </p:spPr>
      </p:pic>
      <p:pic>
        <p:nvPicPr>
          <p:cNvPr id="5" name="Imag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73016" y="4608218"/>
            <a:ext cx="3175638" cy="2131499"/>
          </a:xfrm>
          <a:prstGeom prst="rect">
            <a:avLst/>
          </a:prstGeom>
        </p:spPr>
      </p:pic>
      <p:sp>
        <p:nvSpPr>
          <p:cNvPr id="3" name="ZoneTexte 2"/>
          <p:cNvSpPr txBox="1"/>
          <p:nvPr/>
        </p:nvSpPr>
        <p:spPr>
          <a:xfrm>
            <a:off x="-36058" y="107504"/>
            <a:ext cx="296706" cy="369332"/>
          </a:xfrm>
          <a:prstGeom prst="rect">
            <a:avLst/>
          </a:prstGeom>
          <a:noFill/>
        </p:spPr>
        <p:txBody>
          <a:bodyPr wrap="square" rtlCol="0">
            <a:spAutoFit/>
          </a:bodyPr>
          <a:lstStyle/>
          <a:p>
            <a:r>
              <a:rPr lang="fr-FR" dirty="0" smtClean="0"/>
              <a:t>A</a:t>
            </a:r>
            <a:endParaRPr lang="fr-FR" dirty="0"/>
          </a:p>
        </p:txBody>
      </p:sp>
      <p:sp>
        <p:nvSpPr>
          <p:cNvPr id="7" name="ZoneTexte 6"/>
          <p:cNvSpPr txBox="1"/>
          <p:nvPr/>
        </p:nvSpPr>
        <p:spPr>
          <a:xfrm>
            <a:off x="-27384" y="4788024"/>
            <a:ext cx="296706" cy="369332"/>
          </a:xfrm>
          <a:prstGeom prst="rect">
            <a:avLst/>
          </a:prstGeom>
          <a:noFill/>
        </p:spPr>
        <p:txBody>
          <a:bodyPr wrap="square" rtlCol="0">
            <a:spAutoFit/>
          </a:bodyPr>
          <a:lstStyle/>
          <a:p>
            <a:r>
              <a:rPr lang="fr-FR" dirty="0" smtClean="0"/>
              <a:t>B</a:t>
            </a:r>
            <a:endParaRPr lang="fr-FR" dirty="0"/>
          </a:p>
        </p:txBody>
      </p:sp>
    </p:spTree>
    <p:extLst>
      <p:ext uri="{BB962C8B-B14F-4D97-AF65-F5344CB8AC3E}">
        <p14:creationId xmlns:p14="http://schemas.microsoft.com/office/powerpoint/2010/main" val="1866247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80" y="539552"/>
            <a:ext cx="1770888" cy="3163824"/>
          </a:xfrm>
          <a:prstGeom prst="rect">
            <a:avLst/>
          </a:prstGeom>
        </p:spPr>
      </p:pic>
      <p:sp>
        <p:nvSpPr>
          <p:cNvPr id="3" name="ZoneTexte 2"/>
          <p:cNvSpPr txBox="1"/>
          <p:nvPr/>
        </p:nvSpPr>
        <p:spPr>
          <a:xfrm>
            <a:off x="188640" y="3923928"/>
            <a:ext cx="6478447" cy="1938992"/>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Figure 16/ </a:t>
            </a:r>
            <a:r>
              <a:rPr lang="en-US" sz="1200" b="1" dirty="0">
                <a:latin typeface="Arial" panose="020B0604020202020204" pitchFamily="34" charset="0"/>
                <a:cs typeface="Arial" panose="020B0604020202020204" pitchFamily="34" charset="0"/>
              </a:rPr>
              <a:t>Effect of the PPAR</a:t>
            </a:r>
            <a:r>
              <a:rPr lang="en-US" sz="1200" b="1" dirty="0">
                <a:latin typeface="Symbol" panose="05050102010706020507" pitchFamily="18" charset="2"/>
                <a:cs typeface="Arial" panose="020B0604020202020204" pitchFamily="34" charset="0"/>
              </a:rPr>
              <a:t></a:t>
            </a:r>
            <a:r>
              <a:rPr lang="en-US" sz="1200" b="1" dirty="0">
                <a:latin typeface="Arial" panose="020B0604020202020204" pitchFamily="34" charset="0"/>
                <a:cs typeface="Arial" panose="020B0604020202020204" pitchFamily="34" charset="0"/>
              </a:rPr>
              <a:t> mutations on </a:t>
            </a:r>
            <a:r>
              <a:rPr lang="en-US" sz="1200" b="1" dirty="0" smtClean="0">
                <a:latin typeface="Arial" panose="020B0604020202020204" pitchFamily="34" charset="0"/>
                <a:cs typeface="Arial" panose="020B0604020202020204" pitchFamily="34" charset="0"/>
              </a:rPr>
              <a:t>coactivator interactions</a:t>
            </a:r>
            <a:r>
              <a:rPr lang="fr-FR" sz="1200"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Mammalian </a:t>
            </a:r>
            <a:r>
              <a:rPr lang="en-US" sz="1200" dirty="0">
                <a:latin typeface="Arial" panose="020B0604020202020204" pitchFamily="34" charset="0"/>
                <a:cs typeface="Arial" panose="020B0604020202020204" pitchFamily="34" charset="0"/>
              </a:rPr>
              <a:t>two-hybrid analysis reveals increased interaction of </a:t>
            </a:r>
            <a:r>
              <a:rPr lang="en-US" sz="1200" dirty="0" err="1">
                <a:latin typeface="Arial" panose="020B0604020202020204" pitchFamily="34" charset="0"/>
                <a:cs typeface="Arial" panose="020B0604020202020204" pitchFamily="34" charset="0"/>
              </a:rPr>
              <a:t>PPARg</a:t>
            </a:r>
            <a:r>
              <a:rPr lang="en-US" sz="1200" dirty="0">
                <a:latin typeface="Arial" panose="020B0604020202020204" pitchFamily="34" charset="0"/>
                <a:cs typeface="Arial" panose="020B0604020202020204" pitchFamily="34" charset="0"/>
              </a:rPr>
              <a:t> mutants (M280I, I290M and T475M) with MED1 coactivator peptide. pG5-Firefly luciferase reporter plasmid was co-expressed with VP16-PPARG (wild-type or mutants) and with GAL4-DNA-binding-domain-fused MED1.</a:t>
            </a:r>
            <a:r>
              <a:rPr lang="en-US" sz="1200" i="1" dirty="0">
                <a:latin typeface="Arial" panose="020B0604020202020204" pitchFamily="34" charset="0"/>
                <a:cs typeface="Arial" panose="020B0604020202020204" pitchFamily="34" charset="0"/>
              </a:rPr>
              <a:t> </a:t>
            </a:r>
            <a:r>
              <a:rPr lang="en-US" sz="1200" i="1" dirty="0" err="1">
                <a:latin typeface="Arial" panose="020B0604020202020204" pitchFamily="34" charset="0"/>
                <a:cs typeface="Arial" panose="020B0604020202020204" pitchFamily="34" charset="0"/>
              </a:rPr>
              <a:t>Renilla</a:t>
            </a:r>
            <a:r>
              <a:rPr lang="en-US" sz="1200" dirty="0">
                <a:latin typeface="Arial" panose="020B0604020202020204" pitchFamily="34" charset="0"/>
                <a:cs typeface="Arial" panose="020B0604020202020204" pitchFamily="34" charset="0"/>
              </a:rPr>
              <a:t> luciferase, expressed under the control of the CMV promoter, was used to normalize the signal. The data shown are the means ± SD of four independent experiment conducted in quadruplicate. The results for each mutant were compared with those for the wild-type in </a:t>
            </a:r>
            <a:r>
              <a:rPr lang="en-US" sz="1200" dirty="0" err="1">
                <a:latin typeface="Arial" panose="020B0604020202020204" pitchFamily="34" charset="0"/>
                <a:cs typeface="Arial" panose="020B0604020202020204" pitchFamily="34" charset="0"/>
              </a:rPr>
              <a:t>Dunnett's</a:t>
            </a:r>
            <a:r>
              <a:rPr lang="en-US" sz="1200" dirty="0">
                <a:latin typeface="Arial" panose="020B0604020202020204" pitchFamily="34" charset="0"/>
                <a:cs typeface="Arial" panose="020B0604020202020204" pitchFamily="34" charset="0"/>
              </a:rPr>
              <a:t> multiple comparisons test, * 0.01&lt;</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&lt;0.05; ** 0.001&lt; </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&lt;0.01. </a:t>
            </a:r>
            <a:endParaRPr lang="fr-FR" sz="1200" dirty="0">
              <a:latin typeface="Arial" panose="020B0604020202020204" pitchFamily="34" charset="0"/>
              <a:cs typeface="Arial" panose="020B0604020202020204" pitchFamily="34" charset="0"/>
            </a:endParaRPr>
          </a:p>
          <a:p>
            <a:pPr algn="just"/>
            <a:endParaRPr lang="fr-FR"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3858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88640" y="849262"/>
            <a:ext cx="6408712" cy="646331"/>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Table 2: </a:t>
            </a:r>
            <a:r>
              <a:rPr lang="fr-FR" sz="1200" b="1" dirty="0" err="1" smtClean="0">
                <a:latin typeface="Arial" panose="020B0604020202020204" pitchFamily="34" charset="0"/>
                <a:cs typeface="Arial" panose="020B0604020202020204" pitchFamily="34" charset="0"/>
              </a:rPr>
              <a:t>somatic</a:t>
            </a:r>
            <a:r>
              <a:rPr lang="fr-FR" sz="1200" b="1" dirty="0" smtClean="0">
                <a:latin typeface="Arial" panose="020B0604020202020204" pitchFamily="34" charset="0"/>
                <a:cs typeface="Arial" panose="020B0604020202020204" pitchFamily="34" charset="0"/>
              </a:rPr>
              <a:t> mutations of </a:t>
            </a:r>
            <a:r>
              <a:rPr lang="fr-FR" sz="1200" b="1" dirty="0" err="1" smtClean="0">
                <a:latin typeface="Arial" panose="020B0604020202020204" pitchFamily="34" charset="0"/>
                <a:cs typeface="Arial" panose="020B0604020202020204" pitchFamily="34" charset="0"/>
              </a:rPr>
              <a:t>PPAR</a:t>
            </a:r>
            <a:r>
              <a:rPr lang="fr-FR" sz="1200" b="1" dirty="0" err="1" smtClean="0">
                <a:latin typeface="Symbol" panose="05050102010706020507" pitchFamily="18" charset="2"/>
                <a:cs typeface="Arial" panose="020B0604020202020204" pitchFamily="34" charset="0"/>
              </a:rPr>
              <a:t>g</a:t>
            </a:r>
            <a:r>
              <a:rPr lang="fr-FR" sz="1200" b="1" dirty="0" smtClean="0">
                <a:latin typeface="Arial" panose="020B0604020202020204" pitchFamily="34" charset="0"/>
                <a:cs typeface="Arial" panose="020B0604020202020204" pitchFamily="34" charset="0"/>
              </a:rPr>
              <a:t> </a:t>
            </a:r>
            <a:r>
              <a:rPr lang="fr-FR" sz="1200" b="1" dirty="0" err="1" smtClean="0">
                <a:latin typeface="Arial" panose="020B0604020202020204" pitchFamily="34" charset="0"/>
                <a:cs typeface="Arial" panose="020B0604020202020204" pitchFamily="34" charset="0"/>
              </a:rPr>
              <a:t>identified</a:t>
            </a:r>
            <a:r>
              <a:rPr lang="fr-FR" sz="1200" b="1" dirty="0" smtClean="0">
                <a:latin typeface="Arial" panose="020B0604020202020204" pitchFamily="34" charset="0"/>
                <a:cs typeface="Arial" panose="020B0604020202020204" pitchFamily="34" charset="0"/>
              </a:rPr>
              <a:t> in </a:t>
            </a:r>
            <a:r>
              <a:rPr lang="fr-FR" sz="1200" b="1" dirty="0" err="1" smtClean="0">
                <a:latin typeface="Arial" panose="020B0604020202020204" pitchFamily="34" charset="0"/>
                <a:cs typeface="Arial" panose="020B0604020202020204" pitchFamily="34" charset="0"/>
              </a:rPr>
              <a:t>bladder</a:t>
            </a:r>
            <a:r>
              <a:rPr lang="fr-FR" sz="1200" b="1" dirty="0" smtClean="0">
                <a:latin typeface="Arial" panose="020B0604020202020204" pitchFamily="34" charset="0"/>
                <a:cs typeface="Arial" panose="020B0604020202020204" pitchFamily="34" charset="0"/>
              </a:rPr>
              <a:t> cancer.</a:t>
            </a:r>
          </a:p>
          <a:p>
            <a:pPr algn="just"/>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Numbering</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was</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carried</a:t>
            </a:r>
            <a:r>
              <a:rPr lang="fr-FR" sz="1200" dirty="0" smtClean="0">
                <a:latin typeface="Arial" panose="020B0604020202020204" pitchFamily="34" charset="0"/>
                <a:cs typeface="Arial" panose="020B0604020202020204" pitchFamily="34" charset="0"/>
              </a:rPr>
              <a:t> out </a:t>
            </a:r>
            <a:r>
              <a:rPr lang="fr-FR" sz="1200" dirty="0" err="1" smtClean="0">
                <a:latin typeface="Arial" panose="020B0604020202020204" pitchFamily="34" charset="0"/>
                <a:cs typeface="Arial" panose="020B0604020202020204" pitchFamily="34" charset="0"/>
              </a:rPr>
              <a:t>according</a:t>
            </a:r>
            <a:r>
              <a:rPr lang="fr-FR" sz="1200" dirty="0" smtClean="0">
                <a:latin typeface="Arial" panose="020B0604020202020204" pitchFamily="34" charset="0"/>
                <a:cs typeface="Arial" panose="020B0604020202020204" pitchFamily="34" charset="0"/>
              </a:rPr>
              <a:t> to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2 </a:t>
            </a:r>
            <a:r>
              <a:rPr lang="fr-FR" sz="1200" dirty="0" err="1" smtClean="0">
                <a:latin typeface="Arial" panose="020B0604020202020204" pitchFamily="34" charset="0"/>
                <a:cs typeface="Arial" panose="020B0604020202020204" pitchFamily="34" charset="0"/>
              </a:rPr>
              <a:t>isoform</a:t>
            </a:r>
            <a:r>
              <a:rPr lang="fr-FR" sz="1200" dirty="0" smtClean="0">
                <a:latin typeface="Arial" panose="020B0604020202020204" pitchFamily="34" charset="0"/>
                <a:cs typeface="Arial" panose="020B0604020202020204" pitchFamily="34" charset="0"/>
              </a:rPr>
              <a:t> ORF.*, </a:t>
            </a:r>
            <a:r>
              <a:rPr lang="fr-FR" sz="1200" dirty="0" err="1">
                <a:latin typeface="Arial" panose="020B0604020202020204" pitchFamily="34" charset="0"/>
                <a:cs typeface="Arial" panose="020B0604020202020204" pitchFamily="34" charset="0"/>
              </a:rPr>
              <a:t>R</a:t>
            </a:r>
            <a:r>
              <a:rPr lang="fr-FR" sz="1200" dirty="0" err="1" smtClean="0">
                <a:latin typeface="Arial" panose="020B0604020202020204" pitchFamily="34" charset="0"/>
                <a:cs typeface="Arial" panose="020B0604020202020204" pitchFamily="34" charset="0"/>
              </a:rPr>
              <a:t>ecurrent</a:t>
            </a:r>
            <a:r>
              <a:rPr lang="fr-FR" sz="1200" dirty="0" smtClean="0">
                <a:latin typeface="Arial" panose="020B0604020202020204" pitchFamily="34" charset="0"/>
                <a:cs typeface="Arial" panose="020B0604020202020204" pitchFamily="34" charset="0"/>
              </a:rPr>
              <a:t> mutations in cancers (</a:t>
            </a:r>
            <a:r>
              <a:rPr lang="fr-FR" sz="1200" dirty="0" err="1" smtClean="0">
                <a:latin typeface="Arial" panose="020B0604020202020204" pitchFamily="34" charset="0"/>
                <a:cs typeface="Arial" panose="020B0604020202020204" pitchFamily="34" charset="0"/>
              </a:rPr>
              <a:t>see</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supplementary</a:t>
            </a:r>
            <a:r>
              <a:rPr lang="fr-FR" sz="1200" dirty="0" smtClean="0">
                <a:latin typeface="Arial" panose="020B0604020202020204" pitchFamily="34" charset="0"/>
                <a:cs typeface="Arial" panose="020B0604020202020204" pitchFamily="34" charset="0"/>
              </a:rPr>
              <a:t> Table 4). NA: Not </a:t>
            </a:r>
            <a:r>
              <a:rPr lang="fr-FR" sz="1200" dirty="0" err="1" smtClean="0">
                <a:latin typeface="Arial" panose="020B0604020202020204" pitchFamily="34" charset="0"/>
                <a:cs typeface="Arial" panose="020B0604020202020204" pitchFamily="34" charset="0"/>
              </a:rPr>
              <a:t>available</a:t>
            </a:r>
            <a:r>
              <a:rPr lang="fr-FR" sz="1200" dirty="0" smtClean="0">
                <a:latin typeface="Arial" panose="020B0604020202020204" pitchFamily="34" charset="0"/>
                <a:cs typeface="Arial" panose="020B0604020202020204" pitchFamily="34" charset="0"/>
              </a:rPr>
              <a:t>. CNA: copy </a:t>
            </a:r>
            <a:r>
              <a:rPr lang="fr-FR" sz="1200" dirty="0" err="1" smtClean="0">
                <a:latin typeface="Arial" panose="020B0604020202020204" pitchFamily="34" charset="0"/>
                <a:cs typeface="Arial" panose="020B0604020202020204" pitchFamily="34" charset="0"/>
              </a:rPr>
              <a:t>number</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alterations</a:t>
            </a:r>
            <a:endParaRPr lang="fr-FR" sz="1200" dirty="0">
              <a:latin typeface="Arial" panose="020B0604020202020204" pitchFamily="34" charset="0"/>
              <a:cs typeface="Arial" panose="020B0604020202020204" pitchFamily="34" charset="0"/>
            </a:endParaRPr>
          </a:p>
        </p:txBody>
      </p:sp>
      <p:pic>
        <p:nvPicPr>
          <p:cNvPr id="2" name="Image 1"/>
          <p:cNvPicPr>
            <a:picLocks noChangeAspect="1"/>
          </p:cNvPicPr>
          <p:nvPr/>
        </p:nvPicPr>
        <p:blipFill>
          <a:blip r:embed="rId2"/>
          <a:stretch>
            <a:fillRect/>
          </a:stretch>
        </p:blipFill>
        <p:spPr>
          <a:xfrm>
            <a:off x="332656" y="1907704"/>
            <a:ext cx="6264696" cy="5741138"/>
          </a:xfrm>
          <a:prstGeom prst="rect">
            <a:avLst/>
          </a:prstGeom>
        </p:spPr>
      </p:pic>
    </p:spTree>
    <p:extLst>
      <p:ext uri="{BB962C8B-B14F-4D97-AF65-F5344CB8AC3E}">
        <p14:creationId xmlns:p14="http://schemas.microsoft.com/office/powerpoint/2010/main" val="9207194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8640" y="849260"/>
            <a:ext cx="6408712" cy="461665"/>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Table 3: </a:t>
            </a:r>
            <a:r>
              <a:rPr lang="fr-FR" sz="1200" b="1" dirty="0" err="1" smtClean="0">
                <a:latin typeface="Arial" panose="020B0604020202020204" pitchFamily="34" charset="0"/>
                <a:cs typeface="Arial" panose="020B0604020202020204" pitchFamily="34" charset="0"/>
              </a:rPr>
              <a:t>somatic</a:t>
            </a:r>
            <a:r>
              <a:rPr lang="fr-FR" sz="1200" b="1" dirty="0" smtClean="0">
                <a:latin typeface="Arial" panose="020B0604020202020204" pitchFamily="34" charset="0"/>
                <a:cs typeface="Arial" panose="020B0604020202020204" pitchFamily="34" charset="0"/>
              </a:rPr>
              <a:t> mutations of  </a:t>
            </a:r>
            <a:r>
              <a:rPr lang="fr-FR" sz="1200" b="1" dirty="0" err="1" smtClean="0">
                <a:latin typeface="Arial" panose="020B0604020202020204" pitchFamily="34" charset="0"/>
                <a:cs typeface="Arial" panose="020B0604020202020204" pitchFamily="34" charset="0"/>
              </a:rPr>
              <a:t>RXR</a:t>
            </a:r>
            <a:r>
              <a:rPr lang="fr-FR" sz="1200" b="1" dirty="0" err="1" smtClean="0">
                <a:latin typeface="Symbol" panose="05050102010706020507" pitchFamily="18" charset="2"/>
                <a:cs typeface="Arial" panose="020B0604020202020204" pitchFamily="34" charset="0"/>
              </a:rPr>
              <a:t>a</a:t>
            </a:r>
            <a:r>
              <a:rPr lang="fr-FR" sz="1200" b="1" dirty="0" smtClean="0">
                <a:latin typeface="Arial" panose="020B0604020202020204" pitchFamily="34" charset="0"/>
                <a:cs typeface="Arial" panose="020B0604020202020204" pitchFamily="34" charset="0"/>
              </a:rPr>
              <a:t> </a:t>
            </a:r>
            <a:r>
              <a:rPr lang="fr-FR" sz="1200" b="1" dirty="0" err="1" smtClean="0">
                <a:latin typeface="Arial" panose="020B0604020202020204" pitchFamily="34" charset="0"/>
                <a:cs typeface="Arial" panose="020B0604020202020204" pitchFamily="34" charset="0"/>
              </a:rPr>
              <a:t>identified</a:t>
            </a:r>
            <a:r>
              <a:rPr lang="fr-FR" sz="1200" b="1" dirty="0" smtClean="0">
                <a:latin typeface="Arial" panose="020B0604020202020204" pitchFamily="34" charset="0"/>
                <a:cs typeface="Arial" panose="020B0604020202020204" pitchFamily="34" charset="0"/>
              </a:rPr>
              <a:t> in </a:t>
            </a:r>
            <a:r>
              <a:rPr lang="fr-FR" sz="1200" b="1" dirty="0" err="1" smtClean="0">
                <a:latin typeface="Arial" panose="020B0604020202020204" pitchFamily="34" charset="0"/>
                <a:cs typeface="Arial" panose="020B0604020202020204" pitchFamily="34" charset="0"/>
              </a:rPr>
              <a:t>bladder</a:t>
            </a:r>
            <a:r>
              <a:rPr lang="fr-FR" sz="1200" b="1" dirty="0" smtClean="0">
                <a:latin typeface="Arial" panose="020B0604020202020204" pitchFamily="34" charset="0"/>
                <a:cs typeface="Arial" panose="020B0604020202020204" pitchFamily="34" charset="0"/>
              </a:rPr>
              <a:t> cancer.</a:t>
            </a:r>
          </a:p>
          <a:p>
            <a:pPr algn="just"/>
            <a:r>
              <a:rPr lang="fr-FR" sz="1200" dirty="0" smtClean="0">
                <a:latin typeface="Arial" panose="020B0604020202020204" pitchFamily="34" charset="0"/>
                <a:cs typeface="Arial" panose="020B0604020202020204" pitchFamily="34" charset="0"/>
              </a:rPr>
              <a:t>*, </a:t>
            </a:r>
            <a:r>
              <a:rPr lang="fr-FR" sz="1200" dirty="0" err="1">
                <a:latin typeface="Arial" panose="020B0604020202020204" pitchFamily="34" charset="0"/>
                <a:cs typeface="Arial" panose="020B0604020202020204" pitchFamily="34" charset="0"/>
              </a:rPr>
              <a:t>R</a:t>
            </a:r>
            <a:r>
              <a:rPr lang="fr-FR" sz="1200" dirty="0" err="1" smtClean="0">
                <a:latin typeface="Arial" panose="020B0604020202020204" pitchFamily="34" charset="0"/>
                <a:cs typeface="Arial" panose="020B0604020202020204" pitchFamily="34" charset="0"/>
              </a:rPr>
              <a:t>ecurrent</a:t>
            </a:r>
            <a:r>
              <a:rPr lang="fr-FR" sz="1200" dirty="0" smtClean="0">
                <a:latin typeface="Arial" panose="020B0604020202020204" pitchFamily="34" charset="0"/>
                <a:cs typeface="Arial" panose="020B0604020202020204" pitchFamily="34" charset="0"/>
              </a:rPr>
              <a:t> mutations in </a:t>
            </a:r>
            <a:r>
              <a:rPr lang="fr-FR" sz="1200" dirty="0" err="1" smtClean="0">
                <a:latin typeface="Arial" panose="020B0604020202020204" pitchFamily="34" charset="0"/>
                <a:cs typeface="Arial" panose="020B0604020202020204" pitchFamily="34" charset="0"/>
              </a:rPr>
              <a:t>bladder</a:t>
            </a:r>
            <a:r>
              <a:rPr lang="fr-FR" sz="1200" dirty="0" smtClean="0">
                <a:latin typeface="Arial" panose="020B0604020202020204" pitchFamily="34" charset="0"/>
                <a:cs typeface="Arial" panose="020B0604020202020204" pitchFamily="34" charset="0"/>
              </a:rPr>
              <a:t> cancer . NA: Not </a:t>
            </a:r>
            <a:r>
              <a:rPr lang="fr-FR" sz="1200" dirty="0" err="1" smtClean="0">
                <a:latin typeface="Arial" panose="020B0604020202020204" pitchFamily="34" charset="0"/>
                <a:cs typeface="Arial" panose="020B0604020202020204" pitchFamily="34" charset="0"/>
              </a:rPr>
              <a:t>available</a:t>
            </a:r>
            <a:r>
              <a:rPr lang="fr-FR" sz="1200" dirty="0">
                <a:latin typeface="Arial" panose="020B0604020202020204" pitchFamily="34" charset="0"/>
                <a:cs typeface="Arial" panose="020B0604020202020204" pitchFamily="34" charset="0"/>
              </a:rPr>
              <a:t>. CNA: copy </a:t>
            </a:r>
            <a:r>
              <a:rPr lang="fr-FR" sz="1200" dirty="0" err="1">
                <a:latin typeface="Arial" panose="020B0604020202020204" pitchFamily="34" charset="0"/>
                <a:cs typeface="Arial" panose="020B0604020202020204" pitchFamily="34" charset="0"/>
              </a:rPr>
              <a:t>number</a:t>
            </a:r>
            <a:r>
              <a:rPr lang="fr-FR" sz="1200" dirty="0">
                <a:latin typeface="Arial" panose="020B0604020202020204" pitchFamily="34" charset="0"/>
                <a:cs typeface="Arial" panose="020B0604020202020204" pitchFamily="34" charset="0"/>
              </a:rPr>
              <a:t> </a:t>
            </a:r>
            <a:r>
              <a:rPr lang="fr-FR" sz="1200" dirty="0" err="1">
                <a:latin typeface="Arial" panose="020B0604020202020204" pitchFamily="34" charset="0"/>
                <a:cs typeface="Arial" panose="020B0604020202020204" pitchFamily="34" charset="0"/>
              </a:rPr>
              <a:t>alterations</a:t>
            </a:r>
            <a:endParaRPr lang="fr-FR" sz="1200" dirty="0">
              <a:latin typeface="Arial" panose="020B0604020202020204" pitchFamily="34" charset="0"/>
              <a:cs typeface="Arial" panose="020B0604020202020204" pitchFamily="34" charset="0"/>
            </a:endParaRPr>
          </a:p>
        </p:txBody>
      </p:sp>
      <p:pic>
        <p:nvPicPr>
          <p:cNvPr id="2" name="Image 1"/>
          <p:cNvPicPr>
            <a:picLocks noChangeAspect="1"/>
          </p:cNvPicPr>
          <p:nvPr/>
        </p:nvPicPr>
        <p:blipFill>
          <a:blip r:embed="rId2"/>
          <a:stretch>
            <a:fillRect/>
          </a:stretch>
        </p:blipFill>
        <p:spPr>
          <a:xfrm>
            <a:off x="260647" y="1691679"/>
            <a:ext cx="6417525" cy="6552729"/>
          </a:xfrm>
          <a:prstGeom prst="rect">
            <a:avLst/>
          </a:prstGeom>
        </p:spPr>
      </p:pic>
    </p:spTree>
    <p:extLst>
      <p:ext uri="{BB962C8B-B14F-4D97-AF65-F5344CB8AC3E}">
        <p14:creationId xmlns:p14="http://schemas.microsoft.com/office/powerpoint/2010/main" val="12641365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88640" y="849259"/>
            <a:ext cx="6408712" cy="861775"/>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Table 4: </a:t>
            </a:r>
            <a:r>
              <a:rPr lang="fr-FR" sz="1200" dirty="0" err="1" smtClean="0">
                <a:latin typeface="Arial" panose="020B0604020202020204" pitchFamily="34" charset="0"/>
                <a:cs typeface="Arial" panose="020B0604020202020204" pitchFamily="34" charset="0"/>
              </a:rPr>
              <a:t>somatic</a:t>
            </a:r>
            <a:r>
              <a:rPr lang="fr-FR" sz="1200" dirty="0" smtClean="0">
                <a:latin typeface="Arial" panose="020B0604020202020204" pitchFamily="34" charset="0"/>
                <a:cs typeface="Arial" panose="020B0604020202020204" pitchFamily="34" charset="0"/>
              </a:rPr>
              <a:t> mutations of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identified</a:t>
            </a:r>
            <a:r>
              <a:rPr lang="fr-FR" sz="1200" dirty="0" smtClean="0">
                <a:latin typeface="Arial" panose="020B0604020202020204" pitchFamily="34" charset="0"/>
                <a:cs typeface="Arial" panose="020B0604020202020204" pitchFamily="34" charset="0"/>
              </a:rPr>
              <a:t> in </a:t>
            </a:r>
            <a:r>
              <a:rPr lang="fr-FR" sz="1200" dirty="0" err="1" smtClean="0">
                <a:latin typeface="Arial" panose="020B0604020202020204" pitchFamily="34" charset="0"/>
                <a:cs typeface="Arial" panose="020B0604020202020204" pitchFamily="34" charset="0"/>
              </a:rPr>
              <a:t>bladder</a:t>
            </a:r>
            <a:r>
              <a:rPr lang="fr-FR" sz="1200" dirty="0" smtClean="0">
                <a:latin typeface="Arial" panose="020B0604020202020204" pitchFamily="34" charset="0"/>
                <a:cs typeface="Arial" panose="020B0604020202020204" pitchFamily="34" charset="0"/>
              </a:rPr>
              <a:t> cancer (Figure 1 and </a:t>
            </a:r>
            <a:r>
              <a:rPr lang="fr-FR" sz="1200" dirty="0" err="1" smtClean="0">
                <a:latin typeface="Arial" panose="020B0604020202020204" pitchFamily="34" charset="0"/>
                <a:cs typeface="Arial" panose="020B0604020202020204" pitchFamily="34" charset="0"/>
              </a:rPr>
              <a:t>supplementary</a:t>
            </a:r>
            <a:r>
              <a:rPr lang="fr-FR" sz="1200" dirty="0" smtClean="0">
                <a:latin typeface="Arial" panose="020B0604020202020204" pitchFamily="34" charset="0"/>
                <a:cs typeface="Arial" panose="020B0604020202020204" pitchFamily="34" charset="0"/>
              </a:rPr>
              <a:t> Table 2) and </a:t>
            </a:r>
            <a:r>
              <a:rPr lang="fr-FR" sz="1200" dirty="0" err="1" smtClean="0">
                <a:latin typeface="Arial" panose="020B0604020202020204" pitchFamily="34" charset="0"/>
                <a:cs typeface="Arial" panose="020B0604020202020204" pitchFamily="34" charset="0"/>
              </a:rPr>
              <a:t>also</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found</a:t>
            </a:r>
            <a:r>
              <a:rPr lang="fr-FR" sz="1200" dirty="0" smtClean="0">
                <a:latin typeface="Arial" panose="020B0604020202020204" pitchFamily="34" charset="0"/>
                <a:cs typeface="Arial" panose="020B0604020202020204" pitchFamily="34" charset="0"/>
              </a:rPr>
              <a:t> in </a:t>
            </a:r>
            <a:r>
              <a:rPr lang="fr-FR" sz="1200" dirty="0" err="1" smtClean="0">
                <a:latin typeface="Arial" panose="020B0604020202020204" pitchFamily="34" charset="0"/>
                <a:cs typeface="Arial" panose="020B0604020202020204" pitchFamily="34" charset="0"/>
              </a:rPr>
              <a:t>other</a:t>
            </a:r>
            <a:r>
              <a:rPr lang="fr-FR" sz="1200" dirty="0" smtClean="0">
                <a:latin typeface="Arial" panose="020B0604020202020204" pitchFamily="34" charset="0"/>
                <a:cs typeface="Arial" panose="020B0604020202020204" pitchFamily="34" charset="0"/>
              </a:rPr>
              <a:t> cancers as </a:t>
            </a:r>
            <a:r>
              <a:rPr lang="fr-FR" sz="1200" dirty="0" err="1" smtClean="0">
                <a:latin typeface="Arial" panose="020B0604020202020204" pitchFamily="34" charset="0"/>
                <a:cs typeface="Arial" panose="020B0604020202020204" pitchFamily="34" charset="0"/>
              </a:rPr>
              <a:t>reported</a:t>
            </a:r>
            <a:r>
              <a:rPr lang="fr-FR" sz="1200" dirty="0" smtClean="0">
                <a:latin typeface="Arial" panose="020B0604020202020204" pitchFamily="34" charset="0"/>
                <a:cs typeface="Arial" panose="020B0604020202020204" pitchFamily="34" charset="0"/>
              </a:rPr>
              <a:t> in </a:t>
            </a:r>
            <a:r>
              <a:rPr lang="fr-FR" sz="1200" dirty="0" err="1" smtClean="0">
                <a:latin typeface="Arial" panose="020B0604020202020204" pitchFamily="34" charset="0"/>
                <a:cs typeface="Arial" panose="020B0604020202020204" pitchFamily="34" charset="0"/>
              </a:rPr>
              <a:t>cosmic</a:t>
            </a:r>
            <a:r>
              <a:rPr lang="fr-FR" sz="1200" dirty="0" smtClean="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hlinkClick r:id="rId2"/>
              </a:rPr>
              <a:t>http://cancer.sanger.ac.uk/cosmic</a:t>
            </a:r>
            <a:r>
              <a:rPr lang="fr-FR" sz="1200" dirty="0" smtClean="0">
                <a:latin typeface="Arial" panose="020B0604020202020204" pitchFamily="34" charset="0"/>
                <a:cs typeface="Arial" panose="020B0604020202020204" pitchFamily="34" charset="0"/>
              </a:rPr>
              <a:t>) or </a:t>
            </a:r>
            <a:r>
              <a:rPr lang="fr-FR" sz="1200" dirty="0" err="1" smtClean="0">
                <a:latin typeface="Arial" panose="020B0604020202020204" pitchFamily="34" charset="0"/>
                <a:cs typeface="Arial" panose="020B0604020202020204" pitchFamily="34" charset="0"/>
              </a:rPr>
              <a:t>cbioportal</a:t>
            </a:r>
            <a:r>
              <a:rPr lang="fr-FR" sz="1200" dirty="0" smtClean="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hlinkClick r:id="rId3"/>
              </a:rPr>
              <a:t>http://www.cbioportal.org/</a:t>
            </a:r>
            <a:r>
              <a:rPr lang="fr-FR" sz="1200" dirty="0" smtClean="0">
                <a:latin typeface="Arial" panose="020B0604020202020204" pitchFamily="34" charset="0"/>
                <a:cs typeface="Arial" panose="020B0604020202020204" pitchFamily="34" charset="0"/>
              </a:rPr>
              <a:t> ) data bases. </a:t>
            </a:r>
            <a:r>
              <a:rPr lang="fr-FR" sz="1200" dirty="0" err="1" smtClean="0">
                <a:latin typeface="Arial" panose="020B0604020202020204" pitchFamily="34" charset="0"/>
                <a:cs typeface="Arial" panose="020B0604020202020204" pitchFamily="34" charset="0"/>
              </a:rPr>
              <a:t>Numbering</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according</a:t>
            </a:r>
            <a:r>
              <a:rPr lang="fr-FR" sz="1200" dirty="0" smtClean="0">
                <a:latin typeface="Arial" panose="020B0604020202020204" pitchFamily="34" charset="0"/>
                <a:cs typeface="Arial" panose="020B0604020202020204" pitchFamily="34" charset="0"/>
              </a:rPr>
              <a:t> to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2 </a:t>
            </a:r>
            <a:r>
              <a:rPr lang="fr-FR" sz="1200" dirty="0" err="1" smtClean="0">
                <a:latin typeface="Arial" panose="020B0604020202020204" pitchFamily="34" charset="0"/>
                <a:cs typeface="Arial" panose="020B0604020202020204" pitchFamily="34" charset="0"/>
              </a:rPr>
              <a:t>isoform</a:t>
            </a:r>
            <a:r>
              <a:rPr lang="fr-FR" sz="1200" dirty="0" smtClean="0">
                <a:latin typeface="Arial" panose="020B0604020202020204" pitchFamily="34" charset="0"/>
                <a:cs typeface="Arial" panose="020B0604020202020204" pitchFamily="34" charset="0"/>
              </a:rPr>
              <a:t> ORF.</a:t>
            </a:r>
            <a:endParaRPr lang="fr-FR" sz="1200"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448" y="2123728"/>
            <a:ext cx="4258617" cy="2109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61291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88640" y="849261"/>
            <a:ext cx="6408712" cy="276999"/>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Table 5</a:t>
            </a:r>
            <a:r>
              <a:rPr lang="fr-FR" sz="1200" dirty="0" smtClean="0">
                <a:latin typeface="Arial" panose="020B0604020202020204" pitchFamily="34" charset="0"/>
                <a:cs typeface="Arial" panose="020B0604020202020204" pitchFamily="34" charset="0"/>
              </a:rPr>
              <a:t>: </a:t>
            </a:r>
            <a:r>
              <a:rPr lang="fr-FR" sz="1200" b="1" dirty="0" err="1">
                <a:latin typeface="Arial" panose="020B0604020202020204" pitchFamily="34" charset="0"/>
                <a:cs typeface="Arial" panose="020B0604020202020204" pitchFamily="34" charset="0"/>
              </a:rPr>
              <a:t>c</a:t>
            </a:r>
            <a:r>
              <a:rPr lang="fr-FR" sz="1200" b="1" dirty="0" err="1" smtClean="0">
                <a:latin typeface="Arial" panose="020B0604020202020204" pitchFamily="34" charset="0"/>
                <a:cs typeface="Arial" panose="020B0604020202020204" pitchFamily="34" charset="0"/>
              </a:rPr>
              <a:t>rystallographic</a:t>
            </a:r>
            <a:r>
              <a:rPr lang="fr-FR" sz="1200" b="1" dirty="0" smtClean="0">
                <a:latin typeface="Arial" panose="020B0604020202020204" pitchFamily="34" charset="0"/>
                <a:cs typeface="Arial" panose="020B0604020202020204" pitchFamily="34" charset="0"/>
              </a:rPr>
              <a:t> data and </a:t>
            </a:r>
            <a:r>
              <a:rPr lang="fr-FR" sz="1200" b="1" dirty="0" err="1" smtClean="0">
                <a:latin typeface="Arial" panose="020B0604020202020204" pitchFamily="34" charset="0"/>
                <a:cs typeface="Arial" panose="020B0604020202020204" pitchFamily="34" charset="0"/>
              </a:rPr>
              <a:t>refinement</a:t>
            </a:r>
            <a:r>
              <a:rPr lang="fr-FR" sz="1200" dirty="0" smtClean="0">
                <a:latin typeface="Arial" panose="020B0604020202020204" pitchFamily="34" charset="0"/>
                <a:cs typeface="Arial" panose="020B0604020202020204" pitchFamily="34" charset="0"/>
              </a:rPr>
              <a:t>. </a:t>
            </a:r>
            <a:endParaRPr lang="fr-FR" sz="1200" dirty="0">
              <a:latin typeface="Arial" panose="020B0604020202020204" pitchFamily="34" charset="0"/>
              <a:cs typeface="Arial" panose="020B0604020202020204" pitchFamily="34" charset="0"/>
            </a:endParaRPr>
          </a:p>
        </p:txBody>
      </p:sp>
      <p:graphicFrame>
        <p:nvGraphicFramePr>
          <p:cNvPr id="2" name="Tableau 1"/>
          <p:cNvGraphicFramePr>
            <a:graphicFrameLocks noGrp="1"/>
          </p:cNvGraphicFramePr>
          <p:nvPr>
            <p:extLst>
              <p:ext uri="{D42A27DB-BD31-4B8C-83A1-F6EECF244321}">
                <p14:modId xmlns:p14="http://schemas.microsoft.com/office/powerpoint/2010/main" val="3696647172"/>
              </p:ext>
            </p:extLst>
          </p:nvPr>
        </p:nvGraphicFramePr>
        <p:xfrm>
          <a:off x="620688" y="1691680"/>
          <a:ext cx="5315623" cy="4519646"/>
        </p:xfrm>
        <a:graphic>
          <a:graphicData uri="http://schemas.openxmlformats.org/drawingml/2006/table">
            <a:tbl>
              <a:tblPr firstRow="1" firstCol="1" bandRow="1">
                <a:tableStyleId>{5C22544A-7EE6-4342-B048-85BDC9FD1C3A}</a:tableStyleId>
              </a:tblPr>
              <a:tblGrid>
                <a:gridCol w="794749">
                  <a:extLst>
                    <a:ext uri="{9D8B030D-6E8A-4147-A177-3AD203B41FA5}">
                      <a16:colId xmlns:a16="http://schemas.microsoft.com/office/drawing/2014/main" xmlns="" val="20000"/>
                    </a:ext>
                  </a:extLst>
                </a:gridCol>
                <a:gridCol w="886667">
                  <a:extLst>
                    <a:ext uri="{9D8B030D-6E8A-4147-A177-3AD203B41FA5}">
                      <a16:colId xmlns:a16="http://schemas.microsoft.com/office/drawing/2014/main" xmlns="" val="20001"/>
                    </a:ext>
                  </a:extLst>
                </a:gridCol>
                <a:gridCol w="974833">
                  <a:extLst>
                    <a:ext uri="{9D8B030D-6E8A-4147-A177-3AD203B41FA5}">
                      <a16:colId xmlns:a16="http://schemas.microsoft.com/office/drawing/2014/main" xmlns="" val="20002"/>
                    </a:ext>
                  </a:extLst>
                </a:gridCol>
                <a:gridCol w="974833">
                  <a:extLst>
                    <a:ext uri="{9D8B030D-6E8A-4147-A177-3AD203B41FA5}">
                      <a16:colId xmlns:a16="http://schemas.microsoft.com/office/drawing/2014/main" xmlns="" val="20003"/>
                    </a:ext>
                  </a:extLst>
                </a:gridCol>
                <a:gridCol w="797874">
                  <a:extLst>
                    <a:ext uri="{9D8B030D-6E8A-4147-A177-3AD203B41FA5}">
                      <a16:colId xmlns:a16="http://schemas.microsoft.com/office/drawing/2014/main" xmlns="" val="20004"/>
                    </a:ext>
                  </a:extLst>
                </a:gridCol>
                <a:gridCol w="886667">
                  <a:extLst>
                    <a:ext uri="{9D8B030D-6E8A-4147-A177-3AD203B41FA5}">
                      <a16:colId xmlns:a16="http://schemas.microsoft.com/office/drawing/2014/main" xmlns="" val="20006"/>
                    </a:ext>
                  </a:extLst>
                </a:gridCol>
              </a:tblGrid>
              <a:tr h="271181">
                <a:tc>
                  <a:txBody>
                    <a:bodyPr/>
                    <a:lstStyle/>
                    <a:p>
                      <a:pPr>
                        <a:lnSpc>
                          <a:spcPct val="107000"/>
                        </a:lnSpc>
                        <a:spcAft>
                          <a:spcPts val="0"/>
                        </a:spcAft>
                      </a:pPr>
                      <a:r>
                        <a:rPr lang="fr-FR" sz="8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b="1" dirty="0" smtClean="0">
                          <a:solidFill>
                            <a:schemeClr val="tx1"/>
                          </a:solidFill>
                          <a:effectLst/>
                        </a:rPr>
                        <a:t>PPAR</a:t>
                      </a:r>
                      <a:r>
                        <a:rPr lang="fr-FR" sz="800" b="1" dirty="0" smtClean="0">
                          <a:solidFill>
                            <a:schemeClr val="tx1"/>
                          </a:solidFill>
                          <a:effectLst/>
                          <a:latin typeface="Symbol" panose="05050102010706020507" pitchFamily="18" charset="2"/>
                        </a:rPr>
                        <a:t>g2</a:t>
                      </a:r>
                      <a:r>
                        <a:rPr lang="fr-FR" sz="800" b="1" dirty="0" smtClean="0">
                          <a:solidFill>
                            <a:schemeClr val="tx1"/>
                          </a:solidFill>
                          <a:effectLst/>
                        </a:rPr>
                        <a:t> </a:t>
                      </a:r>
                      <a:r>
                        <a:rPr lang="fr-FR" sz="800" b="1" dirty="0">
                          <a:solidFill>
                            <a:schemeClr val="tx1"/>
                          </a:solidFill>
                          <a:effectLst/>
                        </a:rPr>
                        <a:t>T475M</a:t>
                      </a:r>
                      <a:endParaRPr lang="fr-FR"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b="1" dirty="0" smtClean="0">
                          <a:solidFill>
                            <a:schemeClr val="tx1"/>
                          </a:solidFill>
                          <a:effectLst/>
                        </a:rPr>
                        <a:t>PPAR</a:t>
                      </a:r>
                      <a:r>
                        <a:rPr lang="fr-FR" sz="800" b="1" dirty="0" smtClean="0">
                          <a:solidFill>
                            <a:schemeClr val="tx1"/>
                          </a:solidFill>
                          <a:effectLst/>
                          <a:latin typeface="Symbol" panose="05050102010706020507" pitchFamily="18" charset="2"/>
                        </a:rPr>
                        <a:t>g2</a:t>
                      </a:r>
                      <a:r>
                        <a:rPr lang="fr-FR" sz="800" b="1" dirty="0" smtClean="0">
                          <a:solidFill>
                            <a:schemeClr val="tx1"/>
                          </a:solidFill>
                          <a:effectLst/>
                        </a:rPr>
                        <a:t> </a:t>
                      </a:r>
                      <a:r>
                        <a:rPr lang="fr-FR" sz="800" b="1" dirty="0">
                          <a:solidFill>
                            <a:schemeClr val="tx1"/>
                          </a:solidFill>
                          <a:effectLst/>
                        </a:rPr>
                        <a:t>T475M-GW1929-PGC1</a:t>
                      </a:r>
                      <a:r>
                        <a:rPr lang="fr-FR" sz="800" b="1" dirty="0">
                          <a:solidFill>
                            <a:schemeClr val="tx1"/>
                          </a:solidFill>
                          <a:effectLst/>
                          <a:latin typeface="Symbol" panose="05050102010706020507" pitchFamily="18" charset="2"/>
                        </a:rPr>
                        <a:t>a</a:t>
                      </a:r>
                      <a:endParaRPr lang="fr-FR" sz="1100" b="1" dirty="0">
                        <a:solidFill>
                          <a:schemeClr val="tx1"/>
                        </a:solidFill>
                        <a:effectLst/>
                        <a:latin typeface="Symbol" panose="05050102010706020507" pitchFamily="18" charset="2"/>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b="1" dirty="0" smtClean="0">
                          <a:solidFill>
                            <a:schemeClr val="tx1"/>
                          </a:solidFill>
                          <a:effectLst/>
                        </a:rPr>
                        <a:t>PPAR</a:t>
                      </a:r>
                      <a:r>
                        <a:rPr lang="fr-FR" sz="800" b="1" dirty="0" smtClean="0">
                          <a:solidFill>
                            <a:schemeClr val="tx1"/>
                          </a:solidFill>
                          <a:effectLst/>
                          <a:latin typeface="Symbol" panose="05050102010706020507" pitchFamily="18" charset="2"/>
                        </a:rPr>
                        <a:t>g2</a:t>
                      </a:r>
                      <a:r>
                        <a:rPr lang="fr-FR" sz="800" b="1" dirty="0" smtClean="0">
                          <a:solidFill>
                            <a:schemeClr val="tx1"/>
                          </a:solidFill>
                          <a:effectLst/>
                        </a:rPr>
                        <a:t> </a:t>
                      </a:r>
                      <a:r>
                        <a:rPr lang="fr-FR" sz="800" b="1" dirty="0">
                          <a:solidFill>
                            <a:schemeClr val="tx1"/>
                          </a:solidFill>
                          <a:effectLst/>
                        </a:rPr>
                        <a:t>M280I-GW1929-PGC1</a:t>
                      </a:r>
                      <a:r>
                        <a:rPr lang="fr-FR" sz="800" b="1" dirty="0">
                          <a:solidFill>
                            <a:schemeClr val="tx1"/>
                          </a:solidFill>
                          <a:effectLst/>
                          <a:latin typeface="Symbol" panose="05050102010706020507" pitchFamily="18" charset="2"/>
                        </a:rPr>
                        <a:t>a</a:t>
                      </a:r>
                      <a:endParaRPr lang="fr-FR" sz="1100" b="1" dirty="0">
                        <a:solidFill>
                          <a:schemeClr val="tx1"/>
                        </a:solidFill>
                        <a:effectLst/>
                        <a:latin typeface="Symbol" panose="05050102010706020507" pitchFamily="18" charset="2"/>
                        <a:ea typeface="Calibri" panose="020F0502020204030204" pitchFamily="34" charset="0"/>
                        <a:cs typeface="Times New Roman" panose="02020603050405020304" pitchFamily="18" charset="0"/>
                      </a:endParaRPr>
                    </a:p>
                  </a:txBody>
                  <a:tcPr marL="66262" marR="66262" marT="0" marB="0">
                    <a:noFill/>
                  </a:tcPr>
                </a:tc>
                <a:tc>
                  <a:txBody>
                    <a:bodyPr/>
                    <a:lstStyle/>
                    <a:p>
                      <a:pPr algn="ctr">
                        <a:lnSpc>
                          <a:spcPct val="107000"/>
                        </a:lnSpc>
                        <a:spcAft>
                          <a:spcPts val="0"/>
                        </a:spcAft>
                      </a:pPr>
                      <a:r>
                        <a:rPr lang="fr-FR" sz="800" b="1" dirty="0" smtClean="0">
                          <a:solidFill>
                            <a:schemeClr val="tx1"/>
                          </a:solidFill>
                          <a:effectLst/>
                        </a:rPr>
                        <a:t>PPAR</a:t>
                      </a:r>
                      <a:r>
                        <a:rPr lang="fr-FR" sz="800" b="1" dirty="0" smtClean="0">
                          <a:solidFill>
                            <a:schemeClr val="tx1"/>
                          </a:solidFill>
                          <a:effectLst/>
                          <a:latin typeface="Symbol" panose="05050102010706020507" pitchFamily="18" charset="2"/>
                        </a:rPr>
                        <a:t>g2</a:t>
                      </a:r>
                      <a:r>
                        <a:rPr lang="fr-FR" sz="800" b="1" dirty="0" smtClean="0">
                          <a:solidFill>
                            <a:schemeClr val="tx1"/>
                          </a:solidFill>
                          <a:effectLst/>
                        </a:rPr>
                        <a:t> </a:t>
                      </a:r>
                      <a:r>
                        <a:rPr lang="fr-FR" sz="800" b="1" dirty="0">
                          <a:solidFill>
                            <a:schemeClr val="tx1"/>
                          </a:solidFill>
                          <a:effectLst/>
                        </a:rPr>
                        <a:t>I290M-GW1929</a:t>
                      </a:r>
                      <a:endParaRPr lang="fr-FR"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gn="ctr">
                        <a:lnSpc>
                          <a:spcPct val="107000"/>
                        </a:lnSpc>
                        <a:spcAft>
                          <a:spcPts val="0"/>
                        </a:spcAft>
                      </a:pPr>
                      <a:r>
                        <a:rPr lang="fr-FR" sz="800" b="1" dirty="0" smtClean="0">
                          <a:solidFill>
                            <a:schemeClr val="tx1"/>
                          </a:solidFill>
                          <a:effectLst/>
                        </a:rPr>
                        <a:t>PPAR</a:t>
                      </a:r>
                      <a:r>
                        <a:rPr lang="fr-FR" sz="800" b="1" dirty="0" smtClean="0">
                          <a:solidFill>
                            <a:schemeClr val="tx1"/>
                          </a:solidFill>
                          <a:effectLst/>
                          <a:latin typeface="Symbol" panose="05050102010706020507" pitchFamily="18" charset="2"/>
                        </a:rPr>
                        <a:t>g2</a:t>
                      </a:r>
                      <a:r>
                        <a:rPr lang="fr-FR" sz="800" b="1" dirty="0" smtClean="0">
                          <a:solidFill>
                            <a:schemeClr val="tx1"/>
                          </a:solidFill>
                          <a:effectLst/>
                        </a:rPr>
                        <a:t> </a:t>
                      </a:r>
                      <a:r>
                        <a:rPr lang="fr-FR" sz="800" b="1" dirty="0">
                          <a:solidFill>
                            <a:schemeClr val="tx1"/>
                          </a:solidFill>
                          <a:effectLst/>
                        </a:rPr>
                        <a:t>WT-GW1929-PGC1</a:t>
                      </a:r>
                      <a:r>
                        <a:rPr lang="fr-FR" sz="800" b="1" dirty="0">
                          <a:solidFill>
                            <a:schemeClr val="tx1"/>
                          </a:solidFill>
                          <a:effectLst/>
                          <a:latin typeface="Symbol" panose="05050102010706020507" pitchFamily="18" charset="2"/>
                        </a:rPr>
                        <a:t>a</a:t>
                      </a:r>
                      <a:endParaRPr lang="fr-FR" sz="1100" b="1" dirty="0">
                        <a:solidFill>
                          <a:schemeClr val="tx1"/>
                        </a:solidFill>
                        <a:effectLst/>
                        <a:latin typeface="Symbol" panose="05050102010706020507" pitchFamily="18" charset="2"/>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00"/>
                  </a:ext>
                </a:extLst>
              </a:tr>
              <a:tr h="271181">
                <a:tc>
                  <a:txBody>
                    <a:bodyPr/>
                    <a:lstStyle/>
                    <a:p>
                      <a:pPr>
                        <a:lnSpc>
                          <a:spcPct val="107000"/>
                        </a:lnSpc>
                        <a:spcAft>
                          <a:spcPts val="0"/>
                        </a:spcAft>
                      </a:pPr>
                      <a:r>
                        <a:rPr lang="fr-FR" sz="800" dirty="0" smtClean="0">
                          <a:solidFill>
                            <a:schemeClr val="tx1"/>
                          </a:solidFill>
                          <a:effectLst/>
                          <a:latin typeface="+mn-lt"/>
                          <a:ea typeface="Calibri" panose="020F0502020204030204" pitchFamily="34" charset="0"/>
                          <a:cs typeface="Times New Roman" panose="02020603050405020304" pitchFamily="18" charset="0"/>
                        </a:rPr>
                        <a:t>PDB ID</a:t>
                      </a:r>
                      <a:endParaRPr lang="fr-FR" sz="800" dirty="0">
                        <a:solidFill>
                          <a:schemeClr val="tx1"/>
                        </a:solidFill>
                        <a:effectLst/>
                        <a:latin typeface="+mn-lt"/>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b="1" dirty="0" smtClean="0">
                          <a:solidFill>
                            <a:schemeClr val="tx1"/>
                          </a:solidFill>
                          <a:effectLst/>
                          <a:latin typeface="+mn-lt"/>
                          <a:ea typeface="Calibri" panose="020F0502020204030204" pitchFamily="34" charset="0"/>
                          <a:cs typeface="Times New Roman" panose="02020603050405020304" pitchFamily="18" charset="0"/>
                        </a:rPr>
                        <a:t>6FZY</a:t>
                      </a:r>
                      <a:endParaRPr lang="fr-FR" sz="800" b="1" dirty="0">
                        <a:solidFill>
                          <a:schemeClr val="tx1"/>
                        </a:solidFill>
                        <a:effectLst/>
                        <a:latin typeface="+mn-lt"/>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b="1" dirty="0" smtClean="0">
                          <a:solidFill>
                            <a:schemeClr val="tx1"/>
                          </a:solidFill>
                          <a:effectLst/>
                          <a:latin typeface="+mn-lt"/>
                          <a:ea typeface="Calibri" panose="020F0502020204030204" pitchFamily="34" charset="0"/>
                          <a:cs typeface="Times New Roman" panose="02020603050405020304" pitchFamily="18" charset="0"/>
                        </a:rPr>
                        <a:t>6FZF</a:t>
                      </a:r>
                      <a:endParaRPr lang="fr-FR" sz="800" b="1" dirty="0">
                        <a:solidFill>
                          <a:schemeClr val="tx1"/>
                        </a:solidFill>
                        <a:effectLst/>
                        <a:latin typeface="+mn-lt"/>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b="1" dirty="0" smtClean="0">
                          <a:solidFill>
                            <a:schemeClr val="tx1"/>
                          </a:solidFill>
                          <a:effectLst/>
                          <a:latin typeface="+mn-lt"/>
                          <a:ea typeface="Calibri" panose="020F0502020204030204" pitchFamily="34" charset="0"/>
                          <a:cs typeface="Times New Roman" panose="02020603050405020304" pitchFamily="18" charset="0"/>
                        </a:rPr>
                        <a:t>6FZJ</a:t>
                      </a:r>
                      <a:endParaRPr lang="fr-FR" sz="800" b="1" dirty="0">
                        <a:solidFill>
                          <a:schemeClr val="tx1"/>
                        </a:solidFill>
                        <a:effectLst/>
                        <a:latin typeface="+mn-lt"/>
                        <a:ea typeface="Calibri" panose="020F0502020204030204" pitchFamily="34" charset="0"/>
                        <a:cs typeface="Times New Roman" panose="02020603050405020304" pitchFamily="18" charset="0"/>
                      </a:endParaRPr>
                    </a:p>
                  </a:txBody>
                  <a:tcPr marL="66262" marR="66262" marT="0" marB="0">
                    <a:noFill/>
                  </a:tcPr>
                </a:tc>
                <a:tc>
                  <a:txBody>
                    <a:bodyPr/>
                    <a:lstStyle/>
                    <a:p>
                      <a:pPr algn="ctr">
                        <a:lnSpc>
                          <a:spcPct val="107000"/>
                        </a:lnSpc>
                        <a:spcAft>
                          <a:spcPts val="0"/>
                        </a:spcAft>
                      </a:pPr>
                      <a:r>
                        <a:rPr lang="fr-FR" sz="800" b="1" dirty="0" smtClean="0">
                          <a:solidFill>
                            <a:schemeClr val="tx1"/>
                          </a:solidFill>
                          <a:effectLst/>
                          <a:latin typeface="+mn-lt"/>
                          <a:ea typeface="Calibri" panose="020F0502020204030204" pitchFamily="34" charset="0"/>
                          <a:cs typeface="Times New Roman" panose="02020603050405020304" pitchFamily="18" charset="0"/>
                        </a:rPr>
                        <a:t>6FZG</a:t>
                      </a:r>
                      <a:endParaRPr lang="fr-FR" sz="800" b="1" dirty="0">
                        <a:solidFill>
                          <a:schemeClr val="tx1"/>
                        </a:solidFill>
                        <a:effectLst/>
                        <a:latin typeface="+mn-lt"/>
                        <a:ea typeface="Calibri" panose="020F0502020204030204" pitchFamily="34" charset="0"/>
                        <a:cs typeface="Times New Roman" panose="02020603050405020304" pitchFamily="18" charset="0"/>
                      </a:endParaRPr>
                    </a:p>
                  </a:txBody>
                  <a:tcPr marL="66262" marR="66262" marT="0" marB="0">
                    <a:noFill/>
                  </a:tcPr>
                </a:tc>
                <a:tc>
                  <a:txBody>
                    <a:bodyPr/>
                    <a:lstStyle/>
                    <a:p>
                      <a:pPr algn="ctr">
                        <a:lnSpc>
                          <a:spcPct val="107000"/>
                        </a:lnSpc>
                        <a:spcAft>
                          <a:spcPts val="0"/>
                        </a:spcAft>
                      </a:pPr>
                      <a:r>
                        <a:rPr lang="fr-FR" sz="800" b="1" dirty="0" smtClean="0">
                          <a:solidFill>
                            <a:schemeClr val="tx1"/>
                          </a:solidFill>
                          <a:effectLst/>
                          <a:latin typeface="+mn-lt"/>
                          <a:ea typeface="Calibri" panose="020F0502020204030204" pitchFamily="34" charset="0"/>
                          <a:cs typeface="Times New Roman" panose="02020603050405020304" pitchFamily="18" charset="0"/>
                        </a:rPr>
                        <a:t>6FZP</a:t>
                      </a:r>
                      <a:endParaRPr lang="fr-FR" sz="800" b="1" dirty="0">
                        <a:solidFill>
                          <a:schemeClr val="tx1"/>
                        </a:solidFill>
                        <a:effectLst/>
                        <a:latin typeface="+mn-lt"/>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28"/>
                  </a:ext>
                </a:extLst>
              </a:tr>
              <a:tr h="150701">
                <a:tc>
                  <a:txBody>
                    <a:bodyPr/>
                    <a:lstStyle/>
                    <a:p>
                      <a:pPr>
                        <a:lnSpc>
                          <a:spcPct val="107000"/>
                        </a:lnSpc>
                        <a:spcAft>
                          <a:spcPts val="0"/>
                        </a:spcAft>
                      </a:pPr>
                      <a:r>
                        <a:rPr lang="fr-FR" sz="800">
                          <a:solidFill>
                            <a:schemeClr val="tx1"/>
                          </a:solidFill>
                          <a:effectLst/>
                        </a:rPr>
                        <a:t>Data collection</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9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9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9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9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9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01"/>
                  </a:ext>
                </a:extLst>
              </a:tr>
              <a:tr h="133942">
                <a:tc>
                  <a:txBody>
                    <a:bodyPr/>
                    <a:lstStyle/>
                    <a:p>
                      <a:pPr>
                        <a:lnSpc>
                          <a:spcPct val="107000"/>
                        </a:lnSpc>
                        <a:spcAft>
                          <a:spcPts val="0"/>
                        </a:spcAft>
                      </a:pPr>
                      <a:r>
                        <a:rPr lang="fr-FR" sz="700">
                          <a:solidFill>
                            <a:schemeClr val="tx1"/>
                          </a:solidFill>
                          <a:effectLst/>
                        </a:rPr>
                        <a:t>Space group</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P2</a:t>
                      </a:r>
                      <a:r>
                        <a:rPr lang="fr-FR" sz="800" baseline="-25000">
                          <a:solidFill>
                            <a:schemeClr val="tx1"/>
                          </a:solidFill>
                          <a:effectLst/>
                        </a:rPr>
                        <a:t>1</a:t>
                      </a:r>
                      <a:r>
                        <a:rPr lang="fr-FR" sz="800">
                          <a:solidFill>
                            <a:schemeClr val="tx1"/>
                          </a:solidFill>
                          <a:effectLst/>
                        </a:rPr>
                        <a:t>2</a:t>
                      </a:r>
                      <a:r>
                        <a:rPr lang="fr-FR" sz="800" baseline="-25000">
                          <a:solidFill>
                            <a:schemeClr val="tx1"/>
                          </a:solidFill>
                          <a:effectLst/>
                        </a:rPr>
                        <a:t>1</a:t>
                      </a:r>
                      <a:r>
                        <a:rPr lang="fr-FR" sz="800">
                          <a:solidFill>
                            <a:schemeClr val="tx1"/>
                          </a:solidFill>
                          <a:effectLst/>
                        </a:rPr>
                        <a:t>2</a:t>
                      </a:r>
                      <a:r>
                        <a:rPr lang="fr-FR" sz="800" baseline="-25000">
                          <a:solidFill>
                            <a:schemeClr val="tx1"/>
                          </a:solidFill>
                          <a:effectLst/>
                        </a:rPr>
                        <a:t>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P12</a:t>
                      </a:r>
                      <a:r>
                        <a:rPr lang="fr-FR" sz="800" baseline="-25000">
                          <a:solidFill>
                            <a:schemeClr val="tx1"/>
                          </a:solidFill>
                          <a:effectLst/>
                        </a:rPr>
                        <a:t>1</a:t>
                      </a:r>
                      <a:r>
                        <a:rPr lang="fr-FR" sz="800">
                          <a:solidFill>
                            <a:schemeClr val="tx1"/>
                          </a:solidFill>
                          <a:effectLst/>
                        </a:rPr>
                        <a:t>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P12</a:t>
                      </a:r>
                      <a:r>
                        <a:rPr lang="fr-FR" sz="800" baseline="-25000">
                          <a:solidFill>
                            <a:schemeClr val="tx1"/>
                          </a:solidFill>
                          <a:effectLst/>
                        </a:rPr>
                        <a:t>1</a:t>
                      </a:r>
                      <a:r>
                        <a:rPr lang="fr-FR" sz="800">
                          <a:solidFill>
                            <a:schemeClr val="tx1"/>
                          </a:solidFill>
                          <a:effectLst/>
                        </a:rPr>
                        <a:t>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P4</a:t>
                      </a:r>
                      <a:r>
                        <a:rPr lang="fr-FR" sz="800" baseline="-25000">
                          <a:solidFill>
                            <a:schemeClr val="tx1"/>
                          </a:solidFill>
                          <a:effectLst/>
                        </a:rPr>
                        <a:t>1</a:t>
                      </a:r>
                      <a:r>
                        <a:rPr lang="fr-FR" sz="800">
                          <a:solidFill>
                            <a:schemeClr val="tx1"/>
                          </a:solidFill>
                          <a:effectLst/>
                        </a:rPr>
                        <a:t>2</a:t>
                      </a:r>
                      <a:r>
                        <a:rPr lang="fr-FR" sz="800" baseline="-25000">
                          <a:solidFill>
                            <a:schemeClr val="tx1"/>
                          </a:solidFill>
                          <a:effectLst/>
                        </a:rPr>
                        <a:t>1</a:t>
                      </a:r>
                      <a:r>
                        <a:rPr lang="fr-FR" sz="800">
                          <a:solidFill>
                            <a:schemeClr val="tx1"/>
                          </a:solidFill>
                          <a:effectLst/>
                        </a:rPr>
                        <a:t>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C222</a:t>
                      </a:r>
                      <a:r>
                        <a:rPr lang="fr-FR" sz="800" baseline="-25000">
                          <a:solidFill>
                            <a:schemeClr val="tx1"/>
                          </a:solidFill>
                          <a:effectLst/>
                        </a:rPr>
                        <a:t>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02"/>
                  </a:ext>
                </a:extLst>
              </a:tr>
              <a:tr h="133942">
                <a:tc>
                  <a:txBody>
                    <a:bodyPr/>
                    <a:lstStyle/>
                    <a:p>
                      <a:pPr>
                        <a:lnSpc>
                          <a:spcPct val="107000"/>
                        </a:lnSpc>
                        <a:spcAft>
                          <a:spcPts val="0"/>
                        </a:spcAft>
                      </a:pPr>
                      <a:r>
                        <a:rPr lang="fr-FR" sz="700">
                          <a:solidFill>
                            <a:schemeClr val="tx1"/>
                          </a:solidFill>
                          <a:effectLst/>
                        </a:rPr>
                        <a:t>Cell dimensions</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03"/>
                  </a:ext>
                </a:extLst>
              </a:tr>
              <a:tr h="271181">
                <a:tc>
                  <a:txBody>
                    <a:bodyPr/>
                    <a:lstStyle/>
                    <a:p>
                      <a:pPr>
                        <a:lnSpc>
                          <a:spcPct val="107000"/>
                        </a:lnSpc>
                        <a:spcAft>
                          <a:spcPts val="0"/>
                        </a:spcAft>
                      </a:pPr>
                      <a:r>
                        <a:rPr lang="fr-FR" sz="700" dirty="0">
                          <a:solidFill>
                            <a:schemeClr val="tx1"/>
                          </a:solidFill>
                          <a:effectLst/>
                        </a:rPr>
                        <a:t>  a, b, c (Å)</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62.19, 62.67, 165.53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53.64, 123.68, 54.47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52.27, 126.43, 54.72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60.37, 60.37, 162.17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53.59, 86.27, 122.69</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04"/>
                  </a:ext>
                </a:extLst>
              </a:tr>
              <a:tr h="133942">
                <a:tc>
                  <a:txBody>
                    <a:bodyPr/>
                    <a:lstStyle/>
                    <a:p>
                      <a:pPr>
                        <a:lnSpc>
                          <a:spcPct val="107000"/>
                        </a:lnSpc>
                        <a:spcAft>
                          <a:spcPts val="0"/>
                        </a:spcAft>
                      </a:pPr>
                      <a:r>
                        <a:rPr lang="fr-FR" sz="700">
                          <a:solidFill>
                            <a:schemeClr val="tx1"/>
                          </a:solidFill>
                          <a:effectLst/>
                        </a:rPr>
                        <a:t>  a, b, g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dirty="0">
                          <a:solidFill>
                            <a:schemeClr val="tx1"/>
                          </a:solidFill>
                          <a:effectLst/>
                        </a:rPr>
                        <a:t>90, 90, 90</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90, 95.3, 90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90, 94.9, 90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90, 90, 90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90, 90, 90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05"/>
                  </a:ext>
                </a:extLst>
              </a:tr>
              <a:tr h="133942">
                <a:tc>
                  <a:txBody>
                    <a:bodyPr/>
                    <a:lstStyle/>
                    <a:p>
                      <a:pPr>
                        <a:lnSpc>
                          <a:spcPct val="107000"/>
                        </a:lnSpc>
                        <a:spcAft>
                          <a:spcPts val="0"/>
                        </a:spcAft>
                      </a:pPr>
                      <a:r>
                        <a:rPr lang="fr-FR" sz="700">
                          <a:solidFill>
                            <a:schemeClr val="tx1"/>
                          </a:solidFill>
                          <a:effectLst/>
                        </a:rPr>
                        <a:t>Resolution (Å)</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42.65-3.1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17.63-1.95</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15.18-2.01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48.43-2.1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17.32-2.3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06"/>
                  </a:ext>
                </a:extLst>
              </a:tr>
              <a:tr h="133942">
                <a:tc>
                  <a:txBody>
                    <a:bodyPr/>
                    <a:lstStyle/>
                    <a:p>
                      <a:pPr>
                        <a:lnSpc>
                          <a:spcPct val="107000"/>
                        </a:lnSpc>
                        <a:spcAft>
                          <a:spcPts val="0"/>
                        </a:spcAft>
                      </a:pPr>
                      <a:r>
                        <a:rPr lang="fr-FR" sz="700">
                          <a:solidFill>
                            <a:schemeClr val="tx1"/>
                          </a:solidFill>
                          <a:effectLst/>
                        </a:rPr>
                        <a:t>Rmerge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0.080 (0.841)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0.055 (0.753)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0.115 (0.727)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0.079 (0.54)</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0.016 (0.264)</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07"/>
                  </a:ext>
                </a:extLst>
              </a:tr>
              <a:tr h="133942">
                <a:tc>
                  <a:txBody>
                    <a:bodyPr/>
                    <a:lstStyle/>
                    <a:p>
                      <a:pPr>
                        <a:lnSpc>
                          <a:spcPct val="107000"/>
                        </a:lnSpc>
                        <a:spcAft>
                          <a:spcPts val="0"/>
                        </a:spcAft>
                      </a:pPr>
                      <a:r>
                        <a:rPr lang="fr-FR" sz="700">
                          <a:solidFill>
                            <a:schemeClr val="tx1"/>
                          </a:solidFill>
                          <a:effectLst/>
                        </a:rPr>
                        <a:t>Rpim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0.030 (0.307)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0.036 (0.510)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0.072 (0.469)</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0.024 (0.153)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0.016 (0.264)</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08"/>
                  </a:ext>
                </a:extLst>
              </a:tr>
              <a:tr h="133942">
                <a:tc>
                  <a:txBody>
                    <a:bodyPr/>
                    <a:lstStyle/>
                    <a:p>
                      <a:pPr>
                        <a:lnSpc>
                          <a:spcPct val="107000"/>
                        </a:lnSpc>
                        <a:spcAft>
                          <a:spcPts val="0"/>
                        </a:spcAft>
                      </a:pPr>
                      <a:r>
                        <a:rPr lang="fr-FR" sz="700" dirty="0">
                          <a:solidFill>
                            <a:schemeClr val="tx1"/>
                          </a:solidFill>
                          <a:effectLst/>
                        </a:rPr>
                        <a:t>I/</a:t>
                      </a:r>
                      <a:r>
                        <a:rPr lang="fr-FR" sz="700" dirty="0" err="1">
                          <a:solidFill>
                            <a:schemeClr val="tx1"/>
                          </a:solidFill>
                          <a:effectLst/>
                          <a:latin typeface="Symbol" panose="05050102010706020507" pitchFamily="18" charset="2"/>
                        </a:rPr>
                        <a:t>s</a:t>
                      </a:r>
                      <a:r>
                        <a:rPr lang="fr-FR" sz="700" dirty="0" err="1">
                          <a:solidFill>
                            <a:schemeClr val="tx1"/>
                          </a:solidFill>
                          <a:effectLst/>
                        </a:rPr>
                        <a:t>I</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16.78 (2.28)</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12.42 (1.41)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9.77 (1.76)</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18.02 (4.12)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19.73 (2.9)</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09"/>
                  </a:ext>
                </a:extLst>
              </a:tr>
              <a:tr h="237368">
                <a:tc>
                  <a:txBody>
                    <a:bodyPr/>
                    <a:lstStyle/>
                    <a:p>
                      <a:pPr>
                        <a:lnSpc>
                          <a:spcPct val="107000"/>
                        </a:lnSpc>
                        <a:spcAft>
                          <a:spcPts val="0"/>
                        </a:spcAft>
                      </a:pPr>
                      <a:r>
                        <a:rPr lang="fr-FR" sz="700">
                          <a:solidFill>
                            <a:schemeClr val="tx1"/>
                          </a:solidFill>
                          <a:effectLst/>
                        </a:rPr>
                        <a:t>Completeness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99.85 (99.92)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98.56 (97.64)</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97.28 (84.43)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99.96 (100)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96.55 (97.85)</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10"/>
                  </a:ext>
                </a:extLst>
              </a:tr>
              <a:tr h="133942">
                <a:tc>
                  <a:txBody>
                    <a:bodyPr/>
                    <a:lstStyle/>
                    <a:p>
                      <a:pPr>
                        <a:lnSpc>
                          <a:spcPct val="107000"/>
                        </a:lnSpc>
                        <a:spcAft>
                          <a:spcPts val="0"/>
                        </a:spcAft>
                      </a:pPr>
                      <a:r>
                        <a:rPr lang="fr-FR" sz="700">
                          <a:solidFill>
                            <a:schemeClr val="tx1"/>
                          </a:solidFill>
                          <a:effectLst/>
                        </a:rPr>
                        <a:t>Redundancy</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7.9 (8.4)</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3.3 (3.0)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3.4 (3.3)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12.3 (13.3)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2.0 (2.0)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11"/>
                  </a:ext>
                </a:extLst>
              </a:tr>
              <a:tr h="133942">
                <a:tc>
                  <a:txBody>
                    <a:bodyPr/>
                    <a:lstStyle/>
                    <a:p>
                      <a:pPr>
                        <a:lnSpc>
                          <a:spcPct val="107000"/>
                        </a:lnSpc>
                        <a:spcAft>
                          <a:spcPts val="0"/>
                        </a:spcAft>
                      </a:pPr>
                      <a:r>
                        <a:rPr lang="fr-FR" sz="700">
                          <a:solidFill>
                            <a:schemeClr val="tx1"/>
                          </a:solidFill>
                          <a:effectLst/>
                        </a:rPr>
                        <a:t>CC(1/2)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 (0.964)</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0.998 (0.63)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0.992 (0.617)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0.999 (0.963)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 (0.903)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12"/>
                  </a:ext>
                </a:extLst>
              </a:tr>
              <a:tr h="133942">
                <a:tc>
                  <a:txBody>
                    <a:bodyPr/>
                    <a:lstStyle/>
                    <a:p>
                      <a:pPr>
                        <a:lnSpc>
                          <a:spcPct val="107000"/>
                        </a:lnSpc>
                        <a:spcAft>
                          <a:spcPts val="0"/>
                        </a:spcAft>
                      </a:pPr>
                      <a:r>
                        <a:rPr lang="fr-FR" sz="800">
                          <a:solidFill>
                            <a:schemeClr val="tx1"/>
                          </a:solidFill>
                          <a:effectLst/>
                        </a:rPr>
                        <a:t>Refinement</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13"/>
                  </a:ext>
                </a:extLst>
              </a:tr>
              <a:tr h="133942">
                <a:tc>
                  <a:txBody>
                    <a:bodyPr/>
                    <a:lstStyle/>
                    <a:p>
                      <a:pPr>
                        <a:lnSpc>
                          <a:spcPct val="107000"/>
                        </a:lnSpc>
                        <a:spcAft>
                          <a:spcPts val="0"/>
                        </a:spcAft>
                      </a:pPr>
                      <a:r>
                        <a:rPr lang="fr-FR" sz="700">
                          <a:solidFill>
                            <a:schemeClr val="tx1"/>
                          </a:solidFill>
                          <a:effectLst/>
                        </a:rPr>
                        <a:t>Resolution</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42.65-3.1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17.63-1.95</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15.18-2.01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48.43-2.1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17.32-2.3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14"/>
                  </a:ext>
                </a:extLst>
              </a:tr>
              <a:tr h="133942">
                <a:tc>
                  <a:txBody>
                    <a:bodyPr/>
                    <a:lstStyle/>
                    <a:p>
                      <a:pPr>
                        <a:lnSpc>
                          <a:spcPct val="107000"/>
                        </a:lnSpc>
                        <a:spcAft>
                          <a:spcPts val="0"/>
                        </a:spcAft>
                      </a:pPr>
                      <a:r>
                        <a:rPr lang="fr-FR" sz="700">
                          <a:solidFill>
                            <a:schemeClr val="tx1"/>
                          </a:solidFill>
                          <a:effectLst/>
                        </a:rPr>
                        <a:t>N° reflections</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12292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50664</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45617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18327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12557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15"/>
                  </a:ext>
                </a:extLst>
              </a:tr>
              <a:tr h="133942">
                <a:tc>
                  <a:txBody>
                    <a:bodyPr/>
                    <a:lstStyle/>
                    <a:p>
                      <a:pPr>
                        <a:lnSpc>
                          <a:spcPct val="107000"/>
                        </a:lnSpc>
                        <a:spcAft>
                          <a:spcPts val="0"/>
                        </a:spcAft>
                      </a:pPr>
                      <a:r>
                        <a:rPr lang="fr-FR" sz="700">
                          <a:solidFill>
                            <a:schemeClr val="tx1"/>
                          </a:solidFill>
                          <a:effectLst/>
                        </a:rPr>
                        <a:t>Rwork/Rfree</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0.195/0.23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0.159/0.199</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0.175/0.226</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0.165/0.209</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0.219/0.252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16"/>
                  </a:ext>
                </a:extLst>
              </a:tr>
              <a:tr h="133942">
                <a:tc>
                  <a:txBody>
                    <a:bodyPr/>
                    <a:lstStyle/>
                    <a:p>
                      <a:pPr>
                        <a:lnSpc>
                          <a:spcPct val="107000"/>
                        </a:lnSpc>
                        <a:spcAft>
                          <a:spcPts val="0"/>
                        </a:spcAft>
                      </a:pPr>
                      <a:r>
                        <a:rPr lang="fr-FR" sz="700">
                          <a:solidFill>
                            <a:schemeClr val="tx1"/>
                          </a:solidFill>
                          <a:effectLst/>
                        </a:rPr>
                        <a:t>N° atoms</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17"/>
                  </a:ext>
                </a:extLst>
              </a:tr>
              <a:tr h="133942">
                <a:tc>
                  <a:txBody>
                    <a:bodyPr/>
                    <a:lstStyle/>
                    <a:p>
                      <a:pPr>
                        <a:lnSpc>
                          <a:spcPct val="107000"/>
                        </a:lnSpc>
                        <a:spcAft>
                          <a:spcPts val="0"/>
                        </a:spcAft>
                      </a:pPr>
                      <a:r>
                        <a:rPr lang="fr-FR" sz="700">
                          <a:solidFill>
                            <a:schemeClr val="tx1"/>
                          </a:solidFill>
                          <a:effectLst/>
                        </a:rPr>
                        <a:t>  Protein</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4260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dirty="0" smtClean="0">
                          <a:solidFill>
                            <a:schemeClr val="tx1"/>
                          </a:solidFill>
                          <a:effectLst/>
                        </a:rPr>
                        <a:t>4783</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dirty="0" smtClean="0">
                          <a:solidFill>
                            <a:schemeClr val="tx1"/>
                          </a:solidFill>
                          <a:effectLst/>
                        </a:rPr>
                        <a:t>4636</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2269</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2138</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18"/>
                  </a:ext>
                </a:extLst>
              </a:tr>
              <a:tr h="133942">
                <a:tc>
                  <a:txBody>
                    <a:bodyPr/>
                    <a:lstStyle/>
                    <a:p>
                      <a:pPr>
                        <a:lnSpc>
                          <a:spcPct val="107000"/>
                        </a:lnSpc>
                        <a:spcAft>
                          <a:spcPts val="0"/>
                        </a:spcAft>
                      </a:pPr>
                      <a:r>
                        <a:rPr lang="fr-FR" sz="700">
                          <a:solidFill>
                            <a:schemeClr val="tx1"/>
                          </a:solidFill>
                          <a:effectLst/>
                        </a:rPr>
                        <a:t>  Ligand/ion</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74</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80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38</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40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19"/>
                  </a:ext>
                </a:extLst>
              </a:tr>
              <a:tr h="133942">
                <a:tc>
                  <a:txBody>
                    <a:bodyPr/>
                    <a:lstStyle/>
                    <a:p>
                      <a:pPr>
                        <a:lnSpc>
                          <a:spcPct val="107000"/>
                        </a:lnSpc>
                        <a:spcAft>
                          <a:spcPts val="0"/>
                        </a:spcAft>
                      </a:pPr>
                      <a:r>
                        <a:rPr lang="fr-FR" sz="700">
                          <a:solidFill>
                            <a:schemeClr val="tx1"/>
                          </a:solidFill>
                          <a:effectLst/>
                        </a:rPr>
                        <a:t>  Water</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47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dirty="0" smtClean="0">
                          <a:solidFill>
                            <a:schemeClr val="tx1"/>
                          </a:solidFill>
                          <a:effectLst/>
                        </a:rPr>
                        <a:t>567</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dirty="0" smtClean="0">
                          <a:solidFill>
                            <a:schemeClr val="tx1"/>
                          </a:solidFill>
                          <a:effectLst/>
                        </a:rPr>
                        <a:t>404</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dirty="0" smtClean="0">
                          <a:solidFill>
                            <a:schemeClr val="tx1"/>
                          </a:solidFill>
                          <a:effectLst/>
                        </a:rPr>
                        <a:t>210</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dirty="0" smtClean="0">
                          <a:solidFill>
                            <a:schemeClr val="tx1"/>
                          </a:solidFill>
                          <a:effectLst/>
                        </a:rPr>
                        <a:t>48</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20"/>
                  </a:ext>
                </a:extLst>
              </a:tr>
              <a:tr h="133942">
                <a:tc>
                  <a:txBody>
                    <a:bodyPr/>
                    <a:lstStyle/>
                    <a:p>
                      <a:pPr>
                        <a:lnSpc>
                          <a:spcPct val="107000"/>
                        </a:lnSpc>
                        <a:spcAft>
                          <a:spcPts val="0"/>
                        </a:spcAft>
                      </a:pPr>
                      <a:r>
                        <a:rPr lang="fr-FR" sz="700">
                          <a:solidFill>
                            <a:schemeClr val="tx1"/>
                          </a:solidFill>
                          <a:effectLst/>
                        </a:rPr>
                        <a:t>B-factors</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21"/>
                  </a:ext>
                </a:extLst>
              </a:tr>
              <a:tr h="133942">
                <a:tc>
                  <a:txBody>
                    <a:bodyPr/>
                    <a:lstStyle/>
                    <a:p>
                      <a:pPr>
                        <a:lnSpc>
                          <a:spcPct val="107000"/>
                        </a:lnSpc>
                        <a:spcAft>
                          <a:spcPts val="0"/>
                        </a:spcAft>
                      </a:pPr>
                      <a:r>
                        <a:rPr lang="fr-FR" sz="700">
                          <a:solidFill>
                            <a:schemeClr val="tx1"/>
                          </a:solidFill>
                          <a:effectLst/>
                        </a:rPr>
                        <a:t>  Protein</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125.24</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44.14</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37.97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55.93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83.70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22"/>
                  </a:ext>
                </a:extLst>
              </a:tr>
              <a:tr h="133942">
                <a:tc>
                  <a:txBody>
                    <a:bodyPr/>
                    <a:lstStyle/>
                    <a:p>
                      <a:pPr>
                        <a:lnSpc>
                          <a:spcPct val="107000"/>
                        </a:lnSpc>
                        <a:spcAft>
                          <a:spcPts val="0"/>
                        </a:spcAft>
                      </a:pPr>
                      <a:r>
                        <a:rPr lang="fr-FR" sz="700">
                          <a:solidFill>
                            <a:schemeClr val="tx1"/>
                          </a:solidFill>
                          <a:effectLst/>
                        </a:rPr>
                        <a:t>  Ligand/ion</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33.31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30.02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50.81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73.57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23"/>
                  </a:ext>
                </a:extLst>
              </a:tr>
              <a:tr h="133942">
                <a:tc>
                  <a:txBody>
                    <a:bodyPr/>
                    <a:lstStyle/>
                    <a:p>
                      <a:pPr>
                        <a:lnSpc>
                          <a:spcPct val="107000"/>
                        </a:lnSpc>
                        <a:spcAft>
                          <a:spcPts val="0"/>
                        </a:spcAft>
                      </a:pPr>
                      <a:r>
                        <a:rPr lang="fr-FR" sz="700">
                          <a:solidFill>
                            <a:schemeClr val="tx1"/>
                          </a:solidFill>
                          <a:effectLst/>
                        </a:rPr>
                        <a:t>  Water</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86.82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52.00</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42.89</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58.19</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72.17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24"/>
                  </a:ext>
                </a:extLst>
              </a:tr>
              <a:tr h="133942">
                <a:tc>
                  <a:txBody>
                    <a:bodyPr/>
                    <a:lstStyle/>
                    <a:p>
                      <a:pPr>
                        <a:lnSpc>
                          <a:spcPct val="107000"/>
                        </a:lnSpc>
                        <a:spcAft>
                          <a:spcPts val="0"/>
                        </a:spcAft>
                      </a:pPr>
                      <a:r>
                        <a:rPr lang="fr-FR" sz="700">
                          <a:solidFill>
                            <a:schemeClr val="tx1"/>
                          </a:solidFill>
                          <a:effectLst/>
                        </a:rPr>
                        <a:t>R.m.s. deviations</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25"/>
                  </a:ext>
                </a:extLst>
              </a:tr>
              <a:tr h="237368">
                <a:tc>
                  <a:txBody>
                    <a:bodyPr/>
                    <a:lstStyle/>
                    <a:p>
                      <a:pPr>
                        <a:lnSpc>
                          <a:spcPct val="107000"/>
                        </a:lnSpc>
                        <a:spcAft>
                          <a:spcPts val="0"/>
                        </a:spcAft>
                      </a:pPr>
                      <a:r>
                        <a:rPr lang="fr-FR" sz="700">
                          <a:solidFill>
                            <a:schemeClr val="tx1"/>
                          </a:solidFill>
                          <a:effectLst/>
                        </a:rPr>
                        <a:t>  Bond lengths (Å)</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0.013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0.007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0.009</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0.007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0.005</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26"/>
                  </a:ext>
                </a:extLst>
              </a:tr>
              <a:tr h="133942">
                <a:tc>
                  <a:txBody>
                    <a:bodyPr/>
                    <a:lstStyle/>
                    <a:p>
                      <a:pPr>
                        <a:lnSpc>
                          <a:spcPct val="107000"/>
                        </a:lnSpc>
                        <a:spcAft>
                          <a:spcPts val="0"/>
                        </a:spcAft>
                      </a:pPr>
                      <a:r>
                        <a:rPr lang="fr-FR" sz="700">
                          <a:solidFill>
                            <a:schemeClr val="tx1"/>
                          </a:solidFill>
                          <a:effectLst/>
                        </a:rPr>
                        <a:t>  Bond angles</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1.67</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1.16</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1.16</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a:solidFill>
                            <a:schemeClr val="tx1"/>
                          </a:solidFill>
                          <a:effectLst/>
                        </a:rPr>
                        <a:t>1.12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tc>
                  <a:txBody>
                    <a:bodyPr/>
                    <a:lstStyle/>
                    <a:p>
                      <a:pPr>
                        <a:lnSpc>
                          <a:spcPct val="107000"/>
                        </a:lnSpc>
                        <a:spcAft>
                          <a:spcPts val="0"/>
                        </a:spcAft>
                      </a:pPr>
                      <a:r>
                        <a:rPr lang="fr-FR" sz="800" dirty="0">
                          <a:solidFill>
                            <a:schemeClr val="tx1"/>
                          </a:solidFill>
                          <a:effectLst/>
                        </a:rPr>
                        <a:t>0.52</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262" marR="66262" marT="0" marB="0">
                    <a:noFill/>
                  </a:tcPr>
                </a:tc>
                <a:extLst>
                  <a:ext uri="{0D108BD9-81ED-4DB2-BD59-A6C34878D82A}">
                    <a16:rowId xmlns:a16="http://schemas.microsoft.com/office/drawing/2014/main" xmlns="" val="10027"/>
                  </a:ext>
                </a:extLst>
              </a:tr>
            </a:tbl>
          </a:graphicData>
        </a:graphic>
      </p:graphicFrame>
    </p:spTree>
    <p:extLst>
      <p:ext uri="{BB962C8B-B14F-4D97-AF65-F5344CB8AC3E}">
        <p14:creationId xmlns:p14="http://schemas.microsoft.com/office/powerpoint/2010/main" val="19842521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72" y="2027630"/>
            <a:ext cx="6752804" cy="5136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p:cNvSpPr txBox="1"/>
          <p:nvPr/>
        </p:nvSpPr>
        <p:spPr>
          <a:xfrm>
            <a:off x="188640" y="849259"/>
            <a:ext cx="6408712" cy="861775"/>
          </a:xfrm>
          <a:prstGeom prst="rect">
            <a:avLst/>
          </a:prstGeom>
          <a:noFill/>
        </p:spPr>
        <p:txBody>
          <a:bodyPr wrap="square" rtlCol="0">
            <a:spAutoFit/>
          </a:bodyPr>
          <a:lstStyle/>
          <a:p>
            <a:pPr algn="just"/>
            <a:r>
              <a:rPr lang="fr-FR" sz="1200" b="1" dirty="0" err="1" smtClean="0">
                <a:latin typeface="Arial" panose="020B0604020202020204" pitchFamily="34" charset="0"/>
                <a:cs typeface="Arial" panose="020B0604020202020204" pitchFamily="34" charset="0"/>
              </a:rPr>
              <a:t>Supplementary</a:t>
            </a:r>
            <a:r>
              <a:rPr lang="fr-FR" sz="1200" b="1" dirty="0" smtClean="0">
                <a:latin typeface="Arial" panose="020B0604020202020204" pitchFamily="34" charset="0"/>
                <a:cs typeface="Arial" panose="020B0604020202020204" pitchFamily="34" charset="0"/>
              </a:rPr>
              <a:t> Table 6: </a:t>
            </a:r>
            <a:r>
              <a:rPr lang="fr-FR" sz="1200" dirty="0" err="1" smtClean="0">
                <a:latin typeface="Arial" panose="020B0604020202020204" pitchFamily="34" charset="0"/>
                <a:cs typeface="Arial" panose="020B0604020202020204" pitchFamily="34" charset="0"/>
              </a:rPr>
              <a:t>reccurent</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somatic</a:t>
            </a:r>
            <a:r>
              <a:rPr lang="fr-FR" sz="1200" dirty="0" smtClean="0">
                <a:latin typeface="Arial" panose="020B0604020202020204" pitchFamily="34" charset="0"/>
                <a:cs typeface="Arial" panose="020B0604020202020204" pitchFamily="34" charset="0"/>
              </a:rPr>
              <a:t> mutations of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identified</a:t>
            </a:r>
            <a:r>
              <a:rPr lang="fr-FR" sz="1200" dirty="0" smtClean="0">
                <a:latin typeface="Arial" panose="020B0604020202020204" pitchFamily="34" charset="0"/>
                <a:cs typeface="Arial" panose="020B0604020202020204" pitchFamily="34" charset="0"/>
              </a:rPr>
              <a:t> in </a:t>
            </a:r>
            <a:r>
              <a:rPr lang="fr-FR" sz="1200" dirty="0" err="1" smtClean="0">
                <a:latin typeface="Arial" panose="020B0604020202020204" pitchFamily="34" charset="0"/>
                <a:cs typeface="Arial" panose="020B0604020202020204" pitchFamily="34" charset="0"/>
              </a:rPr>
              <a:t>different</a:t>
            </a:r>
            <a:r>
              <a:rPr lang="fr-FR" sz="1200" dirty="0" smtClean="0">
                <a:latin typeface="Arial" panose="020B0604020202020204" pitchFamily="34" charset="0"/>
                <a:cs typeface="Arial" panose="020B0604020202020204" pitchFamily="34" charset="0"/>
              </a:rPr>
              <a:t> cancer types but in </a:t>
            </a:r>
            <a:r>
              <a:rPr lang="fr-FR" sz="1200" dirty="0" err="1" smtClean="0">
                <a:latin typeface="Arial" panose="020B0604020202020204" pitchFamily="34" charset="0"/>
                <a:cs typeface="Arial" panose="020B0604020202020204" pitchFamily="34" charset="0"/>
              </a:rPr>
              <a:t>bladder</a:t>
            </a:r>
            <a:r>
              <a:rPr lang="fr-FR" sz="1200" dirty="0" smtClean="0">
                <a:latin typeface="Arial" panose="020B0604020202020204" pitchFamily="34" charset="0"/>
                <a:cs typeface="Arial" panose="020B0604020202020204" pitchFamily="34" charset="0"/>
              </a:rPr>
              <a:t> cancer (</a:t>
            </a:r>
            <a:r>
              <a:rPr lang="fr-FR" sz="1200" dirty="0" err="1" smtClean="0">
                <a:latin typeface="Arial" panose="020B0604020202020204" pitchFamily="34" charset="0"/>
                <a:cs typeface="Arial" panose="020B0604020202020204" pitchFamily="34" charset="0"/>
              </a:rPr>
              <a:t>supplementary</a:t>
            </a:r>
            <a:r>
              <a:rPr lang="fr-FR" sz="1200" dirty="0" smtClean="0">
                <a:latin typeface="Arial" panose="020B0604020202020204" pitchFamily="34" charset="0"/>
                <a:cs typeface="Arial" panose="020B0604020202020204" pitchFamily="34" charset="0"/>
              </a:rPr>
              <a:t> Table 2) as </a:t>
            </a:r>
            <a:r>
              <a:rPr lang="fr-FR" sz="1200" dirty="0" err="1" smtClean="0">
                <a:latin typeface="Arial" panose="020B0604020202020204" pitchFamily="34" charset="0"/>
                <a:cs typeface="Arial" panose="020B0604020202020204" pitchFamily="34" charset="0"/>
              </a:rPr>
              <a:t>reported</a:t>
            </a:r>
            <a:r>
              <a:rPr lang="fr-FR" sz="1200" dirty="0" smtClean="0">
                <a:latin typeface="Arial" panose="020B0604020202020204" pitchFamily="34" charset="0"/>
                <a:cs typeface="Arial" panose="020B0604020202020204" pitchFamily="34" charset="0"/>
              </a:rPr>
              <a:t> in </a:t>
            </a:r>
            <a:r>
              <a:rPr lang="fr-FR" sz="1200" dirty="0" err="1" smtClean="0">
                <a:latin typeface="Arial" panose="020B0604020202020204" pitchFamily="34" charset="0"/>
                <a:cs typeface="Arial" panose="020B0604020202020204" pitchFamily="34" charset="0"/>
              </a:rPr>
              <a:t>cosmic</a:t>
            </a:r>
            <a:r>
              <a:rPr lang="fr-FR" sz="1200" dirty="0" smtClean="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hlinkClick r:id="rId3"/>
              </a:rPr>
              <a:t>http://cancer.sanger.ac.uk/cosmic</a:t>
            </a:r>
            <a:r>
              <a:rPr lang="fr-FR" sz="1200" dirty="0" smtClean="0">
                <a:latin typeface="Arial" panose="020B0604020202020204" pitchFamily="34" charset="0"/>
                <a:cs typeface="Arial" panose="020B0604020202020204" pitchFamily="34" charset="0"/>
              </a:rPr>
              <a:t>) or </a:t>
            </a:r>
            <a:r>
              <a:rPr lang="fr-FR" sz="1200" dirty="0" err="1" smtClean="0">
                <a:latin typeface="Arial" panose="020B0604020202020204" pitchFamily="34" charset="0"/>
                <a:cs typeface="Arial" panose="020B0604020202020204" pitchFamily="34" charset="0"/>
              </a:rPr>
              <a:t>cbioportal</a:t>
            </a:r>
            <a:r>
              <a:rPr lang="fr-FR" sz="1200" dirty="0" smtClean="0">
                <a:latin typeface="Arial" panose="020B0604020202020204" pitchFamily="34" charset="0"/>
                <a:cs typeface="Arial" panose="020B0604020202020204" pitchFamily="34" charset="0"/>
              </a:rPr>
              <a:t>  (</a:t>
            </a:r>
            <a:r>
              <a:rPr lang="fr-FR" sz="1200" dirty="0" smtClean="0">
                <a:latin typeface="Arial" panose="020B0604020202020204" pitchFamily="34" charset="0"/>
                <a:cs typeface="Arial" panose="020B0604020202020204" pitchFamily="34" charset="0"/>
                <a:hlinkClick r:id="rId4"/>
              </a:rPr>
              <a:t>http://www.cbioportal.org/</a:t>
            </a:r>
            <a:r>
              <a:rPr lang="fr-FR" sz="1200" dirty="0" smtClean="0">
                <a:latin typeface="Arial" panose="020B0604020202020204" pitchFamily="34" charset="0"/>
                <a:cs typeface="Arial" panose="020B0604020202020204" pitchFamily="34" charset="0"/>
              </a:rPr>
              <a:t> ) data bases. </a:t>
            </a:r>
            <a:r>
              <a:rPr lang="fr-FR" sz="1200" dirty="0" err="1" smtClean="0">
                <a:latin typeface="Arial" panose="020B0604020202020204" pitchFamily="34" charset="0"/>
                <a:cs typeface="Arial" panose="020B0604020202020204" pitchFamily="34" charset="0"/>
              </a:rPr>
              <a:t>Numbering</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according</a:t>
            </a:r>
            <a:r>
              <a:rPr lang="fr-FR" sz="1200" dirty="0" smtClean="0">
                <a:latin typeface="Arial" panose="020B0604020202020204" pitchFamily="34" charset="0"/>
                <a:cs typeface="Arial" panose="020B0604020202020204" pitchFamily="34" charset="0"/>
              </a:rPr>
              <a:t> to  </a:t>
            </a:r>
            <a:r>
              <a:rPr lang="fr-FR" sz="1200" dirty="0" err="1" smtClean="0">
                <a:latin typeface="Arial" panose="020B0604020202020204" pitchFamily="34" charset="0"/>
                <a:cs typeface="Arial" panose="020B0604020202020204" pitchFamily="34" charset="0"/>
              </a:rPr>
              <a:t>PPAR</a:t>
            </a:r>
            <a:r>
              <a:rPr lang="fr-FR" sz="1200" dirty="0" err="1" smtClean="0">
                <a:latin typeface="Symbol" panose="05050102010706020507" pitchFamily="18" charset="2"/>
                <a:cs typeface="Arial" panose="020B0604020202020204" pitchFamily="34" charset="0"/>
              </a:rPr>
              <a:t>g</a:t>
            </a:r>
            <a:r>
              <a:rPr lang="fr-FR" sz="1200" dirty="0" smtClean="0">
                <a:latin typeface="Arial" panose="020B0604020202020204" pitchFamily="34" charset="0"/>
                <a:cs typeface="Arial" panose="020B0604020202020204" pitchFamily="34" charset="0"/>
              </a:rPr>
              <a:t> 2 </a:t>
            </a:r>
            <a:r>
              <a:rPr lang="fr-FR" sz="1200" dirty="0" err="1" smtClean="0">
                <a:latin typeface="Arial" panose="020B0604020202020204" pitchFamily="34" charset="0"/>
                <a:cs typeface="Arial" panose="020B0604020202020204" pitchFamily="34" charset="0"/>
              </a:rPr>
              <a:t>isoform</a:t>
            </a:r>
            <a:r>
              <a:rPr lang="fr-FR" sz="1200" dirty="0" smtClean="0">
                <a:latin typeface="Arial" panose="020B0604020202020204" pitchFamily="34" charset="0"/>
                <a:cs typeface="Arial" panose="020B0604020202020204" pitchFamily="34" charset="0"/>
              </a:rPr>
              <a:t> ORF.</a:t>
            </a:r>
            <a:endParaRPr lang="fr-FR"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9066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7015623"/>
            <a:ext cx="6751384" cy="2092881"/>
          </a:xfrm>
          <a:prstGeom prst="rect">
            <a:avLst/>
          </a:prstGeom>
          <a:noFill/>
        </p:spPr>
        <p:txBody>
          <a:bodyPr wrap="square" rtlCol="0">
            <a:spAutoFit/>
          </a:bodyPr>
          <a:lstStyle/>
          <a:p>
            <a:pPr algn="just"/>
            <a:r>
              <a:rPr lang="fr-FR" sz="1000" b="1" dirty="0" err="1" smtClean="0">
                <a:latin typeface="Arial" panose="020B0604020202020204" pitchFamily="34" charset="0"/>
                <a:cs typeface="Arial" panose="020B0604020202020204" pitchFamily="34" charset="0"/>
              </a:rPr>
              <a:t>Supplementary</a:t>
            </a:r>
            <a:r>
              <a:rPr lang="fr-FR" sz="1000" b="1" dirty="0" smtClean="0">
                <a:latin typeface="Arial" panose="020B0604020202020204" pitchFamily="34" charset="0"/>
                <a:cs typeface="Arial" panose="020B0604020202020204" pitchFamily="34" charset="0"/>
              </a:rPr>
              <a:t> Figure 1: </a:t>
            </a:r>
            <a:r>
              <a:rPr lang="fr-FR" sz="1000" b="1" dirty="0" err="1" smtClean="0">
                <a:latin typeface="Arial" panose="020B0604020202020204" pitchFamily="34" charset="0"/>
                <a:cs typeface="Arial" panose="020B0604020202020204" pitchFamily="34" charset="0"/>
              </a:rPr>
              <a:t>evaluation</a:t>
            </a:r>
            <a:r>
              <a:rPr lang="fr-FR" sz="1000" b="1" dirty="0" smtClean="0">
                <a:latin typeface="Arial" panose="020B0604020202020204" pitchFamily="34" charset="0"/>
                <a:cs typeface="Arial" panose="020B0604020202020204" pitchFamily="34" charset="0"/>
              </a:rPr>
              <a:t> of </a:t>
            </a:r>
            <a:r>
              <a:rPr lang="fr-FR" sz="1000" b="1" dirty="0" err="1" smtClean="0">
                <a:latin typeface="Arial" panose="020B0604020202020204" pitchFamily="34" charset="0"/>
                <a:cs typeface="Arial" panose="020B0604020202020204" pitchFamily="34" charset="0"/>
              </a:rPr>
              <a:t>PPAR</a:t>
            </a:r>
            <a:r>
              <a:rPr lang="fr-FR" sz="1000" b="1" dirty="0" err="1" smtClean="0">
                <a:latin typeface="Symbol" panose="05050102010706020507" pitchFamily="18" charset="2"/>
                <a:cs typeface="Arial" panose="020B0604020202020204" pitchFamily="34" charset="0"/>
              </a:rPr>
              <a:t>g</a:t>
            </a:r>
            <a:r>
              <a:rPr lang="fr-FR" sz="1000" b="1" dirty="0" smtClean="0">
                <a:latin typeface="Arial" panose="020B0604020202020204" pitchFamily="34" charset="0"/>
                <a:cs typeface="Arial" panose="020B0604020202020204" pitchFamily="34" charset="0"/>
              </a:rPr>
              <a:t>  </a:t>
            </a:r>
            <a:r>
              <a:rPr lang="fr-FR" sz="1000" b="1" dirty="0" err="1" smtClean="0">
                <a:latin typeface="Arial" panose="020B0604020202020204" pitchFamily="34" charset="0"/>
                <a:cs typeface="Arial" panose="020B0604020202020204" pitchFamily="34" charset="0"/>
              </a:rPr>
              <a:t>transcriptional</a:t>
            </a:r>
            <a:r>
              <a:rPr lang="fr-FR" sz="1000" b="1" dirty="0" smtClean="0">
                <a:latin typeface="Arial" panose="020B0604020202020204" pitchFamily="34" charset="0"/>
                <a:cs typeface="Arial" panose="020B0604020202020204" pitchFamily="34" charset="0"/>
              </a:rPr>
              <a:t> </a:t>
            </a:r>
            <a:r>
              <a:rPr lang="fr-FR" sz="1000" b="1" dirty="0" err="1" smtClean="0">
                <a:latin typeface="Arial" panose="020B0604020202020204" pitchFamily="34" charset="0"/>
                <a:cs typeface="Arial" panose="020B0604020202020204" pitchFamily="34" charset="0"/>
              </a:rPr>
              <a:t>activity</a:t>
            </a:r>
            <a:r>
              <a:rPr lang="fr-FR" sz="1000" b="1" dirty="0" smtClean="0">
                <a:latin typeface="Arial" panose="020B0604020202020204" pitchFamily="34" charset="0"/>
                <a:cs typeface="Arial" panose="020B0604020202020204" pitchFamily="34" charset="0"/>
              </a:rPr>
              <a:t>. A</a:t>
            </a:r>
            <a:r>
              <a:rPr lang="fr-FR" sz="1000" dirty="0" smtClean="0">
                <a:latin typeface="Arial" panose="020B0604020202020204" pitchFamily="34" charset="0"/>
                <a:cs typeface="Arial" panose="020B0604020202020204" pitchFamily="34" charset="0"/>
              </a:rPr>
              <a:t>)</a:t>
            </a:r>
            <a:r>
              <a:rPr lang="en-US" sz="1000" b="1" dirty="0">
                <a:latin typeface="Arial" panose="020B0604020202020204" pitchFamily="34" charset="0"/>
                <a:cs typeface="Arial" panose="020B0604020202020204" pitchFamily="34" charset="0"/>
              </a:rPr>
              <a:t> </a:t>
            </a:r>
            <a:r>
              <a:rPr lang="en-US" sz="1000" dirty="0" smtClean="0">
                <a:latin typeface="Arial" panose="020B0604020202020204" pitchFamily="34" charset="0"/>
                <a:cs typeface="Arial" panose="020B0604020202020204" pitchFamily="34" charset="0"/>
              </a:rPr>
              <a:t>reporter assay using the </a:t>
            </a:r>
            <a:r>
              <a:rPr lang="en-US" sz="1000" dirty="0">
                <a:latin typeface="Arial" panose="020B0604020202020204" pitchFamily="34" charset="0"/>
                <a:cs typeface="Arial" panose="020B0604020202020204" pitchFamily="34" charset="0"/>
              </a:rPr>
              <a:t>firefly luciferase gene under the control of a PPRE-X3-TK promoter </a:t>
            </a:r>
            <a:r>
              <a:rPr lang="en-US" sz="1000" dirty="0" smtClean="0">
                <a:latin typeface="Arial" panose="020B0604020202020204" pitchFamily="34" charset="0"/>
                <a:cs typeface="Arial" panose="020B0604020202020204" pitchFamily="34" charset="0"/>
              </a:rPr>
              <a:t>in HEK293FT. </a:t>
            </a:r>
            <a:r>
              <a:rPr lang="en-US" sz="1000" i="1" dirty="0" err="1">
                <a:latin typeface="Arial" panose="020B0604020202020204" pitchFamily="34" charset="0"/>
                <a:cs typeface="Arial" panose="020B0604020202020204" pitchFamily="34" charset="0"/>
              </a:rPr>
              <a:t>Renilla</a:t>
            </a:r>
            <a:r>
              <a:rPr lang="en-US" sz="1000" dirty="0">
                <a:latin typeface="Arial" panose="020B0604020202020204" pitchFamily="34" charset="0"/>
                <a:cs typeface="Arial" panose="020B0604020202020204" pitchFamily="34" charset="0"/>
              </a:rPr>
              <a:t> luciferase, expressed under the control of the CMV promoter, was used to normalize the signal. The data shown are the means ± SD of one representative experiment conducted in </a:t>
            </a:r>
            <a:r>
              <a:rPr lang="en-US" sz="1000" dirty="0" err="1" smtClean="0">
                <a:latin typeface="Arial" panose="020B0604020202020204" pitchFamily="34" charset="0"/>
                <a:cs typeface="Arial" panose="020B0604020202020204" pitchFamily="34" charset="0"/>
              </a:rPr>
              <a:t>quadriplicate</a:t>
            </a:r>
            <a:r>
              <a:rPr lang="en-US" sz="1000" dirty="0" smtClean="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The results for each mutant were compared with those for the wild-type in </a:t>
            </a:r>
            <a:r>
              <a:rPr lang="en-US" sz="1000" dirty="0" err="1">
                <a:latin typeface="Arial" panose="020B0604020202020204" pitchFamily="34" charset="0"/>
                <a:cs typeface="Arial" panose="020B0604020202020204" pitchFamily="34" charset="0"/>
              </a:rPr>
              <a:t>Dunnett's</a:t>
            </a:r>
            <a:r>
              <a:rPr lang="en-US" sz="1000" dirty="0">
                <a:latin typeface="Arial" panose="020B0604020202020204" pitchFamily="34" charset="0"/>
                <a:cs typeface="Arial" panose="020B0604020202020204" pitchFamily="34" charset="0"/>
              </a:rPr>
              <a:t> multiple comparisons test, * 0.01&lt;</a:t>
            </a:r>
            <a:r>
              <a:rPr lang="en-US" sz="1000" i="1" dirty="0">
                <a:latin typeface="Arial" panose="020B0604020202020204" pitchFamily="34" charset="0"/>
                <a:cs typeface="Arial" panose="020B0604020202020204" pitchFamily="34" charset="0"/>
              </a:rPr>
              <a:t>p</a:t>
            </a:r>
            <a:r>
              <a:rPr lang="en-US" sz="1000" dirty="0">
                <a:latin typeface="Arial" panose="020B0604020202020204" pitchFamily="34" charset="0"/>
                <a:cs typeface="Arial" panose="020B0604020202020204" pitchFamily="34" charset="0"/>
              </a:rPr>
              <a:t>&lt;0.05; **** </a:t>
            </a:r>
            <a:r>
              <a:rPr lang="en-US" sz="1000" i="1" dirty="0">
                <a:latin typeface="Arial" panose="020B0604020202020204" pitchFamily="34" charset="0"/>
                <a:cs typeface="Arial" panose="020B0604020202020204" pitchFamily="34" charset="0"/>
              </a:rPr>
              <a:t>p</a:t>
            </a:r>
            <a:r>
              <a:rPr lang="en-US" sz="1000" dirty="0">
                <a:latin typeface="Arial" panose="020B0604020202020204" pitchFamily="34" charset="0"/>
                <a:cs typeface="Arial" panose="020B0604020202020204" pitchFamily="34" charset="0"/>
              </a:rPr>
              <a:t>&lt;0.0001 </a:t>
            </a:r>
            <a:r>
              <a:rPr lang="en-US" sz="1000" b="1" dirty="0" smtClean="0">
                <a:latin typeface="Arial" panose="020B0604020202020204" pitchFamily="34" charset="0"/>
                <a:cs typeface="Arial" panose="020B0604020202020204" pitchFamily="34" charset="0"/>
              </a:rPr>
              <a:t>B-D)</a:t>
            </a:r>
            <a:r>
              <a:rPr lang="en-US" sz="1000" dirty="0" smtClean="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5637 cells were transiently transfected with a pcDNA3 vector encoding wild-type (WT) or mutant (P113S, R164W, R168K, S249C, M280I, I290M, T475M) </a:t>
            </a:r>
            <a:r>
              <a:rPr lang="en-US" sz="1000" dirty="0" err="1">
                <a:latin typeface="Arial" panose="020B0604020202020204" pitchFamily="34" charset="0"/>
                <a:cs typeface="Arial" panose="020B0604020202020204" pitchFamily="34" charset="0"/>
              </a:rPr>
              <a:t>PPAR</a:t>
            </a:r>
            <a:r>
              <a:rPr lang="en-US" sz="1000" dirty="0" err="1">
                <a:latin typeface="Symbol" panose="05050102010706020507" pitchFamily="18" charset="2"/>
                <a:cs typeface="Arial" panose="020B0604020202020204" pitchFamily="34" charset="0"/>
              </a:rPr>
              <a:t>g</a:t>
            </a:r>
            <a:r>
              <a:rPr lang="en-US" sz="1000" dirty="0">
                <a:latin typeface="Arial" panose="020B0604020202020204" pitchFamily="34" charset="0"/>
                <a:cs typeface="Arial" panose="020B0604020202020204" pitchFamily="34" charset="0"/>
              </a:rPr>
              <a:t>. The expression of all </a:t>
            </a:r>
            <a:r>
              <a:rPr lang="en-US" sz="1000" dirty="0" err="1">
                <a:latin typeface="Arial" panose="020B0604020202020204" pitchFamily="34" charset="0"/>
                <a:cs typeface="Arial" panose="020B0604020202020204" pitchFamily="34" charset="0"/>
              </a:rPr>
              <a:t>PPARγ</a:t>
            </a:r>
            <a:r>
              <a:rPr lang="en-US" sz="1000" dirty="0">
                <a:latin typeface="Arial" panose="020B0604020202020204" pitchFamily="34" charset="0"/>
                <a:cs typeface="Arial" panose="020B0604020202020204" pitchFamily="34" charset="0"/>
              </a:rPr>
              <a:t> forms was checked by western blotting and quantified by RT-qPCR </a:t>
            </a:r>
            <a:r>
              <a:rPr lang="en-US" sz="1000" dirty="0" smtClean="0">
                <a:latin typeface="Arial" panose="020B0604020202020204" pitchFamily="34" charset="0"/>
                <a:cs typeface="Arial" panose="020B0604020202020204" pitchFamily="34" charset="0"/>
              </a:rPr>
              <a:t>(A). </a:t>
            </a:r>
            <a:r>
              <a:rPr lang="en-US" sz="1000" dirty="0">
                <a:latin typeface="Arial" panose="020B0604020202020204" pitchFamily="34" charset="0"/>
                <a:cs typeface="Arial" panose="020B0604020202020204" pitchFamily="34" charset="0"/>
              </a:rPr>
              <a:t>The effect of wild-type PPARγ2 expression </a:t>
            </a:r>
            <a:r>
              <a:rPr lang="en-US" sz="1000" dirty="0" smtClean="0">
                <a:latin typeface="Arial" panose="020B0604020202020204" pitchFamily="34" charset="0"/>
                <a:cs typeface="Arial" panose="020B0604020202020204" pitchFamily="34" charset="0"/>
              </a:rPr>
              <a:t>on three </a:t>
            </a:r>
            <a:r>
              <a:rPr lang="en-US" sz="1000" dirty="0" err="1">
                <a:latin typeface="Arial" panose="020B0604020202020204" pitchFamily="34" charset="0"/>
                <a:cs typeface="Arial" panose="020B0604020202020204" pitchFamily="34" charset="0"/>
              </a:rPr>
              <a:t>PPARγ</a:t>
            </a:r>
            <a:r>
              <a:rPr lang="en-US" sz="1000" dirty="0">
                <a:latin typeface="Arial" panose="020B0604020202020204" pitchFamily="34" charset="0"/>
                <a:cs typeface="Arial" panose="020B0604020202020204" pitchFamily="34" charset="0"/>
              </a:rPr>
              <a:t> target </a:t>
            </a:r>
            <a:r>
              <a:rPr lang="en-US" sz="1000" dirty="0" smtClean="0">
                <a:latin typeface="Arial" panose="020B0604020202020204" pitchFamily="34" charset="0"/>
                <a:cs typeface="Arial" panose="020B0604020202020204" pitchFamily="34" charset="0"/>
              </a:rPr>
              <a:t>genes </a:t>
            </a:r>
            <a:r>
              <a:rPr lang="en-US" sz="1000" dirty="0">
                <a:latin typeface="Arial" panose="020B0604020202020204" pitchFamily="34" charset="0"/>
                <a:cs typeface="Arial" panose="020B0604020202020204" pitchFamily="34" charset="0"/>
              </a:rPr>
              <a:t>was evaluated by </a:t>
            </a:r>
            <a:r>
              <a:rPr lang="en-US" sz="1000" dirty="0" smtClean="0">
                <a:latin typeface="Arial" panose="020B0604020202020204" pitchFamily="34" charset="0"/>
                <a:cs typeface="Arial" panose="020B0604020202020204" pitchFamily="34" charset="0"/>
              </a:rPr>
              <a:t>RT-qPCR with or without 500 </a:t>
            </a:r>
            <a:r>
              <a:rPr lang="en-US" sz="1000" dirty="0" err="1" smtClean="0">
                <a:latin typeface="Arial" panose="020B0604020202020204" pitchFamily="34" charset="0"/>
                <a:cs typeface="Arial" panose="020B0604020202020204" pitchFamily="34" charset="0"/>
              </a:rPr>
              <a:t>nM</a:t>
            </a:r>
            <a:r>
              <a:rPr lang="en-US" sz="1000" dirty="0" smtClean="0">
                <a:latin typeface="Arial" panose="020B0604020202020204" pitchFamily="34" charset="0"/>
                <a:cs typeface="Arial" panose="020B0604020202020204" pitchFamily="34" charset="0"/>
              </a:rPr>
              <a:t> rosiglitazone stimulation (C, D left panels). </a:t>
            </a:r>
            <a:r>
              <a:rPr lang="en-US" sz="1000" dirty="0">
                <a:latin typeface="Arial" panose="020B0604020202020204" pitchFamily="34" charset="0"/>
                <a:cs typeface="Arial" panose="020B0604020202020204" pitchFamily="34" charset="0"/>
              </a:rPr>
              <a:t>The data were normalized relative to TBP, and are expressed as fold-induction relative to empty vector and as the mean ± SD of </a:t>
            </a:r>
            <a:r>
              <a:rPr lang="en-US" sz="1000" dirty="0" smtClean="0">
                <a:latin typeface="Arial" panose="020B0604020202020204" pitchFamily="34" charset="0"/>
                <a:cs typeface="Arial" panose="020B0604020202020204" pitchFamily="34" charset="0"/>
              </a:rPr>
              <a:t>two </a:t>
            </a:r>
            <a:r>
              <a:rPr lang="en-US" sz="1000" dirty="0">
                <a:latin typeface="Arial" panose="020B0604020202020204" pitchFamily="34" charset="0"/>
                <a:cs typeface="Arial" panose="020B0604020202020204" pitchFamily="34" charset="0"/>
              </a:rPr>
              <a:t>independent experiments are presented. The expression of </a:t>
            </a:r>
            <a:r>
              <a:rPr lang="en-US" sz="1000" dirty="0" err="1">
                <a:latin typeface="Arial" panose="020B0604020202020204" pitchFamily="34" charset="0"/>
                <a:cs typeface="Arial" panose="020B0604020202020204" pitchFamily="34" charset="0"/>
              </a:rPr>
              <a:t>PPARγ</a:t>
            </a:r>
            <a:r>
              <a:rPr lang="en-US" sz="1000" dirty="0">
                <a:latin typeface="Arial" panose="020B0604020202020204" pitchFamily="34" charset="0"/>
                <a:cs typeface="Arial" panose="020B0604020202020204" pitchFamily="34" charset="0"/>
              </a:rPr>
              <a:t> target genes was normalized against </a:t>
            </a:r>
            <a:r>
              <a:rPr lang="en-US" sz="1000" dirty="0" err="1">
                <a:latin typeface="Arial" panose="020B0604020202020204" pitchFamily="34" charset="0"/>
                <a:cs typeface="Arial" panose="020B0604020202020204" pitchFamily="34" charset="0"/>
              </a:rPr>
              <a:t>PPARγ</a:t>
            </a:r>
            <a:r>
              <a:rPr lang="en-US" sz="1000" dirty="0">
                <a:latin typeface="Arial" panose="020B0604020202020204" pitchFamily="34" charset="0"/>
                <a:cs typeface="Arial" panose="020B0604020202020204" pitchFamily="34" charset="0"/>
              </a:rPr>
              <a:t> expression and is expressed as fold-stimulation relative to the expression induced by wild-type </a:t>
            </a:r>
            <a:r>
              <a:rPr lang="en-US" sz="1000" dirty="0" err="1">
                <a:latin typeface="Arial" panose="020B0604020202020204" pitchFamily="34" charset="0"/>
                <a:cs typeface="Arial" panose="020B0604020202020204" pitchFamily="34" charset="0"/>
              </a:rPr>
              <a:t>PPARγ</a:t>
            </a:r>
            <a:r>
              <a:rPr lang="en-US" sz="1000" dirty="0">
                <a:latin typeface="Arial" panose="020B0604020202020204" pitchFamily="34" charset="0"/>
                <a:cs typeface="Arial" panose="020B0604020202020204" pitchFamily="34" charset="0"/>
              </a:rPr>
              <a:t>. The data are presented as the mean ± SD of </a:t>
            </a:r>
            <a:r>
              <a:rPr lang="en-US" sz="1000" dirty="0" smtClean="0">
                <a:latin typeface="Arial" panose="020B0604020202020204" pitchFamily="34" charset="0"/>
                <a:cs typeface="Arial" panose="020B0604020202020204" pitchFamily="34" charset="0"/>
              </a:rPr>
              <a:t>four </a:t>
            </a:r>
            <a:r>
              <a:rPr lang="en-US" sz="1000" dirty="0">
                <a:latin typeface="Arial" panose="020B0604020202020204" pitchFamily="34" charset="0"/>
                <a:cs typeface="Arial" panose="020B0604020202020204" pitchFamily="34" charset="0"/>
              </a:rPr>
              <a:t>independent experiments </a:t>
            </a:r>
            <a:r>
              <a:rPr lang="en-US" sz="1000" dirty="0" smtClean="0">
                <a:latin typeface="Arial" panose="020B0604020202020204" pitchFamily="34" charset="0"/>
                <a:cs typeface="Arial" panose="020B0604020202020204" pitchFamily="34" charset="0"/>
              </a:rPr>
              <a:t>(D, right panel and fig.2B). </a:t>
            </a:r>
            <a:r>
              <a:rPr lang="en-US" sz="1000" dirty="0">
                <a:latin typeface="Arial" panose="020B0604020202020204" pitchFamily="34" charset="0"/>
                <a:cs typeface="Arial" panose="020B0604020202020204" pitchFamily="34" charset="0"/>
              </a:rPr>
              <a:t>Source data are provided as a Source Data </a:t>
            </a:r>
            <a:r>
              <a:rPr lang="en-US" sz="1000" dirty="0" smtClean="0">
                <a:latin typeface="Arial" panose="020B0604020202020204" pitchFamily="34" charset="0"/>
                <a:cs typeface="Arial" panose="020B0604020202020204" pitchFamily="34" charset="0"/>
              </a:rPr>
              <a:t>file.</a:t>
            </a:r>
            <a:endParaRPr lang="fr-FR" sz="1000" dirty="0">
              <a:latin typeface="Arial" panose="020B0604020202020204" pitchFamily="34" charset="0"/>
              <a:cs typeface="Arial" panose="020B0604020202020204" pitchFamily="34" charset="0"/>
            </a:endParaRPr>
          </a:p>
        </p:txBody>
      </p:sp>
      <p:pic>
        <p:nvPicPr>
          <p:cNvPr id="1026" name="Picture 2" descr="C:\Users\laure\Documents\Papiers\2017 - Mutations récurrentes\2018-11-26 Review - the last\2018-11-29 Supp fig 1.t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064"/>
          <a:stretch/>
        </p:blipFill>
        <p:spPr bwMode="auto">
          <a:xfrm>
            <a:off x="1052736" y="184161"/>
            <a:ext cx="4869292" cy="676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3994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1139" t="10757"/>
          <a:stretch/>
        </p:blipFill>
        <p:spPr bwMode="auto">
          <a:xfrm>
            <a:off x="4941167" y="432388"/>
            <a:ext cx="1440161" cy="2612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203556" y="7611144"/>
            <a:ext cx="6408712" cy="1477328"/>
          </a:xfrm>
          <a:prstGeom prst="rect">
            <a:avLst/>
          </a:prstGeom>
          <a:noFill/>
        </p:spPr>
        <p:txBody>
          <a:bodyPr wrap="square" rtlCol="0">
            <a:spAutoFit/>
          </a:bodyPr>
          <a:lstStyle/>
          <a:p>
            <a:pPr algn="just"/>
            <a:r>
              <a:rPr lang="fr-FR" sz="1000" b="1" dirty="0" err="1" smtClean="0">
                <a:latin typeface="Arial" panose="020B0604020202020204" pitchFamily="34" charset="0"/>
                <a:cs typeface="Arial" panose="020B0604020202020204" pitchFamily="34" charset="0"/>
              </a:rPr>
              <a:t>Supplementary</a:t>
            </a:r>
            <a:r>
              <a:rPr lang="fr-FR" sz="1000" b="1" dirty="0" smtClean="0">
                <a:latin typeface="Arial" panose="020B0604020202020204" pitchFamily="34" charset="0"/>
                <a:cs typeface="Arial" panose="020B0604020202020204" pitchFamily="34" charset="0"/>
              </a:rPr>
              <a:t> Figure 2: </a:t>
            </a:r>
            <a:r>
              <a:rPr lang="fr-FR" sz="1000" b="1" dirty="0" err="1" smtClean="0">
                <a:latin typeface="Arial" panose="020B0604020202020204" pitchFamily="34" charset="0"/>
                <a:cs typeface="Arial" panose="020B0604020202020204" pitchFamily="34" charset="0"/>
              </a:rPr>
              <a:t>characterization</a:t>
            </a:r>
            <a:r>
              <a:rPr lang="fr-FR" sz="1000" b="1" dirty="0" smtClean="0">
                <a:latin typeface="Arial" panose="020B0604020202020204" pitchFamily="34" charset="0"/>
                <a:cs typeface="Arial" panose="020B0604020202020204" pitchFamily="34" charset="0"/>
              </a:rPr>
              <a:t> of </a:t>
            </a:r>
            <a:r>
              <a:rPr lang="fr-FR" sz="1000" b="1" dirty="0" err="1" smtClean="0">
                <a:latin typeface="Arial" panose="020B0604020202020204" pitchFamily="34" charset="0"/>
                <a:cs typeface="Arial" panose="020B0604020202020204" pitchFamily="34" charset="0"/>
              </a:rPr>
              <a:t>PPAR</a:t>
            </a:r>
            <a:r>
              <a:rPr lang="fr-FR" sz="1000" b="1" dirty="0" err="1" smtClean="0">
                <a:latin typeface="Symbol" panose="05050102010706020507" pitchFamily="18" charset="2"/>
                <a:cs typeface="Arial" panose="020B0604020202020204" pitchFamily="34" charset="0"/>
              </a:rPr>
              <a:t>g</a:t>
            </a:r>
            <a:r>
              <a:rPr lang="fr-FR" sz="1000" b="1" dirty="0" smtClean="0">
                <a:latin typeface="Arial" panose="020B0604020202020204" pitchFamily="34" charset="0"/>
                <a:cs typeface="Arial" panose="020B0604020202020204" pitchFamily="34" charset="0"/>
              </a:rPr>
              <a:t> mutants</a:t>
            </a:r>
            <a:r>
              <a:rPr lang="fr-FR" sz="1000" dirty="0" smtClean="0">
                <a:latin typeface="Arial" panose="020B0604020202020204" pitchFamily="34" charset="0"/>
                <a:cs typeface="Arial" panose="020B0604020202020204" pitchFamily="34" charset="0"/>
              </a:rPr>
              <a:t>. </a:t>
            </a:r>
            <a:r>
              <a:rPr lang="fr-FR" sz="1000" b="1" dirty="0" smtClean="0">
                <a:latin typeface="Arial" panose="020B0604020202020204" pitchFamily="34" charset="0"/>
                <a:cs typeface="Arial" panose="020B0604020202020204" pitchFamily="34" charset="0"/>
              </a:rPr>
              <a:t>A</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Left</a:t>
            </a:r>
            <a:r>
              <a:rPr lang="fr-FR" sz="1000" dirty="0" smtClean="0">
                <a:latin typeface="Arial" panose="020B0604020202020204" pitchFamily="34" charset="0"/>
                <a:cs typeface="Arial" panose="020B0604020202020204" pitchFamily="34" charset="0"/>
              </a:rPr>
              <a:t>: Gel filtration (S75 26/60) </a:t>
            </a:r>
            <a:r>
              <a:rPr lang="fr-FR" sz="1000" dirty="0" err="1" smtClean="0">
                <a:latin typeface="Arial" panose="020B0604020202020204" pitchFamily="34" charset="0"/>
                <a:cs typeface="Arial" panose="020B0604020202020204" pitchFamily="34" charset="0"/>
              </a:rPr>
              <a:t>elution</a:t>
            </a:r>
            <a:r>
              <a:rPr lang="fr-FR" sz="1000" dirty="0" smtClean="0">
                <a:latin typeface="Arial" panose="020B0604020202020204" pitchFamily="34" charset="0"/>
                <a:cs typeface="Arial" panose="020B0604020202020204" pitchFamily="34" charset="0"/>
              </a:rPr>
              <a:t> profile of </a:t>
            </a:r>
            <a:r>
              <a:rPr lang="fr-FR" sz="1000" dirty="0" err="1" smtClean="0">
                <a:latin typeface="Arial" panose="020B0604020202020204" pitchFamily="34" charset="0"/>
                <a:cs typeface="Arial" panose="020B0604020202020204" pitchFamily="34" charset="0"/>
              </a:rPr>
              <a:t>apo</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PPARg</a:t>
            </a:r>
            <a:r>
              <a:rPr lang="fr-FR" sz="1000" dirty="0" smtClean="0">
                <a:latin typeface="Arial" panose="020B0604020202020204" pitchFamily="34" charset="0"/>
                <a:cs typeface="Arial" panose="020B0604020202020204" pitchFamily="34" charset="0"/>
              </a:rPr>
              <a:t> WT and mutants </a:t>
            </a:r>
            <a:r>
              <a:rPr lang="fr-FR" sz="1000" dirty="0" err="1" smtClean="0">
                <a:latin typeface="Arial" panose="020B0604020202020204" pitchFamily="34" charset="0"/>
                <a:cs typeface="Arial" panose="020B0604020202020204" pitchFamily="34" charset="0"/>
              </a:rPr>
              <a:t>that</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eluate</a:t>
            </a:r>
            <a:r>
              <a:rPr lang="fr-FR" sz="1000" dirty="0" smtClean="0">
                <a:latin typeface="Arial" panose="020B0604020202020204" pitchFamily="34" charset="0"/>
                <a:cs typeface="Arial" panose="020B0604020202020204" pitchFamily="34" charset="0"/>
              </a:rPr>
              <a:t> as </a:t>
            </a:r>
            <a:r>
              <a:rPr lang="fr-FR" sz="1000" dirty="0" err="1" smtClean="0">
                <a:latin typeface="Arial" panose="020B0604020202020204" pitchFamily="34" charset="0"/>
                <a:cs typeface="Arial" panose="020B0604020202020204" pitchFamily="34" charset="0"/>
              </a:rPr>
              <a:t>monomers</a:t>
            </a:r>
            <a:r>
              <a:rPr lang="fr-FR" sz="1000" dirty="0" smtClean="0">
                <a:latin typeface="Arial" panose="020B0604020202020204" pitchFamily="34" charset="0"/>
                <a:cs typeface="Arial" panose="020B0604020202020204" pitchFamily="34" charset="0"/>
              </a:rPr>
              <a:t>. Right</a:t>
            </a:r>
            <a:r>
              <a:rPr lang="fr-FR" sz="1000" dirty="0">
                <a:latin typeface="Arial" panose="020B0604020202020204" pitchFamily="34" charset="0"/>
                <a:cs typeface="Arial" panose="020B0604020202020204" pitchFamily="34" charset="0"/>
              </a:rPr>
              <a:t>: </a:t>
            </a:r>
            <a:r>
              <a:rPr lang="fr-FR" sz="1000" dirty="0" err="1">
                <a:latin typeface="Arial" panose="020B0604020202020204" pitchFamily="34" charset="0"/>
                <a:cs typeface="Arial" panose="020B0604020202020204" pitchFamily="34" charset="0"/>
              </a:rPr>
              <a:t>coomassie</a:t>
            </a:r>
            <a:r>
              <a:rPr lang="fr-FR" sz="1000" dirty="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stained</a:t>
            </a:r>
            <a:r>
              <a:rPr lang="fr-FR" sz="1000" dirty="0" smtClean="0">
                <a:latin typeface="Arial" panose="020B0604020202020204" pitchFamily="34" charset="0"/>
                <a:cs typeface="Arial" panose="020B0604020202020204" pitchFamily="34" charset="0"/>
              </a:rPr>
              <a:t> SDS gel </a:t>
            </a:r>
            <a:r>
              <a:rPr lang="fr-FR" sz="1000" dirty="0" err="1">
                <a:latin typeface="Arial" panose="020B0604020202020204" pitchFamily="34" charset="0"/>
                <a:cs typeface="Arial" panose="020B0604020202020204" pitchFamily="34" charset="0"/>
              </a:rPr>
              <a:t>corresponding</a:t>
            </a:r>
            <a:r>
              <a:rPr lang="fr-FR" sz="1000" dirty="0">
                <a:latin typeface="Arial" panose="020B0604020202020204" pitchFamily="34" charset="0"/>
                <a:cs typeface="Arial" panose="020B0604020202020204" pitchFamily="34" charset="0"/>
              </a:rPr>
              <a:t> to the </a:t>
            </a:r>
            <a:r>
              <a:rPr lang="fr-FR" sz="1000" dirty="0" err="1">
                <a:latin typeface="Arial" panose="020B0604020202020204" pitchFamily="34" charset="0"/>
                <a:cs typeface="Arial" panose="020B0604020202020204" pitchFamily="34" charset="0"/>
              </a:rPr>
              <a:t>PPAR</a:t>
            </a:r>
            <a:r>
              <a:rPr lang="fr-FR" sz="1000" dirty="0" err="1">
                <a:latin typeface="Symbol" panose="05050102010706020507" pitchFamily="18" charset="2"/>
                <a:cs typeface="Arial" panose="020B0604020202020204" pitchFamily="34" charset="0"/>
              </a:rPr>
              <a:t>g</a:t>
            </a:r>
            <a:r>
              <a:rPr lang="fr-FR" sz="1000" dirty="0">
                <a:latin typeface="Arial" panose="020B0604020202020204" pitchFamily="34" charset="0"/>
                <a:cs typeface="Arial" panose="020B0604020202020204" pitchFamily="34" charset="0"/>
              </a:rPr>
              <a:t> </a:t>
            </a:r>
            <a:r>
              <a:rPr lang="fr-FR" sz="1000" dirty="0" err="1">
                <a:latin typeface="Arial" panose="020B0604020202020204" pitchFamily="34" charset="0"/>
                <a:cs typeface="Arial" panose="020B0604020202020204" pitchFamily="34" charset="0"/>
              </a:rPr>
              <a:t>wild</a:t>
            </a:r>
            <a:r>
              <a:rPr lang="fr-FR" sz="1000" dirty="0">
                <a:latin typeface="Arial" panose="020B0604020202020204" pitchFamily="34" charset="0"/>
                <a:cs typeface="Arial" panose="020B0604020202020204" pitchFamily="34" charset="0"/>
              </a:rPr>
              <a:t>-type (WT) and mutants </a:t>
            </a:r>
            <a:r>
              <a:rPr lang="fr-FR" sz="1000" dirty="0" err="1" smtClean="0">
                <a:latin typeface="Arial" panose="020B0604020202020204" pitchFamily="34" charset="0"/>
                <a:cs typeface="Arial" panose="020B0604020202020204" pitchFamily="34" charset="0"/>
              </a:rPr>
              <a:t>monomeric</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peaks</a:t>
            </a:r>
            <a:r>
              <a:rPr lang="fr-FR" sz="1000" dirty="0">
                <a:latin typeface="Arial" panose="020B0604020202020204" pitchFamily="34" charset="0"/>
                <a:cs typeface="Arial" panose="020B0604020202020204" pitchFamily="34" charset="0"/>
              </a:rPr>
              <a:t>. </a:t>
            </a:r>
            <a:r>
              <a:rPr lang="fr-FR" sz="1000" b="1" dirty="0" smtClean="0">
                <a:latin typeface="Arial" panose="020B0604020202020204" pitchFamily="34" charset="0"/>
                <a:cs typeface="Arial" panose="020B0604020202020204" pitchFamily="34" charset="0"/>
              </a:rPr>
              <a:t>B</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Left</a:t>
            </a:r>
            <a:r>
              <a:rPr lang="fr-FR" sz="1000" dirty="0" smtClean="0">
                <a:latin typeface="Arial" panose="020B0604020202020204" pitchFamily="34" charset="0"/>
                <a:cs typeface="Arial" panose="020B0604020202020204" pitchFamily="34" charset="0"/>
              </a:rPr>
              <a:t>: Gel filtration (S75 26/60) </a:t>
            </a:r>
            <a:r>
              <a:rPr lang="fr-FR" sz="1000" dirty="0" err="1" smtClean="0">
                <a:latin typeface="Arial" panose="020B0604020202020204" pitchFamily="34" charset="0"/>
                <a:cs typeface="Arial" panose="020B0604020202020204" pitchFamily="34" charset="0"/>
              </a:rPr>
              <a:t>elution</a:t>
            </a:r>
            <a:r>
              <a:rPr lang="fr-FR" sz="1000" dirty="0" smtClean="0">
                <a:latin typeface="Arial" panose="020B0604020202020204" pitchFamily="34" charset="0"/>
                <a:cs typeface="Arial" panose="020B0604020202020204" pitchFamily="34" charset="0"/>
              </a:rPr>
              <a:t> profile of </a:t>
            </a:r>
            <a:r>
              <a:rPr lang="fr-FR" sz="1000" dirty="0" err="1" smtClean="0">
                <a:latin typeface="Arial" panose="020B0604020202020204" pitchFamily="34" charset="0"/>
                <a:cs typeface="Arial" panose="020B0604020202020204" pitchFamily="34" charset="0"/>
              </a:rPr>
              <a:t>apo</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RXR</a:t>
            </a:r>
            <a:r>
              <a:rPr lang="fr-FR" sz="1000" dirty="0" err="1" smtClean="0">
                <a:latin typeface="Symbol" panose="05050102010706020507" pitchFamily="18" charset="2"/>
                <a:cs typeface="Arial" panose="020B0604020202020204" pitchFamily="34" charset="0"/>
              </a:rPr>
              <a:t>a</a:t>
            </a:r>
            <a:r>
              <a:rPr lang="fr-FR" sz="1000" dirty="0" smtClean="0">
                <a:latin typeface="Arial" panose="020B0604020202020204" pitchFamily="34" charset="0"/>
                <a:cs typeface="Arial" panose="020B0604020202020204" pitchFamily="34" charset="0"/>
              </a:rPr>
              <a:t> WT. The </a:t>
            </a:r>
            <a:r>
              <a:rPr lang="fr-FR" sz="1000" dirty="0" err="1" smtClean="0">
                <a:latin typeface="Arial" panose="020B0604020202020204" pitchFamily="34" charset="0"/>
                <a:cs typeface="Arial" panose="020B0604020202020204" pitchFamily="34" charset="0"/>
              </a:rPr>
              <a:t>protein</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elutes</a:t>
            </a:r>
            <a:r>
              <a:rPr lang="fr-FR" sz="1000" dirty="0" smtClean="0">
                <a:latin typeface="Arial" panose="020B0604020202020204" pitchFamily="34" charset="0"/>
                <a:cs typeface="Arial" panose="020B0604020202020204" pitchFamily="34" charset="0"/>
              </a:rPr>
              <a:t> as a </a:t>
            </a:r>
            <a:r>
              <a:rPr lang="fr-FR" sz="1000" dirty="0" err="1" smtClean="0">
                <a:latin typeface="Arial" panose="020B0604020202020204" pitchFamily="34" charset="0"/>
                <a:cs typeface="Arial" panose="020B0604020202020204" pitchFamily="34" charset="0"/>
              </a:rPr>
              <a:t>tetramer</a:t>
            </a:r>
            <a:r>
              <a:rPr lang="fr-FR" sz="1000" dirty="0" smtClean="0">
                <a:latin typeface="Arial" panose="020B0604020202020204" pitchFamily="34" charset="0"/>
                <a:cs typeface="Arial" panose="020B0604020202020204" pitchFamily="34" charset="0"/>
              </a:rPr>
              <a:t> (T) and a second </a:t>
            </a:r>
            <a:r>
              <a:rPr lang="fr-FR" sz="1000" dirty="0" err="1" smtClean="0">
                <a:latin typeface="Arial" panose="020B0604020202020204" pitchFamily="34" charset="0"/>
                <a:cs typeface="Arial" panose="020B0604020202020204" pitchFamily="34" charset="0"/>
              </a:rPr>
              <a:t>peak</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corresponding</a:t>
            </a:r>
            <a:r>
              <a:rPr lang="fr-FR" sz="1000" dirty="0" smtClean="0">
                <a:latin typeface="Arial" panose="020B0604020202020204" pitchFamily="34" charset="0"/>
                <a:cs typeface="Arial" panose="020B0604020202020204" pitchFamily="34" charset="0"/>
              </a:rPr>
              <a:t> to a </a:t>
            </a:r>
            <a:r>
              <a:rPr lang="fr-FR" sz="1000" dirty="0" err="1" smtClean="0">
                <a:latin typeface="Arial" panose="020B0604020202020204" pitchFamily="34" charset="0"/>
                <a:cs typeface="Arial" panose="020B0604020202020204" pitchFamily="34" charset="0"/>
              </a:rPr>
              <a:t>monomer</a:t>
            </a:r>
            <a:r>
              <a:rPr lang="fr-FR" sz="1000" dirty="0" smtClean="0">
                <a:latin typeface="Arial" panose="020B0604020202020204" pitchFamily="34" charset="0"/>
                <a:cs typeface="Arial" panose="020B0604020202020204" pitchFamily="34" charset="0"/>
              </a:rPr>
              <a:t> (M). </a:t>
            </a:r>
            <a:r>
              <a:rPr lang="fr-FR" sz="1000" dirty="0">
                <a:latin typeface="Arial" panose="020B0604020202020204" pitchFamily="34" charset="0"/>
                <a:cs typeface="Arial" panose="020B0604020202020204" pitchFamily="34" charset="0"/>
              </a:rPr>
              <a:t>Right: </a:t>
            </a:r>
            <a:r>
              <a:rPr lang="fr-FR" sz="1000" dirty="0" err="1">
                <a:latin typeface="Arial" panose="020B0604020202020204" pitchFamily="34" charset="0"/>
                <a:cs typeface="Arial" panose="020B0604020202020204" pitchFamily="34" charset="0"/>
              </a:rPr>
              <a:t>coomassie</a:t>
            </a:r>
            <a:r>
              <a:rPr lang="fr-FR" sz="1000" dirty="0">
                <a:latin typeface="Arial" panose="020B0604020202020204" pitchFamily="34" charset="0"/>
                <a:cs typeface="Arial" panose="020B0604020202020204" pitchFamily="34" charset="0"/>
              </a:rPr>
              <a:t> </a:t>
            </a:r>
            <a:r>
              <a:rPr lang="fr-FR" sz="1000" dirty="0" err="1">
                <a:latin typeface="Arial" panose="020B0604020202020204" pitchFamily="34" charset="0"/>
                <a:cs typeface="Arial" panose="020B0604020202020204" pitchFamily="34" charset="0"/>
              </a:rPr>
              <a:t>stained</a:t>
            </a:r>
            <a:r>
              <a:rPr lang="fr-FR" sz="1000" dirty="0">
                <a:latin typeface="Arial" panose="020B0604020202020204" pitchFamily="34" charset="0"/>
                <a:cs typeface="Arial" panose="020B0604020202020204" pitchFamily="34" charset="0"/>
              </a:rPr>
              <a:t> gel of the </a:t>
            </a:r>
            <a:r>
              <a:rPr lang="fr-FR" sz="1000" dirty="0" err="1">
                <a:latin typeface="Arial" panose="020B0604020202020204" pitchFamily="34" charset="0"/>
                <a:cs typeface="Arial" panose="020B0604020202020204" pitchFamily="34" charset="0"/>
              </a:rPr>
              <a:t>monomeric</a:t>
            </a:r>
            <a:r>
              <a:rPr lang="fr-FR" sz="1000" dirty="0">
                <a:latin typeface="Arial" panose="020B0604020202020204" pitchFamily="34" charset="0"/>
                <a:cs typeface="Arial" panose="020B0604020202020204" pitchFamily="34" charset="0"/>
              </a:rPr>
              <a:t> </a:t>
            </a:r>
            <a:r>
              <a:rPr lang="fr-FR" sz="1000" dirty="0" err="1">
                <a:latin typeface="Arial" panose="020B0604020202020204" pitchFamily="34" charset="0"/>
                <a:cs typeface="Arial" panose="020B0604020202020204" pitchFamily="34" charset="0"/>
              </a:rPr>
              <a:t>peak</a:t>
            </a:r>
            <a:r>
              <a:rPr lang="fr-FR" sz="1000" dirty="0">
                <a:latin typeface="Arial" panose="020B0604020202020204" pitchFamily="34" charset="0"/>
                <a:cs typeface="Arial" panose="020B0604020202020204" pitchFamily="34" charset="0"/>
              </a:rPr>
              <a:t> of </a:t>
            </a:r>
            <a:r>
              <a:rPr lang="fr-FR" sz="1000" dirty="0" err="1">
                <a:latin typeface="Arial" panose="020B0604020202020204" pitchFamily="34" charset="0"/>
                <a:cs typeface="Arial" panose="020B0604020202020204" pitchFamily="34" charset="0"/>
              </a:rPr>
              <a:t>RXR</a:t>
            </a:r>
            <a:r>
              <a:rPr lang="fr-FR" sz="1000" dirty="0" err="1">
                <a:latin typeface="Symbol" panose="05050102010706020507" pitchFamily="18" charset="2"/>
                <a:cs typeface="Arial" panose="020B0604020202020204" pitchFamily="34" charset="0"/>
              </a:rPr>
              <a:t>a</a:t>
            </a:r>
            <a:r>
              <a:rPr lang="fr-FR" sz="1000" dirty="0">
                <a:latin typeface="Arial" panose="020B0604020202020204" pitchFamily="34" charset="0"/>
                <a:cs typeface="Arial" panose="020B0604020202020204" pitchFamily="34" charset="0"/>
              </a:rPr>
              <a:t> WT. </a:t>
            </a:r>
            <a:r>
              <a:rPr lang="fr-FR" sz="1000" b="1" dirty="0" smtClean="0">
                <a:latin typeface="Arial" panose="020B0604020202020204" pitchFamily="34" charset="0"/>
                <a:cs typeface="Arial" panose="020B0604020202020204" pitchFamily="34" charset="0"/>
              </a:rPr>
              <a:t>C</a:t>
            </a:r>
            <a:r>
              <a:rPr lang="fr-FR" sz="1000" dirty="0">
                <a:latin typeface="Arial" panose="020B0604020202020204" pitchFamily="34" charset="0"/>
                <a:cs typeface="Arial" panose="020B0604020202020204" pitchFamily="34" charset="0"/>
              </a:rPr>
              <a:t>) </a:t>
            </a:r>
            <a:r>
              <a:rPr lang="fr-FR" sz="1000" dirty="0" smtClean="0">
                <a:latin typeface="Arial" panose="020B0604020202020204" pitchFamily="34" charset="0"/>
                <a:cs typeface="Arial" panose="020B0604020202020204" pitchFamily="34" charset="0"/>
              </a:rPr>
              <a:t>(I) Native </a:t>
            </a:r>
            <a:r>
              <a:rPr lang="fr-FR" sz="1000" dirty="0">
                <a:latin typeface="Arial" panose="020B0604020202020204" pitchFamily="34" charset="0"/>
                <a:cs typeface="Arial" panose="020B0604020202020204" pitchFamily="34" charset="0"/>
              </a:rPr>
              <a:t>PAGE of </a:t>
            </a:r>
            <a:r>
              <a:rPr lang="fr-FR" sz="1000" dirty="0" err="1" smtClean="0">
                <a:latin typeface="Arial" panose="020B0604020202020204" pitchFamily="34" charset="0"/>
                <a:cs typeface="Arial" panose="020B0604020202020204" pitchFamily="34" charset="0"/>
              </a:rPr>
              <a:t>PPAR</a:t>
            </a:r>
            <a:r>
              <a:rPr lang="fr-FR" sz="1000" dirty="0" err="1" smtClean="0">
                <a:latin typeface="Symbol" panose="05050102010706020507" pitchFamily="18" charset="2"/>
                <a:cs typeface="Arial" panose="020B0604020202020204" pitchFamily="34" charset="0"/>
              </a:rPr>
              <a:t>g</a:t>
            </a:r>
            <a:r>
              <a:rPr lang="fr-FR" sz="1000" dirty="0" smtClean="0">
                <a:latin typeface="Arial" panose="020B0604020202020204" pitchFamily="34" charset="0"/>
                <a:cs typeface="Arial" panose="020B0604020202020204" pitchFamily="34" charset="0"/>
              </a:rPr>
              <a:t> WT (</a:t>
            </a:r>
            <a:r>
              <a:rPr lang="fr-FR" sz="1000" dirty="0" err="1" smtClean="0">
                <a:latin typeface="Arial" panose="020B0604020202020204" pitchFamily="34" charset="0"/>
                <a:cs typeface="Arial" panose="020B0604020202020204" pitchFamily="34" charset="0"/>
              </a:rPr>
              <a:t>lane</a:t>
            </a:r>
            <a:r>
              <a:rPr lang="fr-FR" sz="1000" dirty="0" smtClean="0">
                <a:latin typeface="Arial" panose="020B0604020202020204" pitchFamily="34" charset="0"/>
                <a:cs typeface="Arial" panose="020B0604020202020204" pitchFamily="34" charset="0"/>
              </a:rPr>
              <a:t> </a:t>
            </a:r>
            <a:r>
              <a:rPr lang="fr-FR" sz="1000" dirty="0">
                <a:latin typeface="Arial" panose="020B0604020202020204" pitchFamily="34" charset="0"/>
                <a:cs typeface="Arial" panose="020B0604020202020204" pitchFamily="34" charset="0"/>
              </a:rPr>
              <a:t>1), </a:t>
            </a:r>
            <a:r>
              <a:rPr lang="fr-FR" sz="1000" dirty="0" smtClean="0">
                <a:latin typeface="Arial" panose="020B0604020202020204" pitchFamily="34" charset="0"/>
                <a:cs typeface="Arial" panose="020B0604020202020204" pitchFamily="34" charset="0"/>
              </a:rPr>
              <a:t>M280I </a:t>
            </a:r>
            <a:r>
              <a:rPr lang="fr-FR" sz="1000" dirty="0">
                <a:latin typeface="Arial" panose="020B0604020202020204" pitchFamily="34" charset="0"/>
                <a:cs typeface="Arial" panose="020B0604020202020204" pitchFamily="34" charset="0"/>
              </a:rPr>
              <a:t>(</a:t>
            </a:r>
            <a:r>
              <a:rPr lang="fr-FR" sz="1000" dirty="0" err="1">
                <a:latin typeface="Arial" panose="020B0604020202020204" pitchFamily="34" charset="0"/>
                <a:cs typeface="Arial" panose="020B0604020202020204" pitchFamily="34" charset="0"/>
              </a:rPr>
              <a:t>lane</a:t>
            </a:r>
            <a:r>
              <a:rPr lang="fr-FR" sz="1000" dirty="0">
                <a:latin typeface="Arial" panose="020B0604020202020204" pitchFamily="34" charset="0"/>
                <a:cs typeface="Arial" panose="020B0604020202020204" pitchFamily="34" charset="0"/>
              </a:rPr>
              <a:t> 2), </a:t>
            </a:r>
            <a:r>
              <a:rPr lang="fr-FR" sz="1000" dirty="0" smtClean="0">
                <a:latin typeface="Arial" panose="020B0604020202020204" pitchFamily="34" charset="0"/>
                <a:cs typeface="Arial" panose="020B0604020202020204" pitchFamily="34" charset="0"/>
              </a:rPr>
              <a:t>T475M (</a:t>
            </a:r>
            <a:r>
              <a:rPr lang="fr-FR" sz="1000" dirty="0" err="1">
                <a:latin typeface="Arial" panose="020B0604020202020204" pitchFamily="34" charset="0"/>
                <a:cs typeface="Arial" panose="020B0604020202020204" pitchFamily="34" charset="0"/>
              </a:rPr>
              <a:t>lane</a:t>
            </a:r>
            <a:r>
              <a:rPr lang="fr-FR" sz="1000" dirty="0">
                <a:latin typeface="Arial" panose="020B0604020202020204" pitchFamily="34" charset="0"/>
                <a:cs typeface="Arial" panose="020B0604020202020204" pitchFamily="34" charset="0"/>
              </a:rPr>
              <a:t> 3), </a:t>
            </a:r>
            <a:r>
              <a:rPr lang="fr-FR" sz="1000" dirty="0" err="1" smtClean="0">
                <a:latin typeface="Arial" panose="020B0604020202020204" pitchFamily="34" charset="0"/>
                <a:cs typeface="Arial" panose="020B0604020202020204" pitchFamily="34" charset="0"/>
              </a:rPr>
              <a:t>PPAR</a:t>
            </a:r>
            <a:r>
              <a:rPr lang="fr-FR" sz="1000" dirty="0" err="1" smtClean="0">
                <a:latin typeface="Symbol" panose="05050102010706020507" pitchFamily="18" charset="2"/>
                <a:cs typeface="Arial" panose="020B0604020202020204" pitchFamily="34" charset="0"/>
              </a:rPr>
              <a:t>g</a:t>
            </a:r>
            <a:r>
              <a:rPr lang="fr-FR" sz="1000" dirty="0" smtClean="0">
                <a:latin typeface="Arial" panose="020B0604020202020204" pitchFamily="34" charset="0"/>
                <a:cs typeface="Arial" panose="020B0604020202020204" pitchFamily="34" charset="0"/>
              </a:rPr>
              <a:t> WT </a:t>
            </a:r>
            <a:r>
              <a:rPr lang="fr-FR" sz="1000" dirty="0" err="1" smtClean="0">
                <a:latin typeface="Arial" panose="020B0604020202020204" pitchFamily="34" charset="0"/>
                <a:cs typeface="Arial" panose="020B0604020202020204" pitchFamily="34" charset="0"/>
              </a:rPr>
              <a:t>with</a:t>
            </a:r>
            <a:r>
              <a:rPr lang="fr-FR" sz="1000" dirty="0" smtClean="0">
                <a:latin typeface="Arial" panose="020B0604020202020204" pitchFamily="34" charset="0"/>
                <a:cs typeface="Arial" panose="020B0604020202020204" pitchFamily="34" charset="0"/>
              </a:rPr>
              <a:t> </a:t>
            </a:r>
            <a:r>
              <a:rPr lang="fr-FR" sz="1000" dirty="0">
                <a:latin typeface="Arial" panose="020B0604020202020204" pitchFamily="34" charset="0"/>
                <a:cs typeface="Arial" panose="020B0604020202020204" pitchFamily="34" charset="0"/>
              </a:rPr>
              <a:t>1 </a:t>
            </a:r>
            <a:r>
              <a:rPr lang="fr-FR" sz="1000" dirty="0" err="1">
                <a:latin typeface="Arial" panose="020B0604020202020204" pitchFamily="34" charset="0"/>
                <a:cs typeface="Arial" panose="020B0604020202020204" pitchFamily="34" charset="0"/>
              </a:rPr>
              <a:t>equivalent</a:t>
            </a:r>
            <a:r>
              <a:rPr lang="fr-FR" sz="1000" dirty="0">
                <a:latin typeface="Arial" panose="020B0604020202020204" pitchFamily="34" charset="0"/>
                <a:cs typeface="Arial" panose="020B0604020202020204" pitchFamily="34" charset="0"/>
              </a:rPr>
              <a:t> of </a:t>
            </a:r>
            <a:r>
              <a:rPr lang="fr-FR" sz="1000" dirty="0" err="1" smtClean="0">
                <a:latin typeface="Arial" panose="020B0604020202020204" pitchFamily="34" charset="0"/>
                <a:cs typeface="Arial" panose="020B0604020202020204" pitchFamily="34" charset="0"/>
              </a:rPr>
              <a:t>RXR</a:t>
            </a:r>
            <a:r>
              <a:rPr lang="fr-FR" sz="1000" dirty="0" err="1" smtClean="0">
                <a:latin typeface="Symbol" panose="05050102010706020507" pitchFamily="18" charset="2"/>
                <a:cs typeface="Arial" panose="020B0604020202020204" pitchFamily="34" charset="0"/>
              </a:rPr>
              <a:t>a</a:t>
            </a:r>
            <a:r>
              <a:rPr lang="fr-FR" sz="1000" dirty="0" smtClean="0">
                <a:latin typeface="Arial" panose="020B0604020202020204" pitchFamily="34" charset="0"/>
                <a:cs typeface="Arial" panose="020B0604020202020204" pitchFamily="34" charset="0"/>
              </a:rPr>
              <a:t> WT (</a:t>
            </a:r>
            <a:r>
              <a:rPr lang="fr-FR" sz="1000" dirty="0" err="1">
                <a:latin typeface="Arial" panose="020B0604020202020204" pitchFamily="34" charset="0"/>
                <a:cs typeface="Arial" panose="020B0604020202020204" pitchFamily="34" charset="0"/>
              </a:rPr>
              <a:t>lane</a:t>
            </a:r>
            <a:r>
              <a:rPr lang="fr-FR" sz="1000" dirty="0">
                <a:latin typeface="Arial" panose="020B0604020202020204" pitchFamily="34" charset="0"/>
                <a:cs typeface="Arial" panose="020B0604020202020204" pitchFamily="34" charset="0"/>
              </a:rPr>
              <a:t> 4), </a:t>
            </a:r>
            <a:r>
              <a:rPr lang="fr-FR" sz="1000" dirty="0" smtClean="0">
                <a:latin typeface="Arial" panose="020B0604020202020204" pitchFamily="34" charset="0"/>
                <a:cs typeface="Arial" panose="020B0604020202020204" pitchFamily="34" charset="0"/>
              </a:rPr>
              <a:t>M280I </a:t>
            </a:r>
            <a:r>
              <a:rPr lang="fr-FR" sz="1000" dirty="0" err="1">
                <a:latin typeface="Arial" panose="020B0604020202020204" pitchFamily="34" charset="0"/>
                <a:cs typeface="Arial" panose="020B0604020202020204" pitchFamily="34" charset="0"/>
              </a:rPr>
              <a:t>with</a:t>
            </a:r>
            <a:r>
              <a:rPr lang="fr-FR" sz="1000" dirty="0">
                <a:latin typeface="Arial" panose="020B0604020202020204" pitchFamily="34" charset="0"/>
                <a:cs typeface="Arial" panose="020B0604020202020204" pitchFamily="34" charset="0"/>
              </a:rPr>
              <a:t> 1 </a:t>
            </a:r>
            <a:r>
              <a:rPr lang="fr-FR" sz="1000" dirty="0" err="1">
                <a:latin typeface="Arial" panose="020B0604020202020204" pitchFamily="34" charset="0"/>
                <a:cs typeface="Arial" panose="020B0604020202020204" pitchFamily="34" charset="0"/>
              </a:rPr>
              <a:t>equivalent</a:t>
            </a:r>
            <a:r>
              <a:rPr lang="fr-FR" sz="1000" dirty="0">
                <a:latin typeface="Arial" panose="020B0604020202020204" pitchFamily="34" charset="0"/>
                <a:cs typeface="Arial" panose="020B0604020202020204" pitchFamily="34" charset="0"/>
              </a:rPr>
              <a:t> of </a:t>
            </a:r>
            <a:r>
              <a:rPr lang="fr-FR" sz="1000" dirty="0" err="1">
                <a:latin typeface="Arial" panose="020B0604020202020204" pitchFamily="34" charset="0"/>
                <a:cs typeface="Arial" panose="020B0604020202020204" pitchFamily="34" charset="0"/>
              </a:rPr>
              <a:t>RXR</a:t>
            </a:r>
            <a:r>
              <a:rPr lang="fr-FR" sz="1000" dirty="0" err="1">
                <a:latin typeface="Symbol" panose="05050102010706020507" pitchFamily="18" charset="2"/>
                <a:cs typeface="Arial" panose="020B0604020202020204" pitchFamily="34" charset="0"/>
              </a:rPr>
              <a:t>a</a:t>
            </a:r>
            <a:r>
              <a:rPr lang="fr-FR" sz="1000" dirty="0">
                <a:latin typeface="Arial" panose="020B0604020202020204" pitchFamily="34" charset="0"/>
                <a:cs typeface="Arial" panose="020B0604020202020204" pitchFamily="34" charset="0"/>
              </a:rPr>
              <a:t> WT </a:t>
            </a:r>
            <a:r>
              <a:rPr lang="fr-FR" sz="1000" dirty="0" smtClean="0">
                <a:latin typeface="Arial" panose="020B0604020202020204" pitchFamily="34" charset="0"/>
                <a:cs typeface="Arial" panose="020B0604020202020204" pitchFamily="34" charset="0"/>
              </a:rPr>
              <a:t>(</a:t>
            </a:r>
            <a:r>
              <a:rPr lang="fr-FR" sz="1000" dirty="0" err="1" smtClean="0">
                <a:latin typeface="Arial" panose="020B0604020202020204" pitchFamily="34" charset="0"/>
                <a:cs typeface="Arial" panose="020B0604020202020204" pitchFamily="34" charset="0"/>
              </a:rPr>
              <a:t>lane</a:t>
            </a:r>
            <a:r>
              <a:rPr lang="fr-FR" sz="1000" dirty="0" smtClean="0">
                <a:latin typeface="Arial" panose="020B0604020202020204" pitchFamily="34" charset="0"/>
                <a:cs typeface="Arial" panose="020B0604020202020204" pitchFamily="34" charset="0"/>
              </a:rPr>
              <a:t> </a:t>
            </a:r>
            <a:r>
              <a:rPr lang="fr-FR" sz="1000" dirty="0">
                <a:latin typeface="Arial" panose="020B0604020202020204" pitchFamily="34" charset="0"/>
                <a:cs typeface="Arial" panose="020B0604020202020204" pitchFamily="34" charset="0"/>
              </a:rPr>
              <a:t>5</a:t>
            </a:r>
            <a:r>
              <a:rPr lang="fr-FR" sz="1000" dirty="0" smtClean="0">
                <a:latin typeface="Arial" panose="020B0604020202020204" pitchFamily="34" charset="0"/>
                <a:cs typeface="Arial" panose="020B0604020202020204" pitchFamily="34" charset="0"/>
              </a:rPr>
              <a:t>), </a:t>
            </a:r>
            <a:r>
              <a:rPr lang="fr-FR" sz="1000" dirty="0">
                <a:latin typeface="Arial" panose="020B0604020202020204" pitchFamily="34" charset="0"/>
                <a:cs typeface="Arial" panose="020B0604020202020204" pitchFamily="34" charset="0"/>
              </a:rPr>
              <a:t>T475M</a:t>
            </a:r>
            <a:r>
              <a:rPr lang="fr-FR" sz="1000" dirty="0" smtClean="0">
                <a:latin typeface="Arial" panose="020B0604020202020204" pitchFamily="34" charset="0"/>
                <a:cs typeface="Arial" panose="020B0604020202020204" pitchFamily="34" charset="0"/>
              </a:rPr>
              <a:t> </a:t>
            </a:r>
            <a:r>
              <a:rPr lang="fr-FR" sz="1000" dirty="0" err="1">
                <a:latin typeface="Arial" panose="020B0604020202020204" pitchFamily="34" charset="0"/>
                <a:cs typeface="Arial" panose="020B0604020202020204" pitchFamily="34" charset="0"/>
              </a:rPr>
              <a:t>with</a:t>
            </a:r>
            <a:r>
              <a:rPr lang="fr-FR" sz="1000" dirty="0">
                <a:latin typeface="Arial" panose="020B0604020202020204" pitchFamily="34" charset="0"/>
                <a:cs typeface="Arial" panose="020B0604020202020204" pitchFamily="34" charset="0"/>
              </a:rPr>
              <a:t> 1 </a:t>
            </a:r>
            <a:r>
              <a:rPr lang="fr-FR" sz="1000" dirty="0" err="1">
                <a:latin typeface="Arial" panose="020B0604020202020204" pitchFamily="34" charset="0"/>
                <a:cs typeface="Arial" panose="020B0604020202020204" pitchFamily="34" charset="0"/>
              </a:rPr>
              <a:t>equivalent</a:t>
            </a:r>
            <a:r>
              <a:rPr lang="fr-FR" sz="1000" dirty="0">
                <a:latin typeface="Arial" panose="020B0604020202020204" pitchFamily="34" charset="0"/>
                <a:cs typeface="Arial" panose="020B0604020202020204" pitchFamily="34" charset="0"/>
              </a:rPr>
              <a:t> of </a:t>
            </a:r>
            <a:r>
              <a:rPr lang="fr-FR" sz="1000" dirty="0" err="1">
                <a:latin typeface="Arial" panose="020B0604020202020204" pitchFamily="34" charset="0"/>
                <a:cs typeface="Arial" panose="020B0604020202020204" pitchFamily="34" charset="0"/>
              </a:rPr>
              <a:t>RXR</a:t>
            </a:r>
            <a:r>
              <a:rPr lang="fr-FR" sz="1000" dirty="0" err="1">
                <a:latin typeface="Symbol" panose="05050102010706020507" pitchFamily="18" charset="2"/>
                <a:cs typeface="Arial" panose="020B0604020202020204" pitchFamily="34" charset="0"/>
              </a:rPr>
              <a:t>a</a:t>
            </a:r>
            <a:r>
              <a:rPr lang="fr-FR" sz="1000" dirty="0">
                <a:latin typeface="Arial" panose="020B0604020202020204" pitchFamily="34" charset="0"/>
                <a:cs typeface="Arial" panose="020B0604020202020204" pitchFamily="34" charset="0"/>
              </a:rPr>
              <a:t> WT </a:t>
            </a:r>
            <a:r>
              <a:rPr lang="fr-FR" sz="1000" dirty="0" smtClean="0">
                <a:latin typeface="Arial" panose="020B0604020202020204" pitchFamily="34" charset="0"/>
                <a:cs typeface="Arial" panose="020B0604020202020204" pitchFamily="34" charset="0"/>
              </a:rPr>
              <a:t>(</a:t>
            </a:r>
            <a:r>
              <a:rPr lang="fr-FR" sz="1000" dirty="0" err="1">
                <a:latin typeface="Arial" panose="020B0604020202020204" pitchFamily="34" charset="0"/>
                <a:cs typeface="Arial" panose="020B0604020202020204" pitchFamily="34" charset="0"/>
              </a:rPr>
              <a:t>lane</a:t>
            </a:r>
            <a:r>
              <a:rPr lang="fr-FR" sz="1000" dirty="0">
                <a:latin typeface="Arial" panose="020B0604020202020204" pitchFamily="34" charset="0"/>
                <a:cs typeface="Arial" panose="020B0604020202020204" pitchFamily="34" charset="0"/>
              </a:rPr>
              <a:t> 6</a:t>
            </a:r>
            <a:r>
              <a:rPr lang="fr-FR" sz="1000" dirty="0" smtClean="0">
                <a:latin typeface="Arial" panose="020B0604020202020204" pitchFamily="34" charset="0"/>
                <a:cs typeface="Arial" panose="020B0604020202020204" pitchFamily="34" charset="0"/>
              </a:rPr>
              <a:t>) and </a:t>
            </a:r>
            <a:r>
              <a:rPr lang="fr-FR" sz="1000" dirty="0" err="1" smtClean="0">
                <a:latin typeface="Arial" panose="020B0604020202020204" pitchFamily="34" charset="0"/>
                <a:cs typeface="Arial" panose="020B0604020202020204" pitchFamily="34" charset="0"/>
              </a:rPr>
              <a:t>RXR</a:t>
            </a:r>
            <a:r>
              <a:rPr lang="fr-FR" sz="1000" dirty="0" err="1" smtClean="0">
                <a:latin typeface="Symbol" panose="05050102010706020507" pitchFamily="18" charset="2"/>
                <a:cs typeface="Arial" panose="020B0604020202020204" pitchFamily="34" charset="0"/>
              </a:rPr>
              <a:t>a</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monomeric</a:t>
            </a:r>
            <a:r>
              <a:rPr lang="fr-FR" sz="1000" dirty="0" smtClean="0">
                <a:latin typeface="Arial" panose="020B0604020202020204" pitchFamily="34" charset="0"/>
                <a:cs typeface="Arial" panose="020B0604020202020204" pitchFamily="34" charset="0"/>
              </a:rPr>
              <a:t> WT (</a:t>
            </a:r>
            <a:r>
              <a:rPr lang="fr-FR" sz="1000" dirty="0" err="1" smtClean="0">
                <a:latin typeface="Arial" panose="020B0604020202020204" pitchFamily="34" charset="0"/>
                <a:cs typeface="Arial" panose="020B0604020202020204" pitchFamily="34" charset="0"/>
              </a:rPr>
              <a:t>lane</a:t>
            </a:r>
            <a:r>
              <a:rPr lang="fr-FR" sz="1000" dirty="0" smtClean="0">
                <a:latin typeface="Arial" panose="020B0604020202020204" pitchFamily="34" charset="0"/>
                <a:cs typeface="Arial" panose="020B0604020202020204" pitchFamily="34" charset="0"/>
              </a:rPr>
              <a:t> 7). (II) Native </a:t>
            </a:r>
            <a:r>
              <a:rPr lang="fr-FR" sz="1000" dirty="0">
                <a:latin typeface="Arial" panose="020B0604020202020204" pitchFamily="34" charset="0"/>
                <a:cs typeface="Arial" panose="020B0604020202020204" pitchFamily="34" charset="0"/>
              </a:rPr>
              <a:t>PAGE of </a:t>
            </a:r>
            <a:r>
              <a:rPr lang="fr-FR" sz="1000" dirty="0" err="1">
                <a:latin typeface="Arial" panose="020B0604020202020204" pitchFamily="34" charset="0"/>
                <a:cs typeface="Arial" panose="020B0604020202020204" pitchFamily="34" charset="0"/>
              </a:rPr>
              <a:t>PPAR</a:t>
            </a:r>
            <a:r>
              <a:rPr lang="fr-FR" sz="1000" dirty="0" err="1">
                <a:latin typeface="Symbol" panose="05050102010706020507" pitchFamily="18" charset="2"/>
                <a:cs typeface="Arial" panose="020B0604020202020204" pitchFamily="34" charset="0"/>
              </a:rPr>
              <a:t>g</a:t>
            </a:r>
            <a:r>
              <a:rPr lang="fr-FR" sz="1000" dirty="0">
                <a:latin typeface="Arial" panose="020B0604020202020204" pitchFamily="34" charset="0"/>
                <a:cs typeface="Arial" panose="020B0604020202020204" pitchFamily="34" charset="0"/>
              </a:rPr>
              <a:t> WT (</a:t>
            </a:r>
            <a:r>
              <a:rPr lang="fr-FR" sz="1000" dirty="0" err="1">
                <a:latin typeface="Arial" panose="020B0604020202020204" pitchFamily="34" charset="0"/>
                <a:cs typeface="Arial" panose="020B0604020202020204" pitchFamily="34" charset="0"/>
              </a:rPr>
              <a:t>lane</a:t>
            </a:r>
            <a:r>
              <a:rPr lang="fr-FR" sz="1000" dirty="0">
                <a:latin typeface="Arial" panose="020B0604020202020204" pitchFamily="34" charset="0"/>
                <a:cs typeface="Arial" panose="020B0604020202020204" pitchFamily="34" charset="0"/>
              </a:rPr>
              <a:t> 1), </a:t>
            </a:r>
            <a:r>
              <a:rPr lang="fr-FR" sz="1000" dirty="0" smtClean="0">
                <a:latin typeface="Arial" panose="020B0604020202020204" pitchFamily="34" charset="0"/>
                <a:cs typeface="Arial" panose="020B0604020202020204" pitchFamily="34" charset="0"/>
              </a:rPr>
              <a:t>I290M </a:t>
            </a:r>
            <a:r>
              <a:rPr lang="fr-FR" sz="1000" dirty="0">
                <a:latin typeface="Arial" panose="020B0604020202020204" pitchFamily="34" charset="0"/>
                <a:cs typeface="Arial" panose="020B0604020202020204" pitchFamily="34" charset="0"/>
              </a:rPr>
              <a:t>(</a:t>
            </a:r>
            <a:r>
              <a:rPr lang="fr-FR" sz="1000" dirty="0" err="1">
                <a:latin typeface="Arial" panose="020B0604020202020204" pitchFamily="34" charset="0"/>
                <a:cs typeface="Arial" panose="020B0604020202020204" pitchFamily="34" charset="0"/>
              </a:rPr>
              <a:t>lane</a:t>
            </a:r>
            <a:r>
              <a:rPr lang="fr-FR" sz="1000" dirty="0">
                <a:latin typeface="Arial" panose="020B0604020202020204" pitchFamily="34" charset="0"/>
                <a:cs typeface="Arial" panose="020B0604020202020204" pitchFamily="34" charset="0"/>
              </a:rPr>
              <a:t> 2), </a:t>
            </a:r>
            <a:r>
              <a:rPr lang="fr-FR" sz="1000" dirty="0" err="1" smtClean="0">
                <a:latin typeface="Arial" panose="020B0604020202020204" pitchFamily="34" charset="0"/>
                <a:cs typeface="Arial" panose="020B0604020202020204" pitchFamily="34" charset="0"/>
              </a:rPr>
              <a:t>PPAR</a:t>
            </a:r>
            <a:r>
              <a:rPr lang="fr-FR" sz="1000" dirty="0" err="1" smtClean="0">
                <a:latin typeface="Symbol" panose="05050102010706020507" pitchFamily="18" charset="2"/>
                <a:cs typeface="Arial" panose="020B0604020202020204" pitchFamily="34" charset="0"/>
              </a:rPr>
              <a:t>g</a:t>
            </a:r>
            <a:r>
              <a:rPr lang="fr-FR" sz="1000" dirty="0" smtClean="0">
                <a:latin typeface="Arial" panose="020B0604020202020204" pitchFamily="34" charset="0"/>
                <a:cs typeface="Arial" panose="020B0604020202020204" pitchFamily="34" charset="0"/>
              </a:rPr>
              <a:t> </a:t>
            </a:r>
            <a:r>
              <a:rPr lang="fr-FR" sz="1000" dirty="0">
                <a:latin typeface="Arial" panose="020B0604020202020204" pitchFamily="34" charset="0"/>
                <a:cs typeface="Arial" panose="020B0604020202020204" pitchFamily="34" charset="0"/>
              </a:rPr>
              <a:t>WT </a:t>
            </a:r>
            <a:r>
              <a:rPr lang="fr-FR" sz="1000" dirty="0" err="1">
                <a:latin typeface="Arial" panose="020B0604020202020204" pitchFamily="34" charset="0"/>
                <a:cs typeface="Arial" panose="020B0604020202020204" pitchFamily="34" charset="0"/>
              </a:rPr>
              <a:t>with</a:t>
            </a:r>
            <a:r>
              <a:rPr lang="fr-FR" sz="1000" dirty="0">
                <a:latin typeface="Arial" panose="020B0604020202020204" pitchFamily="34" charset="0"/>
                <a:cs typeface="Arial" panose="020B0604020202020204" pitchFamily="34" charset="0"/>
              </a:rPr>
              <a:t> 1 </a:t>
            </a:r>
            <a:r>
              <a:rPr lang="fr-FR" sz="1000" dirty="0" err="1">
                <a:latin typeface="Arial" panose="020B0604020202020204" pitchFamily="34" charset="0"/>
                <a:cs typeface="Arial" panose="020B0604020202020204" pitchFamily="34" charset="0"/>
              </a:rPr>
              <a:t>equivalent</a:t>
            </a:r>
            <a:r>
              <a:rPr lang="fr-FR" sz="1000" dirty="0">
                <a:latin typeface="Arial" panose="020B0604020202020204" pitchFamily="34" charset="0"/>
                <a:cs typeface="Arial" panose="020B0604020202020204" pitchFamily="34" charset="0"/>
              </a:rPr>
              <a:t> of </a:t>
            </a:r>
            <a:r>
              <a:rPr lang="fr-FR" sz="1000" dirty="0" err="1">
                <a:latin typeface="Arial" panose="020B0604020202020204" pitchFamily="34" charset="0"/>
                <a:cs typeface="Arial" panose="020B0604020202020204" pitchFamily="34" charset="0"/>
              </a:rPr>
              <a:t>RXR</a:t>
            </a:r>
            <a:r>
              <a:rPr lang="fr-FR" sz="1000" dirty="0" err="1">
                <a:latin typeface="Symbol" panose="05050102010706020507" pitchFamily="18" charset="2"/>
                <a:cs typeface="Arial" panose="020B0604020202020204" pitchFamily="34" charset="0"/>
              </a:rPr>
              <a:t>a</a:t>
            </a:r>
            <a:r>
              <a:rPr lang="fr-FR" sz="1000" dirty="0">
                <a:latin typeface="Arial" panose="020B0604020202020204" pitchFamily="34" charset="0"/>
                <a:cs typeface="Arial" panose="020B0604020202020204" pitchFamily="34" charset="0"/>
              </a:rPr>
              <a:t> WT (</a:t>
            </a:r>
            <a:r>
              <a:rPr lang="fr-FR" sz="1000" dirty="0" err="1">
                <a:latin typeface="Arial" panose="020B0604020202020204" pitchFamily="34" charset="0"/>
                <a:cs typeface="Arial" panose="020B0604020202020204" pitchFamily="34" charset="0"/>
              </a:rPr>
              <a:t>lane</a:t>
            </a:r>
            <a:r>
              <a:rPr lang="fr-FR" sz="1000" dirty="0">
                <a:latin typeface="Arial" panose="020B0604020202020204" pitchFamily="34" charset="0"/>
                <a:cs typeface="Arial" panose="020B0604020202020204" pitchFamily="34" charset="0"/>
              </a:rPr>
              <a:t> 4), </a:t>
            </a:r>
            <a:r>
              <a:rPr lang="fr-FR" sz="1000" dirty="0" smtClean="0">
                <a:latin typeface="Arial" panose="020B0604020202020204" pitchFamily="34" charset="0"/>
                <a:cs typeface="Arial" panose="020B0604020202020204" pitchFamily="34" charset="0"/>
              </a:rPr>
              <a:t>I290M </a:t>
            </a:r>
            <a:r>
              <a:rPr lang="fr-FR" sz="1000" dirty="0" err="1">
                <a:latin typeface="Arial" panose="020B0604020202020204" pitchFamily="34" charset="0"/>
                <a:cs typeface="Arial" panose="020B0604020202020204" pitchFamily="34" charset="0"/>
              </a:rPr>
              <a:t>with</a:t>
            </a:r>
            <a:r>
              <a:rPr lang="fr-FR" sz="1000" dirty="0">
                <a:latin typeface="Arial" panose="020B0604020202020204" pitchFamily="34" charset="0"/>
                <a:cs typeface="Arial" panose="020B0604020202020204" pitchFamily="34" charset="0"/>
              </a:rPr>
              <a:t> 1 </a:t>
            </a:r>
            <a:r>
              <a:rPr lang="fr-FR" sz="1000" dirty="0" err="1">
                <a:latin typeface="Arial" panose="020B0604020202020204" pitchFamily="34" charset="0"/>
                <a:cs typeface="Arial" panose="020B0604020202020204" pitchFamily="34" charset="0"/>
              </a:rPr>
              <a:t>equivalent</a:t>
            </a:r>
            <a:r>
              <a:rPr lang="fr-FR" sz="1000" dirty="0">
                <a:latin typeface="Arial" panose="020B0604020202020204" pitchFamily="34" charset="0"/>
                <a:cs typeface="Arial" panose="020B0604020202020204" pitchFamily="34" charset="0"/>
              </a:rPr>
              <a:t> of </a:t>
            </a:r>
            <a:r>
              <a:rPr lang="fr-FR" sz="1000" dirty="0" err="1">
                <a:latin typeface="Arial" panose="020B0604020202020204" pitchFamily="34" charset="0"/>
                <a:cs typeface="Arial" panose="020B0604020202020204" pitchFamily="34" charset="0"/>
              </a:rPr>
              <a:t>RXR</a:t>
            </a:r>
            <a:r>
              <a:rPr lang="fr-FR" sz="1000" dirty="0" err="1">
                <a:latin typeface="Symbol" panose="05050102010706020507" pitchFamily="18" charset="2"/>
                <a:cs typeface="Arial" panose="020B0604020202020204" pitchFamily="34" charset="0"/>
              </a:rPr>
              <a:t>a</a:t>
            </a:r>
            <a:r>
              <a:rPr lang="fr-FR" sz="1000" dirty="0">
                <a:latin typeface="Arial" panose="020B0604020202020204" pitchFamily="34" charset="0"/>
                <a:cs typeface="Arial" panose="020B0604020202020204" pitchFamily="34" charset="0"/>
              </a:rPr>
              <a:t> WT (</a:t>
            </a:r>
            <a:r>
              <a:rPr lang="fr-FR" sz="1000" dirty="0" err="1">
                <a:latin typeface="Arial" panose="020B0604020202020204" pitchFamily="34" charset="0"/>
                <a:cs typeface="Arial" panose="020B0604020202020204" pitchFamily="34" charset="0"/>
              </a:rPr>
              <a:t>lane</a:t>
            </a:r>
            <a:r>
              <a:rPr lang="fr-FR" sz="1000" dirty="0">
                <a:latin typeface="Arial" panose="020B0604020202020204" pitchFamily="34" charset="0"/>
                <a:cs typeface="Arial" panose="020B0604020202020204" pitchFamily="34" charset="0"/>
              </a:rPr>
              <a:t> 5), </a:t>
            </a:r>
            <a:r>
              <a:rPr lang="fr-FR" sz="1000" dirty="0" smtClean="0">
                <a:latin typeface="Arial" panose="020B0604020202020204" pitchFamily="34" charset="0"/>
                <a:cs typeface="Arial" panose="020B0604020202020204" pitchFamily="34" charset="0"/>
              </a:rPr>
              <a:t>and </a:t>
            </a:r>
            <a:r>
              <a:rPr lang="fr-FR" sz="1000" dirty="0" err="1">
                <a:latin typeface="Arial" panose="020B0604020202020204" pitchFamily="34" charset="0"/>
                <a:cs typeface="Arial" panose="020B0604020202020204" pitchFamily="34" charset="0"/>
              </a:rPr>
              <a:t>RXR</a:t>
            </a:r>
            <a:r>
              <a:rPr lang="fr-FR" sz="1000" dirty="0" err="1">
                <a:latin typeface="Symbol" panose="05050102010706020507" pitchFamily="18" charset="2"/>
                <a:cs typeface="Arial" panose="020B0604020202020204" pitchFamily="34" charset="0"/>
              </a:rPr>
              <a:t>a</a:t>
            </a:r>
            <a:r>
              <a:rPr lang="fr-FR" sz="1000" dirty="0">
                <a:latin typeface="Arial" panose="020B0604020202020204" pitchFamily="34" charset="0"/>
                <a:cs typeface="Arial" panose="020B0604020202020204" pitchFamily="34" charset="0"/>
              </a:rPr>
              <a:t> WT (</a:t>
            </a:r>
            <a:r>
              <a:rPr lang="fr-FR" sz="1000" dirty="0" err="1">
                <a:latin typeface="Arial" panose="020B0604020202020204" pitchFamily="34" charset="0"/>
                <a:cs typeface="Arial" panose="020B0604020202020204" pitchFamily="34" charset="0"/>
              </a:rPr>
              <a:t>lane</a:t>
            </a:r>
            <a:r>
              <a:rPr lang="fr-FR" sz="1000" dirty="0">
                <a:latin typeface="Arial" panose="020B0604020202020204" pitchFamily="34" charset="0"/>
                <a:cs typeface="Arial" panose="020B0604020202020204" pitchFamily="34" charset="0"/>
              </a:rPr>
              <a:t> 7).</a:t>
            </a:r>
          </a:p>
        </p:txBody>
      </p:sp>
      <p:sp>
        <p:nvSpPr>
          <p:cNvPr id="5" name="ZoneTexte 4"/>
          <p:cNvSpPr txBox="1"/>
          <p:nvPr/>
        </p:nvSpPr>
        <p:spPr>
          <a:xfrm>
            <a:off x="398694" y="2946300"/>
            <a:ext cx="340158" cy="400110"/>
          </a:xfrm>
          <a:prstGeom prst="rect">
            <a:avLst/>
          </a:prstGeom>
          <a:solidFill>
            <a:schemeClr val="bg1"/>
          </a:solidFill>
        </p:spPr>
        <p:txBody>
          <a:bodyPr wrap="none" rtlCol="0">
            <a:spAutoFit/>
          </a:bodyPr>
          <a:lstStyle/>
          <a:p>
            <a:r>
              <a:rPr lang="fr-FR" sz="2000" b="1" dirty="0" smtClean="0"/>
              <a:t>B</a:t>
            </a:r>
            <a:endParaRPr lang="fr-FR" sz="2000" b="1" dirty="0"/>
          </a:p>
        </p:txBody>
      </p:sp>
      <p:sp>
        <p:nvSpPr>
          <p:cNvPr id="6" name="ZoneTexte 5"/>
          <p:cNvSpPr txBox="1"/>
          <p:nvPr/>
        </p:nvSpPr>
        <p:spPr>
          <a:xfrm>
            <a:off x="404664" y="132871"/>
            <a:ext cx="340158" cy="400110"/>
          </a:xfrm>
          <a:prstGeom prst="rect">
            <a:avLst/>
          </a:prstGeom>
          <a:solidFill>
            <a:schemeClr val="bg1"/>
          </a:solidFill>
        </p:spPr>
        <p:txBody>
          <a:bodyPr wrap="none" rtlCol="0">
            <a:spAutoFit/>
          </a:bodyPr>
          <a:lstStyle/>
          <a:p>
            <a:r>
              <a:rPr lang="fr-FR" sz="2000" b="1" dirty="0" smtClean="0"/>
              <a:t>A</a:t>
            </a:r>
            <a:endParaRPr lang="fr-FR" sz="2000" b="1" dirty="0"/>
          </a:p>
        </p:txBody>
      </p:sp>
      <p:pic>
        <p:nvPicPr>
          <p:cNvPr id="9" name="Espace réservé du contenu 3"/>
          <p:cNvPicPr>
            <a:picLocks noChangeAspect="1"/>
          </p:cNvPicPr>
          <p:nvPr/>
        </p:nvPicPr>
        <p:blipFill rotWithShape="1">
          <a:blip r:embed="rId3" cstate="print">
            <a:extLst>
              <a:ext uri="{28A0092B-C50C-407E-A947-70E740481C1C}">
                <a14:useLocalDpi xmlns:a14="http://schemas.microsoft.com/office/drawing/2010/main" val="0"/>
              </a:ext>
            </a:extLst>
          </a:blip>
          <a:srcRect l="2930" t="82763" r="75767" b="2384"/>
          <a:stretch/>
        </p:blipFill>
        <p:spPr>
          <a:xfrm>
            <a:off x="3320349" y="6265468"/>
            <a:ext cx="1332787" cy="1345676"/>
          </a:xfrm>
          <a:prstGeom prst="rect">
            <a:avLst/>
          </a:prstGeom>
        </p:spPr>
      </p:pic>
      <p:pic>
        <p:nvPicPr>
          <p:cNvPr id="8" name="Espace réservé du contenu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930" t="48548" r="75767" b="35788"/>
          <a:stretch/>
        </p:blipFill>
        <p:spPr>
          <a:xfrm>
            <a:off x="1627193" y="6244735"/>
            <a:ext cx="1283270" cy="1366409"/>
          </a:xfrm>
        </p:spPr>
      </p:pic>
      <p:sp>
        <p:nvSpPr>
          <p:cNvPr id="24" name="ZoneTexte 23"/>
          <p:cNvSpPr txBox="1"/>
          <p:nvPr/>
        </p:nvSpPr>
        <p:spPr>
          <a:xfrm>
            <a:off x="1700808" y="6228184"/>
            <a:ext cx="1050288" cy="230832"/>
          </a:xfrm>
          <a:prstGeom prst="rect">
            <a:avLst/>
          </a:prstGeom>
          <a:noFill/>
        </p:spPr>
        <p:txBody>
          <a:bodyPr wrap="none" rtlCol="0">
            <a:spAutoFit/>
          </a:bodyPr>
          <a:lstStyle/>
          <a:p>
            <a:r>
              <a:rPr lang="fr-FR" sz="900" b="1" dirty="0" smtClean="0"/>
              <a:t>1   2   3   4   5   6   7</a:t>
            </a:r>
            <a:endParaRPr lang="fr-FR" sz="900" b="1" dirty="0"/>
          </a:p>
        </p:txBody>
      </p:sp>
      <p:sp>
        <p:nvSpPr>
          <p:cNvPr id="26" name="ZoneTexte 25"/>
          <p:cNvSpPr txBox="1"/>
          <p:nvPr/>
        </p:nvSpPr>
        <p:spPr>
          <a:xfrm>
            <a:off x="3276564" y="6218867"/>
            <a:ext cx="1050288" cy="230832"/>
          </a:xfrm>
          <a:prstGeom prst="rect">
            <a:avLst/>
          </a:prstGeom>
          <a:noFill/>
        </p:spPr>
        <p:txBody>
          <a:bodyPr wrap="none" rtlCol="0">
            <a:spAutoFit/>
          </a:bodyPr>
          <a:lstStyle/>
          <a:p>
            <a:r>
              <a:rPr lang="fr-FR" sz="900" b="1" dirty="0" smtClean="0"/>
              <a:t>1   2   3   4   5   6   7</a:t>
            </a:r>
            <a:endParaRPr lang="fr-FR" sz="900" b="1" dirty="0"/>
          </a:p>
        </p:txBody>
      </p:sp>
      <p:sp>
        <p:nvSpPr>
          <p:cNvPr id="27" name="ZoneTexte 26"/>
          <p:cNvSpPr txBox="1"/>
          <p:nvPr/>
        </p:nvSpPr>
        <p:spPr>
          <a:xfrm>
            <a:off x="398694" y="6070986"/>
            <a:ext cx="320922" cy="400110"/>
          </a:xfrm>
          <a:prstGeom prst="rect">
            <a:avLst/>
          </a:prstGeom>
          <a:solidFill>
            <a:schemeClr val="bg1"/>
          </a:solidFill>
        </p:spPr>
        <p:txBody>
          <a:bodyPr wrap="none" rtlCol="0">
            <a:spAutoFit/>
          </a:bodyPr>
          <a:lstStyle/>
          <a:p>
            <a:r>
              <a:rPr lang="fr-FR" sz="2000" b="1" dirty="0" smtClean="0"/>
              <a:t>C</a:t>
            </a:r>
            <a:endParaRPr lang="fr-FR" sz="2000" b="1" dirty="0"/>
          </a:p>
        </p:txBody>
      </p:sp>
      <p:pic>
        <p:nvPicPr>
          <p:cNvPr id="3" name="Image 2"/>
          <p:cNvPicPr>
            <a:picLocks noChangeAspect="1"/>
          </p:cNvPicPr>
          <p:nvPr/>
        </p:nvPicPr>
        <p:blipFill>
          <a:blip r:embed="rId4"/>
          <a:stretch>
            <a:fillRect/>
          </a:stretch>
        </p:blipFill>
        <p:spPr>
          <a:xfrm>
            <a:off x="821543" y="213760"/>
            <a:ext cx="3530461" cy="2613523"/>
          </a:xfrm>
          <a:prstGeom prst="rect">
            <a:avLst/>
          </a:prstGeom>
        </p:spPr>
      </p:pic>
      <p:grpSp>
        <p:nvGrpSpPr>
          <p:cNvPr id="34" name="Group 1"/>
          <p:cNvGrpSpPr/>
          <p:nvPr/>
        </p:nvGrpSpPr>
        <p:grpSpPr>
          <a:xfrm>
            <a:off x="4437112" y="3209318"/>
            <a:ext cx="957406" cy="2479081"/>
            <a:chOff x="3696102" y="3128211"/>
            <a:chExt cx="957406" cy="2479081"/>
          </a:xfrm>
        </p:grpSpPr>
        <p:pic>
          <p:nvPicPr>
            <p:cNvPr id="36"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3300"/>
            <a:stretch/>
          </p:blipFill>
          <p:spPr>
            <a:xfrm flipH="1">
              <a:off x="4052237" y="3525508"/>
              <a:ext cx="601271" cy="2081784"/>
            </a:xfrm>
            <a:prstGeom prst="rect">
              <a:avLst/>
            </a:prstGeom>
          </p:spPr>
        </p:pic>
        <p:sp>
          <p:nvSpPr>
            <p:cNvPr id="37" name="TextBox 3"/>
            <p:cNvSpPr txBox="1"/>
            <p:nvPr/>
          </p:nvSpPr>
          <p:spPr>
            <a:xfrm>
              <a:off x="3798339" y="3865551"/>
              <a:ext cx="539014" cy="246221"/>
            </a:xfrm>
            <a:prstGeom prst="rect">
              <a:avLst/>
            </a:prstGeom>
            <a:noFill/>
          </p:spPr>
          <p:txBody>
            <a:bodyPr wrap="square" rtlCol="0">
              <a:spAutoFit/>
            </a:bodyPr>
            <a:lstStyle/>
            <a:p>
              <a:r>
                <a:rPr lang="en-US" sz="1000" dirty="0" smtClean="0"/>
                <a:t>70</a:t>
              </a:r>
              <a:endParaRPr lang="en-US" sz="1000" dirty="0"/>
            </a:p>
          </p:txBody>
        </p:sp>
        <p:sp>
          <p:nvSpPr>
            <p:cNvPr id="38" name="TextBox 4"/>
            <p:cNvSpPr txBox="1"/>
            <p:nvPr/>
          </p:nvSpPr>
          <p:spPr>
            <a:xfrm>
              <a:off x="3798339" y="4410205"/>
              <a:ext cx="539014" cy="246221"/>
            </a:xfrm>
            <a:prstGeom prst="rect">
              <a:avLst/>
            </a:prstGeom>
            <a:noFill/>
          </p:spPr>
          <p:txBody>
            <a:bodyPr wrap="square" rtlCol="0">
              <a:spAutoFit/>
            </a:bodyPr>
            <a:lstStyle/>
            <a:p>
              <a:r>
                <a:rPr lang="en-US" sz="1000" dirty="0" smtClean="0"/>
                <a:t>35</a:t>
              </a:r>
              <a:endParaRPr lang="en-US" sz="1000" dirty="0"/>
            </a:p>
          </p:txBody>
        </p:sp>
        <p:sp>
          <p:nvSpPr>
            <p:cNvPr id="39" name="TextBox 5"/>
            <p:cNvSpPr txBox="1"/>
            <p:nvPr/>
          </p:nvSpPr>
          <p:spPr>
            <a:xfrm>
              <a:off x="3798339" y="4666051"/>
              <a:ext cx="539014" cy="246221"/>
            </a:xfrm>
            <a:prstGeom prst="rect">
              <a:avLst/>
            </a:prstGeom>
            <a:noFill/>
          </p:spPr>
          <p:txBody>
            <a:bodyPr wrap="square" rtlCol="0">
              <a:spAutoFit/>
            </a:bodyPr>
            <a:lstStyle/>
            <a:p>
              <a:r>
                <a:rPr lang="en-US" sz="1000" dirty="0" smtClean="0"/>
                <a:t>25</a:t>
              </a:r>
              <a:endParaRPr lang="en-US" sz="1000" dirty="0"/>
            </a:p>
          </p:txBody>
        </p:sp>
        <p:sp>
          <p:nvSpPr>
            <p:cNvPr id="40" name="TextBox 6"/>
            <p:cNvSpPr txBox="1"/>
            <p:nvPr/>
          </p:nvSpPr>
          <p:spPr>
            <a:xfrm>
              <a:off x="3798339" y="5285278"/>
              <a:ext cx="539014" cy="246221"/>
            </a:xfrm>
            <a:prstGeom prst="rect">
              <a:avLst/>
            </a:prstGeom>
            <a:noFill/>
          </p:spPr>
          <p:txBody>
            <a:bodyPr wrap="square" rtlCol="0">
              <a:spAutoFit/>
            </a:bodyPr>
            <a:lstStyle/>
            <a:p>
              <a:r>
                <a:rPr lang="en-US" sz="1000" dirty="0" smtClean="0"/>
                <a:t>15</a:t>
              </a:r>
              <a:endParaRPr lang="en-US" sz="1000" dirty="0"/>
            </a:p>
          </p:txBody>
        </p:sp>
        <p:sp>
          <p:nvSpPr>
            <p:cNvPr id="41" name="TextBox 7"/>
            <p:cNvSpPr txBox="1"/>
            <p:nvPr/>
          </p:nvSpPr>
          <p:spPr>
            <a:xfrm>
              <a:off x="3798339" y="4035087"/>
              <a:ext cx="539014" cy="246221"/>
            </a:xfrm>
            <a:prstGeom prst="rect">
              <a:avLst/>
            </a:prstGeom>
            <a:noFill/>
          </p:spPr>
          <p:txBody>
            <a:bodyPr wrap="square" rtlCol="0">
              <a:spAutoFit/>
            </a:bodyPr>
            <a:lstStyle/>
            <a:p>
              <a:r>
                <a:rPr lang="en-US" sz="1000" dirty="0" smtClean="0"/>
                <a:t>55</a:t>
              </a:r>
              <a:endParaRPr lang="en-US" sz="1000" dirty="0"/>
            </a:p>
          </p:txBody>
        </p:sp>
        <p:sp>
          <p:nvSpPr>
            <p:cNvPr id="42" name="TextBox 8"/>
            <p:cNvSpPr txBox="1"/>
            <p:nvPr/>
          </p:nvSpPr>
          <p:spPr>
            <a:xfrm>
              <a:off x="3729385" y="3743011"/>
              <a:ext cx="627218" cy="246221"/>
            </a:xfrm>
            <a:prstGeom prst="rect">
              <a:avLst/>
            </a:prstGeom>
            <a:noFill/>
          </p:spPr>
          <p:txBody>
            <a:bodyPr wrap="square" rtlCol="0">
              <a:spAutoFit/>
            </a:bodyPr>
            <a:lstStyle/>
            <a:p>
              <a:r>
                <a:rPr lang="en-US" sz="1000" dirty="0" smtClean="0"/>
                <a:t>100</a:t>
              </a:r>
              <a:endParaRPr lang="en-US" sz="1000" dirty="0"/>
            </a:p>
          </p:txBody>
        </p:sp>
        <p:sp>
          <p:nvSpPr>
            <p:cNvPr id="43" name="TextBox 9"/>
            <p:cNvSpPr txBox="1"/>
            <p:nvPr/>
          </p:nvSpPr>
          <p:spPr>
            <a:xfrm>
              <a:off x="3739010" y="3638173"/>
              <a:ext cx="627218" cy="246221"/>
            </a:xfrm>
            <a:prstGeom prst="rect">
              <a:avLst/>
            </a:prstGeom>
            <a:noFill/>
          </p:spPr>
          <p:txBody>
            <a:bodyPr wrap="square" rtlCol="0">
              <a:spAutoFit/>
            </a:bodyPr>
            <a:lstStyle/>
            <a:p>
              <a:r>
                <a:rPr lang="en-US" sz="1000" dirty="0" smtClean="0"/>
                <a:t>130</a:t>
              </a:r>
              <a:endParaRPr lang="en-US" sz="1000" dirty="0"/>
            </a:p>
          </p:txBody>
        </p:sp>
        <p:sp>
          <p:nvSpPr>
            <p:cNvPr id="44" name="TextBox 10"/>
            <p:cNvSpPr txBox="1"/>
            <p:nvPr/>
          </p:nvSpPr>
          <p:spPr>
            <a:xfrm>
              <a:off x="3739010" y="3542049"/>
              <a:ext cx="627218" cy="246221"/>
            </a:xfrm>
            <a:prstGeom prst="rect">
              <a:avLst/>
            </a:prstGeom>
            <a:noFill/>
          </p:spPr>
          <p:txBody>
            <a:bodyPr wrap="square" rtlCol="0">
              <a:spAutoFit/>
            </a:bodyPr>
            <a:lstStyle/>
            <a:p>
              <a:r>
                <a:rPr lang="en-US" sz="1000" dirty="0" smtClean="0"/>
                <a:t>250</a:t>
              </a:r>
              <a:endParaRPr lang="en-US" sz="1000" dirty="0"/>
            </a:p>
          </p:txBody>
        </p:sp>
        <p:sp>
          <p:nvSpPr>
            <p:cNvPr id="45" name="TextBox 11"/>
            <p:cNvSpPr txBox="1"/>
            <p:nvPr/>
          </p:nvSpPr>
          <p:spPr>
            <a:xfrm>
              <a:off x="3696102" y="3128211"/>
              <a:ext cx="481264" cy="430887"/>
            </a:xfrm>
            <a:prstGeom prst="rect">
              <a:avLst/>
            </a:prstGeom>
            <a:noFill/>
          </p:spPr>
          <p:txBody>
            <a:bodyPr wrap="square" rtlCol="0">
              <a:spAutoFit/>
            </a:bodyPr>
            <a:lstStyle/>
            <a:p>
              <a:r>
                <a:rPr lang="en-US" sz="1100" dirty="0" smtClean="0"/>
                <a:t>MW</a:t>
              </a:r>
            </a:p>
            <a:p>
              <a:r>
                <a:rPr lang="en-US" sz="1100" dirty="0" err="1" smtClean="0"/>
                <a:t>kDa</a:t>
              </a:r>
              <a:endParaRPr lang="en-US" sz="1100" dirty="0"/>
            </a:p>
          </p:txBody>
        </p:sp>
      </p:grpSp>
      <p:pic>
        <p:nvPicPr>
          <p:cNvPr id="7" name="Image 6"/>
          <p:cNvPicPr>
            <a:picLocks noChangeAspect="1"/>
          </p:cNvPicPr>
          <p:nvPr/>
        </p:nvPicPr>
        <p:blipFill>
          <a:blip r:embed="rId6"/>
          <a:stretch>
            <a:fillRect/>
          </a:stretch>
        </p:blipFill>
        <p:spPr>
          <a:xfrm>
            <a:off x="796603" y="3209613"/>
            <a:ext cx="3523700" cy="2613411"/>
          </a:xfrm>
          <a:prstGeom prst="rect">
            <a:avLst/>
          </a:prstGeom>
        </p:spPr>
      </p:pic>
      <p:grpSp>
        <p:nvGrpSpPr>
          <p:cNvPr id="46" name="Group 1"/>
          <p:cNvGrpSpPr/>
          <p:nvPr/>
        </p:nvGrpSpPr>
        <p:grpSpPr>
          <a:xfrm>
            <a:off x="4627558" y="121179"/>
            <a:ext cx="627218" cy="2063717"/>
            <a:chOff x="3752366" y="2848555"/>
            <a:chExt cx="627218" cy="2063717"/>
          </a:xfrm>
        </p:grpSpPr>
        <p:sp>
          <p:nvSpPr>
            <p:cNvPr id="47" name="TextBox 3"/>
            <p:cNvSpPr txBox="1"/>
            <p:nvPr/>
          </p:nvSpPr>
          <p:spPr>
            <a:xfrm>
              <a:off x="3786843" y="3361274"/>
              <a:ext cx="539014" cy="246221"/>
            </a:xfrm>
            <a:prstGeom prst="rect">
              <a:avLst/>
            </a:prstGeom>
            <a:noFill/>
          </p:spPr>
          <p:txBody>
            <a:bodyPr wrap="square" rtlCol="0">
              <a:spAutoFit/>
            </a:bodyPr>
            <a:lstStyle/>
            <a:p>
              <a:r>
                <a:rPr lang="en-US" sz="1000" dirty="0" smtClean="0"/>
                <a:t>70</a:t>
              </a:r>
              <a:endParaRPr lang="en-US" sz="1000" dirty="0"/>
            </a:p>
          </p:txBody>
        </p:sp>
        <p:sp>
          <p:nvSpPr>
            <p:cNvPr id="48" name="TextBox 4"/>
            <p:cNvSpPr txBox="1"/>
            <p:nvPr/>
          </p:nvSpPr>
          <p:spPr>
            <a:xfrm>
              <a:off x="3783112" y="4225735"/>
              <a:ext cx="539014" cy="246221"/>
            </a:xfrm>
            <a:prstGeom prst="rect">
              <a:avLst/>
            </a:prstGeom>
            <a:noFill/>
          </p:spPr>
          <p:txBody>
            <a:bodyPr wrap="square" rtlCol="0">
              <a:spAutoFit/>
            </a:bodyPr>
            <a:lstStyle/>
            <a:p>
              <a:r>
                <a:rPr lang="en-US" sz="1000" dirty="0" smtClean="0"/>
                <a:t>35</a:t>
              </a:r>
              <a:endParaRPr lang="en-US" sz="1000" dirty="0"/>
            </a:p>
          </p:txBody>
        </p:sp>
        <p:sp>
          <p:nvSpPr>
            <p:cNvPr id="49" name="TextBox 5"/>
            <p:cNvSpPr txBox="1"/>
            <p:nvPr/>
          </p:nvSpPr>
          <p:spPr>
            <a:xfrm>
              <a:off x="3798339" y="4666051"/>
              <a:ext cx="539014" cy="246221"/>
            </a:xfrm>
            <a:prstGeom prst="rect">
              <a:avLst/>
            </a:prstGeom>
            <a:noFill/>
          </p:spPr>
          <p:txBody>
            <a:bodyPr wrap="square" rtlCol="0">
              <a:spAutoFit/>
            </a:bodyPr>
            <a:lstStyle/>
            <a:p>
              <a:r>
                <a:rPr lang="en-US" sz="1000" dirty="0" smtClean="0"/>
                <a:t>25</a:t>
              </a:r>
              <a:endParaRPr lang="en-US" sz="1000" dirty="0"/>
            </a:p>
          </p:txBody>
        </p:sp>
        <p:sp>
          <p:nvSpPr>
            <p:cNvPr id="51" name="TextBox 7"/>
            <p:cNvSpPr txBox="1"/>
            <p:nvPr/>
          </p:nvSpPr>
          <p:spPr>
            <a:xfrm>
              <a:off x="3777967" y="3666913"/>
              <a:ext cx="539014" cy="246221"/>
            </a:xfrm>
            <a:prstGeom prst="rect">
              <a:avLst/>
            </a:prstGeom>
            <a:noFill/>
          </p:spPr>
          <p:txBody>
            <a:bodyPr wrap="square" rtlCol="0">
              <a:spAutoFit/>
            </a:bodyPr>
            <a:lstStyle/>
            <a:p>
              <a:r>
                <a:rPr lang="en-US" sz="1000" dirty="0" smtClean="0"/>
                <a:t>55</a:t>
              </a:r>
              <a:endParaRPr lang="en-US" sz="1000" dirty="0"/>
            </a:p>
          </p:txBody>
        </p:sp>
        <p:sp>
          <p:nvSpPr>
            <p:cNvPr id="52" name="TextBox 8"/>
            <p:cNvSpPr txBox="1"/>
            <p:nvPr/>
          </p:nvSpPr>
          <p:spPr>
            <a:xfrm>
              <a:off x="3752366" y="3185744"/>
              <a:ext cx="627218" cy="246221"/>
            </a:xfrm>
            <a:prstGeom prst="rect">
              <a:avLst/>
            </a:prstGeom>
            <a:noFill/>
          </p:spPr>
          <p:txBody>
            <a:bodyPr wrap="square" rtlCol="0">
              <a:spAutoFit/>
            </a:bodyPr>
            <a:lstStyle/>
            <a:p>
              <a:r>
                <a:rPr lang="en-US" sz="1000" dirty="0" smtClean="0"/>
                <a:t>100</a:t>
              </a:r>
              <a:endParaRPr lang="en-US" sz="1000" dirty="0"/>
            </a:p>
          </p:txBody>
        </p:sp>
        <p:sp>
          <p:nvSpPr>
            <p:cNvPr id="55" name="TextBox 11"/>
            <p:cNvSpPr txBox="1"/>
            <p:nvPr/>
          </p:nvSpPr>
          <p:spPr>
            <a:xfrm>
              <a:off x="3769367" y="2848555"/>
              <a:ext cx="481264" cy="430887"/>
            </a:xfrm>
            <a:prstGeom prst="rect">
              <a:avLst/>
            </a:prstGeom>
            <a:noFill/>
          </p:spPr>
          <p:txBody>
            <a:bodyPr wrap="square" rtlCol="0">
              <a:spAutoFit/>
            </a:bodyPr>
            <a:lstStyle/>
            <a:p>
              <a:r>
                <a:rPr lang="en-US" sz="1100" dirty="0" smtClean="0"/>
                <a:t>MW</a:t>
              </a:r>
            </a:p>
            <a:p>
              <a:r>
                <a:rPr lang="en-US" sz="1100" dirty="0" err="1" smtClean="0"/>
                <a:t>kDa</a:t>
              </a:r>
              <a:endParaRPr lang="en-US" sz="1100" dirty="0"/>
            </a:p>
          </p:txBody>
        </p:sp>
      </p:grpSp>
      <p:sp>
        <p:nvSpPr>
          <p:cNvPr id="10" name="Rectangle 9"/>
          <p:cNvSpPr/>
          <p:nvPr/>
        </p:nvSpPr>
        <p:spPr>
          <a:xfrm>
            <a:off x="2630160" y="3462072"/>
            <a:ext cx="534122" cy="276999"/>
          </a:xfrm>
          <a:prstGeom prst="rect">
            <a:avLst/>
          </a:prstGeom>
        </p:spPr>
        <p:txBody>
          <a:bodyPr wrap="none">
            <a:spAutoFit/>
          </a:bodyPr>
          <a:lstStyle/>
          <a:p>
            <a:pPr algn="ctr"/>
            <a:r>
              <a:rPr lang="en-US" sz="1200" b="1" dirty="0"/>
              <a:t>RXR</a:t>
            </a:r>
            <a:r>
              <a:rPr lang="el-GR" sz="1200" b="1" dirty="0" smtClean="0"/>
              <a:t>α</a:t>
            </a:r>
            <a:endParaRPr lang="en-US" sz="1200" b="1" dirty="0"/>
          </a:p>
        </p:txBody>
      </p:sp>
      <p:sp>
        <p:nvSpPr>
          <p:cNvPr id="58" name="Rectangle 57"/>
          <p:cNvSpPr/>
          <p:nvPr/>
        </p:nvSpPr>
        <p:spPr>
          <a:xfrm>
            <a:off x="4987715" y="5634668"/>
            <a:ext cx="534122" cy="276999"/>
          </a:xfrm>
          <a:prstGeom prst="rect">
            <a:avLst/>
          </a:prstGeom>
        </p:spPr>
        <p:txBody>
          <a:bodyPr wrap="none">
            <a:spAutoFit/>
          </a:bodyPr>
          <a:lstStyle/>
          <a:p>
            <a:pPr algn="ctr"/>
            <a:r>
              <a:rPr lang="en-US" sz="1200" b="1" dirty="0"/>
              <a:t>RXR</a:t>
            </a:r>
            <a:r>
              <a:rPr lang="el-GR" sz="1200" b="1" dirty="0" smtClean="0"/>
              <a:t>α</a:t>
            </a:r>
            <a:endParaRPr lang="en-US" sz="1200" b="1" dirty="0"/>
          </a:p>
        </p:txBody>
      </p:sp>
      <p:sp>
        <p:nvSpPr>
          <p:cNvPr id="59" name="Rectangle 58"/>
          <p:cNvSpPr/>
          <p:nvPr/>
        </p:nvSpPr>
        <p:spPr>
          <a:xfrm>
            <a:off x="2754516" y="480556"/>
            <a:ext cx="843885" cy="1015663"/>
          </a:xfrm>
          <a:prstGeom prst="rect">
            <a:avLst/>
          </a:prstGeom>
          <a:solidFill>
            <a:schemeClr val="bg1"/>
          </a:solidFill>
        </p:spPr>
        <p:txBody>
          <a:bodyPr wrap="none">
            <a:spAutoFit/>
          </a:bodyPr>
          <a:lstStyle/>
          <a:p>
            <a:pPr algn="ctr"/>
            <a:r>
              <a:rPr lang="en-US" sz="1200" b="1" dirty="0" smtClean="0">
                <a:solidFill>
                  <a:srgbClr val="FFC000"/>
                </a:solidFill>
              </a:rPr>
              <a:t>PPAR</a:t>
            </a:r>
            <a:r>
              <a:rPr lang="fr-FR" sz="1200" b="1" dirty="0" smtClean="0">
                <a:solidFill>
                  <a:srgbClr val="FFC000"/>
                </a:solidFill>
                <a:latin typeface="Symbol" panose="05050102010706020507" pitchFamily="18" charset="2"/>
              </a:rPr>
              <a:t>g</a:t>
            </a:r>
            <a:r>
              <a:rPr lang="fr-FR" sz="1200" b="1" dirty="0" smtClean="0">
                <a:solidFill>
                  <a:srgbClr val="FFC000"/>
                </a:solidFill>
              </a:rPr>
              <a:t> WT</a:t>
            </a:r>
          </a:p>
          <a:p>
            <a:r>
              <a:rPr lang="fr-FR" sz="1200" b="1" dirty="0" smtClean="0">
                <a:solidFill>
                  <a:srgbClr val="0070C0"/>
                </a:solidFill>
              </a:rPr>
              <a:t>T475M</a:t>
            </a:r>
          </a:p>
          <a:p>
            <a:r>
              <a:rPr lang="fr-FR" sz="1200" b="1" dirty="0" smtClean="0">
                <a:solidFill>
                  <a:srgbClr val="CC3399"/>
                </a:solidFill>
              </a:rPr>
              <a:t>M280I</a:t>
            </a:r>
          </a:p>
          <a:p>
            <a:r>
              <a:rPr lang="fr-FR" sz="1200" b="1" dirty="0" smtClean="0">
                <a:solidFill>
                  <a:srgbClr val="00B050"/>
                </a:solidFill>
              </a:rPr>
              <a:t>I290M</a:t>
            </a:r>
          </a:p>
          <a:p>
            <a:endParaRPr lang="en-US" sz="1200" b="1" dirty="0">
              <a:solidFill>
                <a:srgbClr val="00B050"/>
              </a:solidFill>
            </a:endParaRPr>
          </a:p>
        </p:txBody>
      </p:sp>
      <p:sp>
        <p:nvSpPr>
          <p:cNvPr id="57" name="ZoneTexte 56"/>
          <p:cNvSpPr txBox="1"/>
          <p:nvPr/>
        </p:nvSpPr>
        <p:spPr>
          <a:xfrm>
            <a:off x="2077514" y="3761992"/>
            <a:ext cx="272832" cy="307777"/>
          </a:xfrm>
          <a:prstGeom prst="rect">
            <a:avLst/>
          </a:prstGeom>
          <a:noFill/>
        </p:spPr>
        <p:txBody>
          <a:bodyPr wrap="none" rtlCol="0">
            <a:spAutoFit/>
          </a:bodyPr>
          <a:lstStyle/>
          <a:p>
            <a:r>
              <a:rPr lang="fr-FR" sz="1400" b="1" dirty="0" smtClean="0"/>
              <a:t>T</a:t>
            </a:r>
            <a:endParaRPr lang="fr-FR" sz="1400" b="1" dirty="0"/>
          </a:p>
        </p:txBody>
      </p:sp>
      <p:sp>
        <p:nvSpPr>
          <p:cNvPr id="62" name="ZoneTexte 61"/>
          <p:cNvSpPr txBox="1"/>
          <p:nvPr/>
        </p:nvSpPr>
        <p:spPr>
          <a:xfrm>
            <a:off x="2377605" y="3248994"/>
            <a:ext cx="341760" cy="307777"/>
          </a:xfrm>
          <a:prstGeom prst="rect">
            <a:avLst/>
          </a:prstGeom>
          <a:noFill/>
        </p:spPr>
        <p:txBody>
          <a:bodyPr wrap="none" rtlCol="0">
            <a:spAutoFit/>
          </a:bodyPr>
          <a:lstStyle/>
          <a:p>
            <a:r>
              <a:rPr lang="fr-FR" sz="1400" b="1" dirty="0" smtClean="0"/>
              <a:t>M</a:t>
            </a:r>
            <a:endParaRPr lang="fr-FR" sz="1400" b="1" dirty="0"/>
          </a:p>
        </p:txBody>
      </p:sp>
      <p:sp>
        <p:nvSpPr>
          <p:cNvPr id="63" name="ZoneTexte 62"/>
          <p:cNvSpPr txBox="1"/>
          <p:nvPr/>
        </p:nvSpPr>
        <p:spPr>
          <a:xfrm>
            <a:off x="5035185" y="3363441"/>
            <a:ext cx="341760" cy="307777"/>
          </a:xfrm>
          <a:prstGeom prst="rect">
            <a:avLst/>
          </a:prstGeom>
          <a:noFill/>
        </p:spPr>
        <p:txBody>
          <a:bodyPr wrap="none" rtlCol="0">
            <a:spAutoFit/>
          </a:bodyPr>
          <a:lstStyle/>
          <a:p>
            <a:r>
              <a:rPr lang="fr-FR" sz="1400" b="1" dirty="0" smtClean="0"/>
              <a:t>M</a:t>
            </a:r>
            <a:endParaRPr lang="fr-FR" sz="1400" b="1" dirty="0"/>
          </a:p>
        </p:txBody>
      </p:sp>
      <p:sp>
        <p:nvSpPr>
          <p:cNvPr id="64" name="ZoneTexte 63"/>
          <p:cNvSpPr txBox="1"/>
          <p:nvPr/>
        </p:nvSpPr>
        <p:spPr>
          <a:xfrm>
            <a:off x="2461961" y="277162"/>
            <a:ext cx="341760" cy="307777"/>
          </a:xfrm>
          <a:prstGeom prst="rect">
            <a:avLst/>
          </a:prstGeom>
          <a:noFill/>
        </p:spPr>
        <p:txBody>
          <a:bodyPr wrap="none" rtlCol="0">
            <a:spAutoFit/>
          </a:bodyPr>
          <a:lstStyle/>
          <a:p>
            <a:r>
              <a:rPr lang="fr-FR" sz="1400" b="1" dirty="0" smtClean="0"/>
              <a:t>M</a:t>
            </a:r>
            <a:endParaRPr lang="fr-FR" sz="1400" b="1" dirty="0"/>
          </a:p>
        </p:txBody>
      </p:sp>
      <p:sp>
        <p:nvSpPr>
          <p:cNvPr id="61" name="ZoneTexte 60"/>
          <p:cNvSpPr txBox="1"/>
          <p:nvPr/>
        </p:nvSpPr>
        <p:spPr>
          <a:xfrm>
            <a:off x="1394353" y="6158934"/>
            <a:ext cx="277640" cy="276999"/>
          </a:xfrm>
          <a:prstGeom prst="rect">
            <a:avLst/>
          </a:prstGeom>
          <a:noFill/>
        </p:spPr>
        <p:txBody>
          <a:bodyPr wrap="none" rtlCol="0">
            <a:spAutoFit/>
          </a:bodyPr>
          <a:lstStyle/>
          <a:p>
            <a:r>
              <a:rPr lang="fr-FR" sz="1200" b="1" dirty="0" smtClean="0">
                <a:latin typeface="Courier New" panose="02070309020205020404" pitchFamily="49" charset="0"/>
                <a:ea typeface="Adobe Gothic Std B" panose="020B0800000000000000" pitchFamily="34" charset="-128"/>
                <a:cs typeface="Courier New" panose="02070309020205020404" pitchFamily="49" charset="0"/>
              </a:rPr>
              <a:t>I</a:t>
            </a:r>
            <a:endParaRPr lang="fr-FR" sz="1200" b="1" dirty="0">
              <a:latin typeface="Courier New" panose="02070309020205020404" pitchFamily="49" charset="0"/>
              <a:ea typeface="Adobe Gothic Std B" panose="020B0800000000000000" pitchFamily="34" charset="-128"/>
              <a:cs typeface="Courier New" panose="02070309020205020404" pitchFamily="49" charset="0"/>
            </a:endParaRPr>
          </a:p>
        </p:txBody>
      </p:sp>
      <p:sp>
        <p:nvSpPr>
          <p:cNvPr id="66" name="ZoneTexte 65"/>
          <p:cNvSpPr txBox="1"/>
          <p:nvPr/>
        </p:nvSpPr>
        <p:spPr>
          <a:xfrm>
            <a:off x="3007006" y="6178913"/>
            <a:ext cx="370614" cy="276999"/>
          </a:xfrm>
          <a:prstGeom prst="rect">
            <a:avLst/>
          </a:prstGeom>
          <a:noFill/>
        </p:spPr>
        <p:txBody>
          <a:bodyPr wrap="none" rtlCol="0">
            <a:spAutoFit/>
          </a:bodyPr>
          <a:lstStyle/>
          <a:p>
            <a:r>
              <a:rPr lang="fr-FR" sz="1200" b="1" dirty="0" smtClean="0">
                <a:latin typeface="Courier New" panose="02070309020205020404" pitchFamily="49" charset="0"/>
                <a:ea typeface="Adobe Gothic Std B" panose="020B0800000000000000" pitchFamily="34" charset="-128"/>
                <a:cs typeface="Courier New" panose="02070309020205020404" pitchFamily="49" charset="0"/>
              </a:rPr>
              <a:t>II</a:t>
            </a:r>
            <a:endParaRPr lang="fr-FR" sz="1200" b="1" dirty="0">
              <a:latin typeface="Courier New" panose="02070309020205020404" pitchFamily="49" charset="0"/>
              <a:ea typeface="Adobe Gothic Std B" panose="020B0800000000000000" pitchFamily="34" charset="-128"/>
              <a:cs typeface="Courier New" panose="02070309020205020404" pitchFamily="49" charset="0"/>
            </a:endParaRPr>
          </a:p>
        </p:txBody>
      </p:sp>
    </p:spTree>
    <p:extLst>
      <p:ext uri="{BB962C8B-B14F-4D97-AF65-F5344CB8AC3E}">
        <p14:creationId xmlns:p14="http://schemas.microsoft.com/office/powerpoint/2010/main" val="3927332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35918</TotalTime>
  <Words>2678</Words>
  <Application>Microsoft Office PowerPoint</Application>
  <PresentationFormat>On-screen Show (4:3)</PresentationFormat>
  <Paragraphs>329</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Isa</dc:creator>
  <cp:lastModifiedBy>Loessl, Philip</cp:lastModifiedBy>
  <cp:revision>112</cp:revision>
  <cp:lastPrinted>2018-09-20T10:53:38Z</cp:lastPrinted>
  <dcterms:created xsi:type="dcterms:W3CDTF">2018-02-01T13:28:13Z</dcterms:created>
  <dcterms:modified xsi:type="dcterms:W3CDTF">2018-12-18T16:26:11Z</dcterms:modified>
</cp:coreProperties>
</file>