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tif" ContentType="image/tiff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56" r:id="rId3"/>
    <p:sldId id="258" r:id="rId4"/>
    <p:sldId id="257" r:id="rId5"/>
  </p:sldIdLst>
  <p:sldSz cx="12192000" cy="6858000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31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46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D7B6C5-409F-46B3-8548-610849C2C04D}" type="datetimeFigureOut">
              <a:rPr lang="en-US" smtClean="0"/>
              <a:t>6/26/2020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B634B7-F624-4396-9C2B-812C0CD099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45417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D7B6C5-409F-46B3-8548-610849C2C04D}" type="datetimeFigureOut">
              <a:rPr lang="en-US" smtClean="0"/>
              <a:t>6/26/2020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B634B7-F624-4396-9C2B-812C0CD099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7282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D7B6C5-409F-46B3-8548-610849C2C04D}" type="datetimeFigureOut">
              <a:rPr lang="en-US" smtClean="0"/>
              <a:t>6/26/2020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B634B7-F624-4396-9C2B-812C0CD099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3608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D7B6C5-409F-46B3-8548-610849C2C04D}" type="datetimeFigureOut">
              <a:rPr lang="en-US" smtClean="0"/>
              <a:t>6/26/2020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B634B7-F624-4396-9C2B-812C0CD099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99151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D7B6C5-409F-46B3-8548-610849C2C04D}" type="datetimeFigureOut">
              <a:rPr lang="en-US" smtClean="0"/>
              <a:t>6/26/2020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B634B7-F624-4396-9C2B-812C0CD099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85750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D7B6C5-409F-46B3-8548-610849C2C04D}" type="datetimeFigureOut">
              <a:rPr lang="en-US" smtClean="0"/>
              <a:t>6/26/2020</a:t>
            </a:fld>
            <a:endParaRPr lang="en-US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B634B7-F624-4396-9C2B-812C0CD099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7977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D7B6C5-409F-46B3-8548-610849C2C04D}" type="datetimeFigureOut">
              <a:rPr lang="en-US" smtClean="0"/>
              <a:t>6/26/2020</a:t>
            </a:fld>
            <a:endParaRPr lang="en-US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B634B7-F624-4396-9C2B-812C0CD099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90243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D7B6C5-409F-46B3-8548-610849C2C04D}" type="datetimeFigureOut">
              <a:rPr lang="en-US" smtClean="0"/>
              <a:t>6/26/2020</a:t>
            </a:fld>
            <a:endParaRPr lang="en-US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B634B7-F624-4396-9C2B-812C0CD099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6663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D7B6C5-409F-46B3-8548-610849C2C04D}" type="datetimeFigureOut">
              <a:rPr lang="en-US" smtClean="0"/>
              <a:t>6/26/2020</a:t>
            </a:fld>
            <a:endParaRPr lang="en-US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B634B7-F624-4396-9C2B-812C0CD099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73006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D7B6C5-409F-46B3-8548-610849C2C04D}" type="datetimeFigureOut">
              <a:rPr lang="en-US" smtClean="0"/>
              <a:t>6/26/2020</a:t>
            </a:fld>
            <a:endParaRPr lang="en-US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B634B7-F624-4396-9C2B-812C0CD099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3403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D7B6C5-409F-46B3-8548-610849C2C04D}" type="datetimeFigureOut">
              <a:rPr lang="en-US" smtClean="0"/>
              <a:t>6/26/2020</a:t>
            </a:fld>
            <a:endParaRPr lang="en-US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B634B7-F624-4396-9C2B-812C0CD099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98087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D7B6C5-409F-46B3-8548-610849C2C04D}" type="datetimeFigureOut">
              <a:rPr lang="en-US" smtClean="0"/>
              <a:t>6/26/2020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B634B7-F624-4396-9C2B-812C0CD099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17357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7689" y="3770907"/>
            <a:ext cx="4524612" cy="1600108"/>
          </a:xfrm>
          <a:prstGeom prst="rect">
            <a:avLst/>
          </a:prstGeom>
        </p:spPr>
      </p:pic>
      <p:sp>
        <p:nvSpPr>
          <p:cNvPr id="4" name="TextBox 5">
            <a:extLst>
              <a:ext uri="{FF2B5EF4-FFF2-40B4-BE49-F238E27FC236}">
                <a16:creationId xmlns:a16="http://schemas.microsoft.com/office/drawing/2014/main" id="{BB145AF4-277D-4EDA-A5A8-F5D426FCA6A2}"/>
              </a:ext>
            </a:extLst>
          </p:cNvPr>
          <p:cNvSpPr txBox="1"/>
          <p:nvPr/>
        </p:nvSpPr>
        <p:spPr>
          <a:xfrm>
            <a:off x="0" y="6488668"/>
            <a:ext cx="49533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ATG7 (#SAB4200304, Sigma), expected MW 72kDa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475B49C-C2B5-4C17-8F86-DD5830AA7CEA}"/>
              </a:ext>
            </a:extLst>
          </p:cNvPr>
          <p:cNvSpPr txBox="1"/>
          <p:nvPr/>
        </p:nvSpPr>
        <p:spPr>
          <a:xfrm>
            <a:off x="9063643" y="0"/>
            <a:ext cx="28716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Supplementary Fig. 3e, ATG7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475B49C-C2B5-4C17-8F86-DD5830AA7CEA}"/>
              </a:ext>
            </a:extLst>
          </p:cNvPr>
          <p:cNvSpPr txBox="1"/>
          <p:nvPr/>
        </p:nvSpPr>
        <p:spPr>
          <a:xfrm>
            <a:off x="6911411" y="4353496"/>
            <a:ext cx="238821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Supplementary Fig. 3e, </a:t>
            </a:r>
          </a:p>
          <a:p>
            <a:r>
              <a:rPr lang="en-US" dirty="0"/>
              <a:t>ATG7, boxed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06BC0F2-8745-45D9-BA91-47A927257A57}"/>
              </a:ext>
            </a:extLst>
          </p:cNvPr>
          <p:cNvSpPr txBox="1"/>
          <p:nvPr/>
        </p:nvSpPr>
        <p:spPr>
          <a:xfrm>
            <a:off x="6911411" y="1904923"/>
            <a:ext cx="26125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Unaltered, full membrane</a:t>
            </a:r>
          </a:p>
        </p:txBody>
      </p:sp>
      <p:pic>
        <p:nvPicPr>
          <p:cNvPr id="12" name="Imag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7689" y="1115685"/>
            <a:ext cx="4524612" cy="1600108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4446931" y="4417072"/>
            <a:ext cx="1039470" cy="499851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DC0F0A8-78A3-4BBC-A772-3D4B7D0AD840}"/>
              </a:ext>
            </a:extLst>
          </p:cNvPr>
          <p:cNvSpPr txBox="1"/>
          <p:nvPr/>
        </p:nvSpPr>
        <p:spPr>
          <a:xfrm>
            <a:off x="871275" y="4332008"/>
            <a:ext cx="73770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100kDa</a:t>
            </a:r>
          </a:p>
        </p:txBody>
      </p:sp>
      <p:cxnSp>
        <p:nvCxnSpPr>
          <p:cNvPr id="22" name="Straight Connector 21"/>
          <p:cNvCxnSpPr/>
          <p:nvPr/>
        </p:nvCxnSpPr>
        <p:spPr>
          <a:xfrm>
            <a:off x="1560293" y="4485897"/>
            <a:ext cx="161925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 rot="16200000">
            <a:off x="4434020" y="2993524"/>
            <a:ext cx="106529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Control-1</a:t>
            </a:r>
          </a:p>
          <a:p>
            <a:r>
              <a:rPr lang="en-US" dirty="0"/>
              <a:t>Control-2</a:t>
            </a:r>
          </a:p>
          <a:p>
            <a:r>
              <a:rPr lang="en-US" dirty="0"/>
              <a:t>sh-ATG7</a:t>
            </a:r>
          </a:p>
        </p:txBody>
      </p:sp>
    </p:spTree>
    <p:extLst>
      <p:ext uri="{BB962C8B-B14F-4D97-AF65-F5344CB8AC3E}">
        <p14:creationId xmlns:p14="http://schemas.microsoft.com/office/powerpoint/2010/main" val="23850962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0523" y="1164375"/>
            <a:ext cx="4453084" cy="203001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C1FD1D8-1C01-40B3-9DFB-3ED8863E865E}"/>
              </a:ext>
            </a:extLst>
          </p:cNvPr>
          <p:cNvSpPr txBox="1"/>
          <p:nvPr/>
        </p:nvSpPr>
        <p:spPr>
          <a:xfrm>
            <a:off x="0" y="6488668"/>
            <a:ext cx="72278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dirty="0"/>
              <a:t>β-</a:t>
            </a:r>
            <a:r>
              <a:rPr lang="en-US" dirty="0"/>
              <a:t>Actin (#3700 (8H10D10), Cell Signaling technology), expected MW 42kDa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475B49C-C2B5-4C17-8F86-DD5830AA7CEA}"/>
              </a:ext>
            </a:extLst>
          </p:cNvPr>
          <p:cNvSpPr txBox="1"/>
          <p:nvPr/>
        </p:nvSpPr>
        <p:spPr>
          <a:xfrm>
            <a:off x="6911411" y="4358438"/>
            <a:ext cx="238821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Supplementary Fig. 3e, </a:t>
            </a:r>
          </a:p>
          <a:p>
            <a:r>
              <a:rPr lang="el-GR" dirty="0"/>
              <a:t>β-</a:t>
            </a:r>
            <a:r>
              <a:rPr lang="en-US" dirty="0"/>
              <a:t>Actin, boxed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475B49C-C2B5-4C17-8F86-DD5830AA7CEA}"/>
              </a:ext>
            </a:extLst>
          </p:cNvPr>
          <p:cNvSpPr txBox="1"/>
          <p:nvPr/>
        </p:nvSpPr>
        <p:spPr>
          <a:xfrm>
            <a:off x="8817743" y="0"/>
            <a:ext cx="30646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Supplementary Fig. 3e, </a:t>
            </a:r>
            <a:r>
              <a:rPr lang="el-GR" dirty="0"/>
              <a:t>β-</a:t>
            </a:r>
            <a:r>
              <a:rPr lang="en-US" dirty="0"/>
              <a:t>Actin</a:t>
            </a:r>
          </a:p>
        </p:txBody>
      </p:sp>
      <p:pic>
        <p:nvPicPr>
          <p:cNvPr id="11" name="Imag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4195" y="3875372"/>
            <a:ext cx="4453084" cy="2030015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5DC0F0A8-78A3-4BBC-A772-3D4B7D0AD840}"/>
              </a:ext>
            </a:extLst>
          </p:cNvPr>
          <p:cNvSpPr txBox="1"/>
          <p:nvPr/>
        </p:nvSpPr>
        <p:spPr>
          <a:xfrm>
            <a:off x="1287358" y="4867996"/>
            <a:ext cx="64633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35kDa</a:t>
            </a:r>
          </a:p>
        </p:txBody>
      </p:sp>
      <p:cxnSp>
        <p:nvCxnSpPr>
          <p:cNvPr id="16" name="Straight Connector 15"/>
          <p:cNvCxnSpPr/>
          <p:nvPr/>
        </p:nvCxnSpPr>
        <p:spPr>
          <a:xfrm>
            <a:off x="1886064" y="5021885"/>
            <a:ext cx="161925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5DC0F0A8-78A3-4BBC-A772-3D4B7D0AD840}"/>
              </a:ext>
            </a:extLst>
          </p:cNvPr>
          <p:cNvSpPr txBox="1"/>
          <p:nvPr/>
        </p:nvSpPr>
        <p:spPr>
          <a:xfrm>
            <a:off x="1287358" y="4341455"/>
            <a:ext cx="64633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55kDa</a:t>
            </a:r>
          </a:p>
        </p:txBody>
      </p:sp>
      <p:cxnSp>
        <p:nvCxnSpPr>
          <p:cNvPr id="18" name="Straight Connector 17"/>
          <p:cNvCxnSpPr/>
          <p:nvPr/>
        </p:nvCxnSpPr>
        <p:spPr>
          <a:xfrm>
            <a:off x="1886064" y="4495344"/>
            <a:ext cx="161925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Rectangle 19"/>
          <p:cNvSpPr/>
          <p:nvPr/>
        </p:nvSpPr>
        <p:spPr>
          <a:xfrm>
            <a:off x="4704106" y="4549782"/>
            <a:ext cx="972794" cy="499851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506BC0F2-8745-45D9-BA91-47A927257A57}"/>
              </a:ext>
            </a:extLst>
          </p:cNvPr>
          <p:cNvSpPr txBox="1"/>
          <p:nvPr/>
        </p:nvSpPr>
        <p:spPr>
          <a:xfrm>
            <a:off x="6911411" y="1904923"/>
            <a:ext cx="26125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Unaltered, full membrane</a:t>
            </a:r>
          </a:p>
        </p:txBody>
      </p:sp>
    </p:spTree>
    <p:extLst>
      <p:ext uri="{BB962C8B-B14F-4D97-AF65-F5344CB8AC3E}">
        <p14:creationId xmlns:p14="http://schemas.microsoft.com/office/powerpoint/2010/main" val="30693060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3010" y="3560455"/>
            <a:ext cx="5132832" cy="2112264"/>
          </a:xfrm>
          <a:prstGeom prst="rect">
            <a:avLst/>
          </a:prstGeom>
        </p:spPr>
      </p:pic>
      <p:sp>
        <p:nvSpPr>
          <p:cNvPr id="5" name="TextBox 5">
            <a:extLst>
              <a:ext uri="{FF2B5EF4-FFF2-40B4-BE49-F238E27FC236}">
                <a16:creationId xmlns:a16="http://schemas.microsoft.com/office/drawing/2014/main" id="{BB145AF4-277D-4EDA-A5A8-F5D426FCA6A2}"/>
              </a:ext>
            </a:extLst>
          </p:cNvPr>
          <p:cNvSpPr txBox="1"/>
          <p:nvPr/>
        </p:nvSpPr>
        <p:spPr>
          <a:xfrm>
            <a:off x="0" y="6488668"/>
            <a:ext cx="49533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ATG7 (#SAB4200304, Sigma), expected MW 72kDa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475B49C-C2B5-4C17-8F86-DD5830AA7CEA}"/>
              </a:ext>
            </a:extLst>
          </p:cNvPr>
          <p:cNvSpPr txBox="1"/>
          <p:nvPr/>
        </p:nvSpPr>
        <p:spPr>
          <a:xfrm>
            <a:off x="9122698" y="0"/>
            <a:ext cx="28126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Supplementary Fig. 3f, ATG7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475B49C-C2B5-4C17-8F86-DD5830AA7CEA}"/>
              </a:ext>
            </a:extLst>
          </p:cNvPr>
          <p:cNvSpPr txBox="1"/>
          <p:nvPr/>
        </p:nvSpPr>
        <p:spPr>
          <a:xfrm>
            <a:off x="6914397" y="4352333"/>
            <a:ext cx="35458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Supplementary Fig. 3f, ATG7, boxed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DC0F0A8-78A3-4BBC-A772-3D4B7D0AD840}"/>
              </a:ext>
            </a:extLst>
          </p:cNvPr>
          <p:cNvSpPr txBox="1"/>
          <p:nvPr/>
        </p:nvSpPr>
        <p:spPr>
          <a:xfrm>
            <a:off x="1136591" y="4724967"/>
            <a:ext cx="64633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55kDa</a:t>
            </a:r>
          </a:p>
        </p:txBody>
      </p:sp>
      <p:cxnSp>
        <p:nvCxnSpPr>
          <p:cNvPr id="10" name="Straight Connector 9"/>
          <p:cNvCxnSpPr/>
          <p:nvPr/>
        </p:nvCxnSpPr>
        <p:spPr>
          <a:xfrm>
            <a:off x="1735297" y="4878856"/>
            <a:ext cx="161925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5DC0F0A8-78A3-4BBC-A772-3D4B7D0AD840}"/>
              </a:ext>
            </a:extLst>
          </p:cNvPr>
          <p:cNvSpPr txBox="1"/>
          <p:nvPr/>
        </p:nvSpPr>
        <p:spPr>
          <a:xfrm>
            <a:off x="1136591" y="4383637"/>
            <a:ext cx="64633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70kDa</a:t>
            </a:r>
          </a:p>
        </p:txBody>
      </p:sp>
      <p:cxnSp>
        <p:nvCxnSpPr>
          <p:cNvPr id="12" name="Straight Connector 11"/>
          <p:cNvCxnSpPr/>
          <p:nvPr/>
        </p:nvCxnSpPr>
        <p:spPr>
          <a:xfrm>
            <a:off x="1735297" y="4537526"/>
            <a:ext cx="161925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3010" y="1121250"/>
            <a:ext cx="5132832" cy="2112264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>
          <a:xfrm>
            <a:off x="3084430" y="4358054"/>
            <a:ext cx="845841" cy="455694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506BC0F2-8745-45D9-BA91-47A927257A57}"/>
              </a:ext>
            </a:extLst>
          </p:cNvPr>
          <p:cNvSpPr txBox="1"/>
          <p:nvPr/>
        </p:nvSpPr>
        <p:spPr>
          <a:xfrm>
            <a:off x="6911411" y="1904923"/>
            <a:ext cx="26125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Unaltered, full membrane</a:t>
            </a:r>
          </a:p>
        </p:txBody>
      </p:sp>
      <p:sp>
        <p:nvSpPr>
          <p:cNvPr id="20" name="TextBox 19"/>
          <p:cNvSpPr txBox="1"/>
          <p:nvPr/>
        </p:nvSpPr>
        <p:spPr>
          <a:xfrm rot="16200000">
            <a:off x="2948735" y="2707480"/>
            <a:ext cx="1117229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WT</a:t>
            </a:r>
          </a:p>
          <a:p>
            <a:r>
              <a:rPr lang="en-US" dirty="0"/>
              <a:t>SCR1</a:t>
            </a:r>
          </a:p>
          <a:p>
            <a:r>
              <a:rPr lang="en-US" dirty="0"/>
              <a:t>SCR3</a:t>
            </a:r>
          </a:p>
          <a:p>
            <a:r>
              <a:rPr lang="en-US" dirty="0"/>
              <a:t>ATG7KO-1</a:t>
            </a:r>
          </a:p>
          <a:p>
            <a:r>
              <a:rPr lang="en-US" dirty="0"/>
              <a:t>ATG7KO-2</a:t>
            </a:r>
          </a:p>
        </p:txBody>
      </p:sp>
    </p:spTree>
    <p:extLst>
      <p:ext uri="{BB962C8B-B14F-4D97-AF65-F5344CB8AC3E}">
        <p14:creationId xmlns:p14="http://schemas.microsoft.com/office/powerpoint/2010/main" val="15398896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2475B49C-C2B5-4C17-8F86-DD5830AA7CEA}"/>
              </a:ext>
            </a:extLst>
          </p:cNvPr>
          <p:cNvSpPr txBox="1"/>
          <p:nvPr/>
        </p:nvSpPr>
        <p:spPr>
          <a:xfrm>
            <a:off x="8973678" y="0"/>
            <a:ext cx="30585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Supplementary Fig. 3f, </a:t>
            </a:r>
            <a:r>
              <a:rPr lang="el-GR" dirty="0"/>
              <a:t>β-</a:t>
            </a:r>
            <a:r>
              <a:rPr lang="en-US" dirty="0"/>
              <a:t>Actin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C1FD1D8-1C01-40B3-9DFB-3ED8863E865E}"/>
              </a:ext>
            </a:extLst>
          </p:cNvPr>
          <p:cNvSpPr txBox="1"/>
          <p:nvPr/>
        </p:nvSpPr>
        <p:spPr>
          <a:xfrm>
            <a:off x="0" y="6488668"/>
            <a:ext cx="72278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dirty="0"/>
              <a:t>β-</a:t>
            </a:r>
            <a:r>
              <a:rPr lang="en-US" dirty="0"/>
              <a:t>Actin (#3700 (8H10D10), Cell Signaling technology), expected MW 42kDa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2682" y="4657784"/>
            <a:ext cx="4913376" cy="172212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4186" y="2336048"/>
            <a:ext cx="5071872" cy="2124456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2475B49C-C2B5-4C17-8F86-DD5830AA7CEA}"/>
              </a:ext>
            </a:extLst>
          </p:cNvPr>
          <p:cNvSpPr txBox="1"/>
          <p:nvPr/>
        </p:nvSpPr>
        <p:spPr>
          <a:xfrm>
            <a:off x="6909299" y="2961775"/>
            <a:ext cx="232916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Supplementary Fig. 3f, </a:t>
            </a:r>
          </a:p>
          <a:p>
            <a:r>
              <a:rPr lang="el-GR" dirty="0"/>
              <a:t>β-</a:t>
            </a:r>
            <a:r>
              <a:rPr lang="en-US" dirty="0"/>
              <a:t>Actin, boxed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06BC0F2-8745-45D9-BA91-47A927257A57}"/>
              </a:ext>
            </a:extLst>
          </p:cNvPr>
          <p:cNvSpPr txBox="1"/>
          <p:nvPr/>
        </p:nvSpPr>
        <p:spPr>
          <a:xfrm>
            <a:off x="6934702" y="887933"/>
            <a:ext cx="26125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Unaltered, full membrane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06BC0F2-8745-45D9-BA91-47A927257A57}"/>
              </a:ext>
            </a:extLst>
          </p:cNvPr>
          <p:cNvSpPr txBox="1"/>
          <p:nvPr/>
        </p:nvSpPr>
        <p:spPr>
          <a:xfrm>
            <a:off x="6909299" y="5195679"/>
            <a:ext cx="372198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Manually over-contrasted to visualize </a:t>
            </a:r>
          </a:p>
          <a:p>
            <a:r>
              <a:rPr lang="en-US" dirty="0"/>
              <a:t>the membrane border</a:t>
            </a: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4186" y="132582"/>
            <a:ext cx="5071872" cy="2124456"/>
          </a:xfrm>
          <a:prstGeom prst="rect">
            <a:avLst/>
          </a:prstGeom>
        </p:spPr>
      </p:pic>
      <p:sp>
        <p:nvSpPr>
          <p:cNvPr id="15" name="Rectangle 14"/>
          <p:cNvSpPr/>
          <p:nvPr/>
        </p:nvSpPr>
        <p:spPr>
          <a:xfrm>
            <a:off x="3031503" y="3086100"/>
            <a:ext cx="845841" cy="455694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DC0F0A8-78A3-4BBC-A772-3D4B7D0AD840}"/>
              </a:ext>
            </a:extLst>
          </p:cNvPr>
          <p:cNvSpPr txBox="1"/>
          <p:nvPr/>
        </p:nvSpPr>
        <p:spPr>
          <a:xfrm>
            <a:off x="1631365" y="3257949"/>
            <a:ext cx="64633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35kDa</a:t>
            </a:r>
          </a:p>
        </p:txBody>
      </p:sp>
      <p:cxnSp>
        <p:nvCxnSpPr>
          <p:cNvPr id="18" name="Straight Connector 17"/>
          <p:cNvCxnSpPr/>
          <p:nvPr/>
        </p:nvCxnSpPr>
        <p:spPr>
          <a:xfrm>
            <a:off x="2230071" y="3411838"/>
            <a:ext cx="161925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5DC0F0A8-78A3-4BBC-A772-3D4B7D0AD840}"/>
              </a:ext>
            </a:extLst>
          </p:cNvPr>
          <p:cNvSpPr txBox="1"/>
          <p:nvPr/>
        </p:nvSpPr>
        <p:spPr>
          <a:xfrm>
            <a:off x="1631365" y="2916619"/>
            <a:ext cx="64633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55kDa</a:t>
            </a:r>
          </a:p>
        </p:txBody>
      </p:sp>
      <p:cxnSp>
        <p:nvCxnSpPr>
          <p:cNvPr id="20" name="Straight Connector 19"/>
          <p:cNvCxnSpPr/>
          <p:nvPr/>
        </p:nvCxnSpPr>
        <p:spPr>
          <a:xfrm>
            <a:off x="2230071" y="3070508"/>
            <a:ext cx="161925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52048099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635</TotalTime>
  <Words>144</Words>
  <Application>Microsoft Office PowerPoint</Application>
  <PresentationFormat>Widescreen</PresentationFormat>
  <Paragraphs>36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Thème Office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Aitzi</dc:creator>
  <cp:lastModifiedBy>Lorenzo Galluzzi</cp:lastModifiedBy>
  <cp:revision>25</cp:revision>
  <dcterms:created xsi:type="dcterms:W3CDTF">2020-05-26T21:32:19Z</dcterms:created>
  <dcterms:modified xsi:type="dcterms:W3CDTF">2020-06-26T17:17:44Z</dcterms:modified>
</cp:coreProperties>
</file>