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1" r:id="rId3"/>
    <p:sldId id="262" r:id="rId4"/>
    <p:sldId id="258" r:id="rId5"/>
    <p:sldId id="263" r:id="rId6"/>
    <p:sldId id="264" r:id="rId7"/>
    <p:sldId id="260" r:id="rId8"/>
    <p:sldId id="265" r:id="rId9"/>
    <p:sldId id="26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9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8666-EB93-4B7D-B8CA-6372FC9B1639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11A7D-9348-49D8-A0E7-5DC604C1F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818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8666-EB93-4B7D-B8CA-6372FC9B1639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11A7D-9348-49D8-A0E7-5DC604C1F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7583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8666-EB93-4B7D-B8CA-6372FC9B1639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11A7D-9348-49D8-A0E7-5DC604C1F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497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8666-EB93-4B7D-B8CA-6372FC9B1639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11A7D-9348-49D8-A0E7-5DC604C1F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653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8666-EB93-4B7D-B8CA-6372FC9B1639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11A7D-9348-49D8-A0E7-5DC604C1F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8450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8666-EB93-4B7D-B8CA-6372FC9B1639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11A7D-9348-49D8-A0E7-5DC604C1F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756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8666-EB93-4B7D-B8CA-6372FC9B1639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11A7D-9348-49D8-A0E7-5DC604C1F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072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8666-EB93-4B7D-B8CA-6372FC9B1639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11A7D-9348-49D8-A0E7-5DC604C1F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543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8666-EB93-4B7D-B8CA-6372FC9B1639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11A7D-9348-49D8-A0E7-5DC604C1F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043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8666-EB93-4B7D-B8CA-6372FC9B1639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11A7D-9348-49D8-A0E7-5DC604C1F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75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8666-EB93-4B7D-B8CA-6372FC9B1639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11A7D-9348-49D8-A0E7-5DC604C1F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029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EF8666-EB93-4B7D-B8CA-6372FC9B1639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F11A7D-9348-49D8-A0E7-5DC604C1F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46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0"/>
          <a:stretch/>
        </p:blipFill>
        <p:spPr>
          <a:xfrm>
            <a:off x="1372338" y="1836258"/>
            <a:ext cx="5093030" cy="17745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7103DC6-CF1C-4C9E-B5B7-724A8385F755}"/>
              </a:ext>
            </a:extLst>
          </p:cNvPr>
          <p:cNvSpPr txBox="1"/>
          <p:nvPr/>
        </p:nvSpPr>
        <p:spPr>
          <a:xfrm>
            <a:off x="0" y="6488668"/>
            <a:ext cx="7198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MAP1LC3B (#2775, Cell Signaling technology), expected MW 17kDa, 15kDa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475B49C-C2B5-4C17-8F86-DD5830AA7CEA}"/>
              </a:ext>
            </a:extLst>
          </p:cNvPr>
          <p:cNvSpPr txBox="1"/>
          <p:nvPr/>
        </p:nvSpPr>
        <p:spPr>
          <a:xfrm>
            <a:off x="6465368" y="0"/>
            <a:ext cx="54699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Supplementary Fig. 2a, MAP1LC3B (HEART and MUSCLE)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475B49C-C2B5-4C17-8F86-DD5830AA7CEA}"/>
              </a:ext>
            </a:extLst>
          </p:cNvPr>
          <p:cNvSpPr txBox="1"/>
          <p:nvPr/>
        </p:nvSpPr>
        <p:spPr>
          <a:xfrm>
            <a:off x="6899767" y="2459503"/>
            <a:ext cx="32712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Supplementary Fig. 2a, </a:t>
            </a:r>
          </a:p>
          <a:p>
            <a:r>
              <a:rPr lang="en-US" dirty="0"/>
              <a:t>MAP1LC3B (HEART and MUSCLE)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C0F0A8-78A3-4BBC-A772-3D4B7D0AD840}"/>
              </a:ext>
            </a:extLst>
          </p:cNvPr>
          <p:cNvSpPr txBox="1"/>
          <p:nvPr/>
        </p:nvSpPr>
        <p:spPr>
          <a:xfrm>
            <a:off x="716416" y="2459503"/>
            <a:ext cx="6463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15kDa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1315122" y="2613392"/>
            <a:ext cx="1619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6490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6" b="6512"/>
          <a:stretch/>
        </p:blipFill>
        <p:spPr>
          <a:xfrm>
            <a:off x="3029406" y="3516587"/>
            <a:ext cx="3345680" cy="202394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7103DC6-CF1C-4C9E-B5B7-724A8385F755}"/>
              </a:ext>
            </a:extLst>
          </p:cNvPr>
          <p:cNvSpPr txBox="1"/>
          <p:nvPr/>
        </p:nvSpPr>
        <p:spPr>
          <a:xfrm>
            <a:off x="0" y="6488668"/>
            <a:ext cx="7198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MAP1LC3B (#2775, Cell Signaling technology), expected MW 17kDa, 15kDa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75B49C-C2B5-4C17-8F86-DD5830AA7CEA}"/>
              </a:ext>
            </a:extLst>
          </p:cNvPr>
          <p:cNvSpPr txBox="1"/>
          <p:nvPr/>
        </p:nvSpPr>
        <p:spPr>
          <a:xfrm>
            <a:off x="7807145" y="0"/>
            <a:ext cx="4128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Supplementary Fig. 2a, MAP1LC3B (LIVER)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475B49C-C2B5-4C17-8F86-DD5830AA7CEA}"/>
              </a:ext>
            </a:extLst>
          </p:cNvPr>
          <p:cNvSpPr txBox="1"/>
          <p:nvPr/>
        </p:nvSpPr>
        <p:spPr>
          <a:xfrm>
            <a:off x="7009442" y="4266134"/>
            <a:ext cx="26400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Supplementary Fig. 2a, </a:t>
            </a:r>
          </a:p>
          <a:p>
            <a:r>
              <a:rPr lang="en-US" dirty="0"/>
              <a:t>MAP1LC3B (LIVER), boxed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06BC0F2-8745-45D9-BA91-47A927257A57}"/>
              </a:ext>
            </a:extLst>
          </p:cNvPr>
          <p:cNvSpPr txBox="1"/>
          <p:nvPr/>
        </p:nvSpPr>
        <p:spPr>
          <a:xfrm>
            <a:off x="7006620" y="1950335"/>
            <a:ext cx="2612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Unaltered, full membrane</a:t>
            </a:r>
          </a:p>
        </p:txBody>
      </p:sp>
      <p:sp>
        <p:nvSpPr>
          <p:cNvPr id="10" name="Rectangle 9"/>
          <p:cNvSpPr/>
          <p:nvPr/>
        </p:nvSpPr>
        <p:spPr>
          <a:xfrm>
            <a:off x="3426446" y="4264401"/>
            <a:ext cx="2486445" cy="70025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DC0F0A8-78A3-4BBC-A772-3D4B7D0AD840}"/>
              </a:ext>
            </a:extLst>
          </p:cNvPr>
          <p:cNvSpPr txBox="1"/>
          <p:nvPr/>
        </p:nvSpPr>
        <p:spPr>
          <a:xfrm>
            <a:off x="2268775" y="4407924"/>
            <a:ext cx="6463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15kDa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2867481" y="4561813"/>
            <a:ext cx="1619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6" b="6512"/>
          <a:stretch/>
        </p:blipFill>
        <p:spPr>
          <a:xfrm>
            <a:off x="3029406" y="1013857"/>
            <a:ext cx="3345680" cy="2023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084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7103DC6-CF1C-4C9E-B5B7-724A8385F755}"/>
              </a:ext>
            </a:extLst>
          </p:cNvPr>
          <p:cNvSpPr txBox="1"/>
          <p:nvPr/>
        </p:nvSpPr>
        <p:spPr>
          <a:xfrm>
            <a:off x="0" y="6488668"/>
            <a:ext cx="7198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MAP1LC3B (#2775, Cell Signaling technology), expected MW 17kDa, 15kDa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475B49C-C2B5-4C17-8F86-DD5830AA7CEA}"/>
              </a:ext>
            </a:extLst>
          </p:cNvPr>
          <p:cNvSpPr txBox="1"/>
          <p:nvPr/>
        </p:nvSpPr>
        <p:spPr>
          <a:xfrm>
            <a:off x="7597152" y="0"/>
            <a:ext cx="4338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Supplementary Fig. 2a, MAP1LC3B (TUMOR)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52" t="54655" r="46157" b="22162"/>
          <a:stretch/>
        </p:blipFill>
        <p:spPr>
          <a:xfrm>
            <a:off x="2881189" y="1966827"/>
            <a:ext cx="3270422" cy="158990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475B49C-C2B5-4C17-8F86-DD5830AA7CEA}"/>
              </a:ext>
            </a:extLst>
          </p:cNvPr>
          <p:cNvSpPr txBox="1"/>
          <p:nvPr/>
        </p:nvSpPr>
        <p:spPr>
          <a:xfrm>
            <a:off x="6901651" y="2448886"/>
            <a:ext cx="23834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Supplementary Fig. 2a, </a:t>
            </a:r>
          </a:p>
          <a:p>
            <a:r>
              <a:rPr lang="en-US" dirty="0"/>
              <a:t>MAP1LC3B (TUMOR)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DC0F0A8-78A3-4BBC-A772-3D4B7D0AD840}"/>
              </a:ext>
            </a:extLst>
          </p:cNvPr>
          <p:cNvSpPr txBox="1"/>
          <p:nvPr/>
        </p:nvSpPr>
        <p:spPr>
          <a:xfrm>
            <a:off x="2202054" y="2579786"/>
            <a:ext cx="6463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15kDa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2800760" y="2733675"/>
            <a:ext cx="1619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34774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09" t="20781" r="14955" b="29609"/>
          <a:stretch/>
        </p:blipFill>
        <p:spPr>
          <a:xfrm>
            <a:off x="1849937" y="1525464"/>
            <a:ext cx="4267797" cy="251440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71791E6-E668-4C43-BA3A-B5C644B08E26}"/>
              </a:ext>
            </a:extLst>
          </p:cNvPr>
          <p:cNvSpPr txBox="1"/>
          <p:nvPr/>
        </p:nvSpPr>
        <p:spPr>
          <a:xfrm>
            <a:off x="0" y="6488668"/>
            <a:ext cx="6829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SQSTM1/p62 (#5114S, Cell Signaling Technology), expected MW 62kDa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475B49C-C2B5-4C17-8F86-DD5830AA7CEA}"/>
              </a:ext>
            </a:extLst>
          </p:cNvPr>
          <p:cNvSpPr txBox="1"/>
          <p:nvPr/>
        </p:nvSpPr>
        <p:spPr>
          <a:xfrm>
            <a:off x="7136129" y="0"/>
            <a:ext cx="47991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Supplementary Fig. 2a, p62 (HEART and MUSCLE)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475B49C-C2B5-4C17-8F86-DD5830AA7CEA}"/>
              </a:ext>
            </a:extLst>
          </p:cNvPr>
          <p:cNvSpPr txBox="1"/>
          <p:nvPr/>
        </p:nvSpPr>
        <p:spPr>
          <a:xfrm>
            <a:off x="6910040" y="2459501"/>
            <a:ext cx="26400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Supplementary Fig. 2a, </a:t>
            </a:r>
          </a:p>
          <a:p>
            <a:r>
              <a:rPr lang="en-US" dirty="0"/>
              <a:t>p62 (HEART and MUSCLE)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C0F0A8-78A3-4BBC-A772-3D4B7D0AD840}"/>
              </a:ext>
            </a:extLst>
          </p:cNvPr>
          <p:cNvSpPr txBox="1"/>
          <p:nvPr/>
        </p:nvSpPr>
        <p:spPr>
          <a:xfrm>
            <a:off x="1130619" y="2693424"/>
            <a:ext cx="6463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70kDa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1729325" y="2847313"/>
            <a:ext cx="1619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5DC0F0A8-78A3-4BBC-A772-3D4B7D0AD840}"/>
              </a:ext>
            </a:extLst>
          </p:cNvPr>
          <p:cNvSpPr txBox="1"/>
          <p:nvPr/>
        </p:nvSpPr>
        <p:spPr>
          <a:xfrm>
            <a:off x="1130619" y="3020251"/>
            <a:ext cx="6463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55kDa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1729325" y="3174140"/>
            <a:ext cx="1619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57972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8965" y="2016293"/>
            <a:ext cx="2800811" cy="178793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71791E6-E668-4C43-BA3A-B5C644B08E26}"/>
              </a:ext>
            </a:extLst>
          </p:cNvPr>
          <p:cNvSpPr txBox="1"/>
          <p:nvPr/>
        </p:nvSpPr>
        <p:spPr>
          <a:xfrm>
            <a:off x="0" y="6488668"/>
            <a:ext cx="6829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SQSTM1/p62 (#5114S, Cell Signaling Technology), expected MW 62kDa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75B49C-C2B5-4C17-8F86-DD5830AA7CEA}"/>
              </a:ext>
            </a:extLst>
          </p:cNvPr>
          <p:cNvSpPr txBox="1"/>
          <p:nvPr/>
        </p:nvSpPr>
        <p:spPr>
          <a:xfrm>
            <a:off x="8477906" y="0"/>
            <a:ext cx="3457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Supplementary Fig. 2a, p62 (LIVER)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475B49C-C2B5-4C17-8F86-DD5830AA7CEA}"/>
              </a:ext>
            </a:extLst>
          </p:cNvPr>
          <p:cNvSpPr txBox="1"/>
          <p:nvPr/>
        </p:nvSpPr>
        <p:spPr>
          <a:xfrm>
            <a:off x="6912268" y="2678194"/>
            <a:ext cx="3457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Supplementary Fig. 2a, p62 (LIVER)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DC0F0A8-78A3-4BBC-A772-3D4B7D0AD840}"/>
              </a:ext>
            </a:extLst>
          </p:cNvPr>
          <p:cNvSpPr txBox="1"/>
          <p:nvPr/>
        </p:nvSpPr>
        <p:spPr>
          <a:xfrm>
            <a:off x="2672634" y="2490610"/>
            <a:ext cx="6463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70kDa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271340" y="2644499"/>
            <a:ext cx="1619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5DC0F0A8-78A3-4BBC-A772-3D4B7D0AD840}"/>
              </a:ext>
            </a:extLst>
          </p:cNvPr>
          <p:cNvSpPr txBox="1"/>
          <p:nvPr/>
        </p:nvSpPr>
        <p:spPr>
          <a:xfrm>
            <a:off x="2672634" y="2860385"/>
            <a:ext cx="6463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55kDa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3271340" y="3014274"/>
            <a:ext cx="1619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32644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1" t="6685" r="7728" b="14904"/>
          <a:stretch/>
        </p:blipFill>
        <p:spPr>
          <a:xfrm>
            <a:off x="3241963" y="1833406"/>
            <a:ext cx="2859579" cy="198674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71791E6-E668-4C43-BA3A-B5C644B08E26}"/>
              </a:ext>
            </a:extLst>
          </p:cNvPr>
          <p:cNvSpPr txBox="1"/>
          <p:nvPr/>
        </p:nvSpPr>
        <p:spPr>
          <a:xfrm>
            <a:off x="0" y="6488668"/>
            <a:ext cx="6829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SQSTM1/p62 (#5114S, Cell Signaling Technology), expected MW 62kDa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75B49C-C2B5-4C17-8F86-DD5830AA7CEA}"/>
              </a:ext>
            </a:extLst>
          </p:cNvPr>
          <p:cNvSpPr txBox="1"/>
          <p:nvPr/>
        </p:nvSpPr>
        <p:spPr>
          <a:xfrm>
            <a:off x="8267912" y="0"/>
            <a:ext cx="36674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Supplementary Fig. 2a, p62 (TUMOR)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475B49C-C2B5-4C17-8F86-DD5830AA7CEA}"/>
              </a:ext>
            </a:extLst>
          </p:cNvPr>
          <p:cNvSpPr txBox="1"/>
          <p:nvPr/>
        </p:nvSpPr>
        <p:spPr>
          <a:xfrm>
            <a:off x="6912268" y="2678194"/>
            <a:ext cx="36674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Supplementary Fig. 2a, p62 (TUMOR)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DC0F0A8-78A3-4BBC-A772-3D4B7D0AD840}"/>
              </a:ext>
            </a:extLst>
          </p:cNvPr>
          <p:cNvSpPr txBox="1"/>
          <p:nvPr/>
        </p:nvSpPr>
        <p:spPr>
          <a:xfrm>
            <a:off x="2755239" y="2453893"/>
            <a:ext cx="6463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70kDa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3353945" y="2607782"/>
            <a:ext cx="1619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5DC0F0A8-78A3-4BBC-A772-3D4B7D0AD840}"/>
              </a:ext>
            </a:extLst>
          </p:cNvPr>
          <p:cNvSpPr txBox="1"/>
          <p:nvPr/>
        </p:nvSpPr>
        <p:spPr>
          <a:xfrm>
            <a:off x="2755239" y="2780720"/>
            <a:ext cx="6463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55kDa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3353945" y="2934609"/>
            <a:ext cx="1619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00120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92" r="34544" b="69179"/>
          <a:stretch/>
        </p:blipFill>
        <p:spPr>
          <a:xfrm>
            <a:off x="1588317" y="3593941"/>
            <a:ext cx="4522572" cy="211369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1FD1D8-1C01-40B3-9DFB-3ED8863E865E}"/>
              </a:ext>
            </a:extLst>
          </p:cNvPr>
          <p:cNvSpPr txBox="1"/>
          <p:nvPr/>
        </p:nvSpPr>
        <p:spPr>
          <a:xfrm>
            <a:off x="0" y="6488668"/>
            <a:ext cx="72278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/>
              <a:t>β-</a:t>
            </a:r>
            <a:r>
              <a:rPr lang="en-US" dirty="0"/>
              <a:t>Actin (#3700 (8H10D10), Cell Signaling technology), expected MW 42kDa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475B49C-C2B5-4C17-8F86-DD5830AA7CEA}"/>
              </a:ext>
            </a:extLst>
          </p:cNvPr>
          <p:cNvSpPr txBox="1"/>
          <p:nvPr/>
        </p:nvSpPr>
        <p:spPr>
          <a:xfrm>
            <a:off x="6909299" y="4778557"/>
            <a:ext cx="36013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Supplementary Fig. 2a, </a:t>
            </a:r>
          </a:p>
          <a:p>
            <a:r>
              <a:rPr lang="el-GR" dirty="0"/>
              <a:t>β-</a:t>
            </a:r>
            <a:r>
              <a:rPr lang="en-US" dirty="0"/>
              <a:t>Actin (HEART and MUSCLE), boxed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92" r="34544" b="69179"/>
          <a:stretch/>
        </p:blipFill>
        <p:spPr>
          <a:xfrm>
            <a:off x="1588317" y="1089732"/>
            <a:ext cx="4522572" cy="211369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06BC0F2-8745-45D9-BA91-47A927257A57}"/>
              </a:ext>
            </a:extLst>
          </p:cNvPr>
          <p:cNvSpPr txBox="1"/>
          <p:nvPr/>
        </p:nvSpPr>
        <p:spPr>
          <a:xfrm>
            <a:off x="6934702" y="1950335"/>
            <a:ext cx="2612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Unaltered, full membrane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795748" y="4855211"/>
            <a:ext cx="4315141" cy="53661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475B49C-C2B5-4C17-8F86-DD5830AA7CEA}"/>
              </a:ext>
            </a:extLst>
          </p:cNvPr>
          <p:cNvSpPr txBox="1"/>
          <p:nvPr/>
        </p:nvSpPr>
        <p:spPr>
          <a:xfrm>
            <a:off x="6815528" y="0"/>
            <a:ext cx="51198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Supplementary Fig. 2a, </a:t>
            </a:r>
            <a:r>
              <a:rPr lang="el-GR" dirty="0"/>
              <a:t>β-</a:t>
            </a:r>
            <a:r>
              <a:rPr lang="en-US" dirty="0"/>
              <a:t>Actin (HEART and MUSCLE)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DC0F0A8-78A3-4BBC-A772-3D4B7D0AD840}"/>
              </a:ext>
            </a:extLst>
          </p:cNvPr>
          <p:cNvSpPr txBox="1"/>
          <p:nvPr/>
        </p:nvSpPr>
        <p:spPr>
          <a:xfrm>
            <a:off x="875472" y="5153505"/>
            <a:ext cx="6463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35kDa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1474178" y="5307394"/>
            <a:ext cx="1619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5DC0F0A8-78A3-4BBC-A772-3D4B7D0AD840}"/>
              </a:ext>
            </a:extLst>
          </p:cNvPr>
          <p:cNvSpPr txBox="1"/>
          <p:nvPr/>
        </p:nvSpPr>
        <p:spPr>
          <a:xfrm>
            <a:off x="875472" y="4310644"/>
            <a:ext cx="6463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70kDa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474178" y="4464533"/>
            <a:ext cx="1619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5DC0F0A8-78A3-4BBC-A772-3D4B7D0AD840}"/>
              </a:ext>
            </a:extLst>
          </p:cNvPr>
          <p:cNvSpPr txBox="1"/>
          <p:nvPr/>
        </p:nvSpPr>
        <p:spPr>
          <a:xfrm>
            <a:off x="875472" y="4637471"/>
            <a:ext cx="6463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55kDa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1474178" y="4791360"/>
            <a:ext cx="1619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6847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71" r="6995"/>
          <a:stretch/>
        </p:blipFill>
        <p:spPr>
          <a:xfrm>
            <a:off x="3605445" y="3263934"/>
            <a:ext cx="2451427" cy="230949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C1FD1D8-1C01-40B3-9DFB-3ED8863E865E}"/>
              </a:ext>
            </a:extLst>
          </p:cNvPr>
          <p:cNvSpPr txBox="1"/>
          <p:nvPr/>
        </p:nvSpPr>
        <p:spPr>
          <a:xfrm>
            <a:off x="0" y="6488668"/>
            <a:ext cx="72278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/>
              <a:t>β-</a:t>
            </a:r>
            <a:r>
              <a:rPr lang="en-US" dirty="0"/>
              <a:t>Actin (#3700 (8H10D10), Cell Signaling technology), expected MW 42kDa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6BC0F2-8745-45D9-BA91-47A927257A57}"/>
              </a:ext>
            </a:extLst>
          </p:cNvPr>
          <p:cNvSpPr txBox="1"/>
          <p:nvPr/>
        </p:nvSpPr>
        <p:spPr>
          <a:xfrm>
            <a:off x="6934702" y="1950335"/>
            <a:ext cx="2612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Unaltered, full membrane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475B49C-C2B5-4C17-8F86-DD5830AA7CEA}"/>
              </a:ext>
            </a:extLst>
          </p:cNvPr>
          <p:cNvSpPr txBox="1"/>
          <p:nvPr/>
        </p:nvSpPr>
        <p:spPr>
          <a:xfrm>
            <a:off x="8157306" y="0"/>
            <a:ext cx="37780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Supplementary Fig. 2a, </a:t>
            </a:r>
            <a:r>
              <a:rPr lang="el-GR" dirty="0"/>
              <a:t>β-</a:t>
            </a:r>
            <a:r>
              <a:rPr lang="en-US" dirty="0"/>
              <a:t>Actin (LIVER)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475B49C-C2B5-4C17-8F86-DD5830AA7CEA}"/>
              </a:ext>
            </a:extLst>
          </p:cNvPr>
          <p:cNvSpPr txBox="1"/>
          <p:nvPr/>
        </p:nvSpPr>
        <p:spPr>
          <a:xfrm>
            <a:off x="6909299" y="4778557"/>
            <a:ext cx="23834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Supplementary Fig. 2a, </a:t>
            </a:r>
          </a:p>
          <a:p>
            <a:r>
              <a:rPr lang="el-GR" dirty="0"/>
              <a:t>β-</a:t>
            </a:r>
            <a:r>
              <a:rPr lang="en-US" dirty="0"/>
              <a:t>Actin (LIVER), boxed</a:t>
            </a:r>
          </a:p>
        </p:txBody>
      </p:sp>
      <p:sp>
        <p:nvSpPr>
          <p:cNvPr id="10" name="Rectangle 9"/>
          <p:cNvSpPr/>
          <p:nvPr/>
        </p:nvSpPr>
        <p:spPr>
          <a:xfrm>
            <a:off x="3888954" y="4847420"/>
            <a:ext cx="2199901" cy="57746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DC0F0A8-78A3-4BBC-A772-3D4B7D0AD840}"/>
              </a:ext>
            </a:extLst>
          </p:cNvPr>
          <p:cNvSpPr txBox="1"/>
          <p:nvPr/>
        </p:nvSpPr>
        <p:spPr>
          <a:xfrm>
            <a:off x="2930396" y="5193280"/>
            <a:ext cx="6463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35kDa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3529102" y="5347169"/>
            <a:ext cx="1619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5DC0F0A8-78A3-4BBC-A772-3D4B7D0AD840}"/>
              </a:ext>
            </a:extLst>
          </p:cNvPr>
          <p:cNvSpPr txBox="1"/>
          <p:nvPr/>
        </p:nvSpPr>
        <p:spPr>
          <a:xfrm>
            <a:off x="2930396" y="4350419"/>
            <a:ext cx="6463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70kDa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3529102" y="4504308"/>
            <a:ext cx="1619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5DC0F0A8-78A3-4BBC-A772-3D4B7D0AD840}"/>
              </a:ext>
            </a:extLst>
          </p:cNvPr>
          <p:cNvSpPr txBox="1"/>
          <p:nvPr/>
        </p:nvSpPr>
        <p:spPr>
          <a:xfrm>
            <a:off x="2930396" y="4677246"/>
            <a:ext cx="6463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55kDa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3529102" y="4831135"/>
            <a:ext cx="1619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71" r="6995"/>
          <a:stretch/>
        </p:blipFill>
        <p:spPr>
          <a:xfrm>
            <a:off x="3616500" y="629988"/>
            <a:ext cx="2451427" cy="2309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4885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111" y="3626552"/>
            <a:ext cx="2640070" cy="205034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C1FD1D8-1C01-40B3-9DFB-3ED8863E865E}"/>
              </a:ext>
            </a:extLst>
          </p:cNvPr>
          <p:cNvSpPr txBox="1"/>
          <p:nvPr/>
        </p:nvSpPr>
        <p:spPr>
          <a:xfrm>
            <a:off x="0" y="6488668"/>
            <a:ext cx="72278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/>
              <a:t>β-</a:t>
            </a:r>
            <a:r>
              <a:rPr lang="en-US" dirty="0"/>
              <a:t>Actin (#3700 (8H10D10), Cell Signaling technology), expected MW 42kDa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475B49C-C2B5-4C17-8F86-DD5830AA7CEA}"/>
              </a:ext>
            </a:extLst>
          </p:cNvPr>
          <p:cNvSpPr txBox="1"/>
          <p:nvPr/>
        </p:nvSpPr>
        <p:spPr>
          <a:xfrm>
            <a:off x="6909299" y="4778557"/>
            <a:ext cx="24695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Supplementary Fig. 2a, </a:t>
            </a:r>
          </a:p>
          <a:p>
            <a:r>
              <a:rPr lang="el-GR" dirty="0"/>
              <a:t>β-</a:t>
            </a:r>
            <a:r>
              <a:rPr lang="en-US" dirty="0"/>
              <a:t>Actin (TUMOR), boxed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6BC0F2-8745-45D9-BA91-47A927257A57}"/>
              </a:ext>
            </a:extLst>
          </p:cNvPr>
          <p:cNvSpPr txBox="1"/>
          <p:nvPr/>
        </p:nvSpPr>
        <p:spPr>
          <a:xfrm>
            <a:off x="6934702" y="1950335"/>
            <a:ext cx="2612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Unaltered, full membrane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475B49C-C2B5-4C17-8F86-DD5830AA7CEA}"/>
              </a:ext>
            </a:extLst>
          </p:cNvPr>
          <p:cNvSpPr txBox="1"/>
          <p:nvPr/>
        </p:nvSpPr>
        <p:spPr>
          <a:xfrm>
            <a:off x="7947312" y="0"/>
            <a:ext cx="39880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Supplementary Fig. 2a, </a:t>
            </a:r>
            <a:r>
              <a:rPr lang="el-GR" dirty="0"/>
              <a:t>β-</a:t>
            </a:r>
            <a:r>
              <a:rPr lang="en-US" dirty="0"/>
              <a:t>Actin (TUMOR)</a:t>
            </a:r>
          </a:p>
        </p:txBody>
      </p:sp>
      <p:sp>
        <p:nvSpPr>
          <p:cNvPr id="9" name="Rectangle 8"/>
          <p:cNvSpPr/>
          <p:nvPr/>
        </p:nvSpPr>
        <p:spPr>
          <a:xfrm>
            <a:off x="3827994" y="4874810"/>
            <a:ext cx="2199901" cy="51370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DC0F0A8-78A3-4BBC-A772-3D4B7D0AD840}"/>
              </a:ext>
            </a:extLst>
          </p:cNvPr>
          <p:cNvSpPr txBox="1"/>
          <p:nvPr/>
        </p:nvSpPr>
        <p:spPr>
          <a:xfrm>
            <a:off x="2792281" y="5208554"/>
            <a:ext cx="6463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35kDa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3390987" y="5362443"/>
            <a:ext cx="1619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5DC0F0A8-78A3-4BBC-A772-3D4B7D0AD840}"/>
              </a:ext>
            </a:extLst>
          </p:cNvPr>
          <p:cNvSpPr txBox="1"/>
          <p:nvPr/>
        </p:nvSpPr>
        <p:spPr>
          <a:xfrm>
            <a:off x="2792281" y="4342833"/>
            <a:ext cx="6463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70kDa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3390987" y="4496722"/>
            <a:ext cx="1619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5DC0F0A8-78A3-4BBC-A772-3D4B7D0AD840}"/>
              </a:ext>
            </a:extLst>
          </p:cNvPr>
          <p:cNvSpPr txBox="1"/>
          <p:nvPr/>
        </p:nvSpPr>
        <p:spPr>
          <a:xfrm>
            <a:off x="2792281" y="4669660"/>
            <a:ext cx="6463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55kDa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3390987" y="4823549"/>
            <a:ext cx="1619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111" y="665597"/>
            <a:ext cx="2640070" cy="2050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8905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1759</TotalTime>
  <Words>338</Words>
  <Application>Microsoft Office PowerPoint</Application>
  <PresentationFormat>Widescreen</PresentationFormat>
  <Paragraphs>56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Weill Cornell Medicine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Aitziber Buqué Martinez</dc:creator>
  <cp:lastModifiedBy>Lorenzo Galluzzi</cp:lastModifiedBy>
  <cp:revision>30</cp:revision>
  <dcterms:created xsi:type="dcterms:W3CDTF">2020-05-21T13:58:14Z</dcterms:created>
  <dcterms:modified xsi:type="dcterms:W3CDTF">2020-06-26T17:17:15Z</dcterms:modified>
</cp:coreProperties>
</file>