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handoutMasterIdLst>
    <p:handoutMasterId r:id="rId14"/>
  </p:handoutMasterIdLst>
  <p:sldIdLst>
    <p:sldId id="427" r:id="rId2"/>
    <p:sldId id="429" r:id="rId3"/>
    <p:sldId id="430" r:id="rId4"/>
    <p:sldId id="431" r:id="rId5"/>
    <p:sldId id="432" r:id="rId6"/>
    <p:sldId id="433" r:id="rId7"/>
    <p:sldId id="434" r:id="rId8"/>
    <p:sldId id="435" r:id="rId9"/>
    <p:sldId id="436" r:id="rId10"/>
    <p:sldId id="437" r:id="rId11"/>
    <p:sldId id="438" r:id="rId12"/>
  </p:sldIdLst>
  <p:sldSz cx="9144000" cy="6858000" type="letter"/>
  <p:notesSz cx="9296400" cy="6881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42" userDrawn="1">
          <p15:clr>
            <a:srgbClr val="A4A3A4"/>
          </p15:clr>
        </p15:guide>
        <p15:guide id="10" pos="4604" userDrawn="1">
          <p15:clr>
            <a:srgbClr val="A4A3A4"/>
          </p15:clr>
        </p15:guide>
        <p15:guide id="11" pos="5602" userDrawn="1">
          <p15:clr>
            <a:srgbClr val="A4A3A4"/>
          </p15:clr>
        </p15:guide>
        <p15:guide id="12" pos="158" userDrawn="1">
          <p15:clr>
            <a:srgbClr val="A4A3A4"/>
          </p15:clr>
        </p15:guide>
        <p15:guide id="13" pos="297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8DC4"/>
    <a:srgbClr val="7FBF7B"/>
    <a:srgbClr val="1A48D4"/>
    <a:srgbClr val="1A49D3"/>
    <a:srgbClr val="5B9BD5"/>
    <a:srgbClr val="593AF6"/>
    <a:srgbClr val="E4181A"/>
    <a:srgbClr val="F18788"/>
    <a:srgbClr val="4DAF49"/>
    <a:srgbClr val="4BAE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213" autoAdjust="0"/>
    <p:restoredTop sz="94133" autoAdjust="0"/>
  </p:normalViewPr>
  <p:slideViewPr>
    <p:cSldViewPr snapToGrid="0">
      <p:cViewPr varScale="1">
        <p:scale>
          <a:sx n="68" d="100"/>
          <a:sy n="68" d="100"/>
        </p:scale>
        <p:origin x="864" y="33"/>
      </p:cViewPr>
      <p:guideLst>
        <p:guide orient="horz" pos="4042"/>
        <p:guide pos="4604"/>
        <p:guide pos="5602"/>
        <p:guide pos="158"/>
        <p:guide pos="297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3" d="100"/>
          <a:sy n="53" d="100"/>
        </p:scale>
        <p:origin x="2648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8440" cy="345285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10" y="0"/>
            <a:ext cx="4028440" cy="345285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00B70CD-68BD-4320-8AC8-AEE39ADB471E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536529"/>
            <a:ext cx="4028440" cy="345285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10" y="6536529"/>
            <a:ext cx="4028440" cy="345285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3CA30B30-85F0-4A81-BE1C-CE97D2FA8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701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8440" cy="345285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10" y="0"/>
            <a:ext cx="4028440" cy="345285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C04982FE-ED46-423F-8AFB-B79C0719A48F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00388" y="860425"/>
            <a:ext cx="3095625" cy="23225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1" y="3311872"/>
            <a:ext cx="7437119" cy="2709714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536529"/>
            <a:ext cx="4028440" cy="345285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10" y="6536529"/>
            <a:ext cx="4028440" cy="345285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197AE16C-AF19-4A4D-9046-550099D7C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953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100388" y="860425"/>
            <a:ext cx="3095625" cy="232251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dirty="0"/>
              <a:t>USF1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229/29758,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overlap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且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有</a:t>
            </a:r>
            <a:r>
              <a:rPr kumimoji="1" lang="en-US" altLang="zh-CN" sz="1200" dirty="0"/>
              <a:t>gene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link</a:t>
            </a:r>
            <a:r>
              <a:rPr kumimoji="1" lang="zh-CN" altLang="en-US" sz="1200" dirty="0"/>
              <a:t>的是</a:t>
            </a:r>
            <a:r>
              <a:rPr kumimoji="1" lang="en-US" altLang="zh-CN" sz="1200" dirty="0"/>
              <a:t>10</a:t>
            </a:r>
            <a:r>
              <a:rPr kumimoji="1" lang="zh-CN" altLang="en-US" sz="1200" dirty="0"/>
              <a:t>个 </a:t>
            </a:r>
            <a:r>
              <a:rPr kumimoji="1" lang="en-US" altLang="zh-CN" sz="1200" dirty="0"/>
              <a:t>map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to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197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genes. Peaks overlap 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27 gene </a:t>
            </a:r>
            <a:r>
              <a:rPr kumimoji="1" lang="en-US" altLang="zh-CN" sz="1200" dirty="0" err="1"/>
              <a:t>promtors</a:t>
            </a:r>
            <a:endParaRPr kumimoji="1" lang="en-US" altLang="zh-CN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dirty="0"/>
              <a:t>USF2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68/6948,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overlap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且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有</a:t>
            </a:r>
            <a:r>
              <a:rPr kumimoji="1" lang="en-US" altLang="zh-CN" sz="1200" dirty="0"/>
              <a:t>gene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link</a:t>
            </a:r>
            <a:r>
              <a:rPr kumimoji="1" lang="zh-CN" altLang="en-US" sz="1200" dirty="0"/>
              <a:t>的是</a:t>
            </a:r>
            <a:r>
              <a:rPr kumimoji="1" lang="en-US" altLang="zh-CN" sz="1200" dirty="0"/>
              <a:t>4</a:t>
            </a:r>
            <a:r>
              <a:rPr kumimoji="1" lang="zh-CN" altLang="en-US" sz="1200" dirty="0"/>
              <a:t>个 </a:t>
            </a:r>
            <a:r>
              <a:rPr kumimoji="1" lang="en-US" altLang="zh-CN" sz="1200" dirty="0"/>
              <a:t>map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to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27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genes.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Peaks overlap 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27 gene </a:t>
            </a:r>
            <a:r>
              <a:rPr kumimoji="1" lang="en-US" altLang="zh-CN" sz="1200" dirty="0" err="1"/>
              <a:t>promtors</a:t>
            </a:r>
            <a:endParaRPr kumimoji="1" lang="zh-CN" altLang="en-US" sz="12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51AB6-A88C-D045-B873-47734FB8D05F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98953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100388" y="860425"/>
            <a:ext cx="3095625" cy="232251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dirty="0"/>
              <a:t>USF1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229/29758,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overlap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且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有</a:t>
            </a:r>
            <a:r>
              <a:rPr kumimoji="1" lang="en-US" altLang="zh-CN" sz="1200" dirty="0"/>
              <a:t>gene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link</a:t>
            </a:r>
            <a:r>
              <a:rPr kumimoji="1" lang="zh-CN" altLang="en-US" sz="1200" dirty="0"/>
              <a:t>的是</a:t>
            </a:r>
            <a:r>
              <a:rPr kumimoji="1" lang="en-US" altLang="zh-CN" sz="1200" dirty="0"/>
              <a:t>10</a:t>
            </a:r>
            <a:r>
              <a:rPr kumimoji="1" lang="zh-CN" altLang="en-US" sz="1200" dirty="0"/>
              <a:t>个 </a:t>
            </a:r>
            <a:r>
              <a:rPr kumimoji="1" lang="en-US" altLang="zh-CN" sz="1200" dirty="0"/>
              <a:t>map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to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197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genes. Peaks overlap 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27 gene </a:t>
            </a:r>
            <a:r>
              <a:rPr kumimoji="1" lang="en-US" altLang="zh-CN" sz="1200" dirty="0" err="1"/>
              <a:t>promtors</a:t>
            </a:r>
            <a:endParaRPr kumimoji="1" lang="en-US" altLang="zh-CN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dirty="0"/>
              <a:t>USF2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68/6948,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overlap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且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有</a:t>
            </a:r>
            <a:r>
              <a:rPr kumimoji="1" lang="en-US" altLang="zh-CN" sz="1200" dirty="0"/>
              <a:t>gene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link</a:t>
            </a:r>
            <a:r>
              <a:rPr kumimoji="1" lang="zh-CN" altLang="en-US" sz="1200" dirty="0"/>
              <a:t>的是</a:t>
            </a:r>
            <a:r>
              <a:rPr kumimoji="1" lang="en-US" altLang="zh-CN" sz="1200" dirty="0"/>
              <a:t>4</a:t>
            </a:r>
            <a:r>
              <a:rPr kumimoji="1" lang="zh-CN" altLang="en-US" sz="1200" dirty="0"/>
              <a:t>个 </a:t>
            </a:r>
            <a:r>
              <a:rPr kumimoji="1" lang="en-US" altLang="zh-CN" sz="1200" dirty="0"/>
              <a:t>map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to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27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genes.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Peaks overlap 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27 gene </a:t>
            </a:r>
            <a:r>
              <a:rPr kumimoji="1" lang="en-US" altLang="zh-CN" sz="1200" dirty="0" err="1"/>
              <a:t>promtors</a:t>
            </a:r>
            <a:endParaRPr kumimoji="1" lang="zh-CN" altLang="en-US" sz="12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51AB6-A88C-D045-B873-47734FB8D05F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2480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100388" y="860425"/>
            <a:ext cx="3095625" cy="232251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dirty="0"/>
              <a:t>USF1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229/29758,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overlap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且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有</a:t>
            </a:r>
            <a:r>
              <a:rPr kumimoji="1" lang="en-US" altLang="zh-CN" sz="1200" dirty="0"/>
              <a:t>gene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link</a:t>
            </a:r>
            <a:r>
              <a:rPr kumimoji="1" lang="zh-CN" altLang="en-US" sz="1200" dirty="0"/>
              <a:t>的是</a:t>
            </a:r>
            <a:r>
              <a:rPr kumimoji="1" lang="en-US" altLang="zh-CN" sz="1200" dirty="0"/>
              <a:t>10</a:t>
            </a:r>
            <a:r>
              <a:rPr kumimoji="1" lang="zh-CN" altLang="en-US" sz="1200" dirty="0"/>
              <a:t>个 </a:t>
            </a:r>
            <a:r>
              <a:rPr kumimoji="1" lang="en-US" altLang="zh-CN" sz="1200" dirty="0"/>
              <a:t>map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to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197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genes. Peaks overlap 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27 gene </a:t>
            </a:r>
            <a:r>
              <a:rPr kumimoji="1" lang="en-US" altLang="zh-CN" sz="1200" dirty="0" err="1"/>
              <a:t>promtors</a:t>
            </a:r>
            <a:endParaRPr kumimoji="1" lang="en-US" altLang="zh-CN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dirty="0"/>
              <a:t>USF2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68/6948,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overlap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且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有</a:t>
            </a:r>
            <a:r>
              <a:rPr kumimoji="1" lang="en-US" altLang="zh-CN" sz="1200" dirty="0"/>
              <a:t>gene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link</a:t>
            </a:r>
            <a:r>
              <a:rPr kumimoji="1" lang="zh-CN" altLang="en-US" sz="1200" dirty="0"/>
              <a:t>的是</a:t>
            </a:r>
            <a:r>
              <a:rPr kumimoji="1" lang="en-US" altLang="zh-CN" sz="1200" dirty="0"/>
              <a:t>4</a:t>
            </a:r>
            <a:r>
              <a:rPr kumimoji="1" lang="zh-CN" altLang="en-US" sz="1200" dirty="0"/>
              <a:t>个 </a:t>
            </a:r>
            <a:r>
              <a:rPr kumimoji="1" lang="en-US" altLang="zh-CN" sz="1200" dirty="0"/>
              <a:t>map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to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27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genes.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Peaks overlap 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27 gene </a:t>
            </a:r>
            <a:r>
              <a:rPr kumimoji="1" lang="en-US" altLang="zh-CN" sz="1200" dirty="0" err="1"/>
              <a:t>promtors</a:t>
            </a:r>
            <a:endParaRPr kumimoji="1" lang="zh-CN" altLang="en-US" sz="12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51AB6-A88C-D045-B873-47734FB8D05F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756421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100388" y="860425"/>
            <a:ext cx="3095625" cy="232251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dirty="0"/>
              <a:t>USF1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229/29758,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overlap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且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有</a:t>
            </a:r>
            <a:r>
              <a:rPr kumimoji="1" lang="en-US" altLang="zh-CN" sz="1200" dirty="0"/>
              <a:t>gene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link</a:t>
            </a:r>
            <a:r>
              <a:rPr kumimoji="1" lang="zh-CN" altLang="en-US" sz="1200" dirty="0"/>
              <a:t>的是</a:t>
            </a:r>
            <a:r>
              <a:rPr kumimoji="1" lang="en-US" altLang="zh-CN" sz="1200" dirty="0"/>
              <a:t>10</a:t>
            </a:r>
            <a:r>
              <a:rPr kumimoji="1" lang="zh-CN" altLang="en-US" sz="1200" dirty="0"/>
              <a:t>个 </a:t>
            </a:r>
            <a:r>
              <a:rPr kumimoji="1" lang="en-US" altLang="zh-CN" sz="1200" dirty="0"/>
              <a:t>map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to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197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genes. Peaks overlap 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27 gene </a:t>
            </a:r>
            <a:r>
              <a:rPr kumimoji="1" lang="en-US" altLang="zh-CN" sz="1200" dirty="0" err="1"/>
              <a:t>promtors</a:t>
            </a:r>
            <a:endParaRPr kumimoji="1" lang="en-US" altLang="zh-CN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dirty="0"/>
              <a:t>USF2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68/6948,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overlap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且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有</a:t>
            </a:r>
            <a:r>
              <a:rPr kumimoji="1" lang="en-US" altLang="zh-CN" sz="1200" dirty="0"/>
              <a:t>gene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link</a:t>
            </a:r>
            <a:r>
              <a:rPr kumimoji="1" lang="zh-CN" altLang="en-US" sz="1200" dirty="0"/>
              <a:t>的是</a:t>
            </a:r>
            <a:r>
              <a:rPr kumimoji="1" lang="en-US" altLang="zh-CN" sz="1200" dirty="0"/>
              <a:t>4</a:t>
            </a:r>
            <a:r>
              <a:rPr kumimoji="1" lang="zh-CN" altLang="en-US" sz="1200" dirty="0"/>
              <a:t>个 </a:t>
            </a:r>
            <a:r>
              <a:rPr kumimoji="1" lang="en-US" altLang="zh-CN" sz="1200" dirty="0"/>
              <a:t>map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to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27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genes.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Peaks overlap 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27 gene </a:t>
            </a:r>
            <a:r>
              <a:rPr kumimoji="1" lang="en-US" altLang="zh-CN" sz="1200" dirty="0" err="1"/>
              <a:t>promtors</a:t>
            </a:r>
            <a:endParaRPr kumimoji="1" lang="zh-CN" altLang="en-US" sz="12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51AB6-A88C-D045-B873-47734FB8D05F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635723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100388" y="860425"/>
            <a:ext cx="3095625" cy="232251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dirty="0"/>
              <a:t>USF1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229/29758,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overlap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且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有</a:t>
            </a:r>
            <a:r>
              <a:rPr kumimoji="1" lang="en-US" altLang="zh-CN" sz="1200" dirty="0"/>
              <a:t>gene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link</a:t>
            </a:r>
            <a:r>
              <a:rPr kumimoji="1" lang="zh-CN" altLang="en-US" sz="1200" dirty="0"/>
              <a:t>的是</a:t>
            </a:r>
            <a:r>
              <a:rPr kumimoji="1" lang="en-US" altLang="zh-CN" sz="1200" dirty="0"/>
              <a:t>10</a:t>
            </a:r>
            <a:r>
              <a:rPr kumimoji="1" lang="zh-CN" altLang="en-US" sz="1200" dirty="0"/>
              <a:t>个 </a:t>
            </a:r>
            <a:r>
              <a:rPr kumimoji="1" lang="en-US" altLang="zh-CN" sz="1200" dirty="0"/>
              <a:t>map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to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197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genes. Peaks overlap 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27 gene </a:t>
            </a:r>
            <a:r>
              <a:rPr kumimoji="1" lang="en-US" altLang="zh-CN" sz="1200" dirty="0" err="1"/>
              <a:t>promtors</a:t>
            </a:r>
            <a:endParaRPr kumimoji="1" lang="en-US" altLang="zh-CN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dirty="0"/>
              <a:t>USF2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68/6948,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overlap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且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有</a:t>
            </a:r>
            <a:r>
              <a:rPr kumimoji="1" lang="en-US" altLang="zh-CN" sz="1200" dirty="0"/>
              <a:t>gene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link</a:t>
            </a:r>
            <a:r>
              <a:rPr kumimoji="1" lang="zh-CN" altLang="en-US" sz="1200" dirty="0"/>
              <a:t>的是</a:t>
            </a:r>
            <a:r>
              <a:rPr kumimoji="1" lang="en-US" altLang="zh-CN" sz="1200" dirty="0"/>
              <a:t>4</a:t>
            </a:r>
            <a:r>
              <a:rPr kumimoji="1" lang="zh-CN" altLang="en-US" sz="1200" dirty="0"/>
              <a:t>个 </a:t>
            </a:r>
            <a:r>
              <a:rPr kumimoji="1" lang="en-US" altLang="zh-CN" sz="1200" dirty="0"/>
              <a:t>map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to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27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genes.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Peaks overlap 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27 gene </a:t>
            </a:r>
            <a:r>
              <a:rPr kumimoji="1" lang="en-US" altLang="zh-CN" sz="1200" dirty="0" err="1"/>
              <a:t>promtors</a:t>
            </a:r>
            <a:endParaRPr kumimoji="1" lang="zh-CN" altLang="en-US" sz="12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51AB6-A88C-D045-B873-47734FB8D05F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61886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100388" y="860425"/>
            <a:ext cx="3095625" cy="232251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dirty="0"/>
              <a:t>USF1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229/29758,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overlap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且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有</a:t>
            </a:r>
            <a:r>
              <a:rPr kumimoji="1" lang="en-US" altLang="zh-CN" sz="1200" dirty="0"/>
              <a:t>gene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link</a:t>
            </a:r>
            <a:r>
              <a:rPr kumimoji="1" lang="zh-CN" altLang="en-US" sz="1200" dirty="0"/>
              <a:t>的是</a:t>
            </a:r>
            <a:r>
              <a:rPr kumimoji="1" lang="en-US" altLang="zh-CN" sz="1200" dirty="0"/>
              <a:t>10</a:t>
            </a:r>
            <a:r>
              <a:rPr kumimoji="1" lang="zh-CN" altLang="en-US" sz="1200" dirty="0"/>
              <a:t>个 </a:t>
            </a:r>
            <a:r>
              <a:rPr kumimoji="1" lang="en-US" altLang="zh-CN" sz="1200" dirty="0"/>
              <a:t>map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to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197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genes. Peaks overlap 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27 gene </a:t>
            </a:r>
            <a:r>
              <a:rPr kumimoji="1" lang="en-US" altLang="zh-CN" sz="1200" dirty="0" err="1"/>
              <a:t>promtors</a:t>
            </a:r>
            <a:endParaRPr kumimoji="1" lang="en-US" altLang="zh-CN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dirty="0"/>
              <a:t>USF2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68/6948,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overlap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且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有</a:t>
            </a:r>
            <a:r>
              <a:rPr kumimoji="1" lang="en-US" altLang="zh-CN" sz="1200" dirty="0"/>
              <a:t>gene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link</a:t>
            </a:r>
            <a:r>
              <a:rPr kumimoji="1" lang="zh-CN" altLang="en-US" sz="1200" dirty="0"/>
              <a:t>的是</a:t>
            </a:r>
            <a:r>
              <a:rPr kumimoji="1" lang="en-US" altLang="zh-CN" sz="1200" dirty="0"/>
              <a:t>4</a:t>
            </a:r>
            <a:r>
              <a:rPr kumimoji="1" lang="zh-CN" altLang="en-US" sz="1200" dirty="0"/>
              <a:t>个 </a:t>
            </a:r>
            <a:r>
              <a:rPr kumimoji="1" lang="en-US" altLang="zh-CN" sz="1200" dirty="0"/>
              <a:t>map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to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27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genes.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Peaks overlap 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27 gene </a:t>
            </a:r>
            <a:r>
              <a:rPr kumimoji="1" lang="en-US" altLang="zh-CN" sz="1200" dirty="0" err="1"/>
              <a:t>promtors</a:t>
            </a:r>
            <a:endParaRPr kumimoji="1" lang="zh-CN" altLang="en-US" sz="12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51AB6-A88C-D045-B873-47734FB8D05F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545098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100388" y="860425"/>
            <a:ext cx="3095625" cy="232251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dirty="0"/>
              <a:t>USF1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229/29758,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overlap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且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有</a:t>
            </a:r>
            <a:r>
              <a:rPr kumimoji="1" lang="en-US" altLang="zh-CN" sz="1200" dirty="0"/>
              <a:t>gene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link</a:t>
            </a:r>
            <a:r>
              <a:rPr kumimoji="1" lang="zh-CN" altLang="en-US" sz="1200" dirty="0"/>
              <a:t>的是</a:t>
            </a:r>
            <a:r>
              <a:rPr kumimoji="1" lang="en-US" altLang="zh-CN" sz="1200" dirty="0"/>
              <a:t>10</a:t>
            </a:r>
            <a:r>
              <a:rPr kumimoji="1" lang="zh-CN" altLang="en-US" sz="1200" dirty="0"/>
              <a:t>个 </a:t>
            </a:r>
            <a:r>
              <a:rPr kumimoji="1" lang="en-US" altLang="zh-CN" sz="1200" dirty="0"/>
              <a:t>map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to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197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genes. Peaks overlap 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27 gene </a:t>
            </a:r>
            <a:r>
              <a:rPr kumimoji="1" lang="en-US" altLang="zh-CN" sz="1200" dirty="0" err="1"/>
              <a:t>promtors</a:t>
            </a:r>
            <a:endParaRPr kumimoji="1" lang="en-US" altLang="zh-CN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dirty="0"/>
              <a:t>USF2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68/6948,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overlap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且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有</a:t>
            </a:r>
            <a:r>
              <a:rPr kumimoji="1" lang="en-US" altLang="zh-CN" sz="1200" dirty="0"/>
              <a:t>gene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link</a:t>
            </a:r>
            <a:r>
              <a:rPr kumimoji="1" lang="zh-CN" altLang="en-US" sz="1200" dirty="0"/>
              <a:t>的是</a:t>
            </a:r>
            <a:r>
              <a:rPr kumimoji="1" lang="en-US" altLang="zh-CN" sz="1200" dirty="0"/>
              <a:t>4</a:t>
            </a:r>
            <a:r>
              <a:rPr kumimoji="1" lang="zh-CN" altLang="en-US" sz="1200" dirty="0"/>
              <a:t>个 </a:t>
            </a:r>
            <a:r>
              <a:rPr kumimoji="1" lang="en-US" altLang="zh-CN" sz="1200" dirty="0"/>
              <a:t>map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to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27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genes.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Peaks overlap 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27 gene </a:t>
            </a:r>
            <a:r>
              <a:rPr kumimoji="1" lang="en-US" altLang="zh-CN" sz="1200" dirty="0" err="1"/>
              <a:t>promtors</a:t>
            </a:r>
            <a:endParaRPr kumimoji="1" lang="zh-CN" altLang="en-US" sz="12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51AB6-A88C-D045-B873-47734FB8D05F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987130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100388" y="860425"/>
            <a:ext cx="3095625" cy="232251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dirty="0"/>
              <a:t>USF1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229/29758,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overlap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且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有</a:t>
            </a:r>
            <a:r>
              <a:rPr kumimoji="1" lang="en-US" altLang="zh-CN" sz="1200" dirty="0"/>
              <a:t>gene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link</a:t>
            </a:r>
            <a:r>
              <a:rPr kumimoji="1" lang="zh-CN" altLang="en-US" sz="1200" dirty="0"/>
              <a:t>的是</a:t>
            </a:r>
            <a:r>
              <a:rPr kumimoji="1" lang="en-US" altLang="zh-CN" sz="1200" dirty="0"/>
              <a:t>10</a:t>
            </a:r>
            <a:r>
              <a:rPr kumimoji="1" lang="zh-CN" altLang="en-US" sz="1200" dirty="0"/>
              <a:t>个 </a:t>
            </a:r>
            <a:r>
              <a:rPr kumimoji="1" lang="en-US" altLang="zh-CN" sz="1200" dirty="0"/>
              <a:t>map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to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197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genes. Peaks overlap 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27 gene </a:t>
            </a:r>
            <a:r>
              <a:rPr kumimoji="1" lang="en-US" altLang="zh-CN" sz="1200" dirty="0" err="1"/>
              <a:t>promtors</a:t>
            </a:r>
            <a:endParaRPr kumimoji="1" lang="en-US" altLang="zh-CN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dirty="0"/>
              <a:t>USF2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68/6948,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overlap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且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有</a:t>
            </a:r>
            <a:r>
              <a:rPr kumimoji="1" lang="en-US" altLang="zh-CN" sz="1200" dirty="0"/>
              <a:t>gene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link</a:t>
            </a:r>
            <a:r>
              <a:rPr kumimoji="1" lang="zh-CN" altLang="en-US" sz="1200" dirty="0"/>
              <a:t>的是</a:t>
            </a:r>
            <a:r>
              <a:rPr kumimoji="1" lang="en-US" altLang="zh-CN" sz="1200" dirty="0"/>
              <a:t>4</a:t>
            </a:r>
            <a:r>
              <a:rPr kumimoji="1" lang="zh-CN" altLang="en-US" sz="1200" dirty="0"/>
              <a:t>个 </a:t>
            </a:r>
            <a:r>
              <a:rPr kumimoji="1" lang="en-US" altLang="zh-CN" sz="1200" dirty="0"/>
              <a:t>map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to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27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genes.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Peaks overlap 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27 gene </a:t>
            </a:r>
            <a:r>
              <a:rPr kumimoji="1" lang="en-US" altLang="zh-CN" sz="1200" dirty="0" err="1"/>
              <a:t>promtors</a:t>
            </a:r>
            <a:endParaRPr kumimoji="1" lang="zh-CN" altLang="en-US" sz="12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51AB6-A88C-D045-B873-47734FB8D05F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650105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100388" y="860425"/>
            <a:ext cx="3095625" cy="232251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dirty="0"/>
              <a:t>USF1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229/29758,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overlap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且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有</a:t>
            </a:r>
            <a:r>
              <a:rPr kumimoji="1" lang="en-US" altLang="zh-CN" sz="1200" dirty="0"/>
              <a:t>gene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link</a:t>
            </a:r>
            <a:r>
              <a:rPr kumimoji="1" lang="zh-CN" altLang="en-US" sz="1200" dirty="0"/>
              <a:t>的是</a:t>
            </a:r>
            <a:r>
              <a:rPr kumimoji="1" lang="en-US" altLang="zh-CN" sz="1200" dirty="0"/>
              <a:t>10</a:t>
            </a:r>
            <a:r>
              <a:rPr kumimoji="1" lang="zh-CN" altLang="en-US" sz="1200" dirty="0"/>
              <a:t>个 </a:t>
            </a:r>
            <a:r>
              <a:rPr kumimoji="1" lang="en-US" altLang="zh-CN" sz="1200" dirty="0"/>
              <a:t>map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to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197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genes. Peaks overlap 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27 gene </a:t>
            </a:r>
            <a:r>
              <a:rPr kumimoji="1" lang="en-US" altLang="zh-CN" sz="1200" dirty="0" err="1"/>
              <a:t>promtors</a:t>
            </a:r>
            <a:endParaRPr kumimoji="1" lang="en-US" altLang="zh-CN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dirty="0"/>
              <a:t>USF2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68/6948,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overlap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且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有</a:t>
            </a:r>
            <a:r>
              <a:rPr kumimoji="1" lang="en-US" altLang="zh-CN" sz="1200" dirty="0"/>
              <a:t>gene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link</a:t>
            </a:r>
            <a:r>
              <a:rPr kumimoji="1" lang="zh-CN" altLang="en-US" sz="1200" dirty="0"/>
              <a:t>的是</a:t>
            </a:r>
            <a:r>
              <a:rPr kumimoji="1" lang="en-US" altLang="zh-CN" sz="1200" dirty="0"/>
              <a:t>4</a:t>
            </a:r>
            <a:r>
              <a:rPr kumimoji="1" lang="zh-CN" altLang="en-US" sz="1200" dirty="0"/>
              <a:t>个 </a:t>
            </a:r>
            <a:r>
              <a:rPr kumimoji="1" lang="en-US" altLang="zh-CN" sz="1200" dirty="0"/>
              <a:t>map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to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27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genes.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Peaks overlap 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27 gene </a:t>
            </a:r>
            <a:r>
              <a:rPr kumimoji="1" lang="en-US" altLang="zh-CN" sz="1200" dirty="0" err="1"/>
              <a:t>promtors</a:t>
            </a:r>
            <a:endParaRPr kumimoji="1" lang="zh-CN" altLang="en-US" sz="12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51AB6-A88C-D045-B873-47734FB8D05F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403990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100388" y="860425"/>
            <a:ext cx="3095625" cy="232251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dirty="0"/>
              <a:t>USF1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229/29758,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overlap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且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有</a:t>
            </a:r>
            <a:r>
              <a:rPr kumimoji="1" lang="en-US" altLang="zh-CN" sz="1200" dirty="0"/>
              <a:t>gene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link</a:t>
            </a:r>
            <a:r>
              <a:rPr kumimoji="1" lang="zh-CN" altLang="en-US" sz="1200" dirty="0"/>
              <a:t>的是</a:t>
            </a:r>
            <a:r>
              <a:rPr kumimoji="1" lang="en-US" altLang="zh-CN" sz="1200" dirty="0"/>
              <a:t>10</a:t>
            </a:r>
            <a:r>
              <a:rPr kumimoji="1" lang="zh-CN" altLang="en-US" sz="1200" dirty="0"/>
              <a:t>个 </a:t>
            </a:r>
            <a:r>
              <a:rPr kumimoji="1" lang="en-US" altLang="zh-CN" sz="1200" dirty="0"/>
              <a:t>map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to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197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genes. Peaks overlap 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27 gene </a:t>
            </a:r>
            <a:r>
              <a:rPr kumimoji="1" lang="en-US" altLang="zh-CN" sz="1200" dirty="0" err="1"/>
              <a:t>promtors</a:t>
            </a:r>
            <a:endParaRPr kumimoji="1" lang="en-US" altLang="zh-CN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dirty="0"/>
              <a:t>USF2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68/6948,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overlap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且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有</a:t>
            </a:r>
            <a:r>
              <a:rPr kumimoji="1" lang="en-US" altLang="zh-CN" sz="1200" dirty="0"/>
              <a:t>gene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link</a:t>
            </a:r>
            <a:r>
              <a:rPr kumimoji="1" lang="zh-CN" altLang="en-US" sz="1200" dirty="0"/>
              <a:t>的是</a:t>
            </a:r>
            <a:r>
              <a:rPr kumimoji="1" lang="en-US" altLang="zh-CN" sz="1200" dirty="0"/>
              <a:t>4</a:t>
            </a:r>
            <a:r>
              <a:rPr kumimoji="1" lang="zh-CN" altLang="en-US" sz="1200" dirty="0"/>
              <a:t>个 </a:t>
            </a:r>
            <a:r>
              <a:rPr kumimoji="1" lang="en-US" altLang="zh-CN" sz="1200" dirty="0"/>
              <a:t>map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to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27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genes.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Peaks overlap 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27 gene </a:t>
            </a:r>
            <a:r>
              <a:rPr kumimoji="1" lang="en-US" altLang="zh-CN" sz="1200" dirty="0" err="1"/>
              <a:t>promtors</a:t>
            </a:r>
            <a:endParaRPr kumimoji="1" lang="zh-CN" altLang="en-US" sz="12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51AB6-A88C-D045-B873-47734FB8D05F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439594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100388" y="860425"/>
            <a:ext cx="3095625" cy="232251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dirty="0"/>
              <a:t>USF1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229/29758,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overlap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且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有</a:t>
            </a:r>
            <a:r>
              <a:rPr kumimoji="1" lang="en-US" altLang="zh-CN" sz="1200" dirty="0"/>
              <a:t>gene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link</a:t>
            </a:r>
            <a:r>
              <a:rPr kumimoji="1" lang="zh-CN" altLang="en-US" sz="1200" dirty="0"/>
              <a:t>的是</a:t>
            </a:r>
            <a:r>
              <a:rPr kumimoji="1" lang="en-US" altLang="zh-CN" sz="1200" dirty="0"/>
              <a:t>10</a:t>
            </a:r>
            <a:r>
              <a:rPr kumimoji="1" lang="zh-CN" altLang="en-US" sz="1200" dirty="0"/>
              <a:t>个 </a:t>
            </a:r>
            <a:r>
              <a:rPr kumimoji="1" lang="en-US" altLang="zh-CN" sz="1200" dirty="0"/>
              <a:t>map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to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197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genes. Peaks overlap 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27 gene </a:t>
            </a:r>
            <a:r>
              <a:rPr kumimoji="1" lang="en-US" altLang="zh-CN" sz="1200" dirty="0" err="1"/>
              <a:t>promtors</a:t>
            </a:r>
            <a:endParaRPr kumimoji="1" lang="en-US" altLang="zh-CN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dirty="0"/>
              <a:t>USF2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68/6948,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overlap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且</a:t>
            </a:r>
            <a:r>
              <a:rPr kumimoji="1" lang="en-US" altLang="zh-CN" sz="1200" dirty="0"/>
              <a:t>enhance</a:t>
            </a:r>
            <a:r>
              <a:rPr kumimoji="1" lang="zh-CN" altLang="en-US" sz="1200" dirty="0"/>
              <a:t> 有</a:t>
            </a:r>
            <a:r>
              <a:rPr kumimoji="1" lang="en-US" altLang="zh-CN" sz="1200" dirty="0"/>
              <a:t>gene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link</a:t>
            </a:r>
            <a:r>
              <a:rPr kumimoji="1" lang="zh-CN" altLang="en-US" sz="1200" dirty="0"/>
              <a:t>的是</a:t>
            </a:r>
            <a:r>
              <a:rPr kumimoji="1" lang="en-US" altLang="zh-CN" sz="1200" dirty="0"/>
              <a:t>4</a:t>
            </a:r>
            <a:r>
              <a:rPr kumimoji="1" lang="zh-CN" altLang="en-US" sz="1200" dirty="0"/>
              <a:t>个 </a:t>
            </a:r>
            <a:r>
              <a:rPr kumimoji="1" lang="en-US" altLang="zh-CN" sz="1200" dirty="0"/>
              <a:t>map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to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27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genes.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Peaks overlap 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27 gene </a:t>
            </a:r>
            <a:r>
              <a:rPr kumimoji="1" lang="en-US" altLang="zh-CN" sz="1200" dirty="0" err="1"/>
              <a:t>promtors</a:t>
            </a:r>
            <a:endParaRPr kumimoji="1" lang="zh-CN" altLang="en-US" sz="12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51AB6-A88C-D045-B873-47734FB8D05F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51868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22F46-1A14-413D-A96B-3E2F9B0BEA48}" type="datetime1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CF0C-1E73-4354-B582-C6A4ACB1A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274314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
二级
三级
四级
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22F46-1A14-413D-A96B-3E2F9B0BEA48}" type="datetime1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CF0C-1E73-4354-B582-C6A4ACB1A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524329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
二级
三级
四级
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22F46-1A14-413D-A96B-3E2F9B0BEA48}" type="datetime1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CF0C-1E73-4354-B582-C6A4ACB1A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839617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
二级
三级
四级
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
二级
三级
四级
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22F46-1A14-413D-A96B-3E2F9B0BEA48}" type="datetime1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CF0C-1E73-4354-B582-C6A4ACB1A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935324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
二级
三级
四级
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
二级
三级
四级
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
二级
三级
四级
五级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
二级
三级
四级
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22F46-1A14-413D-A96B-3E2F9B0BEA48}" type="datetime1">
              <a:rPr lang="en-US" smtClean="0"/>
              <a:t>10/27/2020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CF0C-1E73-4354-B582-C6A4ACB1A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362553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22F46-1A14-413D-A96B-3E2F9B0BEA48}" type="datetime1">
              <a:rPr lang="en-US" smtClean="0"/>
              <a:t>10/27/2020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CF0C-1E73-4354-B582-C6A4ACB1A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37437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22F46-1A14-413D-A96B-3E2F9B0BEA48}" type="datetime1">
              <a:rPr lang="en-US" smtClean="0"/>
              <a:t>10/27/2020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CF0C-1E73-4354-B582-C6A4ACB1A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311407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
二级
三级
四级
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
二级
三级
四级
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22F46-1A14-413D-A96B-3E2F9B0BEA48}" type="datetime1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CF0C-1E73-4354-B582-C6A4ACB1A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597089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
二级
三级
四级
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22F46-1A14-413D-A96B-3E2F9B0BEA48}" type="datetime1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CF0C-1E73-4354-B582-C6A4ACB1A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883053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
二级
三级
四级
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22F46-1A14-413D-A96B-3E2F9B0BEA48}" type="datetime1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CF0C-1E73-4354-B582-C6A4ACB1A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94309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
二级
三级
四级
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22F46-1A14-413D-A96B-3E2F9B0BEA48}" type="datetime1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CF0C-1E73-4354-B582-C6A4ACB1A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729535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
二级
三级
四级
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22F46-1A14-413D-A96B-3E2F9B0BEA48}" type="datetime1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ACF0C-1E73-4354-B582-C6A4ACB1A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140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屏幕截图&#10;&#10;描述已自动生成">
            <a:extLst>
              <a:ext uri="{FF2B5EF4-FFF2-40B4-BE49-F238E27FC236}">
                <a16:creationId xmlns:a16="http://schemas.microsoft.com/office/drawing/2014/main" id="{D885870E-7203-E74C-A7A5-08DB096199B6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478" y="1003122"/>
            <a:ext cx="7616284" cy="5498719"/>
          </a:xfrm>
          <a:prstGeom prst="rect">
            <a:avLst/>
          </a:prstGeom>
        </p:spPr>
      </p:pic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1275CDEA-FA32-824B-AD1B-B25F007D2B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982602"/>
              </p:ext>
            </p:extLst>
          </p:nvPr>
        </p:nvGraphicFramePr>
        <p:xfrm>
          <a:off x="381684" y="504563"/>
          <a:ext cx="8522681" cy="59972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4872">
                  <a:extLst>
                    <a:ext uri="{9D8B030D-6E8A-4147-A177-3AD203B41FA5}">
                      <a16:colId xmlns:a16="http://schemas.microsoft.com/office/drawing/2014/main" val="1883956573"/>
                    </a:ext>
                  </a:extLst>
                </a:gridCol>
                <a:gridCol w="959665">
                  <a:extLst>
                    <a:ext uri="{9D8B030D-6E8A-4147-A177-3AD203B41FA5}">
                      <a16:colId xmlns:a16="http://schemas.microsoft.com/office/drawing/2014/main" val="3949823850"/>
                    </a:ext>
                  </a:extLst>
                </a:gridCol>
                <a:gridCol w="852268">
                  <a:extLst>
                    <a:ext uri="{9D8B030D-6E8A-4147-A177-3AD203B41FA5}">
                      <a16:colId xmlns:a16="http://schemas.microsoft.com/office/drawing/2014/main" val="1033670179"/>
                    </a:ext>
                  </a:extLst>
                </a:gridCol>
                <a:gridCol w="852268">
                  <a:extLst>
                    <a:ext uri="{9D8B030D-6E8A-4147-A177-3AD203B41FA5}">
                      <a16:colId xmlns:a16="http://schemas.microsoft.com/office/drawing/2014/main" val="2382195864"/>
                    </a:ext>
                  </a:extLst>
                </a:gridCol>
                <a:gridCol w="852268">
                  <a:extLst>
                    <a:ext uri="{9D8B030D-6E8A-4147-A177-3AD203B41FA5}">
                      <a16:colId xmlns:a16="http://schemas.microsoft.com/office/drawing/2014/main" val="1560641056"/>
                    </a:ext>
                  </a:extLst>
                </a:gridCol>
                <a:gridCol w="852268">
                  <a:extLst>
                    <a:ext uri="{9D8B030D-6E8A-4147-A177-3AD203B41FA5}">
                      <a16:colId xmlns:a16="http://schemas.microsoft.com/office/drawing/2014/main" val="3589001986"/>
                    </a:ext>
                  </a:extLst>
                </a:gridCol>
                <a:gridCol w="852268">
                  <a:extLst>
                    <a:ext uri="{9D8B030D-6E8A-4147-A177-3AD203B41FA5}">
                      <a16:colId xmlns:a16="http://schemas.microsoft.com/office/drawing/2014/main" val="3139099986"/>
                    </a:ext>
                  </a:extLst>
                </a:gridCol>
                <a:gridCol w="852268">
                  <a:extLst>
                    <a:ext uri="{9D8B030D-6E8A-4147-A177-3AD203B41FA5}">
                      <a16:colId xmlns:a16="http://schemas.microsoft.com/office/drawing/2014/main" val="2132349228"/>
                    </a:ext>
                  </a:extLst>
                </a:gridCol>
                <a:gridCol w="852268">
                  <a:extLst>
                    <a:ext uri="{9D8B030D-6E8A-4147-A177-3AD203B41FA5}">
                      <a16:colId xmlns:a16="http://schemas.microsoft.com/office/drawing/2014/main" val="715259526"/>
                    </a:ext>
                  </a:extLst>
                </a:gridCol>
                <a:gridCol w="852268">
                  <a:extLst>
                    <a:ext uri="{9D8B030D-6E8A-4147-A177-3AD203B41FA5}">
                      <a16:colId xmlns:a16="http://schemas.microsoft.com/office/drawing/2014/main" val="2151268682"/>
                    </a:ext>
                  </a:extLst>
                </a:gridCol>
              </a:tblGrid>
              <a:tr h="251928">
                <a:tc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Unmodified</a:t>
                      </a:r>
                      <a:r>
                        <a:rPr lang="en-US" altLang="zh-CN" sz="8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CN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Symmetric-modified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Hemi-modified</a:t>
                      </a:r>
                      <a:r>
                        <a:rPr lang="zh-CN" altLang="zh-CN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7736628"/>
                  </a:ext>
                </a:extLst>
              </a:tr>
              <a:tr h="233105">
                <a:tc>
                  <a:txBody>
                    <a:bodyPr/>
                    <a:lstStyle/>
                    <a:p>
                      <a:pPr algn="ctr"/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391774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ADNP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899259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ARID3B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325628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ARNT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093611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ASCL1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9434004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ASCL2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8882568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ATF1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293479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ATF2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102383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BLOC1S1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13318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BRD9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05530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BTF3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8272855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CBFA2T3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395537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CEBPB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+mj-lt"/>
                        <a:buAutoNum type="romanUcPeriod"/>
                      </a:pPr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16479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CEBPG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0796319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CHD4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428608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CIZ1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7163494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CNBP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804707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CPSF4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648377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CREB1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384584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CRX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286821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CSDA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874057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CTCF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511794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DMBX1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685071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DMTF1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107495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E2F1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585502"/>
                  </a:ext>
                </a:extLst>
              </a:tr>
            </a:tbl>
          </a:graphicData>
        </a:graphic>
      </p:graphicFrame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5778484" y="6501841"/>
            <a:ext cx="1157288" cy="365125"/>
          </a:xfrm>
        </p:spPr>
        <p:txBody>
          <a:bodyPr/>
          <a:lstStyle/>
          <a:p>
            <a:fld id="{EBFACF0C-1E73-4354-B582-C6A4ACB1AA2F}" type="slidenum">
              <a:rPr lang="en-US" smtClean="0"/>
              <a:t>1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27847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Data </a:t>
            </a:r>
            <a:r>
              <a:rPr lang="en-US" altLang="zh-CN" sz="15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. Identified readers for different symmetric and hemi modifications. </a:t>
            </a:r>
          </a:p>
        </p:txBody>
      </p:sp>
    </p:spTree>
    <p:extLst>
      <p:ext uri="{BB962C8B-B14F-4D97-AF65-F5344CB8AC3E}">
        <p14:creationId xmlns:p14="http://schemas.microsoft.com/office/powerpoint/2010/main" val="2269990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屏幕截图&#10;&#10;描述已自动生成">
            <a:extLst>
              <a:ext uri="{FF2B5EF4-FFF2-40B4-BE49-F238E27FC236}">
                <a16:creationId xmlns:a16="http://schemas.microsoft.com/office/drawing/2014/main" id="{F7E62097-CEF4-3B48-B3B2-F8BCC18676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052" y="985335"/>
            <a:ext cx="7761249" cy="5504366"/>
          </a:xfrm>
          <a:prstGeom prst="rect">
            <a:avLst/>
          </a:prstGeom>
        </p:spPr>
      </p:pic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1275CDEA-FA32-824B-AD1B-B25F007D2B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5471568"/>
              </p:ext>
            </p:extLst>
          </p:nvPr>
        </p:nvGraphicFramePr>
        <p:xfrm>
          <a:off x="284409" y="495598"/>
          <a:ext cx="8611890" cy="59972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2668">
                  <a:extLst>
                    <a:ext uri="{9D8B030D-6E8A-4147-A177-3AD203B41FA5}">
                      <a16:colId xmlns:a16="http://schemas.microsoft.com/office/drawing/2014/main" val="1883956573"/>
                    </a:ext>
                  </a:extLst>
                </a:gridCol>
                <a:gridCol w="969710">
                  <a:extLst>
                    <a:ext uri="{9D8B030D-6E8A-4147-A177-3AD203B41FA5}">
                      <a16:colId xmlns:a16="http://schemas.microsoft.com/office/drawing/2014/main" val="3949823850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1033670179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2382195864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156064105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358900198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313909998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2132349228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71525952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2151268682"/>
                    </a:ext>
                  </a:extLst>
                </a:gridCol>
              </a:tblGrid>
              <a:tr h="251928">
                <a:tc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Unmodified</a:t>
                      </a:r>
                      <a:r>
                        <a:rPr lang="en-US" altLang="zh-CN" sz="8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CN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Symmetric-modified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Hemi-modified</a:t>
                      </a:r>
                      <a:r>
                        <a:rPr lang="zh-CN" altLang="zh-CN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7736628"/>
                  </a:ext>
                </a:extLst>
              </a:tr>
              <a:tr h="233105">
                <a:tc>
                  <a:txBody>
                    <a:bodyPr/>
                    <a:lstStyle/>
                    <a:p>
                      <a:pPr algn="ctr"/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391774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E2F4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899259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E2F5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325628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EGR2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093611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ELF1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9434004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ELF2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8882568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ELF4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293479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ELK1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102383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ELK3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13318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EN2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05530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ENO1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8272855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ERG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395537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ETS1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16479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ETV4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0796319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EZH2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428608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FEV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7163494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FEZF2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804707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FKBP1A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648377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FOSL1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384584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FOSL2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286821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FOXA3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874057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FOXC2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511794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FOXP3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685071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FOXP4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107495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GABPA</a:t>
                      </a:r>
                    </a:p>
                  </a:txBody>
                  <a:tcPr marL="8499" marR="8499" marT="84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585502"/>
                  </a:ext>
                </a:extLst>
              </a:tr>
            </a:tbl>
          </a:graphicData>
        </a:graphic>
      </p:graphicFrame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5681209" y="6492876"/>
            <a:ext cx="1157288" cy="365125"/>
          </a:xfrm>
        </p:spPr>
        <p:txBody>
          <a:bodyPr/>
          <a:lstStyle/>
          <a:p>
            <a:fld id="{EBFACF0C-1E73-4354-B582-C6A4ACB1AA2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784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屏幕截图&#10;&#10;描述已自动生成">
            <a:extLst>
              <a:ext uri="{FF2B5EF4-FFF2-40B4-BE49-F238E27FC236}">
                <a16:creationId xmlns:a16="http://schemas.microsoft.com/office/drawing/2014/main" id="{E76E250C-8422-434F-A941-93943A9AE62C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297" y="995635"/>
            <a:ext cx="7848000" cy="5497241"/>
          </a:xfrm>
          <a:prstGeom prst="rect">
            <a:avLst/>
          </a:prstGeom>
        </p:spPr>
      </p:pic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1275CDEA-FA32-824B-AD1B-B25F007D2B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8224921"/>
              </p:ext>
            </p:extLst>
          </p:nvPr>
        </p:nvGraphicFramePr>
        <p:xfrm>
          <a:off x="284409" y="495598"/>
          <a:ext cx="8611890" cy="59972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2668">
                  <a:extLst>
                    <a:ext uri="{9D8B030D-6E8A-4147-A177-3AD203B41FA5}">
                      <a16:colId xmlns:a16="http://schemas.microsoft.com/office/drawing/2014/main" val="1883956573"/>
                    </a:ext>
                  </a:extLst>
                </a:gridCol>
                <a:gridCol w="969710">
                  <a:extLst>
                    <a:ext uri="{9D8B030D-6E8A-4147-A177-3AD203B41FA5}">
                      <a16:colId xmlns:a16="http://schemas.microsoft.com/office/drawing/2014/main" val="3949823850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1033670179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2382195864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156064105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358900198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313909998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2132349228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71525952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2151268682"/>
                    </a:ext>
                  </a:extLst>
                </a:gridCol>
              </a:tblGrid>
              <a:tr h="251928">
                <a:tc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Unmodified</a:t>
                      </a:r>
                      <a:r>
                        <a:rPr lang="en-US" altLang="zh-CN" sz="8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Symmetric-modified</a:t>
                      </a:r>
                      <a:r>
                        <a:rPr lang="zh-CN" altLang="zh-CN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Hemi-modified</a:t>
                      </a:r>
                      <a:r>
                        <a:rPr lang="zh-CN" altLang="zh-CN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7736628"/>
                  </a:ext>
                </a:extLst>
              </a:tr>
              <a:tr h="233105">
                <a:tc>
                  <a:txBody>
                    <a:bodyPr/>
                    <a:lstStyle/>
                    <a:p>
                      <a:pPr algn="ctr"/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391774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GATAD2A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899259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GLI3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325628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GRHL1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093611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GRHL2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9434004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GRHL3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8882568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GSC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293479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GTF2B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102383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GTF2F2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13318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GTF2I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05530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GTF2IRD1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8272855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HCLS1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395537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HES1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16479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HEXIM1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0796319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HIC2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428608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HKR1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7163494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HMBOX1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804707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HMG20A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648377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HMGA1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384584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HMGB1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286821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HMGN2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874057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HMGN5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511794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HOMEZ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685071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HOXB1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107495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HOXB6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585502"/>
                  </a:ext>
                </a:extLst>
              </a:tr>
            </a:tbl>
          </a:graphicData>
        </a:graphic>
      </p:graphicFrame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5681209" y="6492876"/>
            <a:ext cx="1157288" cy="365125"/>
          </a:xfrm>
        </p:spPr>
        <p:txBody>
          <a:bodyPr/>
          <a:lstStyle/>
          <a:p>
            <a:fld id="{EBFACF0C-1E73-4354-B582-C6A4ACB1AA2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456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屏幕截图&#10;&#10;描述已自动生成">
            <a:extLst>
              <a:ext uri="{FF2B5EF4-FFF2-40B4-BE49-F238E27FC236}">
                <a16:creationId xmlns:a16="http://schemas.microsoft.com/office/drawing/2014/main" id="{E36FD0EA-DC4A-854B-9C19-4C1A6F239A1B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350" y="945442"/>
            <a:ext cx="7776000" cy="5544000"/>
          </a:xfrm>
          <a:prstGeom prst="rect">
            <a:avLst/>
          </a:prstGeom>
        </p:spPr>
      </p:pic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1275CDEA-FA32-824B-AD1B-B25F007D2B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8018954"/>
              </p:ext>
            </p:extLst>
          </p:nvPr>
        </p:nvGraphicFramePr>
        <p:xfrm>
          <a:off x="284409" y="495598"/>
          <a:ext cx="8611890" cy="59972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2668">
                  <a:extLst>
                    <a:ext uri="{9D8B030D-6E8A-4147-A177-3AD203B41FA5}">
                      <a16:colId xmlns:a16="http://schemas.microsoft.com/office/drawing/2014/main" val="1883956573"/>
                    </a:ext>
                  </a:extLst>
                </a:gridCol>
                <a:gridCol w="969710">
                  <a:extLst>
                    <a:ext uri="{9D8B030D-6E8A-4147-A177-3AD203B41FA5}">
                      <a16:colId xmlns:a16="http://schemas.microsoft.com/office/drawing/2014/main" val="3949823850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1033670179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2382195864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156064105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358900198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313909998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2132349228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71525952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2151268682"/>
                    </a:ext>
                  </a:extLst>
                </a:gridCol>
              </a:tblGrid>
              <a:tr h="251928">
                <a:tc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Unmodified</a:t>
                      </a:r>
                      <a:r>
                        <a:rPr lang="en-US" altLang="zh-CN" sz="8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Symmetric-modified</a:t>
                      </a:r>
                      <a:r>
                        <a:rPr lang="zh-CN" altLang="zh-CN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Hemi-modified</a:t>
                      </a:r>
                      <a:r>
                        <a:rPr lang="zh-CN" altLang="zh-CN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7736628"/>
                  </a:ext>
                </a:extLst>
              </a:tr>
              <a:tr h="233105">
                <a:tc>
                  <a:txBody>
                    <a:bodyPr/>
                    <a:lstStyle/>
                    <a:p>
                      <a:pPr algn="ctr"/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391774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HOXC8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899259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HSF1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325628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HSF2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093611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ILF2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9434004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ILF3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8882568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IRF2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293479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IRF3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102383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IRF6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13318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IRX2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05530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IRX3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8272855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JDP2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395537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KBTBD10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16479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KCNIP2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0796319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KDM4D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428608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KHDRBS1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7163494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KLF12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804707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KLF15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648377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KLF3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384584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KLHL36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286821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KLHL4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874057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LARP1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511794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LHX2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685071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LHX4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107495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LHX5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585502"/>
                  </a:ext>
                </a:extLst>
              </a:tr>
            </a:tbl>
          </a:graphicData>
        </a:graphic>
      </p:graphicFrame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5681209" y="6492876"/>
            <a:ext cx="1157288" cy="365125"/>
          </a:xfrm>
        </p:spPr>
        <p:txBody>
          <a:bodyPr/>
          <a:lstStyle/>
          <a:p>
            <a:fld id="{EBFACF0C-1E73-4354-B582-C6A4ACB1AA2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83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屏幕截图&#10;&#10;描述已自动生成">
            <a:extLst>
              <a:ext uri="{FF2B5EF4-FFF2-40B4-BE49-F238E27FC236}">
                <a16:creationId xmlns:a16="http://schemas.microsoft.com/office/drawing/2014/main" id="{43F48C7F-EA44-6E44-B34D-E7AED3C9D7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701" y="992458"/>
            <a:ext cx="7760296" cy="5500418"/>
          </a:xfrm>
          <a:prstGeom prst="rect">
            <a:avLst/>
          </a:prstGeom>
        </p:spPr>
      </p:pic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1275CDEA-FA32-824B-AD1B-B25F007D2B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774530"/>
              </p:ext>
            </p:extLst>
          </p:nvPr>
        </p:nvGraphicFramePr>
        <p:xfrm>
          <a:off x="284409" y="495598"/>
          <a:ext cx="8611890" cy="59972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2668">
                  <a:extLst>
                    <a:ext uri="{9D8B030D-6E8A-4147-A177-3AD203B41FA5}">
                      <a16:colId xmlns:a16="http://schemas.microsoft.com/office/drawing/2014/main" val="1883956573"/>
                    </a:ext>
                  </a:extLst>
                </a:gridCol>
                <a:gridCol w="969710">
                  <a:extLst>
                    <a:ext uri="{9D8B030D-6E8A-4147-A177-3AD203B41FA5}">
                      <a16:colId xmlns:a16="http://schemas.microsoft.com/office/drawing/2014/main" val="3949823850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1033670179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2382195864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156064105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358900198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313909998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2132349228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71525952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2151268682"/>
                    </a:ext>
                  </a:extLst>
                </a:gridCol>
              </a:tblGrid>
              <a:tr h="251928">
                <a:tc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Unmodified</a:t>
                      </a:r>
                      <a:r>
                        <a:rPr lang="en-US" altLang="zh-CN" sz="8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Symmetric-modified</a:t>
                      </a:r>
                      <a:r>
                        <a:rPr lang="zh-CN" altLang="zh-CN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Hemi-modified</a:t>
                      </a:r>
                      <a:r>
                        <a:rPr lang="zh-CN" altLang="zh-CN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7736628"/>
                  </a:ext>
                </a:extLst>
              </a:tr>
              <a:tr h="233105">
                <a:tc>
                  <a:txBody>
                    <a:bodyPr/>
                    <a:lstStyle/>
                    <a:p>
                      <a:pPr algn="ctr"/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391774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LIN28A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899259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MAFG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325628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MAGEA4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093611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MAX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9434004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MAZ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8882568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MBD4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293479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MECP2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102383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MEIS1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13318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MEIS2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05530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MEIS3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8272855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METTL3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395537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MITF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16479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MLLT3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0796319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MLX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428608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MNDA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7163494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MYEF2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804707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MYF6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648377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MYOD1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384584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NCOA3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286821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NEUROD2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874057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NFATC1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511794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NFATC3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685071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NFATC4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107495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NFIA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585502"/>
                  </a:ext>
                </a:extLst>
              </a:tr>
            </a:tbl>
          </a:graphicData>
        </a:graphic>
      </p:graphicFrame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5681209" y="6492876"/>
            <a:ext cx="1157288" cy="365125"/>
          </a:xfrm>
        </p:spPr>
        <p:txBody>
          <a:bodyPr/>
          <a:lstStyle/>
          <a:p>
            <a:fld id="{EBFACF0C-1E73-4354-B582-C6A4ACB1AA2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224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屏幕截图&#10;&#10;描述已自动生成">
            <a:extLst>
              <a:ext uri="{FF2B5EF4-FFF2-40B4-BE49-F238E27FC236}">
                <a16:creationId xmlns:a16="http://schemas.microsoft.com/office/drawing/2014/main" id="{B1538AA8-41B3-AF44-B194-CDD4D66AD858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18" y="966168"/>
            <a:ext cx="7852534" cy="5508000"/>
          </a:xfrm>
          <a:prstGeom prst="rect">
            <a:avLst/>
          </a:prstGeom>
        </p:spPr>
      </p:pic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1275CDEA-FA32-824B-AD1B-B25F007D2B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1332069"/>
              </p:ext>
            </p:extLst>
          </p:nvPr>
        </p:nvGraphicFramePr>
        <p:xfrm>
          <a:off x="284409" y="495598"/>
          <a:ext cx="8611890" cy="59972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2668">
                  <a:extLst>
                    <a:ext uri="{9D8B030D-6E8A-4147-A177-3AD203B41FA5}">
                      <a16:colId xmlns:a16="http://schemas.microsoft.com/office/drawing/2014/main" val="1883956573"/>
                    </a:ext>
                  </a:extLst>
                </a:gridCol>
                <a:gridCol w="969710">
                  <a:extLst>
                    <a:ext uri="{9D8B030D-6E8A-4147-A177-3AD203B41FA5}">
                      <a16:colId xmlns:a16="http://schemas.microsoft.com/office/drawing/2014/main" val="3949823850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1033670179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2382195864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156064105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358900198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313909998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2132349228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71525952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2151268682"/>
                    </a:ext>
                  </a:extLst>
                </a:gridCol>
              </a:tblGrid>
              <a:tr h="251928">
                <a:tc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Unmodified</a:t>
                      </a:r>
                      <a:r>
                        <a:rPr lang="en-US" altLang="zh-CN" sz="8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Symmetric-modified</a:t>
                      </a:r>
                      <a:r>
                        <a:rPr lang="zh-CN" altLang="zh-CN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Hemi-modified</a:t>
                      </a:r>
                      <a:r>
                        <a:rPr lang="zh-CN" altLang="zh-CN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7736628"/>
                  </a:ext>
                </a:extLst>
              </a:tr>
              <a:tr h="233105">
                <a:tc>
                  <a:txBody>
                    <a:bodyPr/>
                    <a:lstStyle/>
                    <a:p>
                      <a:pPr algn="ctr"/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391774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NFIC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899259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NFIX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325628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NHLH1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093611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NHLH2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9434004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NKX2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8882568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NR1D1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293479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NR2C2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102383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NR2E1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13318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NRF1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05530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OLIG2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8272855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OLIG3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395537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OTUD4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16479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OTX1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0796319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OTX2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428608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OVOL2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7163494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PBX2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804707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PIR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648377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PITX1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384584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PKNOX1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286821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PKNOX2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874057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POU6F1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511794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PPARG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685071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PPP1R13L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107495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PRDM1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585502"/>
                  </a:ext>
                </a:extLst>
              </a:tr>
            </a:tbl>
          </a:graphicData>
        </a:graphic>
      </p:graphicFrame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5681209" y="6492876"/>
            <a:ext cx="1157288" cy="365125"/>
          </a:xfrm>
        </p:spPr>
        <p:txBody>
          <a:bodyPr/>
          <a:lstStyle/>
          <a:p>
            <a:fld id="{EBFACF0C-1E73-4354-B582-C6A4ACB1AA2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555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屏幕截图, 计算机, 笔记本电脑&#10;&#10;描述已自动生成">
            <a:extLst>
              <a:ext uri="{FF2B5EF4-FFF2-40B4-BE49-F238E27FC236}">
                <a16:creationId xmlns:a16="http://schemas.microsoft.com/office/drawing/2014/main" id="{53F31966-74FE-1447-BC78-7184D1EFCF09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353" y="1002800"/>
            <a:ext cx="7796554" cy="5472000"/>
          </a:xfrm>
          <a:prstGeom prst="rect">
            <a:avLst/>
          </a:prstGeom>
        </p:spPr>
      </p:pic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1275CDEA-FA32-824B-AD1B-B25F007D2B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161855"/>
              </p:ext>
            </p:extLst>
          </p:nvPr>
        </p:nvGraphicFramePr>
        <p:xfrm>
          <a:off x="284409" y="495598"/>
          <a:ext cx="8611890" cy="59972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2668">
                  <a:extLst>
                    <a:ext uri="{9D8B030D-6E8A-4147-A177-3AD203B41FA5}">
                      <a16:colId xmlns:a16="http://schemas.microsoft.com/office/drawing/2014/main" val="1883956573"/>
                    </a:ext>
                  </a:extLst>
                </a:gridCol>
                <a:gridCol w="969710">
                  <a:extLst>
                    <a:ext uri="{9D8B030D-6E8A-4147-A177-3AD203B41FA5}">
                      <a16:colId xmlns:a16="http://schemas.microsoft.com/office/drawing/2014/main" val="3949823850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1033670179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2382195864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156064105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358900198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313909998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2132349228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71525952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2151268682"/>
                    </a:ext>
                  </a:extLst>
                </a:gridCol>
              </a:tblGrid>
              <a:tr h="251928">
                <a:tc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Unmodified</a:t>
                      </a:r>
                      <a:r>
                        <a:rPr lang="en-US" altLang="zh-CN" sz="8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Symmetric-modified</a:t>
                      </a:r>
                      <a:r>
                        <a:rPr lang="zh-CN" altLang="zh-CN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Hemi-modified</a:t>
                      </a:r>
                      <a:r>
                        <a:rPr lang="zh-CN" altLang="zh-CN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7736628"/>
                  </a:ext>
                </a:extLst>
              </a:tr>
              <a:tr h="233105">
                <a:tc>
                  <a:txBody>
                    <a:bodyPr/>
                    <a:lstStyle/>
                    <a:p>
                      <a:pPr algn="ctr"/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391774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PRDM16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899259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PURA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325628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PURG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093611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RAB18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9434004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RAN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8882568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RBPJ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293479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RFX2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102383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RFX3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13318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RFX4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05530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RFX5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8272855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RHOXF1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395537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RNF135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16479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RXRA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0796319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RXRG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428608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SATB2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7163494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SFMBT1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804707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SMAD3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648377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SMAD6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384584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SMARCC1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286821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SMARCE1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874057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SNAI3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511794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SOX5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685071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SPDEF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107495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SPI1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585502"/>
                  </a:ext>
                </a:extLst>
              </a:tr>
            </a:tbl>
          </a:graphicData>
        </a:graphic>
      </p:graphicFrame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5681209" y="6492876"/>
            <a:ext cx="1157288" cy="365125"/>
          </a:xfrm>
        </p:spPr>
        <p:txBody>
          <a:bodyPr/>
          <a:lstStyle/>
          <a:p>
            <a:fld id="{EBFACF0C-1E73-4354-B582-C6A4ACB1AA2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671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屏幕截图&#10;&#10;描述已自动生成">
            <a:extLst>
              <a:ext uri="{FF2B5EF4-FFF2-40B4-BE49-F238E27FC236}">
                <a16:creationId xmlns:a16="http://schemas.microsoft.com/office/drawing/2014/main" id="{3FB63469-5D1B-6645-878D-CB4858124047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00" y="977814"/>
            <a:ext cx="7812000" cy="5508000"/>
          </a:xfrm>
          <a:prstGeom prst="rect">
            <a:avLst/>
          </a:prstGeom>
        </p:spPr>
      </p:pic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1275CDEA-FA32-824B-AD1B-B25F007D2B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4097650"/>
              </p:ext>
            </p:extLst>
          </p:nvPr>
        </p:nvGraphicFramePr>
        <p:xfrm>
          <a:off x="284409" y="495598"/>
          <a:ext cx="8611890" cy="59972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2668">
                  <a:extLst>
                    <a:ext uri="{9D8B030D-6E8A-4147-A177-3AD203B41FA5}">
                      <a16:colId xmlns:a16="http://schemas.microsoft.com/office/drawing/2014/main" val="1883956573"/>
                    </a:ext>
                  </a:extLst>
                </a:gridCol>
                <a:gridCol w="969710">
                  <a:extLst>
                    <a:ext uri="{9D8B030D-6E8A-4147-A177-3AD203B41FA5}">
                      <a16:colId xmlns:a16="http://schemas.microsoft.com/office/drawing/2014/main" val="3949823850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1033670179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2382195864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156064105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358900198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313909998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2132349228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71525952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2151268682"/>
                    </a:ext>
                  </a:extLst>
                </a:gridCol>
              </a:tblGrid>
              <a:tr h="251928">
                <a:tc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Unmodified</a:t>
                      </a:r>
                      <a:r>
                        <a:rPr lang="en-US" altLang="zh-CN" sz="8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Symmetric-modified</a:t>
                      </a:r>
                      <a:r>
                        <a:rPr lang="zh-CN" altLang="zh-CN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Hemi-modified</a:t>
                      </a:r>
                      <a:r>
                        <a:rPr lang="zh-CN" altLang="zh-CN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7736628"/>
                  </a:ext>
                </a:extLst>
              </a:tr>
              <a:tr h="233105">
                <a:tc>
                  <a:txBody>
                    <a:bodyPr/>
                    <a:lstStyle/>
                    <a:p>
                      <a:pPr algn="ctr"/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391774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SRF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899259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SSX3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325628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SSX4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093611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STAT5A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9434004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SUPT5H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8882568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altLang="zh-CN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BXT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293479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TAF7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102383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TAF9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13318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TAL1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05530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TAL2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8272855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TARP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395537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TBX2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16479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TBX20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0796319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TBX3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428608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TEAD2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7163494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TEAD4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804707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TEF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648377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TERF1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384584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TFAM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286821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TFAP2A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874057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TFAP2B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511794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TFAP2C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685071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TFAP2D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107495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TFAP2E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585502"/>
                  </a:ext>
                </a:extLst>
              </a:tr>
            </a:tbl>
          </a:graphicData>
        </a:graphic>
      </p:graphicFrame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5681209" y="6492876"/>
            <a:ext cx="1157288" cy="365125"/>
          </a:xfrm>
        </p:spPr>
        <p:txBody>
          <a:bodyPr/>
          <a:lstStyle/>
          <a:p>
            <a:fld id="{EBFACF0C-1E73-4354-B582-C6A4ACB1AA2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558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屏幕截图&#10;&#10;描述已自动生成">
            <a:extLst>
              <a:ext uri="{FF2B5EF4-FFF2-40B4-BE49-F238E27FC236}">
                <a16:creationId xmlns:a16="http://schemas.microsoft.com/office/drawing/2014/main" id="{AAFCD48A-F9F7-694C-AD8D-6A7FDFA56D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473" y="992459"/>
            <a:ext cx="7763979" cy="5497241"/>
          </a:xfrm>
          <a:prstGeom prst="rect">
            <a:avLst/>
          </a:prstGeom>
        </p:spPr>
      </p:pic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1275CDEA-FA32-824B-AD1B-B25F007D2B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691674"/>
              </p:ext>
            </p:extLst>
          </p:nvPr>
        </p:nvGraphicFramePr>
        <p:xfrm>
          <a:off x="284409" y="495598"/>
          <a:ext cx="8611890" cy="59972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2668">
                  <a:extLst>
                    <a:ext uri="{9D8B030D-6E8A-4147-A177-3AD203B41FA5}">
                      <a16:colId xmlns:a16="http://schemas.microsoft.com/office/drawing/2014/main" val="1883956573"/>
                    </a:ext>
                  </a:extLst>
                </a:gridCol>
                <a:gridCol w="969710">
                  <a:extLst>
                    <a:ext uri="{9D8B030D-6E8A-4147-A177-3AD203B41FA5}">
                      <a16:colId xmlns:a16="http://schemas.microsoft.com/office/drawing/2014/main" val="3949823850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1033670179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2382195864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156064105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358900198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313909998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2132349228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71525952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2151268682"/>
                    </a:ext>
                  </a:extLst>
                </a:gridCol>
              </a:tblGrid>
              <a:tr h="251928">
                <a:tc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Unmodified</a:t>
                      </a:r>
                      <a:r>
                        <a:rPr lang="en-US" altLang="zh-CN" sz="8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Symmetric-modified</a:t>
                      </a:r>
                      <a:r>
                        <a:rPr lang="zh-CN" altLang="zh-CN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Hemi-modified</a:t>
                      </a:r>
                      <a:r>
                        <a:rPr lang="zh-CN" altLang="zh-CN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7736628"/>
                  </a:ext>
                </a:extLst>
              </a:tr>
              <a:tr h="233105">
                <a:tc>
                  <a:txBody>
                    <a:bodyPr/>
                    <a:lstStyle/>
                    <a:p>
                      <a:pPr algn="ctr"/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391774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TFCP2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899259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TFDP2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325628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TGIF2LX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093611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TIMELESS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9434004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TP53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8882568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TRIM24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293479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TRIM28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102383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TRIM32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13318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TRIM69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05530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TSNAX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8272855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TULP4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395537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USF1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16479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USF2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0796319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WBP11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428608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YBX1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7163494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YBX2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804707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ZBED1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648377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ZBED2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384584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ZBTB39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286821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ZBTB46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874057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ZBTB48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511794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ZBTB7A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685071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ZBTB7B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107495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ZCCHC8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585502"/>
                  </a:ext>
                </a:extLst>
              </a:tr>
            </a:tbl>
          </a:graphicData>
        </a:graphic>
      </p:graphicFrame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5681209" y="6492876"/>
            <a:ext cx="1157288" cy="365125"/>
          </a:xfrm>
        </p:spPr>
        <p:txBody>
          <a:bodyPr/>
          <a:lstStyle/>
          <a:p>
            <a:fld id="{EBFACF0C-1E73-4354-B582-C6A4ACB1AA2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84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屏幕截图&#10;&#10;描述已自动生成">
            <a:extLst>
              <a:ext uri="{FF2B5EF4-FFF2-40B4-BE49-F238E27FC236}">
                <a16:creationId xmlns:a16="http://schemas.microsoft.com/office/drawing/2014/main" id="{FC84450B-AA88-9C45-806B-D6DAB583D586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608" y="994561"/>
            <a:ext cx="7812000" cy="5522400"/>
          </a:xfrm>
          <a:prstGeom prst="rect">
            <a:avLst/>
          </a:prstGeom>
        </p:spPr>
      </p:pic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1275CDEA-FA32-824B-AD1B-B25F007D2B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4120073"/>
              </p:ext>
            </p:extLst>
          </p:nvPr>
        </p:nvGraphicFramePr>
        <p:xfrm>
          <a:off x="284409" y="495598"/>
          <a:ext cx="8611890" cy="59972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2668">
                  <a:extLst>
                    <a:ext uri="{9D8B030D-6E8A-4147-A177-3AD203B41FA5}">
                      <a16:colId xmlns:a16="http://schemas.microsoft.com/office/drawing/2014/main" val="1883956573"/>
                    </a:ext>
                  </a:extLst>
                </a:gridCol>
                <a:gridCol w="969710">
                  <a:extLst>
                    <a:ext uri="{9D8B030D-6E8A-4147-A177-3AD203B41FA5}">
                      <a16:colId xmlns:a16="http://schemas.microsoft.com/office/drawing/2014/main" val="3949823850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1033670179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2382195864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156064105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358900198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313909998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2132349228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71525952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2151268682"/>
                    </a:ext>
                  </a:extLst>
                </a:gridCol>
              </a:tblGrid>
              <a:tr h="251928">
                <a:tc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Unmodified</a:t>
                      </a:r>
                      <a:r>
                        <a:rPr lang="en-US" altLang="zh-CN" sz="8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Symmetric-modified</a:t>
                      </a:r>
                      <a:r>
                        <a:rPr lang="zh-CN" altLang="zh-CN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Hemi-modified</a:t>
                      </a:r>
                      <a:r>
                        <a:rPr lang="zh-CN" altLang="zh-CN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7736628"/>
                  </a:ext>
                </a:extLst>
              </a:tr>
              <a:tr h="233105">
                <a:tc>
                  <a:txBody>
                    <a:bodyPr/>
                    <a:lstStyle/>
                    <a:p>
                      <a:pPr algn="ctr"/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391774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ZCRB1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899259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ZEB2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325628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ZFP36L2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093611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ZHX1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9434004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ZMYM3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8882568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ZNF140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293479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ZNF177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102383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ZNF180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13318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ZNF187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05530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ZNF19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8272855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ZNF207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395537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ZNF213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16479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ZNF232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0796319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ZNF238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428608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ZNF256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7163494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ZNF26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804707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ZNF280D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648377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ZNF326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384584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ZNF410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286821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ZNF434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874057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ZNF449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511794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ZNF468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685071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ZNF48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107495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ZNF503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585502"/>
                  </a:ext>
                </a:extLst>
              </a:tr>
            </a:tbl>
          </a:graphicData>
        </a:graphic>
      </p:graphicFrame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5681209" y="6492876"/>
            <a:ext cx="1157288" cy="365125"/>
          </a:xfrm>
        </p:spPr>
        <p:txBody>
          <a:bodyPr/>
          <a:lstStyle/>
          <a:p>
            <a:fld id="{EBFACF0C-1E73-4354-B582-C6A4ACB1AA2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151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屏幕截图&#10;&#10;描述已自动生成">
            <a:extLst>
              <a:ext uri="{FF2B5EF4-FFF2-40B4-BE49-F238E27FC236}">
                <a16:creationId xmlns:a16="http://schemas.microsoft.com/office/drawing/2014/main" id="{937544A1-8A1D-DF49-97BD-C010264F3792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457" y="989851"/>
            <a:ext cx="6876000" cy="3420000"/>
          </a:xfrm>
          <a:prstGeom prst="rect">
            <a:avLst/>
          </a:prstGeom>
        </p:spPr>
      </p:pic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1275CDEA-FA32-824B-AD1B-B25F007D2B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4567586"/>
              </p:ext>
            </p:extLst>
          </p:nvPr>
        </p:nvGraphicFramePr>
        <p:xfrm>
          <a:off x="284409" y="495598"/>
          <a:ext cx="8611890" cy="3930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2668">
                  <a:extLst>
                    <a:ext uri="{9D8B030D-6E8A-4147-A177-3AD203B41FA5}">
                      <a16:colId xmlns:a16="http://schemas.microsoft.com/office/drawing/2014/main" val="1883956573"/>
                    </a:ext>
                  </a:extLst>
                </a:gridCol>
                <a:gridCol w="969710">
                  <a:extLst>
                    <a:ext uri="{9D8B030D-6E8A-4147-A177-3AD203B41FA5}">
                      <a16:colId xmlns:a16="http://schemas.microsoft.com/office/drawing/2014/main" val="3949823850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1033670179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2382195864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156064105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358900198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313909998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2132349228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715259526"/>
                    </a:ext>
                  </a:extLst>
                </a:gridCol>
                <a:gridCol w="861189">
                  <a:extLst>
                    <a:ext uri="{9D8B030D-6E8A-4147-A177-3AD203B41FA5}">
                      <a16:colId xmlns:a16="http://schemas.microsoft.com/office/drawing/2014/main" val="2151268682"/>
                    </a:ext>
                  </a:extLst>
                </a:gridCol>
              </a:tblGrid>
              <a:tr h="251928">
                <a:tc>
                  <a:txBody>
                    <a:bodyPr/>
                    <a:lstStyle/>
                    <a:p>
                      <a:pPr algn="ctr"/>
                      <a:endParaRPr lang="zh-CN" alt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Unmodified</a:t>
                      </a:r>
                      <a:r>
                        <a:rPr lang="en-US" altLang="zh-CN" sz="8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Symmetric-modified</a:t>
                      </a:r>
                      <a:r>
                        <a:rPr lang="zh-CN" altLang="zh-CN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Hemi-modified</a:t>
                      </a:r>
                      <a:r>
                        <a:rPr lang="zh-CN" altLang="zh-CN" sz="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7736628"/>
                  </a:ext>
                </a:extLst>
              </a:tr>
              <a:tr h="233105">
                <a:tc>
                  <a:txBody>
                    <a:bodyPr/>
                    <a:lstStyle/>
                    <a:p>
                      <a:pPr algn="ctr"/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hmC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caC</a:t>
                      </a:r>
                      <a:endParaRPr lang="zh-CN" altLang="en-US" sz="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391774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ZNF518A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899259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ZNF530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325628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ZNF592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093611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ZNF596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9434004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ZNF606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8882568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ZNF655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293479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ZNF691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102383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ZNF784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133183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ZNF785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05530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ZNF830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8272855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ZRANB2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395537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ZSCAN20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16479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ZSCAN21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0796319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ZSCAN5A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4286080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</a:rPr>
                        <a:t>ZXDC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7163494"/>
                  </a:ext>
                </a:extLst>
              </a:tr>
            </a:tbl>
          </a:graphicData>
        </a:graphic>
      </p:graphicFrame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5817394" y="6492876"/>
            <a:ext cx="1157288" cy="365125"/>
          </a:xfrm>
        </p:spPr>
        <p:txBody>
          <a:bodyPr/>
          <a:lstStyle/>
          <a:p>
            <a:fld id="{EBFACF0C-1E73-4354-B582-C6A4ACB1AA2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563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10473</TotalTime>
  <Words>950</Words>
  <Application>Microsoft Office PowerPoint</Application>
  <PresentationFormat>Letter Paper (8.5x11 in)</PresentationFormat>
  <Paragraphs>432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Zhu Lab</dc:creator>
  <cp:lastModifiedBy>Guang Song</cp:lastModifiedBy>
  <cp:revision>729</cp:revision>
  <cp:lastPrinted>2019-05-02T20:19:49Z</cp:lastPrinted>
  <dcterms:created xsi:type="dcterms:W3CDTF">2019-01-27T20:52:28Z</dcterms:created>
  <dcterms:modified xsi:type="dcterms:W3CDTF">2020-10-27T17:33:41Z</dcterms:modified>
</cp:coreProperties>
</file>