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6" r:id="rId2"/>
    <p:sldId id="256" r:id="rId3"/>
    <p:sldId id="258" r:id="rId4"/>
    <p:sldId id="265" r:id="rId5"/>
    <p:sldId id="264" r:id="rId6"/>
    <p:sldId id="263" r:id="rId7"/>
    <p:sldId id="260" r:id="rId8"/>
    <p:sldId id="262" r:id="rId9"/>
    <p:sldId id="267" r:id="rId10"/>
    <p:sldId id="268" r:id="rId11"/>
    <p:sldId id="269" r:id="rId12"/>
  </p:sldIdLst>
  <p:sldSz cx="6858000" cy="9906000" type="A4"/>
  <p:notesSz cx="7104063"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62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varScale="1">
        <p:scale>
          <a:sx n="27" d="100"/>
          <a:sy n="27" d="100"/>
        </p:scale>
        <p:origin x="106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D09C1E6-FD0F-4DE2-B1B6-9CB1237325FA}" type="datetimeFigureOut">
              <a:rPr lang="es-ES" smtClean="0"/>
              <a:t>02/07/2024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3792925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D09C1E6-FD0F-4DE2-B1B6-9CB1237325FA}" type="datetimeFigureOut">
              <a:rPr lang="es-ES" smtClean="0"/>
              <a:t>02/07/2024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374232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D09C1E6-FD0F-4DE2-B1B6-9CB1237325FA}" type="datetimeFigureOut">
              <a:rPr lang="es-ES" smtClean="0"/>
              <a:t>02/07/2024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20438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D09C1E6-FD0F-4DE2-B1B6-9CB1237325FA}" type="datetimeFigureOut">
              <a:rPr lang="es-ES" smtClean="0"/>
              <a:t>02/07/2024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3670308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D09C1E6-FD0F-4DE2-B1B6-9CB1237325FA}" type="datetimeFigureOut">
              <a:rPr lang="es-ES" smtClean="0"/>
              <a:t>02/07/2024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13268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D09C1E6-FD0F-4DE2-B1B6-9CB1237325FA}" type="datetimeFigureOut">
              <a:rPr lang="es-ES" smtClean="0"/>
              <a:t>02/07/2024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258851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Content Placeholder 3"/>
          <p:cNvSpPr>
            <a:spLocks noGrp="1"/>
          </p:cNvSpPr>
          <p:nvPr>
            <p:ph sz="half" idx="2"/>
          </p:nvPr>
        </p:nvSpPr>
        <p:spPr>
          <a:xfrm>
            <a:off x="472381" y="3618442"/>
            <a:ext cx="2901255" cy="532218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3471863" y="3618442"/>
            <a:ext cx="2915543" cy="532218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D09C1E6-FD0F-4DE2-B1B6-9CB1237325FA}" type="datetimeFigureOut">
              <a:rPr lang="es-ES" smtClean="0"/>
              <a:t>02/07/2024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3549175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D09C1E6-FD0F-4DE2-B1B6-9CB1237325FA}" type="datetimeFigureOut">
              <a:rPr lang="es-ES" smtClean="0"/>
              <a:t>02/07/2024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17520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09C1E6-FD0F-4DE2-B1B6-9CB1237325FA}" type="datetimeFigureOut">
              <a:rPr lang="es-ES" smtClean="0"/>
              <a:t>02/07/2024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2470524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D09C1E6-FD0F-4DE2-B1B6-9CB1237325FA}" type="datetimeFigureOut">
              <a:rPr lang="es-ES" smtClean="0"/>
              <a:t>02/07/2024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376750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D09C1E6-FD0F-4DE2-B1B6-9CB1237325FA}" type="datetimeFigureOut">
              <a:rPr lang="es-ES" smtClean="0"/>
              <a:t>02/07/2024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20450C1-6F8B-4197-8C39-D75FE2632822}" type="slidenum">
              <a:rPr lang="es-ES" smtClean="0"/>
              <a:t>‹#›</a:t>
            </a:fld>
            <a:endParaRPr lang="es-ES"/>
          </a:p>
        </p:txBody>
      </p:sp>
    </p:spTree>
    <p:extLst>
      <p:ext uri="{BB962C8B-B14F-4D97-AF65-F5344CB8AC3E}">
        <p14:creationId xmlns:p14="http://schemas.microsoft.com/office/powerpoint/2010/main" val="87700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D09C1E6-FD0F-4DE2-B1B6-9CB1237325FA}" type="datetimeFigureOut">
              <a:rPr lang="es-ES" smtClean="0"/>
              <a:t>02/07/2024</a:t>
            </a:fld>
            <a:endParaRPr lang="es-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20450C1-6F8B-4197-8C39-D75FE2632822}" type="slidenum">
              <a:rPr lang="es-ES" smtClean="0"/>
              <a:t>‹#›</a:t>
            </a:fld>
            <a:endParaRPr lang="es-ES"/>
          </a:p>
        </p:txBody>
      </p:sp>
    </p:spTree>
    <p:extLst>
      <p:ext uri="{BB962C8B-B14F-4D97-AF65-F5344CB8AC3E}">
        <p14:creationId xmlns:p14="http://schemas.microsoft.com/office/powerpoint/2010/main" val="1356759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t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geneglobe.qiagen.com/us/search?cat=&amp;q=PAMM-071Z&amp;pgid=rt2-profiler-pcr-array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Layout" Target="../slideLayouts/slideLayout1.xml"/><Relationship Id="rId6" Type="http://schemas.openxmlformats.org/officeDocument/2006/relationships/image" Target="../media/image7.tif"/><Relationship Id="rId5" Type="http://schemas.openxmlformats.org/officeDocument/2006/relationships/image" Target="../media/image6.tif"/><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8.tif"/><Relationship Id="rId1" Type="http://schemas.openxmlformats.org/officeDocument/2006/relationships/slideLayout" Target="../slideLayouts/slideLayout7.xml"/><Relationship Id="rId4" Type="http://schemas.openxmlformats.org/officeDocument/2006/relationships/image" Target="../media/image10.tif"/></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tif"/><Relationship Id="rId2" Type="http://schemas.openxmlformats.org/officeDocument/2006/relationships/image" Target="../media/image11.tif"/><Relationship Id="rId16" Type="http://schemas.openxmlformats.org/officeDocument/2006/relationships/image" Target="../media/image25.tif"/><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tif"/><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8.tiff"/><Relationship Id="rId7" Type="http://schemas.openxmlformats.org/officeDocument/2006/relationships/image" Target="../media/image29.tif"/><Relationship Id="rId2" Type="http://schemas.openxmlformats.org/officeDocument/2006/relationships/image" Target="../media/image27.tiff"/><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3.tif"/><Relationship Id="rId2" Type="http://schemas.openxmlformats.org/officeDocument/2006/relationships/image" Target="../media/image32.t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46176" y="117183"/>
            <a:ext cx="5559552" cy="8373129"/>
            <a:chOff x="255636" y="336640"/>
            <a:chExt cx="6346729" cy="9558680"/>
          </a:xfrm>
        </p:grpSpPr>
        <p:pic>
          <p:nvPicPr>
            <p:cNvPr id="9" name="Imagen 8"/>
            <p:cNvPicPr>
              <a:picLocks noChangeAspect="1"/>
            </p:cNvPicPr>
            <p:nvPr/>
          </p:nvPicPr>
          <p:blipFill rotWithShape="1">
            <a:blip r:embed="rId2">
              <a:extLst>
                <a:ext uri="{28A0092B-C50C-407E-A947-70E740481C1C}">
                  <a14:useLocalDpi xmlns:a14="http://schemas.microsoft.com/office/drawing/2010/main" val="0"/>
                </a:ext>
              </a:extLst>
            </a:blip>
            <a:srcRect t="2219" b="2239"/>
            <a:stretch/>
          </p:blipFill>
          <p:spPr>
            <a:xfrm>
              <a:off x="1383501" y="2731320"/>
              <a:ext cx="4090999" cy="7164000"/>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636" y="336640"/>
              <a:ext cx="6346729" cy="2412000"/>
            </a:xfrm>
            <a:prstGeom prst="rect">
              <a:avLst/>
            </a:prstGeom>
          </p:spPr>
        </p:pic>
        <p:sp>
          <p:nvSpPr>
            <p:cNvPr id="4" name="QuadreDeText 102"/>
            <p:cNvSpPr txBox="1"/>
            <p:nvPr/>
          </p:nvSpPr>
          <p:spPr>
            <a:xfrm>
              <a:off x="258701" y="384281"/>
              <a:ext cx="342571" cy="421626"/>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a</a:t>
              </a:r>
              <a:endParaRPr lang="en-US" b="1" dirty="0">
                <a:latin typeface="Times New Roman" panose="02020603050405020304" pitchFamily="18" charset="0"/>
                <a:cs typeface="Times New Roman" panose="02020603050405020304" pitchFamily="18" charset="0"/>
              </a:endParaRPr>
            </a:p>
          </p:txBody>
        </p:sp>
        <p:sp>
          <p:nvSpPr>
            <p:cNvPr id="5" name="QuadreDeText 102"/>
            <p:cNvSpPr txBox="1"/>
            <p:nvPr/>
          </p:nvSpPr>
          <p:spPr>
            <a:xfrm>
              <a:off x="1446189" y="2982997"/>
              <a:ext cx="357210" cy="421626"/>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b</a:t>
              </a:r>
              <a:endParaRPr lang="en-US" b="1" dirty="0">
                <a:latin typeface="Times New Roman" panose="02020603050405020304" pitchFamily="18" charset="0"/>
                <a:cs typeface="Times New Roman" panose="02020603050405020304" pitchFamily="18" charset="0"/>
              </a:endParaRPr>
            </a:p>
          </p:txBody>
        </p:sp>
        <p:sp>
          <p:nvSpPr>
            <p:cNvPr id="6" name="QuadreDeText 102"/>
            <p:cNvSpPr txBox="1"/>
            <p:nvPr/>
          </p:nvSpPr>
          <p:spPr>
            <a:xfrm>
              <a:off x="1496290" y="5245275"/>
              <a:ext cx="327931" cy="421626"/>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c</a:t>
              </a:r>
              <a:endParaRPr lang="en-US" b="1" dirty="0">
                <a:latin typeface="Times New Roman" panose="02020603050405020304" pitchFamily="18" charset="0"/>
                <a:cs typeface="Times New Roman" panose="02020603050405020304" pitchFamily="18" charset="0"/>
              </a:endParaRPr>
            </a:p>
          </p:txBody>
        </p:sp>
        <p:sp>
          <p:nvSpPr>
            <p:cNvPr id="7" name="QuadreDeText 102"/>
            <p:cNvSpPr txBox="1"/>
            <p:nvPr/>
          </p:nvSpPr>
          <p:spPr>
            <a:xfrm>
              <a:off x="1496290" y="7557346"/>
              <a:ext cx="357210" cy="421626"/>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d</a:t>
              </a:r>
              <a:endParaRPr lang="en-US" b="1" dirty="0">
                <a:latin typeface="Times New Roman" panose="02020603050405020304" pitchFamily="18" charset="0"/>
                <a:cs typeface="Times New Roman" panose="02020603050405020304" pitchFamily="18" charset="0"/>
              </a:endParaRPr>
            </a:p>
          </p:txBody>
        </p:sp>
      </p:grpSp>
      <p:sp>
        <p:nvSpPr>
          <p:cNvPr id="3" name="Rectángulo 2">
            <a:extLst>
              <a:ext uri="{FF2B5EF4-FFF2-40B4-BE49-F238E27FC236}">
                <a16:creationId xmlns:a16="http://schemas.microsoft.com/office/drawing/2014/main" id="{5CAA57AC-5C71-463C-B105-DABADB0D7019}"/>
              </a:ext>
            </a:extLst>
          </p:cNvPr>
          <p:cNvSpPr/>
          <p:nvPr/>
        </p:nvSpPr>
        <p:spPr>
          <a:xfrm>
            <a:off x="0" y="8531812"/>
            <a:ext cx="6858000" cy="1384995"/>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Supplementary Figure 1. Darting behavior in males and females during fear acquisition (FA) and extinction (FE) and dose-response curve of osanetant in males and females across the estrous cycle. a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Adult male (n=6) and female mice (n=7) were tested for darting behavior during FA and FE test.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b</a:t>
            </a:r>
            <a:r>
              <a:rPr lang="en-US" sz="1200"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Systemic vehicle or</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osanetant given at 1 mg/kg or 10 mg/kg in males (n=8 per group)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proestrous females (n=8 per group)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and metestrous females</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(n=8 per group) after FA.</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Data are shown as mean ± SEM. Data were analyzed using repeated-measures ANOVA with main effect treatment, main effect CS and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CSxTreatment</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interaction.</a:t>
            </a:r>
            <a:endParaRPr lang="ca-ES"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519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565321471"/>
              </p:ext>
            </p:extLst>
          </p:nvPr>
        </p:nvGraphicFramePr>
        <p:xfrm>
          <a:off x="489689" y="741559"/>
          <a:ext cx="5892800" cy="4452747"/>
        </p:xfrm>
        <a:graphic>
          <a:graphicData uri="http://schemas.openxmlformats.org/drawingml/2006/table">
            <a:tbl>
              <a:tblPr firstRow="1" firstCol="1" bandRow="1"/>
              <a:tblGrid>
                <a:gridCol w="640080">
                  <a:extLst>
                    <a:ext uri="{9D8B030D-6E8A-4147-A177-3AD203B41FA5}">
                      <a16:colId xmlns:a16="http://schemas.microsoft.com/office/drawing/2014/main" val="1810458711"/>
                    </a:ext>
                  </a:extLst>
                </a:gridCol>
                <a:gridCol w="340360">
                  <a:extLst>
                    <a:ext uri="{9D8B030D-6E8A-4147-A177-3AD203B41FA5}">
                      <a16:colId xmlns:a16="http://schemas.microsoft.com/office/drawing/2014/main" val="637710847"/>
                    </a:ext>
                  </a:extLst>
                </a:gridCol>
                <a:gridCol w="194310">
                  <a:extLst>
                    <a:ext uri="{9D8B030D-6E8A-4147-A177-3AD203B41FA5}">
                      <a16:colId xmlns:a16="http://schemas.microsoft.com/office/drawing/2014/main" val="792873847"/>
                    </a:ext>
                  </a:extLst>
                </a:gridCol>
                <a:gridCol w="340360">
                  <a:extLst>
                    <a:ext uri="{9D8B030D-6E8A-4147-A177-3AD203B41FA5}">
                      <a16:colId xmlns:a16="http://schemas.microsoft.com/office/drawing/2014/main" val="3988044548"/>
                    </a:ext>
                  </a:extLst>
                </a:gridCol>
                <a:gridCol w="340360">
                  <a:extLst>
                    <a:ext uri="{9D8B030D-6E8A-4147-A177-3AD203B41FA5}">
                      <a16:colId xmlns:a16="http://schemas.microsoft.com/office/drawing/2014/main" val="1457697647"/>
                    </a:ext>
                  </a:extLst>
                </a:gridCol>
                <a:gridCol w="194310">
                  <a:extLst>
                    <a:ext uri="{9D8B030D-6E8A-4147-A177-3AD203B41FA5}">
                      <a16:colId xmlns:a16="http://schemas.microsoft.com/office/drawing/2014/main" val="17371037"/>
                    </a:ext>
                  </a:extLst>
                </a:gridCol>
                <a:gridCol w="340360">
                  <a:extLst>
                    <a:ext uri="{9D8B030D-6E8A-4147-A177-3AD203B41FA5}">
                      <a16:colId xmlns:a16="http://schemas.microsoft.com/office/drawing/2014/main" val="1936926270"/>
                    </a:ext>
                  </a:extLst>
                </a:gridCol>
                <a:gridCol w="340360">
                  <a:extLst>
                    <a:ext uri="{9D8B030D-6E8A-4147-A177-3AD203B41FA5}">
                      <a16:colId xmlns:a16="http://schemas.microsoft.com/office/drawing/2014/main" val="3897134582"/>
                    </a:ext>
                  </a:extLst>
                </a:gridCol>
                <a:gridCol w="194310">
                  <a:extLst>
                    <a:ext uri="{9D8B030D-6E8A-4147-A177-3AD203B41FA5}">
                      <a16:colId xmlns:a16="http://schemas.microsoft.com/office/drawing/2014/main" val="2434900784"/>
                    </a:ext>
                  </a:extLst>
                </a:gridCol>
                <a:gridCol w="340360">
                  <a:extLst>
                    <a:ext uri="{9D8B030D-6E8A-4147-A177-3AD203B41FA5}">
                      <a16:colId xmlns:a16="http://schemas.microsoft.com/office/drawing/2014/main" val="3972234407"/>
                    </a:ext>
                  </a:extLst>
                </a:gridCol>
                <a:gridCol w="340360">
                  <a:extLst>
                    <a:ext uri="{9D8B030D-6E8A-4147-A177-3AD203B41FA5}">
                      <a16:colId xmlns:a16="http://schemas.microsoft.com/office/drawing/2014/main" val="2914564127"/>
                    </a:ext>
                  </a:extLst>
                </a:gridCol>
                <a:gridCol w="194310">
                  <a:extLst>
                    <a:ext uri="{9D8B030D-6E8A-4147-A177-3AD203B41FA5}">
                      <a16:colId xmlns:a16="http://schemas.microsoft.com/office/drawing/2014/main" val="609833944"/>
                    </a:ext>
                  </a:extLst>
                </a:gridCol>
                <a:gridCol w="340360">
                  <a:extLst>
                    <a:ext uri="{9D8B030D-6E8A-4147-A177-3AD203B41FA5}">
                      <a16:colId xmlns:a16="http://schemas.microsoft.com/office/drawing/2014/main" val="651167807"/>
                    </a:ext>
                  </a:extLst>
                </a:gridCol>
                <a:gridCol w="340360">
                  <a:extLst>
                    <a:ext uri="{9D8B030D-6E8A-4147-A177-3AD203B41FA5}">
                      <a16:colId xmlns:a16="http://schemas.microsoft.com/office/drawing/2014/main" val="369484078"/>
                    </a:ext>
                  </a:extLst>
                </a:gridCol>
                <a:gridCol w="196850">
                  <a:extLst>
                    <a:ext uri="{9D8B030D-6E8A-4147-A177-3AD203B41FA5}">
                      <a16:colId xmlns:a16="http://schemas.microsoft.com/office/drawing/2014/main" val="1714766565"/>
                    </a:ext>
                  </a:extLst>
                </a:gridCol>
                <a:gridCol w="340360">
                  <a:extLst>
                    <a:ext uri="{9D8B030D-6E8A-4147-A177-3AD203B41FA5}">
                      <a16:colId xmlns:a16="http://schemas.microsoft.com/office/drawing/2014/main" val="1548961628"/>
                    </a:ext>
                  </a:extLst>
                </a:gridCol>
                <a:gridCol w="340360">
                  <a:extLst>
                    <a:ext uri="{9D8B030D-6E8A-4147-A177-3AD203B41FA5}">
                      <a16:colId xmlns:a16="http://schemas.microsoft.com/office/drawing/2014/main" val="1462743569"/>
                    </a:ext>
                  </a:extLst>
                </a:gridCol>
                <a:gridCol w="194310">
                  <a:extLst>
                    <a:ext uri="{9D8B030D-6E8A-4147-A177-3AD203B41FA5}">
                      <a16:colId xmlns:a16="http://schemas.microsoft.com/office/drawing/2014/main" val="2845115882"/>
                    </a:ext>
                  </a:extLst>
                </a:gridCol>
                <a:gridCol w="340360">
                  <a:extLst>
                    <a:ext uri="{9D8B030D-6E8A-4147-A177-3AD203B41FA5}">
                      <a16:colId xmlns:a16="http://schemas.microsoft.com/office/drawing/2014/main" val="4067947666"/>
                    </a:ext>
                  </a:extLst>
                </a:gridCol>
              </a:tblGrid>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Il1r1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0.75</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1987306"/>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Il1r2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1994368"/>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Il2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extLst>
                  <a:ext uri="{0D108BD9-81ED-4DB2-BD59-A6C34878D82A}">
                    <a16:rowId xmlns:a16="http://schemas.microsoft.com/office/drawing/2014/main" val="3617361650"/>
                  </a:ext>
                </a:extLst>
              </a:tr>
              <a:tr h="0">
                <a:tc>
                  <a:txBody>
                    <a:bodyPr/>
                    <a:lstStyle/>
                    <a:p>
                      <a:pPr>
                        <a:lnSpc>
                          <a:spcPct val="107000"/>
                        </a:lnSpc>
                        <a:spcAft>
                          <a:spcPts val="0"/>
                        </a:spcAft>
                      </a:pPr>
                      <a:r>
                        <a:rPr lang="es-ES" sz="70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Jun</a:t>
                      </a:r>
                      <a:endParaRPr lang="ca-ES" sz="700" i="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1.61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789430"/>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Junb</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587282"/>
                  </a:ext>
                </a:extLst>
              </a:tr>
              <a:tr h="0">
                <a:tc>
                  <a:txBody>
                    <a:bodyPr/>
                    <a:lstStyle/>
                    <a:p>
                      <a:pPr>
                        <a:lnSpc>
                          <a:spcPct val="107000"/>
                        </a:lnSpc>
                        <a:spcAft>
                          <a:spcPts val="0"/>
                        </a:spcAft>
                      </a:pPr>
                      <a:r>
                        <a:rPr lang="es-ES" sz="700" i="1" dirty="0">
                          <a:effectLst/>
                          <a:latin typeface="Times New Roman" panose="02020603050405020304" pitchFamily="18" charset="0"/>
                          <a:ea typeface="Calibri" panose="020F0502020204030204" pitchFamily="34" charset="0"/>
                          <a:cs typeface="Times New Roman" panose="02020603050405020304" pitchFamily="18" charset="0"/>
                        </a:rPr>
                        <a:t>Kcnh8</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1.73</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B083"/>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1.18</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7903011"/>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Lhcgr</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916120121"/>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Lpar1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926825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Lpar2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6958740"/>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Max</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9603025"/>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Mmp9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3947429582"/>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Myc</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1041465"/>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Nos2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844428"/>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Oprd1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323547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Oprk1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3156807"/>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Pdpk1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634129"/>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Pik3cg</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6184540"/>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Prkca</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652606"/>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Ptgdr</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1.74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20853617"/>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Ptgs2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1602579"/>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Rgs2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333638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Rho</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2.14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43485607"/>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S1pr1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327664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S1pr2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804237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S1pr3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58411557"/>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Sctr</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820743"/>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Serpine1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5753245"/>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Socs1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0204276"/>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Tnf</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9116681"/>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Tshr</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2731743"/>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Upc1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976728"/>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Vcam1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743283482"/>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Vegfa</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75721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Ywhaz</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9945704"/>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Actb</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068092"/>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B2m</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2857309"/>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Gapdh</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050236"/>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Gusb</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105362"/>
                  </a:ext>
                </a:extLst>
              </a:tr>
              <a:tr h="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HSP90ab1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0.89</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0.02</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0.98</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731799"/>
                  </a:ext>
                </a:extLst>
              </a:tr>
            </a:tbl>
          </a:graphicData>
        </a:graphic>
      </p:graphicFrame>
      <p:sp>
        <p:nvSpPr>
          <p:cNvPr id="3" name="Rectángulo 2">
            <a:extLst>
              <a:ext uri="{FF2B5EF4-FFF2-40B4-BE49-F238E27FC236}">
                <a16:creationId xmlns:a16="http://schemas.microsoft.com/office/drawing/2014/main" id="{0D830B73-03F9-41E7-8C65-4CFA18CCB9D0}"/>
              </a:ext>
            </a:extLst>
          </p:cNvPr>
          <p:cNvSpPr/>
          <p:nvPr/>
        </p:nvSpPr>
        <p:spPr>
          <a:xfrm>
            <a:off x="0" y="5319539"/>
            <a:ext cx="6858000" cy="1015663"/>
          </a:xfrm>
          <a:prstGeom prst="rect">
            <a:avLst/>
          </a:prstGeom>
        </p:spPr>
        <p:txBody>
          <a:bodyPr wrap="square">
            <a:spAutoFit/>
          </a:bodyPr>
          <a:lstStyle/>
          <a:p>
            <a:pPr marL="270510"/>
            <a:r>
              <a:rPr lang="en-US" sz="1200" b="1" dirty="0">
                <a:latin typeface="Times New Roman" panose="02020603050405020304" pitchFamily="18" charset="0"/>
                <a:ea typeface="Times New Roman" panose="02020603050405020304" pitchFamily="18" charset="0"/>
              </a:rPr>
              <a:t>Supplementary </a:t>
            </a:r>
            <a:r>
              <a:rPr lang="en-US" sz="1200" b="1" dirty="0">
                <a:solidFill>
                  <a:srgbClr val="000000"/>
                </a:solidFill>
                <a:latin typeface="Times New Roman" panose="02020603050405020304" pitchFamily="18" charset="0"/>
                <a:ea typeface="Calibri" panose="020F0502020204030204" pitchFamily="34" charset="0"/>
              </a:rPr>
              <a:t>Table 1.</a:t>
            </a:r>
            <a:r>
              <a:rPr lang="en-US" sz="1200" dirty="0">
                <a:solidFill>
                  <a:srgbClr val="000000"/>
                </a:solidFill>
                <a:latin typeface="Times New Roman" panose="02020603050405020304" pitchFamily="18" charset="0"/>
                <a:ea typeface="Calibri" panose="020F0502020204030204" pitchFamily="34" charset="0"/>
              </a:rPr>
              <a:t> </a:t>
            </a:r>
            <a:r>
              <a:rPr lang="en-US" sz="1200" b="1" dirty="0">
                <a:solidFill>
                  <a:srgbClr val="000000"/>
                </a:solidFill>
                <a:latin typeface="Times New Roman" panose="02020603050405020304" pitchFamily="18" charset="0"/>
                <a:ea typeface="Calibri" panose="020F0502020204030204" pitchFamily="34" charset="0"/>
              </a:rPr>
              <a:t>Results of the RNA GPCR qPCR array. </a:t>
            </a:r>
            <a:r>
              <a:rPr lang="en-US" sz="1200" dirty="0">
                <a:solidFill>
                  <a:srgbClr val="000000"/>
                </a:solidFill>
                <a:latin typeface="Times New Roman" panose="02020603050405020304" pitchFamily="18" charset="0"/>
                <a:ea typeface="Calibri" panose="020F0502020204030204" pitchFamily="34" charset="0"/>
              </a:rPr>
              <a:t>Fold change is indicated by mean ±SEM. Significant comparisons are marked in blue when they are downregulated in the males group. Significant changes are marked in orange in the metestrous group. Significant comparisons are marked in green when they are upregulated in the proestrous group. *p≤0.05 Statistics are two-tailed t-test or Mann-Whitney’s U depending on normality and homoscedasticity tests.</a:t>
            </a:r>
            <a:endParaRPr lang="ca-ES" sz="12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4170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538850155"/>
              </p:ext>
            </p:extLst>
          </p:nvPr>
        </p:nvGraphicFramePr>
        <p:xfrm>
          <a:off x="587906" y="692573"/>
          <a:ext cx="5668010" cy="717552"/>
        </p:xfrm>
        <a:graphic>
          <a:graphicData uri="http://schemas.openxmlformats.org/drawingml/2006/table">
            <a:tbl>
              <a:tblPr firstRow="1" firstCol="1" bandRow="1"/>
              <a:tblGrid>
                <a:gridCol w="1797685">
                  <a:extLst>
                    <a:ext uri="{9D8B030D-6E8A-4147-A177-3AD203B41FA5}">
                      <a16:colId xmlns:a16="http://schemas.microsoft.com/office/drawing/2014/main" val="4014204361"/>
                    </a:ext>
                  </a:extLst>
                </a:gridCol>
                <a:gridCol w="3870325">
                  <a:extLst>
                    <a:ext uri="{9D8B030D-6E8A-4147-A177-3AD203B41FA5}">
                      <a16:colId xmlns:a16="http://schemas.microsoft.com/office/drawing/2014/main" val="390990565"/>
                    </a:ext>
                  </a:extLst>
                </a:gridCol>
              </a:tblGrid>
              <a:tr h="0">
                <a:tc>
                  <a:txBody>
                    <a:bodyPr/>
                    <a:lstStyle/>
                    <a:p>
                      <a:pPr algn="ctr">
                        <a:lnSpc>
                          <a:spcPct val="107000"/>
                        </a:lnSpc>
                        <a:spcAft>
                          <a:spcPts val="0"/>
                        </a:spcAft>
                      </a:pP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DNA Oligo name</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b="1" dirty="0">
                          <a:effectLst/>
                          <a:latin typeface="Times New Roman" panose="02020603050405020304" pitchFamily="18" charset="0"/>
                          <a:ea typeface="Calibri" panose="020F0502020204030204" pitchFamily="34" charset="0"/>
                          <a:cs typeface="Times New Roman" panose="02020603050405020304" pitchFamily="18" charset="0"/>
                        </a:rPr>
                        <a:t>Oligo sequence (5’ to 3’)</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0574573"/>
                  </a:ext>
                </a:extLst>
              </a:tr>
              <a:tr h="0">
                <a:tc>
                  <a:txBody>
                    <a:bodyPr/>
                    <a:lstStyle/>
                    <a:p>
                      <a:pPr algn="ctr">
                        <a:lnSpc>
                          <a:spcPct val="107000"/>
                        </a:lnSpc>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Common Tac2</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CGAAGCTGAGCCAAAATGAT</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7249372"/>
                  </a:ext>
                </a:extLst>
              </a:tr>
              <a:tr h="0">
                <a:tc>
                  <a:txBody>
                    <a:bodyPr/>
                    <a:lstStyle/>
                    <a:p>
                      <a:pPr algn="ctr">
                        <a:lnSpc>
                          <a:spcPct val="107000"/>
                        </a:lnSpc>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Wild-type Reverse Tac2</a:t>
                      </a:r>
                      <a:endParaRPr lang="ca-E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GGACTCTGTCAGGGGACATC</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743002"/>
                  </a:ext>
                </a:extLst>
              </a:tr>
              <a:tr h="0">
                <a:tc>
                  <a:txBody>
                    <a:bodyPr/>
                    <a:lstStyle/>
                    <a:p>
                      <a:pPr algn="ctr">
                        <a:lnSpc>
                          <a:spcPct val="107000"/>
                        </a:lnSpc>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Mutant Reverse Tac2</a:t>
                      </a:r>
                      <a:endParaRPr lang="ca-E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CTTCAGGTTCTGCGGGAAAC</a:t>
                      </a:r>
                      <a:endParaRPr lang="ca-E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462685"/>
                  </a:ext>
                </a:extLst>
              </a:tr>
            </a:tbl>
          </a:graphicData>
        </a:graphic>
      </p:graphicFrame>
      <p:sp>
        <p:nvSpPr>
          <p:cNvPr id="5" name="Rectángulo 4">
            <a:extLst>
              <a:ext uri="{FF2B5EF4-FFF2-40B4-BE49-F238E27FC236}">
                <a16:creationId xmlns:a16="http://schemas.microsoft.com/office/drawing/2014/main" id="{A5647B0B-04D4-474E-8458-8F54626CF100}"/>
              </a:ext>
            </a:extLst>
          </p:cNvPr>
          <p:cNvSpPr/>
          <p:nvPr/>
        </p:nvSpPr>
        <p:spPr>
          <a:xfrm>
            <a:off x="-7089" y="1668655"/>
            <a:ext cx="6858000" cy="1200329"/>
          </a:xfrm>
          <a:prstGeom prst="rect">
            <a:avLst/>
          </a:prstGeom>
        </p:spPr>
        <p:txBody>
          <a:bodyPr wrap="square">
            <a:spAutoFit/>
          </a:bodyPr>
          <a:lstStyle/>
          <a:p>
            <a:pPr marL="270510"/>
            <a:r>
              <a:rPr lang="en-US" sz="1200" b="1" dirty="0">
                <a:latin typeface="Times New Roman" panose="02020603050405020304" pitchFamily="18" charset="0"/>
                <a:ea typeface="Times New Roman" panose="02020603050405020304" pitchFamily="18" charset="0"/>
                <a:cs typeface="Times New Roman" panose="02020603050405020304" pitchFamily="18" charset="0"/>
              </a:rPr>
              <a:t>Supplementary</a:t>
            </a:r>
            <a:r>
              <a:rPr lang="en-US"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Table 2.</a:t>
            </a:r>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Primers used in the study. </a:t>
            </a:r>
            <a:r>
              <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primers used for genotyping are reported in this table. As indicated, the primers used for the qPCR array are proprietary</a:t>
            </a:r>
            <a:r>
              <a:rPr lang="en-US" sz="1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a:latin typeface="Times New Roman" panose="02020603050405020304" pitchFamily="18" charset="0"/>
                <a:ea typeface="Calibri" panose="020F0502020204030204" pitchFamily="34" charset="0"/>
                <a:cs typeface="Times New Roman" panose="02020603050405020304" pitchFamily="18" charset="0"/>
              </a:rPr>
              <a:t>All </a:t>
            </a:r>
            <a:r>
              <a:rPr lang="en-US" sz="1200" dirty="0">
                <a:latin typeface="Times New Roman" panose="02020603050405020304" pitchFamily="18" charset="0"/>
                <a:ea typeface="Calibri" panose="020F0502020204030204" pitchFamily="34" charset="0"/>
                <a:cs typeface="Times New Roman" panose="02020603050405020304" pitchFamily="18" charset="0"/>
              </a:rPr>
              <a:t>the available information can be found under the following link on </a:t>
            </a:r>
            <a:r>
              <a:rPr lang="en-US" sz="1200" dirty="0" err="1">
                <a:latin typeface="Times New Roman" panose="02020603050405020304" pitchFamily="18" charset="0"/>
                <a:ea typeface="Calibri" panose="020F0502020204030204" pitchFamily="34" charset="0"/>
                <a:cs typeface="Times New Roman" panose="02020603050405020304" pitchFamily="18" charset="0"/>
              </a:rPr>
              <a:t>GeneGlobe</a:t>
            </a:r>
            <a:r>
              <a:rPr lang="en-US" sz="1200" dirty="0">
                <a:latin typeface="Times New Roman" panose="02020603050405020304" pitchFamily="18" charset="0"/>
                <a:ea typeface="Calibri" panose="020F0502020204030204" pitchFamily="34" charset="0"/>
                <a:cs typeface="Times New Roman" panose="02020603050405020304" pitchFamily="18" charset="0"/>
              </a:rPr>
              <a:t> site: </a:t>
            </a:r>
            <a:r>
              <a:rPr lang="en-US" sz="1200" i="1"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https://geneglobe.qiagen.com/us/search?cat=&amp;q=PAMM-071Z&amp;pgid=rt2-profiler-pcr-arrays</a:t>
            </a:r>
            <a:endParaRPr lang="ca-ES" sz="1200" dirty="0">
              <a:latin typeface="Times New Roman" panose="02020603050405020304" pitchFamily="18" charset="0"/>
              <a:ea typeface="Calibri" panose="020F0502020204030204" pitchFamily="34" charset="0"/>
              <a:cs typeface="Times New Roman" panose="02020603050405020304" pitchFamily="18" charset="0"/>
            </a:endParaRPr>
          </a:p>
          <a:p>
            <a:pPr marL="270510"/>
            <a:endParaRPr lang="ca-ES" sz="1200" dirty="0">
              <a:latin typeface="Calibri" panose="020F0502020204030204" pitchFamily="34" charset="0"/>
              <a:ea typeface="Calibri" panose="020F0502020204030204" pitchFamily="34" charset="0"/>
              <a:cs typeface="Times New Roman" panose="02020603050405020304" pitchFamily="18" charset="0"/>
            </a:endParaRPr>
          </a:p>
          <a:p>
            <a:pPr marL="270510"/>
            <a:endParaRPr lang="ca-ES" sz="12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99171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4264" y="3284634"/>
            <a:ext cx="3089755" cy="3276000"/>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0" y="3284634"/>
            <a:ext cx="3089755" cy="3276000"/>
          </a:xfrm>
          <a:prstGeom prst="rect">
            <a:avLst/>
          </a:prstGeom>
        </p:spPr>
      </p:pic>
      <p:grpSp>
        <p:nvGrpSpPr>
          <p:cNvPr id="29" name="Grupo 28"/>
          <p:cNvGrpSpPr/>
          <p:nvPr/>
        </p:nvGrpSpPr>
        <p:grpSpPr>
          <a:xfrm>
            <a:off x="152569" y="-22318"/>
            <a:ext cx="6679336" cy="1429142"/>
            <a:chOff x="152569" y="-15862"/>
            <a:chExt cx="6679336" cy="1429142"/>
          </a:xfrm>
        </p:grpSpPr>
        <p:pic>
          <p:nvPicPr>
            <p:cNvPr id="28" name="Imagen 27"/>
            <p:cNvPicPr>
              <a:picLocks noChangeAspect="1"/>
            </p:cNvPicPr>
            <p:nvPr/>
          </p:nvPicPr>
          <p:blipFill rotWithShape="1">
            <a:blip r:embed="rId4">
              <a:extLst>
                <a:ext uri="{28A0092B-C50C-407E-A947-70E740481C1C}">
                  <a14:useLocalDpi xmlns:a14="http://schemas.microsoft.com/office/drawing/2010/main" val="0"/>
                </a:ext>
              </a:extLst>
            </a:blip>
            <a:srcRect l="8259" t="28894" r="2488" b="38206"/>
            <a:stretch/>
          </p:blipFill>
          <p:spPr>
            <a:xfrm>
              <a:off x="152569" y="80391"/>
              <a:ext cx="6679336" cy="1332889"/>
            </a:xfrm>
            <a:prstGeom prst="rect">
              <a:avLst/>
            </a:prstGeom>
          </p:spPr>
        </p:pic>
        <p:sp>
          <p:nvSpPr>
            <p:cNvPr id="13" name="QuadreDeText 102"/>
            <p:cNvSpPr txBox="1"/>
            <p:nvPr/>
          </p:nvSpPr>
          <p:spPr>
            <a:xfrm>
              <a:off x="166161" y="-15862"/>
              <a:ext cx="300082"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a</a:t>
              </a:r>
              <a:endParaRPr lang="en-US" b="1" dirty="0">
                <a:latin typeface="Times New Roman" panose="02020603050405020304" pitchFamily="18" charset="0"/>
                <a:cs typeface="Times New Roman" panose="02020603050405020304" pitchFamily="18" charset="0"/>
              </a:endParaRPr>
            </a:p>
          </p:txBody>
        </p:sp>
      </p:grpSp>
      <p:pic>
        <p:nvPicPr>
          <p:cNvPr id="6" name="Imagen 5"/>
          <p:cNvPicPr>
            <a:picLocks noChangeAspect="1"/>
          </p:cNvPicPr>
          <p:nvPr/>
        </p:nvPicPr>
        <p:blipFill rotWithShape="1">
          <a:blip r:embed="rId5">
            <a:extLst>
              <a:ext uri="{28A0092B-C50C-407E-A947-70E740481C1C}">
                <a14:useLocalDpi xmlns:a14="http://schemas.microsoft.com/office/drawing/2010/main" val="0"/>
              </a:ext>
            </a:extLst>
          </a:blip>
          <a:srcRect l="5970" t="5953" r="8879" b="5999"/>
          <a:stretch/>
        </p:blipFill>
        <p:spPr>
          <a:xfrm>
            <a:off x="1838802" y="1483186"/>
            <a:ext cx="1407375" cy="1620000"/>
          </a:xfrm>
          <a:prstGeom prst="rect">
            <a:avLst/>
          </a:prstGeom>
        </p:spPr>
      </p:pic>
      <p:sp>
        <p:nvSpPr>
          <p:cNvPr id="7" name="QuadreDeText 102"/>
          <p:cNvSpPr txBox="1"/>
          <p:nvPr/>
        </p:nvSpPr>
        <p:spPr>
          <a:xfrm>
            <a:off x="26095" y="1309889"/>
            <a:ext cx="325730"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b</a:t>
            </a:r>
            <a:endParaRPr lang="en-US" b="1" dirty="0">
              <a:latin typeface="Times New Roman" panose="02020603050405020304" pitchFamily="18" charset="0"/>
              <a:cs typeface="Times New Roman" panose="02020603050405020304" pitchFamily="18" charset="0"/>
            </a:endParaRPr>
          </a:p>
        </p:txBody>
      </p:sp>
      <p:sp>
        <p:nvSpPr>
          <p:cNvPr id="8" name="QuadreDeText 102"/>
          <p:cNvSpPr txBox="1"/>
          <p:nvPr/>
        </p:nvSpPr>
        <p:spPr>
          <a:xfrm>
            <a:off x="1835430" y="1309889"/>
            <a:ext cx="312906"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c</a:t>
            </a:r>
            <a:endParaRPr lang="en-US" b="1" dirty="0">
              <a:latin typeface="Times New Roman" panose="02020603050405020304" pitchFamily="18" charset="0"/>
              <a:cs typeface="Times New Roman" panose="02020603050405020304" pitchFamily="18" charset="0"/>
            </a:endParaRPr>
          </a:p>
        </p:txBody>
      </p:sp>
      <p:sp>
        <p:nvSpPr>
          <p:cNvPr id="19" name="QuadreDeText 102"/>
          <p:cNvSpPr txBox="1"/>
          <p:nvPr/>
        </p:nvSpPr>
        <p:spPr>
          <a:xfrm>
            <a:off x="3446764" y="3179548"/>
            <a:ext cx="325730"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g</a:t>
            </a:r>
            <a:endParaRPr lang="en-US" b="1" dirty="0">
              <a:latin typeface="Times New Roman" panose="02020603050405020304" pitchFamily="18" charset="0"/>
              <a:cs typeface="Times New Roman" panose="02020603050405020304" pitchFamily="18" charset="0"/>
            </a:endParaRPr>
          </a:p>
        </p:txBody>
      </p:sp>
      <p:sp>
        <p:nvSpPr>
          <p:cNvPr id="18" name="QuadreDeText 102"/>
          <p:cNvSpPr txBox="1"/>
          <p:nvPr/>
        </p:nvSpPr>
        <p:spPr>
          <a:xfrm>
            <a:off x="26095" y="3179548"/>
            <a:ext cx="261610"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f</a:t>
            </a:r>
            <a:endParaRPr lang="en-US" b="1" dirty="0">
              <a:latin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rotWithShape="1">
          <a:blip r:embed="rId6">
            <a:extLst>
              <a:ext uri="{28A0092B-C50C-407E-A947-70E740481C1C}">
                <a14:useLocalDpi xmlns:a14="http://schemas.microsoft.com/office/drawing/2010/main" val="0"/>
              </a:ext>
            </a:extLst>
          </a:blip>
          <a:srcRect l="6276" t="6229" r="9492" b="5999"/>
          <a:stretch/>
        </p:blipFill>
        <p:spPr>
          <a:xfrm>
            <a:off x="5290464" y="1483186"/>
            <a:ext cx="1396553" cy="1620000"/>
          </a:xfrm>
          <a:prstGeom prst="rect">
            <a:avLst/>
          </a:prstGeom>
        </p:spPr>
      </p:pic>
      <p:graphicFrame>
        <p:nvGraphicFramePr>
          <p:cNvPr id="21" name="Tabla 20">
            <a:extLst>
              <a:ext uri="{FF2B5EF4-FFF2-40B4-BE49-F238E27FC236}">
                <a16:creationId xmlns:a16="http://schemas.microsoft.com/office/drawing/2014/main" id="{FDEED5A2-79DD-4A5B-954C-86028CF58E79}"/>
              </a:ext>
            </a:extLst>
          </p:cNvPr>
          <p:cNvGraphicFramePr>
            <a:graphicFrameLocks noGrp="1"/>
          </p:cNvGraphicFramePr>
          <p:nvPr>
            <p:extLst>
              <p:ext uri="{D42A27DB-BD31-4B8C-83A1-F6EECF244321}">
                <p14:modId xmlns:p14="http://schemas.microsoft.com/office/powerpoint/2010/main" val="353944615"/>
              </p:ext>
            </p:extLst>
          </p:nvPr>
        </p:nvGraphicFramePr>
        <p:xfrm>
          <a:off x="86278" y="1618839"/>
          <a:ext cx="1628173" cy="1298817"/>
        </p:xfrm>
        <a:graphic>
          <a:graphicData uri="http://schemas.openxmlformats.org/drawingml/2006/table">
            <a:tbl>
              <a:tblPr/>
              <a:tblGrid>
                <a:gridCol w="191549">
                  <a:extLst>
                    <a:ext uri="{9D8B030D-6E8A-4147-A177-3AD203B41FA5}">
                      <a16:colId xmlns:a16="http://schemas.microsoft.com/office/drawing/2014/main" val="20000"/>
                    </a:ext>
                  </a:extLst>
                </a:gridCol>
                <a:gridCol w="205232">
                  <a:extLst>
                    <a:ext uri="{9D8B030D-6E8A-4147-A177-3AD203B41FA5}">
                      <a16:colId xmlns:a16="http://schemas.microsoft.com/office/drawing/2014/main" val="20001"/>
                    </a:ext>
                  </a:extLst>
                </a:gridCol>
                <a:gridCol w="205232">
                  <a:extLst>
                    <a:ext uri="{9D8B030D-6E8A-4147-A177-3AD203B41FA5}">
                      <a16:colId xmlns:a16="http://schemas.microsoft.com/office/drawing/2014/main" val="20002"/>
                    </a:ext>
                  </a:extLst>
                </a:gridCol>
                <a:gridCol w="205232">
                  <a:extLst>
                    <a:ext uri="{9D8B030D-6E8A-4147-A177-3AD203B41FA5}">
                      <a16:colId xmlns:a16="http://schemas.microsoft.com/office/drawing/2014/main" val="20003"/>
                    </a:ext>
                  </a:extLst>
                </a:gridCol>
                <a:gridCol w="205232">
                  <a:extLst>
                    <a:ext uri="{9D8B030D-6E8A-4147-A177-3AD203B41FA5}">
                      <a16:colId xmlns:a16="http://schemas.microsoft.com/office/drawing/2014/main" val="20004"/>
                    </a:ext>
                  </a:extLst>
                </a:gridCol>
                <a:gridCol w="205232">
                  <a:extLst>
                    <a:ext uri="{9D8B030D-6E8A-4147-A177-3AD203B41FA5}">
                      <a16:colId xmlns:a16="http://schemas.microsoft.com/office/drawing/2014/main" val="20005"/>
                    </a:ext>
                  </a:extLst>
                </a:gridCol>
                <a:gridCol w="205232">
                  <a:extLst>
                    <a:ext uri="{9D8B030D-6E8A-4147-A177-3AD203B41FA5}">
                      <a16:colId xmlns:a16="http://schemas.microsoft.com/office/drawing/2014/main" val="20006"/>
                    </a:ext>
                  </a:extLst>
                </a:gridCol>
                <a:gridCol w="205232">
                  <a:extLst>
                    <a:ext uri="{9D8B030D-6E8A-4147-A177-3AD203B41FA5}">
                      <a16:colId xmlns:a16="http://schemas.microsoft.com/office/drawing/2014/main" val="20007"/>
                    </a:ext>
                  </a:extLst>
                </a:gridCol>
              </a:tblGrid>
              <a:tr h="131203">
                <a:tc gridSpan="8">
                  <a:txBody>
                    <a:bodyPr/>
                    <a:lstStyle/>
                    <a:p>
                      <a:pPr algn="ctr" fontAlgn="b"/>
                      <a:r>
                        <a:rPr lang="en-US" sz="500" b="1" i="0" u="none" strike="noStrike" dirty="0">
                          <a:solidFill>
                            <a:srgbClr val="000000"/>
                          </a:solidFill>
                          <a:effectLst/>
                          <a:latin typeface="Calibri" panose="020F0502020204030204" pitchFamily="34" charset="0"/>
                        </a:rPr>
                        <a:t>CTT (Blue: wins / yellow: looses)</a:t>
                      </a:r>
                    </a:p>
                  </a:txBody>
                  <a:tcPr marL="78552" marR="78552" marT="39276" marB="392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84461">
                <a:tc>
                  <a:txBody>
                    <a:bodyPr/>
                    <a:lstStyle/>
                    <a:p>
                      <a:pPr algn="ctr" fontAlgn="ctr"/>
                      <a:r>
                        <a:rPr lang="es-ES" sz="500" b="0" i="0" u="none" strike="noStrike" dirty="0" err="1">
                          <a:solidFill>
                            <a:srgbClr val="000000"/>
                          </a:solidFill>
                          <a:effectLst/>
                          <a:latin typeface="Calibri" panose="020F0502020204030204" pitchFamily="34" charset="0"/>
                        </a:rPr>
                        <a:t>Pair</a:t>
                      </a:r>
                      <a:endParaRPr lang="es-ES" sz="500" b="0" i="0" u="none" strike="noStrike" dirty="0">
                        <a:solidFill>
                          <a:srgbClr val="000000"/>
                        </a:solidFill>
                        <a:effectLst/>
                        <a:latin typeface="Calibri" panose="020F0502020204030204" pitchFamily="34" charset="0"/>
                      </a:endParaRPr>
                    </a:p>
                  </a:txBody>
                  <a:tcPr marL="5484" marR="5484" marT="5484"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ID</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S1</a:t>
                      </a:r>
                    </a:p>
                  </a:txBody>
                  <a:tcPr marL="5484" marR="5484" marT="5484"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S2</a:t>
                      </a:r>
                    </a:p>
                  </a:txBody>
                  <a:tcPr marL="5484" marR="5484" marT="548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a:solidFill>
                            <a:srgbClr val="000000"/>
                          </a:solidFill>
                          <a:effectLst/>
                          <a:latin typeface="Calibri" panose="020F0502020204030204" pitchFamily="34" charset="0"/>
                        </a:rPr>
                        <a:t>S3</a:t>
                      </a:r>
                    </a:p>
                  </a:txBody>
                  <a:tcPr marL="5484" marR="5484" marT="548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a:solidFill>
                            <a:srgbClr val="000000"/>
                          </a:solidFill>
                          <a:effectLst/>
                          <a:latin typeface="Calibri" panose="020F0502020204030204" pitchFamily="34" charset="0"/>
                        </a:rPr>
                        <a:t>S4</a:t>
                      </a:r>
                    </a:p>
                  </a:txBody>
                  <a:tcPr marL="5484" marR="5484" marT="548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a:solidFill>
                            <a:srgbClr val="000000"/>
                          </a:solidFill>
                          <a:effectLst/>
                          <a:latin typeface="Calibri" panose="020F0502020204030204" pitchFamily="34" charset="0"/>
                        </a:rPr>
                        <a:t>S5</a:t>
                      </a:r>
                    </a:p>
                  </a:txBody>
                  <a:tcPr marL="5484" marR="5484" marT="5484"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S6</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686">
                <a:tc rowSpan="2">
                  <a:txBody>
                    <a:bodyPr/>
                    <a:lstStyle/>
                    <a:p>
                      <a:pPr algn="ctr" fontAlgn="ctr"/>
                      <a:r>
                        <a:rPr lang="es-ES" sz="400" b="0" i="0" u="none" strike="noStrike">
                          <a:solidFill>
                            <a:srgbClr val="000000"/>
                          </a:solidFill>
                          <a:effectLst/>
                          <a:latin typeface="Calibri" panose="020F0502020204030204" pitchFamily="34" charset="0"/>
                        </a:rPr>
                        <a:t>1</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1</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2"/>
                  </a:ext>
                </a:extLst>
              </a:tr>
              <a:tr h="75686">
                <a:tc vMerge="1">
                  <a:txBody>
                    <a:bodyPr/>
                    <a:lstStyle/>
                    <a:p>
                      <a:endParaRPr lang="es-ES"/>
                    </a:p>
                  </a:txBody>
                  <a:tcPr/>
                </a:tc>
                <a:tc>
                  <a:txBody>
                    <a:bodyPr/>
                    <a:lstStyle/>
                    <a:p>
                      <a:pPr algn="ctr" fontAlgn="ctr"/>
                      <a:r>
                        <a:rPr lang="es-ES" sz="400" b="0" i="0" u="none" strike="noStrike" dirty="0">
                          <a:solidFill>
                            <a:srgbClr val="000000"/>
                          </a:solidFill>
                          <a:effectLst/>
                          <a:latin typeface="Calibri" panose="020F0502020204030204" pitchFamily="34" charset="0"/>
                        </a:rPr>
                        <a:t>2</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75686">
                <a:tc rowSpan="2">
                  <a:txBody>
                    <a:bodyPr/>
                    <a:lstStyle/>
                    <a:p>
                      <a:pPr algn="ctr" fontAlgn="ctr"/>
                      <a:r>
                        <a:rPr lang="es-ES" sz="400" b="0" i="0" u="none" strike="noStrike">
                          <a:solidFill>
                            <a:srgbClr val="000000"/>
                          </a:solidFill>
                          <a:effectLst/>
                          <a:latin typeface="Calibri" panose="020F0502020204030204" pitchFamily="34" charset="0"/>
                        </a:rPr>
                        <a:t>2</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3</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0004"/>
                  </a:ext>
                </a:extLst>
              </a:tr>
              <a:tr h="7568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4</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5"/>
                  </a:ext>
                </a:extLst>
              </a:tr>
              <a:tr h="75686">
                <a:tc rowSpan="2">
                  <a:txBody>
                    <a:bodyPr/>
                    <a:lstStyle/>
                    <a:p>
                      <a:pPr algn="ctr" fontAlgn="ctr"/>
                      <a:r>
                        <a:rPr lang="es-ES" sz="400" b="0" i="0" u="none" strike="noStrike">
                          <a:solidFill>
                            <a:srgbClr val="000000"/>
                          </a:solidFill>
                          <a:effectLst/>
                          <a:latin typeface="Calibri" panose="020F0502020204030204" pitchFamily="34" charset="0"/>
                        </a:rPr>
                        <a:t>3</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5</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6"/>
                  </a:ext>
                </a:extLst>
              </a:tr>
              <a:tr h="7568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6</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75686">
                <a:tc rowSpan="2">
                  <a:txBody>
                    <a:bodyPr/>
                    <a:lstStyle/>
                    <a:p>
                      <a:pPr algn="ctr" fontAlgn="ctr"/>
                      <a:r>
                        <a:rPr lang="es-ES" sz="400" b="0" i="0" u="none" strike="noStrike">
                          <a:solidFill>
                            <a:srgbClr val="000000"/>
                          </a:solidFill>
                          <a:effectLst/>
                          <a:latin typeface="Calibri" panose="020F0502020204030204" pitchFamily="34" charset="0"/>
                        </a:rPr>
                        <a:t>4</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7</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8"/>
                  </a:ext>
                </a:extLst>
              </a:tr>
              <a:tr h="7568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8</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9"/>
                  </a:ext>
                </a:extLst>
              </a:tr>
              <a:tr h="75686">
                <a:tc rowSpan="2">
                  <a:txBody>
                    <a:bodyPr/>
                    <a:lstStyle/>
                    <a:p>
                      <a:pPr algn="ctr" fontAlgn="ctr"/>
                      <a:r>
                        <a:rPr lang="es-ES" sz="400" b="0" i="0" u="none" strike="noStrike">
                          <a:solidFill>
                            <a:srgbClr val="000000"/>
                          </a:solidFill>
                          <a:effectLst/>
                          <a:latin typeface="Calibri" panose="020F0502020204030204" pitchFamily="34" charset="0"/>
                        </a:rPr>
                        <a:t>5</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9</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0010"/>
                  </a:ext>
                </a:extLst>
              </a:tr>
              <a:tr h="7568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10</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1"/>
                  </a:ext>
                </a:extLst>
              </a:tr>
              <a:tr h="75686">
                <a:tc rowSpan="2">
                  <a:txBody>
                    <a:bodyPr/>
                    <a:lstStyle/>
                    <a:p>
                      <a:pPr algn="ctr" fontAlgn="ctr"/>
                      <a:r>
                        <a:rPr lang="es-ES" sz="400" b="0" i="0" u="none" strike="noStrike">
                          <a:solidFill>
                            <a:srgbClr val="000000"/>
                          </a:solidFill>
                          <a:effectLst/>
                          <a:latin typeface="Calibri" panose="020F0502020204030204" pitchFamily="34" charset="0"/>
                        </a:rPr>
                        <a:t>6</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11</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dirty="0">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0012"/>
                  </a:ext>
                </a:extLst>
              </a:tr>
              <a:tr h="7568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12</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3"/>
                  </a:ext>
                </a:extLst>
              </a:tr>
              <a:tr h="75686">
                <a:tc rowSpan="2">
                  <a:txBody>
                    <a:bodyPr/>
                    <a:lstStyle/>
                    <a:p>
                      <a:pPr algn="ctr" fontAlgn="ctr"/>
                      <a:r>
                        <a:rPr lang="es-ES" sz="400" b="0" i="0" u="none" strike="noStrike">
                          <a:solidFill>
                            <a:srgbClr val="000000"/>
                          </a:solidFill>
                          <a:effectLst/>
                          <a:latin typeface="Calibri" panose="020F0502020204030204" pitchFamily="34" charset="0"/>
                        </a:rPr>
                        <a:t>7</a:t>
                      </a:r>
                    </a:p>
                  </a:txBody>
                  <a:tcPr marL="78552" marR="78552" marT="39276" marB="3927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13</a:t>
                      </a:r>
                    </a:p>
                  </a:txBody>
                  <a:tcPr marL="5484" marR="5484" marT="5484"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300" b="0" i="0" u="none" strike="noStrike">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0014"/>
                  </a:ext>
                </a:extLst>
              </a:tr>
              <a:tr h="75686">
                <a:tc vMerge="1">
                  <a:txBody>
                    <a:bodyPr/>
                    <a:lstStyle/>
                    <a:p>
                      <a:endParaRPr lang="es-ES"/>
                    </a:p>
                  </a:txBody>
                  <a:tcPr/>
                </a:tc>
                <a:tc>
                  <a:txBody>
                    <a:bodyPr/>
                    <a:lstStyle/>
                    <a:p>
                      <a:pPr algn="ctr" fontAlgn="ctr"/>
                      <a:r>
                        <a:rPr lang="es-ES" sz="400" b="0" i="0" u="none" strike="noStrike" dirty="0">
                          <a:solidFill>
                            <a:srgbClr val="000000"/>
                          </a:solidFill>
                          <a:effectLst/>
                          <a:latin typeface="Calibri" panose="020F0502020204030204" pitchFamily="34" charset="0"/>
                        </a:rPr>
                        <a:t>14</a:t>
                      </a:r>
                    </a:p>
                  </a:txBody>
                  <a:tcPr marL="5484" marR="5484" marT="5484"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300" b="0" i="0" u="none" strike="noStrike">
                          <a:solidFill>
                            <a:srgbClr val="000000"/>
                          </a:solidFill>
                          <a:effectLst/>
                          <a:latin typeface="Calibri" panose="020F0502020204030204" pitchFamily="34" charset="0"/>
                        </a:rPr>
                        <a:t> </a:t>
                      </a:r>
                    </a:p>
                  </a:txBody>
                  <a:tcPr marL="5484" marR="5484" marT="548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300" b="0" i="0" u="none" strike="noStrike" dirty="0">
                          <a:solidFill>
                            <a:srgbClr val="000000"/>
                          </a:solidFill>
                          <a:effectLst/>
                          <a:latin typeface="Calibri" panose="020F0502020204030204" pitchFamily="34" charset="0"/>
                        </a:rPr>
                        <a:t> </a:t>
                      </a:r>
                    </a:p>
                  </a:txBody>
                  <a:tcPr marL="5484" marR="5484" marT="548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5"/>
                  </a:ext>
                </a:extLst>
              </a:tr>
            </a:tbl>
          </a:graphicData>
        </a:graphic>
      </p:graphicFrame>
      <p:graphicFrame>
        <p:nvGraphicFramePr>
          <p:cNvPr id="24" name="Tabla 23">
            <a:extLst>
              <a:ext uri="{FF2B5EF4-FFF2-40B4-BE49-F238E27FC236}">
                <a16:creationId xmlns:a16="http://schemas.microsoft.com/office/drawing/2014/main" id="{CA08DA5A-4B23-415F-833C-5C1CA9132CDD}"/>
              </a:ext>
            </a:extLst>
          </p:cNvPr>
          <p:cNvGraphicFramePr>
            <a:graphicFrameLocks noGrp="1"/>
          </p:cNvGraphicFramePr>
          <p:nvPr>
            <p:extLst>
              <p:ext uri="{D42A27DB-BD31-4B8C-83A1-F6EECF244321}">
                <p14:modId xmlns:p14="http://schemas.microsoft.com/office/powerpoint/2010/main" val="352314619"/>
              </p:ext>
            </p:extLst>
          </p:nvPr>
        </p:nvGraphicFramePr>
        <p:xfrm>
          <a:off x="3526453" y="1618839"/>
          <a:ext cx="1650888" cy="1513793"/>
        </p:xfrm>
        <a:graphic>
          <a:graphicData uri="http://schemas.openxmlformats.org/drawingml/2006/table">
            <a:tbl>
              <a:tblPr/>
              <a:tblGrid>
                <a:gridCol w="214264">
                  <a:extLst>
                    <a:ext uri="{9D8B030D-6E8A-4147-A177-3AD203B41FA5}">
                      <a16:colId xmlns:a16="http://schemas.microsoft.com/office/drawing/2014/main" val="20000"/>
                    </a:ext>
                  </a:extLst>
                </a:gridCol>
                <a:gridCol w="205232">
                  <a:extLst>
                    <a:ext uri="{9D8B030D-6E8A-4147-A177-3AD203B41FA5}">
                      <a16:colId xmlns:a16="http://schemas.microsoft.com/office/drawing/2014/main" val="20001"/>
                    </a:ext>
                  </a:extLst>
                </a:gridCol>
                <a:gridCol w="205232">
                  <a:extLst>
                    <a:ext uri="{9D8B030D-6E8A-4147-A177-3AD203B41FA5}">
                      <a16:colId xmlns:a16="http://schemas.microsoft.com/office/drawing/2014/main" val="20002"/>
                    </a:ext>
                  </a:extLst>
                </a:gridCol>
                <a:gridCol w="205232">
                  <a:extLst>
                    <a:ext uri="{9D8B030D-6E8A-4147-A177-3AD203B41FA5}">
                      <a16:colId xmlns:a16="http://schemas.microsoft.com/office/drawing/2014/main" val="20003"/>
                    </a:ext>
                  </a:extLst>
                </a:gridCol>
                <a:gridCol w="205232">
                  <a:extLst>
                    <a:ext uri="{9D8B030D-6E8A-4147-A177-3AD203B41FA5}">
                      <a16:colId xmlns:a16="http://schemas.microsoft.com/office/drawing/2014/main" val="20004"/>
                    </a:ext>
                  </a:extLst>
                </a:gridCol>
                <a:gridCol w="205232">
                  <a:extLst>
                    <a:ext uri="{9D8B030D-6E8A-4147-A177-3AD203B41FA5}">
                      <a16:colId xmlns:a16="http://schemas.microsoft.com/office/drawing/2014/main" val="20005"/>
                    </a:ext>
                  </a:extLst>
                </a:gridCol>
                <a:gridCol w="205232">
                  <a:extLst>
                    <a:ext uri="{9D8B030D-6E8A-4147-A177-3AD203B41FA5}">
                      <a16:colId xmlns:a16="http://schemas.microsoft.com/office/drawing/2014/main" val="20006"/>
                    </a:ext>
                  </a:extLst>
                </a:gridCol>
                <a:gridCol w="205232">
                  <a:extLst>
                    <a:ext uri="{9D8B030D-6E8A-4147-A177-3AD203B41FA5}">
                      <a16:colId xmlns:a16="http://schemas.microsoft.com/office/drawing/2014/main" val="20007"/>
                    </a:ext>
                  </a:extLst>
                </a:gridCol>
              </a:tblGrid>
              <a:tr h="156817">
                <a:tc gridSpan="8">
                  <a:txBody>
                    <a:bodyPr/>
                    <a:lstStyle/>
                    <a:p>
                      <a:pPr algn="ctr" fontAlgn="b"/>
                      <a:r>
                        <a:rPr lang="en-US" sz="500" b="1" i="0" u="none" strike="noStrike" dirty="0">
                          <a:solidFill>
                            <a:srgbClr val="000000"/>
                          </a:solidFill>
                          <a:effectLst/>
                          <a:latin typeface="Calibri" panose="020F0502020204030204" pitchFamily="34" charset="0"/>
                        </a:rPr>
                        <a:t>CTT (Blue: wins / yellow: looses)</a:t>
                      </a:r>
                    </a:p>
                  </a:txBody>
                  <a:tcPr marL="94432" marR="94432" marT="47216" marB="4721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100025">
                <a:tc>
                  <a:txBody>
                    <a:bodyPr/>
                    <a:lstStyle/>
                    <a:p>
                      <a:pPr algn="ctr" fontAlgn="ctr"/>
                      <a:r>
                        <a:rPr lang="es-ES" sz="500" b="0" i="0" u="none" strike="noStrike" dirty="0" err="1">
                          <a:solidFill>
                            <a:srgbClr val="000000"/>
                          </a:solidFill>
                          <a:effectLst/>
                          <a:latin typeface="Calibri" panose="020F0502020204030204" pitchFamily="34" charset="0"/>
                        </a:rPr>
                        <a:t>Pair</a:t>
                      </a:r>
                      <a:endParaRPr lang="es-ES" sz="500" b="0" i="0" u="none" strike="noStrike" dirty="0">
                        <a:solidFill>
                          <a:srgbClr val="000000"/>
                        </a:solidFill>
                        <a:effectLst/>
                        <a:latin typeface="Calibri" panose="020F0502020204030204" pitchFamily="34" charset="0"/>
                      </a:endParaRPr>
                    </a:p>
                  </a:txBody>
                  <a:tcPr marL="5465" marR="5465" marT="5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ID</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S1</a:t>
                      </a:r>
                    </a:p>
                  </a:txBody>
                  <a:tcPr marL="5465" marR="5465" marT="5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S2</a:t>
                      </a:r>
                    </a:p>
                  </a:txBody>
                  <a:tcPr marL="5465" marR="5465" marT="5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S3</a:t>
                      </a:r>
                    </a:p>
                  </a:txBody>
                  <a:tcPr marL="5465" marR="5465" marT="5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S4</a:t>
                      </a:r>
                    </a:p>
                  </a:txBody>
                  <a:tcPr marL="5465" marR="5465" marT="5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S5</a:t>
                      </a:r>
                    </a:p>
                  </a:txBody>
                  <a:tcPr marL="5465" marR="5465" marT="5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500" b="0" i="0" u="none" strike="noStrike" dirty="0">
                          <a:solidFill>
                            <a:srgbClr val="000000"/>
                          </a:solidFill>
                          <a:effectLst/>
                          <a:latin typeface="Calibri" panose="020F0502020204030204" pitchFamily="34" charset="0"/>
                        </a:rPr>
                        <a:t>S6</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426">
                <a:tc rowSpan="2">
                  <a:txBody>
                    <a:bodyPr/>
                    <a:lstStyle/>
                    <a:p>
                      <a:pPr algn="ctr" fontAlgn="ctr"/>
                      <a:r>
                        <a:rPr lang="es-ES" sz="400" b="0" i="0" u="none" strike="noStrike">
                          <a:solidFill>
                            <a:srgbClr val="000000"/>
                          </a:solidFill>
                          <a:effectLst/>
                          <a:latin typeface="Calibri" panose="020F0502020204030204" pitchFamily="34" charset="0"/>
                        </a:rPr>
                        <a:t>1</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dirty="0">
                          <a:solidFill>
                            <a:srgbClr val="000000"/>
                          </a:solidFill>
                          <a:effectLst/>
                          <a:latin typeface="Calibri" panose="020F0502020204030204" pitchFamily="34" charset="0"/>
                        </a:rPr>
                        <a:t>1</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2"/>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2</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75426">
                <a:tc rowSpan="2">
                  <a:txBody>
                    <a:bodyPr/>
                    <a:lstStyle/>
                    <a:p>
                      <a:pPr algn="ctr" fontAlgn="ctr"/>
                      <a:r>
                        <a:rPr lang="es-ES" sz="400" b="0" i="0" u="none" strike="noStrike">
                          <a:solidFill>
                            <a:srgbClr val="000000"/>
                          </a:solidFill>
                          <a:effectLst/>
                          <a:latin typeface="Calibri" panose="020F0502020204030204" pitchFamily="34" charset="0"/>
                        </a:rPr>
                        <a:t>2</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3</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4"/>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4</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75426">
                <a:tc rowSpan="2">
                  <a:txBody>
                    <a:bodyPr/>
                    <a:lstStyle/>
                    <a:p>
                      <a:pPr algn="ctr" fontAlgn="ctr"/>
                      <a:r>
                        <a:rPr lang="es-ES" sz="400" b="0" i="0" u="none" strike="noStrike">
                          <a:solidFill>
                            <a:srgbClr val="000000"/>
                          </a:solidFill>
                          <a:effectLst/>
                          <a:latin typeface="Calibri" panose="020F0502020204030204" pitchFamily="34" charset="0"/>
                        </a:rPr>
                        <a:t>3</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5</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6"/>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6</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75426">
                <a:tc rowSpan="2">
                  <a:txBody>
                    <a:bodyPr/>
                    <a:lstStyle/>
                    <a:p>
                      <a:pPr algn="ctr" fontAlgn="ctr"/>
                      <a:r>
                        <a:rPr lang="es-ES" sz="400" b="0" i="0" u="none" strike="noStrike">
                          <a:solidFill>
                            <a:srgbClr val="000000"/>
                          </a:solidFill>
                          <a:effectLst/>
                          <a:latin typeface="Calibri" panose="020F0502020204030204" pitchFamily="34" charset="0"/>
                        </a:rPr>
                        <a:t>4</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7</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08"/>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8</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9"/>
                  </a:ext>
                </a:extLst>
              </a:tr>
              <a:tr h="75426">
                <a:tc rowSpan="2">
                  <a:txBody>
                    <a:bodyPr/>
                    <a:lstStyle/>
                    <a:p>
                      <a:pPr algn="ctr" fontAlgn="ctr"/>
                      <a:r>
                        <a:rPr lang="es-ES" sz="400" b="0" i="0" u="none" strike="noStrike">
                          <a:solidFill>
                            <a:srgbClr val="000000"/>
                          </a:solidFill>
                          <a:effectLst/>
                          <a:latin typeface="Calibri" panose="020F0502020204030204" pitchFamily="34" charset="0"/>
                        </a:rPr>
                        <a:t>5</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9</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10"/>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10</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1"/>
                  </a:ext>
                </a:extLst>
              </a:tr>
              <a:tr h="75426">
                <a:tc rowSpan="2">
                  <a:txBody>
                    <a:bodyPr/>
                    <a:lstStyle/>
                    <a:p>
                      <a:pPr algn="ctr" fontAlgn="ctr"/>
                      <a:r>
                        <a:rPr lang="es-ES" sz="400" b="0" i="0" u="none" strike="noStrike">
                          <a:solidFill>
                            <a:srgbClr val="000000"/>
                          </a:solidFill>
                          <a:effectLst/>
                          <a:latin typeface="Calibri" panose="020F0502020204030204" pitchFamily="34" charset="0"/>
                        </a:rPr>
                        <a:t>6</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11</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10012"/>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12</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3"/>
                  </a:ext>
                </a:extLst>
              </a:tr>
              <a:tr h="75426">
                <a:tc rowSpan="2">
                  <a:txBody>
                    <a:bodyPr/>
                    <a:lstStyle/>
                    <a:p>
                      <a:pPr algn="ctr" fontAlgn="ctr"/>
                      <a:r>
                        <a:rPr lang="es-ES" sz="400" b="0" i="0" u="none" strike="noStrike">
                          <a:solidFill>
                            <a:srgbClr val="000000"/>
                          </a:solidFill>
                          <a:effectLst/>
                          <a:latin typeface="Calibri" panose="020F0502020204030204" pitchFamily="34" charset="0"/>
                        </a:rPr>
                        <a:t>7</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a:solidFill>
                            <a:srgbClr val="000000"/>
                          </a:solidFill>
                          <a:effectLst/>
                          <a:latin typeface="Calibri" panose="020F0502020204030204" pitchFamily="34" charset="0"/>
                        </a:rPr>
                        <a:t>13</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14"/>
                  </a:ext>
                </a:extLst>
              </a:tr>
              <a:tr h="75426">
                <a:tc vMerge="1">
                  <a:txBody>
                    <a:bodyPr/>
                    <a:lstStyle/>
                    <a:p>
                      <a:endParaRPr lang="es-ES"/>
                    </a:p>
                  </a:txBody>
                  <a:tcPr/>
                </a:tc>
                <a:tc>
                  <a:txBody>
                    <a:bodyPr/>
                    <a:lstStyle/>
                    <a:p>
                      <a:pPr algn="ctr" fontAlgn="ctr"/>
                      <a:r>
                        <a:rPr lang="es-ES" sz="400" b="0" i="0" u="none" strike="noStrike">
                          <a:solidFill>
                            <a:srgbClr val="000000"/>
                          </a:solidFill>
                          <a:effectLst/>
                          <a:latin typeface="Calibri" panose="020F0502020204030204" pitchFamily="34" charset="0"/>
                        </a:rPr>
                        <a:t>14</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5"/>
                  </a:ext>
                </a:extLst>
              </a:tr>
              <a:tr h="75426">
                <a:tc rowSpan="2">
                  <a:txBody>
                    <a:bodyPr/>
                    <a:lstStyle/>
                    <a:p>
                      <a:pPr algn="ctr" fontAlgn="ctr"/>
                      <a:r>
                        <a:rPr lang="es-ES" sz="400" b="0" i="0" u="none" strike="noStrike">
                          <a:solidFill>
                            <a:srgbClr val="000000"/>
                          </a:solidFill>
                          <a:effectLst/>
                          <a:latin typeface="Calibri" panose="020F0502020204030204" pitchFamily="34" charset="0"/>
                        </a:rPr>
                        <a:t>8</a:t>
                      </a:r>
                    </a:p>
                  </a:txBody>
                  <a:tcPr marL="94432" marR="94432" marT="47216" marB="47216"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400" b="0" i="0" u="none" strike="noStrike" dirty="0">
                          <a:solidFill>
                            <a:srgbClr val="000000"/>
                          </a:solidFill>
                          <a:effectLst/>
                          <a:latin typeface="Calibri" panose="020F0502020204030204" pitchFamily="34" charset="0"/>
                        </a:rPr>
                        <a:t>15</a:t>
                      </a:r>
                    </a:p>
                  </a:txBody>
                  <a:tcPr marL="5465" marR="5465" marT="5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l" fontAlgn="ctr"/>
                      <a:r>
                        <a:rPr lang="es-ES" sz="400" b="0" i="0" u="none" strike="noStrike">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0C0"/>
                    </a:solidFill>
                  </a:tcPr>
                </a:tc>
                <a:extLst>
                  <a:ext uri="{0D108BD9-81ED-4DB2-BD59-A6C34878D82A}">
                    <a16:rowId xmlns:a16="http://schemas.microsoft.com/office/drawing/2014/main" val="10016"/>
                  </a:ext>
                </a:extLst>
              </a:tr>
              <a:tr h="75426">
                <a:tc vMerge="1">
                  <a:txBody>
                    <a:bodyPr/>
                    <a:lstStyle/>
                    <a:p>
                      <a:endParaRPr lang="es-ES"/>
                    </a:p>
                  </a:txBody>
                  <a:tcPr/>
                </a:tc>
                <a:tc>
                  <a:txBody>
                    <a:bodyPr/>
                    <a:lstStyle/>
                    <a:p>
                      <a:pPr algn="ctr" fontAlgn="ctr"/>
                      <a:r>
                        <a:rPr lang="es-ES" sz="400" b="0" i="0" u="none" strike="noStrike" dirty="0">
                          <a:solidFill>
                            <a:srgbClr val="000000"/>
                          </a:solidFill>
                          <a:effectLst/>
                          <a:latin typeface="Calibri" panose="020F0502020204030204" pitchFamily="34" charset="0"/>
                        </a:rPr>
                        <a:t>16</a:t>
                      </a:r>
                    </a:p>
                  </a:txBody>
                  <a:tcPr marL="5465" marR="5465" marT="546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0C0"/>
                    </a:solidFill>
                  </a:tcPr>
                </a:tc>
                <a:tc>
                  <a:txBody>
                    <a:bodyPr/>
                    <a:lstStyle/>
                    <a:p>
                      <a:pPr algn="l" fontAlgn="ctr"/>
                      <a:r>
                        <a:rPr lang="es-ES" sz="400" b="0" i="0" u="none" strike="noStrike" dirty="0">
                          <a:solidFill>
                            <a:srgbClr val="000000"/>
                          </a:solidFill>
                          <a:effectLst/>
                          <a:latin typeface="Calibri" panose="020F0502020204030204" pitchFamily="34" charset="0"/>
                        </a:rPr>
                        <a:t> </a:t>
                      </a:r>
                    </a:p>
                  </a:txBody>
                  <a:tcPr marL="5465" marR="5465" marT="5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400" b="0" i="0" u="none" strike="noStrike" dirty="0">
                          <a:solidFill>
                            <a:srgbClr val="000000"/>
                          </a:solidFill>
                          <a:effectLst/>
                          <a:latin typeface="Calibri" panose="020F0502020204030204" pitchFamily="34" charset="0"/>
                        </a:rPr>
                        <a:t> </a:t>
                      </a:r>
                    </a:p>
                  </a:txBody>
                  <a:tcPr marL="5465" marR="5465" marT="546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7"/>
                  </a:ext>
                </a:extLst>
              </a:tr>
            </a:tbl>
          </a:graphicData>
        </a:graphic>
      </p:graphicFrame>
      <p:sp>
        <p:nvSpPr>
          <p:cNvPr id="2" name="Rectángulo 1">
            <a:extLst>
              <a:ext uri="{FF2B5EF4-FFF2-40B4-BE49-F238E27FC236}">
                <a16:creationId xmlns:a16="http://schemas.microsoft.com/office/drawing/2014/main" id="{A907488F-C1D5-49DE-8118-0E96B5F20E42}"/>
              </a:ext>
            </a:extLst>
          </p:cNvPr>
          <p:cNvSpPr/>
          <p:nvPr/>
        </p:nvSpPr>
        <p:spPr>
          <a:xfrm>
            <a:off x="-164949" y="6493745"/>
            <a:ext cx="7022949" cy="3416320"/>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Figure 2. Osanetant (5 mg/Kg) modulation of fear memory consolidation in dominant and submissive male and female mice and circulating corticosterone concentration throughout the procedure. a</a:t>
            </a:r>
            <a:r>
              <a:rPr lang="en-US" sz="1200" dirty="0">
                <a:latin typeface="Times New Roman" panose="02020603050405020304" pitchFamily="18" charset="0"/>
                <a:ea typeface="Times New Roman" panose="02020603050405020304" pitchFamily="18" charset="0"/>
              </a:rPr>
              <a:t> Schematic procedure for the determination of dominant and submissive status in male and female mice as measured by the Confrontation Tube Test (CTT) and tail blood collection for the analysis of circulating corticosterone concentration in serum. </a:t>
            </a:r>
            <a:r>
              <a:rPr lang="en-US" sz="1200" b="1" dirty="0">
                <a:latin typeface="Times New Roman" panose="02020603050405020304" pitchFamily="18" charset="0"/>
                <a:ea typeface="Times New Roman" panose="02020603050405020304" pitchFamily="18" charset="0"/>
              </a:rPr>
              <a:t>b </a:t>
            </a:r>
            <a:r>
              <a:rPr lang="en-US" sz="1200" dirty="0">
                <a:latin typeface="Times New Roman" panose="02020603050405020304" pitchFamily="18" charset="0"/>
                <a:ea typeface="Times New Roman" panose="02020603050405020304" pitchFamily="18" charset="0"/>
              </a:rPr>
              <a:t>Behavioral outcome of CTT in males. Yellow: session winner; blue: session looser; white: null session. </a:t>
            </a:r>
            <a:r>
              <a:rPr lang="en-US" sz="1200" b="1" dirty="0">
                <a:latin typeface="Times New Roman" panose="02020603050405020304" pitchFamily="18" charset="0"/>
                <a:ea typeface="Times New Roman" panose="02020603050405020304" pitchFamily="18" charset="0"/>
              </a:rPr>
              <a:t>c</a:t>
            </a:r>
            <a:r>
              <a:rPr lang="en-US" sz="1200" dirty="0">
                <a:latin typeface="Times New Roman" panose="02020603050405020304" pitchFamily="18" charset="0"/>
                <a:ea typeface="Times New Roman" panose="02020603050405020304" pitchFamily="18" charset="0"/>
              </a:rPr>
              <a:t> Dominant and submissive male mice present similar levels of memory consolidation receiving 5 mg/Kg of osanetant (n=7 per group). </a:t>
            </a:r>
            <a:r>
              <a:rPr lang="en-US" sz="1200" b="1" dirty="0">
                <a:latin typeface="Times New Roman" panose="02020603050405020304" pitchFamily="18" charset="0"/>
                <a:ea typeface="Times New Roman" panose="02020603050405020304" pitchFamily="18" charset="0"/>
              </a:rPr>
              <a:t>d </a:t>
            </a:r>
            <a:r>
              <a:rPr lang="en-US" sz="1200" dirty="0">
                <a:latin typeface="Times New Roman" panose="02020603050405020304" pitchFamily="18" charset="0"/>
                <a:ea typeface="Times New Roman" panose="02020603050405020304" pitchFamily="18" charset="0"/>
              </a:rPr>
              <a:t>Behavioral outcome of CTT in females. Yellow: session winner; blue: session looser; white: null session. </a:t>
            </a:r>
            <a:r>
              <a:rPr lang="en-US" sz="1200" b="1" dirty="0">
                <a:latin typeface="Times New Roman" panose="02020603050405020304" pitchFamily="18" charset="0"/>
                <a:ea typeface="Times New Roman" panose="02020603050405020304" pitchFamily="18" charset="0"/>
              </a:rPr>
              <a:t>e</a:t>
            </a:r>
            <a:r>
              <a:rPr lang="en-US" sz="1200" dirty="0">
                <a:latin typeface="Times New Roman" panose="02020603050405020304" pitchFamily="18" charset="0"/>
                <a:ea typeface="Times New Roman" panose="02020603050405020304" pitchFamily="18" charset="0"/>
              </a:rPr>
              <a:t> Dominant and submissive female mice receiving 5 mg/Kg of osanetant in proestrus present similar levels of memory consolidation after fear acquisition (FA) (n=8 per group). </a:t>
            </a:r>
            <a:r>
              <a:rPr lang="en-US" sz="1200" b="1" dirty="0">
                <a:latin typeface="Times New Roman" panose="02020603050405020304" pitchFamily="18" charset="0"/>
                <a:ea typeface="Times New Roman" panose="02020603050405020304" pitchFamily="18" charset="0"/>
              </a:rPr>
              <a:t>f</a:t>
            </a:r>
            <a:r>
              <a:rPr lang="en-US" sz="1200" dirty="0">
                <a:latin typeface="Times New Roman" panose="02020603050405020304" pitchFamily="18" charset="0"/>
                <a:ea typeface="Times New Roman" panose="02020603050405020304" pitchFamily="18" charset="0"/>
              </a:rPr>
              <a:t> Circulating corticosterone levels in male mice undergoing the CTT in relatively basal conditions and 2 hours before habituation to CTT, habituation to the FA chamber, FA and fear expression (FE) test (n=7 per group). </a:t>
            </a:r>
            <a:r>
              <a:rPr lang="en-US" sz="1200" b="1" dirty="0">
                <a:latin typeface="Times New Roman" panose="02020603050405020304" pitchFamily="18" charset="0"/>
                <a:ea typeface="Times New Roman" panose="02020603050405020304" pitchFamily="18" charset="0"/>
              </a:rPr>
              <a:t>g</a:t>
            </a:r>
            <a:r>
              <a:rPr lang="en-US" sz="1200" dirty="0">
                <a:latin typeface="Times New Roman" panose="02020603050405020304" pitchFamily="18" charset="0"/>
                <a:ea typeface="Times New Roman" panose="02020603050405020304" pitchFamily="18" charset="0"/>
              </a:rPr>
              <a:t> Circulating corticosterone in female mice undergoing the CTT in relatively basal conditions (p=0.024), 2 hours before habituation to CTT (p=0.000), habituation to the FA chamber (p=0.000), FA (p=0.559) and FE test (p=0.562) (n=8 per group). Data are shown as mean ± SEM. Main effect treatment, main effect CS, and </a:t>
            </a:r>
            <a:r>
              <a:rPr lang="en-US" sz="1200" dirty="0" err="1">
                <a:latin typeface="Times New Roman" panose="02020603050405020304" pitchFamily="18" charset="0"/>
                <a:ea typeface="Times New Roman" panose="02020603050405020304" pitchFamily="18" charset="0"/>
              </a:rPr>
              <a:t>CSxTreatment</a:t>
            </a:r>
            <a:r>
              <a:rPr lang="en-US" sz="1200" dirty="0">
                <a:latin typeface="Times New Roman" panose="02020603050405020304" pitchFamily="18" charset="0"/>
                <a:ea typeface="Times New Roman" panose="02020603050405020304" pitchFamily="18" charset="0"/>
              </a:rPr>
              <a:t> interaction in FA and FE were analyzed using repeated-measures ANOVA. *p≤0.05 **p≤0.01 ***p≤0.001 indicate significant one-way ANOVA or Mann-Whitney’s U test in serum samples.</a:t>
            </a:r>
            <a:endParaRPr lang="ca-ES" sz="1200" dirty="0">
              <a:latin typeface="Times New Roman" panose="02020603050405020304" pitchFamily="18" charset="0"/>
              <a:ea typeface="Times New Roman" panose="02020603050405020304" pitchFamily="18" charset="0"/>
            </a:endParaRPr>
          </a:p>
        </p:txBody>
      </p:sp>
      <p:sp>
        <p:nvSpPr>
          <p:cNvPr id="11" name="QuadreDeText 102"/>
          <p:cNvSpPr txBox="1"/>
          <p:nvPr/>
        </p:nvSpPr>
        <p:spPr>
          <a:xfrm>
            <a:off x="3446764" y="1309889"/>
            <a:ext cx="325730"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d</a:t>
            </a:r>
            <a:endParaRPr lang="en-US" b="1" dirty="0">
              <a:latin typeface="Times New Roman" panose="02020603050405020304" pitchFamily="18" charset="0"/>
              <a:cs typeface="Times New Roman" panose="02020603050405020304" pitchFamily="18" charset="0"/>
            </a:endParaRPr>
          </a:p>
        </p:txBody>
      </p:sp>
      <p:sp>
        <p:nvSpPr>
          <p:cNvPr id="17" name="QuadreDeText 102"/>
          <p:cNvSpPr txBox="1"/>
          <p:nvPr/>
        </p:nvSpPr>
        <p:spPr>
          <a:xfrm>
            <a:off x="5229750" y="1309889"/>
            <a:ext cx="312906" cy="369332"/>
          </a:xfrm>
          <a:prstGeom prst="rect">
            <a:avLst/>
          </a:prstGeom>
          <a:noFill/>
        </p:spPr>
        <p:txBody>
          <a:bodyPr wrap="square" rtlCol="0">
            <a:spAutoFit/>
          </a:bodyPr>
          <a:lstStyle/>
          <a:p>
            <a:r>
              <a:rPr lang="ca-ES" b="1" dirty="0">
                <a:latin typeface="Times New Roman" panose="02020603050405020304" pitchFamily="18" charset="0"/>
                <a:cs typeface="Times New Roman" panose="02020603050405020304" pitchFamily="18" charset="0"/>
              </a:rPr>
              <a:t>e</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288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1598" y="4752357"/>
            <a:ext cx="3114804" cy="3430767"/>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350" y="80337"/>
            <a:ext cx="6173349" cy="2306810"/>
          </a:xfrm>
          <a:prstGeom prst="rect">
            <a:avLst/>
          </a:prstGeom>
        </p:spPr>
      </p:pic>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300" y="2387698"/>
            <a:ext cx="6179400" cy="2442927"/>
          </a:xfrm>
          <a:prstGeom prst="rect">
            <a:avLst/>
          </a:prstGeom>
        </p:spPr>
      </p:pic>
      <p:sp>
        <p:nvSpPr>
          <p:cNvPr id="4" name="QuadreDeText 102"/>
          <p:cNvSpPr txBox="1"/>
          <p:nvPr/>
        </p:nvSpPr>
        <p:spPr>
          <a:xfrm>
            <a:off x="474391" y="76645"/>
            <a:ext cx="300082"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a</a:t>
            </a:r>
            <a:endParaRPr lang="en-US" b="1" dirty="0">
              <a:latin typeface="Times New Roman" panose="02020603050405020304" pitchFamily="18" charset="0"/>
              <a:cs typeface="Times New Roman" panose="02020603050405020304" pitchFamily="18" charset="0"/>
            </a:endParaRPr>
          </a:p>
        </p:txBody>
      </p:sp>
      <p:sp>
        <p:nvSpPr>
          <p:cNvPr id="6" name="QuadreDeText 102"/>
          <p:cNvSpPr txBox="1"/>
          <p:nvPr/>
        </p:nvSpPr>
        <p:spPr>
          <a:xfrm>
            <a:off x="3536243" y="76645"/>
            <a:ext cx="312906"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b</a:t>
            </a:r>
            <a:endParaRPr lang="en-US" b="1" dirty="0">
              <a:latin typeface="Times New Roman" panose="02020603050405020304" pitchFamily="18" charset="0"/>
              <a:cs typeface="Times New Roman" panose="02020603050405020304" pitchFamily="18" charset="0"/>
            </a:endParaRPr>
          </a:p>
        </p:txBody>
      </p:sp>
      <p:sp>
        <p:nvSpPr>
          <p:cNvPr id="7" name="QuadreDeText 102"/>
          <p:cNvSpPr txBox="1"/>
          <p:nvPr/>
        </p:nvSpPr>
        <p:spPr>
          <a:xfrm>
            <a:off x="472410" y="2425980"/>
            <a:ext cx="287258"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c</a:t>
            </a:r>
            <a:endParaRPr lang="en-US" b="1" dirty="0">
              <a:latin typeface="Times New Roman" panose="02020603050405020304" pitchFamily="18" charset="0"/>
              <a:cs typeface="Times New Roman" panose="02020603050405020304" pitchFamily="18" charset="0"/>
            </a:endParaRPr>
          </a:p>
        </p:txBody>
      </p:sp>
      <p:sp>
        <p:nvSpPr>
          <p:cNvPr id="8" name="QuadreDeText 102"/>
          <p:cNvSpPr txBox="1"/>
          <p:nvPr/>
        </p:nvSpPr>
        <p:spPr>
          <a:xfrm>
            <a:off x="3534262" y="2425980"/>
            <a:ext cx="312906"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d</a:t>
            </a:r>
            <a:endParaRPr lang="en-US" b="1" dirty="0">
              <a:latin typeface="Times New Roman" panose="02020603050405020304" pitchFamily="18" charset="0"/>
              <a:cs typeface="Times New Roman" panose="02020603050405020304" pitchFamily="18" charset="0"/>
            </a:endParaRPr>
          </a:p>
        </p:txBody>
      </p:sp>
      <p:sp>
        <p:nvSpPr>
          <p:cNvPr id="10" name="QuadreDeText 102"/>
          <p:cNvSpPr txBox="1"/>
          <p:nvPr/>
        </p:nvSpPr>
        <p:spPr>
          <a:xfrm>
            <a:off x="2336327" y="5013239"/>
            <a:ext cx="287258"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e</a:t>
            </a:r>
            <a:endParaRPr lang="en-US" b="1" dirty="0">
              <a:latin typeface="Times New Roman" panose="02020603050405020304" pitchFamily="18" charset="0"/>
              <a:cs typeface="Times New Roman" panose="02020603050405020304" pitchFamily="18" charset="0"/>
            </a:endParaRPr>
          </a:p>
        </p:txBody>
      </p:sp>
      <p:sp>
        <p:nvSpPr>
          <p:cNvPr id="13" name="Rectángulo 12">
            <a:extLst>
              <a:ext uri="{FF2B5EF4-FFF2-40B4-BE49-F238E27FC236}">
                <a16:creationId xmlns:a16="http://schemas.microsoft.com/office/drawing/2014/main" id="{98EEE546-AA20-4163-814A-BE7868A4D1FD}"/>
              </a:ext>
            </a:extLst>
          </p:cNvPr>
          <p:cNvSpPr/>
          <p:nvPr/>
        </p:nvSpPr>
        <p:spPr>
          <a:xfrm>
            <a:off x="0" y="8147653"/>
            <a:ext cx="6858000" cy="1569660"/>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Figure 3. Amygdalar and serum testosterone and corticosterone: estradiol validation method. a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Determination of</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testosterone (n=8 per group) (p=0.016)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b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and corticosterone (n=8 per group) in males’ amygdala after receiving osanetant systemically 30 min after FA.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Linear regression of amygdalar and serum testosterone (p=0.000)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d</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and amygdala and serum corticosterone (p=0.017). Animals were sacrificed 330 min after the injection of osanetant.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e</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Comparison of estradiol concentration in female mice serum samples measured by ELISA (proestrus: n=4; metestrus: n=4) and Mass Spectrometry (MS) (proestrus: n=8; metestrus: n=7). Data are means ± SEM. *p≤0.05. Data were analyzed using Mann-Whitney’s U, t-test and Linear Regression.</a:t>
            </a:r>
            <a:endParaRPr lang="ca-ES"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5200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b="53391"/>
          <a:stretch/>
        </p:blipFill>
        <p:spPr>
          <a:xfrm>
            <a:off x="1305636" y="3241311"/>
            <a:ext cx="4363987" cy="1355048"/>
          </a:xfrm>
          <a:prstGeom prst="rect">
            <a:avLst/>
          </a:prstGeom>
        </p:spPr>
      </p:pic>
      <p:sp>
        <p:nvSpPr>
          <p:cNvPr id="55" name="CuadroTexto 54"/>
          <p:cNvSpPr txBox="1"/>
          <p:nvPr/>
        </p:nvSpPr>
        <p:spPr>
          <a:xfrm>
            <a:off x="1551157" y="58754"/>
            <a:ext cx="644728" cy="307777"/>
          </a:xfrm>
          <a:prstGeom prst="rect">
            <a:avLst/>
          </a:prstGeom>
          <a:noFill/>
        </p:spPr>
        <p:txBody>
          <a:bodyPr wrap="none" rtlCol="0">
            <a:spAutoFit/>
          </a:bodyPr>
          <a:lstStyle/>
          <a:p>
            <a:r>
              <a:rPr lang="ca-ES" sz="1400" b="1" dirty="0">
                <a:latin typeface="Times New Roman" panose="02020603050405020304" pitchFamily="18" charset="0"/>
                <a:cs typeface="Times New Roman" panose="02020603050405020304" pitchFamily="18" charset="0"/>
              </a:rPr>
              <a:t>Males</a:t>
            </a:r>
            <a:endParaRPr lang="es-ES" sz="1400" b="1" dirty="0">
              <a:latin typeface="Times New Roman" panose="02020603050405020304" pitchFamily="18" charset="0"/>
              <a:cs typeface="Times New Roman" panose="02020603050405020304" pitchFamily="18" charset="0"/>
            </a:endParaRPr>
          </a:p>
        </p:txBody>
      </p:sp>
      <p:sp>
        <p:nvSpPr>
          <p:cNvPr id="56" name="CuadroTexto 55"/>
          <p:cNvSpPr txBox="1"/>
          <p:nvPr/>
        </p:nvSpPr>
        <p:spPr>
          <a:xfrm>
            <a:off x="2235344" y="58754"/>
            <a:ext cx="920380" cy="307777"/>
          </a:xfrm>
          <a:prstGeom prst="rect">
            <a:avLst/>
          </a:prstGeom>
          <a:noFill/>
        </p:spPr>
        <p:txBody>
          <a:bodyPr wrap="none" rtlCol="0">
            <a:spAutoFit/>
          </a:bodyPr>
          <a:lstStyle/>
          <a:p>
            <a:r>
              <a:rPr lang="ca-ES" sz="1400" b="1" dirty="0" err="1">
                <a:latin typeface="Times New Roman" panose="02020603050405020304" pitchFamily="18" charset="0"/>
                <a:cs typeface="Times New Roman" panose="02020603050405020304" pitchFamily="18" charset="0"/>
              </a:rPr>
              <a:t>Proestrus</a:t>
            </a:r>
            <a:endParaRPr lang="es-ES" sz="1400" b="1" dirty="0">
              <a:latin typeface="Times New Roman" panose="02020603050405020304" pitchFamily="18" charset="0"/>
              <a:cs typeface="Times New Roman" panose="02020603050405020304" pitchFamily="18" charset="0"/>
            </a:endParaRPr>
          </a:p>
        </p:txBody>
      </p:sp>
      <p:sp>
        <p:nvSpPr>
          <p:cNvPr id="57" name="CuadroTexto 56"/>
          <p:cNvSpPr txBox="1"/>
          <p:nvPr/>
        </p:nvSpPr>
        <p:spPr>
          <a:xfrm>
            <a:off x="3068971" y="58754"/>
            <a:ext cx="945515" cy="307777"/>
          </a:xfrm>
          <a:prstGeom prst="rect">
            <a:avLst/>
          </a:prstGeom>
          <a:noFill/>
        </p:spPr>
        <p:txBody>
          <a:bodyPr wrap="none" rtlCol="0">
            <a:spAutoFit/>
          </a:bodyPr>
          <a:lstStyle/>
          <a:p>
            <a:r>
              <a:rPr lang="ca-ES" sz="1400" b="1" dirty="0" err="1">
                <a:latin typeface="Times New Roman" panose="02020603050405020304" pitchFamily="18" charset="0"/>
                <a:cs typeface="Times New Roman" panose="02020603050405020304" pitchFamily="18" charset="0"/>
              </a:rPr>
              <a:t>Metestrus</a:t>
            </a:r>
            <a:endParaRPr lang="es-ES" sz="1400" b="1" dirty="0">
              <a:latin typeface="Times New Roman" panose="02020603050405020304" pitchFamily="18" charset="0"/>
              <a:cs typeface="Times New Roman" panose="02020603050405020304" pitchFamily="18" charset="0"/>
            </a:endParaRPr>
          </a:p>
        </p:txBody>
      </p:sp>
      <p:sp>
        <p:nvSpPr>
          <p:cNvPr id="58" name="QuadreDeText 102"/>
          <p:cNvSpPr txBox="1"/>
          <p:nvPr/>
        </p:nvSpPr>
        <p:spPr>
          <a:xfrm>
            <a:off x="1092678" y="321106"/>
            <a:ext cx="300082"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a</a:t>
            </a:r>
            <a:endParaRPr lang="en-US" b="1" dirty="0">
              <a:latin typeface="Times New Roman" panose="02020603050405020304" pitchFamily="18" charset="0"/>
              <a:cs typeface="Times New Roman" panose="02020603050405020304" pitchFamily="18" charset="0"/>
            </a:endParaRPr>
          </a:p>
        </p:txBody>
      </p:sp>
      <p:sp>
        <p:nvSpPr>
          <p:cNvPr id="59" name="QuadreDeText 102"/>
          <p:cNvSpPr txBox="1"/>
          <p:nvPr/>
        </p:nvSpPr>
        <p:spPr>
          <a:xfrm>
            <a:off x="1092678" y="1157597"/>
            <a:ext cx="312906"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b</a:t>
            </a:r>
            <a:endParaRPr lang="en-US" b="1" dirty="0">
              <a:latin typeface="Times New Roman" panose="02020603050405020304" pitchFamily="18" charset="0"/>
              <a:cs typeface="Times New Roman" panose="02020603050405020304" pitchFamily="18" charset="0"/>
            </a:endParaRPr>
          </a:p>
        </p:txBody>
      </p:sp>
      <p:sp>
        <p:nvSpPr>
          <p:cNvPr id="60" name="QuadreDeText 102"/>
          <p:cNvSpPr txBox="1"/>
          <p:nvPr/>
        </p:nvSpPr>
        <p:spPr>
          <a:xfrm>
            <a:off x="1092678" y="2075097"/>
            <a:ext cx="287258"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c</a:t>
            </a:r>
            <a:endParaRPr lang="en-US" b="1" dirty="0">
              <a:latin typeface="Times New Roman" panose="02020603050405020304" pitchFamily="18" charset="0"/>
              <a:cs typeface="Times New Roman" panose="02020603050405020304" pitchFamily="18" charset="0"/>
            </a:endParaRPr>
          </a:p>
        </p:txBody>
      </p:sp>
      <p:grpSp>
        <p:nvGrpSpPr>
          <p:cNvPr id="54" name="Grupo 53"/>
          <p:cNvGrpSpPr>
            <a:grpSpLocks noChangeAspect="1"/>
          </p:cNvGrpSpPr>
          <p:nvPr/>
        </p:nvGrpSpPr>
        <p:grpSpPr>
          <a:xfrm>
            <a:off x="1429823" y="393886"/>
            <a:ext cx="3912318" cy="2527817"/>
            <a:chOff x="53969" y="139942"/>
            <a:chExt cx="8689665" cy="5614548"/>
          </a:xfrm>
        </p:grpSpPr>
        <p:sp>
          <p:nvSpPr>
            <p:cNvPr id="16" name="Rectángulo 15"/>
            <p:cNvSpPr/>
            <p:nvPr/>
          </p:nvSpPr>
          <p:spPr>
            <a:xfrm>
              <a:off x="5695660" y="139942"/>
              <a:ext cx="3047974" cy="18508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500" dirty="0">
                  <a:solidFill>
                    <a:schemeClr val="accent5">
                      <a:lumMod val="60000"/>
                      <a:lumOff val="40000"/>
                    </a:schemeClr>
                  </a:solidFill>
                  <a:latin typeface="Times New Roman" panose="02020603050405020304" pitchFamily="18" charset="0"/>
                  <a:cs typeface="Times New Roman" panose="02020603050405020304" pitchFamily="18" charset="0"/>
                </a:rPr>
                <a:t>DAPI</a:t>
              </a:r>
            </a:p>
            <a:p>
              <a:pPr algn="ctr"/>
              <a:r>
                <a:rPr lang="ca-ES" sz="1500" dirty="0">
                  <a:solidFill>
                    <a:srgbClr val="00B050"/>
                  </a:solidFill>
                  <a:latin typeface="Times New Roman" panose="02020603050405020304" pitchFamily="18" charset="0"/>
                  <a:cs typeface="Times New Roman" panose="02020603050405020304" pitchFamily="18" charset="0"/>
                </a:rPr>
                <a:t>Nk3R</a:t>
              </a:r>
            </a:p>
            <a:p>
              <a:pPr algn="ctr"/>
              <a:r>
                <a:rPr lang="ca-ES" sz="1500" dirty="0" err="1">
                  <a:solidFill>
                    <a:srgbClr val="FF0000"/>
                  </a:solidFill>
                  <a:latin typeface="Times New Roman" panose="02020603050405020304" pitchFamily="18" charset="0"/>
                  <a:cs typeface="Times New Roman" panose="02020603050405020304" pitchFamily="18" charset="0"/>
                </a:rPr>
                <a:t>ER</a:t>
              </a:r>
              <a:r>
                <a:rPr lang="ca-ES" sz="1500" dirty="0" err="1">
                  <a:solidFill>
                    <a:srgbClr val="FF0000"/>
                  </a:solidFill>
                  <a:latin typeface="Symbol" panose="05050102010706020507" pitchFamily="18" charset="2"/>
                  <a:cs typeface="Times New Roman" panose="02020603050405020304" pitchFamily="18" charset="0"/>
                </a:rPr>
                <a:t>b</a:t>
              </a:r>
              <a:endParaRPr lang="es-ES" sz="1500" dirty="0">
                <a:solidFill>
                  <a:srgbClr val="FF0000"/>
                </a:solidFill>
                <a:latin typeface="Symbol" panose="05050102010706020507" pitchFamily="18" charset="2"/>
                <a:cs typeface="Times New Roman" panose="02020603050405020304" pitchFamily="18" charset="0"/>
              </a:endParaRPr>
            </a:p>
          </p:txBody>
        </p:sp>
        <p:grpSp>
          <p:nvGrpSpPr>
            <p:cNvPr id="20" name="Grupo 19"/>
            <p:cNvGrpSpPr>
              <a:grpSpLocks noChangeAspect="1"/>
            </p:cNvGrpSpPr>
            <p:nvPr/>
          </p:nvGrpSpPr>
          <p:grpSpPr>
            <a:xfrm>
              <a:off x="53969" y="139942"/>
              <a:ext cx="5616000" cy="5614548"/>
              <a:chOff x="397200" y="965978"/>
              <a:chExt cx="6216694" cy="6215092"/>
            </a:xfrm>
          </p:grpSpPr>
          <p:grpSp>
            <p:nvGrpSpPr>
              <p:cNvPr id="21" name="Grupo 20"/>
              <p:cNvGrpSpPr/>
              <p:nvPr/>
            </p:nvGrpSpPr>
            <p:grpSpPr>
              <a:xfrm>
                <a:off x="397200" y="965978"/>
                <a:ext cx="2048400" cy="2048400"/>
                <a:chOff x="387996" y="967485"/>
                <a:chExt cx="2048400" cy="2048400"/>
              </a:xfrm>
            </p:grpSpPr>
            <p:pic>
              <p:nvPicPr>
                <p:cNvPr id="48" name="Imagen 2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87996" y="967485"/>
                  <a:ext cx="2048400" cy="2048400"/>
                </a:xfrm>
                <a:prstGeom prst="rect">
                  <a:avLst/>
                </a:prstGeom>
              </p:spPr>
            </p:pic>
            <p:pic>
              <p:nvPicPr>
                <p:cNvPr id="49" name="Imagen 30"/>
                <p:cNvPicPr>
                  <a:picLocks/>
                </p:cNvPicPr>
                <p:nvPr/>
              </p:nvPicPr>
              <p:blipFill rotWithShape="1">
                <a:blip r:embed="rId4">
                  <a:extLst>
                    <a:ext uri="{28A0092B-C50C-407E-A947-70E740481C1C}">
                      <a14:useLocalDpi xmlns:a14="http://schemas.microsoft.com/office/drawing/2010/main" val="0"/>
                    </a:ext>
                  </a:extLst>
                </a:blip>
                <a:srcRect l="42977" t="16948" r="36702" b="68983"/>
                <a:stretch/>
              </p:blipFill>
              <p:spPr>
                <a:xfrm>
                  <a:off x="397200" y="971576"/>
                  <a:ext cx="681909" cy="532800"/>
                </a:xfrm>
                <a:prstGeom prst="rect">
                  <a:avLst/>
                </a:prstGeom>
                <a:ln>
                  <a:solidFill>
                    <a:schemeClr val="bg1"/>
                  </a:solidFill>
                </a:ln>
              </p:spPr>
            </p:pic>
            <p:sp>
              <p:nvSpPr>
                <p:cNvPr id="50" name="Rectángulo 31"/>
                <p:cNvSpPr>
                  <a:spLocks/>
                </p:cNvSpPr>
                <p:nvPr/>
              </p:nvSpPr>
              <p:spPr>
                <a:xfrm>
                  <a:off x="1292858" y="1321104"/>
                  <a:ext cx="336429" cy="256405"/>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grpSp>
            <p:nvGrpSpPr>
              <p:cNvPr id="22" name="Grupo 21"/>
              <p:cNvGrpSpPr/>
              <p:nvPr/>
            </p:nvGrpSpPr>
            <p:grpSpPr>
              <a:xfrm>
                <a:off x="2481469" y="965978"/>
                <a:ext cx="2048400" cy="2048400"/>
                <a:chOff x="2466767" y="965978"/>
                <a:chExt cx="2048400" cy="2048400"/>
              </a:xfrm>
            </p:grpSpPr>
            <p:pic>
              <p:nvPicPr>
                <p:cNvPr id="45" name="Imagen 27"/>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466767" y="965978"/>
                  <a:ext cx="2048400" cy="2048400"/>
                </a:xfrm>
                <a:prstGeom prst="rect">
                  <a:avLst/>
                </a:prstGeom>
              </p:spPr>
            </p:pic>
            <p:pic>
              <p:nvPicPr>
                <p:cNvPr id="46" name="Imagen 35"/>
                <p:cNvPicPr>
                  <a:picLocks/>
                </p:cNvPicPr>
                <p:nvPr/>
              </p:nvPicPr>
              <p:blipFill rotWithShape="1">
                <a:blip r:embed="rId6">
                  <a:extLst>
                    <a:ext uri="{28A0092B-C50C-407E-A947-70E740481C1C}">
                      <a14:useLocalDpi xmlns:a14="http://schemas.microsoft.com/office/drawing/2010/main" val="0"/>
                    </a:ext>
                  </a:extLst>
                </a:blip>
                <a:srcRect l="46145" t="16765" r="35455" b="68509"/>
                <a:stretch/>
              </p:blipFill>
              <p:spPr>
                <a:xfrm>
                  <a:off x="2473965" y="971577"/>
                  <a:ext cx="669600" cy="534257"/>
                </a:xfrm>
                <a:prstGeom prst="rect">
                  <a:avLst/>
                </a:prstGeom>
                <a:ln>
                  <a:solidFill>
                    <a:schemeClr val="bg1"/>
                  </a:solidFill>
                </a:ln>
              </p:spPr>
            </p:pic>
            <p:sp>
              <p:nvSpPr>
                <p:cNvPr id="47" name="Rectángulo 46"/>
                <p:cNvSpPr>
                  <a:spLocks/>
                </p:cNvSpPr>
                <p:nvPr/>
              </p:nvSpPr>
              <p:spPr>
                <a:xfrm>
                  <a:off x="3434479" y="1321104"/>
                  <a:ext cx="336429" cy="256405"/>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grpSp>
            <p:nvGrpSpPr>
              <p:cNvPr id="23" name="Grupo 22"/>
              <p:cNvGrpSpPr/>
              <p:nvPr/>
            </p:nvGrpSpPr>
            <p:grpSpPr>
              <a:xfrm>
                <a:off x="4565494" y="965978"/>
                <a:ext cx="2048400" cy="2048400"/>
                <a:chOff x="4537069" y="965978"/>
                <a:chExt cx="2048400" cy="2048400"/>
              </a:xfrm>
            </p:grpSpPr>
            <p:pic>
              <p:nvPicPr>
                <p:cNvPr id="42" name="Imagen 2"/>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4537069" y="965978"/>
                  <a:ext cx="2048400" cy="2048400"/>
                </a:xfrm>
                <a:prstGeom prst="rect">
                  <a:avLst/>
                </a:prstGeom>
              </p:spPr>
            </p:pic>
            <p:pic>
              <p:nvPicPr>
                <p:cNvPr id="43" name="Imagen 55"/>
                <p:cNvPicPr>
                  <a:picLocks/>
                </p:cNvPicPr>
                <p:nvPr/>
              </p:nvPicPr>
              <p:blipFill rotWithShape="1">
                <a:blip r:embed="rId8">
                  <a:extLst>
                    <a:ext uri="{28A0092B-C50C-407E-A947-70E740481C1C}">
                      <a14:useLocalDpi xmlns:a14="http://schemas.microsoft.com/office/drawing/2010/main" val="0"/>
                    </a:ext>
                  </a:extLst>
                </a:blip>
                <a:srcRect l="18089" t="30310" r="63508" b="56754"/>
                <a:stretch/>
              </p:blipFill>
              <p:spPr>
                <a:xfrm>
                  <a:off x="4545937" y="973715"/>
                  <a:ext cx="669600" cy="532800"/>
                </a:xfrm>
                <a:prstGeom prst="rect">
                  <a:avLst/>
                </a:prstGeom>
                <a:ln>
                  <a:solidFill>
                    <a:schemeClr val="bg1"/>
                  </a:solidFill>
                </a:ln>
              </p:spPr>
            </p:pic>
            <p:sp>
              <p:nvSpPr>
                <p:cNvPr id="44" name="Rectángulo 56"/>
                <p:cNvSpPr>
                  <a:spLocks/>
                </p:cNvSpPr>
                <p:nvPr/>
              </p:nvSpPr>
              <p:spPr>
                <a:xfrm>
                  <a:off x="4910423" y="1623607"/>
                  <a:ext cx="336429" cy="256405"/>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grpSp>
            <p:nvGrpSpPr>
              <p:cNvPr id="24" name="Grupo 23"/>
              <p:cNvGrpSpPr/>
              <p:nvPr/>
            </p:nvGrpSpPr>
            <p:grpSpPr>
              <a:xfrm>
                <a:off x="4565494" y="3041015"/>
                <a:ext cx="2048400" cy="2048400"/>
                <a:chOff x="4529869" y="3125719"/>
                <a:chExt cx="2048400" cy="2048400"/>
              </a:xfrm>
            </p:grpSpPr>
            <p:grpSp>
              <p:nvGrpSpPr>
                <p:cNvPr id="36" name="Grupo 15"/>
                <p:cNvGrpSpPr>
                  <a:grpSpLocks/>
                </p:cNvGrpSpPr>
                <p:nvPr/>
              </p:nvGrpSpPr>
              <p:grpSpPr>
                <a:xfrm>
                  <a:off x="4529869" y="3125719"/>
                  <a:ext cx="2048400" cy="2048400"/>
                  <a:chOff x="5222184" y="1787236"/>
                  <a:chExt cx="2034000" cy="2034000"/>
                </a:xfrm>
              </p:grpSpPr>
              <p:pic>
                <p:nvPicPr>
                  <p:cNvPr id="39" name="Imagen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22184" y="1787236"/>
                    <a:ext cx="2034000" cy="2034000"/>
                  </a:xfrm>
                  <a:prstGeom prst="rect">
                    <a:avLst/>
                  </a:prstGeom>
                  <a:ln>
                    <a:noFill/>
                  </a:ln>
                </p:spPr>
              </p:pic>
              <p:sp>
                <p:nvSpPr>
                  <p:cNvPr id="40" name="Rectángulo 9"/>
                  <p:cNvSpPr/>
                  <p:nvPr/>
                </p:nvSpPr>
                <p:spPr>
                  <a:xfrm>
                    <a:off x="6246321" y="2683705"/>
                    <a:ext cx="335841" cy="255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pic>
                <p:nvPicPr>
                  <p:cNvPr id="41" name="Imagen 10"/>
                  <p:cNvPicPr>
                    <a:picLocks/>
                  </p:cNvPicPr>
                  <p:nvPr/>
                </p:nvPicPr>
                <p:blipFill rotWithShape="1">
                  <a:blip r:embed="rId10">
                    <a:extLst>
                      <a:ext uri="{28A0092B-C50C-407E-A947-70E740481C1C}">
                        <a14:useLocalDpi xmlns:a14="http://schemas.microsoft.com/office/drawing/2010/main" val="0"/>
                      </a:ext>
                    </a:extLst>
                  </a:blip>
                  <a:srcRect l="46627" t="42643" r="34500" b="42390"/>
                  <a:stretch/>
                </p:blipFill>
                <p:spPr>
                  <a:xfrm>
                    <a:off x="5233592" y="1796735"/>
                    <a:ext cx="669600" cy="511200"/>
                  </a:xfrm>
                  <a:prstGeom prst="rect">
                    <a:avLst/>
                  </a:prstGeom>
                  <a:ln>
                    <a:noFill/>
                  </a:ln>
                </p:spPr>
              </p:pic>
            </p:grpSp>
            <p:pic>
              <p:nvPicPr>
                <p:cNvPr id="37" name="Imagen 18"/>
                <p:cNvPicPr>
                  <a:picLocks/>
                </p:cNvPicPr>
                <p:nvPr/>
              </p:nvPicPr>
              <p:blipFill rotWithShape="1">
                <a:blip r:embed="rId9" cstate="print">
                  <a:extLst>
                    <a:ext uri="{28A0092B-C50C-407E-A947-70E740481C1C}">
                      <a14:useLocalDpi xmlns:a14="http://schemas.microsoft.com/office/drawing/2010/main" val="0"/>
                    </a:ext>
                  </a:extLst>
                </a:blip>
                <a:srcRect l="49785" t="43095" r="36731" b="45921"/>
                <a:stretch/>
              </p:blipFill>
              <p:spPr>
                <a:xfrm>
                  <a:off x="4541135" y="3128047"/>
                  <a:ext cx="669600" cy="511200"/>
                </a:xfrm>
                <a:prstGeom prst="rect">
                  <a:avLst/>
                </a:prstGeom>
                <a:ln>
                  <a:solidFill>
                    <a:schemeClr val="bg1"/>
                  </a:solidFill>
                </a:ln>
              </p:spPr>
            </p:pic>
            <p:sp>
              <p:nvSpPr>
                <p:cNvPr id="38" name="Rectángulo 21"/>
                <p:cNvSpPr>
                  <a:spLocks/>
                </p:cNvSpPr>
                <p:nvPr/>
              </p:nvSpPr>
              <p:spPr>
                <a:xfrm>
                  <a:off x="5511425" y="3996926"/>
                  <a:ext cx="335841" cy="255462"/>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grpSp>
            <p:nvGrpSpPr>
              <p:cNvPr id="25" name="Grupo 6"/>
              <p:cNvGrpSpPr>
                <a:grpSpLocks/>
              </p:cNvGrpSpPr>
              <p:nvPr/>
            </p:nvGrpSpPr>
            <p:grpSpPr>
              <a:xfrm>
                <a:off x="397200" y="3041015"/>
                <a:ext cx="2048400" cy="2048400"/>
                <a:chOff x="3135476" y="1408670"/>
                <a:chExt cx="3407788" cy="3385138"/>
              </a:xfrm>
            </p:grpSpPr>
            <p:pic>
              <p:nvPicPr>
                <p:cNvPr id="33" name="Imagen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5489" y="1408670"/>
                  <a:ext cx="3407775" cy="3385138"/>
                </a:xfrm>
                <a:prstGeom prst="rect">
                  <a:avLst/>
                </a:prstGeom>
              </p:spPr>
            </p:pic>
            <p:pic>
              <p:nvPicPr>
                <p:cNvPr id="34" name="Imagen 4"/>
                <p:cNvPicPr>
                  <a:picLocks noChangeAspect="1"/>
                </p:cNvPicPr>
                <p:nvPr/>
              </p:nvPicPr>
              <p:blipFill rotWithShape="1">
                <a:blip r:embed="rId12">
                  <a:extLst>
                    <a:ext uri="{28A0092B-C50C-407E-A947-70E740481C1C}">
                      <a14:useLocalDpi xmlns:a14="http://schemas.microsoft.com/office/drawing/2010/main" val="0"/>
                    </a:ext>
                  </a:extLst>
                </a:blip>
                <a:srcRect l="52198" t="12097" r="29680" b="74049"/>
                <a:stretch/>
              </p:blipFill>
              <p:spPr>
                <a:xfrm>
                  <a:off x="3135476" y="1408670"/>
                  <a:ext cx="1111409" cy="848497"/>
                </a:xfrm>
                <a:prstGeom prst="rect">
                  <a:avLst/>
                </a:prstGeom>
                <a:ln>
                  <a:solidFill>
                    <a:schemeClr val="bg1"/>
                  </a:solidFill>
                </a:ln>
              </p:spPr>
            </p:pic>
            <p:sp>
              <p:nvSpPr>
                <p:cNvPr id="35" name="Rectángulo 5"/>
                <p:cNvSpPr/>
                <p:nvPr/>
              </p:nvSpPr>
              <p:spPr>
                <a:xfrm>
                  <a:off x="4910004" y="1832918"/>
                  <a:ext cx="557734" cy="424249"/>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grpSp>
            <p:nvGrpSpPr>
              <p:cNvPr id="26" name="Grupo 14"/>
              <p:cNvGrpSpPr>
                <a:grpSpLocks/>
              </p:cNvGrpSpPr>
              <p:nvPr/>
            </p:nvGrpSpPr>
            <p:grpSpPr>
              <a:xfrm>
                <a:off x="2481469" y="3041015"/>
                <a:ext cx="2048400" cy="2048400"/>
                <a:chOff x="7290972" y="1811950"/>
                <a:chExt cx="2055600" cy="2055600"/>
              </a:xfrm>
            </p:grpSpPr>
            <p:pic>
              <p:nvPicPr>
                <p:cNvPr id="30" name="Imagen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90972" y="1811950"/>
                  <a:ext cx="2055600" cy="2055600"/>
                </a:xfrm>
                <a:prstGeom prst="rect">
                  <a:avLst/>
                </a:prstGeom>
                <a:ln w="12700">
                  <a:solidFill>
                    <a:schemeClr val="bg1"/>
                  </a:solidFill>
                </a:ln>
              </p:spPr>
            </p:pic>
            <p:pic>
              <p:nvPicPr>
                <p:cNvPr id="31" name="Imagen 12"/>
                <p:cNvPicPr>
                  <a:picLocks/>
                </p:cNvPicPr>
                <p:nvPr/>
              </p:nvPicPr>
              <p:blipFill rotWithShape="1">
                <a:blip r:embed="rId14">
                  <a:extLst>
                    <a:ext uri="{28A0092B-C50C-407E-A947-70E740481C1C}">
                      <a14:useLocalDpi xmlns:a14="http://schemas.microsoft.com/office/drawing/2010/main" val="0"/>
                    </a:ext>
                  </a:extLst>
                </a:blip>
                <a:srcRect l="9301" t="38670" r="75361" b="48372"/>
                <a:stretch/>
              </p:blipFill>
              <p:spPr>
                <a:xfrm>
                  <a:off x="7294807" y="1820374"/>
                  <a:ext cx="669600" cy="511200"/>
                </a:xfrm>
                <a:prstGeom prst="rect">
                  <a:avLst/>
                </a:prstGeom>
                <a:ln>
                  <a:solidFill>
                    <a:schemeClr val="bg1"/>
                  </a:solidFill>
                </a:ln>
              </p:spPr>
            </p:pic>
            <p:sp>
              <p:nvSpPr>
                <p:cNvPr id="32" name="Rectángulo 13"/>
                <p:cNvSpPr/>
                <p:nvPr/>
              </p:nvSpPr>
              <p:spPr>
                <a:xfrm>
                  <a:off x="7474513" y="2594058"/>
                  <a:ext cx="335841" cy="255462"/>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pic>
            <p:nvPicPr>
              <p:cNvPr id="27" name="Imagen 26"/>
              <p:cNvPicPr>
                <a:picLocks/>
              </p:cNvPicPr>
              <p:nvPr/>
            </p:nvPicPr>
            <p:blipFill>
              <a:blip r:embed="rId15">
                <a:extLst>
                  <a:ext uri="{28A0092B-C50C-407E-A947-70E740481C1C}">
                    <a14:useLocalDpi xmlns:a14="http://schemas.microsoft.com/office/drawing/2010/main" val="0"/>
                  </a:ext>
                </a:extLst>
              </a:blip>
              <a:stretch>
                <a:fillRect/>
              </a:stretch>
            </p:blipFill>
            <p:spPr>
              <a:xfrm>
                <a:off x="397200" y="5132670"/>
                <a:ext cx="2048400" cy="2048400"/>
              </a:xfrm>
              <a:prstGeom prst="rect">
                <a:avLst/>
              </a:prstGeom>
              <a:ln>
                <a:noFill/>
              </a:ln>
            </p:spPr>
          </p:pic>
          <p:pic>
            <p:nvPicPr>
              <p:cNvPr id="28" name="Imagen 27"/>
              <p:cNvPicPr>
                <a:picLocks/>
              </p:cNvPicPr>
              <p:nvPr/>
            </p:nvPicPr>
            <p:blipFill>
              <a:blip r:embed="rId16">
                <a:extLst>
                  <a:ext uri="{28A0092B-C50C-407E-A947-70E740481C1C}">
                    <a14:useLocalDpi xmlns:a14="http://schemas.microsoft.com/office/drawing/2010/main" val="0"/>
                  </a:ext>
                </a:extLst>
              </a:blip>
              <a:stretch>
                <a:fillRect/>
              </a:stretch>
            </p:blipFill>
            <p:spPr>
              <a:xfrm>
                <a:off x="4565494" y="5132670"/>
                <a:ext cx="2048400" cy="2048400"/>
              </a:xfrm>
              <a:prstGeom prst="rect">
                <a:avLst/>
              </a:prstGeom>
            </p:spPr>
          </p:pic>
          <p:pic>
            <p:nvPicPr>
              <p:cNvPr id="29" name="Imagen 28"/>
              <p:cNvPicPr>
                <a:picLocks/>
              </p:cNvPicPr>
              <p:nvPr/>
            </p:nvPicPr>
            <p:blipFill>
              <a:blip r:embed="rId17">
                <a:extLst>
                  <a:ext uri="{28A0092B-C50C-407E-A947-70E740481C1C}">
                    <a14:useLocalDpi xmlns:a14="http://schemas.microsoft.com/office/drawing/2010/main" val="0"/>
                  </a:ext>
                </a:extLst>
              </a:blip>
              <a:stretch>
                <a:fillRect/>
              </a:stretch>
            </p:blipFill>
            <p:spPr>
              <a:xfrm>
                <a:off x="2481469" y="5132670"/>
                <a:ext cx="2048400" cy="2048400"/>
              </a:xfrm>
              <a:prstGeom prst="rect">
                <a:avLst/>
              </a:prstGeom>
              <a:ln>
                <a:solidFill>
                  <a:schemeClr val="bg1"/>
                </a:solidFill>
              </a:ln>
            </p:spPr>
          </p:pic>
        </p:grpSp>
        <p:sp>
          <p:nvSpPr>
            <p:cNvPr id="52" name="Rectángulo 51"/>
            <p:cNvSpPr/>
            <p:nvPr/>
          </p:nvSpPr>
          <p:spPr>
            <a:xfrm>
              <a:off x="5695662" y="2014146"/>
              <a:ext cx="3047972" cy="18508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500" dirty="0">
                  <a:solidFill>
                    <a:schemeClr val="accent5">
                      <a:lumMod val="60000"/>
                      <a:lumOff val="40000"/>
                    </a:schemeClr>
                  </a:solidFill>
                  <a:latin typeface="Times New Roman" panose="02020603050405020304" pitchFamily="18" charset="0"/>
                  <a:cs typeface="Times New Roman" panose="02020603050405020304" pitchFamily="18" charset="0"/>
                </a:rPr>
                <a:t>DAPI</a:t>
              </a:r>
            </a:p>
            <a:p>
              <a:pPr algn="ctr"/>
              <a:r>
                <a:rPr lang="ca-ES" sz="1500" dirty="0">
                  <a:solidFill>
                    <a:srgbClr val="00B050"/>
                  </a:solidFill>
                  <a:latin typeface="Times New Roman" panose="02020603050405020304" pitchFamily="18" charset="0"/>
                  <a:cs typeface="Times New Roman" panose="02020603050405020304" pitchFamily="18" charset="0"/>
                </a:rPr>
                <a:t>Nk3R</a:t>
              </a:r>
            </a:p>
            <a:p>
              <a:pPr algn="ctr"/>
              <a:r>
                <a:rPr lang="ca-ES" sz="1500" dirty="0" err="1">
                  <a:solidFill>
                    <a:srgbClr val="FF0000"/>
                  </a:solidFill>
                  <a:latin typeface="Times New Roman" panose="02020603050405020304" pitchFamily="18" charset="0"/>
                  <a:cs typeface="Times New Roman" panose="02020603050405020304" pitchFamily="18" charset="0"/>
                </a:rPr>
                <a:t>ER</a:t>
              </a:r>
              <a:r>
                <a:rPr lang="ca-ES" sz="1500" dirty="0" err="1">
                  <a:solidFill>
                    <a:srgbClr val="FF0000"/>
                  </a:solidFill>
                  <a:latin typeface="Symbol" panose="05050102010706020507" pitchFamily="18" charset="2"/>
                  <a:cs typeface="Times New Roman" panose="02020603050405020304" pitchFamily="18" charset="0"/>
                </a:rPr>
                <a:t>a</a:t>
              </a:r>
              <a:endParaRPr lang="es-ES" sz="1500" dirty="0">
                <a:solidFill>
                  <a:srgbClr val="FF0000"/>
                </a:solidFill>
                <a:latin typeface="Symbol" panose="05050102010706020507" pitchFamily="18" charset="2"/>
                <a:cs typeface="Times New Roman" panose="02020603050405020304" pitchFamily="18" charset="0"/>
              </a:endParaRPr>
            </a:p>
          </p:txBody>
        </p:sp>
        <p:sp>
          <p:nvSpPr>
            <p:cNvPr id="53" name="Rectángulo 52"/>
            <p:cNvSpPr/>
            <p:nvPr/>
          </p:nvSpPr>
          <p:spPr>
            <a:xfrm>
              <a:off x="5695664" y="3900327"/>
              <a:ext cx="3047970" cy="18508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500" dirty="0">
                  <a:solidFill>
                    <a:srgbClr val="00B050"/>
                  </a:solidFill>
                  <a:latin typeface="Times New Roman" panose="02020603050405020304" pitchFamily="18" charset="0"/>
                  <a:cs typeface="Times New Roman" panose="02020603050405020304" pitchFamily="18" charset="0"/>
                </a:rPr>
                <a:t>Nk3R </a:t>
              </a:r>
              <a:r>
                <a:rPr lang="ca-ES" sz="1500" dirty="0">
                  <a:solidFill>
                    <a:schemeClr val="accent5">
                      <a:lumMod val="60000"/>
                      <a:lumOff val="40000"/>
                    </a:schemeClr>
                  </a:solidFill>
                  <a:latin typeface="Times New Roman" panose="02020603050405020304" pitchFamily="18" charset="0"/>
                  <a:cs typeface="Times New Roman" panose="02020603050405020304" pitchFamily="18" charset="0"/>
                </a:rPr>
                <a:t>GAD65</a:t>
              </a:r>
            </a:p>
            <a:p>
              <a:pPr algn="ctr"/>
              <a:r>
                <a:rPr lang="ca-ES" sz="1500" dirty="0" err="1">
                  <a:solidFill>
                    <a:srgbClr val="FF0000"/>
                  </a:solidFill>
                  <a:latin typeface="Times New Roman" panose="02020603050405020304" pitchFamily="18" charset="0"/>
                  <a:cs typeface="Times New Roman" panose="02020603050405020304" pitchFamily="18" charset="0"/>
                </a:rPr>
                <a:t>CaMKII</a:t>
              </a:r>
              <a:r>
                <a:rPr lang="ca-ES" sz="1500" dirty="0" err="1">
                  <a:solidFill>
                    <a:srgbClr val="FF0000"/>
                  </a:solidFill>
                  <a:latin typeface="Symbol" panose="05050102010706020507" pitchFamily="18" charset="2"/>
                  <a:cs typeface="Times New Roman" panose="02020603050405020304" pitchFamily="18" charset="0"/>
                </a:rPr>
                <a:t>a</a:t>
              </a:r>
              <a:endParaRPr lang="ca-ES" sz="1500" dirty="0">
                <a:solidFill>
                  <a:srgbClr val="FF0000"/>
                </a:solidFill>
                <a:latin typeface="Symbol" panose="05050102010706020507" pitchFamily="18" charset="2"/>
                <a:cs typeface="Times New Roman" panose="02020603050405020304" pitchFamily="18" charset="0"/>
              </a:endParaRPr>
            </a:p>
            <a:p>
              <a:pPr algn="ctr"/>
              <a:r>
                <a:rPr lang="ca-ES" sz="1500" dirty="0">
                  <a:solidFill>
                    <a:srgbClr val="A162D0"/>
                  </a:solidFill>
                  <a:latin typeface="Times New Roman" panose="02020603050405020304" pitchFamily="18" charset="0"/>
                  <a:cs typeface="Times New Roman" panose="02020603050405020304" pitchFamily="18" charset="0"/>
                </a:rPr>
                <a:t>vGLUT2</a:t>
              </a:r>
            </a:p>
          </p:txBody>
        </p:sp>
      </p:grpSp>
      <p:sp>
        <p:nvSpPr>
          <p:cNvPr id="61" name="QuadreDeText 102"/>
          <p:cNvSpPr txBox="1"/>
          <p:nvPr/>
        </p:nvSpPr>
        <p:spPr>
          <a:xfrm>
            <a:off x="1700792" y="3091459"/>
            <a:ext cx="312906"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d</a:t>
            </a:r>
            <a:endParaRPr lang="en-US" b="1" dirty="0">
              <a:latin typeface="Times New Roman" panose="02020603050405020304" pitchFamily="18" charset="0"/>
              <a:cs typeface="Times New Roman" panose="02020603050405020304" pitchFamily="18" charset="0"/>
            </a:endParaRPr>
          </a:p>
        </p:txBody>
      </p:sp>
      <p:sp>
        <p:nvSpPr>
          <p:cNvPr id="62" name="QuadreDeText 102"/>
          <p:cNvSpPr txBox="1"/>
          <p:nvPr/>
        </p:nvSpPr>
        <p:spPr>
          <a:xfrm>
            <a:off x="555213" y="4464571"/>
            <a:ext cx="287258"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e</a:t>
            </a:r>
            <a:endParaRPr lang="en-US" b="1" dirty="0">
              <a:latin typeface="Times New Roman" panose="02020603050405020304" pitchFamily="18" charset="0"/>
              <a:cs typeface="Times New Roman" panose="02020603050405020304" pitchFamily="18" charset="0"/>
            </a:endParaRPr>
          </a:p>
        </p:txBody>
      </p:sp>
      <p:pic>
        <p:nvPicPr>
          <p:cNvPr id="63" name="Imagen 62"/>
          <p:cNvPicPr>
            <a:picLocks noChangeAspect="1"/>
          </p:cNvPicPr>
          <p:nvPr/>
        </p:nvPicPr>
        <p:blipFill rotWithShape="1">
          <a:blip r:embed="rId2">
            <a:extLst>
              <a:ext uri="{28A0092B-C50C-407E-A947-70E740481C1C}">
                <a14:useLocalDpi xmlns:a14="http://schemas.microsoft.com/office/drawing/2010/main" val="0"/>
              </a:ext>
            </a:extLst>
          </a:blip>
          <a:srcRect l="-328" t="53473" r="328" b="-82"/>
          <a:stretch/>
        </p:blipFill>
        <p:spPr>
          <a:xfrm>
            <a:off x="675489" y="4749455"/>
            <a:ext cx="5456327" cy="1694227"/>
          </a:xfrm>
          <a:prstGeom prst="rect">
            <a:avLst/>
          </a:prstGeom>
        </p:spPr>
      </p:pic>
      <p:sp>
        <p:nvSpPr>
          <p:cNvPr id="64" name="Rectángulo 63">
            <a:extLst>
              <a:ext uri="{FF2B5EF4-FFF2-40B4-BE49-F238E27FC236}">
                <a16:creationId xmlns:a16="http://schemas.microsoft.com/office/drawing/2014/main" id="{DEDD8A91-2865-46D2-A848-91AD9C32E3FC}"/>
              </a:ext>
            </a:extLst>
          </p:cNvPr>
          <p:cNvSpPr/>
          <p:nvPr/>
        </p:nvSpPr>
        <p:spPr>
          <a:xfrm>
            <a:off x="-16845" y="6510041"/>
            <a:ext cx="6858000" cy="3416320"/>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Figure 4. Immunohistochemical determination by confocal microscopy of Nk3R expression in the CeA, showing decreased colocalization of </a:t>
            </a:r>
            <a:r>
              <a:rPr lang="en-US" sz="1200" b="1"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b="1" dirty="0" err="1">
                <a:latin typeface="Symbol" panose="05050102010706020507" pitchFamily="18" charset="2"/>
                <a:ea typeface="Times New Roman" panose="02020603050405020304" pitchFamily="18" charset="0"/>
                <a:cs typeface="Times New Roman" panose="02020603050405020304" pitchFamily="18" charset="0"/>
              </a:rPr>
              <a:t>b</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in females compared to males with similar colocalization between Nk3R and </a:t>
            </a:r>
            <a:r>
              <a:rPr lang="en-US" sz="1200" b="1"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b="1" dirty="0" err="1">
                <a:latin typeface="Symbol" panose="05050102010706020507" pitchFamily="18" charset="2"/>
                <a:ea typeface="Times New Roman" panose="02020603050405020304" pitchFamily="18" charset="0"/>
                <a:cs typeface="Times New Roman" panose="02020603050405020304" pitchFamily="18" charset="0"/>
              </a:rPr>
              <a:t>a</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and increased colocalization of Nk3R with GAD65 in proestrous females and with </a:t>
            </a:r>
            <a:r>
              <a:rPr lang="en-US" sz="1200" b="1" dirty="0" err="1">
                <a:latin typeface="Times New Roman" panose="02020603050405020304" pitchFamily="18" charset="0"/>
                <a:ea typeface="Times New Roman" panose="02020603050405020304" pitchFamily="18" charset="0"/>
                <a:cs typeface="Times New Roman" panose="02020603050405020304" pitchFamily="18" charset="0"/>
              </a:rPr>
              <a:t>CaMKII</a:t>
            </a:r>
            <a:r>
              <a:rPr lang="en-US" sz="1200" b="1" dirty="0" err="1">
                <a:latin typeface="Symbol" panose="05050102010706020507" pitchFamily="18" charset="2"/>
                <a:ea typeface="Times New Roman" panose="02020603050405020304" pitchFamily="18" charset="0"/>
                <a:cs typeface="Times New Roman" panose="02020603050405020304" pitchFamily="18" charset="0"/>
              </a:rPr>
              <a:t>a</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 in females in comparison to males, while no differences were found in colocalization of Nk3R with vGLUT2.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Samples were obtained from unaltered animals without treatment in males, females during proestrus, and during metestrus.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Representative confocal images of Nk3R colocalization with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dirty="0" err="1">
                <a:latin typeface="Symbol" panose="05050102010706020507" pitchFamily="18" charset="2"/>
                <a:ea typeface="Times New Roman" panose="02020603050405020304" pitchFamily="18" charset="0"/>
                <a:cs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in the CeA in males, proestrous females and metestrous females. Scale bar=100 </a:t>
            </a:r>
            <a:r>
              <a:rPr lang="en-US" sz="1200" dirty="0">
                <a:latin typeface="Symbol" panose="05050102010706020507" pitchFamily="18" charset="2"/>
                <a:ea typeface="Times New Roman" panose="02020603050405020304" pitchFamily="18" charset="0"/>
                <a:cs typeface="Times New Roman" panose="02020603050405020304" pitchFamily="18" charset="0"/>
              </a:rPr>
              <a:t>m</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m.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Representative confocal images of Nk3R colocalization with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dirty="0" err="1">
                <a:latin typeface="Symbol" panose="05050102010706020507" pitchFamily="18" charset="2"/>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in the CeA in males, proestrous females, and metestrous females. Scale bar=100 </a:t>
            </a:r>
            <a:r>
              <a:rPr lang="en-US" sz="1200" dirty="0">
                <a:latin typeface="Symbol" panose="05050102010706020507" pitchFamily="18" charset="2"/>
                <a:ea typeface="Times New Roman" panose="02020603050405020304" pitchFamily="18" charset="0"/>
                <a:cs typeface="Times New Roman" panose="02020603050405020304" pitchFamily="18" charset="0"/>
              </a:rPr>
              <a:t>m</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m.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Representative confocal images of Nk3R colocalization with GAD65,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CamKII</a:t>
            </a:r>
            <a:r>
              <a:rPr lang="en-US" sz="1200" dirty="0" err="1">
                <a:latin typeface="Symbol" panose="05050102010706020507" pitchFamily="18" charset="2"/>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and vGLUT2in the CeA in males, proestrous females, and metestrous females. White pixels indicate colocalization of Nk3R with GAD65. Yellow pixels indicate colocalization of Nk3R with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CaMKII</a:t>
            </a:r>
            <a:r>
              <a:rPr lang="en-US" sz="1200" dirty="0" err="1">
                <a:latin typeface="Symbol" panose="05050102010706020507" pitchFamily="18" charset="2"/>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Scale bar=50 </a:t>
            </a:r>
            <a:r>
              <a:rPr lang="en-US" sz="1200" dirty="0">
                <a:latin typeface="Symbol" panose="05050102010706020507" pitchFamily="18" charset="2"/>
                <a:ea typeface="Times New Roman" panose="02020603050405020304" pitchFamily="18" charset="0"/>
                <a:cs typeface="Times New Roman" panose="02020603050405020304" pitchFamily="18" charset="0"/>
              </a:rPr>
              <a:t>m</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m.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d </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Quantification of Mander’s colocalization coefficient between Nk3R and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dirty="0" err="1">
                <a:latin typeface="Symbol" panose="05050102010706020507" pitchFamily="18" charset="2"/>
                <a:ea typeface="Times New Roman" panose="02020603050405020304" pitchFamily="18" charset="0"/>
                <a:cs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(males vs. females: p=0.023) or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dirty="0" err="1">
                <a:latin typeface="Symbol" panose="05050102010706020507" pitchFamily="18" charset="2"/>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(p=0.491). </a:t>
            </a:r>
            <a:r>
              <a:rPr lang="en-US" sz="1200" b="1" dirty="0">
                <a:latin typeface="Times New Roman" panose="02020603050405020304" pitchFamily="18" charset="0"/>
                <a:ea typeface="Times New Roman" panose="02020603050405020304" pitchFamily="18" charset="0"/>
                <a:cs typeface="Times New Roman" panose="02020603050405020304" pitchFamily="18" charset="0"/>
              </a:rPr>
              <a:t>e</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Quantification of Mander’s colocalization coefficient between Nk3R and GAD65 (males vs. proestrus: p=0.015; proestrus vs. metestrus: p=0.015),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CaMKII</a:t>
            </a:r>
            <a:r>
              <a:rPr lang="en-US" sz="1200" dirty="0" err="1">
                <a:latin typeface="Symbol" panose="05050102010706020507" pitchFamily="18" charset="2"/>
                <a:ea typeface="Times New Roman" panose="02020603050405020304" pitchFamily="18" charset="0"/>
                <a:cs typeface="Times New Roman" panose="02020603050405020304" pitchFamily="18" charset="0"/>
              </a:rPr>
              <a:t>a</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(males vs. proestrus: p=0.022; males vs. metestrus: p=0.027), and vGLUT2. (n=4 per group). Data are means ± SEM. *p≤0.05. Asterisks indicate one-way ANOVA, or Kruskal-Wallis’ for </a:t>
            </a:r>
            <a:r>
              <a:rPr lang="en-US" sz="1200" dirty="0" err="1">
                <a:latin typeface="Times New Roman" panose="02020603050405020304" pitchFamily="18" charset="0"/>
                <a:ea typeface="Times New Roman" panose="02020603050405020304" pitchFamily="18" charset="0"/>
                <a:cs typeface="Times New Roman" panose="02020603050405020304" pitchFamily="18" charset="0"/>
              </a:rPr>
              <a:t>ER</a:t>
            </a:r>
            <a:r>
              <a:rPr lang="en-US" sz="1200" dirty="0" err="1">
                <a:latin typeface="Symbol" panose="05050102010706020507" pitchFamily="18" charset="2"/>
                <a:ea typeface="Times New Roman" panose="02020603050405020304" pitchFamily="18" charset="0"/>
                <a:cs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cs typeface="Times New Roman" panose="02020603050405020304" pitchFamily="18" charset="0"/>
              </a:rPr>
              <a:t> quantification, with pairwise comparisons.</a:t>
            </a:r>
            <a:endParaRPr lang="ca-ES"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37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509620" y="3330659"/>
            <a:ext cx="1111374" cy="350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Times New Roman" panose="02020603050405020304" pitchFamily="18" charset="0"/>
              <a:cs typeface="Times New Roman" panose="02020603050405020304" pitchFamily="18" charset="0"/>
            </a:endParaRPr>
          </a:p>
        </p:txBody>
      </p:sp>
      <p:grpSp>
        <p:nvGrpSpPr>
          <p:cNvPr id="10" name="Agrupa 13"/>
          <p:cNvGrpSpPr>
            <a:grpSpLocks noChangeAspect="1"/>
          </p:cNvGrpSpPr>
          <p:nvPr/>
        </p:nvGrpSpPr>
        <p:grpSpPr>
          <a:xfrm>
            <a:off x="962390" y="3099396"/>
            <a:ext cx="4999695" cy="5278688"/>
            <a:chOff x="132436" y="297022"/>
            <a:chExt cx="5726156" cy="6045687"/>
          </a:xfrm>
        </p:grpSpPr>
        <p:sp>
          <p:nvSpPr>
            <p:cNvPr id="11" name="QuadreDeText 52"/>
            <p:cNvSpPr txBox="1"/>
            <p:nvPr/>
          </p:nvSpPr>
          <p:spPr>
            <a:xfrm>
              <a:off x="2911547" y="4864075"/>
              <a:ext cx="264817" cy="169277"/>
            </a:xfrm>
            <a:prstGeom prst="rect">
              <a:avLst/>
            </a:prstGeom>
            <a:solidFill>
              <a:schemeClr val="bg1"/>
            </a:solidFill>
          </p:spPr>
          <p:txBody>
            <a:bodyPr wrap="none" rtlCol="0">
              <a:spAutoFit/>
            </a:bodyPr>
            <a:lstStyle/>
            <a:p>
              <a:r>
                <a:rPr lang="ca-ES" sz="500" dirty="0"/>
                <a:t>0,0</a:t>
              </a:r>
              <a:endParaRPr lang="en-US" sz="500" dirty="0"/>
            </a:p>
          </p:txBody>
        </p:sp>
        <p:sp>
          <p:nvSpPr>
            <p:cNvPr id="12" name="QuadreDeText 53"/>
            <p:cNvSpPr txBox="1"/>
            <p:nvPr/>
          </p:nvSpPr>
          <p:spPr>
            <a:xfrm>
              <a:off x="3144908" y="4864075"/>
              <a:ext cx="264817" cy="169277"/>
            </a:xfrm>
            <a:prstGeom prst="rect">
              <a:avLst/>
            </a:prstGeom>
            <a:solidFill>
              <a:schemeClr val="bg1"/>
            </a:solidFill>
          </p:spPr>
          <p:txBody>
            <a:bodyPr wrap="none" rtlCol="0">
              <a:spAutoFit/>
            </a:bodyPr>
            <a:lstStyle/>
            <a:p>
              <a:r>
                <a:rPr lang="ca-ES" sz="500" dirty="0"/>
                <a:t>0,5</a:t>
              </a:r>
              <a:endParaRPr lang="en-US" sz="500" dirty="0"/>
            </a:p>
          </p:txBody>
        </p:sp>
        <p:sp>
          <p:nvSpPr>
            <p:cNvPr id="13" name="QuadreDeText 54"/>
            <p:cNvSpPr txBox="1"/>
            <p:nvPr/>
          </p:nvSpPr>
          <p:spPr>
            <a:xfrm>
              <a:off x="3385412" y="4864075"/>
              <a:ext cx="264817" cy="169277"/>
            </a:xfrm>
            <a:prstGeom prst="rect">
              <a:avLst/>
            </a:prstGeom>
            <a:solidFill>
              <a:schemeClr val="bg1"/>
            </a:solidFill>
          </p:spPr>
          <p:txBody>
            <a:bodyPr wrap="none" rtlCol="0">
              <a:spAutoFit/>
            </a:bodyPr>
            <a:lstStyle/>
            <a:p>
              <a:r>
                <a:rPr lang="ca-ES" sz="500" dirty="0"/>
                <a:t>1,0</a:t>
              </a:r>
              <a:endParaRPr lang="en-US" sz="500" dirty="0"/>
            </a:p>
          </p:txBody>
        </p:sp>
        <p:sp>
          <p:nvSpPr>
            <p:cNvPr id="14" name="QuadreDeText 55"/>
            <p:cNvSpPr txBox="1"/>
            <p:nvPr/>
          </p:nvSpPr>
          <p:spPr>
            <a:xfrm>
              <a:off x="3633333" y="4864075"/>
              <a:ext cx="264817" cy="169277"/>
            </a:xfrm>
            <a:prstGeom prst="rect">
              <a:avLst/>
            </a:prstGeom>
            <a:solidFill>
              <a:schemeClr val="bg1"/>
            </a:solidFill>
          </p:spPr>
          <p:txBody>
            <a:bodyPr wrap="none" rtlCol="0">
              <a:spAutoFit/>
            </a:bodyPr>
            <a:lstStyle/>
            <a:p>
              <a:r>
                <a:rPr lang="ca-ES" sz="500" dirty="0"/>
                <a:t>1,5</a:t>
              </a:r>
              <a:endParaRPr lang="en-US" sz="500" dirty="0"/>
            </a:p>
          </p:txBody>
        </p:sp>
        <p:sp>
          <p:nvSpPr>
            <p:cNvPr id="15" name="QuadreDeText 56"/>
            <p:cNvSpPr txBox="1"/>
            <p:nvPr/>
          </p:nvSpPr>
          <p:spPr>
            <a:xfrm>
              <a:off x="3892453" y="4864075"/>
              <a:ext cx="264817" cy="169277"/>
            </a:xfrm>
            <a:prstGeom prst="rect">
              <a:avLst/>
            </a:prstGeom>
            <a:solidFill>
              <a:schemeClr val="bg1"/>
            </a:solidFill>
          </p:spPr>
          <p:txBody>
            <a:bodyPr wrap="none" rtlCol="0">
              <a:spAutoFit/>
            </a:bodyPr>
            <a:lstStyle/>
            <a:p>
              <a:r>
                <a:rPr lang="ca-ES" sz="500" dirty="0"/>
                <a:t>2,0</a:t>
              </a:r>
              <a:endParaRPr lang="en-US" sz="500" dirty="0"/>
            </a:p>
          </p:txBody>
        </p:sp>
        <p:sp>
          <p:nvSpPr>
            <p:cNvPr id="16" name="QuadreDeText 58"/>
            <p:cNvSpPr txBox="1"/>
            <p:nvPr/>
          </p:nvSpPr>
          <p:spPr>
            <a:xfrm>
              <a:off x="4112284" y="4864075"/>
              <a:ext cx="264817" cy="169277"/>
            </a:xfrm>
            <a:prstGeom prst="rect">
              <a:avLst/>
            </a:prstGeom>
            <a:solidFill>
              <a:schemeClr val="bg1"/>
            </a:solidFill>
          </p:spPr>
          <p:txBody>
            <a:bodyPr wrap="none" rtlCol="0">
              <a:spAutoFit/>
            </a:bodyPr>
            <a:lstStyle/>
            <a:p>
              <a:r>
                <a:rPr lang="ca-ES" sz="500" dirty="0"/>
                <a:t>2,5</a:t>
              </a:r>
              <a:endParaRPr lang="en-US" sz="500" dirty="0"/>
            </a:p>
          </p:txBody>
        </p:sp>
        <p:sp>
          <p:nvSpPr>
            <p:cNvPr id="17" name="QuadreDeText 59"/>
            <p:cNvSpPr txBox="1"/>
            <p:nvPr/>
          </p:nvSpPr>
          <p:spPr>
            <a:xfrm>
              <a:off x="4358313" y="4864075"/>
              <a:ext cx="264817" cy="169277"/>
            </a:xfrm>
            <a:prstGeom prst="rect">
              <a:avLst/>
            </a:prstGeom>
            <a:solidFill>
              <a:schemeClr val="bg1"/>
            </a:solidFill>
          </p:spPr>
          <p:txBody>
            <a:bodyPr wrap="none" rtlCol="0">
              <a:spAutoFit/>
            </a:bodyPr>
            <a:lstStyle/>
            <a:p>
              <a:r>
                <a:rPr lang="ca-ES" sz="500" dirty="0"/>
                <a:t>3,0</a:t>
              </a:r>
              <a:endParaRPr lang="en-US" sz="500" dirty="0"/>
            </a:p>
          </p:txBody>
        </p:sp>
        <p:sp>
          <p:nvSpPr>
            <p:cNvPr id="18" name="QuadreDeText 60"/>
            <p:cNvSpPr txBox="1"/>
            <p:nvPr/>
          </p:nvSpPr>
          <p:spPr>
            <a:xfrm>
              <a:off x="4591243" y="4864075"/>
              <a:ext cx="264817" cy="169277"/>
            </a:xfrm>
            <a:prstGeom prst="rect">
              <a:avLst/>
            </a:prstGeom>
            <a:solidFill>
              <a:schemeClr val="bg1"/>
            </a:solidFill>
          </p:spPr>
          <p:txBody>
            <a:bodyPr wrap="none" rtlCol="0">
              <a:spAutoFit/>
            </a:bodyPr>
            <a:lstStyle/>
            <a:p>
              <a:r>
                <a:rPr lang="ca-ES" sz="500" dirty="0"/>
                <a:t>3,5</a:t>
              </a:r>
              <a:endParaRPr lang="en-US" sz="500" dirty="0"/>
            </a:p>
          </p:txBody>
        </p:sp>
        <p:sp>
          <p:nvSpPr>
            <p:cNvPr id="19" name="QuadreDeText 61"/>
            <p:cNvSpPr txBox="1"/>
            <p:nvPr/>
          </p:nvSpPr>
          <p:spPr>
            <a:xfrm>
              <a:off x="4829239" y="4864075"/>
              <a:ext cx="264817" cy="169277"/>
            </a:xfrm>
            <a:prstGeom prst="rect">
              <a:avLst/>
            </a:prstGeom>
            <a:solidFill>
              <a:schemeClr val="bg1"/>
            </a:solidFill>
          </p:spPr>
          <p:txBody>
            <a:bodyPr wrap="none" rtlCol="0">
              <a:spAutoFit/>
            </a:bodyPr>
            <a:lstStyle/>
            <a:p>
              <a:r>
                <a:rPr lang="ca-ES" sz="500" dirty="0"/>
                <a:t>4,0</a:t>
              </a:r>
              <a:endParaRPr lang="en-US" sz="500" dirty="0"/>
            </a:p>
          </p:txBody>
        </p:sp>
        <p:sp>
          <p:nvSpPr>
            <p:cNvPr id="20" name="QuadreDeText 62"/>
            <p:cNvSpPr txBox="1"/>
            <p:nvPr/>
          </p:nvSpPr>
          <p:spPr>
            <a:xfrm>
              <a:off x="5074096" y="4864075"/>
              <a:ext cx="264817" cy="169277"/>
            </a:xfrm>
            <a:prstGeom prst="rect">
              <a:avLst/>
            </a:prstGeom>
            <a:solidFill>
              <a:schemeClr val="bg1"/>
            </a:solidFill>
          </p:spPr>
          <p:txBody>
            <a:bodyPr wrap="none" rtlCol="0">
              <a:spAutoFit/>
            </a:bodyPr>
            <a:lstStyle/>
            <a:p>
              <a:r>
                <a:rPr lang="ca-ES" sz="500" dirty="0"/>
                <a:t>4,5</a:t>
              </a:r>
              <a:endParaRPr lang="en-US" sz="500" dirty="0"/>
            </a:p>
          </p:txBody>
        </p:sp>
        <p:sp>
          <p:nvSpPr>
            <p:cNvPr id="21" name="QuadreDeText 63"/>
            <p:cNvSpPr txBox="1"/>
            <p:nvPr/>
          </p:nvSpPr>
          <p:spPr>
            <a:xfrm>
              <a:off x="5320050" y="4864075"/>
              <a:ext cx="264817" cy="169277"/>
            </a:xfrm>
            <a:prstGeom prst="rect">
              <a:avLst/>
            </a:prstGeom>
            <a:solidFill>
              <a:schemeClr val="bg1"/>
            </a:solidFill>
          </p:spPr>
          <p:txBody>
            <a:bodyPr wrap="none" rtlCol="0">
              <a:spAutoFit/>
            </a:bodyPr>
            <a:lstStyle/>
            <a:p>
              <a:r>
                <a:rPr lang="ca-ES" sz="500" dirty="0"/>
                <a:t>5,0</a:t>
              </a:r>
              <a:endParaRPr lang="en-US" sz="500" dirty="0"/>
            </a:p>
          </p:txBody>
        </p:sp>
        <p:sp>
          <p:nvSpPr>
            <p:cNvPr id="22" name="QuadreDeText 64"/>
            <p:cNvSpPr txBox="1"/>
            <p:nvPr/>
          </p:nvSpPr>
          <p:spPr>
            <a:xfrm>
              <a:off x="5570580" y="4864075"/>
              <a:ext cx="264817" cy="169277"/>
            </a:xfrm>
            <a:prstGeom prst="rect">
              <a:avLst/>
            </a:prstGeom>
            <a:solidFill>
              <a:schemeClr val="bg1"/>
            </a:solidFill>
          </p:spPr>
          <p:txBody>
            <a:bodyPr wrap="none" rtlCol="0">
              <a:spAutoFit/>
            </a:bodyPr>
            <a:lstStyle/>
            <a:p>
              <a:r>
                <a:rPr lang="ca-ES" sz="500" dirty="0"/>
                <a:t>5,5</a:t>
              </a:r>
              <a:endParaRPr lang="en-US" sz="500" dirty="0"/>
            </a:p>
          </p:txBody>
        </p:sp>
        <p:pic>
          <p:nvPicPr>
            <p:cNvPr id="23" name="Imatge 11"/>
            <p:cNvPicPr>
              <a:picLocks noChangeAspect="1"/>
            </p:cNvPicPr>
            <p:nvPr/>
          </p:nvPicPr>
          <p:blipFill rotWithShape="1">
            <a:blip r:embed="rId2" cstate="print">
              <a:extLst>
                <a:ext uri="{28A0092B-C50C-407E-A947-70E740481C1C}">
                  <a14:useLocalDpi xmlns:a14="http://schemas.microsoft.com/office/drawing/2010/main" val="0"/>
                </a:ext>
              </a:extLst>
            </a:blip>
            <a:srcRect t="24182" b="12097"/>
            <a:stretch/>
          </p:blipFill>
          <p:spPr>
            <a:xfrm>
              <a:off x="1186684" y="5046521"/>
              <a:ext cx="4671908" cy="1296188"/>
            </a:xfrm>
            <a:prstGeom prst="rect">
              <a:avLst/>
            </a:prstGeom>
          </p:spPr>
        </p:pic>
        <p:pic>
          <p:nvPicPr>
            <p:cNvPr id="24" name="Imatge 9"/>
            <p:cNvPicPr>
              <a:picLocks noChangeAspect="1"/>
            </p:cNvPicPr>
            <p:nvPr/>
          </p:nvPicPr>
          <p:blipFill rotWithShape="1">
            <a:blip r:embed="rId3" cstate="print">
              <a:extLst>
                <a:ext uri="{28A0092B-C50C-407E-A947-70E740481C1C}">
                  <a14:useLocalDpi xmlns:a14="http://schemas.microsoft.com/office/drawing/2010/main" val="0"/>
                </a:ext>
              </a:extLst>
            </a:blip>
            <a:srcRect t="4829" b="21963"/>
            <a:stretch/>
          </p:blipFill>
          <p:spPr>
            <a:xfrm>
              <a:off x="1209555" y="1938432"/>
              <a:ext cx="3638576" cy="1520290"/>
            </a:xfrm>
            <a:prstGeom prst="rect">
              <a:avLst/>
            </a:prstGeom>
          </p:spPr>
        </p:pic>
        <p:sp>
          <p:nvSpPr>
            <p:cNvPr id="25" name="Rectangle 16"/>
            <p:cNvSpPr/>
            <p:nvPr/>
          </p:nvSpPr>
          <p:spPr>
            <a:xfrm>
              <a:off x="2454947" y="297022"/>
              <a:ext cx="1657337" cy="219893"/>
            </a:xfrm>
            <a:prstGeom prst="rect">
              <a:avLst/>
            </a:prstGeom>
            <a:solidFill>
              <a:srgbClr val="EA6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err="1"/>
                <a:t>positive</a:t>
              </a:r>
              <a:r>
                <a:rPr lang="ca-ES" sz="1400" dirty="0"/>
                <a:t> z-</a:t>
              </a:r>
              <a:r>
                <a:rPr lang="ca-ES" sz="1400" dirty="0" err="1"/>
                <a:t>score</a:t>
              </a:r>
              <a:endParaRPr lang="en-US" sz="1400" dirty="0"/>
            </a:p>
          </p:txBody>
        </p:sp>
        <p:sp>
          <p:nvSpPr>
            <p:cNvPr id="26" name="Rectangle 18"/>
            <p:cNvSpPr/>
            <p:nvPr/>
          </p:nvSpPr>
          <p:spPr>
            <a:xfrm>
              <a:off x="2444511" y="1065530"/>
              <a:ext cx="1750194" cy="245452"/>
            </a:xfrm>
            <a:prstGeom prst="rect">
              <a:avLst/>
            </a:prstGeom>
            <a:solidFill>
              <a:srgbClr val="0000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err="1"/>
                <a:t>negative</a:t>
              </a:r>
              <a:r>
                <a:rPr lang="ca-ES" sz="1400" dirty="0"/>
                <a:t> z-</a:t>
              </a:r>
              <a:r>
                <a:rPr lang="ca-ES" sz="1400" dirty="0" err="1"/>
                <a:t>score</a:t>
              </a:r>
              <a:endParaRPr lang="en-US" sz="1400" dirty="0"/>
            </a:p>
          </p:txBody>
        </p:sp>
        <p:sp>
          <p:nvSpPr>
            <p:cNvPr id="27" name="Rectangle 19"/>
            <p:cNvSpPr/>
            <p:nvPr/>
          </p:nvSpPr>
          <p:spPr>
            <a:xfrm>
              <a:off x="2460634" y="685714"/>
              <a:ext cx="1651650" cy="2203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a:solidFill>
                    <a:schemeClr val="tx1"/>
                  </a:solidFill>
                </a:rPr>
                <a:t>z-</a:t>
              </a:r>
              <a:r>
                <a:rPr lang="ca-ES" sz="1200" dirty="0" err="1">
                  <a:solidFill>
                    <a:schemeClr val="tx1"/>
                  </a:solidFill>
                </a:rPr>
                <a:t>score</a:t>
              </a:r>
              <a:r>
                <a:rPr lang="ca-ES" sz="1400" dirty="0">
                  <a:solidFill>
                    <a:schemeClr val="tx1"/>
                  </a:solidFill>
                </a:rPr>
                <a:t> = 0</a:t>
              </a:r>
              <a:endParaRPr lang="en-US" sz="1400" dirty="0">
                <a:solidFill>
                  <a:schemeClr val="tx1"/>
                </a:solidFill>
              </a:endParaRPr>
            </a:p>
          </p:txBody>
        </p:sp>
        <p:sp>
          <p:nvSpPr>
            <p:cNvPr id="28" name="Rectangle 20"/>
            <p:cNvSpPr/>
            <p:nvPr/>
          </p:nvSpPr>
          <p:spPr>
            <a:xfrm>
              <a:off x="1976038" y="1444818"/>
              <a:ext cx="2218668" cy="233762"/>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a:solidFill>
                    <a:schemeClr val="bg1"/>
                  </a:solidFill>
                </a:rPr>
                <a:t>No </a:t>
              </a:r>
              <a:r>
                <a:rPr lang="ca-ES" sz="1200" dirty="0" err="1">
                  <a:solidFill>
                    <a:schemeClr val="bg1"/>
                  </a:solidFill>
                </a:rPr>
                <a:t>activity</a:t>
              </a:r>
              <a:r>
                <a:rPr lang="ca-ES" sz="1200" dirty="0">
                  <a:solidFill>
                    <a:schemeClr val="bg1"/>
                  </a:solidFill>
                </a:rPr>
                <a:t> </a:t>
              </a:r>
              <a:r>
                <a:rPr lang="ca-ES" sz="1200" dirty="0" err="1">
                  <a:solidFill>
                    <a:schemeClr val="bg1"/>
                  </a:solidFill>
                </a:rPr>
                <a:t>pattern</a:t>
              </a:r>
              <a:r>
                <a:rPr lang="ca-ES" sz="1200" dirty="0">
                  <a:solidFill>
                    <a:schemeClr val="bg1"/>
                  </a:solidFill>
                </a:rPr>
                <a:t> </a:t>
              </a:r>
              <a:r>
                <a:rPr lang="ca-ES" sz="1200" dirty="0" err="1">
                  <a:solidFill>
                    <a:schemeClr val="bg1"/>
                  </a:solidFill>
                </a:rPr>
                <a:t>available</a:t>
              </a:r>
              <a:endParaRPr lang="en-US" sz="1200" dirty="0">
                <a:solidFill>
                  <a:schemeClr val="bg1"/>
                </a:solidFill>
              </a:endParaRPr>
            </a:p>
          </p:txBody>
        </p:sp>
        <p:sp>
          <p:nvSpPr>
            <p:cNvPr id="29" name="Rectangle 22"/>
            <p:cNvSpPr/>
            <p:nvPr/>
          </p:nvSpPr>
          <p:spPr>
            <a:xfrm>
              <a:off x="132436" y="5325111"/>
              <a:ext cx="2901130" cy="192232"/>
            </a:xfrm>
            <a:prstGeom prst="rect">
              <a:avLst/>
            </a:prstGeom>
            <a:solidFill>
              <a:srgbClr val="C0C0C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a:solidFill>
                    <a:schemeClr val="bg1"/>
                  </a:solidFill>
                </a:rPr>
                <a:t>G-</a:t>
              </a:r>
              <a:r>
                <a:rPr lang="ca-ES" sz="1200" dirty="0" err="1">
                  <a:solidFill>
                    <a:schemeClr val="bg1"/>
                  </a:solidFill>
                </a:rPr>
                <a:t>Protein</a:t>
              </a:r>
              <a:r>
                <a:rPr lang="ca-ES" sz="1200" dirty="0">
                  <a:solidFill>
                    <a:schemeClr val="bg1"/>
                  </a:solidFill>
                </a:rPr>
                <a:t> </a:t>
              </a:r>
              <a:r>
                <a:rPr lang="ca-ES" sz="1200" dirty="0" err="1">
                  <a:solidFill>
                    <a:schemeClr val="bg1"/>
                  </a:solidFill>
                </a:rPr>
                <a:t>Coupled</a:t>
              </a:r>
              <a:r>
                <a:rPr lang="ca-ES" sz="1200" dirty="0">
                  <a:solidFill>
                    <a:schemeClr val="bg1"/>
                  </a:solidFill>
                </a:rPr>
                <a:t> Receptor </a:t>
              </a:r>
              <a:r>
                <a:rPr lang="ca-ES" sz="1200" dirty="0" err="1">
                  <a:solidFill>
                    <a:schemeClr val="bg1"/>
                  </a:solidFill>
                </a:rPr>
                <a:t>Signaling</a:t>
              </a:r>
              <a:endParaRPr lang="en-US" sz="1200" dirty="0">
                <a:solidFill>
                  <a:schemeClr val="bg1"/>
                </a:solidFill>
              </a:endParaRPr>
            </a:p>
          </p:txBody>
        </p:sp>
        <p:sp>
          <p:nvSpPr>
            <p:cNvPr id="30" name="Rectangle 23"/>
            <p:cNvSpPr/>
            <p:nvPr/>
          </p:nvSpPr>
          <p:spPr>
            <a:xfrm>
              <a:off x="132436" y="5586413"/>
              <a:ext cx="2901130" cy="209521"/>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050" dirty="0">
                  <a:solidFill>
                    <a:schemeClr val="bg1"/>
                  </a:solidFill>
                </a:rPr>
                <a:t>Human Embryonic Stem Cell Pluripotency</a:t>
              </a:r>
              <a:endParaRPr lang="en-US" sz="1050" dirty="0">
                <a:solidFill>
                  <a:schemeClr val="bg1"/>
                </a:solidFill>
              </a:endParaRPr>
            </a:p>
          </p:txBody>
        </p:sp>
        <p:sp>
          <p:nvSpPr>
            <p:cNvPr id="31" name="Rectangle 24"/>
            <p:cNvSpPr/>
            <p:nvPr/>
          </p:nvSpPr>
          <p:spPr>
            <a:xfrm>
              <a:off x="132436" y="5806206"/>
              <a:ext cx="2901130" cy="255401"/>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700" dirty="0">
                  <a:solidFill>
                    <a:schemeClr val="bg1"/>
                  </a:solidFill>
                </a:rPr>
                <a:t>Regulation of </a:t>
              </a:r>
              <a:r>
                <a:rPr lang="ca-ES" sz="700" dirty="0" err="1">
                  <a:solidFill>
                    <a:schemeClr val="bg1"/>
                  </a:solidFill>
                </a:rPr>
                <a:t>the</a:t>
              </a:r>
              <a:r>
                <a:rPr lang="ca-ES" sz="700" dirty="0">
                  <a:solidFill>
                    <a:schemeClr val="bg1"/>
                  </a:solidFill>
                </a:rPr>
                <a:t> </a:t>
              </a:r>
              <a:r>
                <a:rPr lang="ca-ES" sz="700" dirty="0" err="1">
                  <a:solidFill>
                    <a:schemeClr val="bg1"/>
                  </a:solidFill>
                </a:rPr>
                <a:t>Epithelial-MesenchymalTransition</a:t>
              </a:r>
              <a:r>
                <a:rPr lang="ca-ES" sz="700" dirty="0">
                  <a:solidFill>
                    <a:schemeClr val="bg1"/>
                  </a:solidFill>
                </a:rPr>
                <a:t>  </a:t>
              </a:r>
              <a:r>
                <a:rPr lang="ca-ES" sz="700" dirty="0" err="1">
                  <a:solidFill>
                    <a:schemeClr val="bg1"/>
                  </a:solidFill>
                </a:rPr>
                <a:t>Pathway</a:t>
              </a:r>
              <a:endParaRPr lang="en-US" sz="700" dirty="0">
                <a:solidFill>
                  <a:schemeClr val="bg1"/>
                </a:solidFill>
              </a:endParaRPr>
            </a:p>
          </p:txBody>
        </p:sp>
        <p:sp>
          <p:nvSpPr>
            <p:cNvPr id="32" name="Rectangle 26"/>
            <p:cNvSpPr/>
            <p:nvPr/>
          </p:nvSpPr>
          <p:spPr>
            <a:xfrm>
              <a:off x="132436" y="2693104"/>
              <a:ext cx="1855845" cy="191467"/>
            </a:xfrm>
            <a:prstGeom prst="rect">
              <a:avLst/>
            </a:prstGeom>
            <a:solidFill>
              <a:srgbClr val="C0C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100" dirty="0">
                  <a:solidFill>
                    <a:schemeClr val="bg1"/>
                  </a:solidFill>
                </a:rPr>
                <a:t>GADD45 </a:t>
              </a:r>
              <a:r>
                <a:rPr lang="ca-ES" sz="1100" dirty="0" err="1">
                  <a:solidFill>
                    <a:schemeClr val="bg1"/>
                  </a:solidFill>
                </a:rPr>
                <a:t>Signaling</a:t>
              </a:r>
              <a:endParaRPr lang="en-US" sz="1100" dirty="0">
                <a:solidFill>
                  <a:schemeClr val="bg1"/>
                </a:solidFill>
              </a:endParaRPr>
            </a:p>
          </p:txBody>
        </p:sp>
        <p:sp>
          <p:nvSpPr>
            <p:cNvPr id="33" name="Rectangle 27"/>
            <p:cNvSpPr/>
            <p:nvPr/>
          </p:nvSpPr>
          <p:spPr>
            <a:xfrm>
              <a:off x="132436" y="2936639"/>
              <a:ext cx="1855845" cy="184571"/>
            </a:xfrm>
            <a:prstGeom prst="rect">
              <a:avLst/>
            </a:prstGeom>
            <a:solidFill>
              <a:srgbClr val="EA690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1200" dirty="0"/>
                <a:t>PI3K/AKT </a:t>
              </a:r>
              <a:r>
                <a:rPr lang="ca-ES" sz="1200" dirty="0" err="1"/>
                <a:t>Signaling</a:t>
              </a:r>
              <a:endParaRPr lang="en-US" sz="1200" dirty="0"/>
            </a:p>
          </p:txBody>
        </p:sp>
        <p:sp>
          <p:nvSpPr>
            <p:cNvPr id="34" name="Rectangle 28"/>
            <p:cNvSpPr/>
            <p:nvPr/>
          </p:nvSpPr>
          <p:spPr>
            <a:xfrm>
              <a:off x="132436" y="2470414"/>
              <a:ext cx="1855845" cy="1914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sz="800" dirty="0" err="1">
                  <a:solidFill>
                    <a:schemeClr val="tx1"/>
                  </a:solidFill>
                </a:rPr>
                <a:t>Cyclins</a:t>
              </a:r>
              <a:r>
                <a:rPr lang="ca-ES" sz="800" dirty="0">
                  <a:solidFill>
                    <a:schemeClr val="tx1"/>
                  </a:solidFill>
                </a:rPr>
                <a:t> </a:t>
              </a:r>
              <a:r>
                <a:rPr lang="ca-ES" sz="800" dirty="0" err="1">
                  <a:solidFill>
                    <a:schemeClr val="tx1"/>
                  </a:solidFill>
                </a:rPr>
                <a:t>and</a:t>
              </a:r>
              <a:r>
                <a:rPr lang="ca-ES" sz="800" dirty="0">
                  <a:solidFill>
                    <a:schemeClr val="tx1"/>
                  </a:solidFill>
                </a:rPr>
                <a:t> Cell </a:t>
              </a:r>
              <a:r>
                <a:rPr lang="ca-ES" sz="800" dirty="0" err="1">
                  <a:solidFill>
                    <a:schemeClr val="tx1"/>
                  </a:solidFill>
                </a:rPr>
                <a:t>Cycle</a:t>
              </a:r>
              <a:r>
                <a:rPr lang="ca-ES" sz="800" dirty="0">
                  <a:solidFill>
                    <a:schemeClr val="tx1"/>
                  </a:solidFill>
                </a:rPr>
                <a:t> Regulation</a:t>
              </a:r>
              <a:endParaRPr lang="en-US" sz="800" dirty="0">
                <a:solidFill>
                  <a:schemeClr val="tx1"/>
                </a:solidFill>
              </a:endParaRPr>
            </a:p>
          </p:txBody>
        </p:sp>
        <p:sp>
          <p:nvSpPr>
            <p:cNvPr id="35" name="QuadreDeText 29"/>
            <p:cNvSpPr txBox="1"/>
            <p:nvPr/>
          </p:nvSpPr>
          <p:spPr>
            <a:xfrm>
              <a:off x="1888186" y="1952040"/>
              <a:ext cx="264817" cy="169277"/>
            </a:xfrm>
            <a:prstGeom prst="rect">
              <a:avLst/>
            </a:prstGeom>
            <a:solidFill>
              <a:schemeClr val="bg1"/>
            </a:solidFill>
          </p:spPr>
          <p:txBody>
            <a:bodyPr wrap="none" rtlCol="0">
              <a:spAutoFit/>
            </a:bodyPr>
            <a:lstStyle/>
            <a:p>
              <a:r>
                <a:rPr lang="ca-ES" sz="500" dirty="0"/>
                <a:t>0,0</a:t>
              </a:r>
              <a:endParaRPr lang="en-US" sz="500" dirty="0"/>
            </a:p>
          </p:txBody>
        </p:sp>
        <p:sp>
          <p:nvSpPr>
            <p:cNvPr id="36" name="QuadreDeText 30"/>
            <p:cNvSpPr txBox="1"/>
            <p:nvPr/>
          </p:nvSpPr>
          <p:spPr>
            <a:xfrm>
              <a:off x="2116787" y="1952040"/>
              <a:ext cx="264817" cy="169277"/>
            </a:xfrm>
            <a:prstGeom prst="rect">
              <a:avLst/>
            </a:prstGeom>
            <a:solidFill>
              <a:schemeClr val="bg1"/>
            </a:solidFill>
          </p:spPr>
          <p:txBody>
            <a:bodyPr wrap="none" rtlCol="0">
              <a:spAutoFit/>
            </a:bodyPr>
            <a:lstStyle/>
            <a:p>
              <a:r>
                <a:rPr lang="ca-ES" sz="500" dirty="0"/>
                <a:t>0,5</a:t>
              </a:r>
              <a:endParaRPr lang="en-US" sz="500" dirty="0"/>
            </a:p>
          </p:txBody>
        </p:sp>
        <p:sp>
          <p:nvSpPr>
            <p:cNvPr id="37" name="QuadreDeText 31"/>
            <p:cNvSpPr txBox="1"/>
            <p:nvPr/>
          </p:nvSpPr>
          <p:spPr>
            <a:xfrm>
              <a:off x="2326338" y="1952040"/>
              <a:ext cx="264817" cy="169277"/>
            </a:xfrm>
            <a:prstGeom prst="rect">
              <a:avLst/>
            </a:prstGeom>
            <a:solidFill>
              <a:schemeClr val="bg1"/>
            </a:solidFill>
          </p:spPr>
          <p:txBody>
            <a:bodyPr wrap="none" rtlCol="0">
              <a:spAutoFit/>
            </a:bodyPr>
            <a:lstStyle/>
            <a:p>
              <a:r>
                <a:rPr lang="ca-ES" sz="500" dirty="0"/>
                <a:t>1,0</a:t>
              </a:r>
              <a:endParaRPr lang="en-US" sz="500" dirty="0"/>
            </a:p>
          </p:txBody>
        </p:sp>
        <p:sp>
          <p:nvSpPr>
            <p:cNvPr id="38" name="QuadreDeText 32"/>
            <p:cNvSpPr txBox="1"/>
            <p:nvPr/>
          </p:nvSpPr>
          <p:spPr>
            <a:xfrm>
              <a:off x="2598071" y="1952040"/>
              <a:ext cx="264817" cy="169277"/>
            </a:xfrm>
            <a:prstGeom prst="rect">
              <a:avLst/>
            </a:prstGeom>
            <a:solidFill>
              <a:schemeClr val="bg1"/>
            </a:solidFill>
          </p:spPr>
          <p:txBody>
            <a:bodyPr wrap="none" rtlCol="0">
              <a:spAutoFit/>
            </a:bodyPr>
            <a:lstStyle/>
            <a:p>
              <a:r>
                <a:rPr lang="ca-ES" sz="500" dirty="0"/>
                <a:t>1,5</a:t>
              </a:r>
              <a:endParaRPr lang="en-US" sz="500" dirty="0"/>
            </a:p>
          </p:txBody>
        </p:sp>
        <p:sp>
          <p:nvSpPr>
            <p:cNvPr id="39" name="QuadreDeText 33"/>
            <p:cNvSpPr txBox="1"/>
            <p:nvPr/>
          </p:nvSpPr>
          <p:spPr>
            <a:xfrm>
              <a:off x="2847665" y="1952040"/>
              <a:ext cx="264817" cy="169277"/>
            </a:xfrm>
            <a:prstGeom prst="rect">
              <a:avLst/>
            </a:prstGeom>
            <a:solidFill>
              <a:schemeClr val="bg1"/>
            </a:solidFill>
          </p:spPr>
          <p:txBody>
            <a:bodyPr wrap="none" rtlCol="0">
              <a:spAutoFit/>
            </a:bodyPr>
            <a:lstStyle/>
            <a:p>
              <a:r>
                <a:rPr lang="ca-ES" sz="500" dirty="0"/>
                <a:t>2,0</a:t>
              </a:r>
              <a:endParaRPr lang="en-US" sz="500" dirty="0"/>
            </a:p>
          </p:txBody>
        </p:sp>
        <p:sp>
          <p:nvSpPr>
            <p:cNvPr id="40" name="QuadreDeText 35"/>
            <p:cNvSpPr txBox="1"/>
            <p:nvPr/>
          </p:nvSpPr>
          <p:spPr>
            <a:xfrm>
              <a:off x="3060354" y="1952040"/>
              <a:ext cx="264817" cy="169277"/>
            </a:xfrm>
            <a:prstGeom prst="rect">
              <a:avLst/>
            </a:prstGeom>
            <a:solidFill>
              <a:schemeClr val="bg1"/>
            </a:solidFill>
          </p:spPr>
          <p:txBody>
            <a:bodyPr wrap="none" rtlCol="0">
              <a:spAutoFit/>
            </a:bodyPr>
            <a:lstStyle/>
            <a:p>
              <a:r>
                <a:rPr lang="ca-ES" sz="500" dirty="0"/>
                <a:t>2,5</a:t>
              </a:r>
              <a:endParaRPr lang="en-US" sz="500" dirty="0"/>
            </a:p>
          </p:txBody>
        </p:sp>
        <p:sp>
          <p:nvSpPr>
            <p:cNvPr id="41" name="QuadreDeText 36"/>
            <p:cNvSpPr txBox="1"/>
            <p:nvPr/>
          </p:nvSpPr>
          <p:spPr>
            <a:xfrm>
              <a:off x="3296853" y="1952040"/>
              <a:ext cx="264817" cy="169277"/>
            </a:xfrm>
            <a:prstGeom prst="rect">
              <a:avLst/>
            </a:prstGeom>
            <a:solidFill>
              <a:schemeClr val="bg1"/>
            </a:solidFill>
          </p:spPr>
          <p:txBody>
            <a:bodyPr wrap="none" rtlCol="0">
              <a:spAutoFit/>
            </a:bodyPr>
            <a:lstStyle/>
            <a:p>
              <a:r>
                <a:rPr lang="ca-ES" sz="500" dirty="0"/>
                <a:t>3,0</a:t>
              </a:r>
              <a:endParaRPr lang="en-US" sz="500" dirty="0"/>
            </a:p>
          </p:txBody>
        </p:sp>
        <p:sp>
          <p:nvSpPr>
            <p:cNvPr id="42" name="QuadreDeText 37"/>
            <p:cNvSpPr txBox="1"/>
            <p:nvPr/>
          </p:nvSpPr>
          <p:spPr>
            <a:xfrm>
              <a:off x="3522638" y="1952040"/>
              <a:ext cx="264817" cy="169277"/>
            </a:xfrm>
            <a:prstGeom prst="rect">
              <a:avLst/>
            </a:prstGeom>
            <a:solidFill>
              <a:schemeClr val="bg1"/>
            </a:solidFill>
          </p:spPr>
          <p:txBody>
            <a:bodyPr wrap="none" rtlCol="0">
              <a:spAutoFit/>
            </a:bodyPr>
            <a:lstStyle/>
            <a:p>
              <a:r>
                <a:rPr lang="ca-ES" sz="500" dirty="0"/>
                <a:t>3,5</a:t>
              </a:r>
              <a:endParaRPr lang="en-US" sz="500" dirty="0"/>
            </a:p>
          </p:txBody>
        </p:sp>
        <p:sp>
          <p:nvSpPr>
            <p:cNvPr id="43" name="QuadreDeText 38"/>
            <p:cNvSpPr txBox="1"/>
            <p:nvPr/>
          </p:nvSpPr>
          <p:spPr>
            <a:xfrm>
              <a:off x="3767783" y="1952040"/>
              <a:ext cx="264817" cy="169277"/>
            </a:xfrm>
            <a:prstGeom prst="rect">
              <a:avLst/>
            </a:prstGeom>
            <a:solidFill>
              <a:schemeClr val="bg1"/>
            </a:solidFill>
          </p:spPr>
          <p:txBody>
            <a:bodyPr wrap="none" rtlCol="0">
              <a:spAutoFit/>
            </a:bodyPr>
            <a:lstStyle/>
            <a:p>
              <a:r>
                <a:rPr lang="ca-ES" sz="500" dirty="0"/>
                <a:t>4,0</a:t>
              </a:r>
              <a:endParaRPr lang="en-US" sz="500" dirty="0"/>
            </a:p>
          </p:txBody>
        </p:sp>
        <p:sp>
          <p:nvSpPr>
            <p:cNvPr id="44" name="QuadreDeText 39"/>
            <p:cNvSpPr txBox="1"/>
            <p:nvPr/>
          </p:nvSpPr>
          <p:spPr>
            <a:xfrm>
              <a:off x="4017400" y="1952040"/>
              <a:ext cx="264817" cy="169277"/>
            </a:xfrm>
            <a:prstGeom prst="rect">
              <a:avLst/>
            </a:prstGeom>
            <a:solidFill>
              <a:schemeClr val="bg1"/>
            </a:solidFill>
          </p:spPr>
          <p:txBody>
            <a:bodyPr wrap="none" rtlCol="0">
              <a:spAutoFit/>
            </a:bodyPr>
            <a:lstStyle/>
            <a:p>
              <a:r>
                <a:rPr lang="ca-ES" sz="500" dirty="0"/>
                <a:t>4,5</a:t>
              </a:r>
              <a:endParaRPr lang="en-US" sz="500" dirty="0"/>
            </a:p>
          </p:txBody>
        </p:sp>
        <p:sp>
          <p:nvSpPr>
            <p:cNvPr id="45" name="QuadreDeText 40"/>
            <p:cNvSpPr txBox="1"/>
            <p:nvPr/>
          </p:nvSpPr>
          <p:spPr>
            <a:xfrm>
              <a:off x="4249065" y="1952040"/>
              <a:ext cx="264817" cy="169277"/>
            </a:xfrm>
            <a:prstGeom prst="rect">
              <a:avLst/>
            </a:prstGeom>
            <a:solidFill>
              <a:schemeClr val="bg1"/>
            </a:solidFill>
          </p:spPr>
          <p:txBody>
            <a:bodyPr wrap="none" rtlCol="0">
              <a:spAutoFit/>
            </a:bodyPr>
            <a:lstStyle/>
            <a:p>
              <a:r>
                <a:rPr lang="ca-ES" sz="500" dirty="0"/>
                <a:t>5,0</a:t>
              </a:r>
              <a:endParaRPr lang="en-US" sz="500" dirty="0"/>
            </a:p>
          </p:txBody>
        </p:sp>
        <p:sp>
          <p:nvSpPr>
            <p:cNvPr id="46" name="QuadreDeText 41"/>
            <p:cNvSpPr txBox="1"/>
            <p:nvPr/>
          </p:nvSpPr>
          <p:spPr>
            <a:xfrm>
              <a:off x="4492451" y="1952040"/>
              <a:ext cx="264817" cy="169277"/>
            </a:xfrm>
            <a:prstGeom prst="rect">
              <a:avLst/>
            </a:prstGeom>
            <a:solidFill>
              <a:schemeClr val="bg1"/>
            </a:solidFill>
          </p:spPr>
          <p:txBody>
            <a:bodyPr wrap="none" rtlCol="0">
              <a:spAutoFit/>
            </a:bodyPr>
            <a:lstStyle/>
            <a:p>
              <a:r>
                <a:rPr lang="ca-ES" sz="500" dirty="0"/>
                <a:t>5,5</a:t>
              </a:r>
              <a:endParaRPr lang="en-US" sz="500" dirty="0"/>
            </a:p>
          </p:txBody>
        </p:sp>
        <p:sp>
          <p:nvSpPr>
            <p:cNvPr id="47" name="QuadreDeText 42"/>
            <p:cNvSpPr txBox="1"/>
            <p:nvPr/>
          </p:nvSpPr>
          <p:spPr>
            <a:xfrm>
              <a:off x="2549434" y="2074674"/>
              <a:ext cx="736946" cy="215444"/>
            </a:xfrm>
            <a:prstGeom prst="rect">
              <a:avLst/>
            </a:prstGeom>
            <a:noFill/>
          </p:spPr>
          <p:txBody>
            <a:bodyPr wrap="square" rtlCol="0">
              <a:spAutoFit/>
            </a:bodyPr>
            <a:lstStyle/>
            <a:p>
              <a:r>
                <a:rPr lang="ca-ES" sz="800" b="1" dirty="0"/>
                <a:t>Treshold</a:t>
              </a:r>
              <a:endParaRPr lang="en-US" sz="800" b="1" dirty="0"/>
            </a:p>
          </p:txBody>
        </p:sp>
        <p:cxnSp>
          <p:nvCxnSpPr>
            <p:cNvPr id="48" name="Connector recte 44"/>
            <p:cNvCxnSpPr/>
            <p:nvPr/>
          </p:nvCxnSpPr>
          <p:spPr>
            <a:xfrm flipV="1">
              <a:off x="2632523" y="2145864"/>
              <a:ext cx="0" cy="12914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or recte 45"/>
            <p:cNvCxnSpPr/>
            <p:nvPr/>
          </p:nvCxnSpPr>
          <p:spPr>
            <a:xfrm flipV="1">
              <a:off x="3675640" y="5046524"/>
              <a:ext cx="1675" cy="1284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QuadreDeText 46"/>
            <p:cNvSpPr txBox="1"/>
            <p:nvPr/>
          </p:nvSpPr>
          <p:spPr>
            <a:xfrm>
              <a:off x="3603767" y="4987380"/>
              <a:ext cx="736946" cy="215444"/>
            </a:xfrm>
            <a:prstGeom prst="rect">
              <a:avLst/>
            </a:prstGeom>
            <a:noFill/>
          </p:spPr>
          <p:txBody>
            <a:bodyPr wrap="square" rtlCol="0">
              <a:spAutoFit/>
            </a:bodyPr>
            <a:lstStyle/>
            <a:p>
              <a:r>
                <a:rPr lang="ca-ES" sz="800" b="1" dirty="0"/>
                <a:t>Treshold</a:t>
              </a:r>
              <a:endParaRPr lang="en-US" sz="800" b="1" dirty="0"/>
            </a:p>
          </p:txBody>
        </p:sp>
        <p:sp>
          <p:nvSpPr>
            <p:cNvPr id="51" name="QuadreDeText 57"/>
            <p:cNvSpPr txBox="1"/>
            <p:nvPr/>
          </p:nvSpPr>
          <p:spPr>
            <a:xfrm>
              <a:off x="4054998" y="4662198"/>
              <a:ext cx="845103" cy="246349"/>
            </a:xfrm>
            <a:prstGeom prst="rect">
              <a:avLst/>
            </a:prstGeom>
            <a:solidFill>
              <a:schemeClr val="bg1"/>
            </a:solidFill>
          </p:spPr>
          <p:txBody>
            <a:bodyPr wrap="none" rtlCol="0">
              <a:spAutoFit/>
            </a:bodyPr>
            <a:lstStyle/>
            <a:p>
              <a:r>
                <a:rPr lang="ca-ES" sz="1000" dirty="0"/>
                <a:t>-</a:t>
              </a:r>
              <a:r>
                <a:rPr lang="ca-ES" sz="1000" dirty="0" err="1"/>
                <a:t>log</a:t>
              </a:r>
              <a:r>
                <a:rPr lang="ca-ES" sz="1000" dirty="0"/>
                <a:t>(p-</a:t>
              </a:r>
              <a:r>
                <a:rPr lang="ca-ES" sz="1000" dirty="0" err="1"/>
                <a:t>value</a:t>
              </a:r>
              <a:r>
                <a:rPr lang="ca-ES" sz="1000" dirty="0"/>
                <a:t>)</a:t>
              </a:r>
              <a:endParaRPr lang="en-US" sz="1000" dirty="0"/>
            </a:p>
          </p:txBody>
        </p:sp>
        <p:sp>
          <p:nvSpPr>
            <p:cNvPr id="53" name="QuadreDeText 68"/>
            <p:cNvSpPr txBox="1"/>
            <p:nvPr/>
          </p:nvSpPr>
          <p:spPr>
            <a:xfrm>
              <a:off x="594386" y="4502257"/>
              <a:ext cx="2392061" cy="600164"/>
            </a:xfrm>
            <a:prstGeom prst="rect">
              <a:avLst/>
            </a:prstGeom>
            <a:solidFill>
              <a:schemeClr val="bg1">
                <a:alpha val="62000"/>
              </a:schemeClr>
            </a:solidFill>
          </p:spPr>
          <p:txBody>
            <a:bodyPr wrap="square" rtlCol="0">
              <a:spAutoFit/>
            </a:bodyPr>
            <a:lstStyle/>
            <a:p>
              <a:r>
                <a:rPr lang="ca-ES" sz="1100" dirty="0"/>
                <a:t>Significant </a:t>
              </a:r>
              <a:r>
                <a:rPr lang="ca-ES" sz="1100" dirty="0" err="1"/>
                <a:t>Genes</a:t>
              </a:r>
              <a:r>
                <a:rPr lang="ca-ES" sz="1100" dirty="0"/>
                <a:t>: </a:t>
              </a:r>
              <a:r>
                <a:rPr lang="ca-ES" sz="1100" b="1" dirty="0">
                  <a:solidFill>
                    <a:srgbClr val="00FF01"/>
                  </a:solidFill>
                </a:rPr>
                <a:t>AKT1, LHCGR, PTGDR, S1PR3 (</a:t>
              </a:r>
              <a:r>
                <a:rPr lang="ca-ES" sz="1100" b="1" dirty="0" err="1">
                  <a:solidFill>
                    <a:srgbClr val="00FF01"/>
                  </a:solidFill>
                </a:rPr>
                <a:t>Gq</a:t>
              </a:r>
              <a:r>
                <a:rPr lang="ca-ES" sz="1100" b="1" dirty="0">
                  <a:solidFill>
                    <a:srgbClr val="00FF01"/>
                  </a:solidFill>
                </a:rPr>
                <a:t>, </a:t>
              </a:r>
              <a:r>
                <a:rPr lang="ca-ES" sz="1100" b="1" dirty="0" err="1">
                  <a:solidFill>
                    <a:srgbClr val="00FF01"/>
                  </a:solidFill>
                </a:rPr>
                <a:t>Gs</a:t>
              </a:r>
              <a:r>
                <a:rPr lang="ca-ES" sz="1100" b="1" dirty="0">
                  <a:solidFill>
                    <a:srgbClr val="00FF01"/>
                  </a:solidFill>
                </a:rPr>
                <a:t> </a:t>
              </a:r>
              <a:r>
                <a:rPr lang="ca-ES" sz="1100" b="1" dirty="0" err="1">
                  <a:solidFill>
                    <a:srgbClr val="00FF01"/>
                  </a:solidFill>
                </a:rPr>
                <a:t>and</a:t>
              </a:r>
              <a:r>
                <a:rPr lang="ca-ES" sz="1100" b="1" dirty="0">
                  <a:solidFill>
                    <a:srgbClr val="00FF01"/>
                  </a:solidFill>
                </a:rPr>
                <a:t> </a:t>
              </a:r>
              <a:r>
                <a:rPr lang="ca-ES" sz="1100" b="1" dirty="0" err="1">
                  <a:solidFill>
                    <a:srgbClr val="00FF01"/>
                  </a:solidFill>
                </a:rPr>
                <a:t>Gi-coupled</a:t>
              </a:r>
              <a:r>
                <a:rPr lang="ca-ES" sz="1100" b="1" dirty="0">
                  <a:solidFill>
                    <a:srgbClr val="00FF01"/>
                  </a:solidFill>
                </a:rPr>
                <a:t> receptors)</a:t>
              </a:r>
              <a:endParaRPr lang="en-US" sz="1100" b="1" dirty="0">
                <a:solidFill>
                  <a:srgbClr val="00FF01"/>
                </a:solidFill>
              </a:endParaRPr>
            </a:p>
          </p:txBody>
        </p:sp>
        <p:cxnSp>
          <p:nvCxnSpPr>
            <p:cNvPr id="54" name="Connector de fletxa recta 72"/>
            <p:cNvCxnSpPr/>
            <p:nvPr/>
          </p:nvCxnSpPr>
          <p:spPr>
            <a:xfrm flipV="1">
              <a:off x="1162108" y="5111214"/>
              <a:ext cx="0" cy="2139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QuadreDeText 1"/>
            <p:cNvSpPr txBox="1"/>
            <p:nvPr/>
          </p:nvSpPr>
          <p:spPr>
            <a:xfrm>
              <a:off x="594386" y="3317208"/>
              <a:ext cx="1360051" cy="600164"/>
            </a:xfrm>
            <a:prstGeom prst="rect">
              <a:avLst/>
            </a:prstGeom>
            <a:solidFill>
              <a:schemeClr val="bg1">
                <a:alpha val="62000"/>
              </a:schemeClr>
            </a:solidFill>
          </p:spPr>
          <p:txBody>
            <a:bodyPr wrap="square" rtlCol="0">
              <a:spAutoFit/>
            </a:bodyPr>
            <a:lstStyle/>
            <a:p>
              <a:r>
                <a:rPr lang="ca-ES" sz="1100" dirty="0"/>
                <a:t>Significant </a:t>
              </a:r>
              <a:r>
                <a:rPr lang="ca-ES" sz="1100" dirty="0" err="1"/>
                <a:t>Genes</a:t>
              </a:r>
              <a:r>
                <a:rPr lang="ca-ES" sz="1100" dirty="0"/>
                <a:t>: </a:t>
              </a:r>
              <a:r>
                <a:rPr lang="ca-ES" sz="1100" b="1" dirty="0">
                  <a:solidFill>
                    <a:srgbClr val="FE5354"/>
                  </a:solidFill>
                </a:rPr>
                <a:t>CDKN1B, CDKN1A, CCND1, BCL2L1</a:t>
              </a:r>
              <a:endParaRPr lang="en-US" sz="1100" b="1" dirty="0">
                <a:solidFill>
                  <a:srgbClr val="FE5354"/>
                </a:solidFill>
              </a:endParaRPr>
            </a:p>
          </p:txBody>
        </p:sp>
        <mc:AlternateContent xmlns:mc="http://schemas.openxmlformats.org/markup-compatibility/2006" xmlns:a14="http://schemas.microsoft.com/office/drawing/2010/main">
          <mc:Choice Requires="a14">
            <p:sp>
              <p:nvSpPr>
                <p:cNvPr id="56" name="QuadreDeText 70"/>
                <p:cNvSpPr txBox="1"/>
                <p:nvPr/>
              </p:nvSpPr>
              <p:spPr>
                <a:xfrm>
                  <a:off x="136231" y="2115507"/>
                  <a:ext cx="638901" cy="281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ca-ES" sz="1600" b="0" i="0" smtClean="0">
                            <a:latin typeface="Cambria Math" panose="02040503050406030204" pitchFamily="18" charset="0"/>
                          </a:rPr>
                          <m:t>Males</m:t>
                        </m:r>
                      </m:oMath>
                    </m:oMathPara>
                  </a14:m>
                  <a:endParaRPr lang="en-US" sz="1600" dirty="0"/>
                </a:p>
              </p:txBody>
            </p:sp>
          </mc:Choice>
          <mc:Fallback xmlns="">
            <p:sp>
              <p:nvSpPr>
                <p:cNvPr id="56" name="QuadreDeText 70"/>
                <p:cNvSpPr txBox="1">
                  <a:spLocks noRot="1" noChangeAspect="1" noMove="1" noResize="1" noEditPoints="1" noAdjustHandles="1" noChangeArrowheads="1" noChangeShapeType="1" noTextEdit="1"/>
                </p:cNvSpPr>
                <p:nvPr/>
              </p:nvSpPr>
              <p:spPr>
                <a:xfrm>
                  <a:off x="136231" y="2115507"/>
                  <a:ext cx="638901" cy="281997"/>
                </a:xfrm>
                <a:prstGeom prst="rect">
                  <a:avLst/>
                </a:prstGeom>
                <a:blipFill>
                  <a:blip r:embed="rId5"/>
                  <a:stretch>
                    <a:fillRect l="-8696" r="-6522" b="-7500"/>
                  </a:stretch>
                </a:blipFill>
              </p:spPr>
              <p:txBody>
                <a:bodyPr/>
                <a:lstStyle/>
                <a:p>
                  <a:r>
                    <a:rPr lang="en-GB">
                      <a:noFill/>
                    </a:rPr>
                    <a:t> </a:t>
                  </a:r>
                </a:p>
              </p:txBody>
            </p:sp>
          </mc:Fallback>
        </mc:AlternateContent>
        <p:cxnSp>
          <p:nvCxnSpPr>
            <p:cNvPr id="57" name="Connector de fletxa recta 5"/>
            <p:cNvCxnSpPr/>
            <p:nvPr/>
          </p:nvCxnSpPr>
          <p:spPr>
            <a:xfrm>
              <a:off x="1162108" y="3149671"/>
              <a:ext cx="0" cy="2337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QuadreDeText 34"/>
            <p:cNvSpPr txBox="1"/>
            <p:nvPr/>
          </p:nvSpPr>
          <p:spPr>
            <a:xfrm>
              <a:off x="3086636" y="1769633"/>
              <a:ext cx="845103" cy="246349"/>
            </a:xfrm>
            <a:prstGeom prst="rect">
              <a:avLst/>
            </a:prstGeom>
            <a:solidFill>
              <a:schemeClr val="bg1"/>
            </a:solidFill>
          </p:spPr>
          <p:txBody>
            <a:bodyPr wrap="none" rtlCol="0">
              <a:spAutoFit/>
            </a:bodyPr>
            <a:lstStyle/>
            <a:p>
              <a:r>
                <a:rPr lang="ca-ES" sz="1000" dirty="0"/>
                <a:t>-</a:t>
              </a:r>
              <a:r>
                <a:rPr lang="ca-ES" sz="1000" dirty="0" err="1"/>
                <a:t>log</a:t>
              </a:r>
              <a:r>
                <a:rPr lang="ca-ES" sz="1000" dirty="0"/>
                <a:t>(p-</a:t>
              </a:r>
              <a:r>
                <a:rPr lang="ca-ES" sz="1000" dirty="0" err="1"/>
                <a:t>value</a:t>
              </a:r>
              <a:r>
                <a:rPr lang="ca-ES" sz="1000" dirty="0"/>
                <a:t>)</a:t>
              </a:r>
              <a:endParaRPr lang="en-US" sz="1000" dirty="0"/>
            </a:p>
          </p:txBody>
        </p:sp>
      </p:grpSp>
      <p:sp>
        <p:nvSpPr>
          <p:cNvPr id="4" name="Rectángulo 3"/>
          <p:cNvSpPr/>
          <p:nvPr/>
        </p:nvSpPr>
        <p:spPr>
          <a:xfrm>
            <a:off x="3135570" y="2720020"/>
            <a:ext cx="309023" cy="231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60" name="QuadreDeText 70"/>
              <p:cNvSpPr txBox="1"/>
              <p:nvPr/>
            </p:nvSpPr>
            <p:spPr>
              <a:xfrm>
                <a:off x="963092" y="6574711"/>
                <a:ext cx="90088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ca-ES" sz="1600" b="0" i="0" smtClean="0">
                          <a:latin typeface="Cambria Math" panose="02040503050406030204" pitchFamily="18" charset="0"/>
                        </a:rPr>
                        <m:t>Proestrus</m:t>
                      </m:r>
                    </m:oMath>
                  </m:oMathPara>
                </a14:m>
                <a:endParaRPr lang="en-US" sz="1600" dirty="0"/>
              </a:p>
            </p:txBody>
          </p:sp>
        </mc:Choice>
        <mc:Fallback xmlns="">
          <p:sp>
            <p:nvSpPr>
              <p:cNvPr id="60" name="QuadreDeText 70"/>
              <p:cNvSpPr txBox="1">
                <a:spLocks noRot="1" noChangeAspect="1" noMove="1" noResize="1" noEditPoints="1" noAdjustHandles="1" noChangeArrowheads="1" noChangeShapeType="1" noTextEdit="1"/>
              </p:cNvSpPr>
              <p:nvPr/>
            </p:nvSpPr>
            <p:spPr>
              <a:xfrm>
                <a:off x="963092" y="6574711"/>
                <a:ext cx="900888" cy="246221"/>
              </a:xfrm>
              <a:prstGeom prst="rect">
                <a:avLst/>
              </a:prstGeom>
              <a:blipFill>
                <a:blip r:embed="rId6"/>
                <a:stretch>
                  <a:fillRect l="-5405" r="-3378" b="-5000"/>
                </a:stretch>
              </a:blipFill>
            </p:spPr>
            <p:txBody>
              <a:bodyPr/>
              <a:lstStyle/>
              <a:p>
                <a:r>
                  <a:rPr lang="en-GB">
                    <a:noFill/>
                  </a:rPr>
                  <a:t> </a:t>
                </a:r>
              </a:p>
            </p:txBody>
          </p:sp>
        </mc:Fallback>
      </mc:AlternateContent>
      <p:sp>
        <p:nvSpPr>
          <p:cNvPr id="3" name="Rectángulo 2">
            <a:extLst>
              <a:ext uri="{FF2B5EF4-FFF2-40B4-BE49-F238E27FC236}">
                <a16:creationId xmlns:a16="http://schemas.microsoft.com/office/drawing/2014/main" id="{95E00FAC-8BCC-4CC5-B825-DDA14E7EB38F}"/>
              </a:ext>
            </a:extLst>
          </p:cNvPr>
          <p:cNvSpPr/>
          <p:nvPr/>
        </p:nvSpPr>
        <p:spPr>
          <a:xfrm>
            <a:off x="0" y="8572522"/>
            <a:ext cx="6858000" cy="1200329"/>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Figure 5. PI3K/Akt pathway is oppositely regulated in males and proestrous females in the amygdala after receiving FA and osanetant. a</a:t>
            </a:r>
            <a:r>
              <a:rPr lang="en-US" sz="1200" dirty="0">
                <a:latin typeface="Times New Roman" panose="02020603050405020304" pitchFamily="18" charset="0"/>
                <a:ea typeface="Times New Roman" panose="02020603050405020304" pitchFamily="18" charset="0"/>
              </a:rPr>
              <a:t> Results of GPCR-related mRNA expression by a qPCR array. All the genes presented here are statistically significantly regulated vs its vehicle group (see Supplementary Table 1 for details, n=4 per group). </a:t>
            </a:r>
            <a:r>
              <a:rPr lang="en-US" sz="1200" b="1" dirty="0">
                <a:latin typeface="Times New Roman" panose="02020603050405020304" pitchFamily="18" charset="0"/>
                <a:ea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rPr>
              <a:t> The Ingenuity Pathway Analysis (IPA) was used for the analysis of these significant genes. Fig. 5b was built with these results on IPA.</a:t>
            </a:r>
            <a:endParaRPr lang="ca-ES" sz="1200" dirty="0">
              <a:latin typeface="Times New Roman" panose="02020603050405020304" pitchFamily="18" charset="0"/>
              <a:ea typeface="Times New Roman" panose="02020603050405020304" pitchFamily="18" charset="0"/>
            </a:endParaRPr>
          </a:p>
        </p:txBody>
      </p:sp>
      <p:pic>
        <p:nvPicPr>
          <p:cNvPr id="7" name="Imagen 6">
            <a:extLst>
              <a:ext uri="{FF2B5EF4-FFF2-40B4-BE49-F238E27FC236}">
                <a16:creationId xmlns:a16="http://schemas.microsoft.com/office/drawing/2014/main" id="{74F780A3-7862-41D2-A4D7-ECB68466EB8A}"/>
              </a:ext>
            </a:extLst>
          </p:cNvPr>
          <p:cNvPicPr>
            <a:picLocks noChangeAspect="1"/>
          </p:cNvPicPr>
          <p:nvPr/>
        </p:nvPicPr>
        <p:blipFill>
          <a:blip r:embed="rId7"/>
          <a:stretch>
            <a:fillRect/>
          </a:stretch>
        </p:blipFill>
        <p:spPr>
          <a:xfrm>
            <a:off x="1084760" y="96342"/>
            <a:ext cx="4911870" cy="2960393"/>
          </a:xfrm>
          <a:prstGeom prst="rect">
            <a:avLst/>
          </a:prstGeom>
        </p:spPr>
      </p:pic>
      <p:sp>
        <p:nvSpPr>
          <p:cNvPr id="9" name="QuadreDeText 102"/>
          <p:cNvSpPr txBox="1"/>
          <p:nvPr/>
        </p:nvSpPr>
        <p:spPr>
          <a:xfrm>
            <a:off x="981791" y="2974860"/>
            <a:ext cx="312906"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b</a:t>
            </a:r>
            <a:endParaRPr lang="en-US" b="1" dirty="0">
              <a:latin typeface="Times New Roman" panose="02020603050405020304" pitchFamily="18" charset="0"/>
              <a:cs typeface="Times New Roman" panose="02020603050405020304" pitchFamily="18" charset="0"/>
            </a:endParaRPr>
          </a:p>
        </p:txBody>
      </p:sp>
      <p:sp>
        <p:nvSpPr>
          <p:cNvPr id="8" name="QuadreDeText 102"/>
          <p:cNvSpPr txBox="1"/>
          <p:nvPr/>
        </p:nvSpPr>
        <p:spPr>
          <a:xfrm>
            <a:off x="981791" y="303867"/>
            <a:ext cx="300082" cy="369332"/>
          </a:xfrm>
          <a:prstGeom prst="rect">
            <a:avLst/>
          </a:prstGeom>
          <a:noFill/>
        </p:spPr>
        <p:txBody>
          <a:bodyPr wrap="none" rtlCol="0">
            <a:spAutoFit/>
          </a:bodyPr>
          <a:lstStyle/>
          <a:p>
            <a:r>
              <a:rPr lang="ca-ES" b="1" dirty="0">
                <a:latin typeface="Times New Roman" panose="02020603050405020304" pitchFamily="18" charset="0"/>
                <a:cs typeface="Times New Roman" panose="02020603050405020304" pitchFamily="18" charset="0"/>
              </a:rPr>
              <a:t>a</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061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C:\Users\1443191\Documents\Figures Nat Comm 21\Fig pdf\SFig 6.tif"/>
          <p:cNvPicPr/>
          <p:nvPr/>
        </p:nvPicPr>
        <p:blipFill>
          <a:blip r:embed="rId2">
            <a:extLst>
              <a:ext uri="{28A0092B-C50C-407E-A947-70E740481C1C}">
                <a14:useLocalDpi xmlns:a14="http://schemas.microsoft.com/office/drawing/2010/main" val="0"/>
              </a:ext>
            </a:extLst>
          </a:blip>
          <a:srcRect/>
          <a:stretch>
            <a:fillRect/>
          </a:stretch>
        </p:blipFill>
        <p:spPr bwMode="auto">
          <a:xfrm>
            <a:off x="644464" y="60960"/>
            <a:ext cx="5700348" cy="7718653"/>
          </a:xfrm>
          <a:prstGeom prst="rect">
            <a:avLst/>
          </a:prstGeom>
          <a:noFill/>
          <a:ln>
            <a:noFill/>
          </a:ln>
        </p:spPr>
      </p:pic>
      <p:sp>
        <p:nvSpPr>
          <p:cNvPr id="2" name="Rectángulo 1">
            <a:extLst>
              <a:ext uri="{FF2B5EF4-FFF2-40B4-BE49-F238E27FC236}">
                <a16:creationId xmlns:a16="http://schemas.microsoft.com/office/drawing/2014/main" id="{513C02D6-2815-47A6-8082-6C01D5268236}"/>
              </a:ext>
            </a:extLst>
          </p:cNvPr>
          <p:cNvSpPr/>
          <p:nvPr/>
        </p:nvSpPr>
        <p:spPr>
          <a:xfrm>
            <a:off x="0" y="7959953"/>
            <a:ext cx="6858000" cy="1938992"/>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Figure 6. Effect of osanetant in the Akt/GSK3</a:t>
            </a:r>
            <a:r>
              <a:rPr lang="en-US" sz="1200" b="1" dirty="0">
                <a:latin typeface="Times New Roman" panose="02020603050405020304" pitchFamily="18" charset="0"/>
                <a:ea typeface="Times New Roman" panose="02020603050405020304" pitchFamily="18" charset="0"/>
                <a:cs typeface="Calibri" panose="020F0502020204030204" pitchFamily="34" charset="0"/>
              </a:rPr>
              <a:t>β</a:t>
            </a:r>
            <a:r>
              <a:rPr lang="en-US" sz="1200" b="1" dirty="0">
                <a:latin typeface="Times New Roman" panose="02020603050405020304" pitchFamily="18" charset="0"/>
                <a:ea typeface="Times New Roman" panose="02020603050405020304" pitchFamily="18" charset="0"/>
              </a:rPr>
              <a:t>/</a:t>
            </a:r>
            <a:r>
              <a:rPr lang="en-US" sz="1200" b="1" dirty="0">
                <a:latin typeface="Times New Roman" panose="02020603050405020304" pitchFamily="18" charset="0"/>
                <a:ea typeface="Times New Roman" panose="02020603050405020304" pitchFamily="18" charset="0"/>
                <a:cs typeface="Calibri" panose="020F0502020204030204" pitchFamily="34" charset="0"/>
              </a:rPr>
              <a:t>β</a:t>
            </a:r>
            <a:r>
              <a:rPr lang="en-US" sz="1200" b="1" dirty="0">
                <a:latin typeface="Times New Roman" panose="02020603050405020304" pitchFamily="18" charset="0"/>
                <a:ea typeface="Times New Roman" panose="02020603050405020304" pitchFamily="18" charset="0"/>
              </a:rPr>
              <a:t>-Catenin pathway in the amygdala of males and proestrous females. </a:t>
            </a:r>
            <a:r>
              <a:rPr lang="en-US" sz="1200" dirty="0">
                <a:latin typeface="Times New Roman" panose="02020603050405020304" pitchFamily="18" charset="0"/>
                <a:ea typeface="Times New Roman" panose="02020603050405020304" pitchFamily="18" charset="0"/>
              </a:rPr>
              <a:t>Biochemical analyses of amygdala lysates of basal, vehicle and osanetant-treated mice (40 minutes after FA) were performed </a:t>
            </a:r>
            <a:r>
              <a:rPr lang="en-CA" sz="1200" dirty="0">
                <a:latin typeface="Times New Roman" panose="02020603050405020304" pitchFamily="18" charset="0"/>
                <a:ea typeface="Times New Roman" panose="02020603050405020304" pitchFamily="18" charset="0"/>
              </a:rPr>
              <a:t>using antibodies for total or phosphorylated (p-) Akt (Ser473 or Thr308), CREB (Ser133), GSK3</a:t>
            </a:r>
            <a:r>
              <a:rPr lang="en-US" sz="1200" dirty="0">
                <a:latin typeface="Times New Roman" panose="02020603050405020304" pitchFamily="18" charset="0"/>
                <a:ea typeface="Times New Roman" panose="02020603050405020304" pitchFamily="18" charset="0"/>
                <a:cs typeface="Calibri" panose="020F0502020204030204" pitchFamily="34" charset="0"/>
              </a:rPr>
              <a:t>β</a:t>
            </a:r>
            <a:r>
              <a:rPr lang="en-CA" sz="1200" dirty="0">
                <a:latin typeface="Times New Roman" panose="02020603050405020304" pitchFamily="18" charset="0"/>
                <a:ea typeface="Times New Roman" panose="02020603050405020304" pitchFamily="18" charset="0"/>
              </a:rPr>
              <a:t> (Ser9), mTOR (Ser2448) and </a:t>
            </a:r>
            <a:r>
              <a:rPr lang="en-US" sz="1200" dirty="0">
                <a:latin typeface="Times New Roman" panose="02020603050405020304" pitchFamily="18" charset="0"/>
                <a:ea typeface="Times New Roman" panose="02020603050405020304" pitchFamily="18" charset="0"/>
                <a:cs typeface="Calibri" panose="020F0502020204030204" pitchFamily="34" charset="0"/>
              </a:rPr>
              <a:t>β</a:t>
            </a:r>
            <a:r>
              <a:rPr lang="en-CA" sz="1200" dirty="0">
                <a:latin typeface="Times New Roman" panose="02020603050405020304" pitchFamily="18" charset="0"/>
                <a:ea typeface="Times New Roman" panose="02020603050405020304" pitchFamily="18" charset="0"/>
              </a:rPr>
              <a:t>-Catenin (Ser33/Ser37/T41).</a:t>
            </a:r>
            <a:r>
              <a:rPr lang="en-GB" sz="1200" dirty="0">
                <a:latin typeface="Times New Roman" panose="02020603050405020304" pitchFamily="18" charset="0"/>
                <a:ea typeface="Times New Roman" panose="02020603050405020304" pitchFamily="18" charset="0"/>
              </a:rPr>
              <a:t> GAPDH detected in the same blotting gels was used as loading control. </a:t>
            </a:r>
            <a:r>
              <a:rPr lang="en-US" sz="1200" dirty="0">
                <a:solidFill>
                  <a:srgbClr val="000000"/>
                </a:solidFill>
                <a:latin typeface="Times New Roman" panose="02020603050405020304" pitchFamily="18" charset="0"/>
                <a:ea typeface="Times New Roman" panose="02020603050405020304" pitchFamily="18" charset="0"/>
              </a:rPr>
              <a:t>Quantitative biochemical comparison of the indicated total or phosphorylated proteins in basal, vehicle and osanetant conditions for all males or females' samples was done in the same gels/blots. Molecular weight markers (kDa) are indicated on the left. Images of original blots for each total and/or phosphorylated protein of interest for all male and female samples (quantified in Fig. 5c) are shown in this figure. Proestrous females' blots were analyzed twice with similar results.</a:t>
            </a:r>
            <a:endParaRPr lang="ca-ES"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967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11156C4-F510-4161-9B3D-463527D50B80}"/>
              </a:ext>
            </a:extLst>
          </p:cNvPr>
          <p:cNvSpPr/>
          <p:nvPr/>
        </p:nvSpPr>
        <p:spPr>
          <a:xfrm>
            <a:off x="0" y="7642270"/>
            <a:ext cx="6858000" cy="1092607"/>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Figure 7. Intracerebral injections of osanetant in the CeA after fear acquisition. </a:t>
            </a:r>
            <a:r>
              <a:rPr lang="en-US" sz="1200" dirty="0">
                <a:latin typeface="Times New Roman" panose="02020603050405020304" pitchFamily="18" charset="0"/>
                <a:ea typeface="Times New Roman" panose="02020603050405020304" pitchFamily="18" charset="0"/>
              </a:rPr>
              <a:t>Histological verification of osanetant infusion using Nissl staining with </a:t>
            </a:r>
            <a:r>
              <a:rPr lang="en-US" sz="1200" dirty="0" err="1">
                <a:latin typeface="Times New Roman" panose="02020603050405020304" pitchFamily="18" charset="0"/>
                <a:ea typeface="Times New Roman" panose="02020603050405020304" pitchFamily="18" charset="0"/>
              </a:rPr>
              <a:t>Cresyl</a:t>
            </a:r>
            <a:r>
              <a:rPr lang="en-US" sz="1200" dirty="0">
                <a:latin typeface="Times New Roman" panose="02020603050405020304" pitchFamily="18" charset="0"/>
                <a:ea typeface="Times New Roman" panose="02020603050405020304" pitchFamily="18" charset="0"/>
              </a:rPr>
              <a:t> Violet. Lesions were assessed with a 10x objective in brightfield microscopy. Dots indicate the lowest point of the injector tip. Atlas images were adapted from Franklin &amp; </a:t>
            </a:r>
            <a:r>
              <a:rPr lang="en-US" sz="1200" dirty="0" err="1">
                <a:latin typeface="Times New Roman" panose="02020603050405020304" pitchFamily="18" charset="0"/>
                <a:ea typeface="Times New Roman" panose="02020603050405020304" pitchFamily="18" charset="0"/>
              </a:rPr>
              <a:t>Paxinos</a:t>
            </a:r>
            <a:r>
              <a:rPr lang="en-US" sz="1200" dirty="0">
                <a:latin typeface="Times New Roman" panose="02020603050405020304" pitchFamily="18" charset="0"/>
                <a:ea typeface="Times New Roman" panose="02020603050405020304" pitchFamily="18" charset="0"/>
              </a:rPr>
              <a:t> (2007).</a:t>
            </a:r>
            <a:endParaRPr lang="ca-ES" sz="1200" dirty="0">
              <a:latin typeface="Times New Roman" panose="02020603050405020304" pitchFamily="18" charset="0"/>
              <a:ea typeface="Times New Roman" panose="02020603050405020304" pitchFamily="18" charset="0"/>
            </a:endParaRPr>
          </a:p>
          <a:p>
            <a:pPr marL="306070">
              <a:spcBef>
                <a:spcPts val="600"/>
              </a:spcBef>
            </a:pPr>
            <a:r>
              <a:rPr lang="en-US" sz="1200" dirty="0">
                <a:latin typeface="Times New Roman" panose="02020603050405020304" pitchFamily="18" charset="0"/>
                <a:ea typeface="Times New Roman" panose="02020603050405020304" pitchFamily="18" charset="0"/>
              </a:rPr>
              <a:t> </a:t>
            </a:r>
            <a:endParaRPr lang="ca-ES" sz="1200" dirty="0">
              <a:latin typeface="Times New Roman" panose="02020603050405020304" pitchFamily="18" charset="0"/>
              <a:ea typeface="Times New Roman" panose="02020603050405020304" pitchFamily="18" charset="0"/>
            </a:endParaRPr>
          </a:p>
        </p:txBody>
      </p:sp>
      <p:pic>
        <p:nvPicPr>
          <p:cNvPr id="4" name="Imatge 3">
            <a:extLst>
              <a:ext uri="{FF2B5EF4-FFF2-40B4-BE49-F238E27FC236}">
                <a16:creationId xmlns:a16="http://schemas.microsoft.com/office/drawing/2014/main" id="{5BE87221-4C3A-E679-2F86-AEC0E6E085D2}"/>
              </a:ext>
            </a:extLst>
          </p:cNvPr>
          <p:cNvPicPr>
            <a:picLocks noChangeAspect="1"/>
          </p:cNvPicPr>
          <p:nvPr/>
        </p:nvPicPr>
        <p:blipFill>
          <a:blip r:embed="rId2"/>
          <a:stretch>
            <a:fillRect/>
          </a:stretch>
        </p:blipFill>
        <p:spPr>
          <a:xfrm>
            <a:off x="1251204" y="2215896"/>
            <a:ext cx="4355592" cy="5474208"/>
          </a:xfrm>
          <a:prstGeom prst="rect">
            <a:avLst/>
          </a:prstGeom>
        </p:spPr>
      </p:pic>
    </p:spTree>
    <p:extLst>
      <p:ext uri="{BB962C8B-B14F-4D97-AF65-F5344CB8AC3E}">
        <p14:creationId xmlns:p14="http://schemas.microsoft.com/office/powerpoint/2010/main" val="311634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362" y="1706878"/>
            <a:ext cx="3169948" cy="3980125"/>
          </a:xfrm>
          <a:prstGeom prst="rect">
            <a:avLst/>
          </a:prstGeom>
        </p:spPr>
      </p:pic>
      <p:sp>
        <p:nvSpPr>
          <p:cNvPr id="3" name="CuadroTexto 2"/>
          <p:cNvSpPr txBox="1"/>
          <p:nvPr/>
        </p:nvSpPr>
        <p:spPr>
          <a:xfrm>
            <a:off x="491778" y="1559859"/>
            <a:ext cx="238205" cy="369332"/>
          </a:xfrm>
          <a:prstGeom prst="rect">
            <a:avLst/>
          </a:prstGeom>
          <a:solidFill>
            <a:schemeClr val="bg1"/>
          </a:solidFill>
        </p:spPr>
        <p:txBody>
          <a:bodyPr wrap="square" rtlCol="0">
            <a:spAutoFit/>
          </a:bodyPr>
          <a:lstStyle/>
          <a:p>
            <a:r>
              <a:rPr lang="ca-ES" b="1" dirty="0">
                <a:latin typeface="Times New Roman" panose="02020603050405020304" pitchFamily="18" charset="0"/>
                <a:cs typeface="Times New Roman" panose="02020603050405020304" pitchFamily="18" charset="0"/>
              </a:rPr>
              <a:t>a</a:t>
            </a:r>
            <a:endParaRPr lang="es-ES" b="1" dirty="0">
              <a:latin typeface="Times New Roman" panose="02020603050405020304" pitchFamily="18" charset="0"/>
              <a:cs typeface="Times New Roman" panose="02020603050405020304" pitchFamily="18"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310" y="1705403"/>
            <a:ext cx="3164498" cy="3981600"/>
          </a:xfrm>
          <a:prstGeom prst="rect">
            <a:avLst/>
          </a:prstGeom>
        </p:spPr>
      </p:pic>
      <p:sp>
        <p:nvSpPr>
          <p:cNvPr id="4" name="CuadroTexto 3"/>
          <p:cNvSpPr txBox="1"/>
          <p:nvPr/>
        </p:nvSpPr>
        <p:spPr>
          <a:xfrm>
            <a:off x="3510310" y="1559859"/>
            <a:ext cx="238205" cy="369332"/>
          </a:xfrm>
          <a:prstGeom prst="rect">
            <a:avLst/>
          </a:prstGeom>
          <a:solidFill>
            <a:schemeClr val="bg1"/>
          </a:solidFill>
        </p:spPr>
        <p:txBody>
          <a:bodyPr wrap="square" rtlCol="0">
            <a:spAutoFit/>
          </a:bodyPr>
          <a:lstStyle/>
          <a:p>
            <a:r>
              <a:rPr lang="ca-ES" b="1" dirty="0">
                <a:latin typeface="Times New Roman" panose="02020603050405020304" pitchFamily="18" charset="0"/>
                <a:cs typeface="Times New Roman" panose="02020603050405020304" pitchFamily="18" charset="0"/>
              </a:rPr>
              <a:t>b</a:t>
            </a:r>
            <a:endParaRPr lang="es-ES" b="1" dirty="0">
              <a:latin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a16="http://schemas.microsoft.com/office/drawing/2014/main" id="{2AC729F1-7A54-443D-AC33-5FFC1551C4A2}"/>
              </a:ext>
            </a:extLst>
          </p:cNvPr>
          <p:cNvSpPr/>
          <p:nvPr/>
        </p:nvSpPr>
        <p:spPr>
          <a:xfrm>
            <a:off x="0" y="6266746"/>
            <a:ext cx="6858000" cy="1384995"/>
          </a:xfrm>
          <a:prstGeom prst="rect">
            <a:avLst/>
          </a:prstGeom>
        </p:spPr>
        <p:txBody>
          <a:bodyPr wrap="square">
            <a:spAutoFit/>
          </a:bodyPr>
          <a:lstStyle/>
          <a:p>
            <a:pPr marL="306070">
              <a:spcBef>
                <a:spcPts val="600"/>
              </a:spcBef>
            </a:pPr>
            <a:r>
              <a:rPr lang="en-US" sz="1200" b="1" dirty="0">
                <a:latin typeface="Times New Roman" panose="02020603050405020304" pitchFamily="18" charset="0"/>
                <a:ea typeface="Times New Roman" panose="02020603050405020304" pitchFamily="18" charset="0"/>
              </a:rPr>
              <a:t>Supplementary Figure 8. Intracerebral injections of anti-Akt and ERs antagonist in proestrous females and Akt activator and AR agonist in males in the CeA after fear acquisition. a</a:t>
            </a:r>
            <a:r>
              <a:rPr lang="en-US" sz="1200" dirty="0">
                <a:latin typeface="Times New Roman" panose="02020603050405020304" pitchFamily="18" charset="0"/>
                <a:ea typeface="Times New Roman" panose="02020603050405020304" pitchFamily="18" charset="0"/>
              </a:rPr>
              <a:t> Histological verification of Akt activator and AR agonist in males in the CeA infusion using Nissl staining with </a:t>
            </a:r>
            <a:r>
              <a:rPr lang="en-US" sz="1200" dirty="0" err="1">
                <a:latin typeface="Times New Roman" panose="02020603050405020304" pitchFamily="18" charset="0"/>
                <a:ea typeface="Times New Roman" panose="02020603050405020304" pitchFamily="18" charset="0"/>
              </a:rPr>
              <a:t>Cresyl</a:t>
            </a:r>
            <a:r>
              <a:rPr lang="en-US" sz="1200" dirty="0">
                <a:latin typeface="Times New Roman" panose="02020603050405020304" pitchFamily="18" charset="0"/>
                <a:ea typeface="Times New Roman" panose="02020603050405020304" pitchFamily="18" charset="0"/>
              </a:rPr>
              <a:t> Violet. </a:t>
            </a:r>
            <a:r>
              <a:rPr lang="en-US" sz="1200" b="1" dirty="0">
                <a:latin typeface="Times New Roman" panose="02020603050405020304" pitchFamily="18" charset="0"/>
                <a:ea typeface="Times New Roman" panose="02020603050405020304" pitchFamily="18" charset="0"/>
              </a:rPr>
              <a:t>b</a:t>
            </a:r>
            <a:r>
              <a:rPr lang="en-US" sz="1200" dirty="0">
                <a:latin typeface="Times New Roman" panose="02020603050405020304" pitchFamily="18" charset="0"/>
                <a:ea typeface="Times New Roman" panose="02020603050405020304" pitchFamily="18" charset="0"/>
              </a:rPr>
              <a:t> Histological verification of anti-Akt and ERs antagonist in males in the CeA infusion using Nissl staining with </a:t>
            </a:r>
            <a:r>
              <a:rPr lang="en-US" sz="1200" dirty="0" err="1">
                <a:latin typeface="Times New Roman" panose="02020603050405020304" pitchFamily="18" charset="0"/>
                <a:ea typeface="Times New Roman" panose="02020603050405020304" pitchFamily="18" charset="0"/>
              </a:rPr>
              <a:t>Cresyl</a:t>
            </a:r>
            <a:r>
              <a:rPr lang="en-US" sz="1200" dirty="0">
                <a:latin typeface="Times New Roman" panose="02020603050405020304" pitchFamily="18" charset="0"/>
                <a:ea typeface="Times New Roman" panose="02020603050405020304" pitchFamily="18" charset="0"/>
              </a:rPr>
              <a:t> Violet. Lesions were assessed with a 10x objective in brightfield microscopy. Dots indicate the lowest point of the injector tip. Atlas images were adapted from Franklin &amp; </a:t>
            </a:r>
            <a:r>
              <a:rPr lang="en-US" sz="1200" dirty="0" err="1">
                <a:latin typeface="Times New Roman" panose="02020603050405020304" pitchFamily="18" charset="0"/>
                <a:ea typeface="Times New Roman" panose="02020603050405020304" pitchFamily="18" charset="0"/>
              </a:rPr>
              <a:t>Paxinos</a:t>
            </a:r>
            <a:r>
              <a:rPr lang="en-US" sz="1200" dirty="0">
                <a:latin typeface="Times New Roman" panose="02020603050405020304" pitchFamily="18" charset="0"/>
                <a:ea typeface="Times New Roman" panose="02020603050405020304" pitchFamily="18" charset="0"/>
              </a:rPr>
              <a:t> (2007).</a:t>
            </a:r>
            <a:endParaRPr lang="ca-ES"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2964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B1E8D600-B0F3-4C31-9C8C-3EC6242595B1}"/>
              </a:ext>
            </a:extLst>
          </p:cNvPr>
          <p:cNvGraphicFramePr>
            <a:graphicFrameLocks noGrp="1"/>
          </p:cNvGraphicFramePr>
          <p:nvPr>
            <p:extLst>
              <p:ext uri="{D42A27DB-BD31-4B8C-83A1-F6EECF244321}">
                <p14:modId xmlns:p14="http://schemas.microsoft.com/office/powerpoint/2010/main" val="1551552285"/>
              </p:ext>
            </p:extLst>
          </p:nvPr>
        </p:nvGraphicFramePr>
        <p:xfrm>
          <a:off x="432395" y="1304263"/>
          <a:ext cx="6081827" cy="7527848"/>
        </p:xfrm>
        <a:graphic>
          <a:graphicData uri="http://schemas.openxmlformats.org/drawingml/2006/table">
            <a:tbl>
              <a:tblPr firstRow="1" firstCol="1" bandRow="1"/>
              <a:tblGrid>
                <a:gridCol w="660612">
                  <a:extLst>
                    <a:ext uri="{9D8B030D-6E8A-4147-A177-3AD203B41FA5}">
                      <a16:colId xmlns:a16="http://schemas.microsoft.com/office/drawing/2014/main" val="837232669"/>
                    </a:ext>
                  </a:extLst>
                </a:gridCol>
                <a:gridCol w="351278">
                  <a:extLst>
                    <a:ext uri="{9D8B030D-6E8A-4147-A177-3AD203B41FA5}">
                      <a16:colId xmlns:a16="http://schemas.microsoft.com/office/drawing/2014/main" val="1055322407"/>
                    </a:ext>
                  </a:extLst>
                </a:gridCol>
                <a:gridCol w="200543">
                  <a:extLst>
                    <a:ext uri="{9D8B030D-6E8A-4147-A177-3AD203B41FA5}">
                      <a16:colId xmlns:a16="http://schemas.microsoft.com/office/drawing/2014/main" val="3986509602"/>
                    </a:ext>
                  </a:extLst>
                </a:gridCol>
                <a:gridCol w="351278">
                  <a:extLst>
                    <a:ext uri="{9D8B030D-6E8A-4147-A177-3AD203B41FA5}">
                      <a16:colId xmlns:a16="http://schemas.microsoft.com/office/drawing/2014/main" val="1296379569"/>
                    </a:ext>
                  </a:extLst>
                </a:gridCol>
                <a:gridCol w="351278">
                  <a:extLst>
                    <a:ext uri="{9D8B030D-6E8A-4147-A177-3AD203B41FA5}">
                      <a16:colId xmlns:a16="http://schemas.microsoft.com/office/drawing/2014/main" val="832724410"/>
                    </a:ext>
                  </a:extLst>
                </a:gridCol>
                <a:gridCol w="200543">
                  <a:extLst>
                    <a:ext uri="{9D8B030D-6E8A-4147-A177-3AD203B41FA5}">
                      <a16:colId xmlns:a16="http://schemas.microsoft.com/office/drawing/2014/main" val="4108557715"/>
                    </a:ext>
                  </a:extLst>
                </a:gridCol>
                <a:gridCol w="351278">
                  <a:extLst>
                    <a:ext uri="{9D8B030D-6E8A-4147-A177-3AD203B41FA5}">
                      <a16:colId xmlns:a16="http://schemas.microsoft.com/office/drawing/2014/main" val="1781187595"/>
                    </a:ext>
                  </a:extLst>
                </a:gridCol>
                <a:gridCol w="351278">
                  <a:extLst>
                    <a:ext uri="{9D8B030D-6E8A-4147-A177-3AD203B41FA5}">
                      <a16:colId xmlns:a16="http://schemas.microsoft.com/office/drawing/2014/main" val="2891265918"/>
                    </a:ext>
                  </a:extLst>
                </a:gridCol>
                <a:gridCol w="200543">
                  <a:extLst>
                    <a:ext uri="{9D8B030D-6E8A-4147-A177-3AD203B41FA5}">
                      <a16:colId xmlns:a16="http://schemas.microsoft.com/office/drawing/2014/main" val="3354456505"/>
                    </a:ext>
                  </a:extLst>
                </a:gridCol>
                <a:gridCol w="351278">
                  <a:extLst>
                    <a:ext uri="{9D8B030D-6E8A-4147-A177-3AD203B41FA5}">
                      <a16:colId xmlns:a16="http://schemas.microsoft.com/office/drawing/2014/main" val="3183601031"/>
                    </a:ext>
                  </a:extLst>
                </a:gridCol>
                <a:gridCol w="351278">
                  <a:extLst>
                    <a:ext uri="{9D8B030D-6E8A-4147-A177-3AD203B41FA5}">
                      <a16:colId xmlns:a16="http://schemas.microsoft.com/office/drawing/2014/main" val="712741449"/>
                    </a:ext>
                  </a:extLst>
                </a:gridCol>
                <a:gridCol w="200543">
                  <a:extLst>
                    <a:ext uri="{9D8B030D-6E8A-4147-A177-3AD203B41FA5}">
                      <a16:colId xmlns:a16="http://schemas.microsoft.com/office/drawing/2014/main" val="808412213"/>
                    </a:ext>
                  </a:extLst>
                </a:gridCol>
                <a:gridCol w="351278">
                  <a:extLst>
                    <a:ext uri="{9D8B030D-6E8A-4147-A177-3AD203B41FA5}">
                      <a16:colId xmlns:a16="http://schemas.microsoft.com/office/drawing/2014/main" val="2940070185"/>
                    </a:ext>
                  </a:extLst>
                </a:gridCol>
                <a:gridCol w="351278">
                  <a:extLst>
                    <a:ext uri="{9D8B030D-6E8A-4147-A177-3AD203B41FA5}">
                      <a16:colId xmlns:a16="http://schemas.microsoft.com/office/drawing/2014/main" val="1624784559"/>
                    </a:ext>
                  </a:extLst>
                </a:gridCol>
                <a:gridCol w="203164">
                  <a:extLst>
                    <a:ext uri="{9D8B030D-6E8A-4147-A177-3AD203B41FA5}">
                      <a16:colId xmlns:a16="http://schemas.microsoft.com/office/drawing/2014/main" val="3175796479"/>
                    </a:ext>
                  </a:extLst>
                </a:gridCol>
                <a:gridCol w="351278">
                  <a:extLst>
                    <a:ext uri="{9D8B030D-6E8A-4147-A177-3AD203B41FA5}">
                      <a16:colId xmlns:a16="http://schemas.microsoft.com/office/drawing/2014/main" val="949591767"/>
                    </a:ext>
                  </a:extLst>
                </a:gridCol>
                <a:gridCol w="351278">
                  <a:extLst>
                    <a:ext uri="{9D8B030D-6E8A-4147-A177-3AD203B41FA5}">
                      <a16:colId xmlns:a16="http://schemas.microsoft.com/office/drawing/2014/main" val="92808940"/>
                    </a:ext>
                  </a:extLst>
                </a:gridCol>
                <a:gridCol w="200543">
                  <a:extLst>
                    <a:ext uri="{9D8B030D-6E8A-4147-A177-3AD203B41FA5}">
                      <a16:colId xmlns:a16="http://schemas.microsoft.com/office/drawing/2014/main" val="2131646927"/>
                    </a:ext>
                  </a:extLst>
                </a:gridCol>
                <a:gridCol w="351278">
                  <a:extLst>
                    <a:ext uri="{9D8B030D-6E8A-4147-A177-3AD203B41FA5}">
                      <a16:colId xmlns:a16="http://schemas.microsoft.com/office/drawing/2014/main" val="1135997523"/>
                    </a:ext>
                  </a:extLst>
                </a:gridCol>
              </a:tblGrid>
              <a:tr h="136870">
                <a:tc gridSpan="19">
                  <a:txBody>
                    <a:bodyPr/>
                    <a:lstStyle/>
                    <a:p>
                      <a:pPr algn="ctr">
                        <a:lnSpc>
                          <a:spcPct val="107000"/>
                        </a:lnSpc>
                        <a:spcAft>
                          <a:spcPts val="0"/>
                        </a:spcAft>
                      </a:pPr>
                      <a:r>
                        <a:rPr lang="en-US" sz="700" b="1" dirty="0">
                          <a:effectLst/>
                          <a:latin typeface="Times New Roman" panose="02020603050405020304" pitchFamily="18" charset="0"/>
                          <a:ea typeface="Calibri" panose="020F0502020204030204" pitchFamily="34" charset="0"/>
                          <a:cs typeface="Times New Roman" panose="02020603050405020304" pitchFamily="18" charset="0"/>
                        </a:rPr>
                        <a:t>Gusb as HK Gene (Fold changes are indicated by mean ± SEM)</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extLst>
                  <a:ext uri="{0D108BD9-81ED-4DB2-BD59-A6C34878D82A}">
                    <a16:rowId xmlns:a16="http://schemas.microsoft.com/office/drawing/2014/main" val="2379371041"/>
                  </a:ext>
                </a:extLst>
              </a:tr>
              <a:tr h="136870">
                <a:tc>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Sex</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6">
                  <a:txBody>
                    <a:bodyPr/>
                    <a:lstStyle/>
                    <a:p>
                      <a:pPr algn="ctr">
                        <a:lnSpc>
                          <a:spcPct val="107000"/>
                        </a:lnSpc>
                        <a:spcAft>
                          <a:spcPts val="0"/>
                        </a:spcAft>
                      </a:pPr>
                      <a:r>
                        <a:rPr lang="es-ES" sz="700" b="1" dirty="0">
                          <a:effectLst/>
                          <a:latin typeface="Times New Roman" panose="02020603050405020304" pitchFamily="18" charset="0"/>
                          <a:ea typeface="Calibri" panose="020F0502020204030204" pitchFamily="34" charset="0"/>
                          <a:cs typeface="Times New Roman" panose="02020603050405020304" pitchFamily="18" charset="0"/>
                        </a:rPr>
                        <a:t>Males</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rowSpan="2" hMerge="1">
                  <a:txBody>
                    <a:bodyPr/>
                    <a:lstStyle/>
                    <a:p>
                      <a:endParaRPr lang="ca-ES"/>
                    </a:p>
                  </a:txBody>
                  <a:tcPr/>
                </a:tc>
                <a:tc rowSpan="2" hMerge="1">
                  <a:txBody>
                    <a:bodyPr/>
                    <a:lstStyle/>
                    <a:p>
                      <a:endParaRPr lang="ca-ES"/>
                    </a:p>
                  </a:txBody>
                  <a:tcPr/>
                </a:tc>
                <a:tc rowSpan="2" hMerge="1">
                  <a:txBody>
                    <a:bodyPr/>
                    <a:lstStyle/>
                    <a:p>
                      <a:endParaRPr lang="ca-ES"/>
                    </a:p>
                  </a:txBody>
                  <a:tcPr/>
                </a:tc>
                <a:tc rowSpan="2" hMerge="1">
                  <a:txBody>
                    <a:bodyPr/>
                    <a:lstStyle/>
                    <a:p>
                      <a:endParaRPr lang="ca-ES"/>
                    </a:p>
                  </a:txBody>
                  <a:tcPr/>
                </a:tc>
                <a:tc rowSpan="2" hMerge="1">
                  <a:txBody>
                    <a:bodyPr/>
                    <a:lstStyle/>
                    <a:p>
                      <a:endParaRPr lang="ca-ES"/>
                    </a:p>
                  </a:txBody>
                  <a:tcPr/>
                </a:tc>
                <a:tc gridSpan="12">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Females</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extLst>
                  <a:ext uri="{0D108BD9-81ED-4DB2-BD59-A6C34878D82A}">
                    <a16:rowId xmlns:a16="http://schemas.microsoft.com/office/drawing/2014/main" val="2797112638"/>
                  </a:ext>
                </a:extLst>
              </a:tr>
              <a:tr h="136870">
                <a:tc>
                  <a:txBody>
                    <a:bodyPr/>
                    <a:lstStyle/>
                    <a:p>
                      <a:pPr algn="ctr">
                        <a:lnSpc>
                          <a:spcPct val="107000"/>
                        </a:lnSpc>
                        <a:spcAft>
                          <a:spcPts val="0"/>
                        </a:spcAft>
                      </a:pPr>
                      <a:r>
                        <a:rPr lang="es-ES" sz="700" b="1" dirty="0" err="1">
                          <a:effectLst/>
                          <a:latin typeface="Times New Roman" panose="02020603050405020304" pitchFamily="18" charset="0"/>
                          <a:ea typeface="Calibri" panose="020F0502020204030204" pitchFamily="34" charset="0"/>
                          <a:cs typeface="Times New Roman" panose="02020603050405020304" pitchFamily="18" charset="0"/>
                        </a:rPr>
                        <a:t>Estrous</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6" vMerge="1">
                  <a:txBody>
                    <a:bodyPr/>
                    <a:lstStyle/>
                    <a:p>
                      <a:endParaRPr lang="ca-ES"/>
                    </a:p>
                  </a:txBody>
                  <a:tcPr/>
                </a:tc>
                <a:tc hMerge="1" vMerge="1">
                  <a:txBody>
                    <a:bodyPr/>
                    <a:lstStyle/>
                    <a:p>
                      <a:endParaRPr lang="ca-ES"/>
                    </a:p>
                  </a:txBody>
                  <a:tcPr/>
                </a:tc>
                <a:tc hMerge="1" vMerge="1">
                  <a:txBody>
                    <a:bodyPr/>
                    <a:lstStyle/>
                    <a:p>
                      <a:endParaRPr lang="ca-ES"/>
                    </a:p>
                  </a:txBody>
                  <a:tcPr/>
                </a:tc>
                <a:tc hMerge="1" vMerge="1">
                  <a:txBody>
                    <a:bodyPr/>
                    <a:lstStyle/>
                    <a:p>
                      <a:endParaRPr lang="ca-ES"/>
                    </a:p>
                  </a:txBody>
                  <a:tcPr/>
                </a:tc>
                <a:tc hMerge="1" vMerge="1">
                  <a:txBody>
                    <a:bodyPr/>
                    <a:lstStyle/>
                    <a:p>
                      <a:endParaRPr lang="ca-ES"/>
                    </a:p>
                  </a:txBody>
                  <a:tcPr/>
                </a:tc>
                <a:tc hMerge="1" vMerge="1">
                  <a:txBody>
                    <a:bodyPr/>
                    <a:lstStyle/>
                    <a:p>
                      <a:endParaRPr lang="ca-ES"/>
                    </a:p>
                  </a:txBody>
                  <a:tcPr/>
                </a:tc>
                <a:tc gridSpan="6">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Metestrus</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gridSpan="6">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Proestrus</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tc hMerge="1">
                  <a:txBody>
                    <a:bodyPr/>
                    <a:lstStyle/>
                    <a:p>
                      <a:endParaRPr lang="ca-ES"/>
                    </a:p>
                  </a:txBody>
                  <a:tcPr/>
                </a:tc>
                <a:extLst>
                  <a:ext uri="{0D108BD9-81ED-4DB2-BD59-A6C34878D82A}">
                    <a16:rowId xmlns:a16="http://schemas.microsoft.com/office/drawing/2014/main" val="2949229107"/>
                  </a:ext>
                </a:extLst>
              </a:tr>
              <a:tr h="273738">
                <a:tc>
                  <a:txBody>
                    <a:bodyPr/>
                    <a:lstStyle/>
                    <a:p>
                      <a:pPr algn="ctr">
                        <a:lnSpc>
                          <a:spcPct val="107000"/>
                        </a:lnSpc>
                        <a:spcAft>
                          <a:spcPts val="0"/>
                        </a:spcAft>
                      </a:pPr>
                      <a:r>
                        <a:rPr lang="es-ES" sz="700" b="1" dirty="0" err="1">
                          <a:effectLst/>
                          <a:latin typeface="Times New Roman" panose="02020603050405020304" pitchFamily="18" charset="0"/>
                          <a:ea typeface="Calibri" panose="020F0502020204030204" pitchFamily="34" charset="0"/>
                          <a:cs typeface="Times New Roman" panose="02020603050405020304" pitchFamily="18" charset="0"/>
                        </a:rPr>
                        <a:t>Treatment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Vehicle</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Osanetant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b="1" dirty="0" err="1">
                          <a:effectLst/>
                          <a:latin typeface="Times New Roman" panose="02020603050405020304" pitchFamily="18" charset="0"/>
                          <a:ea typeface="Calibri" panose="020F0502020204030204" pitchFamily="34" charset="0"/>
                          <a:cs typeface="Times New Roman" panose="02020603050405020304" pitchFamily="18" charset="0"/>
                        </a:rPr>
                        <a:t>Vehicle</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Osanetant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Vehicle</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gridSpan="3">
                  <a:txBody>
                    <a:bodyPr/>
                    <a:lstStyle/>
                    <a:p>
                      <a:pPr algn="ctr">
                        <a:lnSpc>
                          <a:spcPct val="107000"/>
                        </a:lnSpc>
                        <a:spcAft>
                          <a:spcPts val="0"/>
                        </a:spcAft>
                      </a:pPr>
                      <a:r>
                        <a:rPr lang="es-ES" sz="700" b="1">
                          <a:effectLst/>
                          <a:latin typeface="Times New Roman" panose="02020603050405020304" pitchFamily="18" charset="0"/>
                          <a:ea typeface="Calibri" panose="020F0502020204030204" pitchFamily="34" charset="0"/>
                          <a:cs typeface="Times New Roman" panose="02020603050405020304" pitchFamily="18" charset="0"/>
                        </a:rPr>
                        <a:t>Osanetant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extLst>
                  <a:ext uri="{0D108BD9-81ED-4DB2-BD59-A6C34878D82A}">
                    <a16:rowId xmlns:a16="http://schemas.microsoft.com/office/drawing/2014/main" val="1291051134"/>
                  </a:ext>
                </a:extLst>
              </a:tr>
              <a:tr h="136870">
                <a:tc>
                  <a:txBody>
                    <a:bodyPr/>
                    <a:lstStyle/>
                    <a:p>
                      <a:pPr>
                        <a:lnSpc>
                          <a:spcPct val="107000"/>
                        </a:lnSpc>
                        <a:spcAft>
                          <a:spcPts val="0"/>
                        </a:spcAft>
                      </a:pPr>
                      <a:r>
                        <a:rPr lang="es-ES" sz="700" i="1" dirty="0">
                          <a:effectLst/>
                          <a:latin typeface="Times New Roman" panose="02020603050405020304" pitchFamily="18" charset="0"/>
                          <a:ea typeface="Calibri" panose="020F0502020204030204" pitchFamily="34" charset="0"/>
                          <a:cs typeface="Times New Roman" panose="02020603050405020304" pitchFamily="18" charset="0"/>
                        </a:rPr>
                        <a:t>Adcy5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755272"/>
                  </a:ext>
                </a:extLst>
              </a:tr>
              <a:tr h="136870">
                <a:tc>
                  <a:txBody>
                    <a:bodyPr/>
                    <a:lstStyle/>
                    <a:p>
                      <a:pPr>
                        <a:lnSpc>
                          <a:spcPct val="107000"/>
                        </a:lnSpc>
                        <a:spcAft>
                          <a:spcPts val="0"/>
                        </a:spcAft>
                      </a:pPr>
                      <a:r>
                        <a:rPr lang="es-ES" sz="700" i="1" dirty="0">
                          <a:effectLst/>
                          <a:latin typeface="Times New Roman" panose="02020603050405020304" pitchFamily="18" charset="0"/>
                          <a:ea typeface="Calibri" panose="020F0502020204030204" pitchFamily="34" charset="0"/>
                          <a:cs typeface="Times New Roman" panose="02020603050405020304" pitchFamily="18" charset="0"/>
                        </a:rPr>
                        <a:t>Adora2a</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871585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Adrb1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9496391"/>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Adrb2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135199"/>
                  </a:ext>
                </a:extLst>
              </a:tr>
              <a:tr h="136870">
                <a:tc>
                  <a:txBody>
                    <a:bodyPr/>
                    <a:lstStyle/>
                    <a:p>
                      <a:pPr>
                        <a:lnSpc>
                          <a:spcPct val="107000"/>
                        </a:lnSpc>
                        <a:spcAft>
                          <a:spcPts val="0"/>
                        </a:spcAft>
                      </a:pPr>
                      <a:r>
                        <a:rPr lang="es-ES" sz="700" i="1" dirty="0">
                          <a:effectLst/>
                          <a:latin typeface="Times New Roman" panose="02020603050405020304" pitchFamily="18" charset="0"/>
                          <a:ea typeface="Calibri" panose="020F0502020204030204" pitchFamily="34" charset="0"/>
                          <a:cs typeface="Times New Roman" panose="02020603050405020304" pitchFamily="18" charset="0"/>
                        </a:rPr>
                        <a:t>Agt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8340419"/>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Agtr1a</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6514064"/>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Agtr1b</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377603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Agtr2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857607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Agtrap</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22452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Akt1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0.62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965524961"/>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Arrb1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382564"/>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Arrb2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3.01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4.12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8494389"/>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Bai1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0.77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607661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Bcl2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0568563"/>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Bcl2l1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48669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Calcr</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4.71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169156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Calcrl</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480102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Casr</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1.86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4305160"/>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Ccl2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9771621"/>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Ccl4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2681989"/>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Ccnd1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1.19</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97616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Ccne1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947187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Ccne2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21173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Cdkn1a</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0.63</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3919780"/>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Cdkn1b</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5536764"/>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Cflar</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0.64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09158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Col1a1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1.03</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688155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Crhr1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085240"/>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Crhr2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0.45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0.53</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6592338"/>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Ctgf</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0.91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5653536"/>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Cyp19a1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1.66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5308321"/>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Drd1a</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634764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Drd2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507616"/>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Dusp14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919590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Edn1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016190"/>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Egr1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72893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Elk4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5828774"/>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Fgf2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955113839"/>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Fos</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0.67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3025966"/>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Galr2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0.89</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082872"/>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Gcgr</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Missing</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a-ES"/>
                    </a:p>
                  </a:txBody>
                  <a:tcPr/>
                </a:tc>
                <a:tc hMerge="1">
                  <a:txBody>
                    <a:bodyPr/>
                    <a:lstStyle/>
                    <a:p>
                      <a:endParaRPr lang="ca-ES"/>
                    </a:p>
                  </a:txBody>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1.54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2.76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70494009"/>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Gnaq</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570190"/>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Gnas</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1.22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34361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Grm1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0.78</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030792"/>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Grm2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0.62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1.63</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0.86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3439389"/>
                  </a:ext>
                </a:extLst>
              </a:tr>
              <a:tr h="136870">
                <a:tc>
                  <a:txBody>
                    <a:bodyPr/>
                    <a:lstStyle/>
                    <a:p>
                      <a:pPr>
                        <a:lnSpc>
                          <a:spcPct val="107000"/>
                        </a:lnSpc>
                        <a:spcAft>
                          <a:spcPts val="0"/>
                        </a:spcAft>
                      </a:pPr>
                      <a:r>
                        <a:rPr lang="es-ES" sz="700" i="1" dirty="0">
                          <a:effectLst/>
                          <a:latin typeface="Times New Roman" panose="02020603050405020304" pitchFamily="18" charset="0"/>
                          <a:ea typeface="Calibri" panose="020F0502020204030204" pitchFamily="34" charset="0"/>
                          <a:cs typeface="Times New Roman" panose="02020603050405020304" pitchFamily="18" charset="0"/>
                        </a:rPr>
                        <a:t>Grm4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0.08</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   0.67</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0.19</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1.39</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0.85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0.44</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7432077"/>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Grm5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1.18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72564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Grm7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1.67</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1.42</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0166975"/>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Icam1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0.75</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0.29</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0.93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0.44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1.33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0.25</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9129028"/>
                  </a:ext>
                </a:extLst>
              </a:tr>
              <a:tr h="136870">
                <a:tc>
                  <a:txBody>
                    <a:bodyPr/>
                    <a:lstStyle/>
                    <a:p>
                      <a:pPr>
                        <a:lnSpc>
                          <a:spcPct val="107000"/>
                        </a:lnSpc>
                        <a:spcAft>
                          <a:spcPts val="0"/>
                        </a:spcAft>
                      </a:pPr>
                      <a:r>
                        <a:rPr lang="es-ES" sz="700" i="1">
                          <a:effectLst/>
                          <a:latin typeface="Times New Roman" panose="02020603050405020304" pitchFamily="18" charset="0"/>
                          <a:ea typeface="Calibri" panose="020F0502020204030204" pitchFamily="34" charset="0"/>
                          <a:cs typeface="Times New Roman" panose="02020603050405020304" pitchFamily="18" charset="0"/>
                        </a:rPr>
                        <a:t>Il1b</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0.11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0.26</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1.04</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0.51</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1.00</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0.38</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700">
                          <a:effectLst/>
                          <a:latin typeface="Times New Roman" panose="02020603050405020304" pitchFamily="18" charset="0"/>
                          <a:ea typeface="Calibri" panose="020F0502020204030204" pitchFamily="34" charset="0"/>
                          <a:cs typeface="Times New Roman" panose="02020603050405020304" pitchFamily="18" charset="0"/>
                        </a:rPr>
                        <a:t>1.23</a:t>
                      </a:r>
                      <a:endParaRPr lang="ca-ES"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700" dirty="0">
                          <a:effectLst/>
                          <a:latin typeface="Times New Roman" panose="02020603050405020304" pitchFamily="18" charset="0"/>
                          <a:ea typeface="Calibri" panose="020F0502020204030204" pitchFamily="34" charset="0"/>
                          <a:cs typeface="Times New Roman" panose="02020603050405020304" pitchFamily="18" charset="0"/>
                        </a:rPr>
                        <a:t>0.61</a:t>
                      </a:r>
                      <a:endParaRPr lang="ca-E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402" marR="53402"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800309"/>
                  </a:ext>
                </a:extLst>
              </a:tr>
            </a:tbl>
          </a:graphicData>
        </a:graphic>
      </p:graphicFrame>
    </p:spTree>
    <p:extLst>
      <p:ext uri="{BB962C8B-B14F-4D97-AF65-F5344CB8AC3E}">
        <p14:creationId xmlns:p14="http://schemas.microsoft.com/office/powerpoint/2010/main" val="1091173693"/>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27035</TotalTime>
  <Words>3651</Words>
  <Application>Microsoft Office PowerPoint</Application>
  <PresentationFormat>A4 Paper (210x297 mm)</PresentationFormat>
  <Paragraphs>2034</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Cambria Math</vt:lpstr>
      <vt:lpstr>Symbol</vt:lpstr>
      <vt:lpstr>Times New Roman</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Antonio Luis Florido Torres</dc:creator>
  <cp:lastModifiedBy>Fiona Carr</cp:lastModifiedBy>
  <cp:revision>133</cp:revision>
  <cp:lastPrinted>2021-03-11T15:56:17Z</cp:lastPrinted>
  <dcterms:created xsi:type="dcterms:W3CDTF">2020-10-16T10:17:35Z</dcterms:created>
  <dcterms:modified xsi:type="dcterms:W3CDTF">2024-07-02T10:40:28Z</dcterms:modified>
</cp:coreProperties>
</file>