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1"/>
  </p:sldMasterIdLst>
  <p:notesMasterIdLst>
    <p:notesMasterId r:id="rId19"/>
  </p:notesMasterIdLst>
  <p:sldIdLst>
    <p:sldId id="326" r:id="rId2"/>
    <p:sldId id="319" r:id="rId3"/>
    <p:sldId id="336" r:id="rId4"/>
    <p:sldId id="318" r:id="rId5"/>
    <p:sldId id="331" r:id="rId6"/>
    <p:sldId id="285" r:id="rId7"/>
    <p:sldId id="315" r:id="rId8"/>
    <p:sldId id="330" r:id="rId9"/>
    <p:sldId id="329" r:id="rId10"/>
    <p:sldId id="297" r:id="rId11"/>
    <p:sldId id="289" r:id="rId12"/>
    <p:sldId id="290" r:id="rId13"/>
    <p:sldId id="292" r:id="rId14"/>
    <p:sldId id="305" r:id="rId15"/>
    <p:sldId id="333" r:id="rId16"/>
    <p:sldId id="334" r:id="rId17"/>
    <p:sldId id="335" r:id="rId18"/>
  </p:sldIdLst>
  <p:sldSz cx="6858000" cy="9906000" type="A4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廣木　進吾" initials="廣木　進吾" lastIdx="1" clrIdx="0">
    <p:extLst>
      <p:ext uri="{19B8F6BF-5375-455C-9EA6-DF929625EA0E}">
        <p15:presenceInfo xmlns:p15="http://schemas.microsoft.com/office/powerpoint/2012/main" userId="S::9027293846@utac.u-tokyo.ac.jp::eb468124-79b4-4bdc-b938-0e7dfc211c9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74BC"/>
    <a:srgbClr val="418E43"/>
    <a:srgbClr val="AC42A3"/>
    <a:srgbClr val="E1B1DC"/>
    <a:srgbClr val="C5E0B4"/>
    <a:srgbClr val="1F4E79"/>
    <a:srgbClr val="CC3030"/>
    <a:srgbClr val="CC44C6"/>
    <a:srgbClr val="A6A6A6"/>
    <a:srgbClr val="2933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344D84-9AFB-497E-A393-DC336BA19D2E}" styleName="中間スタイル 3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テーマ スタイル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62" autoAdjust="0"/>
    <p:restoredTop sz="93784" autoAdjust="0"/>
  </p:normalViewPr>
  <p:slideViewPr>
    <p:cSldViewPr snapToGrid="0">
      <p:cViewPr>
        <p:scale>
          <a:sx n="56" d="100"/>
          <a:sy n="56" d="100"/>
        </p:scale>
        <p:origin x="1872" y="28"/>
      </p:cViewPr>
      <p:guideLst/>
    </p:cSldViewPr>
  </p:slideViewPr>
  <p:outlineViewPr>
    <p:cViewPr>
      <p:scale>
        <a:sx n="33" d="100"/>
        <a:sy n="33" d="100"/>
      </p:scale>
      <p:origin x="0" y="-11604"/>
    </p:cViewPr>
  </p:outlineViewPr>
  <p:notesTextViewPr>
    <p:cViewPr>
      <p:scale>
        <a:sx n="33" d="100"/>
        <a:sy n="33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ingo%20Hiroki\Desktop\&#39151;&#37326;&#30740;&#31350;&#23460;\imaging\FRAP\FRAP_N2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ingo%20Hiroki\Desktop\&#39151;&#37326;&#30740;&#31350;&#23460;\PhD_Assay\Ardicarb%20Assay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ingo%20Hiroki\Desktop\&#39151;&#37326;&#30740;&#31350;&#23460;\imaging\FRAP\pkc-gf_FRAP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v>N2</c:v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square"/>
            <c:size val="8"/>
            <c:spPr>
              <a:solidFill>
                <a:schemeClr val="tx1"/>
              </a:solidFill>
              <a:ln w="9525">
                <a:solidFill>
                  <a:schemeClr val="tx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summary!$K$2:$K$16</c:f>
                <c:numCache>
                  <c:formatCode>General</c:formatCode>
                  <c:ptCount val="15"/>
                  <c:pt idx="0">
                    <c:v>0</c:v>
                  </c:pt>
                  <c:pt idx="1">
                    <c:v>3.1385969153104119E-2</c:v>
                  </c:pt>
                  <c:pt idx="2">
                    <c:v>2.1272090006539984E-2</c:v>
                  </c:pt>
                  <c:pt idx="3">
                    <c:v>9.5654282661632714E-2</c:v>
                  </c:pt>
                  <c:pt idx="4">
                    <c:v>7.6403839623128494E-2</c:v>
                  </c:pt>
                  <c:pt idx="5">
                    <c:v>7.6258688117159287E-2</c:v>
                  </c:pt>
                  <c:pt idx="6">
                    <c:v>6.1188356790485503E-2</c:v>
                  </c:pt>
                  <c:pt idx="7">
                    <c:v>5.7000663787888164E-2</c:v>
                  </c:pt>
                  <c:pt idx="8">
                    <c:v>7.1243198298924088E-2</c:v>
                  </c:pt>
                  <c:pt idx="9">
                    <c:v>3.3348670656258045E-2</c:v>
                  </c:pt>
                  <c:pt idx="10">
                    <c:v>3.29683707515738E-2</c:v>
                  </c:pt>
                  <c:pt idx="11">
                    <c:v>7.1834829852610374E-2</c:v>
                  </c:pt>
                  <c:pt idx="12">
                    <c:v>6.4183071321299814E-2</c:v>
                  </c:pt>
                  <c:pt idx="13">
                    <c:v>0.10632920224260715</c:v>
                  </c:pt>
                  <c:pt idx="14">
                    <c:v>7.652622155157783E-2</c:v>
                  </c:pt>
                </c:numCache>
              </c:numRef>
            </c:plus>
            <c:minus>
              <c:numRef>
                <c:f>summary!$K$2:$K$16</c:f>
                <c:numCache>
                  <c:formatCode>General</c:formatCode>
                  <c:ptCount val="15"/>
                  <c:pt idx="0">
                    <c:v>0</c:v>
                  </c:pt>
                  <c:pt idx="1">
                    <c:v>3.1385969153104119E-2</c:v>
                  </c:pt>
                  <c:pt idx="2">
                    <c:v>2.1272090006539984E-2</c:v>
                  </c:pt>
                  <c:pt idx="3">
                    <c:v>9.5654282661632714E-2</c:v>
                  </c:pt>
                  <c:pt idx="4">
                    <c:v>7.6403839623128494E-2</c:v>
                  </c:pt>
                  <c:pt idx="5">
                    <c:v>7.6258688117159287E-2</c:v>
                  </c:pt>
                  <c:pt idx="6">
                    <c:v>6.1188356790485503E-2</c:v>
                  </c:pt>
                  <c:pt idx="7">
                    <c:v>5.7000663787888164E-2</c:v>
                  </c:pt>
                  <c:pt idx="8">
                    <c:v>7.1243198298924088E-2</c:v>
                  </c:pt>
                  <c:pt idx="9">
                    <c:v>3.3348670656258045E-2</c:v>
                  </c:pt>
                  <c:pt idx="10">
                    <c:v>3.29683707515738E-2</c:v>
                  </c:pt>
                  <c:pt idx="11">
                    <c:v>7.1834829852610374E-2</c:v>
                  </c:pt>
                  <c:pt idx="12">
                    <c:v>6.4183071321299814E-2</c:v>
                  </c:pt>
                  <c:pt idx="13">
                    <c:v>0.10632920224260715</c:v>
                  </c:pt>
                  <c:pt idx="14">
                    <c:v>7.652622155157783E-2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summary!$A$2:$A$16</c:f>
              <c:numCache>
                <c:formatCode>General</c:formatCode>
                <c:ptCount val="15"/>
                <c:pt idx="0">
                  <c:v>0</c:v>
                </c:pt>
                <c:pt idx="1">
                  <c:v>20</c:v>
                </c:pt>
                <c:pt idx="2">
                  <c:v>40</c:v>
                </c:pt>
                <c:pt idx="3">
                  <c:v>60</c:v>
                </c:pt>
                <c:pt idx="4">
                  <c:v>80</c:v>
                </c:pt>
                <c:pt idx="5">
                  <c:v>100</c:v>
                </c:pt>
                <c:pt idx="6">
                  <c:v>120</c:v>
                </c:pt>
                <c:pt idx="7">
                  <c:v>140</c:v>
                </c:pt>
                <c:pt idx="8">
                  <c:v>160</c:v>
                </c:pt>
                <c:pt idx="9">
                  <c:v>180</c:v>
                </c:pt>
                <c:pt idx="10">
                  <c:v>200</c:v>
                </c:pt>
                <c:pt idx="11">
                  <c:v>220</c:v>
                </c:pt>
                <c:pt idx="12">
                  <c:v>240</c:v>
                </c:pt>
                <c:pt idx="13">
                  <c:v>260</c:v>
                </c:pt>
                <c:pt idx="14">
                  <c:v>280</c:v>
                </c:pt>
              </c:numCache>
            </c:numRef>
          </c:cat>
          <c:val>
            <c:numRef>
              <c:f>summary!$J$2:$J$16</c:f>
              <c:numCache>
                <c:formatCode>General</c:formatCode>
                <c:ptCount val="15"/>
                <c:pt idx="0">
                  <c:v>0</c:v>
                </c:pt>
                <c:pt idx="1">
                  <c:v>4.1759744316131268E-2</c:v>
                </c:pt>
                <c:pt idx="2">
                  <c:v>5.2605076653589683E-2</c:v>
                </c:pt>
                <c:pt idx="3">
                  <c:v>0.23579935222165094</c:v>
                </c:pt>
                <c:pt idx="4">
                  <c:v>0.17121679561898134</c:v>
                </c:pt>
                <c:pt idx="5">
                  <c:v>0.26943561405189476</c:v>
                </c:pt>
                <c:pt idx="6">
                  <c:v>0.28882537882463288</c:v>
                </c:pt>
                <c:pt idx="7">
                  <c:v>0.25443677533337594</c:v>
                </c:pt>
                <c:pt idx="8">
                  <c:v>0.32270931456811108</c:v>
                </c:pt>
                <c:pt idx="9">
                  <c:v>0.2327320867506093</c:v>
                </c:pt>
                <c:pt idx="10">
                  <c:v>0.27381593513329877</c:v>
                </c:pt>
                <c:pt idx="11">
                  <c:v>0.34026868139948319</c:v>
                </c:pt>
                <c:pt idx="12">
                  <c:v>0.38398190531142751</c:v>
                </c:pt>
                <c:pt idx="13">
                  <c:v>0.48799806175237392</c:v>
                </c:pt>
                <c:pt idx="14">
                  <c:v>0.41346357543908158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65D-4FE4-829C-24D9A5CE5FAC}"/>
            </c:ext>
          </c:extLst>
        </c:ser>
        <c:ser>
          <c:idx val="1"/>
          <c:order val="1"/>
          <c:tx>
            <c:v>dc07</c:v>
          </c:tx>
          <c:spPr>
            <a:ln w="28575" cap="rnd">
              <a:solidFill>
                <a:srgbClr val="418E43"/>
              </a:solidFill>
              <a:round/>
            </a:ln>
            <a:effectLst/>
          </c:spPr>
          <c:marker>
            <c:symbol val="diamond"/>
            <c:size val="9"/>
            <c:spPr>
              <a:solidFill>
                <a:srgbClr val="418E43"/>
              </a:solidFill>
              <a:ln w="9525">
                <a:noFill/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summary!$V$2:$V$16</c:f>
                <c:numCache>
                  <c:formatCode>General</c:formatCode>
                  <c:ptCount val="15"/>
                  <c:pt idx="0">
                    <c:v>0</c:v>
                  </c:pt>
                  <c:pt idx="1">
                    <c:v>2.5319943413128029E-2</c:v>
                  </c:pt>
                  <c:pt idx="2">
                    <c:v>2.6553099715938028E-2</c:v>
                  </c:pt>
                  <c:pt idx="3">
                    <c:v>2.4977716435079459E-2</c:v>
                  </c:pt>
                  <c:pt idx="4">
                    <c:v>2.4269069129997899E-2</c:v>
                  </c:pt>
                  <c:pt idx="5">
                    <c:v>3.0861876787431002E-2</c:v>
                  </c:pt>
                  <c:pt idx="6">
                    <c:v>3.3758408410571025E-2</c:v>
                  </c:pt>
                  <c:pt idx="7">
                    <c:v>3.9403438198301388E-2</c:v>
                  </c:pt>
                  <c:pt idx="8">
                    <c:v>5.7074271390665024E-2</c:v>
                  </c:pt>
                  <c:pt idx="9">
                    <c:v>3.4190748246235074E-2</c:v>
                  </c:pt>
                  <c:pt idx="10">
                    <c:v>4.2053739820336944E-2</c:v>
                  </c:pt>
                  <c:pt idx="11">
                    <c:v>4.464374660039034E-2</c:v>
                  </c:pt>
                  <c:pt idx="12">
                    <c:v>4.7084630579501588E-2</c:v>
                  </c:pt>
                  <c:pt idx="13">
                    <c:v>5.1990942442992606E-2</c:v>
                  </c:pt>
                  <c:pt idx="14">
                    <c:v>4.5827071974063896E-2</c:v>
                  </c:pt>
                </c:numCache>
              </c:numRef>
            </c:plus>
            <c:minus>
              <c:numRef>
                <c:f>summary!$V$2:$V$16</c:f>
                <c:numCache>
                  <c:formatCode>General</c:formatCode>
                  <c:ptCount val="15"/>
                  <c:pt idx="0">
                    <c:v>0</c:v>
                  </c:pt>
                  <c:pt idx="1">
                    <c:v>2.5319943413128029E-2</c:v>
                  </c:pt>
                  <c:pt idx="2">
                    <c:v>2.6553099715938028E-2</c:v>
                  </c:pt>
                  <c:pt idx="3">
                    <c:v>2.4977716435079459E-2</c:v>
                  </c:pt>
                  <c:pt idx="4">
                    <c:v>2.4269069129997899E-2</c:v>
                  </c:pt>
                  <c:pt idx="5">
                    <c:v>3.0861876787431002E-2</c:v>
                  </c:pt>
                  <c:pt idx="6">
                    <c:v>3.3758408410571025E-2</c:v>
                  </c:pt>
                  <c:pt idx="7">
                    <c:v>3.9403438198301388E-2</c:v>
                  </c:pt>
                  <c:pt idx="8">
                    <c:v>5.7074271390665024E-2</c:v>
                  </c:pt>
                  <c:pt idx="9">
                    <c:v>3.4190748246235074E-2</c:v>
                  </c:pt>
                  <c:pt idx="10">
                    <c:v>4.2053739820336944E-2</c:v>
                  </c:pt>
                  <c:pt idx="11">
                    <c:v>4.464374660039034E-2</c:v>
                  </c:pt>
                  <c:pt idx="12">
                    <c:v>4.7084630579501588E-2</c:v>
                  </c:pt>
                  <c:pt idx="13">
                    <c:v>5.1990942442992606E-2</c:v>
                  </c:pt>
                  <c:pt idx="14">
                    <c:v>4.5827071974063896E-2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summary!$A$2:$A$16</c:f>
              <c:numCache>
                <c:formatCode>General</c:formatCode>
                <c:ptCount val="15"/>
                <c:pt idx="0">
                  <c:v>0</c:v>
                </c:pt>
                <c:pt idx="1">
                  <c:v>20</c:v>
                </c:pt>
                <c:pt idx="2">
                  <c:v>40</c:v>
                </c:pt>
                <c:pt idx="3">
                  <c:v>60</c:v>
                </c:pt>
                <c:pt idx="4">
                  <c:v>80</c:v>
                </c:pt>
                <c:pt idx="5">
                  <c:v>100</c:v>
                </c:pt>
                <c:pt idx="6">
                  <c:v>120</c:v>
                </c:pt>
                <c:pt idx="7">
                  <c:v>140</c:v>
                </c:pt>
                <c:pt idx="8">
                  <c:v>160</c:v>
                </c:pt>
                <c:pt idx="9">
                  <c:v>180</c:v>
                </c:pt>
                <c:pt idx="10">
                  <c:v>200</c:v>
                </c:pt>
                <c:pt idx="11">
                  <c:v>220</c:v>
                </c:pt>
                <c:pt idx="12">
                  <c:v>240</c:v>
                </c:pt>
                <c:pt idx="13">
                  <c:v>260</c:v>
                </c:pt>
                <c:pt idx="14">
                  <c:v>280</c:v>
                </c:pt>
              </c:numCache>
            </c:numRef>
          </c:cat>
          <c:val>
            <c:numRef>
              <c:f>summary!$U$2:$U$16</c:f>
              <c:numCache>
                <c:formatCode>General</c:formatCode>
                <c:ptCount val="15"/>
                <c:pt idx="0">
                  <c:v>0</c:v>
                </c:pt>
                <c:pt idx="1">
                  <c:v>-5.2470605674799914E-3</c:v>
                </c:pt>
                <c:pt idx="2">
                  <c:v>4.2445850316792787E-2</c:v>
                </c:pt>
                <c:pt idx="3">
                  <c:v>5.1315317145680168E-2</c:v>
                </c:pt>
                <c:pt idx="4">
                  <c:v>4.8572400079647027E-2</c:v>
                </c:pt>
                <c:pt idx="5">
                  <c:v>7.089036548867074E-2</c:v>
                </c:pt>
                <c:pt idx="6">
                  <c:v>6.6341941971420917E-2</c:v>
                </c:pt>
                <c:pt idx="7">
                  <c:v>0.13950823013918412</c:v>
                </c:pt>
                <c:pt idx="8">
                  <c:v>0.11217633570997466</c:v>
                </c:pt>
                <c:pt idx="9">
                  <c:v>0.16211919940014688</c:v>
                </c:pt>
                <c:pt idx="10">
                  <c:v>0.14896592778349732</c:v>
                </c:pt>
                <c:pt idx="11">
                  <c:v>0.15026391311032916</c:v>
                </c:pt>
                <c:pt idx="12">
                  <c:v>0.13951629326136883</c:v>
                </c:pt>
                <c:pt idx="13">
                  <c:v>0.16207719662378733</c:v>
                </c:pt>
                <c:pt idx="14">
                  <c:v>0.17198710372394771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65D-4FE4-829C-24D9A5CE5FAC}"/>
            </c:ext>
          </c:extLst>
        </c:ser>
        <c:ser>
          <c:idx val="2"/>
          <c:order val="2"/>
          <c:tx>
            <c:v>estimated_N2</c:v>
          </c:tx>
          <c:spPr>
            <a:ln w="22225" cap="rnd">
              <a:solidFill>
                <a:schemeClr val="bg1">
                  <a:lumMod val="65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val>
            <c:numRef>
              <c:f>summary!$S$20:$S$34</c:f>
              <c:numCache>
                <c:formatCode>General</c:formatCode>
                <c:ptCount val="15"/>
                <c:pt idx="0">
                  <c:v>5.3402100000000001E-2</c:v>
                </c:pt>
                <c:pt idx="1">
                  <c:v>8.1668099999999993E-2</c:v>
                </c:pt>
                <c:pt idx="2">
                  <c:v>0.10993410000000001</c:v>
                </c:pt>
                <c:pt idx="3">
                  <c:v>0.13820009999999999</c:v>
                </c:pt>
                <c:pt idx="4">
                  <c:v>0.16646610000000001</c:v>
                </c:pt>
                <c:pt idx="5">
                  <c:v>0.19473209999999999</c:v>
                </c:pt>
                <c:pt idx="6">
                  <c:v>0.2229981</c:v>
                </c:pt>
                <c:pt idx="7">
                  <c:v>0.25126409999999999</c:v>
                </c:pt>
                <c:pt idx="8">
                  <c:v>0.2795301</c:v>
                </c:pt>
                <c:pt idx="9">
                  <c:v>0.30779610000000002</c:v>
                </c:pt>
                <c:pt idx="10">
                  <c:v>0.33606209999999997</c:v>
                </c:pt>
                <c:pt idx="11">
                  <c:v>0.36432809999999999</c:v>
                </c:pt>
                <c:pt idx="12">
                  <c:v>0.3925941</c:v>
                </c:pt>
                <c:pt idx="13">
                  <c:v>0.42086010000000001</c:v>
                </c:pt>
                <c:pt idx="14">
                  <c:v>0.44912609999999997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65D-4FE4-829C-24D9A5CE5FAC}"/>
            </c:ext>
          </c:extLst>
        </c:ser>
        <c:ser>
          <c:idx val="3"/>
          <c:order val="3"/>
          <c:tx>
            <c:v>estimated_dc07</c:v>
          </c:tx>
          <c:spPr>
            <a:ln w="22225" cap="rnd">
              <a:solidFill>
                <a:srgbClr val="C5E0B4"/>
              </a:solidFill>
              <a:prstDash val="dash"/>
              <a:round/>
            </a:ln>
            <a:effectLst/>
          </c:spPr>
          <c:marker>
            <c:symbol val="circle"/>
            <c:size val="5"/>
            <c:spPr>
              <a:noFill/>
              <a:ln w="9525">
                <a:noFill/>
              </a:ln>
              <a:effectLst/>
            </c:spPr>
          </c:marker>
          <c:val>
            <c:numRef>
              <c:f>summary!$T$20:$T$34</c:f>
              <c:numCache>
                <c:formatCode>General</c:formatCode>
                <c:ptCount val="15"/>
                <c:pt idx="0">
                  <c:v>6.9337000000000001E-3</c:v>
                </c:pt>
                <c:pt idx="1">
                  <c:v>1.9857699999999999E-2</c:v>
                </c:pt>
                <c:pt idx="2">
                  <c:v>3.2781699999999997E-2</c:v>
                </c:pt>
                <c:pt idx="3">
                  <c:v>4.5705700000000002E-2</c:v>
                </c:pt>
                <c:pt idx="4">
                  <c:v>5.86297E-2</c:v>
                </c:pt>
                <c:pt idx="5">
                  <c:v>7.1553699999999998E-2</c:v>
                </c:pt>
                <c:pt idx="6">
                  <c:v>8.4477700000000003E-2</c:v>
                </c:pt>
                <c:pt idx="7">
                  <c:v>9.7401699999999994E-2</c:v>
                </c:pt>
                <c:pt idx="8">
                  <c:v>0.1103257</c:v>
                </c:pt>
                <c:pt idx="9">
                  <c:v>0.1232497</c:v>
                </c:pt>
                <c:pt idx="10">
                  <c:v>0.13617369999999998</c:v>
                </c:pt>
                <c:pt idx="11">
                  <c:v>0.14909769999999997</c:v>
                </c:pt>
                <c:pt idx="12">
                  <c:v>0.16202169999999999</c:v>
                </c:pt>
                <c:pt idx="13">
                  <c:v>0.17494569999999998</c:v>
                </c:pt>
                <c:pt idx="14">
                  <c:v>0.18786969999999997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D65D-4FE4-829C-24D9A5CE5FAC}"/>
            </c:ext>
          </c:extLst>
        </c:ser>
        <c:ser>
          <c:idx val="4"/>
          <c:order val="4"/>
          <c:tx>
            <c:v>pkc-1(nj3)</c:v>
          </c:tx>
          <c:spPr>
            <a:ln w="28575" cap="rnd">
              <a:solidFill>
                <a:srgbClr val="AC42A3"/>
              </a:solidFill>
              <a:round/>
            </a:ln>
            <a:effectLst/>
          </c:spPr>
          <c:marker>
            <c:symbol val="triangle"/>
            <c:size val="8"/>
            <c:spPr>
              <a:solidFill>
                <a:srgbClr val="AC42A3"/>
              </a:solidFill>
              <a:ln w="9525">
                <a:noFill/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summary!$K$19:$K$33</c:f>
                <c:numCache>
                  <c:formatCode>General</c:formatCode>
                  <c:ptCount val="15"/>
                  <c:pt idx="0">
                    <c:v>0</c:v>
                  </c:pt>
                  <c:pt idx="1">
                    <c:v>2.4911993274381008E-2</c:v>
                  </c:pt>
                  <c:pt idx="2">
                    <c:v>2.5052930249287168E-2</c:v>
                  </c:pt>
                  <c:pt idx="3">
                    <c:v>3.0873480011327982E-2</c:v>
                  </c:pt>
                  <c:pt idx="4">
                    <c:v>2.7338737714112615E-2</c:v>
                  </c:pt>
                  <c:pt idx="5">
                    <c:v>3.4071189266109352E-2</c:v>
                  </c:pt>
                  <c:pt idx="6">
                    <c:v>4.7401476645073021E-2</c:v>
                  </c:pt>
                  <c:pt idx="7">
                    <c:v>4.8291206834056917E-2</c:v>
                  </c:pt>
                  <c:pt idx="8">
                    <c:v>6.4386375227030793E-2</c:v>
                  </c:pt>
                  <c:pt idx="9">
                    <c:v>6.4148162160237249E-2</c:v>
                  </c:pt>
                  <c:pt idx="10">
                    <c:v>8.0865938334282378E-2</c:v>
                  </c:pt>
                  <c:pt idx="11">
                    <c:v>7.6977658853520481E-2</c:v>
                  </c:pt>
                  <c:pt idx="12">
                    <c:v>6.8845426234078355E-2</c:v>
                  </c:pt>
                  <c:pt idx="13">
                    <c:v>8.2054620511798709E-2</c:v>
                  </c:pt>
                  <c:pt idx="14">
                    <c:v>9.1005915189056277E-2</c:v>
                  </c:pt>
                </c:numCache>
              </c:numRef>
            </c:plus>
            <c:minus>
              <c:numRef>
                <c:f>summary!$K$19:$K$33</c:f>
                <c:numCache>
                  <c:formatCode>General</c:formatCode>
                  <c:ptCount val="15"/>
                  <c:pt idx="0">
                    <c:v>0</c:v>
                  </c:pt>
                  <c:pt idx="1">
                    <c:v>2.4911993274381008E-2</c:v>
                  </c:pt>
                  <c:pt idx="2">
                    <c:v>2.5052930249287168E-2</c:v>
                  </c:pt>
                  <c:pt idx="3">
                    <c:v>3.0873480011327982E-2</c:v>
                  </c:pt>
                  <c:pt idx="4">
                    <c:v>2.7338737714112615E-2</c:v>
                  </c:pt>
                  <c:pt idx="5">
                    <c:v>3.4071189266109352E-2</c:v>
                  </c:pt>
                  <c:pt idx="6">
                    <c:v>4.7401476645073021E-2</c:v>
                  </c:pt>
                  <c:pt idx="7">
                    <c:v>4.8291206834056917E-2</c:v>
                  </c:pt>
                  <c:pt idx="8">
                    <c:v>6.4386375227030793E-2</c:v>
                  </c:pt>
                  <c:pt idx="9">
                    <c:v>6.4148162160237249E-2</c:v>
                  </c:pt>
                  <c:pt idx="10">
                    <c:v>8.0865938334282378E-2</c:v>
                  </c:pt>
                  <c:pt idx="11">
                    <c:v>7.6977658853520481E-2</c:v>
                  </c:pt>
                  <c:pt idx="12">
                    <c:v>6.8845426234078355E-2</c:v>
                  </c:pt>
                  <c:pt idx="13">
                    <c:v>8.2054620511798709E-2</c:v>
                  </c:pt>
                  <c:pt idx="14">
                    <c:v>9.1005915189056277E-2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val>
            <c:numRef>
              <c:f>summary!$J$19:$J$33</c:f>
              <c:numCache>
                <c:formatCode>General</c:formatCode>
                <c:ptCount val="15"/>
                <c:pt idx="0">
                  <c:v>0</c:v>
                </c:pt>
                <c:pt idx="1">
                  <c:v>5.2293809486770898E-2</c:v>
                </c:pt>
                <c:pt idx="2">
                  <c:v>4.1216339771130268E-2</c:v>
                </c:pt>
                <c:pt idx="3">
                  <c:v>8.2055552319510464E-2</c:v>
                </c:pt>
                <c:pt idx="4">
                  <c:v>0.110927891886691</c:v>
                </c:pt>
                <c:pt idx="5">
                  <c:v>8.6718659010943624E-2</c:v>
                </c:pt>
                <c:pt idx="6">
                  <c:v>0.10693460068406864</c:v>
                </c:pt>
                <c:pt idx="7">
                  <c:v>0.12137806606843322</c:v>
                </c:pt>
                <c:pt idx="8">
                  <c:v>0.14264408079345525</c:v>
                </c:pt>
                <c:pt idx="9">
                  <c:v>0.12904232987465819</c:v>
                </c:pt>
                <c:pt idx="10">
                  <c:v>0.14697749145843469</c:v>
                </c:pt>
                <c:pt idx="11">
                  <c:v>0.16347154547760076</c:v>
                </c:pt>
                <c:pt idx="12">
                  <c:v>0.19584780751822112</c:v>
                </c:pt>
                <c:pt idx="13">
                  <c:v>0.19360658237836315</c:v>
                </c:pt>
                <c:pt idx="14">
                  <c:v>0.20112865155009543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D65D-4FE4-829C-24D9A5CE5FAC}"/>
            </c:ext>
          </c:extLst>
        </c:ser>
        <c:ser>
          <c:idx val="5"/>
          <c:order val="5"/>
          <c:tx>
            <c:v>estimated_nj3</c:v>
          </c:tx>
          <c:spPr>
            <a:ln w="19050" cap="rnd">
              <a:solidFill>
                <a:srgbClr val="E1B1DC"/>
              </a:solidFill>
              <a:prstDash val="dash"/>
              <a:round/>
            </a:ln>
            <a:effectLst/>
          </c:spPr>
          <c:marker>
            <c:symbol val="none"/>
          </c:marker>
          <c:val>
            <c:numRef>
              <c:f>summary!$U$20:$U$34</c:f>
              <c:numCache>
                <c:formatCode>General</c:formatCode>
                <c:ptCount val="15"/>
                <c:pt idx="0">
                  <c:v>2.87053E-2</c:v>
                </c:pt>
                <c:pt idx="1">
                  <c:v>4.1501300000000005E-2</c:v>
                </c:pt>
                <c:pt idx="2">
                  <c:v>5.4297300000000007E-2</c:v>
                </c:pt>
                <c:pt idx="3">
                  <c:v>6.7093300000000008E-2</c:v>
                </c:pt>
                <c:pt idx="4">
                  <c:v>7.988930000000001E-2</c:v>
                </c:pt>
                <c:pt idx="5">
                  <c:v>9.2685300000000012E-2</c:v>
                </c:pt>
                <c:pt idx="6">
                  <c:v>0.10548130000000001</c:v>
                </c:pt>
                <c:pt idx="7">
                  <c:v>0.11827730000000002</c:v>
                </c:pt>
                <c:pt idx="8">
                  <c:v>0.1310733</c:v>
                </c:pt>
                <c:pt idx="9">
                  <c:v>0.14386930000000001</c:v>
                </c:pt>
                <c:pt idx="10">
                  <c:v>0.15666530000000001</c:v>
                </c:pt>
                <c:pt idx="11">
                  <c:v>0.16946130000000001</c:v>
                </c:pt>
                <c:pt idx="12">
                  <c:v>0.18225730000000001</c:v>
                </c:pt>
                <c:pt idx="13">
                  <c:v>0.19505330000000001</c:v>
                </c:pt>
                <c:pt idx="14">
                  <c:v>0.20784930000000001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D65D-4FE4-829C-24D9A5CE5F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99526847"/>
        <c:axId val="1999527679"/>
      </c:lineChart>
      <c:catAx>
        <c:axId val="199952684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999527679"/>
        <c:crosses val="autoZero"/>
        <c:auto val="1"/>
        <c:lblAlgn val="ctr"/>
        <c:lblOffset val="100"/>
        <c:tickLblSkip val="2"/>
        <c:tickMarkSkip val="4"/>
        <c:noMultiLvlLbl val="0"/>
      </c:catAx>
      <c:valAx>
        <c:axId val="1999527679"/>
        <c:scaling>
          <c:orientation val="minMax"/>
          <c:max val="0.60000000000000009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99952684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2789498784127321E-2"/>
          <c:y val="1.953116535067809E-2"/>
          <c:w val="0.9572105012158727"/>
          <c:h val="0.9392789071383264"/>
        </c:manualLayout>
      </c:layout>
      <c:lineChart>
        <c:grouping val="standard"/>
        <c:varyColors val="0"/>
        <c:ser>
          <c:idx val="0"/>
          <c:order val="0"/>
          <c:tx>
            <c:v>N2</c:v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square"/>
            <c:size val="10"/>
            <c:spPr>
              <a:solidFill>
                <a:schemeClr val="tx1"/>
              </a:solidFill>
              <a:ln w="9525">
                <a:solidFill>
                  <a:schemeClr val="tx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'[Ardicarb Assay.xlsx]200917_21'!$C$12:$N$12</c:f>
                <c:numCache>
                  <c:formatCode>General</c:formatCode>
                  <c:ptCount val="12"/>
                  <c:pt idx="0">
                    <c:v>0</c:v>
                  </c:pt>
                  <c:pt idx="1">
                    <c:v>0</c:v>
                  </c:pt>
                  <c:pt idx="2">
                    <c:v>1.1519333892633463E-2</c:v>
                  </c:pt>
                  <c:pt idx="3">
                    <c:v>5.263988796980474E-2</c:v>
                  </c:pt>
                  <c:pt idx="4">
                    <c:v>0.10826995035810083</c:v>
                  </c:pt>
                  <c:pt idx="5">
                    <c:v>4.9273153851603649E-2</c:v>
                  </c:pt>
                  <c:pt idx="6">
                    <c:v>4.2190848701272259E-2</c:v>
                  </c:pt>
                  <c:pt idx="7">
                    <c:v>4.2614367324204441E-2</c:v>
                  </c:pt>
                  <c:pt idx="8">
                    <c:v>2.5717224993681974E-2</c:v>
                  </c:pt>
                  <c:pt idx="9">
                    <c:v>1.0114799466288696E-2</c:v>
                  </c:pt>
                  <c:pt idx="10">
                    <c:v>0</c:v>
                  </c:pt>
                  <c:pt idx="11">
                    <c:v>0</c:v>
                  </c:pt>
                </c:numCache>
              </c:numRef>
            </c:plus>
            <c:minus>
              <c:numRef>
                <c:f>'[Ardicarb Assay.xlsx]200917_21'!$C$12:$N$12</c:f>
                <c:numCache>
                  <c:formatCode>General</c:formatCode>
                  <c:ptCount val="12"/>
                  <c:pt idx="0">
                    <c:v>0</c:v>
                  </c:pt>
                  <c:pt idx="1">
                    <c:v>0</c:v>
                  </c:pt>
                  <c:pt idx="2">
                    <c:v>1.1519333892633463E-2</c:v>
                  </c:pt>
                  <c:pt idx="3">
                    <c:v>5.263988796980474E-2</c:v>
                  </c:pt>
                  <c:pt idx="4">
                    <c:v>0.10826995035810083</c:v>
                  </c:pt>
                  <c:pt idx="5">
                    <c:v>4.9273153851603649E-2</c:v>
                  </c:pt>
                  <c:pt idx="6">
                    <c:v>4.2190848701272259E-2</c:v>
                  </c:pt>
                  <c:pt idx="7">
                    <c:v>4.2614367324204441E-2</c:v>
                  </c:pt>
                  <c:pt idx="8">
                    <c:v>2.5717224993681974E-2</c:v>
                  </c:pt>
                  <c:pt idx="9">
                    <c:v>1.0114799466288696E-2</c:v>
                  </c:pt>
                  <c:pt idx="10">
                    <c:v>0</c:v>
                  </c:pt>
                  <c:pt idx="11">
                    <c:v>0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'[Ardicarb Assay.xlsx]200917_21'!$C$1:$N$1</c:f>
              <c:numCache>
                <c:formatCode>General</c:formatCode>
                <c:ptCount val="12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  <c:pt idx="10">
                  <c:v>110</c:v>
                </c:pt>
                <c:pt idx="11">
                  <c:v>120</c:v>
                </c:pt>
              </c:numCache>
            </c:numRef>
          </c:cat>
          <c:val>
            <c:numRef>
              <c:f>'[Ardicarb Assay.xlsx]200917_21'!$C$11:$N$11</c:f>
              <c:numCache>
                <c:formatCode>General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2.6984126984126982E-2</c:v>
                </c:pt>
                <c:pt idx="3">
                  <c:v>8.0938697318007666E-2</c:v>
                </c:pt>
                <c:pt idx="4">
                  <c:v>0.19944002357795462</c:v>
                </c:pt>
                <c:pt idx="5">
                  <c:v>0.49861479516651935</c:v>
                </c:pt>
                <c:pt idx="6">
                  <c:v>0.74542124542124544</c:v>
                </c:pt>
                <c:pt idx="7">
                  <c:v>0.89808429118773947</c:v>
                </c:pt>
                <c:pt idx="8">
                  <c:v>0.95238095238095244</c:v>
                </c:pt>
                <c:pt idx="9">
                  <c:v>0.97527472527472536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B9C-40E6-B45C-3A3F89C8DFC2}"/>
            </c:ext>
          </c:extLst>
        </c:ser>
        <c:ser>
          <c:idx val="1"/>
          <c:order val="1"/>
          <c:tx>
            <c:v>unc-64(S65A)</c:v>
          </c:tx>
          <c:spPr>
            <a:ln w="28575" cap="rnd">
              <a:solidFill>
                <a:schemeClr val="accent3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circle"/>
            <c:size val="11"/>
            <c:spPr>
              <a:solidFill>
                <a:schemeClr val="bg2">
                  <a:lumMod val="90000"/>
                </a:schemeClr>
              </a:solidFill>
              <a:ln w="9525">
                <a:noFill/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'[Ardicarb Assay.xlsx]200917_21'!$C$23:$N$23</c:f>
                <c:numCache>
                  <c:formatCode>General</c:formatCode>
                  <c:ptCount val="12"/>
                  <c:pt idx="0">
                    <c:v>0</c:v>
                  </c:pt>
                  <c:pt idx="1">
                    <c:v>0</c:v>
                  </c:pt>
                  <c:pt idx="2">
                    <c:v>0</c:v>
                  </c:pt>
                  <c:pt idx="3">
                    <c:v>5.0611445687060823E-2</c:v>
                  </c:pt>
                  <c:pt idx="4">
                    <c:v>2.1531326683597082E-2</c:v>
                  </c:pt>
                  <c:pt idx="5">
                    <c:v>3.7088578677167389E-2</c:v>
                  </c:pt>
                  <c:pt idx="6">
                    <c:v>7.0902647902783972E-2</c:v>
                  </c:pt>
                  <c:pt idx="7">
                    <c:v>9.8861835666956582E-2</c:v>
                  </c:pt>
                  <c:pt idx="8">
                    <c:v>0.13343617122722301</c:v>
                  </c:pt>
                  <c:pt idx="9">
                    <c:v>0.15356084307344098</c:v>
                  </c:pt>
                  <c:pt idx="10">
                    <c:v>0.13967537637415178</c:v>
                  </c:pt>
                  <c:pt idx="11">
                    <c:v>0.12322338750425464</c:v>
                  </c:pt>
                </c:numCache>
              </c:numRef>
            </c:plus>
            <c:minus>
              <c:numRef>
                <c:f>'[Ardicarb Assay.xlsx]200917_21'!$C$23:$N$23</c:f>
                <c:numCache>
                  <c:formatCode>General</c:formatCode>
                  <c:ptCount val="12"/>
                  <c:pt idx="0">
                    <c:v>0</c:v>
                  </c:pt>
                  <c:pt idx="1">
                    <c:v>0</c:v>
                  </c:pt>
                  <c:pt idx="2">
                    <c:v>0</c:v>
                  </c:pt>
                  <c:pt idx="3">
                    <c:v>5.0611445687060823E-2</c:v>
                  </c:pt>
                  <c:pt idx="4">
                    <c:v>2.1531326683597082E-2</c:v>
                  </c:pt>
                  <c:pt idx="5">
                    <c:v>3.7088578677167389E-2</c:v>
                  </c:pt>
                  <c:pt idx="6">
                    <c:v>7.0902647902783972E-2</c:v>
                  </c:pt>
                  <c:pt idx="7">
                    <c:v>9.8861835666956582E-2</c:v>
                  </c:pt>
                  <c:pt idx="8">
                    <c:v>0.13343617122722301</c:v>
                  </c:pt>
                  <c:pt idx="9">
                    <c:v>0.15356084307344098</c:v>
                  </c:pt>
                  <c:pt idx="10">
                    <c:v>0.13967537637415178</c:v>
                  </c:pt>
                  <c:pt idx="11">
                    <c:v>0.12322338750425464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'[Ardicarb Assay.xlsx]200917_21'!$C$1:$N$1</c:f>
              <c:numCache>
                <c:formatCode>General</c:formatCode>
                <c:ptCount val="12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  <c:pt idx="10">
                  <c:v>110</c:v>
                </c:pt>
                <c:pt idx="11">
                  <c:v>120</c:v>
                </c:pt>
              </c:numCache>
            </c:numRef>
          </c:cat>
          <c:val>
            <c:numRef>
              <c:f>'[Ardicarb Assay.xlsx]200917_21'!$C$22:$N$22</c:f>
              <c:numCache>
                <c:formatCode>General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0.10317460317460318</c:v>
                </c:pt>
                <c:pt idx="4">
                  <c:v>5.2469135802469126E-2</c:v>
                </c:pt>
                <c:pt idx="5">
                  <c:v>8.9382716049382707E-2</c:v>
                </c:pt>
                <c:pt idx="6">
                  <c:v>0.20458067262664961</c:v>
                </c:pt>
                <c:pt idx="7">
                  <c:v>0.22222222222222224</c:v>
                </c:pt>
                <c:pt idx="8">
                  <c:v>0.41178266178266182</c:v>
                </c:pt>
                <c:pt idx="9">
                  <c:v>0.48434744268077595</c:v>
                </c:pt>
                <c:pt idx="10">
                  <c:v>0.42144449753145402</c:v>
                </c:pt>
                <c:pt idx="11">
                  <c:v>0.51374859708193032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B9C-40E6-B45C-3A3F89C8DF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6105199"/>
        <c:axId val="552026671"/>
      </c:lineChart>
      <c:catAx>
        <c:axId val="1361051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95000"/>
                <a:lumOff val="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552026671"/>
        <c:crosses val="autoZero"/>
        <c:auto val="1"/>
        <c:lblAlgn val="ctr"/>
        <c:lblOffset val="100"/>
        <c:noMultiLvlLbl val="0"/>
      </c:catAx>
      <c:valAx>
        <c:axId val="552026671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>
                <a:lumMod val="95000"/>
                <a:lumOff val="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36105199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11087920241053448"/>
          <c:y val="5.6646334397938425E-2"/>
          <c:w val="0.36215868297050424"/>
          <c:h val="0.4446073252194317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v>pkc-1gf</c:v>
          </c:tx>
          <c:spPr>
            <a:ln w="28575" cap="rnd">
              <a:solidFill>
                <a:schemeClr val="accent5">
                  <a:lumMod val="50000"/>
                </a:schemeClr>
              </a:solidFill>
              <a:round/>
            </a:ln>
            <a:effectLst/>
          </c:spPr>
          <c:marker>
            <c:symbol val="triangle"/>
            <c:size val="8"/>
            <c:spPr>
              <a:solidFill>
                <a:schemeClr val="accent1"/>
              </a:solidFill>
              <a:ln w="9525">
                <a:solidFill>
                  <a:schemeClr val="accent5">
                    <a:lumMod val="75000"/>
                  </a:schemeClr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Summary!$M$2:$M$16</c:f>
                <c:numCache>
                  <c:formatCode>General</c:formatCode>
                  <c:ptCount val="15"/>
                  <c:pt idx="0">
                    <c:v>0</c:v>
                  </c:pt>
                  <c:pt idx="1">
                    <c:v>2.7824408151276202E-2</c:v>
                  </c:pt>
                  <c:pt idx="2">
                    <c:v>4.7940638117726836E-2</c:v>
                  </c:pt>
                  <c:pt idx="3">
                    <c:v>5.1383329415736499E-2</c:v>
                  </c:pt>
                  <c:pt idx="4">
                    <c:v>6.8410910746800391E-2</c:v>
                  </c:pt>
                  <c:pt idx="5">
                    <c:v>4.3397193838341779E-2</c:v>
                  </c:pt>
                  <c:pt idx="6">
                    <c:v>6.3534768498870589E-2</c:v>
                  </c:pt>
                  <c:pt idx="7">
                    <c:v>7.6962453414742546E-2</c:v>
                  </c:pt>
                  <c:pt idx="8">
                    <c:v>7.5764488297745458E-2</c:v>
                  </c:pt>
                  <c:pt idx="9">
                    <c:v>7.6900320498582905E-2</c:v>
                  </c:pt>
                  <c:pt idx="10">
                    <c:v>9.1972890820854261E-2</c:v>
                  </c:pt>
                  <c:pt idx="11">
                    <c:v>9.9624093374417216E-2</c:v>
                  </c:pt>
                  <c:pt idx="12">
                    <c:v>0.15211883233129789</c:v>
                  </c:pt>
                  <c:pt idx="13">
                    <c:v>0.14715533385236329</c:v>
                  </c:pt>
                  <c:pt idx="14">
                    <c:v>0.14112530578553792</c:v>
                  </c:pt>
                </c:numCache>
              </c:numRef>
            </c:plus>
            <c:minus>
              <c:numRef>
                <c:f>Summary!$M$2:$M$16</c:f>
                <c:numCache>
                  <c:formatCode>General</c:formatCode>
                  <c:ptCount val="15"/>
                  <c:pt idx="0">
                    <c:v>0</c:v>
                  </c:pt>
                  <c:pt idx="1">
                    <c:v>2.7824408151276202E-2</c:v>
                  </c:pt>
                  <c:pt idx="2">
                    <c:v>4.7940638117726836E-2</c:v>
                  </c:pt>
                  <c:pt idx="3">
                    <c:v>5.1383329415736499E-2</c:v>
                  </c:pt>
                  <c:pt idx="4">
                    <c:v>6.8410910746800391E-2</c:v>
                  </c:pt>
                  <c:pt idx="5">
                    <c:v>4.3397193838341779E-2</c:v>
                  </c:pt>
                  <c:pt idx="6">
                    <c:v>6.3534768498870589E-2</c:v>
                  </c:pt>
                  <c:pt idx="7">
                    <c:v>7.6962453414742546E-2</c:v>
                  </c:pt>
                  <c:pt idx="8">
                    <c:v>7.5764488297745458E-2</c:v>
                  </c:pt>
                  <c:pt idx="9">
                    <c:v>7.6900320498582905E-2</c:v>
                  </c:pt>
                  <c:pt idx="10">
                    <c:v>9.1972890820854261E-2</c:v>
                  </c:pt>
                  <c:pt idx="11">
                    <c:v>9.9624093374417216E-2</c:v>
                  </c:pt>
                  <c:pt idx="12">
                    <c:v>0.15211883233129789</c:v>
                  </c:pt>
                  <c:pt idx="13">
                    <c:v>0.14715533385236329</c:v>
                  </c:pt>
                  <c:pt idx="14">
                    <c:v>0.14112530578553792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Summary!$T$2:$T$16</c:f>
              <c:numCache>
                <c:formatCode>General</c:formatCode>
                <c:ptCount val="15"/>
                <c:pt idx="0">
                  <c:v>0</c:v>
                </c:pt>
                <c:pt idx="1">
                  <c:v>20</c:v>
                </c:pt>
                <c:pt idx="2">
                  <c:v>40</c:v>
                </c:pt>
                <c:pt idx="3">
                  <c:v>60</c:v>
                </c:pt>
                <c:pt idx="4">
                  <c:v>80</c:v>
                </c:pt>
                <c:pt idx="5">
                  <c:v>100</c:v>
                </c:pt>
                <c:pt idx="6">
                  <c:v>120</c:v>
                </c:pt>
                <c:pt idx="7">
                  <c:v>140</c:v>
                </c:pt>
                <c:pt idx="8">
                  <c:v>160</c:v>
                </c:pt>
                <c:pt idx="9">
                  <c:v>180</c:v>
                </c:pt>
                <c:pt idx="10">
                  <c:v>200</c:v>
                </c:pt>
                <c:pt idx="11">
                  <c:v>220</c:v>
                </c:pt>
                <c:pt idx="12">
                  <c:v>240</c:v>
                </c:pt>
                <c:pt idx="13">
                  <c:v>260</c:v>
                </c:pt>
                <c:pt idx="14">
                  <c:v>280</c:v>
                </c:pt>
              </c:numCache>
            </c:numRef>
          </c:cat>
          <c:val>
            <c:numRef>
              <c:f>Summary!$L$2:$L$16</c:f>
              <c:numCache>
                <c:formatCode>General</c:formatCode>
                <c:ptCount val="15"/>
                <c:pt idx="0">
                  <c:v>0</c:v>
                </c:pt>
                <c:pt idx="1">
                  <c:v>0.11193641531346972</c:v>
                </c:pt>
                <c:pt idx="2">
                  <c:v>0.16931299360485996</c:v>
                </c:pt>
                <c:pt idx="3">
                  <c:v>0.19085711275160927</c:v>
                </c:pt>
                <c:pt idx="4">
                  <c:v>0.26313627057680011</c:v>
                </c:pt>
                <c:pt idx="5">
                  <c:v>0.23635421336250523</c:v>
                </c:pt>
                <c:pt idx="6">
                  <c:v>0.14522287701967207</c:v>
                </c:pt>
                <c:pt idx="7">
                  <c:v>0.24955167541275267</c:v>
                </c:pt>
                <c:pt idx="8">
                  <c:v>0.18863566811257851</c:v>
                </c:pt>
                <c:pt idx="9">
                  <c:v>0.26978294940235514</c:v>
                </c:pt>
                <c:pt idx="10">
                  <c:v>0.25434924652033825</c:v>
                </c:pt>
                <c:pt idx="11">
                  <c:v>0.29821293230189855</c:v>
                </c:pt>
                <c:pt idx="12">
                  <c:v>0.28696192509548341</c:v>
                </c:pt>
                <c:pt idx="13">
                  <c:v>0.33365871567699479</c:v>
                </c:pt>
                <c:pt idx="14">
                  <c:v>0.3747759038462089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7BF-4B78-AA06-C45044EF83E9}"/>
            </c:ext>
          </c:extLst>
        </c:ser>
        <c:ser>
          <c:idx val="1"/>
          <c:order val="1"/>
          <c:tx>
            <c:v>N2</c:v>
          </c:tx>
          <c:spPr>
            <a:ln w="28575" cap="rnd">
              <a:solidFill>
                <a:schemeClr val="tx1">
                  <a:lumMod val="95000"/>
                  <a:lumOff val="5000"/>
                </a:schemeClr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chemeClr val="tx1"/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Summary!$M$20:$M$34</c:f>
                <c:numCache>
                  <c:formatCode>General</c:formatCode>
                  <c:ptCount val="15"/>
                  <c:pt idx="0">
                    <c:v>0</c:v>
                  </c:pt>
                  <c:pt idx="1">
                    <c:v>4.7652473193989069E-2</c:v>
                  </c:pt>
                  <c:pt idx="2">
                    <c:v>4.6518256356283018E-2</c:v>
                  </c:pt>
                  <c:pt idx="3">
                    <c:v>4.5859294950632845E-2</c:v>
                  </c:pt>
                  <c:pt idx="4">
                    <c:v>5.1461043644683867E-2</c:v>
                  </c:pt>
                  <c:pt idx="5">
                    <c:v>4.843626345454291E-2</c:v>
                  </c:pt>
                  <c:pt idx="6">
                    <c:v>4.4348427102042627E-2</c:v>
                  </c:pt>
                  <c:pt idx="7">
                    <c:v>6.7234191878378341E-2</c:v>
                  </c:pt>
                  <c:pt idx="8">
                    <c:v>8.1850433483569809E-2</c:v>
                  </c:pt>
                  <c:pt idx="9">
                    <c:v>8.0537554420739413E-2</c:v>
                  </c:pt>
                  <c:pt idx="10">
                    <c:v>8.1432517859818254E-2</c:v>
                  </c:pt>
                  <c:pt idx="11">
                    <c:v>7.2947021286960054E-2</c:v>
                  </c:pt>
                  <c:pt idx="12">
                    <c:v>8.8357550032042945E-2</c:v>
                  </c:pt>
                  <c:pt idx="13">
                    <c:v>6.3841859926733205E-2</c:v>
                  </c:pt>
                  <c:pt idx="14">
                    <c:v>7.9254149616269587E-2</c:v>
                  </c:pt>
                </c:numCache>
              </c:numRef>
            </c:plus>
            <c:minus>
              <c:numRef>
                <c:f>Summary!$M$20:$M$34</c:f>
                <c:numCache>
                  <c:formatCode>General</c:formatCode>
                  <c:ptCount val="15"/>
                  <c:pt idx="0">
                    <c:v>0</c:v>
                  </c:pt>
                  <c:pt idx="1">
                    <c:v>4.7652473193989069E-2</c:v>
                  </c:pt>
                  <c:pt idx="2">
                    <c:v>4.6518256356283018E-2</c:v>
                  </c:pt>
                  <c:pt idx="3">
                    <c:v>4.5859294950632845E-2</c:v>
                  </c:pt>
                  <c:pt idx="4">
                    <c:v>5.1461043644683867E-2</c:v>
                  </c:pt>
                  <c:pt idx="5">
                    <c:v>4.843626345454291E-2</c:v>
                  </c:pt>
                  <c:pt idx="6">
                    <c:v>4.4348427102042627E-2</c:v>
                  </c:pt>
                  <c:pt idx="7">
                    <c:v>6.7234191878378341E-2</c:v>
                  </c:pt>
                  <c:pt idx="8">
                    <c:v>8.1850433483569809E-2</c:v>
                  </c:pt>
                  <c:pt idx="9">
                    <c:v>8.0537554420739413E-2</c:v>
                  </c:pt>
                  <c:pt idx="10">
                    <c:v>8.1432517859818254E-2</c:v>
                  </c:pt>
                  <c:pt idx="11">
                    <c:v>7.2947021286960054E-2</c:v>
                  </c:pt>
                  <c:pt idx="12">
                    <c:v>8.8357550032042945E-2</c:v>
                  </c:pt>
                  <c:pt idx="13">
                    <c:v>6.3841859926733205E-2</c:v>
                  </c:pt>
                  <c:pt idx="14">
                    <c:v>7.9254149616269587E-2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Summary!$T$2:$T$16</c:f>
              <c:numCache>
                <c:formatCode>General</c:formatCode>
                <c:ptCount val="15"/>
                <c:pt idx="0">
                  <c:v>0</c:v>
                </c:pt>
                <c:pt idx="1">
                  <c:v>20</c:v>
                </c:pt>
                <c:pt idx="2">
                  <c:v>40</c:v>
                </c:pt>
                <c:pt idx="3">
                  <c:v>60</c:v>
                </c:pt>
                <c:pt idx="4">
                  <c:v>80</c:v>
                </c:pt>
                <c:pt idx="5">
                  <c:v>100</c:v>
                </c:pt>
                <c:pt idx="6">
                  <c:v>120</c:v>
                </c:pt>
                <c:pt idx="7">
                  <c:v>140</c:v>
                </c:pt>
                <c:pt idx="8">
                  <c:v>160</c:v>
                </c:pt>
                <c:pt idx="9">
                  <c:v>180</c:v>
                </c:pt>
                <c:pt idx="10">
                  <c:v>200</c:v>
                </c:pt>
                <c:pt idx="11">
                  <c:v>220</c:v>
                </c:pt>
                <c:pt idx="12">
                  <c:v>240</c:v>
                </c:pt>
                <c:pt idx="13">
                  <c:v>260</c:v>
                </c:pt>
                <c:pt idx="14">
                  <c:v>280</c:v>
                </c:pt>
              </c:numCache>
            </c:numRef>
          </c:cat>
          <c:val>
            <c:numRef>
              <c:f>Summary!$L$20:$L$34</c:f>
              <c:numCache>
                <c:formatCode>General</c:formatCode>
                <c:ptCount val="15"/>
                <c:pt idx="0">
                  <c:v>0</c:v>
                </c:pt>
                <c:pt idx="1">
                  <c:v>2.5803885436021422E-2</c:v>
                </c:pt>
                <c:pt idx="2">
                  <c:v>8.1166333626424392E-2</c:v>
                </c:pt>
                <c:pt idx="3">
                  <c:v>7.9151575802272944E-2</c:v>
                </c:pt>
                <c:pt idx="4">
                  <c:v>0.14801470430027605</c:v>
                </c:pt>
                <c:pt idx="5">
                  <c:v>0.16471765582342457</c:v>
                </c:pt>
                <c:pt idx="6">
                  <c:v>0.19899386175979702</c:v>
                </c:pt>
                <c:pt idx="7">
                  <c:v>0.17177858168293045</c:v>
                </c:pt>
                <c:pt idx="8">
                  <c:v>0.33971871424129868</c:v>
                </c:pt>
                <c:pt idx="9">
                  <c:v>0.28754155269017778</c:v>
                </c:pt>
                <c:pt idx="10">
                  <c:v>0.27708962556979116</c:v>
                </c:pt>
                <c:pt idx="11">
                  <c:v>0.25904186234562865</c:v>
                </c:pt>
                <c:pt idx="12">
                  <c:v>0.17213580916195118</c:v>
                </c:pt>
                <c:pt idx="13">
                  <c:v>0.2063193518031203</c:v>
                </c:pt>
                <c:pt idx="14">
                  <c:v>0.22716338661988469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7BF-4B78-AA06-C45044EF83E9}"/>
            </c:ext>
          </c:extLst>
        </c:ser>
        <c:ser>
          <c:idx val="2"/>
          <c:order val="2"/>
          <c:tx>
            <c:v>pkc-1gf_reg</c:v>
          </c:tx>
          <c:spPr>
            <a:ln w="28575" cap="rnd">
              <a:solidFill>
                <a:schemeClr val="accent5">
                  <a:lumMod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numRef>
              <c:f>Summary!$T$2:$T$16</c:f>
              <c:numCache>
                <c:formatCode>General</c:formatCode>
                <c:ptCount val="15"/>
                <c:pt idx="0">
                  <c:v>0</c:v>
                </c:pt>
                <c:pt idx="1">
                  <c:v>20</c:v>
                </c:pt>
                <c:pt idx="2">
                  <c:v>40</c:v>
                </c:pt>
                <c:pt idx="3">
                  <c:v>60</c:v>
                </c:pt>
                <c:pt idx="4">
                  <c:v>80</c:v>
                </c:pt>
                <c:pt idx="5">
                  <c:v>100</c:v>
                </c:pt>
                <c:pt idx="6">
                  <c:v>120</c:v>
                </c:pt>
                <c:pt idx="7">
                  <c:v>140</c:v>
                </c:pt>
                <c:pt idx="8">
                  <c:v>160</c:v>
                </c:pt>
                <c:pt idx="9">
                  <c:v>180</c:v>
                </c:pt>
                <c:pt idx="10">
                  <c:v>200</c:v>
                </c:pt>
                <c:pt idx="11">
                  <c:v>220</c:v>
                </c:pt>
                <c:pt idx="12">
                  <c:v>240</c:v>
                </c:pt>
                <c:pt idx="13">
                  <c:v>260</c:v>
                </c:pt>
                <c:pt idx="14">
                  <c:v>280</c:v>
                </c:pt>
              </c:numCache>
            </c:numRef>
          </c:cat>
          <c:val>
            <c:numRef>
              <c:f>Summary!$V$2:$V$16</c:f>
              <c:numCache>
                <c:formatCode>General</c:formatCode>
                <c:ptCount val="15"/>
                <c:pt idx="0">
                  <c:v>0</c:v>
                </c:pt>
                <c:pt idx="1">
                  <c:v>2.8330000000000001E-2</c:v>
                </c:pt>
                <c:pt idx="2">
                  <c:v>5.6660000000000002E-2</c:v>
                </c:pt>
                <c:pt idx="3">
                  <c:v>8.4989999999999996E-2</c:v>
                </c:pt>
                <c:pt idx="4">
                  <c:v>0.11332</c:v>
                </c:pt>
                <c:pt idx="5">
                  <c:v>0.14165</c:v>
                </c:pt>
                <c:pt idx="6">
                  <c:v>0.16997999999999999</c:v>
                </c:pt>
                <c:pt idx="7">
                  <c:v>0.19831000000000001</c:v>
                </c:pt>
                <c:pt idx="8">
                  <c:v>0.22664000000000001</c:v>
                </c:pt>
                <c:pt idx="9">
                  <c:v>0.25496999999999997</c:v>
                </c:pt>
                <c:pt idx="10">
                  <c:v>0.2833</c:v>
                </c:pt>
                <c:pt idx="11">
                  <c:v>0.31163000000000002</c:v>
                </c:pt>
                <c:pt idx="12">
                  <c:v>0.33995999999999998</c:v>
                </c:pt>
                <c:pt idx="13">
                  <c:v>0.36829000000000001</c:v>
                </c:pt>
                <c:pt idx="14">
                  <c:v>0.39662000000000003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7BF-4B78-AA06-C45044EF83E9}"/>
            </c:ext>
          </c:extLst>
        </c:ser>
        <c:ser>
          <c:idx val="3"/>
          <c:order val="3"/>
          <c:tx>
            <c:v>N2_reg</c:v>
          </c:tx>
          <c:spPr>
            <a:ln w="28575" cap="rnd">
              <a:solidFill>
                <a:schemeClr val="bg1">
                  <a:lumMod val="50000"/>
                </a:schemeClr>
              </a:solidFill>
              <a:prstDash val="dash"/>
              <a:round/>
            </a:ln>
            <a:effectLst/>
          </c:spPr>
          <c:marker>
            <c:symbol val="none"/>
          </c:marker>
          <c:cat>
            <c:numRef>
              <c:f>Summary!$T$2:$T$16</c:f>
              <c:numCache>
                <c:formatCode>General</c:formatCode>
                <c:ptCount val="15"/>
                <c:pt idx="0">
                  <c:v>0</c:v>
                </c:pt>
                <c:pt idx="1">
                  <c:v>20</c:v>
                </c:pt>
                <c:pt idx="2">
                  <c:v>40</c:v>
                </c:pt>
                <c:pt idx="3">
                  <c:v>60</c:v>
                </c:pt>
                <c:pt idx="4">
                  <c:v>80</c:v>
                </c:pt>
                <c:pt idx="5">
                  <c:v>100</c:v>
                </c:pt>
                <c:pt idx="6">
                  <c:v>120</c:v>
                </c:pt>
                <c:pt idx="7">
                  <c:v>140</c:v>
                </c:pt>
                <c:pt idx="8">
                  <c:v>160</c:v>
                </c:pt>
                <c:pt idx="9">
                  <c:v>180</c:v>
                </c:pt>
                <c:pt idx="10">
                  <c:v>200</c:v>
                </c:pt>
                <c:pt idx="11">
                  <c:v>220</c:v>
                </c:pt>
                <c:pt idx="12">
                  <c:v>240</c:v>
                </c:pt>
                <c:pt idx="13">
                  <c:v>260</c:v>
                </c:pt>
                <c:pt idx="14">
                  <c:v>280</c:v>
                </c:pt>
              </c:numCache>
            </c:numRef>
          </c:cat>
          <c:val>
            <c:numRef>
              <c:f>Summary!$U$2:$U$16</c:f>
              <c:numCache>
                <c:formatCode>General</c:formatCode>
                <c:ptCount val="15"/>
                <c:pt idx="0">
                  <c:v>0</c:v>
                </c:pt>
                <c:pt idx="1">
                  <c:v>2.2749999999999999E-2</c:v>
                </c:pt>
                <c:pt idx="2">
                  <c:v>4.5499999999999999E-2</c:v>
                </c:pt>
                <c:pt idx="3">
                  <c:v>6.8250000000000005E-2</c:v>
                </c:pt>
                <c:pt idx="4">
                  <c:v>9.0999999999999998E-2</c:v>
                </c:pt>
                <c:pt idx="5">
                  <c:v>0.11375</c:v>
                </c:pt>
                <c:pt idx="6">
                  <c:v>0.13650000000000001</c:v>
                </c:pt>
                <c:pt idx="7">
                  <c:v>0.15925</c:v>
                </c:pt>
                <c:pt idx="8">
                  <c:v>0.182</c:v>
                </c:pt>
                <c:pt idx="9">
                  <c:v>0.20475000000000002</c:v>
                </c:pt>
                <c:pt idx="10">
                  <c:v>0.22750000000000001</c:v>
                </c:pt>
                <c:pt idx="11">
                  <c:v>0.25025000000000003</c:v>
                </c:pt>
                <c:pt idx="12">
                  <c:v>0.27300000000000002</c:v>
                </c:pt>
                <c:pt idx="13">
                  <c:v>0.29575000000000001</c:v>
                </c:pt>
                <c:pt idx="14">
                  <c:v>0.31850000000000001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7BF-4B78-AA06-C45044EF83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5102400"/>
        <c:axId val="215104064"/>
      </c:lineChart>
      <c:catAx>
        <c:axId val="215102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215104064"/>
        <c:crosses val="autoZero"/>
        <c:auto val="1"/>
        <c:lblAlgn val="ctr"/>
        <c:lblOffset val="100"/>
        <c:noMultiLvlLbl val="0"/>
      </c:catAx>
      <c:valAx>
        <c:axId val="2151040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215102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6039" y="1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E67C6F-8085-4BC4-954E-2E0B24C07AA2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43138" y="1243013"/>
            <a:ext cx="2320925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1038" y="4783138"/>
            <a:ext cx="5445125" cy="39131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440864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6039" y="9440864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621241-D822-4D5D-826C-76674BFEDF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068080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621241-D822-4D5D-826C-76674BFEDF10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619613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621241-D822-4D5D-826C-76674BFEDF10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3795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152E0-6288-43CE-BFAF-F514B6B34E2F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C1050-941F-4E10-B637-37CD8C443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97304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152E0-6288-43CE-BFAF-F514B6B34E2F}" type="datetimeFigureOut">
              <a:rPr lang="ja-JP" altLang="en-US" smtClean="0"/>
              <a:pPr/>
              <a:t>2022/4/6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C1050-941F-4E10-B637-37CD8C44376D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2183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152E0-6288-43CE-BFAF-F514B6B34E2F}" type="datetimeFigureOut">
              <a:rPr lang="ja-JP" altLang="en-US" smtClean="0"/>
              <a:pPr/>
              <a:t>2022/4/6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C1050-941F-4E10-B637-37CD8C44376D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649649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26F6C06-4E33-46ED-8524-1B7A11D31A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" y="1"/>
            <a:ext cx="6857999" cy="1327053"/>
          </a:xfrm>
        </p:spPr>
        <p:txBody>
          <a:bodyPr/>
          <a:lstStyle>
            <a:lvl1pPr>
              <a:lnSpc>
                <a:spcPct val="150000"/>
              </a:lnSpc>
              <a:defRPr/>
            </a:lvl1pPr>
          </a:lstStyle>
          <a:p>
            <a:r>
              <a:rPr kumimoji="1" lang="ja-JP" altLang="en-US" dirty="0"/>
              <a:t>  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8BBCE16-B9C8-4ECC-A1FC-B1F3CD8927B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96777" y="1618481"/>
            <a:ext cx="6464444" cy="6285266"/>
          </a:xfrm>
        </p:spPr>
        <p:txBody>
          <a:bodyPr>
            <a:normAutofit/>
          </a:bodyPr>
          <a:lstStyle>
            <a:lvl1pPr marL="330190" indent="-330190">
              <a:lnSpc>
                <a:spcPct val="100000"/>
              </a:lnSpc>
              <a:buClr>
                <a:schemeClr val="tx1">
                  <a:lumMod val="50000"/>
                  <a:lumOff val="50000"/>
                </a:schemeClr>
              </a:buClr>
              <a:buSzPct val="80000"/>
              <a:buFont typeface="Wingdings" panose="05000000000000000000" pitchFamily="2" charset="2"/>
              <a:buChar char="Ø"/>
              <a:defRPr sz="1050"/>
            </a:lvl1pPr>
            <a:lvl2pPr marL="990570" indent="-330190">
              <a:lnSpc>
                <a:spcPct val="100000"/>
              </a:lnSpc>
              <a:buClr>
                <a:schemeClr val="tx1">
                  <a:lumMod val="50000"/>
                  <a:lumOff val="50000"/>
                </a:schemeClr>
              </a:buClr>
              <a:buSzPct val="80000"/>
              <a:buFont typeface="Wingdings" panose="05000000000000000000" pitchFamily="2" charset="2"/>
              <a:buChar char="Ø"/>
              <a:defRPr sz="1050"/>
            </a:lvl2pPr>
            <a:lvl3pPr marL="1650949" indent="-330190">
              <a:lnSpc>
                <a:spcPct val="100000"/>
              </a:lnSpc>
              <a:buClr>
                <a:schemeClr val="tx1">
                  <a:lumMod val="50000"/>
                  <a:lumOff val="50000"/>
                </a:schemeClr>
              </a:buClr>
              <a:buSzPct val="80000"/>
              <a:buFont typeface="Wingdings" panose="05000000000000000000" pitchFamily="2" charset="2"/>
              <a:buChar char="Ø"/>
              <a:defRPr sz="1050"/>
            </a:lvl3pPr>
            <a:lvl4pPr marL="2311329" indent="-330190">
              <a:lnSpc>
                <a:spcPct val="150000"/>
              </a:lnSpc>
              <a:buClr>
                <a:srgbClr val="025689"/>
              </a:buClr>
              <a:buFont typeface="Wingdings" panose="05000000000000000000" pitchFamily="2" charset="2"/>
              <a:buChar char="l"/>
              <a:defRPr/>
            </a:lvl4pPr>
            <a:lvl5pPr marL="2971709" indent="-330190">
              <a:lnSpc>
                <a:spcPct val="150000"/>
              </a:lnSpc>
              <a:buClr>
                <a:srgbClr val="025689"/>
              </a:buClr>
              <a:buFont typeface="Wingdings" panose="05000000000000000000" pitchFamily="2" charset="2"/>
              <a:buChar char="l"/>
              <a:defRPr/>
            </a:lvl5pPr>
          </a:lstStyle>
          <a:p>
            <a:pPr lvl="0"/>
            <a:r>
              <a:rPr kumimoji="1" lang="ja-JP" altLang="en-US" dirty="0"/>
              <a:t> マスター テキストの書式設定</a:t>
            </a:r>
          </a:p>
          <a:p>
            <a:pPr lvl="1"/>
            <a:r>
              <a:rPr kumimoji="1" lang="ja-JP" altLang="en-US" dirty="0"/>
              <a:t> 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 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898197C-BE27-473D-B0A8-051BAFD4D0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150000"/>
              </a:lnSpc>
              <a:defRPr/>
            </a:lvl1pPr>
          </a:lstStyle>
          <a:p>
            <a:fld id="{764152E0-6288-43CE-BFAF-F514B6B34E2F}" type="datetimeFigureOut">
              <a:rPr lang="ja-JP" altLang="en-US" smtClean="0"/>
              <a:pPr/>
              <a:t>2022/4/6</a:t>
            </a:fld>
            <a:endParaRPr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EC84479-0E6D-48AD-9F43-D02B648396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150000"/>
              </a:lnSpc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9D5EA0C-954C-48F5-A1E0-5089EFC58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150000"/>
              </a:lnSpc>
              <a:defRPr/>
            </a:lvl1pPr>
          </a:lstStyle>
          <a:p>
            <a:fld id="{77EC1050-941F-4E10-B637-37CD8C44376D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957221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26F6C06-4E33-46ED-8524-1B7A11D31A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" y="1"/>
            <a:ext cx="6857999" cy="1327053"/>
          </a:xfrm>
        </p:spPr>
        <p:txBody>
          <a:bodyPr/>
          <a:lstStyle>
            <a:lvl1pPr>
              <a:lnSpc>
                <a:spcPct val="150000"/>
              </a:lnSpc>
              <a:defRPr/>
            </a:lvl1pPr>
          </a:lstStyle>
          <a:p>
            <a:r>
              <a:rPr kumimoji="1" lang="ja-JP" altLang="en-US" dirty="0"/>
              <a:t>  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8BBCE16-B9C8-4ECC-A1FC-B1F3CD8927B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" y="7733953"/>
            <a:ext cx="6464444" cy="1327054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4044" b="1"/>
            </a:lvl1pPr>
            <a:lvl2pPr>
              <a:lnSpc>
                <a:spcPct val="150000"/>
              </a:lnSpc>
              <a:defRPr/>
            </a:lvl2pPr>
            <a:lvl3pPr>
              <a:lnSpc>
                <a:spcPct val="150000"/>
              </a:lnSpc>
              <a:defRPr/>
            </a:lvl3pPr>
            <a:lvl4pPr>
              <a:lnSpc>
                <a:spcPct val="150000"/>
              </a:lnSpc>
              <a:defRPr/>
            </a:lvl4pPr>
            <a:lvl5pPr>
              <a:lnSpc>
                <a:spcPct val="150000"/>
              </a:lnSpc>
              <a:defRPr/>
            </a:lvl5pPr>
          </a:lstStyle>
          <a:p>
            <a:pPr lvl="0"/>
            <a:r>
              <a:rPr kumimoji="1" lang="ja-JP" altLang="en-US" dirty="0"/>
              <a:t>  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898197C-BE27-473D-B0A8-051BAFD4D0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150000"/>
              </a:lnSpc>
              <a:defRPr/>
            </a:lvl1pPr>
          </a:lstStyle>
          <a:p>
            <a:fld id="{764152E0-6288-43CE-BFAF-F514B6B34E2F}" type="datetimeFigureOut">
              <a:rPr lang="ja-JP" altLang="en-US" smtClean="0"/>
              <a:pPr/>
              <a:t>2022/4/6</a:t>
            </a:fld>
            <a:endParaRPr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EC84479-0E6D-48AD-9F43-D02B648396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150000"/>
              </a:lnSpc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9D5EA0C-954C-48F5-A1E0-5089EFC58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150000"/>
              </a:lnSpc>
              <a:defRPr/>
            </a:lvl1pPr>
          </a:lstStyle>
          <a:p>
            <a:fld id="{77EC1050-941F-4E10-B637-37CD8C44376D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コンテンツ プレースホルダー 2">
            <a:extLst>
              <a:ext uri="{FF2B5EF4-FFF2-40B4-BE49-F238E27FC236}">
                <a16:creationId xmlns:a16="http://schemas.microsoft.com/office/drawing/2014/main" id="{56763B46-6FD0-4307-B5FC-27C6EB6CE42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2997696" y="2819103"/>
            <a:ext cx="3691533" cy="4086332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/>
            </a:lvl1pPr>
            <a:lvl2pPr marL="660380" indent="0">
              <a:lnSpc>
                <a:spcPct val="150000"/>
              </a:lnSpc>
              <a:buNone/>
              <a:defRPr/>
            </a:lvl2pPr>
            <a:lvl3pPr>
              <a:lnSpc>
                <a:spcPct val="150000"/>
              </a:lnSpc>
              <a:defRPr/>
            </a:lvl3pPr>
            <a:lvl4pPr>
              <a:lnSpc>
                <a:spcPct val="150000"/>
              </a:lnSpc>
              <a:defRPr/>
            </a:lvl4pPr>
            <a:lvl5pPr>
              <a:lnSpc>
                <a:spcPct val="150000"/>
              </a:lnSpc>
              <a:defRPr/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8" name="コンテンツ プレースホルダー 2">
            <a:extLst>
              <a:ext uri="{FF2B5EF4-FFF2-40B4-BE49-F238E27FC236}">
                <a16:creationId xmlns:a16="http://schemas.microsoft.com/office/drawing/2014/main" id="{82B7097A-5887-4145-9742-693237ED255A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1" y="1371659"/>
            <a:ext cx="6464444" cy="1327054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4044" b="0"/>
            </a:lvl1pPr>
            <a:lvl2pPr>
              <a:lnSpc>
                <a:spcPct val="150000"/>
              </a:lnSpc>
              <a:defRPr/>
            </a:lvl2pPr>
            <a:lvl3pPr>
              <a:lnSpc>
                <a:spcPct val="150000"/>
              </a:lnSpc>
              <a:defRPr/>
            </a:lvl3pPr>
            <a:lvl4pPr>
              <a:lnSpc>
                <a:spcPct val="150000"/>
              </a:lnSpc>
              <a:defRPr/>
            </a:lvl4pPr>
            <a:lvl5pPr>
              <a:lnSpc>
                <a:spcPct val="150000"/>
              </a:lnSpc>
              <a:defRPr/>
            </a:lvl5pPr>
          </a:lstStyle>
          <a:p>
            <a:pPr lvl="0"/>
            <a:r>
              <a:rPr kumimoji="1" lang="ja-JP" altLang="en-US" dirty="0"/>
              <a:t>  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645990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9468B17E-8E13-4033-9108-0C1E01D30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152E0-6288-43CE-BFAF-F514B6B34E2F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5243E777-450D-4AF2-AC7B-23AB7B2BFC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57717F8-DB8B-4132-A7F5-E4E5C6D3A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C1050-941F-4E10-B637-37CD8C443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CC3F2572-95BC-4FF4-888D-145D3163B2B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0" y="3196829"/>
            <a:ext cx="6863358" cy="1327054"/>
          </a:xfrm>
        </p:spPr>
        <p:txBody>
          <a:bodyPr>
            <a:normAutofit/>
          </a:bodyPr>
          <a:lstStyle>
            <a:lvl1pPr marL="0" indent="0" algn="ctr">
              <a:lnSpc>
                <a:spcPct val="150000"/>
              </a:lnSpc>
              <a:buNone/>
              <a:defRPr sz="4622" b="1"/>
            </a:lvl1pPr>
            <a:lvl2pPr>
              <a:lnSpc>
                <a:spcPct val="150000"/>
              </a:lnSpc>
              <a:defRPr/>
            </a:lvl2pPr>
            <a:lvl3pPr>
              <a:lnSpc>
                <a:spcPct val="150000"/>
              </a:lnSpc>
              <a:defRPr/>
            </a:lvl3pPr>
            <a:lvl4pPr>
              <a:lnSpc>
                <a:spcPct val="150000"/>
              </a:lnSpc>
              <a:defRPr/>
            </a:lvl4pPr>
            <a:lvl5pPr>
              <a:lnSpc>
                <a:spcPct val="150000"/>
              </a:lnSpc>
              <a:defRPr/>
            </a:lvl5pPr>
          </a:lstStyle>
          <a:p>
            <a:pPr lvl="0"/>
            <a:r>
              <a:rPr kumimoji="1" lang="ja-JP" altLang="en-US" dirty="0"/>
              <a:t>  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365330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485AB44-5F58-4A6B-89E6-737781F84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6F0D809-0F27-4FD8-AEFC-438C02EF1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152E0-6288-43CE-BFAF-F514B6B34E2F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8F30582-4471-48CE-A463-38633EAB6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D51AF32-DB96-43F9-8420-6A6E68286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C1050-941F-4E10-B637-37CD8C443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831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152E0-6288-43CE-BFAF-F514B6B34E2F}" type="datetimeFigureOut">
              <a:rPr lang="ja-JP" altLang="en-US" smtClean="0"/>
              <a:pPr/>
              <a:t>2022/4/6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C1050-941F-4E10-B637-37CD8C44376D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34306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152E0-6288-43CE-BFAF-F514B6B34E2F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C1050-941F-4E10-B637-37CD8C443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4350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152E0-6288-43CE-BFAF-F514B6B34E2F}" type="datetimeFigureOut">
              <a:rPr lang="ja-JP" altLang="en-US" smtClean="0"/>
              <a:pPr/>
              <a:t>2022/4/6</a:t>
            </a:fld>
            <a:endParaRPr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C1050-941F-4E10-B637-37CD8C44376D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43324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152E0-6288-43CE-BFAF-F514B6B34E2F}" type="datetimeFigureOut">
              <a:rPr lang="ja-JP" altLang="en-US" smtClean="0"/>
              <a:pPr/>
              <a:t>2022/4/6</a:t>
            </a:fld>
            <a:endParaRPr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C1050-941F-4E10-B637-37CD8C44376D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133528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152E0-6288-43CE-BFAF-F514B6B34E2F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C1050-941F-4E10-B637-37CD8C443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61952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152E0-6288-43CE-BFAF-F514B6B34E2F}" type="datetimeFigureOut">
              <a:rPr lang="ja-JP" altLang="en-US" smtClean="0"/>
              <a:pPr/>
              <a:t>2022/4/6</a:t>
            </a:fld>
            <a:endParaRPr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C1050-941F-4E10-B637-37CD8C44376D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32133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152E0-6288-43CE-BFAF-F514B6B34E2F}" type="datetimeFigureOut">
              <a:rPr lang="ja-JP" altLang="en-US" smtClean="0"/>
              <a:pPr/>
              <a:t>2022/4/6</a:t>
            </a:fld>
            <a:endParaRPr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C1050-941F-4E10-B637-37CD8C44376D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16245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152E0-6288-43CE-BFAF-F514B6B34E2F}" type="datetimeFigureOut">
              <a:rPr lang="ja-JP" altLang="en-US" smtClean="0"/>
              <a:pPr/>
              <a:t>2022/4/6</a:t>
            </a:fld>
            <a:endParaRPr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C1050-941F-4E10-B637-37CD8C44376D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18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4152E0-6288-43CE-BFAF-F514B6B34E2F}" type="datetimeFigureOut">
              <a:rPr lang="ja-JP" altLang="en-US" smtClean="0"/>
              <a:pPr/>
              <a:t>2022/4/6</a:t>
            </a:fld>
            <a:endParaRPr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C1050-941F-4E10-B637-37CD8C44376D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02F9923-73C4-41A2-8ECE-3657D08622A6}"/>
              </a:ext>
            </a:extLst>
          </p:cNvPr>
          <p:cNvSpPr txBox="1"/>
          <p:nvPr userDrawn="1"/>
        </p:nvSpPr>
        <p:spPr>
          <a:xfrm>
            <a:off x="5075566" y="8495356"/>
            <a:ext cx="161098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ja-JP" altLang="en-US" sz="2600" dirty="0"/>
          </a:p>
        </p:txBody>
      </p:sp>
    </p:spTree>
    <p:extLst>
      <p:ext uri="{BB962C8B-B14F-4D97-AF65-F5344CB8AC3E}">
        <p14:creationId xmlns:p14="http://schemas.microsoft.com/office/powerpoint/2010/main" val="2004498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61" r:id="rId13"/>
    <p:sldLayoutId id="2147483655" r:id="rId14"/>
    <p:sldLayoutId id="2147483659" r:id="rId1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4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69.png"/><Relationship Id="rId7" Type="http://schemas.openxmlformats.org/officeDocument/2006/relationships/chart" Target="../charts/chart2.xml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0.png"/><Relationship Id="rId7" Type="http://schemas.openxmlformats.org/officeDocument/2006/relationships/chart" Target="../charts/chart1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5" Type="http://schemas.openxmlformats.org/officeDocument/2006/relationships/image" Target="../media/image3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Relationship Id="rId14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テキスト ボックス 242">
            <a:extLst>
              <a:ext uri="{FF2B5EF4-FFF2-40B4-BE49-F238E27FC236}">
                <a16:creationId xmlns:a16="http://schemas.microsoft.com/office/drawing/2014/main" id="{5F26C027-8BB8-4B17-9CF0-D11EB67C4494}"/>
              </a:ext>
            </a:extLst>
          </p:cNvPr>
          <p:cNvSpPr txBox="1"/>
          <p:nvPr/>
        </p:nvSpPr>
        <p:spPr>
          <a:xfrm rot="16200000">
            <a:off x="176700" y="3936640"/>
            <a:ext cx="6536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b="1" dirty="0" err="1"/>
              <a:t>dF</a:t>
            </a:r>
            <a:r>
              <a:rPr kumimoji="1" lang="en-US" altLang="ja-JP" sz="1100" b="1" dirty="0"/>
              <a:t>/F(%)</a:t>
            </a:r>
            <a:endParaRPr kumimoji="1" lang="ja-JP" altLang="en-US" sz="1100" b="1" dirty="0"/>
          </a:p>
        </p:txBody>
      </p:sp>
      <p:sp>
        <p:nvSpPr>
          <p:cNvPr id="244" name="テキスト ボックス 243">
            <a:extLst>
              <a:ext uri="{FF2B5EF4-FFF2-40B4-BE49-F238E27FC236}">
                <a16:creationId xmlns:a16="http://schemas.microsoft.com/office/drawing/2014/main" id="{4F6FE01C-6661-4D63-8700-32E930D0CA5F}"/>
              </a:ext>
            </a:extLst>
          </p:cNvPr>
          <p:cNvSpPr txBox="1"/>
          <p:nvPr/>
        </p:nvSpPr>
        <p:spPr>
          <a:xfrm>
            <a:off x="872936" y="3382292"/>
            <a:ext cx="21626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■</a:t>
            </a:r>
            <a:r>
              <a:rPr kumimoji="1" lang="ja-JP" altLang="en-US" sz="800" b="1" dirty="0"/>
              <a:t> </a:t>
            </a:r>
            <a:r>
              <a:rPr kumimoji="1" lang="en-US" altLang="ja-JP" sz="800" b="1" i="1" dirty="0"/>
              <a:t>Ex[gcy-5p::GCaMP2.1]</a:t>
            </a:r>
          </a:p>
          <a:p>
            <a:endParaRPr kumimoji="1" lang="en-US" altLang="ja-JP" sz="800" b="1" i="1" dirty="0"/>
          </a:p>
          <a:p>
            <a:r>
              <a:rPr kumimoji="1" lang="ja-JP" altLang="en-US" sz="800" b="1" dirty="0">
                <a:solidFill>
                  <a:srgbClr val="A62A85"/>
                </a:solidFill>
              </a:rPr>
              <a:t>■ </a:t>
            </a:r>
            <a:r>
              <a:rPr kumimoji="1" lang="en-US" altLang="ja-JP" sz="800" b="1" i="1" dirty="0"/>
              <a:t>pkc-1(nj3); </a:t>
            </a:r>
          </a:p>
          <a:p>
            <a:r>
              <a:rPr kumimoji="1" lang="ja-JP" altLang="en-US" sz="800" b="1" i="1" dirty="0"/>
              <a:t>　</a:t>
            </a:r>
            <a:r>
              <a:rPr kumimoji="1" lang="en-US" altLang="ja-JP" sz="800" b="1" i="1" dirty="0"/>
              <a:t>Ex[gcy-5p::GCaMP2.1]</a:t>
            </a:r>
          </a:p>
          <a:p>
            <a:endParaRPr kumimoji="1" lang="en-US" altLang="ja-JP" sz="800" b="1" dirty="0">
              <a:solidFill>
                <a:srgbClr val="57E4D6"/>
              </a:solidFill>
            </a:endParaRPr>
          </a:p>
          <a:p>
            <a:r>
              <a:rPr kumimoji="1" lang="ja-JP" altLang="en-US" sz="800" b="1" dirty="0">
                <a:solidFill>
                  <a:srgbClr val="57E4D6"/>
                </a:solidFill>
              </a:rPr>
              <a:t>■ </a:t>
            </a:r>
            <a:r>
              <a:rPr kumimoji="1" lang="en-US" altLang="ja-JP" sz="800" b="1" i="1" dirty="0"/>
              <a:t>Ex[gcy-5p::pkc-1(gf)];</a:t>
            </a:r>
          </a:p>
          <a:p>
            <a:r>
              <a:rPr kumimoji="1" lang="en-US" altLang="ja-JP" sz="800" b="1" i="1" dirty="0"/>
              <a:t>     Ex[gcy5p::GCaMP2.1]</a:t>
            </a:r>
            <a:endParaRPr kumimoji="1" lang="ja-JP" altLang="en-US" sz="800" b="1" i="1" dirty="0"/>
          </a:p>
        </p:txBody>
      </p:sp>
      <p:pic>
        <p:nvPicPr>
          <p:cNvPr id="74" name="図 73">
            <a:extLst>
              <a:ext uri="{FF2B5EF4-FFF2-40B4-BE49-F238E27FC236}">
                <a16:creationId xmlns:a16="http://schemas.microsoft.com/office/drawing/2014/main" id="{52CB8216-4C2D-4785-97B9-DDA40D3849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9" y="986287"/>
            <a:ext cx="2168038" cy="2088888"/>
          </a:xfrm>
          <a:prstGeom prst="rect">
            <a:avLst/>
          </a:prstGeom>
        </p:spPr>
      </p:pic>
      <p:sp>
        <p:nvSpPr>
          <p:cNvPr id="75" name="テキスト ボックス 74">
            <a:extLst>
              <a:ext uri="{FF2B5EF4-FFF2-40B4-BE49-F238E27FC236}">
                <a16:creationId xmlns:a16="http://schemas.microsoft.com/office/drawing/2014/main" id="{87A41F98-4ABF-4F47-88AE-F711EB61504C}"/>
              </a:ext>
            </a:extLst>
          </p:cNvPr>
          <p:cNvSpPr txBox="1"/>
          <p:nvPr/>
        </p:nvSpPr>
        <p:spPr>
          <a:xfrm>
            <a:off x="1285578" y="1620862"/>
            <a:ext cx="76657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700" b="1" dirty="0"/>
              <a:t>( ~6 hours )</a:t>
            </a:r>
            <a:endParaRPr kumimoji="1" lang="ja-JP" altLang="en-US" sz="600" b="1" dirty="0"/>
          </a:p>
        </p:txBody>
      </p:sp>
      <p:sp>
        <p:nvSpPr>
          <p:cNvPr id="245" name="テキスト ボックス 244">
            <a:extLst>
              <a:ext uri="{FF2B5EF4-FFF2-40B4-BE49-F238E27FC236}">
                <a16:creationId xmlns:a16="http://schemas.microsoft.com/office/drawing/2014/main" id="{59C43548-5A56-43BD-AEE9-C5C5750619CE}"/>
              </a:ext>
            </a:extLst>
          </p:cNvPr>
          <p:cNvSpPr txBox="1"/>
          <p:nvPr/>
        </p:nvSpPr>
        <p:spPr>
          <a:xfrm>
            <a:off x="-6353" y="659592"/>
            <a:ext cx="582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dirty="0">
                <a:latin typeface="Abadi" panose="020B0604020202020204" pitchFamily="34" charset="0"/>
              </a:rPr>
              <a:t>A</a:t>
            </a:r>
          </a:p>
          <a:p>
            <a:endParaRPr kumimoji="1" lang="ja-JP" altLang="en-US" sz="1200" b="1" dirty="0">
              <a:latin typeface="Abadi" panose="020B0604020202020204" pitchFamily="34" charset="0"/>
            </a:endParaRPr>
          </a:p>
        </p:txBody>
      </p:sp>
      <p:sp>
        <p:nvSpPr>
          <p:cNvPr id="246" name="テキスト ボックス 245">
            <a:extLst>
              <a:ext uri="{FF2B5EF4-FFF2-40B4-BE49-F238E27FC236}">
                <a16:creationId xmlns:a16="http://schemas.microsoft.com/office/drawing/2014/main" id="{CC6B09AA-E931-4DDA-AABB-88DEC9FBED0D}"/>
              </a:ext>
            </a:extLst>
          </p:cNvPr>
          <p:cNvSpPr txBox="1"/>
          <p:nvPr/>
        </p:nvSpPr>
        <p:spPr>
          <a:xfrm>
            <a:off x="2085925" y="608133"/>
            <a:ext cx="582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dirty="0">
                <a:latin typeface="Abadi" panose="020B0604020202020204" pitchFamily="34" charset="0"/>
              </a:rPr>
              <a:t>B</a:t>
            </a:r>
          </a:p>
          <a:p>
            <a:endParaRPr kumimoji="1" lang="ja-JP" altLang="en-US" sz="1200" b="1" dirty="0">
              <a:latin typeface="Abadi" panose="020B0604020202020204" pitchFamily="34" charset="0"/>
            </a:endParaRPr>
          </a:p>
        </p:txBody>
      </p:sp>
      <p:grpSp>
        <p:nvGrpSpPr>
          <p:cNvPr id="252" name="グループ化 251">
            <a:extLst>
              <a:ext uri="{FF2B5EF4-FFF2-40B4-BE49-F238E27FC236}">
                <a16:creationId xmlns:a16="http://schemas.microsoft.com/office/drawing/2014/main" id="{345040C1-6434-4A5F-97D3-C769319B0692}"/>
              </a:ext>
            </a:extLst>
          </p:cNvPr>
          <p:cNvGrpSpPr/>
          <p:nvPr/>
        </p:nvGrpSpPr>
        <p:grpSpPr>
          <a:xfrm>
            <a:off x="-25307" y="3177054"/>
            <a:ext cx="3697769" cy="2076377"/>
            <a:chOff x="-25307" y="3177054"/>
            <a:chExt cx="3697769" cy="2076377"/>
          </a:xfrm>
        </p:grpSpPr>
        <p:grpSp>
          <p:nvGrpSpPr>
            <p:cNvPr id="228" name="グループ化 227">
              <a:extLst>
                <a:ext uri="{FF2B5EF4-FFF2-40B4-BE49-F238E27FC236}">
                  <a16:creationId xmlns:a16="http://schemas.microsoft.com/office/drawing/2014/main" id="{6DFE3478-C46E-4374-9550-89798D53452D}"/>
                </a:ext>
              </a:extLst>
            </p:cNvPr>
            <p:cNvGrpSpPr/>
            <p:nvPr/>
          </p:nvGrpSpPr>
          <p:grpSpPr>
            <a:xfrm>
              <a:off x="640586" y="3308396"/>
              <a:ext cx="3031876" cy="1945035"/>
              <a:chOff x="573344" y="1190760"/>
              <a:chExt cx="3668570" cy="2588840"/>
            </a:xfrm>
          </p:grpSpPr>
          <p:grpSp>
            <p:nvGrpSpPr>
              <p:cNvPr id="229" name="グループ化 228">
                <a:extLst>
                  <a:ext uri="{FF2B5EF4-FFF2-40B4-BE49-F238E27FC236}">
                    <a16:creationId xmlns:a16="http://schemas.microsoft.com/office/drawing/2014/main" id="{FA3A4A9D-DB1F-4359-9708-247854253B25}"/>
                  </a:ext>
                </a:extLst>
              </p:cNvPr>
              <p:cNvGrpSpPr/>
              <p:nvPr/>
            </p:nvGrpSpPr>
            <p:grpSpPr>
              <a:xfrm>
                <a:off x="573344" y="1190760"/>
                <a:ext cx="3385705" cy="2234045"/>
                <a:chOff x="363105" y="1187339"/>
                <a:chExt cx="3385705" cy="2234045"/>
              </a:xfrm>
            </p:grpSpPr>
            <p:pic>
              <p:nvPicPr>
                <p:cNvPr id="231" name="Picture 4">
                  <a:extLst>
                    <a:ext uri="{FF2B5EF4-FFF2-40B4-BE49-F238E27FC236}">
                      <a16:creationId xmlns:a16="http://schemas.microsoft.com/office/drawing/2014/main" id="{799CEDE7-625F-4DBE-A2C3-83B905CAD0C2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63105" y="1187339"/>
                  <a:ext cx="3385705" cy="2234045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32" name="正方形/長方形 231">
                  <a:extLst>
                    <a:ext uri="{FF2B5EF4-FFF2-40B4-BE49-F238E27FC236}">
                      <a16:creationId xmlns:a16="http://schemas.microsoft.com/office/drawing/2014/main" id="{86C414DC-2C49-46A5-A412-5962FFB46ED2}"/>
                    </a:ext>
                  </a:extLst>
                </p:cNvPr>
                <p:cNvSpPr/>
                <p:nvPr/>
              </p:nvSpPr>
              <p:spPr>
                <a:xfrm>
                  <a:off x="2169051" y="1298915"/>
                  <a:ext cx="1468135" cy="1900353"/>
                </a:xfrm>
                <a:prstGeom prst="rect">
                  <a:avLst/>
                </a:prstGeom>
                <a:solidFill>
                  <a:schemeClr val="bg2">
                    <a:lumMod val="75000"/>
                    <a:alpha val="18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sp>
            <p:nvSpPr>
              <p:cNvPr id="230" name="テキスト ボックス 229">
                <a:extLst>
                  <a:ext uri="{FF2B5EF4-FFF2-40B4-BE49-F238E27FC236}">
                    <a16:creationId xmlns:a16="http://schemas.microsoft.com/office/drawing/2014/main" id="{6EA72A0A-BEFD-402D-8BC6-61C9324E6797}"/>
                  </a:ext>
                </a:extLst>
              </p:cNvPr>
              <p:cNvSpPr txBox="1"/>
              <p:nvPr/>
            </p:nvSpPr>
            <p:spPr>
              <a:xfrm>
                <a:off x="3155303" y="3358275"/>
                <a:ext cx="1086611" cy="421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1100" b="1" dirty="0"/>
                  <a:t>time(sec)</a:t>
                </a:r>
                <a:endParaRPr kumimoji="1" lang="ja-JP" altLang="en-US" sz="1100" b="1" dirty="0"/>
              </a:p>
            </p:txBody>
          </p:sp>
        </p:grpSp>
        <p:sp>
          <p:nvSpPr>
            <p:cNvPr id="247" name="テキスト ボックス 246">
              <a:extLst>
                <a:ext uri="{FF2B5EF4-FFF2-40B4-BE49-F238E27FC236}">
                  <a16:creationId xmlns:a16="http://schemas.microsoft.com/office/drawing/2014/main" id="{F7F3AD33-41B3-4832-8B20-0E129D3042F1}"/>
                </a:ext>
              </a:extLst>
            </p:cNvPr>
            <p:cNvSpPr txBox="1"/>
            <p:nvPr/>
          </p:nvSpPr>
          <p:spPr>
            <a:xfrm>
              <a:off x="-25307" y="3177054"/>
              <a:ext cx="5822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200" b="1" dirty="0">
                  <a:latin typeface="Abadi" panose="020B0604020202020204" pitchFamily="34" charset="0"/>
                </a:rPr>
                <a:t>C</a:t>
              </a:r>
            </a:p>
            <a:p>
              <a:endParaRPr kumimoji="1" lang="ja-JP" altLang="en-US" sz="1200" b="1" dirty="0">
                <a:latin typeface="Abadi" panose="020B0604020202020204" pitchFamily="34" charset="0"/>
              </a:endParaRPr>
            </a:p>
          </p:txBody>
        </p:sp>
      </p:grpSp>
      <p:grpSp>
        <p:nvGrpSpPr>
          <p:cNvPr id="251" name="グループ化 250">
            <a:extLst>
              <a:ext uri="{FF2B5EF4-FFF2-40B4-BE49-F238E27FC236}">
                <a16:creationId xmlns:a16="http://schemas.microsoft.com/office/drawing/2014/main" id="{0386EE53-EB0F-4DF2-8171-669AB2A8F8E2}"/>
              </a:ext>
            </a:extLst>
          </p:cNvPr>
          <p:cNvGrpSpPr/>
          <p:nvPr/>
        </p:nvGrpSpPr>
        <p:grpSpPr>
          <a:xfrm>
            <a:off x="3445320" y="3186542"/>
            <a:ext cx="3114378" cy="1942629"/>
            <a:chOff x="3445320" y="3186542"/>
            <a:chExt cx="3114378" cy="1942629"/>
          </a:xfrm>
        </p:grpSpPr>
        <p:grpSp>
          <p:nvGrpSpPr>
            <p:cNvPr id="233" name="グループ化 232">
              <a:extLst>
                <a:ext uri="{FF2B5EF4-FFF2-40B4-BE49-F238E27FC236}">
                  <a16:creationId xmlns:a16="http://schemas.microsoft.com/office/drawing/2014/main" id="{DFDFCB9B-CEEB-4777-A47F-5DFB10FA6920}"/>
                </a:ext>
              </a:extLst>
            </p:cNvPr>
            <p:cNvGrpSpPr/>
            <p:nvPr/>
          </p:nvGrpSpPr>
          <p:grpSpPr>
            <a:xfrm>
              <a:off x="3813480" y="3212010"/>
              <a:ext cx="2746218" cy="1917161"/>
              <a:chOff x="622189" y="3392195"/>
              <a:chExt cx="3944686" cy="3535818"/>
            </a:xfrm>
          </p:grpSpPr>
          <p:grpSp>
            <p:nvGrpSpPr>
              <p:cNvPr id="234" name="グループ化 233">
                <a:extLst>
                  <a:ext uri="{FF2B5EF4-FFF2-40B4-BE49-F238E27FC236}">
                    <a16:creationId xmlns:a16="http://schemas.microsoft.com/office/drawing/2014/main" id="{1730F739-AFE6-4C2D-B5FF-ED4C36E42CA7}"/>
                  </a:ext>
                </a:extLst>
              </p:cNvPr>
              <p:cNvGrpSpPr/>
              <p:nvPr/>
            </p:nvGrpSpPr>
            <p:grpSpPr>
              <a:xfrm>
                <a:off x="858043" y="3392195"/>
                <a:ext cx="3708832" cy="3535818"/>
                <a:chOff x="858043" y="3392195"/>
                <a:chExt cx="3708832" cy="3535818"/>
              </a:xfrm>
            </p:grpSpPr>
            <p:pic>
              <p:nvPicPr>
                <p:cNvPr id="236" name="Picture 6">
                  <a:extLst>
                    <a:ext uri="{FF2B5EF4-FFF2-40B4-BE49-F238E27FC236}">
                      <a16:creationId xmlns:a16="http://schemas.microsoft.com/office/drawing/2014/main" id="{B4EC3BD3-6B26-43E9-8359-3EAA169648F9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58043" y="3901072"/>
                  <a:ext cx="3571875" cy="2371725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237" name="グループ化 236">
                  <a:extLst>
                    <a:ext uri="{FF2B5EF4-FFF2-40B4-BE49-F238E27FC236}">
                      <a16:creationId xmlns:a16="http://schemas.microsoft.com/office/drawing/2014/main" id="{F39123BA-B7C5-4650-824B-33F5D54C5FE5}"/>
                    </a:ext>
                  </a:extLst>
                </p:cNvPr>
                <p:cNvGrpSpPr/>
                <p:nvPr/>
              </p:nvGrpSpPr>
              <p:grpSpPr>
                <a:xfrm>
                  <a:off x="966116" y="3392195"/>
                  <a:ext cx="3600759" cy="3535818"/>
                  <a:chOff x="966116" y="3392195"/>
                  <a:chExt cx="3600759" cy="3535818"/>
                </a:xfrm>
              </p:grpSpPr>
              <p:grpSp>
                <p:nvGrpSpPr>
                  <p:cNvPr id="238" name="グループ化 237">
                    <a:extLst>
                      <a:ext uri="{FF2B5EF4-FFF2-40B4-BE49-F238E27FC236}">
                        <a16:creationId xmlns:a16="http://schemas.microsoft.com/office/drawing/2014/main" id="{ABC12B5E-64C3-438A-9F21-F9C249B54225}"/>
                      </a:ext>
                    </a:extLst>
                  </p:cNvPr>
                  <p:cNvGrpSpPr/>
                  <p:nvPr/>
                </p:nvGrpSpPr>
                <p:grpSpPr>
                  <a:xfrm>
                    <a:off x="1168718" y="6015547"/>
                    <a:ext cx="3280635" cy="912466"/>
                    <a:chOff x="699684" y="5657874"/>
                    <a:chExt cx="3280635" cy="912466"/>
                  </a:xfrm>
                </p:grpSpPr>
                <p:sp>
                  <p:nvSpPr>
                    <p:cNvPr id="240" name="テキスト ボックス 239">
                      <a:extLst>
                        <a:ext uri="{FF2B5EF4-FFF2-40B4-BE49-F238E27FC236}">
                          <a16:creationId xmlns:a16="http://schemas.microsoft.com/office/drawing/2014/main" id="{015FF94B-9DE3-406E-98AE-154762CF971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99684" y="5768438"/>
                      <a:ext cx="944380" cy="425725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kumimoji="1" lang="en-US" altLang="ja-JP" sz="900" b="1" dirty="0"/>
                        <a:t>N2</a:t>
                      </a:r>
                      <a:endParaRPr kumimoji="1" lang="ja-JP" altLang="en-US" sz="900" b="1" dirty="0"/>
                    </a:p>
                  </p:txBody>
                </p:sp>
                <p:sp>
                  <p:nvSpPr>
                    <p:cNvPr id="241" name="テキスト ボックス 240">
                      <a:extLst>
                        <a:ext uri="{FF2B5EF4-FFF2-40B4-BE49-F238E27FC236}">
                          <a16:creationId xmlns:a16="http://schemas.microsoft.com/office/drawing/2014/main" id="{720F526E-B682-4F1A-95B7-47E29963506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825270" y="5775656"/>
                      <a:ext cx="944380" cy="794684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kumimoji="1" lang="en-US" altLang="ja-JP" sz="1050" i="1" dirty="0"/>
                        <a:t>pkc-1(nj3)</a:t>
                      </a:r>
                      <a:endParaRPr kumimoji="1" lang="ja-JP" altLang="en-US" sz="1050" i="1" dirty="0"/>
                    </a:p>
                  </p:txBody>
                </p:sp>
                <p:sp>
                  <p:nvSpPr>
                    <p:cNvPr id="242" name="テキスト ボックス 241">
                      <a:extLst>
                        <a:ext uri="{FF2B5EF4-FFF2-40B4-BE49-F238E27FC236}">
                          <a16:creationId xmlns:a16="http://schemas.microsoft.com/office/drawing/2014/main" id="{587B210D-58BC-4ED7-B23A-29143757DA7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729387" y="5657874"/>
                      <a:ext cx="1250932" cy="624394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kumimoji="1" lang="en-US" altLang="ja-JP" sz="800" b="1" i="1" dirty="0"/>
                        <a:t>Ex[gcy-5p::</a:t>
                      </a:r>
                    </a:p>
                    <a:p>
                      <a:pPr algn="ctr"/>
                      <a:r>
                        <a:rPr kumimoji="1" lang="en-US" altLang="ja-JP" sz="800" b="1" i="1" dirty="0"/>
                        <a:t>pkc-1(gf)]</a:t>
                      </a:r>
                      <a:endParaRPr kumimoji="1" lang="ja-JP" altLang="en-US" sz="800" b="1" i="1" dirty="0"/>
                    </a:p>
                  </p:txBody>
                </p:sp>
              </p:grpSp>
              <p:sp>
                <p:nvSpPr>
                  <p:cNvPr id="239" name="テキスト ボックス 238">
                    <a:extLst>
                      <a:ext uri="{FF2B5EF4-FFF2-40B4-BE49-F238E27FC236}">
                        <a16:creationId xmlns:a16="http://schemas.microsoft.com/office/drawing/2014/main" id="{88E6784E-D663-4A58-9C32-4EED25AB3B2B}"/>
                      </a:ext>
                    </a:extLst>
                  </p:cNvPr>
                  <p:cNvSpPr txBox="1"/>
                  <p:nvPr/>
                </p:nvSpPr>
                <p:spPr>
                  <a:xfrm>
                    <a:off x="966116" y="3392195"/>
                    <a:ext cx="3600759" cy="45410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kumimoji="1" lang="en-US" altLang="ja-JP" sz="1000" b="1" dirty="0"/>
                      <a:t>Average </a:t>
                    </a:r>
                    <a:r>
                      <a:rPr kumimoji="1" lang="en-US" altLang="ja-JP" sz="1000" b="1" dirty="0" err="1"/>
                      <a:t>dF</a:t>
                    </a:r>
                    <a:r>
                      <a:rPr kumimoji="1" lang="en-US" altLang="ja-JP" sz="1000" b="1" dirty="0"/>
                      <a:t>/F after stimulus</a:t>
                    </a:r>
                    <a:endParaRPr kumimoji="1" lang="ja-JP" altLang="en-US" sz="1000" b="1" dirty="0"/>
                  </a:p>
                </p:txBody>
              </p:sp>
            </p:grpSp>
          </p:grpSp>
          <p:sp>
            <p:nvSpPr>
              <p:cNvPr id="235" name="テキスト ボックス 234">
                <a:extLst>
                  <a:ext uri="{FF2B5EF4-FFF2-40B4-BE49-F238E27FC236}">
                    <a16:creationId xmlns:a16="http://schemas.microsoft.com/office/drawing/2014/main" id="{F785F56B-E147-49A1-ABB5-63F8E1C08AAE}"/>
                  </a:ext>
                </a:extLst>
              </p:cNvPr>
              <p:cNvSpPr txBox="1"/>
              <p:nvPr/>
            </p:nvSpPr>
            <p:spPr>
              <a:xfrm rot="16200000">
                <a:off x="151044" y="4857922"/>
                <a:ext cx="1273859" cy="3315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900" b="1" dirty="0" err="1"/>
                  <a:t>dF</a:t>
                </a:r>
                <a:r>
                  <a:rPr kumimoji="1" lang="en-US" altLang="ja-JP" sz="900" b="1" dirty="0"/>
                  <a:t>/F(%)</a:t>
                </a:r>
                <a:endParaRPr kumimoji="1" lang="ja-JP" altLang="en-US" sz="900" b="1" dirty="0"/>
              </a:p>
            </p:txBody>
          </p:sp>
        </p:grpSp>
        <p:sp>
          <p:nvSpPr>
            <p:cNvPr id="248" name="テキスト ボックス 247">
              <a:extLst>
                <a:ext uri="{FF2B5EF4-FFF2-40B4-BE49-F238E27FC236}">
                  <a16:creationId xmlns:a16="http://schemas.microsoft.com/office/drawing/2014/main" id="{516566E2-569E-49C8-B41E-E7813B3355A7}"/>
                </a:ext>
              </a:extLst>
            </p:cNvPr>
            <p:cNvSpPr txBox="1"/>
            <p:nvPr/>
          </p:nvSpPr>
          <p:spPr>
            <a:xfrm>
              <a:off x="3445320" y="3186542"/>
              <a:ext cx="5822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200" b="1" dirty="0">
                  <a:latin typeface="Abadi" panose="020B0604020202020204" pitchFamily="34" charset="0"/>
                </a:rPr>
                <a:t>D</a:t>
              </a:r>
            </a:p>
            <a:p>
              <a:endParaRPr kumimoji="1" lang="ja-JP" altLang="en-US" sz="1200" b="1" dirty="0">
                <a:latin typeface="Abadi" panose="020B0604020202020204" pitchFamily="34" charset="0"/>
              </a:endParaRPr>
            </a:p>
          </p:txBody>
        </p:sp>
      </p:grpSp>
      <p:grpSp>
        <p:nvGrpSpPr>
          <p:cNvPr id="253" name="グループ化 252">
            <a:extLst>
              <a:ext uri="{FF2B5EF4-FFF2-40B4-BE49-F238E27FC236}">
                <a16:creationId xmlns:a16="http://schemas.microsoft.com/office/drawing/2014/main" id="{2ADE4F59-603D-4A7E-9D98-35D1E3B2FE86}"/>
              </a:ext>
            </a:extLst>
          </p:cNvPr>
          <p:cNvGrpSpPr/>
          <p:nvPr/>
        </p:nvGrpSpPr>
        <p:grpSpPr>
          <a:xfrm>
            <a:off x="-14641" y="5103328"/>
            <a:ext cx="6887391" cy="2127328"/>
            <a:chOff x="-14641" y="5103328"/>
            <a:chExt cx="6887391" cy="2127328"/>
          </a:xfrm>
        </p:grpSpPr>
        <p:pic>
          <p:nvPicPr>
            <p:cNvPr id="227" name="図 226">
              <a:extLst>
                <a:ext uri="{FF2B5EF4-FFF2-40B4-BE49-F238E27FC236}">
                  <a16:creationId xmlns:a16="http://schemas.microsoft.com/office/drawing/2014/main" id="{940C85AC-3330-4C05-8D1F-23508848617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750" y="5314547"/>
              <a:ext cx="6858000" cy="1916109"/>
            </a:xfrm>
            <a:prstGeom prst="rect">
              <a:avLst/>
            </a:prstGeom>
          </p:spPr>
        </p:pic>
        <p:sp>
          <p:nvSpPr>
            <p:cNvPr id="249" name="テキスト ボックス 248">
              <a:extLst>
                <a:ext uri="{FF2B5EF4-FFF2-40B4-BE49-F238E27FC236}">
                  <a16:creationId xmlns:a16="http://schemas.microsoft.com/office/drawing/2014/main" id="{1AC33A51-25EA-4FAD-AC19-A43C59B41A0A}"/>
                </a:ext>
              </a:extLst>
            </p:cNvPr>
            <p:cNvSpPr txBox="1"/>
            <p:nvPr/>
          </p:nvSpPr>
          <p:spPr>
            <a:xfrm>
              <a:off x="-14641" y="5103328"/>
              <a:ext cx="5822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200" b="1" dirty="0">
                  <a:latin typeface="Abadi" panose="020B0604020202020204" pitchFamily="34" charset="0"/>
                </a:rPr>
                <a:t>E</a:t>
              </a:r>
            </a:p>
            <a:p>
              <a:endParaRPr kumimoji="1" lang="ja-JP" altLang="en-US" sz="1200" b="1" dirty="0">
                <a:latin typeface="Abadi" panose="020B0604020202020204" pitchFamily="34" charset="0"/>
              </a:endParaRPr>
            </a:p>
          </p:txBody>
        </p:sp>
      </p:grpSp>
      <p:pic>
        <p:nvPicPr>
          <p:cNvPr id="3080" name="Picture 8">
            <a:extLst>
              <a:ext uri="{FF2B5EF4-FFF2-40B4-BE49-F238E27FC236}">
                <a16:creationId xmlns:a16="http://schemas.microsoft.com/office/drawing/2014/main" id="{1381C605-1DD7-4332-9B72-3F4F4FDEDA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528" y="1238042"/>
            <a:ext cx="3871161" cy="121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E1AF59D6-9409-4959-BDAE-1FF19BE9F068}"/>
              </a:ext>
            </a:extLst>
          </p:cNvPr>
          <p:cNvGrpSpPr/>
          <p:nvPr/>
        </p:nvGrpSpPr>
        <p:grpSpPr>
          <a:xfrm>
            <a:off x="2688288" y="2694337"/>
            <a:ext cx="3819672" cy="457431"/>
            <a:chOff x="2610597" y="4922620"/>
            <a:chExt cx="4201639" cy="415846"/>
          </a:xfrm>
        </p:grpSpPr>
        <p:grpSp>
          <p:nvGrpSpPr>
            <p:cNvPr id="61" name="グループ化 60">
              <a:extLst>
                <a:ext uri="{FF2B5EF4-FFF2-40B4-BE49-F238E27FC236}">
                  <a16:creationId xmlns:a16="http://schemas.microsoft.com/office/drawing/2014/main" id="{66C7ABCA-90CD-420C-A6DD-B7586C67CC34}"/>
                </a:ext>
              </a:extLst>
            </p:cNvPr>
            <p:cNvGrpSpPr/>
            <p:nvPr/>
          </p:nvGrpSpPr>
          <p:grpSpPr>
            <a:xfrm>
              <a:off x="2610597" y="4922620"/>
              <a:ext cx="613296" cy="243044"/>
              <a:chOff x="2610597" y="4922620"/>
              <a:chExt cx="613296" cy="243044"/>
            </a:xfrm>
          </p:grpSpPr>
          <p:cxnSp>
            <p:nvCxnSpPr>
              <p:cNvPr id="71" name="直線矢印コネクタ 70">
                <a:extLst>
                  <a:ext uri="{FF2B5EF4-FFF2-40B4-BE49-F238E27FC236}">
                    <a16:creationId xmlns:a16="http://schemas.microsoft.com/office/drawing/2014/main" id="{A5EFF6E8-AF8E-407F-945D-1FC0A9AB952F}"/>
                  </a:ext>
                </a:extLst>
              </p:cNvPr>
              <p:cNvCxnSpPr/>
              <p:nvPr/>
            </p:nvCxnSpPr>
            <p:spPr>
              <a:xfrm>
                <a:off x="2647525" y="4954044"/>
                <a:ext cx="560243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" name="テキスト ボックス 71">
                <a:extLst>
                  <a:ext uri="{FF2B5EF4-FFF2-40B4-BE49-F238E27FC236}">
                    <a16:creationId xmlns:a16="http://schemas.microsoft.com/office/drawing/2014/main" id="{61DB66BC-234C-4560-9680-9CF6D9C0AF58}"/>
                  </a:ext>
                </a:extLst>
              </p:cNvPr>
              <p:cNvSpPr txBox="1"/>
              <p:nvPr/>
            </p:nvSpPr>
            <p:spPr>
              <a:xfrm>
                <a:off x="2610597" y="4922620"/>
                <a:ext cx="613296" cy="2430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900" dirty="0"/>
                  <a:t>N2</a:t>
                </a:r>
              </a:p>
            </p:txBody>
          </p:sp>
        </p:grpSp>
        <p:grpSp>
          <p:nvGrpSpPr>
            <p:cNvPr id="62" name="グループ化 61">
              <a:extLst>
                <a:ext uri="{FF2B5EF4-FFF2-40B4-BE49-F238E27FC236}">
                  <a16:creationId xmlns:a16="http://schemas.microsoft.com/office/drawing/2014/main" id="{972D8569-495F-44D7-B7C8-8B2893E3BD2C}"/>
                </a:ext>
              </a:extLst>
            </p:cNvPr>
            <p:cNvGrpSpPr/>
            <p:nvPr/>
          </p:nvGrpSpPr>
          <p:grpSpPr>
            <a:xfrm>
              <a:off x="3309951" y="4922962"/>
              <a:ext cx="2843072" cy="230832"/>
              <a:chOff x="2498546" y="4921512"/>
              <a:chExt cx="1326314" cy="230832"/>
            </a:xfrm>
          </p:grpSpPr>
          <p:cxnSp>
            <p:nvCxnSpPr>
              <p:cNvPr id="69" name="直線矢印コネクタ 68">
                <a:extLst>
                  <a:ext uri="{FF2B5EF4-FFF2-40B4-BE49-F238E27FC236}">
                    <a16:creationId xmlns:a16="http://schemas.microsoft.com/office/drawing/2014/main" id="{4ED83B04-51DE-4E13-A3D8-8E05E8C59661}"/>
                  </a:ext>
                </a:extLst>
              </p:cNvPr>
              <p:cNvCxnSpPr/>
              <p:nvPr/>
            </p:nvCxnSpPr>
            <p:spPr>
              <a:xfrm>
                <a:off x="2498546" y="4954044"/>
                <a:ext cx="1321019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0" name="テキスト ボックス 69">
                <a:extLst>
                  <a:ext uri="{FF2B5EF4-FFF2-40B4-BE49-F238E27FC236}">
                    <a16:creationId xmlns:a16="http://schemas.microsoft.com/office/drawing/2014/main" id="{57E353EC-720A-4995-BB6A-EB3A26ABBF5D}"/>
                  </a:ext>
                </a:extLst>
              </p:cNvPr>
              <p:cNvSpPr txBox="1"/>
              <p:nvPr/>
            </p:nvSpPr>
            <p:spPr>
              <a:xfrm>
                <a:off x="2522312" y="4921512"/>
                <a:ext cx="1302548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900" i="1" dirty="0"/>
                  <a:t>pkc-1(nj3[W218stop], loss of function)</a:t>
                </a:r>
              </a:p>
            </p:txBody>
          </p:sp>
        </p:grpSp>
        <p:grpSp>
          <p:nvGrpSpPr>
            <p:cNvPr id="63" name="グループ化 62">
              <a:extLst>
                <a:ext uri="{FF2B5EF4-FFF2-40B4-BE49-F238E27FC236}">
                  <a16:creationId xmlns:a16="http://schemas.microsoft.com/office/drawing/2014/main" id="{B791B0A5-E7E1-4501-873A-4B771C3C4C2B}"/>
                </a:ext>
              </a:extLst>
            </p:cNvPr>
            <p:cNvGrpSpPr/>
            <p:nvPr/>
          </p:nvGrpSpPr>
          <p:grpSpPr>
            <a:xfrm>
              <a:off x="3877361" y="5107634"/>
              <a:ext cx="1153082" cy="230832"/>
              <a:chOff x="2354917" y="4944215"/>
              <a:chExt cx="2247033" cy="230832"/>
            </a:xfrm>
          </p:grpSpPr>
          <p:cxnSp>
            <p:nvCxnSpPr>
              <p:cNvPr id="67" name="直線矢印コネクタ 66">
                <a:extLst>
                  <a:ext uri="{FF2B5EF4-FFF2-40B4-BE49-F238E27FC236}">
                    <a16:creationId xmlns:a16="http://schemas.microsoft.com/office/drawing/2014/main" id="{F05AECC1-A5FA-45E1-99BE-8BCE8D2D23F3}"/>
                  </a:ext>
                </a:extLst>
              </p:cNvPr>
              <p:cNvCxnSpPr/>
              <p:nvPr/>
            </p:nvCxnSpPr>
            <p:spPr>
              <a:xfrm>
                <a:off x="2840775" y="4980172"/>
                <a:ext cx="1321018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テキスト ボックス 67">
                <a:extLst>
                  <a:ext uri="{FF2B5EF4-FFF2-40B4-BE49-F238E27FC236}">
                    <a16:creationId xmlns:a16="http://schemas.microsoft.com/office/drawing/2014/main" id="{BE9F9A58-5127-4971-BE7C-85D0F8FF3882}"/>
                  </a:ext>
                </a:extLst>
              </p:cNvPr>
              <p:cNvSpPr txBox="1"/>
              <p:nvPr/>
            </p:nvSpPr>
            <p:spPr>
              <a:xfrm>
                <a:off x="2354917" y="4944215"/>
                <a:ext cx="2247033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900" i="1" dirty="0"/>
                  <a:t>Ex[</a:t>
                </a:r>
                <a:r>
                  <a:rPr kumimoji="1" lang="en-US" altLang="ja-JP" sz="900" i="1" dirty="0" err="1"/>
                  <a:t>ASERp</a:t>
                </a:r>
                <a:r>
                  <a:rPr kumimoji="1" lang="en-US" altLang="ja-JP" sz="900" i="1" dirty="0"/>
                  <a:t>::pkc-1]</a:t>
                </a:r>
              </a:p>
            </p:txBody>
          </p:sp>
        </p:grpSp>
        <p:grpSp>
          <p:nvGrpSpPr>
            <p:cNvPr id="64" name="グループ化 63">
              <a:extLst>
                <a:ext uri="{FF2B5EF4-FFF2-40B4-BE49-F238E27FC236}">
                  <a16:creationId xmlns:a16="http://schemas.microsoft.com/office/drawing/2014/main" id="{AB61C3BD-3D44-48EA-B611-D01A1B731A9D}"/>
                </a:ext>
              </a:extLst>
            </p:cNvPr>
            <p:cNvGrpSpPr/>
            <p:nvPr/>
          </p:nvGrpSpPr>
          <p:grpSpPr>
            <a:xfrm>
              <a:off x="5102150" y="5106423"/>
              <a:ext cx="1710086" cy="209847"/>
              <a:chOff x="1771713" y="4941095"/>
              <a:chExt cx="3332477" cy="209847"/>
            </a:xfrm>
          </p:grpSpPr>
          <p:cxnSp>
            <p:nvCxnSpPr>
              <p:cNvPr id="65" name="直線矢印コネクタ 64">
                <a:extLst>
                  <a:ext uri="{FF2B5EF4-FFF2-40B4-BE49-F238E27FC236}">
                    <a16:creationId xmlns:a16="http://schemas.microsoft.com/office/drawing/2014/main" id="{D4D7DCFA-A5D5-43E0-8D17-5E1CF93F6CAE}"/>
                  </a:ext>
                </a:extLst>
              </p:cNvPr>
              <p:cNvCxnSpPr/>
              <p:nvPr/>
            </p:nvCxnSpPr>
            <p:spPr>
              <a:xfrm>
                <a:off x="2746015" y="4977772"/>
                <a:ext cx="1321020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テキスト ボックス 65">
                <a:extLst>
                  <a:ext uri="{FF2B5EF4-FFF2-40B4-BE49-F238E27FC236}">
                    <a16:creationId xmlns:a16="http://schemas.microsoft.com/office/drawing/2014/main" id="{73773FE0-28DF-40AF-8905-0EDB1068111A}"/>
                  </a:ext>
                </a:extLst>
              </p:cNvPr>
              <p:cNvSpPr txBox="1"/>
              <p:nvPr/>
            </p:nvSpPr>
            <p:spPr>
              <a:xfrm>
                <a:off x="1771713" y="4941095"/>
                <a:ext cx="3332477" cy="2098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900" i="1" dirty="0"/>
                  <a:t>Ex[</a:t>
                </a:r>
                <a:r>
                  <a:rPr kumimoji="1" lang="en-US" altLang="ja-JP" sz="900" i="1" dirty="0" err="1"/>
                  <a:t>ASERp</a:t>
                </a:r>
                <a:r>
                  <a:rPr kumimoji="1" lang="en-US" altLang="ja-JP" sz="900" i="1" dirty="0"/>
                  <a:t>::pkc-1(A160Egf)]</a:t>
                </a:r>
              </a:p>
            </p:txBody>
          </p:sp>
        </p:grpSp>
      </p:grpSp>
      <p:sp>
        <p:nvSpPr>
          <p:cNvPr id="24" name="右大かっこ 23">
            <a:extLst>
              <a:ext uri="{FF2B5EF4-FFF2-40B4-BE49-F238E27FC236}">
                <a16:creationId xmlns:a16="http://schemas.microsoft.com/office/drawing/2014/main" id="{14AD0E3F-C24E-4C58-9599-074117E07F3F}"/>
              </a:ext>
            </a:extLst>
          </p:cNvPr>
          <p:cNvSpPr/>
          <p:nvPr/>
        </p:nvSpPr>
        <p:spPr>
          <a:xfrm rot="5400000">
            <a:off x="5634974" y="1990720"/>
            <a:ext cx="29970" cy="803321"/>
          </a:xfrm>
          <a:prstGeom prst="righ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5F7AFD38-A440-4CED-9B1C-06C74C752697}"/>
              </a:ext>
            </a:extLst>
          </p:cNvPr>
          <p:cNvGrpSpPr/>
          <p:nvPr/>
        </p:nvGrpSpPr>
        <p:grpSpPr>
          <a:xfrm>
            <a:off x="2832224" y="784384"/>
            <a:ext cx="3189248" cy="1898656"/>
            <a:chOff x="2832224" y="784384"/>
            <a:chExt cx="3189248" cy="1898656"/>
          </a:xfrm>
        </p:grpSpPr>
        <p:grpSp>
          <p:nvGrpSpPr>
            <p:cNvPr id="2" name="グループ化 1">
              <a:extLst>
                <a:ext uri="{FF2B5EF4-FFF2-40B4-BE49-F238E27FC236}">
                  <a16:creationId xmlns:a16="http://schemas.microsoft.com/office/drawing/2014/main" id="{6648A428-44A2-4F88-B1C8-52F637A31313}"/>
                </a:ext>
              </a:extLst>
            </p:cNvPr>
            <p:cNvGrpSpPr/>
            <p:nvPr/>
          </p:nvGrpSpPr>
          <p:grpSpPr>
            <a:xfrm>
              <a:off x="2832224" y="784384"/>
              <a:ext cx="2948394" cy="562320"/>
              <a:chOff x="2832224" y="784384"/>
              <a:chExt cx="2948394" cy="562320"/>
            </a:xfrm>
          </p:grpSpPr>
          <p:grpSp>
            <p:nvGrpSpPr>
              <p:cNvPr id="27" name="グループ化 26">
                <a:extLst>
                  <a:ext uri="{FF2B5EF4-FFF2-40B4-BE49-F238E27FC236}">
                    <a16:creationId xmlns:a16="http://schemas.microsoft.com/office/drawing/2014/main" id="{2FEB1811-6994-4BBE-8956-8AC26F7024C5}"/>
                  </a:ext>
                </a:extLst>
              </p:cNvPr>
              <p:cNvGrpSpPr/>
              <p:nvPr/>
            </p:nvGrpSpPr>
            <p:grpSpPr>
              <a:xfrm>
                <a:off x="2985518" y="987022"/>
                <a:ext cx="1400411" cy="346771"/>
                <a:chOff x="2887094" y="3379806"/>
                <a:chExt cx="1540453" cy="346771"/>
              </a:xfrm>
            </p:grpSpPr>
            <p:grpSp>
              <p:nvGrpSpPr>
                <p:cNvPr id="51" name="グループ化 50">
                  <a:extLst>
                    <a:ext uri="{FF2B5EF4-FFF2-40B4-BE49-F238E27FC236}">
                      <a16:creationId xmlns:a16="http://schemas.microsoft.com/office/drawing/2014/main" id="{661AC01C-3030-4CD9-A2A5-BC0ACA1445C2}"/>
                    </a:ext>
                  </a:extLst>
                </p:cNvPr>
                <p:cNvGrpSpPr/>
                <p:nvPr/>
              </p:nvGrpSpPr>
              <p:grpSpPr>
                <a:xfrm>
                  <a:off x="2887094" y="3504701"/>
                  <a:ext cx="1540453" cy="221876"/>
                  <a:chOff x="2895178" y="3546804"/>
                  <a:chExt cx="1540453" cy="221876"/>
                </a:xfrm>
              </p:grpSpPr>
              <p:grpSp>
                <p:nvGrpSpPr>
                  <p:cNvPr id="55" name="グループ化 54">
                    <a:extLst>
                      <a:ext uri="{FF2B5EF4-FFF2-40B4-BE49-F238E27FC236}">
                        <a16:creationId xmlns:a16="http://schemas.microsoft.com/office/drawing/2014/main" id="{50CA8B21-57FB-4C7B-8799-A56BE1424DBB}"/>
                      </a:ext>
                    </a:extLst>
                  </p:cNvPr>
                  <p:cNvGrpSpPr/>
                  <p:nvPr/>
                </p:nvGrpSpPr>
                <p:grpSpPr>
                  <a:xfrm>
                    <a:off x="2895178" y="3553236"/>
                    <a:ext cx="757648" cy="215444"/>
                    <a:chOff x="908473" y="535744"/>
                    <a:chExt cx="974466" cy="195859"/>
                  </a:xfrm>
                </p:grpSpPr>
                <p:sp>
                  <p:nvSpPr>
                    <p:cNvPr id="59" name="右大かっこ 58">
                      <a:extLst>
                        <a:ext uri="{FF2B5EF4-FFF2-40B4-BE49-F238E27FC236}">
                          <a16:creationId xmlns:a16="http://schemas.microsoft.com/office/drawing/2014/main" id="{70979B32-20EC-4C93-A142-94A606A3B153}"/>
                        </a:ext>
                      </a:extLst>
                    </p:cNvPr>
                    <p:cNvSpPr/>
                    <p:nvPr/>
                  </p:nvSpPr>
                  <p:spPr>
                    <a:xfrm rot="16200000">
                      <a:off x="1376814" y="189583"/>
                      <a:ext cx="37784" cy="974466"/>
                    </a:xfrm>
                    <a:prstGeom prst="rightBracket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  <p:sp>
                  <p:nvSpPr>
                    <p:cNvPr id="60" name="テキスト ボックス 59">
                      <a:extLst>
                        <a:ext uri="{FF2B5EF4-FFF2-40B4-BE49-F238E27FC236}">
                          <a16:creationId xmlns:a16="http://schemas.microsoft.com/office/drawing/2014/main" id="{903D538D-388C-4DE3-8A32-04A2220E551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177217" y="535744"/>
                      <a:ext cx="583508" cy="19585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kumimoji="1" lang="en-US" altLang="ja-JP" sz="800" dirty="0"/>
                        <a:t>***</a:t>
                      </a:r>
                      <a:endParaRPr kumimoji="1" lang="en-US" altLang="ja-JP" sz="900" dirty="0"/>
                    </a:p>
                  </p:txBody>
                </p:sp>
              </p:grpSp>
              <p:grpSp>
                <p:nvGrpSpPr>
                  <p:cNvPr id="56" name="グループ化 55">
                    <a:extLst>
                      <a:ext uri="{FF2B5EF4-FFF2-40B4-BE49-F238E27FC236}">
                        <a16:creationId xmlns:a16="http://schemas.microsoft.com/office/drawing/2014/main" id="{F179E9C8-A54C-4F33-9248-3CDCCFEAAAAC}"/>
                      </a:ext>
                    </a:extLst>
                  </p:cNvPr>
                  <p:cNvGrpSpPr/>
                  <p:nvPr/>
                </p:nvGrpSpPr>
                <p:grpSpPr>
                  <a:xfrm>
                    <a:off x="3705339" y="3546804"/>
                    <a:ext cx="730292" cy="215444"/>
                    <a:chOff x="976469" y="531966"/>
                    <a:chExt cx="939281" cy="195859"/>
                  </a:xfrm>
                </p:grpSpPr>
                <p:sp>
                  <p:nvSpPr>
                    <p:cNvPr id="57" name="右大かっこ 56">
                      <a:extLst>
                        <a:ext uri="{FF2B5EF4-FFF2-40B4-BE49-F238E27FC236}">
                          <a16:creationId xmlns:a16="http://schemas.microsoft.com/office/drawing/2014/main" id="{330BF8F3-0A69-4538-8109-C2DBA2D69F1E}"/>
                        </a:ext>
                      </a:extLst>
                    </p:cNvPr>
                    <p:cNvSpPr/>
                    <p:nvPr/>
                  </p:nvSpPr>
                  <p:spPr>
                    <a:xfrm rot="16200000">
                      <a:off x="1432487" y="205973"/>
                      <a:ext cx="27246" cy="939281"/>
                    </a:xfrm>
                    <a:prstGeom prst="rightBracket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kumimoji="1" lang="ja-JP" altLang="en-US" dirty="0"/>
                    </a:p>
                  </p:txBody>
                </p:sp>
                <p:sp>
                  <p:nvSpPr>
                    <p:cNvPr id="58" name="テキスト ボックス 57">
                      <a:extLst>
                        <a:ext uri="{FF2B5EF4-FFF2-40B4-BE49-F238E27FC236}">
                          <a16:creationId xmlns:a16="http://schemas.microsoft.com/office/drawing/2014/main" id="{71DA5A06-9E04-42C4-869D-CE9C4895898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40081" y="531966"/>
                      <a:ext cx="628996" cy="19585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kumimoji="1" lang="en-US" altLang="ja-JP" sz="800" dirty="0"/>
                        <a:t>***</a:t>
                      </a:r>
                      <a:endParaRPr kumimoji="1" lang="en-US" altLang="ja-JP" sz="900" dirty="0"/>
                    </a:p>
                  </p:txBody>
                </p:sp>
              </p:grpSp>
            </p:grpSp>
            <p:grpSp>
              <p:nvGrpSpPr>
                <p:cNvPr id="52" name="グループ化 51">
                  <a:extLst>
                    <a:ext uri="{FF2B5EF4-FFF2-40B4-BE49-F238E27FC236}">
                      <a16:creationId xmlns:a16="http://schemas.microsoft.com/office/drawing/2014/main" id="{79A624E4-0436-4EC9-8D37-9EBFECA3E963}"/>
                    </a:ext>
                  </a:extLst>
                </p:cNvPr>
                <p:cNvGrpSpPr/>
                <p:nvPr/>
              </p:nvGrpSpPr>
              <p:grpSpPr>
                <a:xfrm>
                  <a:off x="2965814" y="3379806"/>
                  <a:ext cx="1455153" cy="227246"/>
                  <a:chOff x="814309" y="503683"/>
                  <a:chExt cx="873105" cy="206589"/>
                </a:xfrm>
              </p:grpSpPr>
              <p:sp>
                <p:nvSpPr>
                  <p:cNvPr id="53" name="右大かっこ 52">
                    <a:extLst>
                      <a:ext uri="{FF2B5EF4-FFF2-40B4-BE49-F238E27FC236}">
                        <a16:creationId xmlns:a16="http://schemas.microsoft.com/office/drawing/2014/main" id="{8A7DEFB5-571E-46EE-B287-E4E665647C01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1230080" y="252938"/>
                    <a:ext cx="41563" cy="873105"/>
                  </a:xfrm>
                  <a:prstGeom prst="rightBracket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 dirty="0"/>
                  </a:p>
                </p:txBody>
              </p:sp>
              <p:sp>
                <p:nvSpPr>
                  <p:cNvPr id="54" name="テキスト ボックス 53">
                    <a:extLst>
                      <a:ext uri="{FF2B5EF4-FFF2-40B4-BE49-F238E27FC236}">
                        <a16:creationId xmlns:a16="http://schemas.microsoft.com/office/drawing/2014/main" id="{33FB2DA1-0037-4063-B014-9B4E69B60A5E}"/>
                      </a:ext>
                    </a:extLst>
                  </p:cNvPr>
                  <p:cNvSpPr txBox="1"/>
                  <p:nvPr/>
                </p:nvSpPr>
                <p:spPr>
                  <a:xfrm>
                    <a:off x="1117238" y="503683"/>
                    <a:ext cx="241285" cy="1780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kumimoji="1" lang="en-US" altLang="ja-JP" sz="800" dirty="0" err="1"/>
                      <a:t>n.s</a:t>
                    </a:r>
                    <a:r>
                      <a:rPr kumimoji="1" lang="en-US" altLang="ja-JP" sz="800" dirty="0"/>
                      <a:t>.</a:t>
                    </a:r>
                    <a:endParaRPr kumimoji="1" lang="en-US" altLang="ja-JP" sz="900" dirty="0"/>
                  </a:p>
                </p:txBody>
              </p:sp>
            </p:grpSp>
          </p:grpSp>
          <p:grpSp>
            <p:nvGrpSpPr>
              <p:cNvPr id="28" name="グループ化 27">
                <a:extLst>
                  <a:ext uri="{FF2B5EF4-FFF2-40B4-BE49-F238E27FC236}">
                    <a16:creationId xmlns:a16="http://schemas.microsoft.com/office/drawing/2014/main" id="{2CA26802-4AD4-40FE-B94B-BDE7F3AA91DE}"/>
                  </a:ext>
                </a:extLst>
              </p:cNvPr>
              <p:cNvGrpSpPr/>
              <p:nvPr/>
            </p:nvGrpSpPr>
            <p:grpSpPr>
              <a:xfrm>
                <a:off x="2832224" y="784384"/>
                <a:ext cx="1367667" cy="383820"/>
                <a:chOff x="2540710" y="3400724"/>
                <a:chExt cx="1504433" cy="348926"/>
              </a:xfrm>
            </p:grpSpPr>
            <p:grpSp>
              <p:nvGrpSpPr>
                <p:cNvPr id="41" name="グループ化 40">
                  <a:extLst>
                    <a:ext uri="{FF2B5EF4-FFF2-40B4-BE49-F238E27FC236}">
                      <a16:creationId xmlns:a16="http://schemas.microsoft.com/office/drawing/2014/main" id="{C55A23EE-14A5-46AD-BA3D-CF6990F57FCF}"/>
                    </a:ext>
                  </a:extLst>
                </p:cNvPr>
                <p:cNvGrpSpPr/>
                <p:nvPr/>
              </p:nvGrpSpPr>
              <p:grpSpPr>
                <a:xfrm>
                  <a:off x="2540710" y="3531871"/>
                  <a:ext cx="1504433" cy="217779"/>
                  <a:chOff x="2548794" y="3573974"/>
                  <a:chExt cx="1504433" cy="217779"/>
                </a:xfrm>
              </p:grpSpPr>
              <p:grpSp>
                <p:nvGrpSpPr>
                  <p:cNvPr id="45" name="グループ化 44">
                    <a:extLst>
                      <a:ext uri="{FF2B5EF4-FFF2-40B4-BE49-F238E27FC236}">
                        <a16:creationId xmlns:a16="http://schemas.microsoft.com/office/drawing/2014/main" id="{A5876CC0-36D6-4743-BB30-BBC026245397}"/>
                      </a:ext>
                    </a:extLst>
                  </p:cNvPr>
                  <p:cNvGrpSpPr/>
                  <p:nvPr/>
                </p:nvGrpSpPr>
                <p:grpSpPr>
                  <a:xfrm>
                    <a:off x="2548794" y="3576309"/>
                    <a:ext cx="730292" cy="215444"/>
                    <a:chOff x="462966" y="556720"/>
                    <a:chExt cx="939281" cy="195859"/>
                  </a:xfrm>
                </p:grpSpPr>
                <p:sp>
                  <p:nvSpPr>
                    <p:cNvPr id="49" name="右大かっこ 48">
                      <a:extLst>
                        <a:ext uri="{FF2B5EF4-FFF2-40B4-BE49-F238E27FC236}">
                          <a16:creationId xmlns:a16="http://schemas.microsoft.com/office/drawing/2014/main" id="{010B6993-4027-4C28-B28B-D06705762BE3}"/>
                        </a:ext>
                      </a:extLst>
                    </p:cNvPr>
                    <p:cNvSpPr/>
                    <p:nvPr/>
                  </p:nvSpPr>
                  <p:spPr>
                    <a:xfrm rot="16200000">
                      <a:off x="918984" y="202148"/>
                      <a:ext cx="27246" cy="939281"/>
                    </a:xfrm>
                    <a:prstGeom prst="rightBracket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kumimoji="1" lang="ja-JP" altLang="en-US" dirty="0"/>
                    </a:p>
                  </p:txBody>
                </p:sp>
                <p:sp>
                  <p:nvSpPr>
                    <p:cNvPr id="50" name="テキスト ボックス 49">
                      <a:extLst>
                        <a:ext uri="{FF2B5EF4-FFF2-40B4-BE49-F238E27FC236}">
                          <a16:creationId xmlns:a16="http://schemas.microsoft.com/office/drawing/2014/main" id="{AD5CB309-27C0-4AD5-8F48-356A09551E2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41125" y="556720"/>
                      <a:ext cx="628997" cy="19585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kumimoji="1" lang="en-US" altLang="ja-JP" sz="800" dirty="0"/>
                        <a:t>***</a:t>
                      </a:r>
                      <a:endParaRPr kumimoji="1" lang="en-US" altLang="ja-JP" sz="900" dirty="0"/>
                    </a:p>
                  </p:txBody>
                </p:sp>
              </p:grpSp>
              <p:grpSp>
                <p:nvGrpSpPr>
                  <p:cNvPr id="46" name="グループ化 45">
                    <a:extLst>
                      <a:ext uri="{FF2B5EF4-FFF2-40B4-BE49-F238E27FC236}">
                        <a16:creationId xmlns:a16="http://schemas.microsoft.com/office/drawing/2014/main" id="{4E86C74C-27CC-4193-A839-5FB8C9079408}"/>
                      </a:ext>
                    </a:extLst>
                  </p:cNvPr>
                  <p:cNvGrpSpPr/>
                  <p:nvPr/>
                </p:nvGrpSpPr>
                <p:grpSpPr>
                  <a:xfrm>
                    <a:off x="3322935" y="3573974"/>
                    <a:ext cx="730292" cy="215444"/>
                    <a:chOff x="484638" y="556668"/>
                    <a:chExt cx="939281" cy="195859"/>
                  </a:xfrm>
                </p:grpSpPr>
                <p:sp>
                  <p:nvSpPr>
                    <p:cNvPr id="47" name="右大かっこ 46">
                      <a:extLst>
                        <a:ext uri="{FF2B5EF4-FFF2-40B4-BE49-F238E27FC236}">
                          <a16:creationId xmlns:a16="http://schemas.microsoft.com/office/drawing/2014/main" id="{4E731EF8-3A2A-4719-9BAD-035257496C02}"/>
                        </a:ext>
                      </a:extLst>
                    </p:cNvPr>
                    <p:cNvSpPr/>
                    <p:nvPr/>
                  </p:nvSpPr>
                  <p:spPr>
                    <a:xfrm rot="16200000">
                      <a:off x="940656" y="202148"/>
                      <a:ext cx="27246" cy="939281"/>
                    </a:xfrm>
                    <a:prstGeom prst="rightBracket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kumimoji="1" lang="ja-JP" altLang="en-US" dirty="0"/>
                    </a:p>
                  </p:txBody>
                </p:sp>
                <p:sp>
                  <p:nvSpPr>
                    <p:cNvPr id="48" name="テキスト ボックス 47">
                      <a:extLst>
                        <a:ext uri="{FF2B5EF4-FFF2-40B4-BE49-F238E27FC236}">
                          <a16:creationId xmlns:a16="http://schemas.microsoft.com/office/drawing/2014/main" id="{D21CD715-B1BB-4DB1-B5B6-FCC2376583E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24807" y="556668"/>
                      <a:ext cx="628997" cy="19585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kumimoji="1" lang="en-US" altLang="ja-JP" sz="800" dirty="0"/>
                        <a:t>***</a:t>
                      </a:r>
                      <a:endParaRPr kumimoji="1" lang="en-US" altLang="ja-JP" sz="900" dirty="0"/>
                    </a:p>
                  </p:txBody>
                </p:sp>
              </p:grpSp>
            </p:grpSp>
            <p:grpSp>
              <p:nvGrpSpPr>
                <p:cNvPr id="42" name="グループ化 41">
                  <a:extLst>
                    <a:ext uri="{FF2B5EF4-FFF2-40B4-BE49-F238E27FC236}">
                      <a16:creationId xmlns:a16="http://schemas.microsoft.com/office/drawing/2014/main" id="{3ED14E5C-9FC6-4527-9042-16F2168F6DB2}"/>
                    </a:ext>
                  </a:extLst>
                </p:cNvPr>
                <p:cNvGrpSpPr/>
                <p:nvPr/>
              </p:nvGrpSpPr>
              <p:grpSpPr>
                <a:xfrm>
                  <a:off x="2562664" y="3400724"/>
                  <a:ext cx="1478940" cy="222193"/>
                  <a:chOff x="572416" y="522694"/>
                  <a:chExt cx="887377" cy="201993"/>
                </a:xfrm>
              </p:grpSpPr>
              <p:sp>
                <p:nvSpPr>
                  <p:cNvPr id="43" name="右大かっこ 42">
                    <a:extLst>
                      <a:ext uri="{FF2B5EF4-FFF2-40B4-BE49-F238E27FC236}">
                        <a16:creationId xmlns:a16="http://schemas.microsoft.com/office/drawing/2014/main" id="{2421D990-802E-4D52-90FF-0B1769DF9073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995323" y="260217"/>
                    <a:ext cx="41563" cy="887377"/>
                  </a:xfrm>
                  <a:prstGeom prst="rightBracket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 dirty="0"/>
                  </a:p>
                </p:txBody>
              </p:sp>
              <p:sp>
                <p:nvSpPr>
                  <p:cNvPr id="44" name="テキスト ボックス 43">
                    <a:extLst>
                      <a:ext uri="{FF2B5EF4-FFF2-40B4-BE49-F238E27FC236}">
                        <a16:creationId xmlns:a16="http://schemas.microsoft.com/office/drawing/2014/main" id="{4575F2B8-02EB-418B-9AB4-6DA7A25AA667}"/>
                      </a:ext>
                    </a:extLst>
                  </p:cNvPr>
                  <p:cNvSpPr txBox="1"/>
                  <p:nvPr/>
                </p:nvSpPr>
                <p:spPr>
                  <a:xfrm>
                    <a:off x="884572" y="522694"/>
                    <a:ext cx="290547" cy="17805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kumimoji="1" lang="en-US" altLang="ja-JP" sz="800" dirty="0" err="1"/>
                      <a:t>n.s</a:t>
                    </a:r>
                    <a:r>
                      <a:rPr kumimoji="1" lang="en-US" altLang="ja-JP" sz="800" dirty="0"/>
                      <a:t>.</a:t>
                    </a:r>
                    <a:endParaRPr kumimoji="1" lang="en-US" altLang="ja-JP" sz="900" dirty="0"/>
                  </a:p>
                </p:txBody>
              </p:sp>
            </p:grpSp>
          </p:grpSp>
          <p:grpSp>
            <p:nvGrpSpPr>
              <p:cNvPr id="29" name="グループ化 28">
                <a:extLst>
                  <a:ext uri="{FF2B5EF4-FFF2-40B4-BE49-F238E27FC236}">
                    <a16:creationId xmlns:a16="http://schemas.microsoft.com/office/drawing/2014/main" id="{61E90CDB-EFAA-4B2E-80DE-25C046065917}"/>
                  </a:ext>
                </a:extLst>
              </p:cNvPr>
              <p:cNvGrpSpPr/>
              <p:nvPr/>
            </p:nvGrpSpPr>
            <p:grpSpPr>
              <a:xfrm>
                <a:off x="4907879" y="935850"/>
                <a:ext cx="663902" cy="236989"/>
                <a:chOff x="619932" y="557588"/>
                <a:chExt cx="939281" cy="195859"/>
              </a:xfrm>
            </p:grpSpPr>
            <p:sp>
              <p:nvSpPr>
                <p:cNvPr id="39" name="右大かっこ 38">
                  <a:extLst>
                    <a:ext uri="{FF2B5EF4-FFF2-40B4-BE49-F238E27FC236}">
                      <a16:creationId xmlns:a16="http://schemas.microsoft.com/office/drawing/2014/main" id="{36DD7880-A1B9-4449-89CC-9033A6342FFF}"/>
                    </a:ext>
                  </a:extLst>
                </p:cNvPr>
                <p:cNvSpPr/>
                <p:nvPr/>
              </p:nvSpPr>
              <p:spPr>
                <a:xfrm rot="16200000">
                  <a:off x="1075950" y="202148"/>
                  <a:ext cx="27246" cy="939281"/>
                </a:xfrm>
                <a:prstGeom prst="rightBracket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0" name="テキスト ボックス 39">
                  <a:extLst>
                    <a:ext uri="{FF2B5EF4-FFF2-40B4-BE49-F238E27FC236}">
                      <a16:creationId xmlns:a16="http://schemas.microsoft.com/office/drawing/2014/main" id="{C4942A88-3B39-43B1-89FB-A7EBAC3A593D}"/>
                    </a:ext>
                  </a:extLst>
                </p:cNvPr>
                <p:cNvSpPr txBox="1"/>
                <p:nvPr/>
              </p:nvSpPr>
              <p:spPr>
                <a:xfrm>
                  <a:off x="792437" y="557588"/>
                  <a:ext cx="628997" cy="19585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ja-JP" sz="800" dirty="0"/>
                    <a:t>***</a:t>
                  </a:r>
                  <a:endParaRPr kumimoji="1" lang="en-US" altLang="ja-JP" sz="900" dirty="0"/>
                </a:p>
              </p:txBody>
            </p:sp>
          </p:grpSp>
          <p:grpSp>
            <p:nvGrpSpPr>
              <p:cNvPr id="30" name="グループ化 29">
                <a:extLst>
                  <a:ext uri="{FF2B5EF4-FFF2-40B4-BE49-F238E27FC236}">
                    <a16:creationId xmlns:a16="http://schemas.microsoft.com/office/drawing/2014/main" id="{F5DC28B7-89E1-45C4-B8A1-0429D242C4A2}"/>
                  </a:ext>
                </a:extLst>
              </p:cNvPr>
              <p:cNvGrpSpPr/>
              <p:nvPr/>
            </p:nvGrpSpPr>
            <p:grpSpPr>
              <a:xfrm>
                <a:off x="5116716" y="1109715"/>
                <a:ext cx="663902" cy="236989"/>
                <a:chOff x="619932" y="558252"/>
                <a:chExt cx="939281" cy="195859"/>
              </a:xfrm>
            </p:grpSpPr>
            <p:sp>
              <p:nvSpPr>
                <p:cNvPr id="37" name="右大かっこ 36">
                  <a:extLst>
                    <a:ext uri="{FF2B5EF4-FFF2-40B4-BE49-F238E27FC236}">
                      <a16:creationId xmlns:a16="http://schemas.microsoft.com/office/drawing/2014/main" id="{567C428C-A43F-4D1A-BD3A-6031E38C9DC2}"/>
                    </a:ext>
                  </a:extLst>
                </p:cNvPr>
                <p:cNvSpPr/>
                <p:nvPr/>
              </p:nvSpPr>
              <p:spPr>
                <a:xfrm rot="16200000">
                  <a:off x="1075950" y="202148"/>
                  <a:ext cx="27246" cy="939281"/>
                </a:xfrm>
                <a:prstGeom prst="rightBracket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38" name="テキスト ボックス 37">
                  <a:extLst>
                    <a:ext uri="{FF2B5EF4-FFF2-40B4-BE49-F238E27FC236}">
                      <a16:creationId xmlns:a16="http://schemas.microsoft.com/office/drawing/2014/main" id="{451D56D8-2563-46AE-A459-A892D871350F}"/>
                    </a:ext>
                  </a:extLst>
                </p:cNvPr>
                <p:cNvSpPr txBox="1"/>
                <p:nvPr/>
              </p:nvSpPr>
              <p:spPr>
                <a:xfrm>
                  <a:off x="783705" y="558252"/>
                  <a:ext cx="628997" cy="19585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ja-JP" sz="800" dirty="0"/>
                    <a:t>***</a:t>
                  </a:r>
                  <a:endParaRPr kumimoji="1" lang="en-US" altLang="ja-JP" sz="900" dirty="0"/>
                </a:p>
              </p:txBody>
            </p:sp>
          </p:grpSp>
          <p:grpSp>
            <p:nvGrpSpPr>
              <p:cNvPr id="31" name="グループ化 30">
                <a:extLst>
                  <a:ext uri="{FF2B5EF4-FFF2-40B4-BE49-F238E27FC236}">
                    <a16:creationId xmlns:a16="http://schemas.microsoft.com/office/drawing/2014/main" id="{7D916D42-ECAF-4F26-AD7A-D6B2A719065F}"/>
                  </a:ext>
                </a:extLst>
              </p:cNvPr>
              <p:cNvGrpSpPr/>
              <p:nvPr/>
            </p:nvGrpSpPr>
            <p:grpSpPr>
              <a:xfrm>
                <a:off x="4243832" y="803390"/>
                <a:ext cx="1293757" cy="236989"/>
                <a:chOff x="4171576" y="3440852"/>
                <a:chExt cx="1423132" cy="215444"/>
              </a:xfrm>
            </p:grpSpPr>
            <p:sp>
              <p:nvSpPr>
                <p:cNvPr id="35" name="右大かっこ 34">
                  <a:extLst>
                    <a:ext uri="{FF2B5EF4-FFF2-40B4-BE49-F238E27FC236}">
                      <a16:creationId xmlns:a16="http://schemas.microsoft.com/office/drawing/2014/main" id="{443DCD60-DF6B-4640-931A-2DFFCE0C91F5}"/>
                    </a:ext>
                  </a:extLst>
                </p:cNvPr>
                <p:cNvSpPr/>
                <p:nvPr/>
              </p:nvSpPr>
              <p:spPr>
                <a:xfrm rot="16200000">
                  <a:off x="4868157" y="2902546"/>
                  <a:ext cx="29970" cy="1423132"/>
                </a:xfrm>
                <a:prstGeom prst="rightBracket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36" name="テキスト ボックス 35">
                  <a:extLst>
                    <a:ext uri="{FF2B5EF4-FFF2-40B4-BE49-F238E27FC236}">
                      <a16:creationId xmlns:a16="http://schemas.microsoft.com/office/drawing/2014/main" id="{EFE1C0D4-AF48-4F27-94E3-B1CC93447D30}"/>
                    </a:ext>
                  </a:extLst>
                </p:cNvPr>
                <p:cNvSpPr txBox="1"/>
                <p:nvPr/>
              </p:nvSpPr>
              <p:spPr>
                <a:xfrm>
                  <a:off x="4408432" y="3440852"/>
                  <a:ext cx="1048313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ja-JP" sz="800" dirty="0" err="1"/>
                    <a:t>n.s</a:t>
                  </a:r>
                  <a:r>
                    <a:rPr kumimoji="1" lang="en-US" altLang="ja-JP" sz="800" dirty="0"/>
                    <a:t>.</a:t>
                  </a:r>
                  <a:endParaRPr kumimoji="1" lang="en-US" altLang="ja-JP" sz="900" dirty="0"/>
                </a:p>
              </p:txBody>
            </p:sp>
          </p:grpSp>
          <p:grpSp>
            <p:nvGrpSpPr>
              <p:cNvPr id="32" name="グループ化 31">
                <a:extLst>
                  <a:ext uri="{FF2B5EF4-FFF2-40B4-BE49-F238E27FC236}">
                    <a16:creationId xmlns:a16="http://schemas.microsoft.com/office/drawing/2014/main" id="{F59B7601-B926-4962-B39B-F1657F504589}"/>
                  </a:ext>
                </a:extLst>
              </p:cNvPr>
              <p:cNvGrpSpPr/>
              <p:nvPr/>
            </p:nvGrpSpPr>
            <p:grpSpPr>
              <a:xfrm>
                <a:off x="4419311" y="1027482"/>
                <a:ext cx="1345724" cy="215444"/>
                <a:chOff x="4114412" y="3483427"/>
                <a:chExt cx="1480296" cy="195858"/>
              </a:xfrm>
            </p:grpSpPr>
            <p:sp>
              <p:nvSpPr>
                <p:cNvPr id="33" name="右大かっこ 32">
                  <a:extLst>
                    <a:ext uri="{FF2B5EF4-FFF2-40B4-BE49-F238E27FC236}">
                      <a16:creationId xmlns:a16="http://schemas.microsoft.com/office/drawing/2014/main" id="{28CA9C2E-90CA-4E1B-A83D-99C09E95F86F}"/>
                    </a:ext>
                  </a:extLst>
                </p:cNvPr>
                <p:cNvSpPr/>
                <p:nvPr/>
              </p:nvSpPr>
              <p:spPr>
                <a:xfrm rot="16200000">
                  <a:off x="4831700" y="2875874"/>
                  <a:ext cx="45719" cy="1480296"/>
                </a:xfrm>
                <a:prstGeom prst="rightBracket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34" name="テキスト ボックス 33">
                  <a:extLst>
                    <a:ext uri="{FF2B5EF4-FFF2-40B4-BE49-F238E27FC236}">
                      <a16:creationId xmlns:a16="http://schemas.microsoft.com/office/drawing/2014/main" id="{FC0562C0-009E-41C8-BCAD-1EF08672C348}"/>
                    </a:ext>
                  </a:extLst>
                </p:cNvPr>
                <p:cNvSpPr txBox="1"/>
                <p:nvPr/>
              </p:nvSpPr>
              <p:spPr>
                <a:xfrm>
                  <a:off x="4294947" y="3483427"/>
                  <a:ext cx="1048313" cy="19585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ja-JP" sz="800" dirty="0"/>
                    <a:t>***</a:t>
                  </a:r>
                </a:p>
              </p:txBody>
            </p:sp>
          </p:grpSp>
        </p:grpSp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CA957096-F3BF-4EAF-AC2C-F29D788C636B}"/>
                </a:ext>
              </a:extLst>
            </p:cNvPr>
            <p:cNvGrpSpPr/>
            <p:nvPr/>
          </p:nvGrpSpPr>
          <p:grpSpPr>
            <a:xfrm>
              <a:off x="3088788" y="2272629"/>
              <a:ext cx="2932684" cy="410411"/>
              <a:chOff x="2964391" y="4815543"/>
              <a:chExt cx="2980451" cy="353827"/>
            </a:xfrm>
          </p:grpSpPr>
          <p:grpSp>
            <p:nvGrpSpPr>
              <p:cNvPr id="9" name="グループ化 8">
                <a:extLst>
                  <a:ext uri="{FF2B5EF4-FFF2-40B4-BE49-F238E27FC236}">
                    <a16:creationId xmlns:a16="http://schemas.microsoft.com/office/drawing/2014/main" id="{8E5BC57F-A999-477E-8D81-AA3D3103D5EE}"/>
                  </a:ext>
                </a:extLst>
              </p:cNvPr>
              <p:cNvGrpSpPr/>
              <p:nvPr/>
            </p:nvGrpSpPr>
            <p:grpSpPr>
              <a:xfrm>
                <a:off x="2964391" y="4815543"/>
                <a:ext cx="1565445" cy="353827"/>
                <a:chOff x="2964391" y="4815543"/>
                <a:chExt cx="1565445" cy="353827"/>
              </a:xfrm>
            </p:grpSpPr>
            <p:grpSp>
              <p:nvGrpSpPr>
                <p:cNvPr id="13" name="グループ化 12">
                  <a:extLst>
                    <a:ext uri="{FF2B5EF4-FFF2-40B4-BE49-F238E27FC236}">
                      <a16:creationId xmlns:a16="http://schemas.microsoft.com/office/drawing/2014/main" id="{461FC65C-77FC-4633-87E1-B6CC6C93C6E1}"/>
                    </a:ext>
                  </a:extLst>
                </p:cNvPr>
                <p:cNvGrpSpPr/>
                <p:nvPr/>
              </p:nvGrpSpPr>
              <p:grpSpPr>
                <a:xfrm rot="10800000">
                  <a:off x="2964391" y="4939635"/>
                  <a:ext cx="1565445" cy="76949"/>
                  <a:chOff x="2626083" y="3598817"/>
                  <a:chExt cx="1565445" cy="76949"/>
                </a:xfrm>
              </p:grpSpPr>
              <p:grpSp>
                <p:nvGrpSpPr>
                  <p:cNvPr id="17" name="グループ化 16">
                    <a:extLst>
                      <a:ext uri="{FF2B5EF4-FFF2-40B4-BE49-F238E27FC236}">
                        <a16:creationId xmlns:a16="http://schemas.microsoft.com/office/drawing/2014/main" id="{682E8FEC-D748-4337-BB03-C5AF8E36AB53}"/>
                      </a:ext>
                    </a:extLst>
                  </p:cNvPr>
                  <p:cNvGrpSpPr/>
                  <p:nvPr/>
                </p:nvGrpSpPr>
                <p:grpSpPr>
                  <a:xfrm>
                    <a:off x="2662753" y="3643520"/>
                    <a:ext cx="1487584" cy="32246"/>
                    <a:chOff x="2670837" y="3685623"/>
                    <a:chExt cx="1487584" cy="32246"/>
                  </a:xfrm>
                </p:grpSpPr>
                <p:sp>
                  <p:nvSpPr>
                    <p:cNvPr id="19" name="右大かっこ 18">
                      <a:extLst>
                        <a:ext uri="{FF2B5EF4-FFF2-40B4-BE49-F238E27FC236}">
                          <a16:creationId xmlns:a16="http://schemas.microsoft.com/office/drawing/2014/main" id="{1A1F0C13-4646-4E08-8DD6-21A76AC97345}"/>
                        </a:ext>
                      </a:extLst>
                    </p:cNvPr>
                    <p:cNvSpPr/>
                    <p:nvPr/>
                  </p:nvSpPr>
                  <p:spPr>
                    <a:xfrm rot="16200000">
                      <a:off x="3020998" y="3337738"/>
                      <a:ext cx="29970" cy="730292"/>
                    </a:xfrm>
                    <a:prstGeom prst="rightBracket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  <p:sp>
                  <p:nvSpPr>
                    <p:cNvPr id="20" name="右大かっこ 19">
                      <a:extLst>
                        <a:ext uri="{FF2B5EF4-FFF2-40B4-BE49-F238E27FC236}">
                          <a16:creationId xmlns:a16="http://schemas.microsoft.com/office/drawing/2014/main" id="{E1BBE9CB-4F22-49BB-99C4-EACA6863DC1F}"/>
                        </a:ext>
                      </a:extLst>
                    </p:cNvPr>
                    <p:cNvSpPr/>
                    <p:nvPr/>
                  </p:nvSpPr>
                  <p:spPr>
                    <a:xfrm rot="16200000">
                      <a:off x="3778290" y="3335462"/>
                      <a:ext cx="29970" cy="730292"/>
                    </a:xfrm>
                    <a:prstGeom prst="rightBracket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kumimoji="1" lang="ja-JP" altLang="en-US" dirty="0"/>
                    </a:p>
                  </p:txBody>
                </p:sp>
              </p:grpSp>
              <p:sp>
                <p:nvSpPr>
                  <p:cNvPr id="18" name="右大かっこ 17">
                    <a:extLst>
                      <a:ext uri="{FF2B5EF4-FFF2-40B4-BE49-F238E27FC236}">
                        <a16:creationId xmlns:a16="http://schemas.microsoft.com/office/drawing/2014/main" id="{E21D9C4F-C426-4B7F-9940-32A4A4878FF0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3393821" y="2831079"/>
                    <a:ext cx="29970" cy="1565445"/>
                  </a:xfrm>
                  <a:prstGeom prst="rightBracket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 dirty="0"/>
                  </a:p>
                </p:txBody>
              </p:sp>
            </p:grpSp>
            <p:sp>
              <p:nvSpPr>
                <p:cNvPr id="14" name="テキスト ボックス 13">
                  <a:extLst>
                    <a:ext uri="{FF2B5EF4-FFF2-40B4-BE49-F238E27FC236}">
                      <a16:creationId xmlns:a16="http://schemas.microsoft.com/office/drawing/2014/main" id="{43F187FE-67C9-4DC4-9041-505498E2DE8C}"/>
                    </a:ext>
                  </a:extLst>
                </p:cNvPr>
                <p:cNvSpPr txBox="1"/>
                <p:nvPr/>
              </p:nvSpPr>
              <p:spPr>
                <a:xfrm>
                  <a:off x="3177358" y="4815543"/>
                  <a:ext cx="334025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ja-JP" sz="800" dirty="0" err="1"/>
                    <a:t>n.s</a:t>
                  </a:r>
                  <a:r>
                    <a:rPr kumimoji="1" lang="en-US" altLang="ja-JP" sz="800" dirty="0"/>
                    <a:t>.</a:t>
                  </a:r>
                  <a:endParaRPr kumimoji="1" lang="en-US" altLang="ja-JP" sz="900" dirty="0"/>
                </a:p>
              </p:txBody>
            </p:sp>
            <p:sp>
              <p:nvSpPr>
                <p:cNvPr id="15" name="テキスト ボックス 14">
                  <a:extLst>
                    <a:ext uri="{FF2B5EF4-FFF2-40B4-BE49-F238E27FC236}">
                      <a16:creationId xmlns:a16="http://schemas.microsoft.com/office/drawing/2014/main" id="{9C5D586B-86EF-40C3-ABA7-A68CDE79E72D}"/>
                    </a:ext>
                  </a:extLst>
                </p:cNvPr>
                <p:cNvSpPr txBox="1"/>
                <p:nvPr/>
              </p:nvSpPr>
              <p:spPr>
                <a:xfrm>
                  <a:off x="3953929" y="4815543"/>
                  <a:ext cx="334025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ja-JP" sz="800" dirty="0" err="1"/>
                    <a:t>n.s</a:t>
                  </a:r>
                  <a:r>
                    <a:rPr kumimoji="1" lang="en-US" altLang="ja-JP" sz="800" dirty="0"/>
                    <a:t>.</a:t>
                  </a:r>
                  <a:endParaRPr kumimoji="1" lang="en-US" altLang="ja-JP" sz="900" dirty="0"/>
                </a:p>
              </p:txBody>
            </p:sp>
            <p:sp>
              <p:nvSpPr>
                <p:cNvPr id="16" name="テキスト ボックス 15">
                  <a:extLst>
                    <a:ext uri="{FF2B5EF4-FFF2-40B4-BE49-F238E27FC236}">
                      <a16:creationId xmlns:a16="http://schemas.microsoft.com/office/drawing/2014/main" id="{376FA28E-09C8-417B-9977-BF2A5A208CC4}"/>
                    </a:ext>
                  </a:extLst>
                </p:cNvPr>
                <p:cNvSpPr txBox="1"/>
                <p:nvPr/>
              </p:nvSpPr>
              <p:spPr>
                <a:xfrm>
                  <a:off x="3606516" y="4953926"/>
                  <a:ext cx="334025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ja-JP" sz="800" dirty="0" err="1"/>
                    <a:t>n.s</a:t>
                  </a:r>
                  <a:r>
                    <a:rPr kumimoji="1" lang="en-US" altLang="ja-JP" sz="800" dirty="0"/>
                    <a:t>.</a:t>
                  </a:r>
                  <a:endParaRPr kumimoji="1" lang="en-US" altLang="ja-JP" sz="900" dirty="0"/>
                </a:p>
              </p:txBody>
            </p:sp>
          </p:grpSp>
          <p:sp>
            <p:nvSpPr>
              <p:cNvPr id="10" name="右大かっこ 9">
                <a:extLst>
                  <a:ext uri="{FF2B5EF4-FFF2-40B4-BE49-F238E27FC236}">
                    <a16:creationId xmlns:a16="http://schemas.microsoft.com/office/drawing/2014/main" id="{8275D43E-0F0B-464C-B5A6-D1BD23923CAE}"/>
                  </a:ext>
                </a:extLst>
              </p:cNvPr>
              <p:cNvSpPr/>
              <p:nvPr/>
            </p:nvSpPr>
            <p:spPr>
              <a:xfrm rot="5400000">
                <a:off x="5219653" y="4239622"/>
                <a:ext cx="27246" cy="1423132"/>
              </a:xfrm>
              <a:prstGeom prst="rightBracket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1" name="テキスト ボックス 10">
                <a:extLst>
                  <a:ext uri="{FF2B5EF4-FFF2-40B4-BE49-F238E27FC236}">
                    <a16:creationId xmlns:a16="http://schemas.microsoft.com/office/drawing/2014/main" id="{B336EC3A-4520-4610-BF97-E1A1AB539FCB}"/>
                  </a:ext>
                </a:extLst>
              </p:cNvPr>
              <p:cNvSpPr txBox="1"/>
              <p:nvPr/>
            </p:nvSpPr>
            <p:spPr>
              <a:xfrm>
                <a:off x="4737218" y="4921270"/>
                <a:ext cx="1048313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900" dirty="0"/>
                  <a:t>***</a:t>
                </a:r>
              </a:p>
            </p:txBody>
          </p:sp>
          <p:sp>
            <p:nvSpPr>
              <p:cNvPr id="12" name="テキスト ボックス 11">
                <a:extLst>
                  <a:ext uri="{FF2B5EF4-FFF2-40B4-BE49-F238E27FC236}">
                    <a16:creationId xmlns:a16="http://schemas.microsoft.com/office/drawing/2014/main" id="{4EE2B548-1412-40DA-8E1E-AA8D7E6F943C}"/>
                  </a:ext>
                </a:extLst>
              </p:cNvPr>
              <p:cNvSpPr txBox="1"/>
              <p:nvPr/>
            </p:nvSpPr>
            <p:spPr>
              <a:xfrm>
                <a:off x="5389478" y="4819281"/>
                <a:ext cx="403465" cy="1990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900" dirty="0"/>
                  <a:t>***</a:t>
                </a:r>
              </a:p>
            </p:txBody>
          </p:sp>
        </p:grpSp>
      </p:grpSp>
      <p:sp>
        <p:nvSpPr>
          <p:cNvPr id="95" name="テキスト ボックス 94">
            <a:extLst>
              <a:ext uri="{FF2B5EF4-FFF2-40B4-BE49-F238E27FC236}">
                <a16:creationId xmlns:a16="http://schemas.microsoft.com/office/drawing/2014/main" id="{50807C76-79E0-43AC-974F-D644C45E062F}"/>
              </a:ext>
            </a:extLst>
          </p:cNvPr>
          <p:cNvSpPr txBox="1"/>
          <p:nvPr/>
        </p:nvSpPr>
        <p:spPr>
          <a:xfrm>
            <a:off x="4872297" y="3335120"/>
            <a:ext cx="898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900" dirty="0" err="1"/>
              <a:t>n.s</a:t>
            </a:r>
            <a:r>
              <a:rPr kumimoji="1" lang="en-US" altLang="ja-JP" sz="900" dirty="0"/>
              <a:t>.</a:t>
            </a:r>
          </a:p>
        </p:txBody>
      </p:sp>
      <p:sp>
        <p:nvSpPr>
          <p:cNvPr id="96" name="テキスト ボックス 95">
            <a:extLst>
              <a:ext uri="{FF2B5EF4-FFF2-40B4-BE49-F238E27FC236}">
                <a16:creationId xmlns:a16="http://schemas.microsoft.com/office/drawing/2014/main" id="{3D63C3AC-8295-4290-B947-6942392F7DDA}"/>
              </a:ext>
            </a:extLst>
          </p:cNvPr>
          <p:cNvSpPr txBox="1"/>
          <p:nvPr/>
        </p:nvSpPr>
        <p:spPr>
          <a:xfrm>
            <a:off x="5607005" y="3341955"/>
            <a:ext cx="898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900" dirty="0" err="1"/>
              <a:t>n.s</a:t>
            </a:r>
            <a:r>
              <a:rPr kumimoji="1" lang="en-US" altLang="ja-JP" sz="9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398923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線コネクタ 32">
            <a:extLst>
              <a:ext uri="{FF2B5EF4-FFF2-40B4-BE49-F238E27FC236}">
                <a16:creationId xmlns:a16="http://schemas.microsoft.com/office/drawing/2014/main" id="{B0894143-0CBB-4918-B175-DF20CCE9D6F6}"/>
              </a:ext>
            </a:extLst>
          </p:cNvPr>
          <p:cNvCxnSpPr>
            <a:cxnSpLocks/>
          </p:cNvCxnSpPr>
          <p:nvPr/>
        </p:nvCxnSpPr>
        <p:spPr>
          <a:xfrm>
            <a:off x="3887408" y="943950"/>
            <a:ext cx="0" cy="2447925"/>
          </a:xfrm>
          <a:prstGeom prst="line">
            <a:avLst/>
          </a:prstGeom>
          <a:ln w="28575">
            <a:solidFill>
              <a:srgbClr val="A6A6A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FB893859-C736-43F3-A12C-50E6B22F7FCF}"/>
              </a:ext>
            </a:extLst>
          </p:cNvPr>
          <p:cNvCxnSpPr>
            <a:cxnSpLocks/>
          </p:cNvCxnSpPr>
          <p:nvPr/>
        </p:nvCxnSpPr>
        <p:spPr>
          <a:xfrm>
            <a:off x="1344156" y="1034094"/>
            <a:ext cx="0" cy="2762177"/>
          </a:xfrm>
          <a:prstGeom prst="line">
            <a:avLst/>
          </a:prstGeom>
          <a:ln w="28575">
            <a:solidFill>
              <a:srgbClr val="A6A6A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テキスト ボックス 105">
            <a:extLst>
              <a:ext uri="{FF2B5EF4-FFF2-40B4-BE49-F238E27FC236}">
                <a16:creationId xmlns:a16="http://schemas.microsoft.com/office/drawing/2014/main" id="{686F2EED-FCDB-466E-B1EC-16394A6F0528}"/>
              </a:ext>
            </a:extLst>
          </p:cNvPr>
          <p:cNvSpPr txBox="1"/>
          <p:nvPr/>
        </p:nvSpPr>
        <p:spPr>
          <a:xfrm>
            <a:off x="82308" y="3819274"/>
            <a:ext cx="5822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dirty="0">
                <a:latin typeface="Abadi" panose="020B0604020202020204" pitchFamily="34" charset="0"/>
              </a:rPr>
              <a:t>B</a:t>
            </a:r>
            <a:endParaRPr kumimoji="1" lang="ja-JP" altLang="en-US" sz="1200" b="1" dirty="0">
              <a:latin typeface="Abadi" panose="020B0604020202020204" pitchFamily="34" charset="0"/>
            </a:endParaRP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541A26A4-A254-4F7D-85F9-A154DC64CE9D}"/>
              </a:ext>
            </a:extLst>
          </p:cNvPr>
          <p:cNvGrpSpPr/>
          <p:nvPr/>
        </p:nvGrpSpPr>
        <p:grpSpPr>
          <a:xfrm>
            <a:off x="10571" y="603394"/>
            <a:ext cx="6858000" cy="8028270"/>
            <a:chOff x="10571" y="603394"/>
            <a:chExt cx="6858000" cy="8028270"/>
          </a:xfrm>
        </p:grpSpPr>
        <p:grpSp>
          <p:nvGrpSpPr>
            <p:cNvPr id="7" name="グループ化 6">
              <a:extLst>
                <a:ext uri="{FF2B5EF4-FFF2-40B4-BE49-F238E27FC236}">
                  <a16:creationId xmlns:a16="http://schemas.microsoft.com/office/drawing/2014/main" id="{EFF82E7A-4B05-43A0-8CB2-83E36B2CCBFF}"/>
                </a:ext>
              </a:extLst>
            </p:cNvPr>
            <p:cNvGrpSpPr/>
            <p:nvPr/>
          </p:nvGrpSpPr>
          <p:grpSpPr>
            <a:xfrm>
              <a:off x="92834" y="603394"/>
              <a:ext cx="5242970" cy="3224687"/>
              <a:chOff x="92834" y="567298"/>
              <a:chExt cx="5242970" cy="3224687"/>
            </a:xfrm>
          </p:grpSpPr>
          <p:sp>
            <p:nvSpPr>
              <p:cNvPr id="105" name="テキスト ボックス 104">
                <a:extLst>
                  <a:ext uri="{FF2B5EF4-FFF2-40B4-BE49-F238E27FC236}">
                    <a16:creationId xmlns:a16="http://schemas.microsoft.com/office/drawing/2014/main" id="{FCAF33C8-A318-4FBE-8555-396B4F1A145B}"/>
                  </a:ext>
                </a:extLst>
              </p:cNvPr>
              <p:cNvSpPr txBox="1"/>
              <p:nvPr/>
            </p:nvSpPr>
            <p:spPr>
              <a:xfrm>
                <a:off x="92834" y="567298"/>
                <a:ext cx="582204" cy="2518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1200" b="1" dirty="0">
                    <a:latin typeface="Abadi" panose="020B0604020202020204" pitchFamily="34" charset="0"/>
                  </a:rPr>
                  <a:t>A</a:t>
                </a:r>
                <a:endParaRPr kumimoji="1" lang="ja-JP" altLang="en-US" sz="1200" b="1" dirty="0">
                  <a:latin typeface="Abadi" panose="020B0604020202020204" pitchFamily="34" charset="0"/>
                </a:endParaRPr>
              </a:p>
            </p:txBody>
          </p:sp>
          <p:grpSp>
            <p:nvGrpSpPr>
              <p:cNvPr id="109" name="グループ化 108">
                <a:extLst>
                  <a:ext uri="{FF2B5EF4-FFF2-40B4-BE49-F238E27FC236}">
                    <a16:creationId xmlns:a16="http://schemas.microsoft.com/office/drawing/2014/main" id="{2CDCC808-8B8D-4786-B722-8A292B423F29}"/>
                  </a:ext>
                </a:extLst>
              </p:cNvPr>
              <p:cNvGrpSpPr/>
              <p:nvPr/>
            </p:nvGrpSpPr>
            <p:grpSpPr>
              <a:xfrm>
                <a:off x="503204" y="772995"/>
                <a:ext cx="4832600" cy="3018990"/>
                <a:chOff x="503204" y="772995"/>
                <a:chExt cx="4832600" cy="3018990"/>
              </a:xfrm>
            </p:grpSpPr>
            <p:grpSp>
              <p:nvGrpSpPr>
                <p:cNvPr id="104" name="グループ化 103">
                  <a:extLst>
                    <a:ext uri="{FF2B5EF4-FFF2-40B4-BE49-F238E27FC236}">
                      <a16:creationId xmlns:a16="http://schemas.microsoft.com/office/drawing/2014/main" id="{3E07560C-612F-47FD-89CD-31AB62BAD89B}"/>
                    </a:ext>
                  </a:extLst>
                </p:cNvPr>
                <p:cNvGrpSpPr/>
                <p:nvPr/>
              </p:nvGrpSpPr>
              <p:grpSpPr>
                <a:xfrm>
                  <a:off x="503204" y="772995"/>
                  <a:ext cx="4832600" cy="3018990"/>
                  <a:chOff x="170694" y="858736"/>
                  <a:chExt cx="4832600" cy="3018990"/>
                </a:xfrm>
              </p:grpSpPr>
              <p:grpSp>
                <p:nvGrpSpPr>
                  <p:cNvPr id="97" name="グループ化 96">
                    <a:extLst>
                      <a:ext uri="{FF2B5EF4-FFF2-40B4-BE49-F238E27FC236}">
                        <a16:creationId xmlns:a16="http://schemas.microsoft.com/office/drawing/2014/main" id="{4C538E50-5802-45B7-81F2-A7E980CF09FD}"/>
                      </a:ext>
                    </a:extLst>
                  </p:cNvPr>
                  <p:cNvGrpSpPr/>
                  <p:nvPr/>
                </p:nvGrpSpPr>
                <p:grpSpPr>
                  <a:xfrm>
                    <a:off x="170694" y="858736"/>
                    <a:ext cx="4832600" cy="1855838"/>
                    <a:chOff x="614039" y="896844"/>
                    <a:chExt cx="4832600" cy="1855838"/>
                  </a:xfrm>
                </p:grpSpPr>
                <p:grpSp>
                  <p:nvGrpSpPr>
                    <p:cNvPr id="86" name="グループ化 85">
                      <a:extLst>
                        <a:ext uri="{FF2B5EF4-FFF2-40B4-BE49-F238E27FC236}">
                          <a16:creationId xmlns:a16="http://schemas.microsoft.com/office/drawing/2014/main" id="{ACD95273-178C-4ADE-8FA1-D965A082D75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14039" y="913592"/>
                      <a:ext cx="2024044" cy="1822754"/>
                      <a:chOff x="614039" y="913592"/>
                      <a:chExt cx="2024044" cy="1822754"/>
                    </a:xfrm>
                  </p:grpSpPr>
                  <p:pic>
                    <p:nvPicPr>
                      <p:cNvPr id="77" name="図 76">
                        <a:extLst>
                          <a:ext uri="{FF2B5EF4-FFF2-40B4-BE49-F238E27FC236}">
                            <a16:creationId xmlns:a16="http://schemas.microsoft.com/office/drawing/2014/main" id="{E30888C5-D341-4FDC-A81C-555994DCA812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17883" y="967060"/>
                        <a:ext cx="786575" cy="202914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  <p:sp>
                    <p:nvSpPr>
                      <p:cNvPr id="78" name="テキスト ボックス 77">
                        <a:extLst>
                          <a:ext uri="{FF2B5EF4-FFF2-40B4-BE49-F238E27FC236}">
                            <a16:creationId xmlns:a16="http://schemas.microsoft.com/office/drawing/2014/main" id="{C3A92525-1560-465F-8C60-CEE7C6E2F935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705640" y="913592"/>
                        <a:ext cx="932443" cy="24622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kumimoji="1" lang="en-US" altLang="ja-JP" sz="1000" b="1" dirty="0"/>
                          <a:t>NaCl </a:t>
                        </a:r>
                        <a:r>
                          <a:rPr kumimoji="1" lang="en-US" altLang="ja-JP" sz="1000" b="1" dirty="0">
                            <a:solidFill>
                              <a:srgbClr val="57E4D6"/>
                            </a:solidFill>
                          </a:rPr>
                          <a:t>decrease</a:t>
                        </a:r>
                        <a:endParaRPr kumimoji="1" lang="ja-JP" altLang="en-US" sz="1000" b="1" dirty="0">
                          <a:solidFill>
                            <a:srgbClr val="57E4D6"/>
                          </a:solidFill>
                        </a:endParaRPr>
                      </a:p>
                    </p:txBody>
                  </p:sp>
                  <p:grpSp>
                    <p:nvGrpSpPr>
                      <p:cNvPr id="85" name="グループ化 84">
                        <a:extLst>
                          <a:ext uri="{FF2B5EF4-FFF2-40B4-BE49-F238E27FC236}">
                            <a16:creationId xmlns:a16="http://schemas.microsoft.com/office/drawing/2014/main" id="{23373B05-480F-4103-8928-65A63261E5A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14039" y="1267723"/>
                        <a:ext cx="1766135" cy="1468623"/>
                        <a:chOff x="946548" y="1290738"/>
                        <a:chExt cx="1766135" cy="1468623"/>
                      </a:xfrm>
                    </p:grpSpPr>
                    <p:pic>
                      <p:nvPicPr>
                        <p:cNvPr id="80" name="図 79">
                          <a:extLst>
                            <a:ext uri="{FF2B5EF4-FFF2-40B4-BE49-F238E27FC236}">
                              <a16:creationId xmlns:a16="http://schemas.microsoft.com/office/drawing/2014/main" id="{8407B5EA-E6A0-4831-8E6C-5A114C6D58DF}"/>
                            </a:ext>
                          </a:extLst>
                        </p:cNvPr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1493685" y="1598978"/>
                          <a:ext cx="932443" cy="537603"/>
                        </a:xfrm>
                        <a:prstGeom prst="rect">
                          <a:avLst/>
                        </a:prstGeom>
                      </p:spPr>
                    </p:pic>
                    <p:pic>
                      <p:nvPicPr>
                        <p:cNvPr id="83" name="図 82">
                          <a:extLst>
                            <a:ext uri="{FF2B5EF4-FFF2-40B4-BE49-F238E27FC236}">
                              <a16:creationId xmlns:a16="http://schemas.microsoft.com/office/drawing/2014/main" id="{72C73CC0-3EA3-4661-ADD7-98F9BAF6EDC2}"/>
                            </a:ext>
                          </a:extLst>
                        </p:cNvPr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946548" y="1290738"/>
                          <a:ext cx="501425" cy="1052679"/>
                        </a:xfrm>
                        <a:prstGeom prst="rect">
                          <a:avLst/>
                        </a:prstGeom>
                      </p:spPr>
                    </p:pic>
                    <p:sp>
                      <p:nvSpPr>
                        <p:cNvPr id="84" name="テキスト ボックス 83">
                          <a:extLst>
                            <a:ext uri="{FF2B5EF4-FFF2-40B4-BE49-F238E27FC236}">
                              <a16:creationId xmlns:a16="http://schemas.microsoft.com/office/drawing/2014/main" id="{81EF50EF-E252-45CA-B7E8-48F98E250869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1207128" y="2359251"/>
                          <a:ext cx="1505555" cy="400110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pPr algn="ctr"/>
                          <a:r>
                            <a:rPr kumimoji="1" lang="en-US" altLang="ja-JP" sz="1000" b="1" dirty="0"/>
                            <a:t>ASER activation</a:t>
                          </a:r>
                        </a:p>
                        <a:p>
                          <a:pPr algn="ctr"/>
                          <a:r>
                            <a:rPr kumimoji="1" lang="en-US" altLang="ja-JP" sz="1000" b="1" dirty="0"/>
                            <a:t>(Ca</a:t>
                          </a:r>
                          <a:r>
                            <a:rPr kumimoji="1" lang="en-US" altLang="ja-JP" sz="1000" b="1" baseline="30000" dirty="0"/>
                            <a:t>2+</a:t>
                          </a:r>
                          <a:r>
                            <a:rPr kumimoji="1" lang="en-US" altLang="ja-JP" sz="1000" b="1" dirty="0"/>
                            <a:t> </a:t>
                          </a:r>
                          <a:r>
                            <a:rPr kumimoji="1" lang="en-US" altLang="ja-JP" sz="1000" b="1" dirty="0">
                              <a:solidFill>
                                <a:srgbClr val="E2998C"/>
                              </a:solidFill>
                            </a:rPr>
                            <a:t>increase</a:t>
                          </a:r>
                          <a:r>
                            <a:rPr kumimoji="1" lang="en-US" altLang="ja-JP" sz="1000" b="1" dirty="0"/>
                            <a:t>)</a:t>
                          </a:r>
                          <a:endParaRPr kumimoji="1" lang="ja-JP" altLang="en-US" sz="1000" b="1" dirty="0"/>
                        </a:p>
                      </p:txBody>
                    </p:sp>
                  </p:grpSp>
                </p:grpSp>
                <p:grpSp>
                  <p:nvGrpSpPr>
                    <p:cNvPr id="87" name="グループ化 86">
                      <a:extLst>
                        <a:ext uri="{FF2B5EF4-FFF2-40B4-BE49-F238E27FC236}">
                          <a16:creationId xmlns:a16="http://schemas.microsoft.com/office/drawing/2014/main" id="{69BA280D-F75C-46C6-97E0-DBA5029B8EE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808227" y="904691"/>
                      <a:ext cx="2638412" cy="1847991"/>
                      <a:chOff x="743900" y="956850"/>
                      <a:chExt cx="2638412" cy="1847991"/>
                    </a:xfrm>
                  </p:grpSpPr>
                  <p:sp>
                    <p:nvSpPr>
                      <p:cNvPr id="89" name="テキスト ボックス 88">
                        <a:extLst>
                          <a:ext uri="{FF2B5EF4-FFF2-40B4-BE49-F238E27FC236}">
                            <a16:creationId xmlns:a16="http://schemas.microsoft.com/office/drawing/2014/main" id="{E8DAA634-43B4-4159-BD0F-30E9D9E9DFB1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2449869" y="956850"/>
                        <a:ext cx="932443" cy="24622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kumimoji="1" lang="en-US" altLang="ja-JP" sz="1000" b="1" dirty="0"/>
                          <a:t>NaCl </a:t>
                        </a:r>
                        <a:r>
                          <a:rPr kumimoji="1" lang="en-US" altLang="ja-JP" sz="1000" b="1" dirty="0">
                            <a:solidFill>
                              <a:srgbClr val="E2998C"/>
                            </a:solidFill>
                          </a:rPr>
                          <a:t>increase</a:t>
                        </a:r>
                        <a:endParaRPr kumimoji="1" lang="ja-JP" altLang="en-US" sz="1000" b="1" dirty="0">
                          <a:solidFill>
                            <a:srgbClr val="E2998C"/>
                          </a:solidFill>
                        </a:endParaRPr>
                      </a:p>
                    </p:txBody>
                  </p:sp>
                  <p:grpSp>
                    <p:nvGrpSpPr>
                      <p:cNvPr id="90" name="グループ化 89">
                        <a:extLst>
                          <a:ext uri="{FF2B5EF4-FFF2-40B4-BE49-F238E27FC236}">
                            <a16:creationId xmlns:a16="http://schemas.microsoft.com/office/drawing/2014/main" id="{8B93F8A5-77D6-436E-8923-AFE5D577E421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743900" y="1268030"/>
                        <a:ext cx="2172190" cy="1536811"/>
                        <a:chOff x="1076409" y="1291045"/>
                        <a:chExt cx="2172190" cy="1536811"/>
                      </a:xfrm>
                    </p:grpSpPr>
                    <p:pic>
                      <p:nvPicPr>
                        <p:cNvPr id="92" name="図 91">
                          <a:extLst>
                            <a:ext uri="{FF2B5EF4-FFF2-40B4-BE49-F238E27FC236}">
                              <a16:creationId xmlns:a16="http://schemas.microsoft.com/office/drawing/2014/main" id="{2C321AE3-D0ED-44CB-8B32-49D7ECFD15F2}"/>
                            </a:ext>
                          </a:extLst>
                        </p:cNvPr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076409" y="1291045"/>
                          <a:ext cx="501425" cy="1052679"/>
                        </a:xfrm>
                        <a:prstGeom prst="rect">
                          <a:avLst/>
                        </a:prstGeom>
                      </p:spPr>
                    </p:pic>
                    <p:sp>
                      <p:nvSpPr>
                        <p:cNvPr id="93" name="テキスト ボックス 92">
                          <a:extLst>
                            <a:ext uri="{FF2B5EF4-FFF2-40B4-BE49-F238E27FC236}">
                              <a16:creationId xmlns:a16="http://schemas.microsoft.com/office/drawing/2014/main" id="{5042DD9D-9530-4645-B906-A987C7728EDF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1743044" y="2427746"/>
                          <a:ext cx="1505555" cy="400110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pPr algn="ctr"/>
                          <a:r>
                            <a:rPr kumimoji="1" lang="en-US" altLang="ja-JP" sz="1000" b="1" dirty="0"/>
                            <a:t>ASER inactivation</a:t>
                          </a:r>
                        </a:p>
                        <a:p>
                          <a:pPr algn="ctr"/>
                          <a:r>
                            <a:rPr kumimoji="1" lang="en-US" altLang="ja-JP" sz="1000" b="1" dirty="0"/>
                            <a:t>(Ca</a:t>
                          </a:r>
                          <a:r>
                            <a:rPr kumimoji="1" lang="en-US" altLang="ja-JP" sz="1000" b="1" baseline="30000" dirty="0"/>
                            <a:t>2+</a:t>
                          </a:r>
                          <a:r>
                            <a:rPr kumimoji="1" lang="en-US" altLang="ja-JP" sz="1000" b="1" dirty="0"/>
                            <a:t> </a:t>
                          </a:r>
                          <a:r>
                            <a:rPr kumimoji="1" lang="en-US" altLang="ja-JP" sz="1000" b="1" dirty="0">
                              <a:solidFill>
                                <a:srgbClr val="57E4D6"/>
                              </a:solidFill>
                            </a:rPr>
                            <a:t>decrease</a:t>
                          </a:r>
                          <a:r>
                            <a:rPr kumimoji="1" lang="en-US" altLang="ja-JP" sz="1000" b="1" dirty="0"/>
                            <a:t>)</a:t>
                          </a:r>
                          <a:endParaRPr kumimoji="1" lang="ja-JP" altLang="en-US" sz="1000" b="1" dirty="0"/>
                        </a:p>
                      </p:txBody>
                    </p:sp>
                  </p:grpSp>
                </p:grpSp>
                <p:pic>
                  <p:nvPicPr>
                    <p:cNvPr id="94" name="図 93">
                      <a:extLst>
                        <a:ext uri="{FF2B5EF4-FFF2-40B4-BE49-F238E27FC236}">
                          <a16:creationId xmlns:a16="http://schemas.microsoft.com/office/drawing/2014/main" id="{A7F8DFAB-E5A6-410C-8C2F-C8BD005A9A95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2"/>
                    <a:stretch>
                      <a:fillRect/>
                    </a:stretch>
                  </p:blipFill>
                  <p:spPr>
                    <a:xfrm flipV="1">
                      <a:off x="3695064" y="896844"/>
                      <a:ext cx="715068" cy="184467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99" name="図 98">
                    <a:extLst>
                      <a:ext uri="{FF2B5EF4-FFF2-40B4-BE49-F238E27FC236}">
                        <a16:creationId xmlns:a16="http://schemas.microsoft.com/office/drawing/2014/main" id="{0DB539FF-8D58-46C7-8FBD-2A72A42729A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841082" y="2912997"/>
                    <a:ext cx="1492500" cy="425017"/>
                  </a:xfrm>
                  <a:prstGeom prst="rect">
                    <a:avLst/>
                  </a:prstGeom>
                </p:spPr>
              </p:pic>
              <p:pic>
                <p:nvPicPr>
                  <p:cNvPr id="101" name="図 100">
                    <a:extLst>
                      <a:ext uri="{FF2B5EF4-FFF2-40B4-BE49-F238E27FC236}">
                        <a16:creationId xmlns:a16="http://schemas.microsoft.com/office/drawing/2014/main" id="{CBAE7036-67DC-456E-81A0-D28AC564226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3410731" y="2988943"/>
                    <a:ext cx="1492500" cy="366151"/>
                  </a:xfrm>
                  <a:prstGeom prst="rect">
                    <a:avLst/>
                  </a:prstGeom>
                </p:spPr>
              </p:pic>
              <p:sp>
                <p:nvSpPr>
                  <p:cNvPr id="102" name="テキスト ボックス 101">
                    <a:extLst>
                      <a:ext uri="{FF2B5EF4-FFF2-40B4-BE49-F238E27FC236}">
                        <a16:creationId xmlns:a16="http://schemas.microsoft.com/office/drawing/2014/main" id="{1951E41C-7A49-4E40-96FE-E6ECA15586A1}"/>
                      </a:ext>
                    </a:extLst>
                  </p:cNvPr>
                  <p:cNvSpPr txBox="1"/>
                  <p:nvPr/>
                </p:nvSpPr>
                <p:spPr>
                  <a:xfrm>
                    <a:off x="431274" y="3477616"/>
                    <a:ext cx="1505555" cy="400110"/>
                  </a:xfrm>
                  <a:prstGeom prst="rect">
                    <a:avLst/>
                  </a:prstGeom>
                  <a:solidFill>
                    <a:schemeClr val="bg1"/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kumimoji="1" lang="en-US" altLang="ja-JP" sz="1000" b="1" dirty="0"/>
                      <a:t>Ca</a:t>
                    </a:r>
                    <a:r>
                      <a:rPr kumimoji="1" lang="en-US" altLang="ja-JP" sz="1000" b="1" baseline="30000" dirty="0"/>
                      <a:t>2+</a:t>
                    </a:r>
                    <a:r>
                      <a:rPr kumimoji="1" lang="en-US" altLang="ja-JP" sz="1000" b="1" dirty="0"/>
                      <a:t> dependent </a:t>
                    </a:r>
                  </a:p>
                  <a:p>
                    <a:pPr algn="ctr"/>
                    <a:r>
                      <a:rPr kumimoji="1" lang="en-US" altLang="ja-JP" sz="1000" b="1" dirty="0"/>
                      <a:t>DAG </a:t>
                    </a:r>
                    <a:r>
                      <a:rPr kumimoji="1" lang="en-US" altLang="ja-JP" sz="1000" b="1" dirty="0">
                        <a:solidFill>
                          <a:srgbClr val="E2998C"/>
                        </a:solidFill>
                      </a:rPr>
                      <a:t>increase</a:t>
                    </a:r>
                    <a:endParaRPr kumimoji="1" lang="ja-JP" altLang="en-US" sz="1000" b="1" dirty="0">
                      <a:solidFill>
                        <a:srgbClr val="E2998C"/>
                      </a:solidFill>
                    </a:endParaRPr>
                  </a:p>
                </p:txBody>
              </p:sp>
              <p:sp>
                <p:nvSpPr>
                  <p:cNvPr id="103" name="テキスト ボックス 102">
                    <a:extLst>
                      <a:ext uri="{FF2B5EF4-FFF2-40B4-BE49-F238E27FC236}">
                        <a16:creationId xmlns:a16="http://schemas.microsoft.com/office/drawing/2014/main" id="{B81C5A4F-E4E0-4725-B1E1-82C35567FE56}"/>
                      </a:ext>
                    </a:extLst>
                  </p:cNvPr>
                  <p:cNvSpPr txBox="1"/>
                  <p:nvPr/>
                </p:nvSpPr>
                <p:spPr>
                  <a:xfrm>
                    <a:off x="3068574" y="3477616"/>
                    <a:ext cx="1505555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kumimoji="1" lang="en-US" altLang="ja-JP" sz="1000" b="1" dirty="0"/>
                      <a:t>Ca</a:t>
                    </a:r>
                    <a:r>
                      <a:rPr kumimoji="1" lang="en-US" altLang="ja-JP" sz="1000" b="1" baseline="30000" dirty="0"/>
                      <a:t>2+</a:t>
                    </a:r>
                    <a:r>
                      <a:rPr kumimoji="1" lang="en-US" altLang="ja-JP" sz="1000" b="1" dirty="0"/>
                      <a:t> dependent </a:t>
                    </a:r>
                  </a:p>
                  <a:p>
                    <a:pPr algn="ctr"/>
                    <a:r>
                      <a:rPr kumimoji="1" lang="en-US" altLang="ja-JP" sz="1000" b="1" dirty="0"/>
                      <a:t>DAG </a:t>
                    </a:r>
                    <a:r>
                      <a:rPr kumimoji="1" lang="en-US" altLang="ja-JP" sz="1000" b="1" dirty="0">
                        <a:solidFill>
                          <a:srgbClr val="57E4D6"/>
                        </a:solidFill>
                      </a:rPr>
                      <a:t>decrease</a:t>
                    </a:r>
                    <a:endParaRPr kumimoji="1" lang="ja-JP" altLang="en-US" sz="1000" b="1" dirty="0">
                      <a:solidFill>
                        <a:srgbClr val="57E4D6"/>
                      </a:solidFill>
                    </a:endParaRPr>
                  </a:p>
                </p:txBody>
              </p:sp>
            </p:grpSp>
            <p:pic>
              <p:nvPicPr>
                <p:cNvPr id="108" name="図 107">
                  <a:extLst>
                    <a:ext uri="{FF2B5EF4-FFF2-40B4-BE49-F238E27FC236}">
                      <a16:creationId xmlns:a16="http://schemas.microsoft.com/office/drawing/2014/main" id="{C2890F06-9179-4580-8560-F4CF5639FF1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3622810" y="1663344"/>
                  <a:ext cx="1062104" cy="379323"/>
                </a:xfrm>
                <a:prstGeom prst="rect">
                  <a:avLst/>
                </a:prstGeom>
              </p:spPr>
            </p:pic>
          </p:grpSp>
        </p:grpSp>
        <p:pic>
          <p:nvPicPr>
            <p:cNvPr id="32" name="図 31">
              <a:extLst>
                <a:ext uri="{FF2B5EF4-FFF2-40B4-BE49-F238E27FC236}">
                  <a16:creationId xmlns:a16="http://schemas.microsoft.com/office/drawing/2014/main" id="{7E394227-F86C-4A9C-8C47-0B9DA4EEEDA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571" y="3995536"/>
              <a:ext cx="6858000" cy="463612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764069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 21">
            <a:extLst>
              <a:ext uri="{FF2B5EF4-FFF2-40B4-BE49-F238E27FC236}">
                <a16:creationId xmlns:a16="http://schemas.microsoft.com/office/drawing/2014/main" id="{7E73D116-662D-4C85-92BB-D48EDD038F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9681951"/>
              </p:ext>
            </p:extLst>
          </p:nvPr>
        </p:nvGraphicFramePr>
        <p:xfrm>
          <a:off x="380843" y="3411144"/>
          <a:ext cx="4016270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8135">
                  <a:extLst>
                    <a:ext uri="{9D8B030D-6E8A-4147-A177-3AD203B41FA5}">
                      <a16:colId xmlns:a16="http://schemas.microsoft.com/office/drawing/2014/main" val="1650587160"/>
                    </a:ext>
                  </a:extLst>
                </a:gridCol>
                <a:gridCol w="2008135">
                  <a:extLst>
                    <a:ext uri="{9D8B030D-6E8A-4147-A177-3AD203B41FA5}">
                      <a16:colId xmlns:a16="http://schemas.microsoft.com/office/drawing/2014/main" val="379320526"/>
                    </a:ext>
                  </a:extLst>
                </a:gridCol>
              </a:tblGrid>
              <a:tr h="215141">
                <a:tc>
                  <a:txBody>
                    <a:bodyPr/>
                    <a:lstStyle/>
                    <a:p>
                      <a:r>
                        <a:rPr kumimoji="1" lang="en-US" altLang="ja-JP" sz="1050" dirty="0"/>
                        <a:t>No enrichment</a:t>
                      </a:r>
                      <a:endParaRPr kumimoji="1" lang="ja-JP" altLang="en-US" sz="105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50" dirty="0"/>
                        <a:t>Phosphorylation</a:t>
                      </a:r>
                      <a:endParaRPr kumimoji="1" lang="ja-JP" altLang="en-US" sz="105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0541708"/>
                  </a:ext>
                </a:extLst>
              </a:tr>
              <a:tr h="408996">
                <a:tc>
                  <a:txBody>
                    <a:bodyPr/>
                    <a:lstStyle/>
                    <a:p>
                      <a:r>
                        <a:rPr kumimoji="1" lang="en-US" altLang="ja-JP" sz="1050" dirty="0"/>
                        <a:t>upregulated </a:t>
                      </a:r>
                      <a:r>
                        <a:rPr kumimoji="1" lang="en-US" altLang="ja-JP" sz="1050" dirty="0" err="1"/>
                        <a:t>phosphopeptide</a:t>
                      </a:r>
                      <a:endParaRPr kumimoji="1" lang="en-US" altLang="ja-JP" sz="1050" dirty="0"/>
                    </a:p>
                    <a:p>
                      <a:r>
                        <a:rPr kumimoji="1" lang="en-US" altLang="ja-JP" sz="1050" dirty="0"/>
                        <a:t>in PKC-1(gf) (P &lt; 0.05 )</a:t>
                      </a:r>
                      <a:endParaRPr kumimoji="1" lang="ja-JP" altLang="en-US" sz="105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50" dirty="0"/>
                        <a:t>313</a:t>
                      </a:r>
                      <a:endParaRPr kumimoji="1" lang="ja-JP" altLang="en-US" sz="105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4194004"/>
                  </a:ext>
                </a:extLst>
              </a:tr>
              <a:tr h="352049">
                <a:tc>
                  <a:txBody>
                    <a:bodyPr/>
                    <a:lstStyle/>
                    <a:p>
                      <a:r>
                        <a:rPr kumimoji="1" lang="en-US" altLang="ja-JP" sz="1050" dirty="0"/>
                        <a:t>downregulated </a:t>
                      </a:r>
                      <a:r>
                        <a:rPr kumimoji="1" lang="en-US" altLang="ja-JP" sz="1050" dirty="0" err="1"/>
                        <a:t>phosphopeptide</a:t>
                      </a:r>
                      <a:endParaRPr kumimoji="1" lang="en-US" altLang="ja-JP" sz="1050" dirty="0"/>
                    </a:p>
                    <a:p>
                      <a:r>
                        <a:rPr kumimoji="1" lang="en-US" altLang="ja-JP" sz="1050" dirty="0"/>
                        <a:t>in PKC-1(gf) (P &lt; 0.05)</a:t>
                      </a:r>
                      <a:endParaRPr kumimoji="1" lang="ja-JP" altLang="en-US" sz="105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50" dirty="0"/>
                        <a:t>842</a:t>
                      </a:r>
                      <a:endParaRPr kumimoji="1" lang="ja-JP" altLang="en-US" sz="105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7740198"/>
                  </a:ext>
                </a:extLst>
              </a:tr>
              <a:tr h="215141">
                <a:tc>
                  <a:txBody>
                    <a:bodyPr/>
                    <a:lstStyle/>
                    <a:p>
                      <a:r>
                        <a:rPr kumimoji="1" lang="en-US" altLang="ja-JP" sz="1050" dirty="0"/>
                        <a:t>Total </a:t>
                      </a:r>
                      <a:r>
                        <a:rPr kumimoji="1" lang="en-US" altLang="ja-JP" sz="1050" dirty="0" err="1"/>
                        <a:t>phosphopeptide</a:t>
                      </a:r>
                      <a:r>
                        <a:rPr kumimoji="1" lang="en-US" altLang="ja-JP" sz="1050" dirty="0"/>
                        <a:t> identified</a:t>
                      </a:r>
                      <a:endParaRPr kumimoji="1" lang="ja-JP" altLang="en-US" sz="105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50" dirty="0"/>
                        <a:t>8129</a:t>
                      </a:r>
                      <a:endParaRPr kumimoji="1" lang="ja-JP" altLang="en-US" sz="105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5534722"/>
                  </a:ext>
                </a:extLst>
              </a:tr>
              <a:tr h="394203">
                <a:tc>
                  <a:txBody>
                    <a:bodyPr/>
                    <a:lstStyle/>
                    <a:p>
                      <a:r>
                        <a:rPr kumimoji="1" lang="en-US" altLang="ja-JP" sz="1050" dirty="0"/>
                        <a:t>Fraction of peptide from</a:t>
                      </a:r>
                    </a:p>
                    <a:p>
                      <a:r>
                        <a:rPr kumimoji="1" lang="en-US" altLang="ja-JP" sz="1050" dirty="0"/>
                        <a:t>Neuron-enriched genes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50" dirty="0"/>
                        <a:t>3.83 %</a:t>
                      </a:r>
                      <a:endParaRPr kumimoji="1" lang="ja-JP" altLang="en-US" sz="105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0730099"/>
                  </a:ext>
                </a:extLst>
              </a:tr>
            </a:tbl>
          </a:graphicData>
        </a:graphic>
      </p:graphicFrame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AE26B734-F1A6-4A75-A409-1D434B52EA07}"/>
              </a:ext>
            </a:extLst>
          </p:cNvPr>
          <p:cNvSpPr txBox="1"/>
          <p:nvPr/>
        </p:nvSpPr>
        <p:spPr>
          <a:xfrm>
            <a:off x="89741" y="3201733"/>
            <a:ext cx="5822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dirty="0">
                <a:latin typeface="Abadi" panose="020B0604020202020204" pitchFamily="34" charset="0"/>
              </a:rPr>
              <a:t>B</a:t>
            </a:r>
            <a:endParaRPr kumimoji="1" lang="ja-JP" altLang="en-US" sz="1200" b="1" dirty="0">
              <a:latin typeface="Abadi" panose="020B0604020202020204" pitchFamily="34" charset="0"/>
            </a:endParaRPr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DCDAAADA-5FF5-455E-8B7B-FE4DE73DF598}"/>
              </a:ext>
            </a:extLst>
          </p:cNvPr>
          <p:cNvGrpSpPr/>
          <p:nvPr/>
        </p:nvGrpSpPr>
        <p:grpSpPr>
          <a:xfrm>
            <a:off x="173358" y="767250"/>
            <a:ext cx="2263325" cy="2454144"/>
            <a:chOff x="6283" y="871170"/>
            <a:chExt cx="2263325" cy="2454144"/>
          </a:xfrm>
        </p:grpSpPr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8D1B0A5F-C838-40B8-897C-5EB57996D145}"/>
                </a:ext>
              </a:extLst>
            </p:cNvPr>
            <p:cNvSpPr txBox="1"/>
            <p:nvPr/>
          </p:nvSpPr>
          <p:spPr>
            <a:xfrm>
              <a:off x="671945" y="3017537"/>
              <a:ext cx="1509808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800" b="1" dirty="0"/>
                <a:t>peptide amount </a:t>
              </a:r>
            </a:p>
            <a:p>
              <a:pPr algn="ctr"/>
              <a:r>
                <a:rPr kumimoji="1" lang="en-US" altLang="ja-JP" sz="600" dirty="0"/>
                <a:t>log2(</a:t>
              </a:r>
              <a:r>
                <a:rPr kumimoji="1" lang="en-US" altLang="ja-JP" sz="600" i="1" dirty="0"/>
                <a:t>H20p::pkc-1(gf)</a:t>
              </a:r>
              <a:r>
                <a:rPr kumimoji="1" lang="en-US" altLang="ja-JP" sz="600" dirty="0"/>
                <a:t>/</a:t>
              </a:r>
              <a:r>
                <a:rPr kumimoji="1" lang="en-US" altLang="ja-JP" sz="600" i="1" dirty="0"/>
                <a:t>pkc-1(nj3lf)</a:t>
              </a:r>
              <a:r>
                <a:rPr kumimoji="1" lang="en-US" altLang="ja-JP" sz="600" dirty="0"/>
                <a:t>)</a:t>
              </a:r>
              <a:endParaRPr kumimoji="1" lang="ja-JP" altLang="en-US" sz="600" dirty="0"/>
            </a:p>
          </p:txBody>
        </p:sp>
        <p:grpSp>
          <p:nvGrpSpPr>
            <p:cNvPr id="6" name="グループ化 5">
              <a:extLst>
                <a:ext uri="{FF2B5EF4-FFF2-40B4-BE49-F238E27FC236}">
                  <a16:creationId xmlns:a16="http://schemas.microsoft.com/office/drawing/2014/main" id="{867F8B1B-57D0-4A22-9F30-60B5AC62873D}"/>
                </a:ext>
              </a:extLst>
            </p:cNvPr>
            <p:cNvGrpSpPr/>
            <p:nvPr/>
          </p:nvGrpSpPr>
          <p:grpSpPr>
            <a:xfrm>
              <a:off x="6283" y="871170"/>
              <a:ext cx="582204" cy="2146268"/>
              <a:chOff x="6283" y="871170"/>
              <a:chExt cx="582204" cy="2146268"/>
            </a:xfrm>
          </p:grpSpPr>
          <p:sp>
            <p:nvSpPr>
              <p:cNvPr id="12" name="テキスト ボックス 11">
                <a:extLst>
                  <a:ext uri="{FF2B5EF4-FFF2-40B4-BE49-F238E27FC236}">
                    <a16:creationId xmlns:a16="http://schemas.microsoft.com/office/drawing/2014/main" id="{BCF6C82C-A5D0-42A7-806C-3A9C9B73D134}"/>
                  </a:ext>
                </a:extLst>
              </p:cNvPr>
              <p:cNvSpPr txBox="1"/>
              <p:nvPr/>
            </p:nvSpPr>
            <p:spPr>
              <a:xfrm rot="16200000">
                <a:off x="-633642" y="1887617"/>
                <a:ext cx="1862056" cy="39758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800" b="1" dirty="0"/>
                  <a:t>p-value </a:t>
                </a:r>
              </a:p>
              <a:p>
                <a:pPr algn="ctr"/>
                <a:r>
                  <a:rPr kumimoji="1" lang="en-US" altLang="ja-JP" sz="600" dirty="0"/>
                  <a:t>log2(</a:t>
                </a:r>
                <a:r>
                  <a:rPr kumimoji="1" lang="en-US" altLang="ja-JP" sz="600" i="1" dirty="0"/>
                  <a:t>H20p::pkc-1(gf)</a:t>
                </a:r>
                <a:r>
                  <a:rPr kumimoji="1" lang="en-US" altLang="ja-JP" sz="600" dirty="0"/>
                  <a:t>/</a:t>
                </a:r>
                <a:r>
                  <a:rPr kumimoji="1" lang="en-US" altLang="ja-JP" sz="600" i="1" dirty="0"/>
                  <a:t>pkc-1(nj3lf)</a:t>
                </a:r>
                <a:r>
                  <a:rPr kumimoji="1" lang="en-US" altLang="ja-JP" sz="600" dirty="0"/>
                  <a:t>)</a:t>
                </a:r>
                <a:endParaRPr kumimoji="1" lang="ja-JP" altLang="en-US" sz="600" dirty="0"/>
              </a:p>
            </p:txBody>
          </p:sp>
          <p:sp>
            <p:nvSpPr>
              <p:cNvPr id="14" name="テキスト ボックス 13">
                <a:extLst>
                  <a:ext uri="{FF2B5EF4-FFF2-40B4-BE49-F238E27FC236}">
                    <a16:creationId xmlns:a16="http://schemas.microsoft.com/office/drawing/2014/main" id="{E6822C6A-2BF4-44F9-83A0-394192CC9FF3}"/>
                  </a:ext>
                </a:extLst>
              </p:cNvPr>
              <p:cNvSpPr txBox="1"/>
              <p:nvPr/>
            </p:nvSpPr>
            <p:spPr>
              <a:xfrm>
                <a:off x="6283" y="871170"/>
                <a:ext cx="582204" cy="2518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1200" b="1" dirty="0">
                    <a:latin typeface="Abadi" panose="020B0604020202020204" pitchFamily="34" charset="0"/>
                  </a:rPr>
                  <a:t>A</a:t>
                </a:r>
                <a:endParaRPr kumimoji="1" lang="ja-JP" altLang="en-US" sz="1200" b="1" dirty="0">
                  <a:latin typeface="Abadi" panose="020B0604020202020204" pitchFamily="34" charset="0"/>
                </a:endParaRPr>
              </a:p>
            </p:txBody>
          </p:sp>
        </p:grpSp>
        <p:pic>
          <p:nvPicPr>
            <p:cNvPr id="1028" name="Picture 4">
              <a:extLst>
                <a:ext uri="{FF2B5EF4-FFF2-40B4-BE49-F238E27FC236}">
                  <a16:creationId xmlns:a16="http://schemas.microsoft.com/office/drawing/2014/main" id="{B2215B3B-318D-4B68-84DA-3EC6D28FB26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683" y="1265461"/>
              <a:ext cx="1805925" cy="1747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タイトル 3">
            <a:extLst>
              <a:ext uri="{FF2B5EF4-FFF2-40B4-BE49-F238E27FC236}">
                <a16:creationId xmlns:a16="http://schemas.microsoft.com/office/drawing/2014/main" id="{50566490-032A-46EA-A38E-D0D6CECC0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817092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FBA0CBB5-BB06-40BE-AA85-E91FE1E24528}"/>
              </a:ext>
            </a:extLst>
          </p:cNvPr>
          <p:cNvCxnSpPr>
            <a:cxnSpLocks/>
          </p:cNvCxnSpPr>
          <p:nvPr/>
        </p:nvCxnSpPr>
        <p:spPr>
          <a:xfrm rot="5400000">
            <a:off x="3988415" y="1686407"/>
            <a:ext cx="2337107" cy="1313441"/>
          </a:xfrm>
          <a:prstGeom prst="curved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表 21">
            <a:extLst>
              <a:ext uri="{FF2B5EF4-FFF2-40B4-BE49-F238E27FC236}">
                <a16:creationId xmlns:a16="http://schemas.microsoft.com/office/drawing/2014/main" id="{44D275FF-3BD1-4B66-9084-DA45224E68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1563282"/>
              </p:ext>
            </p:extLst>
          </p:nvPr>
        </p:nvGraphicFramePr>
        <p:xfrm>
          <a:off x="336570" y="5279322"/>
          <a:ext cx="6226994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13497">
                  <a:extLst>
                    <a:ext uri="{9D8B030D-6E8A-4147-A177-3AD203B41FA5}">
                      <a16:colId xmlns:a16="http://schemas.microsoft.com/office/drawing/2014/main" val="1650587160"/>
                    </a:ext>
                  </a:extLst>
                </a:gridCol>
                <a:gridCol w="3113497">
                  <a:extLst>
                    <a:ext uri="{9D8B030D-6E8A-4147-A177-3AD203B41FA5}">
                      <a16:colId xmlns:a16="http://schemas.microsoft.com/office/drawing/2014/main" val="2976187505"/>
                    </a:ext>
                  </a:extLst>
                </a:gridCol>
              </a:tblGrid>
              <a:tr h="175583">
                <a:tc>
                  <a:txBody>
                    <a:bodyPr/>
                    <a:lstStyle/>
                    <a:p>
                      <a:r>
                        <a:rPr kumimoji="1" lang="en-US" altLang="ja-JP" sz="1000" dirty="0"/>
                        <a:t>Species</a:t>
                      </a:r>
                      <a:endParaRPr kumimoji="1" lang="ja-JP" altLang="en-US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/>
                        <a:t>Evidence</a:t>
                      </a:r>
                      <a:endParaRPr kumimoji="1" lang="ja-JP" altLang="en-US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0541708"/>
                  </a:ext>
                </a:extLst>
              </a:tr>
              <a:tr h="395060">
                <a:tc>
                  <a:txBody>
                    <a:bodyPr/>
                    <a:lstStyle/>
                    <a:p>
                      <a:r>
                        <a:rPr kumimoji="1" lang="en-US" altLang="ja-JP" sz="1000" i="1" dirty="0"/>
                        <a:t>H. sapience</a:t>
                      </a:r>
                      <a:endParaRPr kumimoji="1" lang="ja-JP" altLang="en-US" sz="1000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fr-FR" altLang="ja-JP" sz="1000" dirty="0"/>
                        <a:t>Shiromizu T, et al. (2013), </a:t>
                      </a:r>
                      <a:r>
                        <a:rPr kumimoji="1" lang="da-DK" altLang="ja-JP" sz="1000" dirty="0"/>
                        <a:t>Herskowitz JH, et al. (2010), Xia Q, et al. (2008)</a:t>
                      </a:r>
                      <a:endParaRPr kumimoji="1" lang="ja-JP" altLang="en-US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4194004"/>
                  </a:ext>
                </a:extLst>
              </a:tr>
              <a:tr h="504799">
                <a:tc>
                  <a:txBody>
                    <a:bodyPr/>
                    <a:lstStyle/>
                    <a:p>
                      <a:r>
                        <a:rPr kumimoji="1" lang="en-US" altLang="ja-JP" sz="1000" i="1" dirty="0"/>
                        <a:t>Mus musculus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s-ES" altLang="ja-JP" sz="1000" dirty="0"/>
                        <a:t>Trinidad JC, et al. (2012),</a:t>
                      </a:r>
                      <a:r>
                        <a:rPr kumimoji="1" lang="nb-NO" altLang="ja-JP" sz="1000" dirty="0"/>
                        <a:t> Huttlin EL, et al. (2010),</a:t>
                      </a:r>
                      <a:r>
                        <a:rPr kumimoji="1" lang="pl-PL" altLang="ja-JP" sz="1000" dirty="0"/>
                        <a:t> Wiśniewski JR, et al. (2010)</a:t>
                      </a:r>
                      <a:r>
                        <a:rPr kumimoji="1" lang="en-US" altLang="ja-JP" sz="1000" dirty="0"/>
                        <a:t>,</a:t>
                      </a:r>
                      <a:r>
                        <a:rPr kumimoji="1" lang="nl-NL" altLang="ja-JP" sz="1000" dirty="0"/>
                        <a:t> Tweedie-Cullen RY, Reck JM, Mansuy IM (2009)</a:t>
                      </a:r>
                      <a:endParaRPr kumimoji="1" lang="ja-JP" altLang="en-US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6175240"/>
                  </a:ext>
                </a:extLst>
              </a:tr>
            </a:tbl>
          </a:graphicData>
        </a:graphic>
      </p:graphicFrame>
      <p:grpSp>
        <p:nvGrpSpPr>
          <p:cNvPr id="91" name="グループ化 90">
            <a:extLst>
              <a:ext uri="{FF2B5EF4-FFF2-40B4-BE49-F238E27FC236}">
                <a16:creationId xmlns:a16="http://schemas.microsoft.com/office/drawing/2014/main" id="{A2BFB3E7-FD08-4C63-9534-7C7BA41B0EBC}"/>
              </a:ext>
            </a:extLst>
          </p:cNvPr>
          <p:cNvGrpSpPr/>
          <p:nvPr/>
        </p:nvGrpSpPr>
        <p:grpSpPr>
          <a:xfrm>
            <a:off x="2279543" y="779142"/>
            <a:ext cx="4255861" cy="2242406"/>
            <a:chOff x="2279543" y="779142"/>
            <a:chExt cx="4255861" cy="2242406"/>
          </a:xfrm>
        </p:grpSpPr>
        <p:grpSp>
          <p:nvGrpSpPr>
            <p:cNvPr id="78" name="グループ化 77">
              <a:extLst>
                <a:ext uri="{FF2B5EF4-FFF2-40B4-BE49-F238E27FC236}">
                  <a16:creationId xmlns:a16="http://schemas.microsoft.com/office/drawing/2014/main" id="{14F21A28-69B6-4FA2-AB85-F85E351EE510}"/>
                </a:ext>
              </a:extLst>
            </p:cNvPr>
            <p:cNvGrpSpPr/>
            <p:nvPr/>
          </p:nvGrpSpPr>
          <p:grpSpPr>
            <a:xfrm>
              <a:off x="2364806" y="1030866"/>
              <a:ext cx="4170598" cy="1990682"/>
              <a:chOff x="337826" y="3223804"/>
              <a:chExt cx="4170598" cy="1990682"/>
            </a:xfrm>
          </p:grpSpPr>
          <p:grpSp>
            <p:nvGrpSpPr>
              <p:cNvPr id="63" name="グループ化 62">
                <a:extLst>
                  <a:ext uri="{FF2B5EF4-FFF2-40B4-BE49-F238E27FC236}">
                    <a16:creationId xmlns:a16="http://schemas.microsoft.com/office/drawing/2014/main" id="{9F17FA4D-96B1-41D2-9EBF-3A85407D3D5C}"/>
                  </a:ext>
                </a:extLst>
              </p:cNvPr>
              <p:cNvGrpSpPr/>
              <p:nvPr/>
            </p:nvGrpSpPr>
            <p:grpSpPr>
              <a:xfrm>
                <a:off x="549744" y="3223804"/>
                <a:ext cx="3958680" cy="1990682"/>
                <a:chOff x="701773" y="3187637"/>
                <a:chExt cx="3958680" cy="1990682"/>
              </a:xfrm>
            </p:grpSpPr>
            <p:grpSp>
              <p:nvGrpSpPr>
                <p:cNvPr id="59" name="グループ化 58">
                  <a:extLst>
                    <a:ext uri="{FF2B5EF4-FFF2-40B4-BE49-F238E27FC236}">
                      <a16:creationId xmlns:a16="http://schemas.microsoft.com/office/drawing/2014/main" id="{A309F750-6208-4310-9461-84A483010582}"/>
                    </a:ext>
                  </a:extLst>
                </p:cNvPr>
                <p:cNvGrpSpPr/>
                <p:nvPr/>
              </p:nvGrpSpPr>
              <p:grpSpPr>
                <a:xfrm>
                  <a:off x="701773" y="3810665"/>
                  <a:ext cx="1685897" cy="1354441"/>
                  <a:chOff x="736277" y="3827917"/>
                  <a:chExt cx="1685897" cy="1354441"/>
                </a:xfrm>
              </p:grpSpPr>
              <p:grpSp>
                <p:nvGrpSpPr>
                  <p:cNvPr id="55" name="グループ化 54">
                    <a:extLst>
                      <a:ext uri="{FF2B5EF4-FFF2-40B4-BE49-F238E27FC236}">
                        <a16:creationId xmlns:a16="http://schemas.microsoft.com/office/drawing/2014/main" id="{4FC3EE1B-F881-486E-8836-87A0D8645207}"/>
                      </a:ext>
                    </a:extLst>
                  </p:cNvPr>
                  <p:cNvGrpSpPr/>
                  <p:nvPr/>
                </p:nvGrpSpPr>
                <p:grpSpPr>
                  <a:xfrm>
                    <a:off x="736277" y="3827917"/>
                    <a:ext cx="1643868" cy="747940"/>
                    <a:chOff x="3819808" y="3965986"/>
                    <a:chExt cx="1235062" cy="561938"/>
                  </a:xfrm>
                </p:grpSpPr>
                <p:grpSp>
                  <p:nvGrpSpPr>
                    <p:cNvPr id="47" name="グループ化 46">
                      <a:extLst>
                        <a:ext uri="{FF2B5EF4-FFF2-40B4-BE49-F238E27FC236}">
                          <a16:creationId xmlns:a16="http://schemas.microsoft.com/office/drawing/2014/main" id="{E8C38FBD-437C-42A1-B9DA-93856232F469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083275" y="3965986"/>
                      <a:ext cx="971595" cy="561938"/>
                      <a:chOff x="4257107" y="2769457"/>
                      <a:chExt cx="971595" cy="561938"/>
                    </a:xfrm>
                  </p:grpSpPr>
                  <p:grpSp>
                    <p:nvGrpSpPr>
                      <p:cNvPr id="48" name="グループ化 47">
                        <a:extLst>
                          <a:ext uri="{FF2B5EF4-FFF2-40B4-BE49-F238E27FC236}">
                            <a16:creationId xmlns:a16="http://schemas.microsoft.com/office/drawing/2014/main" id="{8F5BABCB-6078-4564-8E21-84CCA64912A0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4259109" y="2858838"/>
                        <a:ext cx="969593" cy="472557"/>
                        <a:chOff x="2857565" y="2586007"/>
                        <a:chExt cx="969593" cy="472557"/>
                      </a:xfrm>
                    </p:grpSpPr>
                    <p:sp>
                      <p:nvSpPr>
                        <p:cNvPr id="51" name="正方形/長方形 50">
                          <a:extLst>
                            <a:ext uri="{FF2B5EF4-FFF2-40B4-BE49-F238E27FC236}">
                              <a16:creationId xmlns:a16="http://schemas.microsoft.com/office/drawing/2014/main" id="{C82EA5FD-CC3D-4A06-A9B6-263A5E0E5BE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701942" y="2817446"/>
                          <a:ext cx="114017" cy="241118"/>
                        </a:xfrm>
                        <a:prstGeom prst="rect">
                          <a:avLst/>
                        </a:prstGeom>
                        <a:solidFill>
                          <a:schemeClr val="bg2">
                            <a:lumMod val="10000"/>
                          </a:schemeClr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kumimoji="1" lang="ja-JP" altLang="en-US">
                            <a:solidFill>
                              <a:srgbClr val="FF0000"/>
                            </a:solidFill>
                          </a:endParaRPr>
                        </a:p>
                      </p:txBody>
                    </p:sp>
                    <p:sp>
                      <p:nvSpPr>
                        <p:cNvPr id="52" name="正方形/長方形 51">
                          <a:extLst>
                            <a:ext uri="{FF2B5EF4-FFF2-40B4-BE49-F238E27FC236}">
                              <a16:creationId xmlns:a16="http://schemas.microsoft.com/office/drawing/2014/main" id="{80F624C4-A38A-4144-A0A0-98B20406DA4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 rot="16200000">
                          <a:off x="3234830" y="2208742"/>
                          <a:ext cx="77875" cy="832405"/>
                        </a:xfrm>
                        <a:prstGeom prst="rect">
                          <a:avLst/>
                        </a:prstGeom>
                        <a:solidFill>
                          <a:schemeClr val="accent6">
                            <a:lumMod val="75000"/>
                          </a:schemeClr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kumimoji="1" lang="ja-JP" altLang="en-US"/>
                        </a:p>
                      </p:txBody>
                    </p:sp>
                    <p:sp>
                      <p:nvSpPr>
                        <p:cNvPr id="53" name="フリーフォーム: 図形 52">
                          <a:extLst>
                            <a:ext uri="{FF2B5EF4-FFF2-40B4-BE49-F238E27FC236}">
                              <a16:creationId xmlns:a16="http://schemas.microsoft.com/office/drawing/2014/main" id="{0AB0DDB9-D609-427C-B6D4-E9AF4558199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69711" y="2622087"/>
                          <a:ext cx="157447" cy="199836"/>
                        </a:xfrm>
                        <a:custGeom>
                          <a:avLst/>
                          <a:gdLst>
                            <a:gd name="connsiteX0" fmla="*/ 90835 w 157447"/>
                            <a:gd name="connsiteY0" fmla="*/ 199836 h 199836"/>
                            <a:gd name="connsiteX1" fmla="*/ 102946 w 157447"/>
                            <a:gd name="connsiteY1" fmla="*/ 102946 h 199836"/>
                            <a:gd name="connsiteX2" fmla="*/ 121113 w 157447"/>
                            <a:gd name="connsiteY2" fmla="*/ 78724 h 199836"/>
                            <a:gd name="connsiteX3" fmla="*/ 157447 w 157447"/>
                            <a:gd name="connsiteY3" fmla="*/ 54501 h 199836"/>
                            <a:gd name="connsiteX4" fmla="*/ 145335 w 157447"/>
                            <a:gd name="connsiteY4" fmla="*/ 30279 h 199836"/>
                            <a:gd name="connsiteX5" fmla="*/ 102946 w 157447"/>
                            <a:gd name="connsiteY5" fmla="*/ 6056 h 199836"/>
                            <a:gd name="connsiteX6" fmla="*/ 78723 w 157447"/>
                            <a:gd name="connsiteY6" fmla="*/ 0 h 199836"/>
                            <a:gd name="connsiteX7" fmla="*/ 36334 w 157447"/>
                            <a:gd name="connsiteY7" fmla="*/ 6056 h 199836"/>
                            <a:gd name="connsiteX8" fmla="*/ 0 w 157447"/>
                            <a:gd name="connsiteY8" fmla="*/ 18167 h 19983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157447" h="199836">
                              <a:moveTo>
                                <a:pt x="90835" y="199836"/>
                              </a:moveTo>
                              <a:cubicBezTo>
                                <a:pt x="90872" y="199461"/>
                                <a:pt x="97936" y="115470"/>
                                <a:pt x="102946" y="102946"/>
                              </a:cubicBezTo>
                              <a:cubicBezTo>
                                <a:pt x="106694" y="93575"/>
                                <a:pt x="113570" y="85429"/>
                                <a:pt x="121113" y="78724"/>
                              </a:cubicBezTo>
                              <a:cubicBezTo>
                                <a:pt x="131992" y="69054"/>
                                <a:pt x="157447" y="54501"/>
                                <a:pt x="157447" y="54501"/>
                              </a:cubicBezTo>
                              <a:cubicBezTo>
                                <a:pt x="153410" y="46427"/>
                                <a:pt x="150342" y="37790"/>
                                <a:pt x="145335" y="30279"/>
                              </a:cubicBezTo>
                              <a:cubicBezTo>
                                <a:pt x="135089" y="14910"/>
                                <a:pt x="120342" y="11855"/>
                                <a:pt x="102946" y="6056"/>
                              </a:cubicBezTo>
                              <a:cubicBezTo>
                                <a:pt x="95050" y="3424"/>
                                <a:pt x="86797" y="2019"/>
                                <a:pt x="78723" y="0"/>
                              </a:cubicBezTo>
                              <a:cubicBezTo>
                                <a:pt x="64593" y="2019"/>
                                <a:pt x="50005" y="1955"/>
                                <a:pt x="36334" y="6056"/>
                              </a:cubicBezTo>
                              <a:cubicBezTo>
                                <a:pt x="-15232" y="21526"/>
                                <a:pt x="49042" y="18167"/>
                                <a:pt x="0" y="18167"/>
                              </a:cubicBezTo>
                            </a:path>
                          </a:pathLst>
                        </a:custGeom>
                        <a:noFill/>
                        <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kumimoji="1" lang="ja-JP" altLang="en-US"/>
                        </a:p>
                      </p:txBody>
                    </p:sp>
                  </p:grpSp>
                  <p:sp>
                    <p:nvSpPr>
                      <p:cNvPr id="50" name="正方形/長方形 49">
                        <a:extLst>
                          <a:ext uri="{FF2B5EF4-FFF2-40B4-BE49-F238E27FC236}">
                            <a16:creationId xmlns:a16="http://schemas.microsoft.com/office/drawing/2014/main" id="{F6751807-05ED-4DC9-B265-920EAF46C7DB}"/>
                          </a:ext>
                        </a:extLst>
                      </p:cNvPr>
                      <p:cNvSpPr/>
                      <p:nvPr/>
                    </p:nvSpPr>
                    <p:spPr>
                      <a:xfrm rot="16200000">
                        <a:off x="4634372" y="2392192"/>
                        <a:ext cx="77875" cy="832405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kumimoji="1" lang="ja-JP" altLang="en-US" dirty="0">
                          <a:solidFill>
                            <a:srgbClr val="CC44C6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54" name="フリーフォーム: 図形 53">
                      <a:extLst>
                        <a:ext uri="{FF2B5EF4-FFF2-40B4-BE49-F238E27FC236}">
                          <a16:creationId xmlns:a16="http://schemas.microsoft.com/office/drawing/2014/main" id="{E273285C-8EDC-44ED-8631-C8B5C9E8721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19808" y="4009292"/>
                      <a:ext cx="286876" cy="87391"/>
                    </a:xfrm>
                    <a:custGeom>
                      <a:avLst/>
                      <a:gdLst>
                        <a:gd name="connsiteX0" fmla="*/ 259823 w 286876"/>
                        <a:gd name="connsiteY0" fmla="*/ 75749 h 87391"/>
                        <a:gd name="connsiteX1" fmla="*/ 112 w 286876"/>
                        <a:gd name="connsiteY1" fmla="*/ 81160 h 87391"/>
                        <a:gd name="connsiteX2" fmla="*/ 286876 w 286876"/>
                        <a:gd name="connsiteY2" fmla="*/ 0 h 87391"/>
                        <a:gd name="connsiteX3" fmla="*/ 286876 w 286876"/>
                        <a:gd name="connsiteY3" fmla="*/ 0 h 87391"/>
                        <a:gd name="connsiteX4" fmla="*/ 286876 w 286876"/>
                        <a:gd name="connsiteY4" fmla="*/ 0 h 873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86876" h="87391">
                          <a:moveTo>
                            <a:pt x="259823" y="75749"/>
                          </a:moveTo>
                          <a:cubicBezTo>
                            <a:pt x="127713" y="84767"/>
                            <a:pt x="-4397" y="93785"/>
                            <a:pt x="112" y="81160"/>
                          </a:cubicBezTo>
                          <a:cubicBezTo>
                            <a:pt x="4621" y="68535"/>
                            <a:pt x="286876" y="0"/>
                            <a:pt x="286876" y="0"/>
                          </a:cubicBezTo>
                          <a:lnTo>
                            <a:pt x="286876" y="0"/>
                          </a:lnTo>
                          <a:lnTo>
                            <a:pt x="286876" y="0"/>
                          </a:lnTo>
                        </a:path>
                      </a:pathLst>
                    </a:custGeom>
                    <a:noFill/>
                    <a:ln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</p:grpSp>
              <p:sp>
                <p:nvSpPr>
                  <p:cNvPr id="56" name="テキスト ボックス 1">
                    <a:extLst>
                      <a:ext uri="{FF2B5EF4-FFF2-40B4-BE49-F238E27FC236}">
                        <a16:creationId xmlns:a16="http://schemas.microsoft.com/office/drawing/2014/main" id="{2AC2E6C8-D43E-440F-B376-F21B2F28A8BD}"/>
                      </a:ext>
                    </a:extLst>
                  </p:cNvPr>
                  <p:cNvSpPr txBox="1"/>
                  <p:nvPr/>
                </p:nvSpPr>
                <p:spPr>
                  <a:xfrm>
                    <a:off x="909327" y="4823676"/>
                    <a:ext cx="1512847" cy="358682"/>
                  </a:xfrm>
                  <a:prstGeom prst="rect">
                    <a:avLst/>
                  </a:prstGeom>
                </p:spPr>
                <p:txBody>
                  <a:bodyPr wrap="square" rtlCol="0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r>
                      <a:rPr lang="en-US" altLang="ja-JP" sz="10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'closed' </a:t>
                    </a:r>
                    <a:r>
                      <a:rPr lang="en-US" altLang="ja-JP" sz="1000" b="1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Syntaxin</a:t>
                    </a:r>
                    <a:endParaRPr lang="en-US" altLang="ja-JP" sz="1000" b="1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 algn="ctr"/>
                    <a:r>
                      <a:rPr lang="en-US" altLang="ja-JP" sz="10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(inactive)</a:t>
                    </a:r>
                    <a:endParaRPr lang="ja-JP" altLang="en-US" sz="1000" b="1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58" name="グループ化 57">
                  <a:extLst>
                    <a:ext uri="{FF2B5EF4-FFF2-40B4-BE49-F238E27FC236}">
                      <a16:creationId xmlns:a16="http://schemas.microsoft.com/office/drawing/2014/main" id="{E620F6F9-1530-44C0-AB43-D6B650528467}"/>
                    </a:ext>
                  </a:extLst>
                </p:cNvPr>
                <p:cNvGrpSpPr/>
                <p:nvPr/>
              </p:nvGrpSpPr>
              <p:grpSpPr>
                <a:xfrm>
                  <a:off x="3125347" y="3187637"/>
                  <a:ext cx="1535106" cy="1990682"/>
                  <a:chOff x="2981037" y="3175866"/>
                  <a:chExt cx="1535106" cy="1990682"/>
                </a:xfrm>
              </p:grpSpPr>
              <p:grpSp>
                <p:nvGrpSpPr>
                  <p:cNvPr id="46" name="グループ化 45">
                    <a:extLst>
                      <a:ext uri="{FF2B5EF4-FFF2-40B4-BE49-F238E27FC236}">
                        <a16:creationId xmlns:a16="http://schemas.microsoft.com/office/drawing/2014/main" id="{B85957EF-28BD-4272-9AB6-9FE31B1DAC2F}"/>
                      </a:ext>
                    </a:extLst>
                  </p:cNvPr>
                  <p:cNvGrpSpPr/>
                  <p:nvPr/>
                </p:nvGrpSpPr>
                <p:grpSpPr>
                  <a:xfrm>
                    <a:off x="2981037" y="3175866"/>
                    <a:ext cx="1535106" cy="1426822"/>
                    <a:chOff x="3960019" y="2356856"/>
                    <a:chExt cx="1268683" cy="974539"/>
                  </a:xfrm>
                </p:grpSpPr>
                <p:grpSp>
                  <p:nvGrpSpPr>
                    <p:cNvPr id="17" name="グループ化 16">
                      <a:extLst>
                        <a:ext uri="{FF2B5EF4-FFF2-40B4-BE49-F238E27FC236}">
                          <a16:creationId xmlns:a16="http://schemas.microsoft.com/office/drawing/2014/main" id="{D60F5A44-329C-4DB6-8A44-DC499CB73F2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259109" y="2858838"/>
                      <a:ext cx="969593" cy="472557"/>
                      <a:chOff x="2857565" y="2586007"/>
                      <a:chExt cx="969593" cy="472557"/>
                    </a:xfrm>
                  </p:grpSpPr>
                  <p:sp>
                    <p:nvSpPr>
                      <p:cNvPr id="34" name="正方形/長方形 33">
                        <a:extLst>
                          <a:ext uri="{FF2B5EF4-FFF2-40B4-BE49-F238E27FC236}">
                            <a16:creationId xmlns:a16="http://schemas.microsoft.com/office/drawing/2014/main" id="{B7412DF6-926F-4FFA-B41A-06DDDCCB0D8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701942" y="2817446"/>
                        <a:ext cx="114017" cy="241118"/>
                      </a:xfrm>
                      <a:prstGeom prst="rect">
                        <a:avLst/>
                      </a:prstGeom>
                      <a:solidFill>
                        <a:schemeClr val="bg2">
                          <a:lumMod val="10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kumimoji="1" lang="ja-JP" altLang="en-US"/>
                      </a:p>
                    </p:txBody>
                  </p:sp>
                  <p:sp>
                    <p:nvSpPr>
                      <p:cNvPr id="36" name="正方形/長方形 35">
                        <a:extLst>
                          <a:ext uri="{FF2B5EF4-FFF2-40B4-BE49-F238E27FC236}">
                            <a16:creationId xmlns:a16="http://schemas.microsoft.com/office/drawing/2014/main" id="{FFF32871-7094-4F83-AA16-894FFD757012}"/>
                          </a:ext>
                        </a:extLst>
                      </p:cNvPr>
                      <p:cNvSpPr/>
                      <p:nvPr/>
                    </p:nvSpPr>
                    <p:spPr>
                      <a:xfrm rot="16200000">
                        <a:off x="3234830" y="2208742"/>
                        <a:ext cx="77875" cy="832405"/>
                      </a:xfrm>
                      <a:prstGeom prst="rect">
                        <a:avLst/>
                      </a:prstGeom>
                      <a:solidFill>
                        <a:srgbClr val="548235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kumimoji="1" lang="ja-JP" altLang="en-US"/>
                      </a:p>
                    </p:txBody>
                  </p:sp>
                  <p:sp>
                    <p:nvSpPr>
                      <p:cNvPr id="16" name="フリーフォーム: 図形 15">
                        <a:extLst>
                          <a:ext uri="{FF2B5EF4-FFF2-40B4-BE49-F238E27FC236}">
                            <a16:creationId xmlns:a16="http://schemas.microsoft.com/office/drawing/2014/main" id="{7F6647E7-88ED-4E61-AD41-F5762E6C3C2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669711" y="2622087"/>
                        <a:ext cx="157447" cy="199836"/>
                      </a:xfrm>
                      <a:custGeom>
                        <a:avLst/>
                        <a:gdLst>
                          <a:gd name="connsiteX0" fmla="*/ 90835 w 157447"/>
                          <a:gd name="connsiteY0" fmla="*/ 199836 h 199836"/>
                          <a:gd name="connsiteX1" fmla="*/ 102946 w 157447"/>
                          <a:gd name="connsiteY1" fmla="*/ 102946 h 199836"/>
                          <a:gd name="connsiteX2" fmla="*/ 121113 w 157447"/>
                          <a:gd name="connsiteY2" fmla="*/ 78724 h 199836"/>
                          <a:gd name="connsiteX3" fmla="*/ 157447 w 157447"/>
                          <a:gd name="connsiteY3" fmla="*/ 54501 h 199836"/>
                          <a:gd name="connsiteX4" fmla="*/ 145335 w 157447"/>
                          <a:gd name="connsiteY4" fmla="*/ 30279 h 199836"/>
                          <a:gd name="connsiteX5" fmla="*/ 102946 w 157447"/>
                          <a:gd name="connsiteY5" fmla="*/ 6056 h 199836"/>
                          <a:gd name="connsiteX6" fmla="*/ 78723 w 157447"/>
                          <a:gd name="connsiteY6" fmla="*/ 0 h 199836"/>
                          <a:gd name="connsiteX7" fmla="*/ 36334 w 157447"/>
                          <a:gd name="connsiteY7" fmla="*/ 6056 h 199836"/>
                          <a:gd name="connsiteX8" fmla="*/ 0 w 157447"/>
                          <a:gd name="connsiteY8" fmla="*/ 18167 h 19983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157447" h="199836">
                            <a:moveTo>
                              <a:pt x="90835" y="199836"/>
                            </a:moveTo>
                            <a:cubicBezTo>
                              <a:pt x="90872" y="199461"/>
                              <a:pt x="97936" y="115470"/>
                              <a:pt x="102946" y="102946"/>
                            </a:cubicBezTo>
                            <a:cubicBezTo>
                              <a:pt x="106694" y="93575"/>
                              <a:pt x="113570" y="85429"/>
                              <a:pt x="121113" y="78724"/>
                            </a:cubicBezTo>
                            <a:cubicBezTo>
                              <a:pt x="131992" y="69054"/>
                              <a:pt x="157447" y="54501"/>
                              <a:pt x="157447" y="54501"/>
                            </a:cubicBezTo>
                            <a:cubicBezTo>
                              <a:pt x="153410" y="46427"/>
                              <a:pt x="150342" y="37790"/>
                              <a:pt x="145335" y="30279"/>
                            </a:cubicBezTo>
                            <a:cubicBezTo>
                              <a:pt x="135089" y="14910"/>
                              <a:pt x="120342" y="11855"/>
                              <a:pt x="102946" y="6056"/>
                            </a:cubicBezTo>
                            <a:cubicBezTo>
                              <a:pt x="95050" y="3424"/>
                              <a:pt x="86797" y="2019"/>
                              <a:pt x="78723" y="0"/>
                            </a:cubicBezTo>
                            <a:cubicBezTo>
                              <a:pt x="64593" y="2019"/>
                              <a:pt x="50005" y="1955"/>
                              <a:pt x="36334" y="6056"/>
                            </a:cubicBezTo>
                            <a:cubicBezTo>
                              <a:pt x="-15232" y="21526"/>
                              <a:pt x="49042" y="18167"/>
                              <a:pt x="0" y="18167"/>
                            </a:cubicBezTo>
                          </a:path>
                        </a:pathLst>
                      </a:custGeom>
                      <a:noFill/>
                      <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kumimoji="1" lang="ja-JP" altLang="en-US"/>
                      </a:p>
                    </p:txBody>
                  </p:sp>
                </p:grpSp>
                <p:sp>
                  <p:nvSpPr>
                    <p:cNvPr id="44" name="フリーフォーム: 図形 43">
                      <a:extLst>
                        <a:ext uri="{FF2B5EF4-FFF2-40B4-BE49-F238E27FC236}">
                          <a16:creationId xmlns:a16="http://schemas.microsoft.com/office/drawing/2014/main" id="{9FD22B99-1930-46D1-945E-FAF37AAE5B8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60019" y="2603921"/>
                      <a:ext cx="297088" cy="302781"/>
                    </a:xfrm>
                    <a:custGeom>
                      <a:avLst/>
                      <a:gdLst>
                        <a:gd name="connsiteX0" fmla="*/ 297088 w 297088"/>
                        <a:gd name="connsiteY0" fmla="*/ 302781 h 302781"/>
                        <a:gd name="connsiteX1" fmla="*/ 362 w 297088"/>
                        <a:gd name="connsiteY1" fmla="*/ 187724 h 302781"/>
                        <a:gd name="connsiteX2" fmla="*/ 248643 w 297088"/>
                        <a:gd name="connsiteY2" fmla="*/ 0 h 30278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297088" h="302781">
                          <a:moveTo>
                            <a:pt x="297088" y="302781"/>
                          </a:moveTo>
                          <a:cubicBezTo>
                            <a:pt x="152762" y="270484"/>
                            <a:pt x="8436" y="238187"/>
                            <a:pt x="362" y="187724"/>
                          </a:cubicBezTo>
                          <a:cubicBezTo>
                            <a:pt x="-7712" y="137261"/>
                            <a:pt x="120465" y="68630"/>
                            <a:pt x="248643" y="0"/>
                          </a:cubicBezTo>
                        </a:path>
                      </a:pathLst>
                    </a:custGeom>
                    <a:noFill/>
                    <a:ln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  <p:sp>
                  <p:nvSpPr>
                    <p:cNvPr id="45" name="正方形/長方形 44">
                      <a:extLst>
                        <a:ext uri="{FF2B5EF4-FFF2-40B4-BE49-F238E27FC236}">
                          <a16:creationId xmlns:a16="http://schemas.microsoft.com/office/drawing/2014/main" id="{183B14C1-7F72-4C62-B42F-034DDE74340C}"/>
                        </a:ext>
                      </a:extLst>
                    </p:cNvPr>
                    <p:cNvSpPr/>
                    <p:nvPr/>
                  </p:nvSpPr>
                  <p:spPr>
                    <a:xfrm rot="14333905">
                      <a:off x="4508613" y="1979591"/>
                      <a:ext cx="77875" cy="832405"/>
                    </a:xfrm>
                    <a:prstGeom prst="rect">
                      <a:avLst/>
                    </a:prstGeom>
                    <a:solidFill>
                      <a:srgbClr val="C5E0B4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</p:grpSp>
              <p:sp>
                <p:nvSpPr>
                  <p:cNvPr id="57" name="テキスト ボックス 1">
                    <a:extLst>
                      <a:ext uri="{FF2B5EF4-FFF2-40B4-BE49-F238E27FC236}">
                        <a16:creationId xmlns:a16="http://schemas.microsoft.com/office/drawing/2014/main" id="{2E1FB490-46B9-4B93-9334-3D948F2B2DFD}"/>
                      </a:ext>
                    </a:extLst>
                  </p:cNvPr>
                  <p:cNvSpPr txBox="1"/>
                  <p:nvPr/>
                </p:nvSpPr>
                <p:spPr>
                  <a:xfrm>
                    <a:off x="3151507" y="4807866"/>
                    <a:ext cx="1269380" cy="358682"/>
                  </a:xfrm>
                  <a:prstGeom prst="rect">
                    <a:avLst/>
                  </a:prstGeom>
                </p:spPr>
                <p:txBody>
                  <a:bodyPr wrap="square" rtlCol="0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r>
                      <a:rPr lang="en-US" altLang="ja-JP" sz="10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'open' </a:t>
                    </a:r>
                    <a:r>
                      <a:rPr lang="en-US" altLang="ja-JP" sz="1000" b="1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Syntaxin</a:t>
                    </a:r>
                    <a:endParaRPr lang="en-US" altLang="ja-JP" sz="1000" b="1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 algn="ctr"/>
                    <a:r>
                      <a:rPr lang="en-US" altLang="ja-JP" sz="10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(active)</a:t>
                    </a:r>
                    <a:endParaRPr lang="ja-JP" altLang="en-US" sz="1000" b="1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62" name="グループ化 61">
                  <a:extLst>
                    <a:ext uri="{FF2B5EF4-FFF2-40B4-BE49-F238E27FC236}">
                      <a16:creationId xmlns:a16="http://schemas.microsoft.com/office/drawing/2014/main" id="{E5268821-4DCF-48DD-A543-7D72803DA82A}"/>
                    </a:ext>
                  </a:extLst>
                </p:cNvPr>
                <p:cNvGrpSpPr/>
                <p:nvPr/>
              </p:nvGrpSpPr>
              <p:grpSpPr>
                <a:xfrm>
                  <a:off x="2573679" y="3668943"/>
                  <a:ext cx="422218" cy="452761"/>
                  <a:chOff x="2446102" y="3632509"/>
                  <a:chExt cx="422218" cy="452761"/>
                </a:xfrm>
              </p:grpSpPr>
              <p:sp>
                <p:nvSpPr>
                  <p:cNvPr id="60" name="矢印: 右 59">
                    <a:extLst>
                      <a:ext uri="{FF2B5EF4-FFF2-40B4-BE49-F238E27FC236}">
                        <a16:creationId xmlns:a16="http://schemas.microsoft.com/office/drawing/2014/main" id="{9F092B66-DE4A-4B4A-B37E-95F110CB46CA}"/>
                      </a:ext>
                    </a:extLst>
                  </p:cNvPr>
                  <p:cNvSpPr/>
                  <p:nvPr/>
                </p:nvSpPr>
                <p:spPr>
                  <a:xfrm>
                    <a:off x="2446102" y="3632509"/>
                    <a:ext cx="422218" cy="136491"/>
                  </a:xfrm>
                  <a:prstGeom prst="rightArrow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 dirty="0"/>
                  </a:p>
                </p:txBody>
              </p:sp>
              <p:sp>
                <p:nvSpPr>
                  <p:cNvPr id="61" name="矢印: 右 60">
                    <a:extLst>
                      <a:ext uri="{FF2B5EF4-FFF2-40B4-BE49-F238E27FC236}">
                        <a16:creationId xmlns:a16="http://schemas.microsoft.com/office/drawing/2014/main" id="{2B50B2E7-99EF-4487-805D-2D4B437E4876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2446102" y="3948779"/>
                    <a:ext cx="422218" cy="136491"/>
                  </a:xfrm>
                  <a:prstGeom prst="rightArrow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 dirty="0"/>
                  </a:p>
                </p:txBody>
              </p:sp>
            </p:grpSp>
          </p:grpSp>
          <p:grpSp>
            <p:nvGrpSpPr>
              <p:cNvPr id="69" name="グループ化 68">
                <a:extLst>
                  <a:ext uri="{FF2B5EF4-FFF2-40B4-BE49-F238E27FC236}">
                    <a16:creationId xmlns:a16="http://schemas.microsoft.com/office/drawing/2014/main" id="{238C3EF9-CAD7-427A-A99A-1791B7CFEC56}"/>
                  </a:ext>
                </a:extLst>
              </p:cNvPr>
              <p:cNvGrpSpPr/>
              <p:nvPr/>
            </p:nvGrpSpPr>
            <p:grpSpPr>
              <a:xfrm>
                <a:off x="590711" y="3390954"/>
                <a:ext cx="1197776" cy="432719"/>
                <a:chOff x="590711" y="3394307"/>
                <a:chExt cx="1197776" cy="432719"/>
              </a:xfrm>
            </p:grpSpPr>
            <p:sp>
              <p:nvSpPr>
                <p:cNvPr id="64" name="テキスト ボックス 1">
                  <a:extLst>
                    <a:ext uri="{FF2B5EF4-FFF2-40B4-BE49-F238E27FC236}">
                      <a16:creationId xmlns:a16="http://schemas.microsoft.com/office/drawing/2014/main" id="{75BF8D1C-D246-46AA-B923-63D5949C671A}"/>
                    </a:ext>
                  </a:extLst>
                </p:cNvPr>
                <p:cNvSpPr txBox="1"/>
                <p:nvPr/>
              </p:nvSpPr>
              <p:spPr>
                <a:xfrm>
                  <a:off x="590711" y="3394307"/>
                  <a:ext cx="1197776" cy="282362"/>
                </a:xfrm>
                <a:prstGeom prst="rect">
                  <a:avLst/>
                </a:prstGeom>
              </p:spPr>
              <p:txBody>
                <a:bodyPr wrap="square" rtlCol="0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ja-JP" sz="800" b="1" dirty="0" err="1">
                      <a:latin typeface="Segoe UI" panose="020B0502040204020203" pitchFamily="34" charset="0"/>
                      <a:cs typeface="Segoe UI" panose="020B0502040204020203" pitchFamily="34" charset="0"/>
                    </a:rPr>
                    <a:t>Habc</a:t>
                  </a:r>
                  <a:r>
                    <a:rPr lang="en-US" altLang="ja-JP" sz="800" b="1" dirty="0">
                      <a:latin typeface="Segoe UI" panose="020B0502040204020203" pitchFamily="34" charset="0"/>
                      <a:cs typeface="Segoe UI" panose="020B0502040204020203" pitchFamily="34" charset="0"/>
                    </a:rPr>
                    <a:t> domain</a:t>
                  </a:r>
                </a:p>
                <a:p>
                  <a:pPr algn="ctr"/>
                  <a:r>
                    <a:rPr lang="en-US" altLang="ja-JP" sz="800" b="1" dirty="0">
                      <a:latin typeface="Segoe UI" panose="020B0502040204020203" pitchFamily="34" charset="0"/>
                      <a:cs typeface="Segoe UI" panose="020B0502040204020203" pitchFamily="34" charset="0"/>
                    </a:rPr>
                    <a:t>(inhibitory)</a:t>
                  </a:r>
                </a:p>
              </p:txBody>
            </p:sp>
            <p:cxnSp>
              <p:nvCxnSpPr>
                <p:cNvPr id="68" name="直線コネクタ 67">
                  <a:extLst>
                    <a:ext uri="{FF2B5EF4-FFF2-40B4-BE49-F238E27FC236}">
                      <a16:creationId xmlns:a16="http://schemas.microsoft.com/office/drawing/2014/main" id="{3CEB53AB-2BB8-439E-B8A9-9110ABFF3FC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87423" y="3706948"/>
                  <a:ext cx="160361" cy="120078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7" name="グループ化 76">
                <a:extLst>
                  <a:ext uri="{FF2B5EF4-FFF2-40B4-BE49-F238E27FC236}">
                    <a16:creationId xmlns:a16="http://schemas.microsoft.com/office/drawing/2014/main" id="{D2197620-7F72-4DC9-B3D7-AA192FC715DB}"/>
                  </a:ext>
                </a:extLst>
              </p:cNvPr>
              <p:cNvGrpSpPr/>
              <p:nvPr/>
            </p:nvGrpSpPr>
            <p:grpSpPr>
              <a:xfrm>
                <a:off x="337826" y="4108131"/>
                <a:ext cx="1197776" cy="313673"/>
                <a:chOff x="337826" y="4108131"/>
                <a:chExt cx="1197776" cy="313673"/>
              </a:xfrm>
            </p:grpSpPr>
            <p:sp>
              <p:nvSpPr>
                <p:cNvPr id="65" name="テキスト ボックス 1">
                  <a:extLst>
                    <a:ext uri="{FF2B5EF4-FFF2-40B4-BE49-F238E27FC236}">
                      <a16:creationId xmlns:a16="http://schemas.microsoft.com/office/drawing/2014/main" id="{D3970BBE-E243-4339-AB38-826BC59A4B91}"/>
                    </a:ext>
                  </a:extLst>
                </p:cNvPr>
                <p:cNvSpPr txBox="1"/>
                <p:nvPr/>
              </p:nvSpPr>
              <p:spPr>
                <a:xfrm>
                  <a:off x="337826" y="4139442"/>
                  <a:ext cx="1197776" cy="282362"/>
                </a:xfrm>
                <a:prstGeom prst="rect">
                  <a:avLst/>
                </a:prstGeom>
              </p:spPr>
              <p:txBody>
                <a:bodyPr wrap="square" rtlCol="0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ja-JP" sz="800" b="1" dirty="0">
                      <a:latin typeface="Segoe UI" panose="020B0502040204020203" pitchFamily="34" charset="0"/>
                      <a:cs typeface="Segoe UI" panose="020B0502040204020203" pitchFamily="34" charset="0"/>
                    </a:rPr>
                    <a:t>H3 domain</a:t>
                  </a:r>
                </a:p>
                <a:p>
                  <a:pPr algn="ctr"/>
                  <a:r>
                    <a:rPr lang="en-US" altLang="ja-JP" sz="800" b="1" dirty="0">
                      <a:latin typeface="Segoe UI" panose="020B0502040204020203" pitchFamily="34" charset="0"/>
                      <a:cs typeface="Segoe UI" panose="020B0502040204020203" pitchFamily="34" charset="0"/>
                    </a:rPr>
                    <a:t>(SNARE-interacting)</a:t>
                  </a:r>
                </a:p>
              </p:txBody>
            </p:sp>
            <p:cxnSp>
              <p:nvCxnSpPr>
                <p:cNvPr id="71" name="直線コネクタ 70">
                  <a:extLst>
                    <a:ext uri="{FF2B5EF4-FFF2-40B4-BE49-F238E27FC236}">
                      <a16:creationId xmlns:a16="http://schemas.microsoft.com/office/drawing/2014/main" id="{E6E70C70-7977-46A5-8E86-E472BC2B497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89599" y="4108131"/>
                  <a:ext cx="252774" cy="73194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6" name="グループ化 75">
                <a:extLst>
                  <a:ext uri="{FF2B5EF4-FFF2-40B4-BE49-F238E27FC236}">
                    <a16:creationId xmlns:a16="http://schemas.microsoft.com/office/drawing/2014/main" id="{4CACBD1C-1507-444A-86BB-86A6CE299804}"/>
                  </a:ext>
                </a:extLst>
              </p:cNvPr>
              <p:cNvGrpSpPr/>
              <p:nvPr/>
            </p:nvGrpSpPr>
            <p:grpSpPr>
              <a:xfrm>
                <a:off x="433865" y="4474115"/>
                <a:ext cx="1578719" cy="365889"/>
                <a:chOff x="433865" y="4474115"/>
                <a:chExt cx="1578719" cy="365889"/>
              </a:xfrm>
            </p:grpSpPr>
            <p:sp>
              <p:nvSpPr>
                <p:cNvPr id="66" name="テキスト ボックス 1">
                  <a:extLst>
                    <a:ext uri="{FF2B5EF4-FFF2-40B4-BE49-F238E27FC236}">
                      <a16:creationId xmlns:a16="http://schemas.microsoft.com/office/drawing/2014/main" id="{A7F13641-F801-43C5-AA4B-A2B9AE6D7C9E}"/>
                    </a:ext>
                  </a:extLst>
                </p:cNvPr>
                <p:cNvSpPr txBox="1"/>
                <p:nvPr/>
              </p:nvSpPr>
              <p:spPr>
                <a:xfrm>
                  <a:off x="433865" y="4533679"/>
                  <a:ext cx="1578719" cy="306325"/>
                </a:xfrm>
                <a:prstGeom prst="rect">
                  <a:avLst/>
                </a:prstGeom>
              </p:spPr>
              <p:txBody>
                <a:bodyPr wrap="square" rtlCol="0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ja-JP" sz="800" b="1" dirty="0">
                      <a:latin typeface="Segoe UI" panose="020B0502040204020203" pitchFamily="34" charset="0"/>
                      <a:cs typeface="Segoe UI" panose="020B0502040204020203" pitchFamily="34" charset="0"/>
                    </a:rPr>
                    <a:t>transmembrane domain</a:t>
                  </a:r>
                </a:p>
              </p:txBody>
            </p:sp>
            <p:cxnSp>
              <p:nvCxnSpPr>
                <p:cNvPr id="73" name="直線コネクタ 72">
                  <a:extLst>
                    <a:ext uri="{FF2B5EF4-FFF2-40B4-BE49-F238E27FC236}">
                      <a16:creationId xmlns:a16="http://schemas.microsoft.com/office/drawing/2014/main" id="{73F82892-2DA7-4A42-8277-763F340B332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662810" y="4474115"/>
                  <a:ext cx="317061" cy="75547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90" name="テキスト ボックス 89">
              <a:extLst>
                <a:ext uri="{FF2B5EF4-FFF2-40B4-BE49-F238E27FC236}">
                  <a16:creationId xmlns:a16="http://schemas.microsoft.com/office/drawing/2014/main" id="{04C0A664-5149-4188-AFB3-6AD984BF8E93}"/>
                </a:ext>
              </a:extLst>
            </p:cNvPr>
            <p:cNvSpPr txBox="1"/>
            <p:nvPr/>
          </p:nvSpPr>
          <p:spPr>
            <a:xfrm>
              <a:off x="2279543" y="779142"/>
              <a:ext cx="5822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200" b="1" dirty="0">
                  <a:latin typeface="Abadi" panose="020B0604020202020204" pitchFamily="34" charset="0"/>
                </a:rPr>
                <a:t>A</a:t>
              </a:r>
              <a:endParaRPr kumimoji="1" lang="ja-JP" altLang="en-US" sz="1200" b="1" dirty="0">
                <a:latin typeface="Abadi" panose="020B0604020202020204" pitchFamily="34" charset="0"/>
              </a:endParaRPr>
            </a:p>
          </p:txBody>
        </p:sp>
      </p:grpSp>
      <p:grpSp>
        <p:nvGrpSpPr>
          <p:cNvPr id="94" name="グループ化 93">
            <a:extLst>
              <a:ext uri="{FF2B5EF4-FFF2-40B4-BE49-F238E27FC236}">
                <a16:creationId xmlns:a16="http://schemas.microsoft.com/office/drawing/2014/main" id="{45CFA29B-5445-4226-9A60-C2E3E2C2E29E}"/>
              </a:ext>
            </a:extLst>
          </p:cNvPr>
          <p:cNvGrpSpPr/>
          <p:nvPr/>
        </p:nvGrpSpPr>
        <p:grpSpPr>
          <a:xfrm>
            <a:off x="277281" y="3091160"/>
            <a:ext cx="6132702" cy="1247658"/>
            <a:chOff x="277281" y="3091160"/>
            <a:chExt cx="6132702" cy="1247658"/>
          </a:xfrm>
        </p:grpSpPr>
        <p:grpSp>
          <p:nvGrpSpPr>
            <p:cNvPr id="89" name="グループ化 88">
              <a:extLst>
                <a:ext uri="{FF2B5EF4-FFF2-40B4-BE49-F238E27FC236}">
                  <a16:creationId xmlns:a16="http://schemas.microsoft.com/office/drawing/2014/main" id="{9D788185-B304-4513-9ABD-5880F487F34B}"/>
                </a:ext>
              </a:extLst>
            </p:cNvPr>
            <p:cNvGrpSpPr/>
            <p:nvPr/>
          </p:nvGrpSpPr>
          <p:grpSpPr>
            <a:xfrm>
              <a:off x="324651" y="3091160"/>
              <a:ext cx="6085332" cy="1247658"/>
              <a:chOff x="324651" y="3091160"/>
              <a:chExt cx="6085332" cy="1247658"/>
            </a:xfrm>
          </p:grpSpPr>
          <p:graphicFrame>
            <p:nvGraphicFramePr>
              <p:cNvPr id="82" name="オブジェクト 81">
                <a:extLst>
                  <a:ext uri="{FF2B5EF4-FFF2-40B4-BE49-F238E27FC236}">
                    <a16:creationId xmlns:a16="http://schemas.microsoft.com/office/drawing/2014/main" id="{E76E134E-D379-4EA0-93E6-A1E3BCA35AD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810970343"/>
                  </p:ext>
                </p:extLst>
              </p:nvPr>
            </p:nvGraphicFramePr>
            <p:xfrm>
              <a:off x="324651" y="3595055"/>
              <a:ext cx="6085332" cy="74376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80" name="Worksheet" r:id="rId3" imgW="7531026" imgH="920875" progId="Excel.Sheet.12">
                      <p:embed/>
                    </p:oleObj>
                  </mc:Choice>
                  <mc:Fallback>
                    <p:oleObj name="Worksheet" r:id="rId3" imgW="7531026" imgH="920875" progId="Excel.Sheet.12">
                      <p:embed/>
                      <p:pic>
                        <p:nvPicPr>
                          <p:cNvPr id="82" name="オブジェクト 81">
                            <a:extLst>
                              <a:ext uri="{FF2B5EF4-FFF2-40B4-BE49-F238E27FC236}">
                                <a16:creationId xmlns:a16="http://schemas.microsoft.com/office/drawing/2014/main" id="{E76E134E-D379-4EA0-93E6-A1E3BCA35AD0}"/>
                              </a:ext>
                            </a:extLst>
                          </p:cNvPr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324651" y="3595055"/>
                            <a:ext cx="6085332" cy="743763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86" name="テキスト ボックス 85">
                <a:extLst>
                  <a:ext uri="{FF2B5EF4-FFF2-40B4-BE49-F238E27FC236}">
                    <a16:creationId xmlns:a16="http://schemas.microsoft.com/office/drawing/2014/main" id="{312CE91F-6644-4AD2-B2F3-FB537AE6B1B2}"/>
                  </a:ext>
                </a:extLst>
              </p:cNvPr>
              <p:cNvSpPr txBox="1"/>
              <p:nvPr/>
            </p:nvSpPr>
            <p:spPr>
              <a:xfrm>
                <a:off x="4031236" y="3091160"/>
                <a:ext cx="73952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1400" b="1" dirty="0"/>
                  <a:t>Ser</a:t>
                </a:r>
                <a:r>
                  <a:rPr kumimoji="1" lang="en-US" altLang="ja-JP" sz="1400" b="1" baseline="30000" dirty="0"/>
                  <a:t>65</a:t>
                </a:r>
                <a:endParaRPr kumimoji="1" lang="ja-JP" altLang="en-US" sz="1400" b="1" baseline="30000" dirty="0"/>
              </a:p>
            </p:txBody>
          </p:sp>
          <p:sp>
            <p:nvSpPr>
              <p:cNvPr id="88" name="矢印: 下 87">
                <a:extLst>
                  <a:ext uri="{FF2B5EF4-FFF2-40B4-BE49-F238E27FC236}">
                    <a16:creationId xmlns:a16="http://schemas.microsoft.com/office/drawing/2014/main" id="{89C08042-3C67-4985-8B0F-7ED75F8CF6FC}"/>
                  </a:ext>
                </a:extLst>
              </p:cNvPr>
              <p:cNvSpPr/>
              <p:nvPr/>
            </p:nvSpPr>
            <p:spPr>
              <a:xfrm>
                <a:off x="4205687" y="3381387"/>
                <a:ext cx="116828" cy="130294"/>
              </a:xfrm>
              <a:prstGeom prst="downArrow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93" name="テキスト ボックス 92">
              <a:extLst>
                <a:ext uri="{FF2B5EF4-FFF2-40B4-BE49-F238E27FC236}">
                  <a16:creationId xmlns:a16="http://schemas.microsoft.com/office/drawing/2014/main" id="{078CA417-C645-4BC5-8934-57FE76C375AB}"/>
                </a:ext>
              </a:extLst>
            </p:cNvPr>
            <p:cNvSpPr txBox="1"/>
            <p:nvPr/>
          </p:nvSpPr>
          <p:spPr>
            <a:xfrm>
              <a:off x="277281" y="3172573"/>
              <a:ext cx="5822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200" b="1" dirty="0">
                  <a:latin typeface="Abadi" panose="020B0604020202020204" pitchFamily="34" charset="0"/>
                </a:rPr>
                <a:t>B</a:t>
              </a:r>
            </a:p>
          </p:txBody>
        </p:sp>
      </p:grpSp>
      <p:grpSp>
        <p:nvGrpSpPr>
          <p:cNvPr id="96" name="グループ化 95">
            <a:extLst>
              <a:ext uri="{FF2B5EF4-FFF2-40B4-BE49-F238E27FC236}">
                <a16:creationId xmlns:a16="http://schemas.microsoft.com/office/drawing/2014/main" id="{35B3AD73-7437-4E76-A1AE-5E20E29AEBC4}"/>
              </a:ext>
            </a:extLst>
          </p:cNvPr>
          <p:cNvGrpSpPr/>
          <p:nvPr/>
        </p:nvGrpSpPr>
        <p:grpSpPr>
          <a:xfrm>
            <a:off x="-203674" y="4643037"/>
            <a:ext cx="3807598" cy="662567"/>
            <a:chOff x="-203674" y="4643037"/>
            <a:chExt cx="3807598" cy="662567"/>
          </a:xfrm>
        </p:grpSpPr>
        <p:sp>
          <p:nvSpPr>
            <p:cNvPr id="30" name="テキスト ボックス 1">
              <a:extLst>
                <a:ext uri="{FF2B5EF4-FFF2-40B4-BE49-F238E27FC236}">
                  <a16:creationId xmlns:a16="http://schemas.microsoft.com/office/drawing/2014/main" id="{0BCF0D93-E2F0-44F9-8FD7-080E320F41DE}"/>
                </a:ext>
              </a:extLst>
            </p:cNvPr>
            <p:cNvSpPr txBox="1"/>
            <p:nvPr/>
          </p:nvSpPr>
          <p:spPr>
            <a:xfrm>
              <a:off x="-203674" y="4963715"/>
              <a:ext cx="3807598" cy="341889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ja-JP" sz="1200" b="1" u="sng" dirty="0"/>
                <a:t>Phosphorylation at Ser</a:t>
              </a:r>
              <a:r>
                <a:rPr lang="en-US" altLang="ja-JP" sz="1200" b="1" u="sng" baseline="30000" dirty="0"/>
                <a:t>65</a:t>
              </a:r>
              <a:r>
                <a:rPr lang="en-US" altLang="ja-JP" sz="1200" b="1" u="sng" dirty="0"/>
                <a:t> homologous site</a:t>
              </a:r>
              <a:endParaRPr lang="ja-JP" altLang="en-US" sz="1200" b="1" u="sng" dirty="0"/>
            </a:p>
          </p:txBody>
        </p:sp>
        <p:sp>
          <p:nvSpPr>
            <p:cNvPr id="95" name="テキスト ボックス 94">
              <a:extLst>
                <a:ext uri="{FF2B5EF4-FFF2-40B4-BE49-F238E27FC236}">
                  <a16:creationId xmlns:a16="http://schemas.microsoft.com/office/drawing/2014/main" id="{6BF7D8E0-9492-498B-92CF-6AFF7D9B013B}"/>
                </a:ext>
              </a:extLst>
            </p:cNvPr>
            <p:cNvSpPr txBox="1"/>
            <p:nvPr/>
          </p:nvSpPr>
          <p:spPr>
            <a:xfrm>
              <a:off x="258642" y="4643037"/>
              <a:ext cx="5822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200" b="1" dirty="0">
                  <a:latin typeface="Abadi" panose="020B0604020202020204" pitchFamily="34" charset="0"/>
                </a:rPr>
                <a:t>C</a:t>
              </a:r>
            </a:p>
          </p:txBody>
        </p:sp>
      </p:grpSp>
      <p:sp>
        <p:nvSpPr>
          <p:cNvPr id="79" name="正方形/長方形 78">
            <a:extLst>
              <a:ext uri="{FF2B5EF4-FFF2-40B4-BE49-F238E27FC236}">
                <a16:creationId xmlns:a16="http://schemas.microsoft.com/office/drawing/2014/main" id="{E3A9D368-EE0F-4A36-B645-1B2DE6D6A607}"/>
              </a:ext>
            </a:extLst>
          </p:cNvPr>
          <p:cNvSpPr/>
          <p:nvPr/>
        </p:nvSpPr>
        <p:spPr>
          <a:xfrm rot="19623206">
            <a:off x="5780333" y="871335"/>
            <a:ext cx="170935" cy="21306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タイトル 4">
            <a:extLst>
              <a:ext uri="{FF2B5EF4-FFF2-40B4-BE49-F238E27FC236}">
                <a16:creationId xmlns:a16="http://schemas.microsoft.com/office/drawing/2014/main" id="{F7DF8CD2-39EA-4135-887E-4C003E7D7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0724062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FCB2343C-0570-4717-B448-3960F549F12B}"/>
              </a:ext>
            </a:extLst>
          </p:cNvPr>
          <p:cNvGrpSpPr/>
          <p:nvPr/>
        </p:nvGrpSpPr>
        <p:grpSpPr>
          <a:xfrm>
            <a:off x="351829" y="3340331"/>
            <a:ext cx="3338520" cy="3079814"/>
            <a:chOff x="351829" y="3340331"/>
            <a:chExt cx="3338520" cy="3079814"/>
          </a:xfrm>
        </p:grpSpPr>
        <p:grpSp>
          <p:nvGrpSpPr>
            <p:cNvPr id="10" name="グループ化 9">
              <a:extLst>
                <a:ext uri="{FF2B5EF4-FFF2-40B4-BE49-F238E27FC236}">
                  <a16:creationId xmlns:a16="http://schemas.microsoft.com/office/drawing/2014/main" id="{86CCD9A1-69D7-4F7C-BA7F-89E6E7F30CB8}"/>
                </a:ext>
              </a:extLst>
            </p:cNvPr>
            <p:cNvGrpSpPr/>
            <p:nvPr/>
          </p:nvGrpSpPr>
          <p:grpSpPr>
            <a:xfrm>
              <a:off x="351829" y="3340331"/>
              <a:ext cx="3199306" cy="2444272"/>
              <a:chOff x="351829" y="3140306"/>
              <a:chExt cx="3199306" cy="2444272"/>
            </a:xfrm>
          </p:grpSpPr>
          <p:grpSp>
            <p:nvGrpSpPr>
              <p:cNvPr id="9" name="グループ化 8">
                <a:extLst>
                  <a:ext uri="{FF2B5EF4-FFF2-40B4-BE49-F238E27FC236}">
                    <a16:creationId xmlns:a16="http://schemas.microsoft.com/office/drawing/2014/main" id="{3F8F80E9-6EEB-456D-9FF7-59A95BFE41DF}"/>
                  </a:ext>
                </a:extLst>
              </p:cNvPr>
              <p:cNvGrpSpPr/>
              <p:nvPr/>
            </p:nvGrpSpPr>
            <p:grpSpPr>
              <a:xfrm>
                <a:off x="351829" y="3323658"/>
                <a:ext cx="3199306" cy="2260920"/>
                <a:chOff x="351829" y="3323658"/>
                <a:chExt cx="3199306" cy="2260920"/>
              </a:xfrm>
            </p:grpSpPr>
            <p:pic>
              <p:nvPicPr>
                <p:cNvPr id="3076" name="Picture 4">
                  <a:extLst>
                    <a:ext uri="{FF2B5EF4-FFF2-40B4-BE49-F238E27FC236}">
                      <a16:creationId xmlns:a16="http://schemas.microsoft.com/office/drawing/2014/main" id="{97426D1A-F13C-438F-B641-4628FBD0F067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51829" y="3670177"/>
                  <a:ext cx="3199306" cy="191440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8" name="グループ化 7">
                  <a:extLst>
                    <a:ext uri="{FF2B5EF4-FFF2-40B4-BE49-F238E27FC236}">
                      <a16:creationId xmlns:a16="http://schemas.microsoft.com/office/drawing/2014/main" id="{A230354F-C3D6-49AD-B715-E3F2444FA202}"/>
                    </a:ext>
                  </a:extLst>
                </p:cNvPr>
                <p:cNvGrpSpPr/>
                <p:nvPr/>
              </p:nvGrpSpPr>
              <p:grpSpPr>
                <a:xfrm>
                  <a:off x="1075468" y="3323658"/>
                  <a:ext cx="1029663" cy="428807"/>
                  <a:chOff x="1075468" y="3323658"/>
                  <a:chExt cx="1029663" cy="428807"/>
                </a:xfrm>
              </p:grpSpPr>
              <p:grpSp>
                <p:nvGrpSpPr>
                  <p:cNvPr id="30" name="グループ化 29">
                    <a:extLst>
                      <a:ext uri="{FF2B5EF4-FFF2-40B4-BE49-F238E27FC236}">
                        <a16:creationId xmlns:a16="http://schemas.microsoft.com/office/drawing/2014/main" id="{88766176-7746-4619-9D9D-AA6767030B26}"/>
                      </a:ext>
                    </a:extLst>
                  </p:cNvPr>
                  <p:cNvGrpSpPr/>
                  <p:nvPr/>
                </p:nvGrpSpPr>
                <p:grpSpPr>
                  <a:xfrm>
                    <a:off x="1075468" y="3323658"/>
                    <a:ext cx="663902" cy="215444"/>
                    <a:chOff x="2549234" y="5148204"/>
                    <a:chExt cx="730292" cy="215444"/>
                  </a:xfrm>
                </p:grpSpPr>
                <p:sp>
                  <p:nvSpPr>
                    <p:cNvPr id="31" name="右大かっこ 30">
                      <a:extLst>
                        <a:ext uri="{FF2B5EF4-FFF2-40B4-BE49-F238E27FC236}">
                          <a16:creationId xmlns:a16="http://schemas.microsoft.com/office/drawing/2014/main" id="{FAB3F440-5455-436F-9736-FEFBC8CA1808}"/>
                        </a:ext>
                      </a:extLst>
                    </p:cNvPr>
                    <p:cNvSpPr/>
                    <p:nvPr/>
                  </p:nvSpPr>
                  <p:spPr>
                    <a:xfrm rot="16200000">
                      <a:off x="2899395" y="4971916"/>
                      <a:ext cx="29970" cy="730292"/>
                    </a:xfrm>
                    <a:prstGeom prst="rightBracket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  <p:sp>
                  <p:nvSpPr>
                    <p:cNvPr id="32" name="テキスト ボックス 31">
                      <a:extLst>
                        <a:ext uri="{FF2B5EF4-FFF2-40B4-BE49-F238E27FC236}">
                          <a16:creationId xmlns:a16="http://schemas.microsoft.com/office/drawing/2014/main" id="{D86D651B-CEAD-468B-962E-C67567D4514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644615" y="5148204"/>
                      <a:ext cx="489046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kumimoji="1" lang="en-US" altLang="ja-JP" sz="800" dirty="0" err="1"/>
                        <a:t>n.s</a:t>
                      </a:r>
                      <a:endParaRPr kumimoji="1" lang="en-US" altLang="ja-JP" sz="900" dirty="0"/>
                    </a:p>
                  </p:txBody>
                </p:sp>
              </p:grpSp>
              <p:grpSp>
                <p:nvGrpSpPr>
                  <p:cNvPr id="37" name="グループ化 36">
                    <a:extLst>
                      <a:ext uri="{FF2B5EF4-FFF2-40B4-BE49-F238E27FC236}">
                        <a16:creationId xmlns:a16="http://schemas.microsoft.com/office/drawing/2014/main" id="{67443398-9971-4A53-8F96-E2F25444535B}"/>
                      </a:ext>
                    </a:extLst>
                  </p:cNvPr>
                  <p:cNvGrpSpPr/>
                  <p:nvPr/>
                </p:nvGrpSpPr>
                <p:grpSpPr>
                  <a:xfrm>
                    <a:off x="1242851" y="3460873"/>
                    <a:ext cx="663902" cy="215444"/>
                    <a:chOff x="2549234" y="5196100"/>
                    <a:chExt cx="730292" cy="215444"/>
                  </a:xfrm>
                </p:grpSpPr>
                <p:sp>
                  <p:nvSpPr>
                    <p:cNvPr id="38" name="右大かっこ 37">
                      <a:extLst>
                        <a:ext uri="{FF2B5EF4-FFF2-40B4-BE49-F238E27FC236}">
                          <a16:creationId xmlns:a16="http://schemas.microsoft.com/office/drawing/2014/main" id="{313AF293-8774-4ADE-9BB3-1CCCB51DBF76}"/>
                        </a:ext>
                      </a:extLst>
                    </p:cNvPr>
                    <p:cNvSpPr/>
                    <p:nvPr/>
                  </p:nvSpPr>
                  <p:spPr>
                    <a:xfrm rot="16200000">
                      <a:off x="2899395" y="4971916"/>
                      <a:ext cx="29970" cy="730292"/>
                    </a:xfrm>
                    <a:prstGeom prst="rightBracket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  <p:sp>
                  <p:nvSpPr>
                    <p:cNvPr id="39" name="テキスト ボックス 38">
                      <a:extLst>
                        <a:ext uri="{FF2B5EF4-FFF2-40B4-BE49-F238E27FC236}">
                          <a16:creationId xmlns:a16="http://schemas.microsoft.com/office/drawing/2014/main" id="{8D6851F7-45E3-48AC-8FB2-30FE351F21A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644615" y="5196100"/>
                      <a:ext cx="489046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kumimoji="1" lang="en-US" altLang="ja-JP" sz="800" dirty="0"/>
                        <a:t>*</a:t>
                      </a:r>
                      <a:endParaRPr kumimoji="1" lang="en-US" altLang="ja-JP" sz="900" dirty="0"/>
                    </a:p>
                  </p:txBody>
                </p:sp>
              </p:grpSp>
              <p:grpSp>
                <p:nvGrpSpPr>
                  <p:cNvPr id="44" name="グループ化 43">
                    <a:extLst>
                      <a:ext uri="{FF2B5EF4-FFF2-40B4-BE49-F238E27FC236}">
                        <a16:creationId xmlns:a16="http://schemas.microsoft.com/office/drawing/2014/main" id="{4D9518A2-BF94-43FD-839B-65E20048B4D7}"/>
                      </a:ext>
                    </a:extLst>
                  </p:cNvPr>
                  <p:cNvGrpSpPr/>
                  <p:nvPr/>
                </p:nvGrpSpPr>
                <p:grpSpPr>
                  <a:xfrm>
                    <a:off x="1441229" y="3537021"/>
                    <a:ext cx="663902" cy="215444"/>
                    <a:chOff x="2549234" y="5148204"/>
                    <a:chExt cx="730292" cy="215444"/>
                  </a:xfrm>
                </p:grpSpPr>
                <p:sp>
                  <p:nvSpPr>
                    <p:cNvPr id="45" name="右大かっこ 44">
                      <a:extLst>
                        <a:ext uri="{FF2B5EF4-FFF2-40B4-BE49-F238E27FC236}">
                          <a16:creationId xmlns:a16="http://schemas.microsoft.com/office/drawing/2014/main" id="{FA90409F-08DA-4E62-A461-E10C230ACF83}"/>
                        </a:ext>
                      </a:extLst>
                    </p:cNvPr>
                    <p:cNvSpPr/>
                    <p:nvPr/>
                  </p:nvSpPr>
                  <p:spPr>
                    <a:xfrm rot="16200000">
                      <a:off x="2899395" y="4971916"/>
                      <a:ext cx="29970" cy="730292"/>
                    </a:xfrm>
                    <a:prstGeom prst="rightBracket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  <p:sp>
                  <p:nvSpPr>
                    <p:cNvPr id="46" name="テキスト ボックス 45">
                      <a:extLst>
                        <a:ext uri="{FF2B5EF4-FFF2-40B4-BE49-F238E27FC236}">
                          <a16:creationId xmlns:a16="http://schemas.microsoft.com/office/drawing/2014/main" id="{D28941E8-FA33-4A29-822F-F15E0B7CE89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644615" y="5148204"/>
                      <a:ext cx="489046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kumimoji="1" lang="en-US" altLang="ja-JP" sz="800" dirty="0" err="1"/>
                        <a:t>n.s</a:t>
                      </a:r>
                      <a:endParaRPr kumimoji="1" lang="en-US" altLang="ja-JP" sz="900" dirty="0"/>
                    </a:p>
                  </p:txBody>
                </p:sp>
              </p:grpSp>
            </p:grpSp>
            <p:grpSp>
              <p:nvGrpSpPr>
                <p:cNvPr id="7" name="グループ化 6">
                  <a:extLst>
                    <a:ext uri="{FF2B5EF4-FFF2-40B4-BE49-F238E27FC236}">
                      <a16:creationId xmlns:a16="http://schemas.microsoft.com/office/drawing/2014/main" id="{7D36D45A-C6A3-4BEB-A0F9-8896DAFCA55B}"/>
                    </a:ext>
                  </a:extLst>
                </p:cNvPr>
                <p:cNvGrpSpPr/>
                <p:nvPr/>
              </p:nvGrpSpPr>
              <p:grpSpPr>
                <a:xfrm>
                  <a:off x="2346920" y="4075458"/>
                  <a:ext cx="1048041" cy="440137"/>
                  <a:chOff x="2346920" y="4075458"/>
                  <a:chExt cx="1048041" cy="440137"/>
                </a:xfrm>
              </p:grpSpPr>
              <p:grpSp>
                <p:nvGrpSpPr>
                  <p:cNvPr id="41" name="グループ化 40">
                    <a:extLst>
                      <a:ext uri="{FF2B5EF4-FFF2-40B4-BE49-F238E27FC236}">
                        <a16:creationId xmlns:a16="http://schemas.microsoft.com/office/drawing/2014/main" id="{AECCB54F-8317-4C9A-A86A-176B0D45DE65}"/>
                      </a:ext>
                    </a:extLst>
                  </p:cNvPr>
                  <p:cNvGrpSpPr/>
                  <p:nvPr/>
                </p:nvGrpSpPr>
                <p:grpSpPr>
                  <a:xfrm>
                    <a:off x="2346920" y="4300151"/>
                    <a:ext cx="663902" cy="215444"/>
                    <a:chOff x="2549234" y="5148204"/>
                    <a:chExt cx="730292" cy="215444"/>
                  </a:xfrm>
                </p:grpSpPr>
                <p:sp>
                  <p:nvSpPr>
                    <p:cNvPr id="42" name="右大かっこ 41">
                      <a:extLst>
                        <a:ext uri="{FF2B5EF4-FFF2-40B4-BE49-F238E27FC236}">
                          <a16:creationId xmlns:a16="http://schemas.microsoft.com/office/drawing/2014/main" id="{BA1B8B2A-00F5-48E7-85D0-19A17B1C4F71}"/>
                        </a:ext>
                      </a:extLst>
                    </p:cNvPr>
                    <p:cNvSpPr/>
                    <p:nvPr/>
                  </p:nvSpPr>
                  <p:spPr>
                    <a:xfrm rot="16200000">
                      <a:off x="2899395" y="4971916"/>
                      <a:ext cx="29970" cy="730292"/>
                    </a:xfrm>
                    <a:prstGeom prst="rightBracket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  <p:sp>
                  <p:nvSpPr>
                    <p:cNvPr id="43" name="テキスト ボックス 42">
                      <a:extLst>
                        <a:ext uri="{FF2B5EF4-FFF2-40B4-BE49-F238E27FC236}">
                          <a16:creationId xmlns:a16="http://schemas.microsoft.com/office/drawing/2014/main" id="{4CBE4FC9-4435-40B0-BD28-ED71D2B84D7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644615" y="5148204"/>
                      <a:ext cx="489046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kumimoji="1" lang="en-US" altLang="ja-JP" sz="800" dirty="0" err="1"/>
                        <a:t>n.s</a:t>
                      </a:r>
                      <a:endParaRPr kumimoji="1" lang="en-US" altLang="ja-JP" sz="900" dirty="0"/>
                    </a:p>
                  </p:txBody>
                </p:sp>
              </p:grpSp>
              <p:grpSp>
                <p:nvGrpSpPr>
                  <p:cNvPr id="47" name="グループ化 46">
                    <a:extLst>
                      <a:ext uri="{FF2B5EF4-FFF2-40B4-BE49-F238E27FC236}">
                        <a16:creationId xmlns:a16="http://schemas.microsoft.com/office/drawing/2014/main" id="{E7E5E0C3-78D0-43D6-A912-E22BF0B7828E}"/>
                      </a:ext>
                    </a:extLst>
                  </p:cNvPr>
                  <p:cNvGrpSpPr/>
                  <p:nvPr/>
                </p:nvGrpSpPr>
                <p:grpSpPr>
                  <a:xfrm>
                    <a:off x="2535117" y="4188670"/>
                    <a:ext cx="663902" cy="215444"/>
                    <a:chOff x="2549234" y="5148204"/>
                    <a:chExt cx="730292" cy="215444"/>
                  </a:xfrm>
                </p:grpSpPr>
                <p:sp>
                  <p:nvSpPr>
                    <p:cNvPr id="48" name="右大かっこ 47">
                      <a:extLst>
                        <a:ext uri="{FF2B5EF4-FFF2-40B4-BE49-F238E27FC236}">
                          <a16:creationId xmlns:a16="http://schemas.microsoft.com/office/drawing/2014/main" id="{B2DF07FB-1655-407A-A592-7153839E2877}"/>
                        </a:ext>
                      </a:extLst>
                    </p:cNvPr>
                    <p:cNvSpPr/>
                    <p:nvPr/>
                  </p:nvSpPr>
                  <p:spPr>
                    <a:xfrm rot="16200000">
                      <a:off x="2899395" y="4971916"/>
                      <a:ext cx="29970" cy="730292"/>
                    </a:xfrm>
                    <a:prstGeom prst="rightBracket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  <p:sp>
                  <p:nvSpPr>
                    <p:cNvPr id="49" name="テキスト ボックス 48">
                      <a:extLst>
                        <a:ext uri="{FF2B5EF4-FFF2-40B4-BE49-F238E27FC236}">
                          <a16:creationId xmlns:a16="http://schemas.microsoft.com/office/drawing/2014/main" id="{7AAA6ABC-B142-418E-913D-E2705F99718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644615" y="5148204"/>
                      <a:ext cx="489046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kumimoji="1" lang="en-US" altLang="ja-JP" sz="800" dirty="0" err="1"/>
                        <a:t>n.s</a:t>
                      </a:r>
                      <a:endParaRPr kumimoji="1" lang="en-US" altLang="ja-JP" sz="900" dirty="0"/>
                    </a:p>
                  </p:txBody>
                </p:sp>
              </p:grpSp>
              <p:grpSp>
                <p:nvGrpSpPr>
                  <p:cNvPr id="50" name="グループ化 49">
                    <a:extLst>
                      <a:ext uri="{FF2B5EF4-FFF2-40B4-BE49-F238E27FC236}">
                        <a16:creationId xmlns:a16="http://schemas.microsoft.com/office/drawing/2014/main" id="{BF9B8C9A-FCB0-4748-B81B-45F0AFB306C8}"/>
                      </a:ext>
                    </a:extLst>
                  </p:cNvPr>
                  <p:cNvGrpSpPr/>
                  <p:nvPr/>
                </p:nvGrpSpPr>
                <p:grpSpPr>
                  <a:xfrm>
                    <a:off x="2731059" y="4075458"/>
                    <a:ext cx="663902" cy="215444"/>
                    <a:chOff x="2549234" y="5148204"/>
                    <a:chExt cx="730292" cy="215444"/>
                  </a:xfrm>
                </p:grpSpPr>
                <p:sp>
                  <p:nvSpPr>
                    <p:cNvPr id="51" name="右大かっこ 50">
                      <a:extLst>
                        <a:ext uri="{FF2B5EF4-FFF2-40B4-BE49-F238E27FC236}">
                          <a16:creationId xmlns:a16="http://schemas.microsoft.com/office/drawing/2014/main" id="{517C6F56-2FAF-44D0-945B-B1C1C7EC7197}"/>
                        </a:ext>
                      </a:extLst>
                    </p:cNvPr>
                    <p:cNvSpPr/>
                    <p:nvPr/>
                  </p:nvSpPr>
                  <p:spPr>
                    <a:xfrm rot="16200000">
                      <a:off x="2899395" y="4971916"/>
                      <a:ext cx="29970" cy="730292"/>
                    </a:xfrm>
                    <a:prstGeom prst="rightBracket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  <p:sp>
                  <p:nvSpPr>
                    <p:cNvPr id="52" name="テキスト ボックス 51">
                      <a:extLst>
                        <a:ext uri="{FF2B5EF4-FFF2-40B4-BE49-F238E27FC236}">
                          <a16:creationId xmlns:a16="http://schemas.microsoft.com/office/drawing/2014/main" id="{AE678241-81BA-4478-94A3-637D79DB33A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644615" y="5148204"/>
                      <a:ext cx="489046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kumimoji="1" lang="en-US" altLang="ja-JP" sz="800" dirty="0" err="1"/>
                        <a:t>n.s</a:t>
                      </a:r>
                      <a:endParaRPr kumimoji="1" lang="en-US" altLang="ja-JP" sz="900" dirty="0"/>
                    </a:p>
                  </p:txBody>
                </p:sp>
              </p:grpSp>
            </p:grpSp>
          </p:grpSp>
          <p:sp>
            <p:nvSpPr>
              <p:cNvPr id="57" name="テキスト ボックス 56">
                <a:extLst>
                  <a:ext uri="{FF2B5EF4-FFF2-40B4-BE49-F238E27FC236}">
                    <a16:creationId xmlns:a16="http://schemas.microsoft.com/office/drawing/2014/main" id="{7CDCE880-2EF2-4204-B628-B07765160A30}"/>
                  </a:ext>
                </a:extLst>
              </p:cNvPr>
              <p:cNvSpPr txBox="1"/>
              <p:nvPr/>
            </p:nvSpPr>
            <p:spPr>
              <a:xfrm>
                <a:off x="370519" y="3140306"/>
                <a:ext cx="58220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1200" b="1" dirty="0">
                    <a:latin typeface="Abadi" panose="020B0604020202020204" pitchFamily="34" charset="0"/>
                  </a:rPr>
                  <a:t>C</a:t>
                </a:r>
                <a:endParaRPr kumimoji="1" lang="ja-JP" altLang="en-US" sz="1200" b="1" dirty="0">
                  <a:latin typeface="Abadi" panose="020B0604020202020204" pitchFamily="34" charset="0"/>
                </a:endParaRPr>
              </a:p>
            </p:txBody>
          </p:sp>
        </p:grpSp>
        <p:grpSp>
          <p:nvGrpSpPr>
            <p:cNvPr id="12" name="グループ化 11">
              <a:extLst>
                <a:ext uri="{FF2B5EF4-FFF2-40B4-BE49-F238E27FC236}">
                  <a16:creationId xmlns:a16="http://schemas.microsoft.com/office/drawing/2014/main" id="{CE40F92A-52BC-419F-A5F3-A3203E50C1E2}"/>
                </a:ext>
              </a:extLst>
            </p:cNvPr>
            <p:cNvGrpSpPr/>
            <p:nvPr/>
          </p:nvGrpSpPr>
          <p:grpSpPr>
            <a:xfrm>
              <a:off x="860409" y="5912306"/>
              <a:ext cx="2829940" cy="507839"/>
              <a:chOff x="860409" y="5912306"/>
              <a:chExt cx="2829940" cy="507839"/>
            </a:xfrm>
          </p:grpSpPr>
          <p:grpSp>
            <p:nvGrpSpPr>
              <p:cNvPr id="11" name="グループ化 10">
                <a:extLst>
                  <a:ext uri="{FF2B5EF4-FFF2-40B4-BE49-F238E27FC236}">
                    <a16:creationId xmlns:a16="http://schemas.microsoft.com/office/drawing/2014/main" id="{B81962CC-412E-4F4B-8156-B6E44F6CA7EF}"/>
                  </a:ext>
                </a:extLst>
              </p:cNvPr>
              <p:cNvGrpSpPr/>
              <p:nvPr/>
            </p:nvGrpSpPr>
            <p:grpSpPr>
              <a:xfrm>
                <a:off x="860409" y="5912306"/>
                <a:ext cx="760912" cy="230832"/>
                <a:chOff x="838693" y="5912306"/>
                <a:chExt cx="837003" cy="230832"/>
              </a:xfrm>
            </p:grpSpPr>
            <p:sp>
              <p:nvSpPr>
                <p:cNvPr id="59" name="テキスト ボックス 58">
                  <a:extLst>
                    <a:ext uri="{FF2B5EF4-FFF2-40B4-BE49-F238E27FC236}">
                      <a16:creationId xmlns:a16="http://schemas.microsoft.com/office/drawing/2014/main" id="{7EB01155-3075-47A6-9DB8-93785C09839D}"/>
                    </a:ext>
                  </a:extLst>
                </p:cNvPr>
                <p:cNvSpPr txBox="1"/>
                <p:nvPr/>
              </p:nvSpPr>
              <p:spPr>
                <a:xfrm>
                  <a:off x="838693" y="5912306"/>
                  <a:ext cx="837003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ja-JP" sz="900" dirty="0"/>
                    <a:t>N2</a:t>
                  </a:r>
                  <a:endParaRPr kumimoji="1" lang="ja-JP" altLang="en-US" sz="900" dirty="0"/>
                </a:p>
              </p:txBody>
            </p:sp>
            <p:cxnSp>
              <p:nvCxnSpPr>
                <p:cNvPr id="60" name="直線矢印コネクタ 59">
                  <a:extLst>
                    <a:ext uri="{FF2B5EF4-FFF2-40B4-BE49-F238E27FC236}">
                      <a16:creationId xmlns:a16="http://schemas.microsoft.com/office/drawing/2014/main" id="{9565FE8A-8721-470B-B795-F5AC563F2334}"/>
                    </a:ext>
                  </a:extLst>
                </p:cNvPr>
                <p:cNvCxnSpPr/>
                <p:nvPr/>
              </p:nvCxnSpPr>
              <p:spPr>
                <a:xfrm>
                  <a:off x="956561" y="5913348"/>
                  <a:ext cx="601269" cy="0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" name="グループ化 61">
                <a:extLst>
                  <a:ext uri="{FF2B5EF4-FFF2-40B4-BE49-F238E27FC236}">
                    <a16:creationId xmlns:a16="http://schemas.microsoft.com/office/drawing/2014/main" id="{DC0D1A54-0D62-4548-9634-EE98E3B73928}"/>
                  </a:ext>
                </a:extLst>
              </p:cNvPr>
              <p:cNvGrpSpPr/>
              <p:nvPr/>
            </p:nvGrpSpPr>
            <p:grpSpPr>
              <a:xfrm>
                <a:off x="1427535" y="5912314"/>
                <a:ext cx="959290" cy="507831"/>
                <a:chOff x="728244" y="5912306"/>
                <a:chExt cx="1055219" cy="507831"/>
              </a:xfrm>
            </p:grpSpPr>
            <p:sp>
              <p:nvSpPr>
                <p:cNvPr id="63" name="テキスト ボックス 62">
                  <a:extLst>
                    <a:ext uri="{FF2B5EF4-FFF2-40B4-BE49-F238E27FC236}">
                      <a16:creationId xmlns:a16="http://schemas.microsoft.com/office/drawing/2014/main" id="{BBBB2D31-D2D1-4F40-88D3-E80DB4034C72}"/>
                    </a:ext>
                  </a:extLst>
                </p:cNvPr>
                <p:cNvSpPr txBox="1"/>
                <p:nvPr/>
              </p:nvSpPr>
              <p:spPr>
                <a:xfrm>
                  <a:off x="728244" y="5912306"/>
                  <a:ext cx="1055219" cy="5078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ja-JP" sz="900" i="1" dirty="0"/>
                    <a:t>unc-64</a:t>
                  </a:r>
                </a:p>
                <a:p>
                  <a:pPr algn="ctr"/>
                  <a:r>
                    <a:rPr kumimoji="1" lang="en-US" altLang="ja-JP" sz="900" i="1" dirty="0"/>
                    <a:t>(sks4</a:t>
                  </a:r>
                </a:p>
                <a:p>
                  <a:pPr algn="ctr"/>
                  <a:r>
                    <a:rPr kumimoji="1" lang="en-US" altLang="ja-JP" sz="900" i="1" dirty="0"/>
                    <a:t>[L166A/E167A])</a:t>
                  </a:r>
                  <a:endParaRPr kumimoji="1" lang="ja-JP" altLang="en-US" sz="900" i="1" dirty="0"/>
                </a:p>
              </p:txBody>
            </p:sp>
            <p:cxnSp>
              <p:nvCxnSpPr>
                <p:cNvPr id="64" name="直線矢印コネクタ 63">
                  <a:extLst>
                    <a:ext uri="{FF2B5EF4-FFF2-40B4-BE49-F238E27FC236}">
                      <a16:creationId xmlns:a16="http://schemas.microsoft.com/office/drawing/2014/main" id="{A9ADC1C0-133D-4FEA-B18F-3D3D09A074C3}"/>
                    </a:ext>
                  </a:extLst>
                </p:cNvPr>
                <p:cNvCxnSpPr/>
                <p:nvPr/>
              </p:nvCxnSpPr>
              <p:spPr>
                <a:xfrm>
                  <a:off x="956561" y="5913348"/>
                  <a:ext cx="601269" cy="0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5" name="グループ化 64">
                <a:extLst>
                  <a:ext uri="{FF2B5EF4-FFF2-40B4-BE49-F238E27FC236}">
                    <a16:creationId xmlns:a16="http://schemas.microsoft.com/office/drawing/2014/main" id="{34AF64C5-34F4-4675-9314-ED69ACA3D87B}"/>
                  </a:ext>
                </a:extLst>
              </p:cNvPr>
              <p:cNvGrpSpPr/>
              <p:nvPr/>
            </p:nvGrpSpPr>
            <p:grpSpPr>
              <a:xfrm>
                <a:off x="2080772" y="5912306"/>
                <a:ext cx="959290" cy="369332"/>
                <a:chOff x="728244" y="5912306"/>
                <a:chExt cx="1055219" cy="369332"/>
              </a:xfrm>
            </p:grpSpPr>
            <p:sp>
              <p:nvSpPr>
                <p:cNvPr id="66" name="テキスト ボックス 65">
                  <a:extLst>
                    <a:ext uri="{FF2B5EF4-FFF2-40B4-BE49-F238E27FC236}">
                      <a16:creationId xmlns:a16="http://schemas.microsoft.com/office/drawing/2014/main" id="{B9E1D55A-94AE-4767-A99C-6AA2ABEC2068}"/>
                    </a:ext>
                  </a:extLst>
                </p:cNvPr>
                <p:cNvSpPr txBox="1"/>
                <p:nvPr/>
              </p:nvSpPr>
              <p:spPr>
                <a:xfrm>
                  <a:off x="728244" y="5912306"/>
                  <a:ext cx="105521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ja-JP" sz="900" i="1" dirty="0"/>
                    <a:t>pkc-1</a:t>
                  </a:r>
                </a:p>
                <a:p>
                  <a:pPr algn="ctr"/>
                  <a:r>
                    <a:rPr kumimoji="1" lang="en-US" altLang="ja-JP" sz="900" i="1" dirty="0"/>
                    <a:t>(nj3)</a:t>
                  </a:r>
                  <a:endParaRPr kumimoji="1" lang="ja-JP" altLang="en-US" sz="900" i="1" dirty="0"/>
                </a:p>
              </p:txBody>
            </p:sp>
            <p:cxnSp>
              <p:nvCxnSpPr>
                <p:cNvPr id="67" name="直線矢印コネクタ 66">
                  <a:extLst>
                    <a:ext uri="{FF2B5EF4-FFF2-40B4-BE49-F238E27FC236}">
                      <a16:creationId xmlns:a16="http://schemas.microsoft.com/office/drawing/2014/main" id="{4EE25B5E-9D61-4FFB-9E7E-AEE042CD7905}"/>
                    </a:ext>
                  </a:extLst>
                </p:cNvPr>
                <p:cNvCxnSpPr/>
                <p:nvPr/>
              </p:nvCxnSpPr>
              <p:spPr>
                <a:xfrm>
                  <a:off x="956561" y="5913348"/>
                  <a:ext cx="601269" cy="0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8" name="グループ化 67">
                <a:extLst>
                  <a:ext uri="{FF2B5EF4-FFF2-40B4-BE49-F238E27FC236}">
                    <a16:creationId xmlns:a16="http://schemas.microsoft.com/office/drawing/2014/main" id="{582C53CC-804F-4750-A912-436126C63252}"/>
                  </a:ext>
                </a:extLst>
              </p:cNvPr>
              <p:cNvGrpSpPr/>
              <p:nvPr/>
            </p:nvGrpSpPr>
            <p:grpSpPr>
              <a:xfrm>
                <a:off x="2731059" y="5912306"/>
                <a:ext cx="959290" cy="230832"/>
                <a:chOff x="728244" y="5912306"/>
                <a:chExt cx="1055219" cy="230832"/>
              </a:xfrm>
            </p:grpSpPr>
            <p:sp>
              <p:nvSpPr>
                <p:cNvPr id="69" name="テキスト ボックス 68">
                  <a:extLst>
                    <a:ext uri="{FF2B5EF4-FFF2-40B4-BE49-F238E27FC236}">
                      <a16:creationId xmlns:a16="http://schemas.microsoft.com/office/drawing/2014/main" id="{6B1A913C-D475-405C-9817-0F7A585C849E}"/>
                    </a:ext>
                  </a:extLst>
                </p:cNvPr>
                <p:cNvSpPr txBox="1"/>
                <p:nvPr/>
              </p:nvSpPr>
              <p:spPr>
                <a:xfrm>
                  <a:off x="728244" y="5912306"/>
                  <a:ext cx="1055219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ja-JP" sz="900" i="1" dirty="0"/>
                    <a:t>sks4;nj3</a:t>
                  </a:r>
                  <a:endParaRPr kumimoji="1" lang="ja-JP" altLang="en-US" sz="900" i="1" dirty="0"/>
                </a:p>
              </p:txBody>
            </p:sp>
            <p:cxnSp>
              <p:nvCxnSpPr>
                <p:cNvPr id="70" name="直線矢印コネクタ 69">
                  <a:extLst>
                    <a:ext uri="{FF2B5EF4-FFF2-40B4-BE49-F238E27FC236}">
                      <a16:creationId xmlns:a16="http://schemas.microsoft.com/office/drawing/2014/main" id="{811D2830-0037-4441-82F2-639AD4F43992}"/>
                    </a:ext>
                  </a:extLst>
                </p:cNvPr>
                <p:cNvCxnSpPr/>
                <p:nvPr/>
              </p:nvCxnSpPr>
              <p:spPr>
                <a:xfrm>
                  <a:off x="956561" y="5913348"/>
                  <a:ext cx="601269" cy="0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C900382C-30FA-4791-8074-E0DB7EDD0825}"/>
              </a:ext>
            </a:extLst>
          </p:cNvPr>
          <p:cNvGrpSpPr/>
          <p:nvPr/>
        </p:nvGrpSpPr>
        <p:grpSpPr>
          <a:xfrm>
            <a:off x="351829" y="768394"/>
            <a:ext cx="4983288" cy="2447109"/>
            <a:chOff x="351829" y="768394"/>
            <a:chExt cx="4983288" cy="2447109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03C2FAEC-9E81-4B09-BFC7-A660CCC0CEE6}"/>
                </a:ext>
              </a:extLst>
            </p:cNvPr>
            <p:cNvGrpSpPr/>
            <p:nvPr/>
          </p:nvGrpSpPr>
          <p:grpSpPr>
            <a:xfrm>
              <a:off x="351829" y="768394"/>
              <a:ext cx="4983288" cy="2447109"/>
              <a:chOff x="351829" y="768394"/>
              <a:chExt cx="4983288" cy="2447109"/>
            </a:xfrm>
          </p:grpSpPr>
          <p:grpSp>
            <p:nvGrpSpPr>
              <p:cNvPr id="74" name="グループ化 73">
                <a:extLst>
                  <a:ext uri="{FF2B5EF4-FFF2-40B4-BE49-F238E27FC236}">
                    <a16:creationId xmlns:a16="http://schemas.microsoft.com/office/drawing/2014/main" id="{E8F92BF7-0DC0-4B18-BA53-A5FDC55D524E}"/>
                  </a:ext>
                </a:extLst>
              </p:cNvPr>
              <p:cNvGrpSpPr/>
              <p:nvPr/>
            </p:nvGrpSpPr>
            <p:grpSpPr>
              <a:xfrm>
                <a:off x="824350" y="2833582"/>
                <a:ext cx="2387169" cy="369332"/>
                <a:chOff x="432981" y="8780686"/>
                <a:chExt cx="2387169" cy="369332"/>
              </a:xfrm>
            </p:grpSpPr>
            <p:grpSp>
              <p:nvGrpSpPr>
                <p:cNvPr id="96" name="グループ化 95">
                  <a:extLst>
                    <a:ext uri="{FF2B5EF4-FFF2-40B4-BE49-F238E27FC236}">
                      <a16:creationId xmlns:a16="http://schemas.microsoft.com/office/drawing/2014/main" id="{12E404CE-ED27-4831-9605-7CB113C94AEC}"/>
                    </a:ext>
                  </a:extLst>
                </p:cNvPr>
                <p:cNvGrpSpPr/>
                <p:nvPr/>
              </p:nvGrpSpPr>
              <p:grpSpPr>
                <a:xfrm>
                  <a:off x="432981" y="8780686"/>
                  <a:ext cx="837003" cy="253915"/>
                  <a:chOff x="432981" y="8780686"/>
                  <a:chExt cx="837003" cy="253915"/>
                </a:xfrm>
              </p:grpSpPr>
              <p:sp>
                <p:nvSpPr>
                  <p:cNvPr id="103" name="テキスト ボックス 102">
                    <a:extLst>
                      <a:ext uri="{FF2B5EF4-FFF2-40B4-BE49-F238E27FC236}">
                        <a16:creationId xmlns:a16="http://schemas.microsoft.com/office/drawing/2014/main" id="{D3D3A9B7-FFFB-448D-8F64-022F94F4F108}"/>
                      </a:ext>
                    </a:extLst>
                  </p:cNvPr>
                  <p:cNvSpPr txBox="1"/>
                  <p:nvPr/>
                </p:nvSpPr>
                <p:spPr>
                  <a:xfrm>
                    <a:off x="432981" y="8780686"/>
                    <a:ext cx="837003" cy="25391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kumimoji="1" lang="en-US" altLang="ja-JP" sz="900" dirty="0"/>
                      <a:t>N2</a:t>
                    </a:r>
                    <a:endParaRPr kumimoji="1" lang="ja-JP" altLang="en-US" sz="900" dirty="0"/>
                  </a:p>
                </p:txBody>
              </p:sp>
              <p:cxnSp>
                <p:nvCxnSpPr>
                  <p:cNvPr id="104" name="直線矢印コネクタ 103">
                    <a:extLst>
                      <a:ext uri="{FF2B5EF4-FFF2-40B4-BE49-F238E27FC236}">
                        <a16:creationId xmlns:a16="http://schemas.microsoft.com/office/drawing/2014/main" id="{231C2F15-E8FC-4CC4-81C9-30AC0F2FEA28}"/>
                      </a:ext>
                    </a:extLst>
                  </p:cNvPr>
                  <p:cNvCxnSpPr/>
                  <p:nvPr/>
                </p:nvCxnSpPr>
                <p:spPr>
                  <a:xfrm>
                    <a:off x="550849" y="8781728"/>
                    <a:ext cx="601269" cy="0"/>
                  </a:xfrm>
                  <a:prstGeom prst="straightConnector1">
                    <a:avLst/>
                  </a:prstGeom>
                  <a:ln w="19050">
                    <a:solidFill>
                      <a:schemeClr val="tx1"/>
                    </a:solidFill>
                    <a:headEnd type="none"/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7" name="グループ化 96">
                  <a:extLst>
                    <a:ext uri="{FF2B5EF4-FFF2-40B4-BE49-F238E27FC236}">
                      <a16:creationId xmlns:a16="http://schemas.microsoft.com/office/drawing/2014/main" id="{E575D0A1-475B-42C7-AF84-B4ADB076F6DC}"/>
                    </a:ext>
                  </a:extLst>
                </p:cNvPr>
                <p:cNvGrpSpPr/>
                <p:nvPr/>
              </p:nvGrpSpPr>
              <p:grpSpPr>
                <a:xfrm>
                  <a:off x="1166459" y="8780686"/>
                  <a:ext cx="837003" cy="369332"/>
                  <a:chOff x="432981" y="8780686"/>
                  <a:chExt cx="837003" cy="369332"/>
                </a:xfrm>
              </p:grpSpPr>
              <p:sp>
                <p:nvSpPr>
                  <p:cNvPr id="101" name="テキスト ボックス 100">
                    <a:extLst>
                      <a:ext uri="{FF2B5EF4-FFF2-40B4-BE49-F238E27FC236}">
                        <a16:creationId xmlns:a16="http://schemas.microsoft.com/office/drawing/2014/main" id="{70075095-CECA-4894-A14A-789567065477}"/>
                      </a:ext>
                    </a:extLst>
                  </p:cNvPr>
                  <p:cNvSpPr txBox="1"/>
                  <p:nvPr/>
                </p:nvSpPr>
                <p:spPr>
                  <a:xfrm>
                    <a:off x="432981" y="8780686"/>
                    <a:ext cx="837003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kumimoji="1" lang="en-US" altLang="ja-JP" sz="900" i="1" dirty="0"/>
                      <a:t>unc-64</a:t>
                    </a:r>
                  </a:p>
                  <a:p>
                    <a:pPr algn="ctr"/>
                    <a:r>
                      <a:rPr kumimoji="1" lang="en-US" altLang="ja-JP" sz="900" i="1" dirty="0"/>
                      <a:t>([S61E])</a:t>
                    </a:r>
                    <a:endParaRPr kumimoji="1" lang="ja-JP" altLang="en-US" sz="900" i="1" dirty="0"/>
                  </a:p>
                </p:txBody>
              </p:sp>
              <p:cxnSp>
                <p:nvCxnSpPr>
                  <p:cNvPr id="102" name="直線矢印コネクタ 101">
                    <a:extLst>
                      <a:ext uri="{FF2B5EF4-FFF2-40B4-BE49-F238E27FC236}">
                        <a16:creationId xmlns:a16="http://schemas.microsoft.com/office/drawing/2014/main" id="{0FC19166-4BA3-4A0C-9CCB-6FF46F7E5FAF}"/>
                      </a:ext>
                    </a:extLst>
                  </p:cNvPr>
                  <p:cNvCxnSpPr/>
                  <p:nvPr/>
                </p:nvCxnSpPr>
                <p:spPr>
                  <a:xfrm>
                    <a:off x="550849" y="8781728"/>
                    <a:ext cx="601269" cy="0"/>
                  </a:xfrm>
                  <a:prstGeom prst="straightConnector1">
                    <a:avLst/>
                  </a:prstGeom>
                  <a:ln w="19050">
                    <a:solidFill>
                      <a:schemeClr val="tx1"/>
                    </a:solidFill>
                    <a:headEnd type="none"/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8" name="グループ化 97">
                  <a:extLst>
                    <a:ext uri="{FF2B5EF4-FFF2-40B4-BE49-F238E27FC236}">
                      <a16:creationId xmlns:a16="http://schemas.microsoft.com/office/drawing/2014/main" id="{D8973D10-D6B3-43C4-9006-EAD1DB360519}"/>
                    </a:ext>
                  </a:extLst>
                </p:cNvPr>
                <p:cNvGrpSpPr/>
                <p:nvPr/>
              </p:nvGrpSpPr>
              <p:grpSpPr>
                <a:xfrm>
                  <a:off x="1814589" y="8780686"/>
                  <a:ext cx="1005561" cy="369332"/>
                  <a:chOff x="348702" y="8778365"/>
                  <a:chExt cx="1005561" cy="369332"/>
                </a:xfrm>
              </p:grpSpPr>
              <p:sp>
                <p:nvSpPr>
                  <p:cNvPr id="99" name="テキスト ボックス 98">
                    <a:extLst>
                      <a:ext uri="{FF2B5EF4-FFF2-40B4-BE49-F238E27FC236}">
                        <a16:creationId xmlns:a16="http://schemas.microsoft.com/office/drawing/2014/main" id="{F6AE041D-F886-4E3D-BB31-835C86DAE5E4}"/>
                      </a:ext>
                    </a:extLst>
                  </p:cNvPr>
                  <p:cNvSpPr txBox="1"/>
                  <p:nvPr/>
                </p:nvSpPr>
                <p:spPr>
                  <a:xfrm>
                    <a:off x="348702" y="8778365"/>
                    <a:ext cx="1005561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kumimoji="1" lang="en-US" altLang="ja-JP" sz="900" i="1" dirty="0"/>
                      <a:t>unc-64</a:t>
                    </a:r>
                  </a:p>
                  <a:p>
                    <a:pPr algn="ctr"/>
                    <a:r>
                      <a:rPr kumimoji="1" lang="en-US" altLang="ja-JP" sz="900" i="1" dirty="0"/>
                      <a:t>([S61ES65E])</a:t>
                    </a:r>
                    <a:endParaRPr kumimoji="1" lang="ja-JP" altLang="en-US" sz="900" i="1" dirty="0"/>
                  </a:p>
                </p:txBody>
              </p:sp>
              <p:cxnSp>
                <p:nvCxnSpPr>
                  <p:cNvPr id="100" name="直線矢印コネクタ 99">
                    <a:extLst>
                      <a:ext uri="{FF2B5EF4-FFF2-40B4-BE49-F238E27FC236}">
                        <a16:creationId xmlns:a16="http://schemas.microsoft.com/office/drawing/2014/main" id="{83A12682-3F63-400F-90BC-DB4BCA2A0AC8}"/>
                      </a:ext>
                    </a:extLst>
                  </p:cNvPr>
                  <p:cNvCxnSpPr/>
                  <p:nvPr/>
                </p:nvCxnSpPr>
                <p:spPr>
                  <a:xfrm>
                    <a:off x="550849" y="8781728"/>
                    <a:ext cx="601269" cy="0"/>
                  </a:xfrm>
                  <a:prstGeom prst="straightConnector1">
                    <a:avLst/>
                  </a:prstGeom>
                  <a:ln w="19050">
                    <a:solidFill>
                      <a:schemeClr val="tx1"/>
                    </a:solidFill>
                    <a:headEnd type="none"/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05" name="テキスト ボックス 104">
                <a:extLst>
                  <a:ext uri="{FF2B5EF4-FFF2-40B4-BE49-F238E27FC236}">
                    <a16:creationId xmlns:a16="http://schemas.microsoft.com/office/drawing/2014/main" id="{108600CE-8259-4686-906A-DEDCA9562422}"/>
                  </a:ext>
                </a:extLst>
              </p:cNvPr>
              <p:cNvSpPr txBox="1"/>
              <p:nvPr/>
            </p:nvSpPr>
            <p:spPr>
              <a:xfrm>
                <a:off x="351829" y="778331"/>
                <a:ext cx="582204" cy="2518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1200" b="1" dirty="0">
                    <a:latin typeface="Abadi" panose="020B0604020202020204" pitchFamily="34" charset="0"/>
                  </a:rPr>
                  <a:t>A</a:t>
                </a:r>
                <a:endParaRPr kumimoji="1" lang="ja-JP" altLang="en-US" sz="1200" b="1" dirty="0">
                  <a:latin typeface="Abadi" panose="020B0604020202020204" pitchFamily="34" charset="0"/>
                </a:endParaRPr>
              </a:p>
            </p:txBody>
          </p:sp>
          <p:grpSp>
            <p:nvGrpSpPr>
              <p:cNvPr id="2" name="グループ化 1">
                <a:extLst>
                  <a:ext uri="{FF2B5EF4-FFF2-40B4-BE49-F238E27FC236}">
                    <a16:creationId xmlns:a16="http://schemas.microsoft.com/office/drawing/2014/main" id="{1ACD0FFA-46EC-4730-A566-984D9E5D623D}"/>
                  </a:ext>
                </a:extLst>
              </p:cNvPr>
              <p:cNvGrpSpPr/>
              <p:nvPr/>
            </p:nvGrpSpPr>
            <p:grpSpPr>
              <a:xfrm>
                <a:off x="3211519" y="768394"/>
                <a:ext cx="2123598" cy="2447109"/>
                <a:chOff x="408175" y="3040220"/>
                <a:chExt cx="2123598" cy="2447109"/>
              </a:xfrm>
            </p:grpSpPr>
            <p:grpSp>
              <p:nvGrpSpPr>
                <p:cNvPr id="5" name="グループ化 4">
                  <a:extLst>
                    <a:ext uri="{FF2B5EF4-FFF2-40B4-BE49-F238E27FC236}">
                      <a16:creationId xmlns:a16="http://schemas.microsoft.com/office/drawing/2014/main" id="{13DC3F99-6816-4664-93BB-683FC9EA9CAA}"/>
                    </a:ext>
                  </a:extLst>
                </p:cNvPr>
                <p:cNvGrpSpPr/>
                <p:nvPr/>
              </p:nvGrpSpPr>
              <p:grpSpPr>
                <a:xfrm>
                  <a:off x="913390" y="5091136"/>
                  <a:ext cx="1618383" cy="396193"/>
                  <a:chOff x="957747" y="5081932"/>
                  <a:chExt cx="1618383" cy="360174"/>
                </a:xfrm>
              </p:grpSpPr>
              <p:sp>
                <p:nvSpPr>
                  <p:cNvPr id="81" name="テキスト ボックス 80">
                    <a:extLst>
                      <a:ext uri="{FF2B5EF4-FFF2-40B4-BE49-F238E27FC236}">
                        <a16:creationId xmlns:a16="http://schemas.microsoft.com/office/drawing/2014/main" id="{4C80D07B-F498-4301-9D5D-9B8C0481BD56}"/>
                      </a:ext>
                    </a:extLst>
                  </p:cNvPr>
                  <p:cNvSpPr txBox="1"/>
                  <p:nvPr/>
                </p:nvSpPr>
                <p:spPr>
                  <a:xfrm>
                    <a:off x="957747" y="5107951"/>
                    <a:ext cx="837004" cy="25391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kumimoji="1" lang="en-US" altLang="ja-JP" sz="900"/>
                      <a:t>N2</a:t>
                    </a:r>
                    <a:endParaRPr kumimoji="1" lang="ja-JP" altLang="en-US" sz="900" dirty="0"/>
                  </a:p>
                </p:txBody>
              </p:sp>
              <p:cxnSp>
                <p:nvCxnSpPr>
                  <p:cNvPr id="82" name="直線矢印コネクタ 81">
                    <a:extLst>
                      <a:ext uri="{FF2B5EF4-FFF2-40B4-BE49-F238E27FC236}">
                        <a16:creationId xmlns:a16="http://schemas.microsoft.com/office/drawing/2014/main" id="{0405870A-ED95-42C0-9DCA-E5C937F96551}"/>
                      </a:ext>
                    </a:extLst>
                  </p:cNvPr>
                  <p:cNvCxnSpPr/>
                  <p:nvPr/>
                </p:nvCxnSpPr>
                <p:spPr>
                  <a:xfrm>
                    <a:off x="1015486" y="5081932"/>
                    <a:ext cx="661396" cy="0"/>
                  </a:xfrm>
                  <a:prstGeom prst="straightConnector1">
                    <a:avLst/>
                  </a:prstGeom>
                  <a:ln w="19050">
                    <a:solidFill>
                      <a:schemeClr val="tx1"/>
                    </a:solidFill>
                    <a:headEnd type="none"/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79" name="テキスト ボックス 78">
                    <a:extLst>
                      <a:ext uri="{FF2B5EF4-FFF2-40B4-BE49-F238E27FC236}">
                        <a16:creationId xmlns:a16="http://schemas.microsoft.com/office/drawing/2014/main" id="{0A46BD3D-4886-4F01-8CE6-E5AA05061605}"/>
                      </a:ext>
                    </a:extLst>
                  </p:cNvPr>
                  <p:cNvSpPr txBox="1"/>
                  <p:nvPr/>
                </p:nvSpPr>
                <p:spPr>
                  <a:xfrm>
                    <a:off x="1739126" y="5106350"/>
                    <a:ext cx="837004" cy="33575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kumimoji="1" lang="en-US" altLang="ja-JP" sz="900" i="1" dirty="0"/>
                      <a:t>unc-64</a:t>
                    </a:r>
                  </a:p>
                  <a:p>
                    <a:pPr algn="ctr"/>
                    <a:r>
                      <a:rPr kumimoji="1" lang="en-US" altLang="ja-JP" sz="900" i="1" dirty="0"/>
                      <a:t>([S61A])</a:t>
                    </a:r>
                    <a:endParaRPr kumimoji="1" lang="ja-JP" altLang="en-US" sz="900" i="1" dirty="0"/>
                  </a:p>
                </p:txBody>
              </p:sp>
              <p:cxnSp>
                <p:nvCxnSpPr>
                  <p:cNvPr id="80" name="直線矢印コネクタ 79">
                    <a:extLst>
                      <a:ext uri="{FF2B5EF4-FFF2-40B4-BE49-F238E27FC236}">
                        <a16:creationId xmlns:a16="http://schemas.microsoft.com/office/drawing/2014/main" id="{05A2474E-3558-4ECF-A717-851536C1FB10}"/>
                      </a:ext>
                    </a:extLst>
                  </p:cNvPr>
                  <p:cNvCxnSpPr/>
                  <p:nvPr/>
                </p:nvCxnSpPr>
                <p:spPr>
                  <a:xfrm>
                    <a:off x="1834975" y="5088526"/>
                    <a:ext cx="661396" cy="0"/>
                  </a:xfrm>
                  <a:prstGeom prst="straightConnector1">
                    <a:avLst/>
                  </a:prstGeom>
                  <a:ln w="19050">
                    <a:solidFill>
                      <a:schemeClr val="tx1"/>
                    </a:solidFill>
                    <a:headEnd type="none"/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06" name="テキスト ボックス 105">
                  <a:extLst>
                    <a:ext uri="{FF2B5EF4-FFF2-40B4-BE49-F238E27FC236}">
                      <a16:creationId xmlns:a16="http://schemas.microsoft.com/office/drawing/2014/main" id="{B1B6830C-857E-4DAD-9F2A-EB38C2DAF87A}"/>
                    </a:ext>
                  </a:extLst>
                </p:cNvPr>
                <p:cNvSpPr txBox="1"/>
                <p:nvPr/>
              </p:nvSpPr>
              <p:spPr>
                <a:xfrm>
                  <a:off x="408175" y="3040220"/>
                  <a:ext cx="58220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ja-JP" sz="1200" b="1" dirty="0">
                      <a:latin typeface="Abadi" panose="020B0604020202020204" pitchFamily="34" charset="0"/>
                    </a:rPr>
                    <a:t>B</a:t>
                  </a:r>
                  <a:endParaRPr kumimoji="1" lang="ja-JP" altLang="en-US" sz="1200" b="1" dirty="0">
                    <a:latin typeface="Abadi" panose="020B0604020202020204" pitchFamily="34" charset="0"/>
                  </a:endParaRPr>
                </a:p>
              </p:txBody>
            </p:sp>
          </p:grpSp>
        </p:grpSp>
        <p:pic>
          <p:nvPicPr>
            <p:cNvPr id="3078" name="Picture 6">
              <a:extLst>
                <a:ext uri="{FF2B5EF4-FFF2-40B4-BE49-F238E27FC236}">
                  <a16:creationId xmlns:a16="http://schemas.microsoft.com/office/drawing/2014/main" id="{60D1788E-CF63-475B-B83C-54FBB1E710D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8841" y="1241341"/>
              <a:ext cx="1986517" cy="1540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0" name="Picture 8">
              <a:extLst>
                <a:ext uri="{FF2B5EF4-FFF2-40B4-BE49-F238E27FC236}">
                  <a16:creationId xmlns:a16="http://schemas.microsoft.com/office/drawing/2014/main" id="{1CC8A565-67CE-44E9-A80F-F35564AC32E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8936" y="1300632"/>
              <a:ext cx="2403686" cy="14383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タイトル 14">
            <a:extLst>
              <a:ext uri="{FF2B5EF4-FFF2-40B4-BE49-F238E27FC236}">
                <a16:creationId xmlns:a16="http://schemas.microsoft.com/office/drawing/2014/main" id="{66499530-1924-4208-9E7A-567B934D87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12448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6CCF1ACC-8401-4BEF-9F6F-82E7BD76D27D}"/>
              </a:ext>
            </a:extLst>
          </p:cNvPr>
          <p:cNvGrpSpPr/>
          <p:nvPr/>
        </p:nvGrpSpPr>
        <p:grpSpPr>
          <a:xfrm>
            <a:off x="-20782" y="831750"/>
            <a:ext cx="6750323" cy="2723801"/>
            <a:chOff x="-20782" y="831750"/>
            <a:chExt cx="6750323" cy="2723801"/>
          </a:xfrm>
        </p:grpSpPr>
        <p:pic>
          <p:nvPicPr>
            <p:cNvPr id="4098" name="Picture 2">
              <a:extLst>
                <a:ext uri="{FF2B5EF4-FFF2-40B4-BE49-F238E27FC236}">
                  <a16:creationId xmlns:a16="http://schemas.microsoft.com/office/drawing/2014/main" id="{1BFF5369-376C-491A-ACD2-14C28A83C7D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688"/>
            <a:stretch/>
          </p:blipFill>
          <p:spPr bwMode="auto">
            <a:xfrm>
              <a:off x="5372723" y="1999240"/>
              <a:ext cx="1356818" cy="11869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グループ化 6">
              <a:extLst>
                <a:ext uri="{FF2B5EF4-FFF2-40B4-BE49-F238E27FC236}">
                  <a16:creationId xmlns:a16="http://schemas.microsoft.com/office/drawing/2014/main" id="{1129D853-B65A-423E-8B2F-FDCF7FBF18B3}"/>
                </a:ext>
              </a:extLst>
            </p:cNvPr>
            <p:cNvGrpSpPr/>
            <p:nvPr/>
          </p:nvGrpSpPr>
          <p:grpSpPr>
            <a:xfrm>
              <a:off x="-20782" y="831750"/>
              <a:ext cx="6715694" cy="2723801"/>
              <a:chOff x="0" y="831750"/>
              <a:chExt cx="6715694" cy="2723801"/>
            </a:xfrm>
          </p:grpSpPr>
          <p:sp>
            <p:nvSpPr>
              <p:cNvPr id="67" name="テキスト ボックス 66">
                <a:extLst>
                  <a:ext uri="{FF2B5EF4-FFF2-40B4-BE49-F238E27FC236}">
                    <a16:creationId xmlns:a16="http://schemas.microsoft.com/office/drawing/2014/main" id="{98D417CD-6056-446D-AA23-4976F87F00DC}"/>
                  </a:ext>
                </a:extLst>
              </p:cNvPr>
              <p:cNvSpPr txBox="1"/>
              <p:nvPr/>
            </p:nvSpPr>
            <p:spPr>
              <a:xfrm>
                <a:off x="5051246" y="831750"/>
                <a:ext cx="58220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1200" b="1" dirty="0">
                    <a:latin typeface="Abadi" panose="020B0604020202020204" pitchFamily="34" charset="0"/>
                  </a:rPr>
                  <a:t>C</a:t>
                </a:r>
                <a:endParaRPr kumimoji="1" lang="ja-JP" altLang="en-US" sz="1200" b="1" dirty="0">
                  <a:latin typeface="Abadi" panose="020B0604020202020204" pitchFamily="34" charset="0"/>
                </a:endParaRPr>
              </a:p>
            </p:txBody>
          </p:sp>
          <p:grpSp>
            <p:nvGrpSpPr>
              <p:cNvPr id="6" name="グループ化 5">
                <a:extLst>
                  <a:ext uri="{FF2B5EF4-FFF2-40B4-BE49-F238E27FC236}">
                    <a16:creationId xmlns:a16="http://schemas.microsoft.com/office/drawing/2014/main" id="{DD965954-780C-4412-9C6D-12BBCA8EC67C}"/>
                  </a:ext>
                </a:extLst>
              </p:cNvPr>
              <p:cNvGrpSpPr/>
              <p:nvPr/>
            </p:nvGrpSpPr>
            <p:grpSpPr>
              <a:xfrm>
                <a:off x="0" y="855294"/>
                <a:ext cx="6715694" cy="2700257"/>
                <a:chOff x="-34504" y="855294"/>
                <a:chExt cx="6715694" cy="2700257"/>
              </a:xfrm>
            </p:grpSpPr>
            <p:pic>
              <p:nvPicPr>
                <p:cNvPr id="8" name="図 7">
                  <a:extLst>
                    <a:ext uri="{FF2B5EF4-FFF2-40B4-BE49-F238E27FC236}">
                      <a16:creationId xmlns:a16="http://schemas.microsoft.com/office/drawing/2014/main" id="{DF941FC6-CC40-4161-B10D-F061B7C7922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2919825" y="1138410"/>
                  <a:ext cx="1986517" cy="598568"/>
                </a:xfrm>
                <a:prstGeom prst="rect">
                  <a:avLst/>
                </a:prstGeom>
              </p:spPr>
            </p:pic>
            <p:grpSp>
              <p:nvGrpSpPr>
                <p:cNvPr id="5" name="グループ化 4">
                  <a:extLst>
                    <a:ext uri="{FF2B5EF4-FFF2-40B4-BE49-F238E27FC236}">
                      <a16:creationId xmlns:a16="http://schemas.microsoft.com/office/drawing/2014/main" id="{CA0E0E69-AB43-45FD-9D63-F81BE28E4304}"/>
                    </a:ext>
                  </a:extLst>
                </p:cNvPr>
                <p:cNvGrpSpPr/>
                <p:nvPr/>
              </p:nvGrpSpPr>
              <p:grpSpPr>
                <a:xfrm>
                  <a:off x="-34504" y="855294"/>
                  <a:ext cx="6715694" cy="2700257"/>
                  <a:chOff x="-34504" y="855294"/>
                  <a:chExt cx="6715694" cy="2700257"/>
                </a:xfrm>
              </p:grpSpPr>
              <p:grpSp>
                <p:nvGrpSpPr>
                  <p:cNvPr id="3" name="グループ化 2">
                    <a:extLst>
                      <a:ext uri="{FF2B5EF4-FFF2-40B4-BE49-F238E27FC236}">
                        <a16:creationId xmlns:a16="http://schemas.microsoft.com/office/drawing/2014/main" id="{6051F77B-91B4-4415-80A0-C8A861A2066A}"/>
                      </a:ext>
                    </a:extLst>
                  </p:cNvPr>
                  <p:cNvGrpSpPr/>
                  <p:nvPr/>
                </p:nvGrpSpPr>
                <p:grpSpPr>
                  <a:xfrm>
                    <a:off x="-34504" y="855294"/>
                    <a:ext cx="6715694" cy="2700257"/>
                    <a:chOff x="-34504" y="855294"/>
                    <a:chExt cx="6715694" cy="2700257"/>
                  </a:xfrm>
                </p:grpSpPr>
                <p:grpSp>
                  <p:nvGrpSpPr>
                    <p:cNvPr id="33" name="グループ化 32">
                      <a:extLst>
                        <a:ext uri="{FF2B5EF4-FFF2-40B4-BE49-F238E27FC236}">
                          <a16:creationId xmlns:a16="http://schemas.microsoft.com/office/drawing/2014/main" id="{58CC22D5-5326-491B-956C-067651B3D5F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4489" y="1214881"/>
                      <a:ext cx="6576701" cy="2340670"/>
                      <a:chOff x="254974" y="6640368"/>
                      <a:chExt cx="6576701" cy="2340670"/>
                    </a:xfrm>
                  </p:grpSpPr>
                  <p:grpSp>
                    <p:nvGrpSpPr>
                      <p:cNvPr id="35" name="グループ化 34">
                        <a:extLst>
                          <a:ext uri="{FF2B5EF4-FFF2-40B4-BE49-F238E27FC236}">
                            <a16:creationId xmlns:a16="http://schemas.microsoft.com/office/drawing/2014/main" id="{807F48BD-A0F4-4489-BC3D-1459C2D7A8D2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913265" y="6686286"/>
                        <a:ext cx="3918410" cy="2294752"/>
                        <a:chOff x="2833140" y="5780454"/>
                        <a:chExt cx="3918410" cy="2294752"/>
                      </a:xfrm>
                    </p:grpSpPr>
                    <p:sp>
                      <p:nvSpPr>
                        <p:cNvPr id="43" name="テキスト ボックス 42">
                          <a:extLst>
                            <a:ext uri="{FF2B5EF4-FFF2-40B4-BE49-F238E27FC236}">
                              <a16:creationId xmlns:a16="http://schemas.microsoft.com/office/drawing/2014/main" id="{B4246C56-C6D4-4852-BA76-05CDBC74CDF0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5226602" y="5780454"/>
                          <a:ext cx="1415740" cy="369332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r>
                            <a:rPr kumimoji="1" lang="en-US" altLang="ja-JP" sz="600" dirty="0"/>
                            <a:t>n = 31</a:t>
                          </a:r>
                        </a:p>
                        <a:p>
                          <a:r>
                            <a:rPr kumimoji="1" lang="en-US" altLang="ja-JP" sz="600" dirty="0" err="1"/>
                            <a:t>n.s</a:t>
                          </a:r>
                          <a:r>
                            <a:rPr kumimoji="1" lang="en-US" altLang="ja-JP" sz="600" dirty="0"/>
                            <a:t>  ... p&gt;0.05 in Welch's test</a:t>
                          </a:r>
                        </a:p>
                        <a:p>
                          <a:r>
                            <a:rPr kumimoji="1" lang="en-US" altLang="ja-JP" sz="600" dirty="0"/>
                            <a:t>Error bar ... SEM</a:t>
                          </a:r>
                        </a:p>
                      </p:txBody>
                    </p:sp>
                    <p:grpSp>
                      <p:nvGrpSpPr>
                        <p:cNvPr id="44" name="グループ化 43">
                          <a:extLst>
                            <a:ext uri="{FF2B5EF4-FFF2-40B4-BE49-F238E27FC236}">
                              <a16:creationId xmlns:a16="http://schemas.microsoft.com/office/drawing/2014/main" id="{89921352-4893-469C-B250-A332446EDD1C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2833140" y="5806954"/>
                          <a:ext cx="3918410" cy="2268252"/>
                          <a:chOff x="214177" y="7785681"/>
                          <a:chExt cx="3918410" cy="2268252"/>
                        </a:xfrm>
                      </p:grpSpPr>
                      <p:grpSp>
                        <p:nvGrpSpPr>
                          <p:cNvPr id="45" name="グループ化 44">
                            <a:extLst>
                              <a:ext uri="{FF2B5EF4-FFF2-40B4-BE49-F238E27FC236}">
                                <a16:creationId xmlns:a16="http://schemas.microsoft.com/office/drawing/2014/main" id="{C4EAF9D9-87CD-41C2-9D38-3ECACC208372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214177" y="8065081"/>
                            <a:ext cx="3918410" cy="1988852"/>
                            <a:chOff x="357073" y="7646499"/>
                            <a:chExt cx="3918410" cy="1988852"/>
                          </a:xfrm>
                        </p:grpSpPr>
                        <p:grpSp>
                          <p:nvGrpSpPr>
                            <p:cNvPr id="47" name="グループ化 46">
                              <a:extLst>
                                <a:ext uri="{FF2B5EF4-FFF2-40B4-BE49-F238E27FC236}">
                                  <a16:creationId xmlns:a16="http://schemas.microsoft.com/office/drawing/2014/main" id="{A3C93976-3F69-42F9-8B38-FCAA026756E1}"/>
                                </a:ext>
                              </a:extLst>
                            </p:cNvPr>
                            <p:cNvGrpSpPr/>
                            <p:nvPr/>
                          </p:nvGrpSpPr>
                          <p:grpSpPr>
                            <a:xfrm>
                              <a:off x="357073" y="7646499"/>
                              <a:ext cx="3918410" cy="1988852"/>
                              <a:chOff x="1605164" y="7543192"/>
                              <a:chExt cx="3918410" cy="1988852"/>
                            </a:xfrm>
                          </p:grpSpPr>
                          <p:grpSp>
                            <p:nvGrpSpPr>
                              <p:cNvPr id="49" name="グループ化 48">
                                <a:extLst>
                                  <a:ext uri="{FF2B5EF4-FFF2-40B4-BE49-F238E27FC236}">
                                    <a16:creationId xmlns:a16="http://schemas.microsoft.com/office/drawing/2014/main" id="{315F8B52-AE08-48B1-8D91-A3B2AC83F965}"/>
                                  </a:ext>
                                </a:extLst>
                              </p:cNvPr>
                              <p:cNvGrpSpPr/>
                              <p:nvPr/>
                            </p:nvGrpSpPr>
                            <p:grpSpPr>
                              <a:xfrm>
                                <a:off x="4491836" y="9162712"/>
                                <a:ext cx="1031738" cy="369332"/>
                                <a:chOff x="4491836" y="9162712"/>
                                <a:chExt cx="1031738" cy="369332"/>
                              </a:xfrm>
                            </p:grpSpPr>
                            <p:sp>
                              <p:nvSpPr>
                                <p:cNvPr id="65" name="テキスト ボックス 64">
                                  <a:extLst>
                                    <a:ext uri="{FF2B5EF4-FFF2-40B4-BE49-F238E27FC236}">
                                      <a16:creationId xmlns:a16="http://schemas.microsoft.com/office/drawing/2014/main" id="{C41A655A-2FB0-4D64-9BD7-7A538222EF8A}"/>
                                    </a:ext>
                                  </a:extLst>
                                </p:cNvPr>
                                <p:cNvSpPr txBox="1"/>
                                <p:nvPr/>
                              </p:nvSpPr>
                              <p:spPr>
                                <a:xfrm>
                                  <a:off x="4491836" y="9207389"/>
                                  <a:ext cx="357000" cy="230832"/>
                                </a:xfrm>
                                <a:prstGeom prst="rect">
                                  <a:avLst/>
                                </a:prstGeom>
                                <a:noFill/>
                              </p:spPr>
                              <p:txBody>
                                <a:bodyPr wrap="square" rtlCol="0">
                                  <a:spAutoFit/>
                                </a:bodyPr>
                                <a:lstStyle/>
                                <a:p>
                                  <a:r>
                                    <a:rPr kumimoji="1" lang="en-US" altLang="ja-JP" sz="900" dirty="0"/>
                                    <a:t>N2</a:t>
                                  </a:r>
                                  <a:endParaRPr kumimoji="1" lang="ja-JP" altLang="en-US" sz="900" dirty="0"/>
                                </a:p>
                              </p:txBody>
                            </p:sp>
                            <p:sp>
                              <p:nvSpPr>
                                <p:cNvPr id="66" name="テキスト ボックス 65">
                                  <a:extLst>
                                    <a:ext uri="{FF2B5EF4-FFF2-40B4-BE49-F238E27FC236}">
                                      <a16:creationId xmlns:a16="http://schemas.microsoft.com/office/drawing/2014/main" id="{370D6B4C-83B6-4BB3-A51C-E4711A7C08A0}"/>
                                    </a:ext>
                                  </a:extLst>
                                </p:cNvPr>
                                <p:cNvSpPr txBox="1"/>
                                <p:nvPr/>
                              </p:nvSpPr>
                              <p:spPr>
                                <a:xfrm>
                                  <a:off x="4994933" y="9162712"/>
                                  <a:ext cx="528641" cy="369332"/>
                                </a:xfrm>
                                <a:prstGeom prst="rect">
                                  <a:avLst/>
                                </a:prstGeom>
                                <a:noFill/>
                              </p:spPr>
                              <p:txBody>
                                <a:bodyPr wrap="square" rtlCol="0">
                                  <a:spAutoFit/>
                                </a:bodyPr>
                                <a:lstStyle/>
                                <a:p>
                                  <a:pPr algn="ctr"/>
                                  <a:r>
                                    <a:rPr kumimoji="1" lang="en-US" altLang="ja-JP" sz="900" i="1" dirty="0"/>
                                    <a:t>unc-64</a:t>
                                  </a:r>
                                </a:p>
                                <a:p>
                                  <a:pPr algn="ctr"/>
                                  <a:r>
                                    <a:rPr kumimoji="1" lang="en-US" altLang="ja-JP" sz="900" i="1" dirty="0"/>
                                    <a:t>(S65A)</a:t>
                                  </a:r>
                                  <a:endParaRPr kumimoji="1" lang="ja-JP" altLang="en-US" sz="900" i="1" dirty="0"/>
                                </a:p>
                              </p:txBody>
                            </p:sp>
                          </p:grpSp>
                          <p:grpSp>
                            <p:nvGrpSpPr>
                              <p:cNvPr id="50" name="グループ化 49">
                                <a:extLst>
                                  <a:ext uri="{FF2B5EF4-FFF2-40B4-BE49-F238E27FC236}">
                                    <a16:creationId xmlns:a16="http://schemas.microsoft.com/office/drawing/2014/main" id="{B411C763-1B43-475B-B92F-7BEAC12C4329}"/>
                                  </a:ext>
                                </a:extLst>
                              </p:cNvPr>
                              <p:cNvGrpSpPr/>
                              <p:nvPr/>
                            </p:nvGrpSpPr>
                            <p:grpSpPr>
                              <a:xfrm>
                                <a:off x="1605164" y="7543192"/>
                                <a:ext cx="3911256" cy="1781883"/>
                                <a:chOff x="1605164" y="7543192"/>
                                <a:chExt cx="3911256" cy="1781883"/>
                              </a:xfrm>
                            </p:grpSpPr>
                            <p:grpSp>
                              <p:nvGrpSpPr>
                                <p:cNvPr id="54" name="グループ化 53">
                                  <a:extLst>
                                    <a:ext uri="{FF2B5EF4-FFF2-40B4-BE49-F238E27FC236}">
                                      <a16:creationId xmlns:a16="http://schemas.microsoft.com/office/drawing/2014/main" id="{0B5DCABB-B38B-4BA4-A9B2-A010988E00F6}"/>
                                    </a:ext>
                                  </a:extLst>
                                </p:cNvPr>
                                <p:cNvGrpSpPr/>
                                <p:nvPr/>
                              </p:nvGrpSpPr>
                              <p:grpSpPr>
                                <a:xfrm>
                                  <a:off x="1605164" y="8040545"/>
                                  <a:ext cx="2193565" cy="1284530"/>
                                  <a:chOff x="307453" y="8170128"/>
                                  <a:chExt cx="2193565" cy="1284530"/>
                                </a:xfrm>
                              </p:grpSpPr>
                              <p:grpSp>
                                <p:nvGrpSpPr>
                                  <p:cNvPr id="55" name="グループ化 54">
                                    <a:extLst>
                                      <a:ext uri="{FF2B5EF4-FFF2-40B4-BE49-F238E27FC236}">
                                        <a16:creationId xmlns:a16="http://schemas.microsoft.com/office/drawing/2014/main" id="{7F4D62BA-9696-4331-A462-57002DB4FAE3}"/>
                                      </a:ext>
                                    </a:extLst>
                                  </p:cNvPr>
                                  <p:cNvGrpSpPr/>
                                  <p:nvPr/>
                                </p:nvGrpSpPr>
                                <p:grpSpPr>
                                  <a:xfrm>
                                    <a:off x="307453" y="8170444"/>
                                    <a:ext cx="2172782" cy="1284214"/>
                                    <a:chOff x="307453" y="8170444"/>
                                    <a:chExt cx="2172782" cy="1284214"/>
                                  </a:xfrm>
                                </p:grpSpPr>
                                <p:pic>
                                  <p:nvPicPr>
                                    <p:cNvPr id="57" name="図 56">
                                      <a:extLst>
                                        <a:ext uri="{FF2B5EF4-FFF2-40B4-BE49-F238E27FC236}">
                                          <a16:creationId xmlns:a16="http://schemas.microsoft.com/office/drawing/2014/main" id="{73861397-2A8E-41E2-A914-7DD04AF09ECD}"/>
                                        </a:ext>
                                      </a:extLst>
                                    </p:cNvPr>
                                    <p:cNvPicPr>
                                      <a:picLocks noChangeAspect="1"/>
                                    </p:cNvPicPr>
                                    <p:nvPr/>
                                  </p:nvPicPr>
                                  <p:blipFill rotWithShape="1">
                                    <a:blip r:embed="rId4"/>
                                    <a:srcRect t="10786"/>
                                    <a:stretch/>
                                  </p:blipFill>
                                  <p:spPr>
                                    <a:xfrm>
                                      <a:off x="1661182" y="8864863"/>
                                      <a:ext cx="757486" cy="543758"/>
                                    </a:xfrm>
                                    <a:prstGeom prst="rect">
                                      <a:avLst/>
                                    </a:prstGeom>
                                  </p:spPr>
                                </p:pic>
                                <p:grpSp>
                                  <p:nvGrpSpPr>
                                    <p:cNvPr id="58" name="グループ化 57">
                                      <a:extLst>
                                        <a:ext uri="{FF2B5EF4-FFF2-40B4-BE49-F238E27FC236}">
                                          <a16:creationId xmlns:a16="http://schemas.microsoft.com/office/drawing/2014/main" id="{D9501DA8-4822-4E73-BC10-64BDE28CDAF2}"/>
                                        </a:ext>
                                      </a:extLst>
                                    </p:cNvPr>
                                    <p:cNvGrpSpPr/>
                                    <p:nvPr/>
                                  </p:nvGrpSpPr>
                                  <p:grpSpPr>
                                    <a:xfrm>
                                      <a:off x="307453" y="8170444"/>
                                      <a:ext cx="2172782" cy="1284214"/>
                                      <a:chOff x="307453" y="8170444"/>
                                      <a:chExt cx="2172782" cy="1284214"/>
                                    </a:xfrm>
                                  </p:grpSpPr>
                                  <p:pic>
                                    <p:nvPicPr>
                                      <p:cNvPr id="60" name="図 59">
                                        <a:extLst>
                                          <a:ext uri="{FF2B5EF4-FFF2-40B4-BE49-F238E27FC236}">
                                            <a16:creationId xmlns:a16="http://schemas.microsoft.com/office/drawing/2014/main" id="{53C89B45-0B98-4005-9A70-7BE29F276B1F}"/>
                                          </a:ext>
                                        </a:extLst>
                                      </p:cNvPr>
                                      <p:cNvPicPr>
                                        <a:picLocks noChangeAspect="1"/>
                                      </p:cNvPicPr>
                                      <p:nvPr/>
                                    </p:nvPicPr>
                                    <p:blipFill rotWithShape="1">
                                      <a:blip r:embed="rId5"/>
                                      <a:srcRect t="21604" b="8455"/>
                                      <a:stretch/>
                                    </p:blipFill>
                                    <p:spPr>
                                      <a:xfrm>
                                        <a:off x="1665283" y="8185511"/>
                                        <a:ext cx="756708" cy="543758"/>
                                      </a:xfrm>
                                      <a:prstGeom prst="rect">
                                        <a:avLst/>
                                      </a:prstGeom>
                                    </p:spPr>
                                  </p:pic>
                                  <p:grpSp>
                                    <p:nvGrpSpPr>
                                      <p:cNvPr id="61" name="グループ化 60">
                                        <a:extLst>
                                          <a:ext uri="{FF2B5EF4-FFF2-40B4-BE49-F238E27FC236}">
                                            <a16:creationId xmlns:a16="http://schemas.microsoft.com/office/drawing/2014/main" id="{DD5415CC-E8E7-405F-A70B-868181887CC2}"/>
                                          </a:ext>
                                        </a:extLst>
                                      </p:cNvPr>
                                      <p:cNvGrpSpPr/>
                                      <p:nvPr/>
                                    </p:nvGrpSpPr>
                                    <p:grpSpPr>
                                      <a:xfrm>
                                        <a:off x="307453" y="8170444"/>
                                        <a:ext cx="1469549" cy="1284214"/>
                                        <a:chOff x="386063" y="8171075"/>
                                        <a:chExt cx="1469549" cy="1284214"/>
                                      </a:xfrm>
                                    </p:grpSpPr>
                                    <p:pic>
                                      <p:nvPicPr>
                                        <p:cNvPr id="63" name="図 62">
                                          <a:extLst>
                                            <a:ext uri="{FF2B5EF4-FFF2-40B4-BE49-F238E27FC236}">
                                              <a16:creationId xmlns:a16="http://schemas.microsoft.com/office/drawing/2014/main" id="{53B34772-5B4B-4F17-820F-AABDCE02EC71}"/>
                                            </a:ext>
                                          </a:extLst>
                                        </p:cNvPr>
                                        <p:cNvPicPr>
                                          <a:picLocks noChangeAspect="1"/>
                                        </p:cNvPicPr>
                                        <p:nvPr/>
                                      </p:nvPicPr>
                                      <p:blipFill>
                                        <a:blip r:embed="rId6"/>
                                        <a:stretch>
                                          <a:fillRect/>
                                        </a:stretch>
                                      </p:blipFill>
                                      <p:spPr>
                                        <a:xfrm>
                                          <a:off x="445646" y="8171075"/>
                                          <a:ext cx="1284214" cy="1284214"/>
                                        </a:xfrm>
                                        <a:prstGeom prst="rect">
                                          <a:avLst/>
                                        </a:prstGeom>
                                      </p:spPr>
                                    </p:pic>
                                    <p:sp>
                                      <p:nvSpPr>
                                        <p:cNvPr id="64" name="テキスト ボックス 63">
                                          <a:extLst>
                                            <a:ext uri="{FF2B5EF4-FFF2-40B4-BE49-F238E27FC236}">
                                              <a16:creationId xmlns:a16="http://schemas.microsoft.com/office/drawing/2014/main" id="{BC81E089-1026-4A88-9138-9EE2CDCD13E3}"/>
                                            </a:ext>
                                          </a:extLst>
                                        </p:cNvPr>
                                        <p:cNvSpPr txBox="1"/>
                                        <p:nvPr/>
                                      </p:nvSpPr>
                                      <p:spPr>
                                        <a:xfrm>
                                          <a:off x="386063" y="9208624"/>
                                          <a:ext cx="1469549" cy="215444"/>
                                        </a:xfrm>
                                        <a:prstGeom prst="rect">
                                          <a:avLst/>
                                        </a:prstGeom>
                                        <a:noFill/>
                                      </p:spPr>
                                      <p:txBody>
                                        <a:bodyPr wrap="square" rtlCol="0">
                                          <a:spAutoFit/>
                                        </a:bodyPr>
                                        <a:lstStyle/>
                                        <a:p>
                                          <a:r>
                                            <a:rPr kumimoji="1" lang="en-US" altLang="ja-JP" sz="800" i="1" dirty="0" err="1">
                                              <a:solidFill>
                                                <a:srgbClr val="FFFF00"/>
                                              </a:solidFill>
                                            </a:rPr>
                                            <a:t>pMotor</a:t>
                                          </a:r>
                                          <a:r>
                                            <a:rPr kumimoji="1" lang="en-US" altLang="ja-JP" sz="800" i="1" dirty="0">
                                              <a:solidFill>
                                                <a:srgbClr val="FFFF00"/>
                                              </a:solidFill>
                                            </a:rPr>
                                            <a:t> Neuron</a:t>
                                          </a:r>
                                          <a:r>
                                            <a:rPr kumimoji="1" lang="en-US" altLang="ja-JP" sz="800" dirty="0">
                                              <a:solidFill>
                                                <a:srgbClr val="FFFF00"/>
                                              </a:solidFill>
                                            </a:rPr>
                                            <a:t>::NLP-21::YFP</a:t>
                                          </a:r>
                                          <a:endParaRPr kumimoji="1" lang="ja-JP" altLang="en-US" sz="800" dirty="0">
                                            <a:solidFill>
                                              <a:srgbClr val="FFFF00"/>
                                            </a:solidFill>
                                          </a:endParaRPr>
                                        </a:p>
                                      </p:txBody>
                                    </p:sp>
                                  </p:grpSp>
                                  <p:sp>
                                    <p:nvSpPr>
                                      <p:cNvPr id="62" name="テキスト ボックス 61">
                                        <a:extLst>
                                          <a:ext uri="{FF2B5EF4-FFF2-40B4-BE49-F238E27FC236}">
                                            <a16:creationId xmlns:a16="http://schemas.microsoft.com/office/drawing/2014/main" id="{AF613030-4CBE-40ED-A78A-C32952EC2EBE}"/>
                                          </a:ext>
                                        </a:extLst>
                                      </p:cNvPr>
                                      <p:cNvSpPr txBox="1"/>
                                      <p:nvPr/>
                                    </p:nvSpPr>
                                    <p:spPr>
                                      <a:xfrm>
                                        <a:off x="1699301" y="8842623"/>
                                        <a:ext cx="780934" cy="184666"/>
                                      </a:xfrm>
                                      <a:prstGeom prst="rect">
                                        <a:avLst/>
                                      </a:prstGeom>
                                      <a:noFill/>
                                    </p:spPr>
                                    <p:txBody>
                                      <a:bodyPr wrap="square" rtlCol="0">
                                        <a:spAutoFit/>
                                      </a:bodyPr>
                                      <a:lstStyle/>
                                      <a:p>
                                        <a:r>
                                          <a:rPr kumimoji="1" lang="en-US" altLang="ja-JP" sz="600" i="1" dirty="0">
                                            <a:solidFill>
                                              <a:schemeClr val="bg1"/>
                                            </a:solidFill>
                                          </a:rPr>
                                          <a:t>unc-64(S65A)</a:t>
                                        </a:r>
                                      </a:p>
                                    </p:txBody>
                                  </p:sp>
                                </p:grpSp>
                              </p:grpSp>
                              <p:sp>
                                <p:nvSpPr>
                                  <p:cNvPr id="56" name="テキスト ボックス 55">
                                    <a:extLst>
                                      <a:ext uri="{FF2B5EF4-FFF2-40B4-BE49-F238E27FC236}">
                                        <a16:creationId xmlns:a16="http://schemas.microsoft.com/office/drawing/2014/main" id="{34701548-DB10-4822-ADB7-88319524D54D}"/>
                                      </a:ext>
                                    </a:extLst>
                                  </p:cNvPr>
                                  <p:cNvSpPr txBox="1"/>
                                  <p:nvPr/>
                                </p:nvSpPr>
                                <p:spPr>
                                  <a:xfrm>
                                    <a:off x="1720084" y="8170128"/>
                                    <a:ext cx="780934" cy="184666"/>
                                  </a:xfrm>
                                  <a:prstGeom prst="rect">
                                    <a:avLst/>
                                  </a:prstGeom>
                                  <a:noFill/>
                                </p:spPr>
                                <p:txBody>
                                  <a:bodyPr wrap="square" rtlCol="0">
                                    <a:spAutoFit/>
                                  </a:bodyPr>
                                  <a:lstStyle/>
                                  <a:p>
                                    <a:r>
                                      <a:rPr kumimoji="1" lang="en-US" altLang="ja-JP" sz="600" dirty="0">
                                        <a:solidFill>
                                          <a:schemeClr val="bg1"/>
                                        </a:solidFill>
                                      </a:rPr>
                                      <a:t>N2</a:t>
                                    </a:r>
                                  </a:p>
                                </p:txBody>
                              </p:sp>
                            </p:grpSp>
                            <p:sp>
                              <p:nvSpPr>
                                <p:cNvPr id="52" name="テキスト ボックス 51">
                                  <a:extLst>
                                    <a:ext uri="{FF2B5EF4-FFF2-40B4-BE49-F238E27FC236}">
                                      <a16:creationId xmlns:a16="http://schemas.microsoft.com/office/drawing/2014/main" id="{FE981EFA-251F-48CB-A754-EA1BCA2226AE}"/>
                                    </a:ext>
                                  </a:extLst>
                                </p:cNvPr>
                                <p:cNvSpPr txBox="1"/>
                                <p:nvPr/>
                              </p:nvSpPr>
                              <p:spPr>
                                <a:xfrm>
                                  <a:off x="4181252" y="7543192"/>
                                  <a:ext cx="1335168" cy="507831"/>
                                </a:xfrm>
                                <a:prstGeom prst="rect">
                                  <a:avLst/>
                                </a:prstGeom>
                                <a:noFill/>
                              </p:spPr>
                              <p:txBody>
                                <a:bodyPr wrap="square" rtlCol="0">
                                  <a:spAutoFit/>
                                </a:bodyPr>
                                <a:lstStyle/>
                                <a:p>
                                  <a:pPr algn="ctr"/>
                                  <a:r>
                                    <a:rPr kumimoji="1" lang="en-US" altLang="ja-JP" sz="900" b="1" dirty="0"/>
                                    <a:t>YFP fluorescence</a:t>
                                  </a:r>
                                </a:p>
                                <a:p>
                                  <a:pPr algn="ctr"/>
                                  <a:r>
                                    <a:rPr kumimoji="1" lang="en-US" altLang="ja-JP" sz="900" b="1" dirty="0"/>
                                    <a:t>(</a:t>
                                  </a:r>
                                  <a:r>
                                    <a:rPr kumimoji="1" lang="en-US" altLang="ja-JP" sz="900" b="1" dirty="0" err="1"/>
                                    <a:t>a.u</a:t>
                                  </a:r>
                                  <a:r>
                                    <a:rPr kumimoji="1" lang="en-US" altLang="ja-JP" sz="900" b="1" dirty="0"/>
                                    <a:t>.)</a:t>
                                  </a:r>
                                </a:p>
                                <a:p>
                                  <a:endParaRPr kumimoji="1" lang="ja-JP" altLang="en-US" sz="900" dirty="0"/>
                                </a:p>
                              </p:txBody>
                            </p:sp>
                          </p:grpSp>
                        </p:grpSp>
                        <p:sp>
                          <p:nvSpPr>
                            <p:cNvPr id="48" name="テキスト ボックス 47">
                              <a:extLst>
                                <a:ext uri="{FF2B5EF4-FFF2-40B4-BE49-F238E27FC236}">
                                  <a16:creationId xmlns:a16="http://schemas.microsoft.com/office/drawing/2014/main" id="{737A1EAB-0CA6-4241-903B-FCDE82076DEB}"/>
                                </a:ext>
                              </a:extLst>
                            </p:cNvPr>
                            <p:cNvSpPr txBox="1"/>
                            <p:nvPr/>
                          </p:nvSpPr>
                          <p:spPr>
                            <a:xfrm>
                              <a:off x="3834269" y="8027056"/>
                              <a:ext cx="432656" cy="230832"/>
                            </a:xfrm>
                            <a:prstGeom prst="rect">
                              <a:avLst/>
                            </a:prstGeom>
                            <a:noFill/>
                          </p:spPr>
                          <p:txBody>
                            <a:bodyPr wrap="square" rtlCol="0">
                              <a:spAutoFit/>
                            </a:bodyPr>
                            <a:lstStyle/>
                            <a:p>
                              <a:r>
                                <a:rPr kumimoji="1" lang="en-US" altLang="ja-JP" sz="900" dirty="0"/>
                                <a:t>ns</a:t>
                              </a:r>
                              <a:endParaRPr kumimoji="1" lang="ja-JP" altLang="en-US" sz="900" dirty="0"/>
                            </a:p>
                          </p:txBody>
                        </p:sp>
                      </p:grpSp>
                      <p:sp>
                        <p:nvSpPr>
                          <p:cNvPr id="46" name="正方形/長方形 45">
                            <a:extLst>
                              <a:ext uri="{FF2B5EF4-FFF2-40B4-BE49-F238E27FC236}">
                                <a16:creationId xmlns:a16="http://schemas.microsoft.com/office/drawing/2014/main" id="{EB727F29-0632-4B53-9EBF-CDEC4D53207C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927266" y="7785681"/>
                            <a:ext cx="301999" cy="279400"/>
                          </a:xfrm>
                          <a:prstGeom prst="rect">
                            <a:avLst/>
                          </a:prstGeom>
                          <a:noFill/>
                          <a:ln>
                            <a:solidFill>
                              <a:srgbClr val="FF0000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kumimoji="1" lang="ja-JP" altLang="en-US"/>
                          </a:p>
                        </p:txBody>
                      </p:sp>
                    </p:grpSp>
                  </p:grpSp>
                  <p:grpSp>
                    <p:nvGrpSpPr>
                      <p:cNvPr id="36" name="グループ化 35">
                        <a:extLst>
                          <a:ext uri="{FF2B5EF4-FFF2-40B4-BE49-F238E27FC236}">
                            <a16:creationId xmlns:a16="http://schemas.microsoft.com/office/drawing/2014/main" id="{7F2B944E-00B4-4565-8007-C719A65FC7B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54974" y="6640368"/>
                        <a:ext cx="2277619" cy="2113944"/>
                        <a:chOff x="254974" y="6640368"/>
                        <a:chExt cx="2277619" cy="2113944"/>
                      </a:xfrm>
                    </p:grpSpPr>
                    <p:grpSp>
                      <p:nvGrpSpPr>
                        <p:cNvPr id="37" name="グループ化 36">
                          <a:extLst>
                            <a:ext uri="{FF2B5EF4-FFF2-40B4-BE49-F238E27FC236}">
                              <a16:creationId xmlns:a16="http://schemas.microsoft.com/office/drawing/2014/main" id="{0C83DB28-3F16-4EC4-8480-5118DCAC242D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254974" y="6836495"/>
                          <a:ext cx="1787199" cy="1917817"/>
                          <a:chOff x="2711514" y="4067747"/>
                          <a:chExt cx="2183138" cy="2109599"/>
                        </a:xfrm>
                      </p:grpSpPr>
                      <p:sp>
                        <p:nvSpPr>
                          <p:cNvPr id="39" name="テキスト ボックス 38">
                            <a:extLst>
                              <a:ext uri="{FF2B5EF4-FFF2-40B4-BE49-F238E27FC236}">
                                <a16:creationId xmlns:a16="http://schemas.microsoft.com/office/drawing/2014/main" id="{7768ECAE-87BF-4A5A-8CEE-02304EE4047A}"/>
                              </a:ext>
                            </a:extLst>
                          </p:cNvPr>
                          <p:cNvSpPr txBox="1"/>
                          <p:nvPr/>
                        </p:nvSpPr>
                        <p:spPr>
                          <a:xfrm>
                            <a:off x="4078365" y="5961902"/>
                            <a:ext cx="816287" cy="215444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square" rtlCol="0">
                            <a:spAutoFit/>
                          </a:bodyPr>
                          <a:lstStyle/>
                          <a:p>
                            <a:r>
                              <a:rPr kumimoji="1" lang="en-US" altLang="ja-JP" sz="800" b="1" dirty="0"/>
                              <a:t>time (min)</a:t>
                            </a:r>
                            <a:endParaRPr kumimoji="1" lang="ja-JP" altLang="en-US" sz="800" b="1" dirty="0"/>
                          </a:p>
                        </p:txBody>
                      </p:sp>
                      <p:sp>
                        <p:nvSpPr>
                          <p:cNvPr id="42" name="テキスト ボックス 41">
                            <a:extLst>
                              <a:ext uri="{FF2B5EF4-FFF2-40B4-BE49-F238E27FC236}">
                                <a16:creationId xmlns:a16="http://schemas.microsoft.com/office/drawing/2014/main" id="{1BD38A7B-78BD-41E4-B6CE-A092FC6B1D76}"/>
                              </a:ext>
                            </a:extLst>
                          </p:cNvPr>
                          <p:cNvSpPr txBox="1"/>
                          <p:nvPr/>
                        </p:nvSpPr>
                        <p:spPr>
                          <a:xfrm>
                            <a:off x="2711514" y="4067747"/>
                            <a:ext cx="1882187" cy="236988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square" rtlCol="0">
                            <a:spAutoFit/>
                          </a:bodyPr>
                          <a:lstStyle/>
                          <a:p>
                            <a:r>
                              <a:rPr kumimoji="1" lang="en-US" altLang="ja-JP" sz="800" b="1" dirty="0"/>
                              <a:t>fraction of paralyzed worm(s)</a:t>
                            </a:r>
                            <a:endParaRPr kumimoji="1" lang="ja-JP" altLang="en-US" sz="800" b="1" dirty="0"/>
                          </a:p>
                        </p:txBody>
                      </p:sp>
                    </p:grpSp>
                    <p:sp>
                      <p:nvSpPr>
                        <p:cNvPr id="38" name="テキスト ボックス 37">
                          <a:extLst>
                            <a:ext uri="{FF2B5EF4-FFF2-40B4-BE49-F238E27FC236}">
                              <a16:creationId xmlns:a16="http://schemas.microsoft.com/office/drawing/2014/main" id="{460BEADD-7D7B-4AAE-BBFB-5D0977D58D3B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546076" y="6640368"/>
                          <a:ext cx="1986517" cy="230832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r>
                            <a:rPr kumimoji="1" lang="en-US" altLang="ja-JP" sz="900" b="1" dirty="0"/>
                            <a:t>Acute response to 1mM aldicarb</a:t>
                          </a:r>
                          <a:endParaRPr kumimoji="1" lang="ja-JP" altLang="en-US" sz="900" b="1" dirty="0"/>
                        </a:p>
                      </p:txBody>
                    </p:sp>
                  </p:grpSp>
                </p:grpSp>
                <p:grpSp>
                  <p:nvGrpSpPr>
                    <p:cNvPr id="2" name="グループ化 1">
                      <a:extLst>
                        <a:ext uri="{FF2B5EF4-FFF2-40B4-BE49-F238E27FC236}">
                          <a16:creationId xmlns:a16="http://schemas.microsoft.com/office/drawing/2014/main" id="{66D220F4-C80B-446E-BEBE-416A040F3B2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-34504" y="855294"/>
                      <a:ext cx="3379488" cy="283116"/>
                      <a:chOff x="-34504" y="855294"/>
                      <a:chExt cx="3379488" cy="283116"/>
                    </a:xfrm>
                  </p:grpSpPr>
                  <p:sp>
                    <p:nvSpPr>
                      <p:cNvPr id="68" name="テキスト ボックス 67">
                        <a:extLst>
                          <a:ext uri="{FF2B5EF4-FFF2-40B4-BE49-F238E27FC236}">
                            <a16:creationId xmlns:a16="http://schemas.microsoft.com/office/drawing/2014/main" id="{18691BDB-482B-4968-85D9-B99B3BF8AF95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-34504" y="855294"/>
                        <a:ext cx="582204" cy="25181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kumimoji="1" lang="en-US" altLang="ja-JP" sz="1200" b="1" dirty="0">
                            <a:latin typeface="Abadi" panose="020B0604020202020204" pitchFamily="34" charset="0"/>
                          </a:rPr>
                          <a:t>A</a:t>
                        </a:r>
                        <a:endParaRPr kumimoji="1" lang="ja-JP" altLang="en-US" sz="1200" b="1" dirty="0">
                          <a:latin typeface="Abadi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69" name="テキスト ボックス 68">
                        <a:extLst>
                          <a:ext uri="{FF2B5EF4-FFF2-40B4-BE49-F238E27FC236}">
                            <a16:creationId xmlns:a16="http://schemas.microsoft.com/office/drawing/2014/main" id="{3598141B-91B0-4CF1-95D5-697EA4ADCC5B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2762780" y="861411"/>
                        <a:ext cx="582204" cy="276999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kumimoji="1" lang="en-US" altLang="ja-JP" sz="1200" b="1" dirty="0">
                            <a:latin typeface="Abadi" panose="020B0604020202020204" pitchFamily="34" charset="0"/>
                          </a:rPr>
                          <a:t>B</a:t>
                        </a:r>
                        <a:endParaRPr kumimoji="1" lang="ja-JP" altLang="en-US" sz="1200" b="1" dirty="0">
                          <a:latin typeface="Abadi" panose="020B0604020202020204" pitchFamily="34" charset="0"/>
                        </a:endParaRPr>
                      </a:p>
                    </p:txBody>
                  </p:sp>
                </p:grpSp>
              </p:grpSp>
              <p:graphicFrame>
                <p:nvGraphicFramePr>
                  <p:cNvPr id="51" name="グラフ 50">
                    <a:extLst>
                      <a:ext uri="{FF2B5EF4-FFF2-40B4-BE49-F238E27FC236}">
                        <a16:creationId xmlns:a16="http://schemas.microsoft.com/office/drawing/2014/main" id="{4C4B550D-1A08-4E20-96EB-F160E58390A9}"/>
                      </a:ext>
                    </a:extLst>
                  </p:cNvPr>
                  <p:cNvGraphicFramePr>
                    <a:graphicFrameLocks/>
                  </p:cNvGraphicFramePr>
                  <p:nvPr>
                    <p:extLst>
                      <p:ext uri="{D42A27DB-BD31-4B8C-83A1-F6EECF244321}">
                        <p14:modId xmlns:p14="http://schemas.microsoft.com/office/powerpoint/2010/main" val="1382299804"/>
                      </p:ext>
                    </p:extLst>
                  </p:nvPr>
                </p:nvGraphicFramePr>
                <p:xfrm>
                  <a:off x="27849" y="1615045"/>
                  <a:ext cx="2701777" cy="1585345"/>
                </p:xfrm>
                <a:graphic>
                  <a:graphicData uri="http://schemas.openxmlformats.org/drawingml/2006/chart">
                    <c:chart xmlns:c="http://schemas.openxmlformats.org/drawingml/2006/chart" xmlns:r="http://schemas.openxmlformats.org/officeDocument/2006/relationships" r:id="rId7"/>
                  </a:graphicData>
                </a:graphic>
              </p:graphicFrame>
            </p:grpSp>
          </p:grpSp>
        </p:grpSp>
      </p:grp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3292673B-38B3-487E-9E50-ED0978704D04}"/>
              </a:ext>
            </a:extLst>
          </p:cNvPr>
          <p:cNvGrpSpPr/>
          <p:nvPr/>
        </p:nvGrpSpPr>
        <p:grpSpPr>
          <a:xfrm>
            <a:off x="34559" y="3556687"/>
            <a:ext cx="1531686" cy="2275032"/>
            <a:chOff x="328174" y="3556687"/>
            <a:chExt cx="1531686" cy="2275032"/>
          </a:xfrm>
        </p:grpSpPr>
        <p:pic>
          <p:nvPicPr>
            <p:cNvPr id="4106" name="Picture 10">
              <a:extLst>
                <a:ext uri="{FF2B5EF4-FFF2-40B4-BE49-F238E27FC236}">
                  <a16:creationId xmlns:a16="http://schemas.microsoft.com/office/drawing/2014/main" id="{6EE167A5-061B-4A71-8879-B21F0D014D9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1870" y="3897049"/>
              <a:ext cx="1029711" cy="16197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0" name="テキスト ボックス 69">
              <a:extLst>
                <a:ext uri="{FF2B5EF4-FFF2-40B4-BE49-F238E27FC236}">
                  <a16:creationId xmlns:a16="http://schemas.microsoft.com/office/drawing/2014/main" id="{EA356B4B-CD3E-41B8-BD54-67DCA15844BB}"/>
                </a:ext>
              </a:extLst>
            </p:cNvPr>
            <p:cNvSpPr txBox="1"/>
            <p:nvPr/>
          </p:nvSpPr>
          <p:spPr>
            <a:xfrm>
              <a:off x="328174" y="3556687"/>
              <a:ext cx="5822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200" b="1" dirty="0">
                  <a:latin typeface="Abadi" panose="020B0604020202020204" pitchFamily="34" charset="0"/>
                </a:rPr>
                <a:t>D</a:t>
              </a:r>
              <a:endParaRPr kumimoji="1" lang="ja-JP" altLang="en-US" sz="1200" b="1" dirty="0">
                <a:latin typeface="Abadi" panose="020B0604020202020204" pitchFamily="34" charset="0"/>
              </a:endParaRPr>
            </a:p>
          </p:txBody>
        </p:sp>
        <p:sp>
          <p:nvSpPr>
            <p:cNvPr id="71" name="テキスト ボックス 70">
              <a:extLst>
                <a:ext uri="{FF2B5EF4-FFF2-40B4-BE49-F238E27FC236}">
                  <a16:creationId xmlns:a16="http://schemas.microsoft.com/office/drawing/2014/main" id="{0DCB7845-A148-444B-B945-8F78DECD9F3B}"/>
                </a:ext>
              </a:extLst>
            </p:cNvPr>
            <p:cNvSpPr txBox="1"/>
            <p:nvPr/>
          </p:nvSpPr>
          <p:spPr>
            <a:xfrm>
              <a:off x="1042647" y="5462387"/>
              <a:ext cx="5286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900" i="1" dirty="0"/>
                <a:t>unc-64</a:t>
              </a:r>
            </a:p>
            <a:p>
              <a:pPr algn="ctr"/>
              <a:r>
                <a:rPr kumimoji="1" lang="en-US" altLang="ja-JP" sz="900" i="1" dirty="0"/>
                <a:t>(S65A)</a:t>
              </a:r>
              <a:endParaRPr kumimoji="1" lang="ja-JP" altLang="en-US" sz="900" i="1" dirty="0"/>
            </a:p>
          </p:txBody>
        </p:sp>
        <p:sp>
          <p:nvSpPr>
            <p:cNvPr id="72" name="テキスト ボックス 71">
              <a:extLst>
                <a:ext uri="{FF2B5EF4-FFF2-40B4-BE49-F238E27FC236}">
                  <a16:creationId xmlns:a16="http://schemas.microsoft.com/office/drawing/2014/main" id="{CD2EF064-1E96-4C99-A19C-A3DAE7CE6400}"/>
                </a:ext>
              </a:extLst>
            </p:cNvPr>
            <p:cNvSpPr txBox="1"/>
            <p:nvPr/>
          </p:nvSpPr>
          <p:spPr>
            <a:xfrm>
              <a:off x="663635" y="5462387"/>
              <a:ext cx="52864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900" dirty="0"/>
                <a:t>N2</a:t>
              </a:r>
              <a:endParaRPr kumimoji="1" lang="ja-JP" altLang="en-US" sz="900" dirty="0"/>
            </a:p>
          </p:txBody>
        </p:sp>
        <p:grpSp>
          <p:nvGrpSpPr>
            <p:cNvPr id="10" name="グループ化 9">
              <a:extLst>
                <a:ext uri="{FF2B5EF4-FFF2-40B4-BE49-F238E27FC236}">
                  <a16:creationId xmlns:a16="http://schemas.microsoft.com/office/drawing/2014/main" id="{D4D2A13C-CD46-410C-BE09-23FF36576958}"/>
                </a:ext>
              </a:extLst>
            </p:cNvPr>
            <p:cNvGrpSpPr/>
            <p:nvPr/>
          </p:nvGrpSpPr>
          <p:grpSpPr>
            <a:xfrm>
              <a:off x="524692" y="3643276"/>
              <a:ext cx="1335168" cy="505917"/>
              <a:chOff x="524692" y="3643276"/>
              <a:chExt cx="1335168" cy="505917"/>
            </a:xfrm>
          </p:grpSpPr>
          <p:sp>
            <p:nvSpPr>
              <p:cNvPr id="73" name="テキスト ボックス 72">
                <a:extLst>
                  <a:ext uri="{FF2B5EF4-FFF2-40B4-BE49-F238E27FC236}">
                    <a16:creationId xmlns:a16="http://schemas.microsoft.com/office/drawing/2014/main" id="{729161B3-9D97-4E29-8FF2-1C29EAA238C9}"/>
                  </a:ext>
                </a:extLst>
              </p:cNvPr>
              <p:cNvSpPr txBox="1"/>
              <p:nvPr/>
            </p:nvSpPr>
            <p:spPr>
              <a:xfrm>
                <a:off x="524692" y="3643276"/>
                <a:ext cx="13351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900" b="1" dirty="0"/>
                  <a:t>body bends per 30 sec</a:t>
                </a:r>
              </a:p>
              <a:p>
                <a:endParaRPr kumimoji="1" lang="ja-JP" altLang="en-US" sz="900" dirty="0"/>
              </a:p>
            </p:txBody>
          </p:sp>
          <p:sp>
            <p:nvSpPr>
              <p:cNvPr id="74" name="テキスト ボックス 73">
                <a:extLst>
                  <a:ext uri="{FF2B5EF4-FFF2-40B4-BE49-F238E27FC236}">
                    <a16:creationId xmlns:a16="http://schemas.microsoft.com/office/drawing/2014/main" id="{26088582-1F7F-4676-9890-F087515C1518}"/>
                  </a:ext>
                </a:extLst>
              </p:cNvPr>
              <p:cNvSpPr txBox="1"/>
              <p:nvPr/>
            </p:nvSpPr>
            <p:spPr>
              <a:xfrm>
                <a:off x="1175498" y="3918361"/>
                <a:ext cx="52864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900" b="1" dirty="0"/>
                  <a:t>**</a:t>
                </a:r>
                <a:endParaRPr kumimoji="1" lang="ja-JP" altLang="en-US" sz="900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313047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1CB2F1F1-22FE-48AF-AFAD-41D03C9BF707}"/>
              </a:ext>
            </a:extLst>
          </p:cNvPr>
          <p:cNvGrpSpPr/>
          <p:nvPr/>
        </p:nvGrpSpPr>
        <p:grpSpPr>
          <a:xfrm>
            <a:off x="503911" y="1035799"/>
            <a:ext cx="5752427" cy="3596225"/>
            <a:chOff x="503911" y="578596"/>
            <a:chExt cx="5752427" cy="3596225"/>
          </a:xfrm>
        </p:grpSpPr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2B5C5FD8-FD1C-4375-B738-BA1C12C1DA75}"/>
                </a:ext>
              </a:extLst>
            </p:cNvPr>
            <p:cNvGrpSpPr/>
            <p:nvPr/>
          </p:nvGrpSpPr>
          <p:grpSpPr>
            <a:xfrm>
              <a:off x="503911" y="578596"/>
              <a:ext cx="5752427" cy="3596225"/>
              <a:chOff x="503911" y="578596"/>
              <a:chExt cx="5752427" cy="3596225"/>
            </a:xfrm>
          </p:grpSpPr>
          <p:graphicFrame>
            <p:nvGraphicFramePr>
              <p:cNvPr id="4" name="グラフ 3">
                <a:extLst>
                  <a:ext uri="{FF2B5EF4-FFF2-40B4-BE49-F238E27FC236}">
                    <a16:creationId xmlns:a16="http://schemas.microsoft.com/office/drawing/2014/main" id="{0FD2F3DC-9328-4EED-BEC2-5CC102BCA97A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852755956"/>
                  </p:ext>
                </p:extLst>
              </p:nvPr>
            </p:nvGraphicFramePr>
            <p:xfrm>
              <a:off x="1003404" y="578596"/>
              <a:ext cx="5252934" cy="303934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9" name="テキスト ボックス 6">
                <a:extLst>
                  <a:ext uri="{FF2B5EF4-FFF2-40B4-BE49-F238E27FC236}">
                    <a16:creationId xmlns:a16="http://schemas.microsoft.com/office/drawing/2014/main" id="{E0B5772D-1AB2-4266-9980-B263D756FCD3}"/>
                  </a:ext>
                </a:extLst>
              </p:cNvPr>
              <p:cNvSpPr txBox="1"/>
              <p:nvPr/>
            </p:nvSpPr>
            <p:spPr>
              <a:xfrm rot="16200000">
                <a:off x="-564872" y="1800887"/>
                <a:ext cx="247611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kumimoji="1" lang="en-US" altLang="ja-JP" sz="1600" b="1" dirty="0"/>
                  <a:t>Recovery in fluorescence</a:t>
                </a:r>
                <a:endParaRPr kumimoji="1" lang="ja-JP" altLang="en-US" sz="1100" b="1" dirty="0"/>
              </a:p>
            </p:txBody>
          </p:sp>
          <p:sp>
            <p:nvSpPr>
              <p:cNvPr id="10" name="テキスト ボックス 9">
                <a:extLst>
                  <a:ext uri="{FF2B5EF4-FFF2-40B4-BE49-F238E27FC236}">
                    <a16:creationId xmlns:a16="http://schemas.microsoft.com/office/drawing/2014/main" id="{64336099-2F43-4F12-B7E7-767EB4F7189F}"/>
                  </a:ext>
                </a:extLst>
              </p:cNvPr>
              <p:cNvSpPr txBox="1"/>
              <p:nvPr/>
            </p:nvSpPr>
            <p:spPr>
              <a:xfrm>
                <a:off x="5421788" y="3528490"/>
                <a:ext cx="70640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b="1" dirty="0"/>
                  <a:t>time [sec]</a:t>
                </a:r>
                <a:endParaRPr kumimoji="1" lang="ja-JP" altLang="en-US" b="1" dirty="0"/>
              </a:p>
            </p:txBody>
          </p:sp>
        </p:grp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916F2CDE-5865-4147-B97A-7874B1E98F6E}"/>
                </a:ext>
              </a:extLst>
            </p:cNvPr>
            <p:cNvSpPr txBox="1"/>
            <p:nvPr/>
          </p:nvSpPr>
          <p:spPr>
            <a:xfrm>
              <a:off x="1542762" y="732104"/>
              <a:ext cx="22283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 dirty="0"/>
                <a:t>■</a:t>
              </a:r>
              <a:r>
                <a:rPr kumimoji="1" lang="ja-JP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kumimoji="1" lang="en-US" altLang="ja-JP" sz="1400" dirty="0"/>
                <a:t>N2      </a:t>
              </a:r>
            </a:p>
            <a:p>
              <a:r>
                <a:rPr kumimoji="1" lang="ja-JP" altLang="en-US" sz="1400" dirty="0">
                  <a:solidFill>
                    <a:srgbClr val="3774BC"/>
                  </a:solidFill>
                </a:rPr>
                <a:t>■</a:t>
              </a:r>
              <a:r>
                <a:rPr kumimoji="1" lang="ja-JP" altLang="en-US" sz="1400" dirty="0">
                  <a:solidFill>
                    <a:srgbClr val="A62A85"/>
                  </a:solidFill>
                </a:rPr>
                <a:t> </a:t>
              </a:r>
              <a:r>
                <a:rPr kumimoji="1" lang="ja-JP" altLang="en-US" sz="1400" dirty="0"/>
                <a:t> </a:t>
              </a:r>
              <a:r>
                <a:rPr kumimoji="1" lang="en-US" altLang="ja-JP" sz="1400" i="1" dirty="0"/>
                <a:t>Is[</a:t>
              </a:r>
              <a:r>
                <a:rPr kumimoji="1" lang="en-US" altLang="ja-JP" sz="1400" i="1" dirty="0" err="1"/>
                <a:t>ASERp</a:t>
              </a:r>
              <a:r>
                <a:rPr kumimoji="1" lang="en-US" altLang="ja-JP" sz="1400" i="1" dirty="0"/>
                <a:t>::pkc-1(gf)]</a:t>
              </a:r>
            </a:p>
          </p:txBody>
        </p:sp>
      </p:grp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031338F4-6DC7-4C60-AC4F-0D89F1B2E5F2}"/>
              </a:ext>
            </a:extLst>
          </p:cNvPr>
          <p:cNvSpPr txBox="1"/>
          <p:nvPr/>
        </p:nvSpPr>
        <p:spPr>
          <a:xfrm>
            <a:off x="6128195" y="1712527"/>
            <a:ext cx="5703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en-US" altLang="ja-JP" sz="2400" dirty="0"/>
          </a:p>
          <a:p>
            <a:r>
              <a:rPr kumimoji="1" lang="en-US" altLang="ja-JP" sz="2400" dirty="0" err="1"/>
              <a:t>n.s</a:t>
            </a:r>
            <a:endParaRPr kumimoji="1" lang="en-US" altLang="ja-JP" sz="1400" dirty="0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5B88683C-1A07-4251-B4EB-CE955FAFD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42546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9D1B0EB8-2844-47E8-A27A-432674F95557}"/>
              </a:ext>
            </a:extLst>
          </p:cNvPr>
          <p:cNvGrpSpPr/>
          <p:nvPr/>
        </p:nvGrpSpPr>
        <p:grpSpPr>
          <a:xfrm>
            <a:off x="307592" y="1089588"/>
            <a:ext cx="3422067" cy="2826789"/>
            <a:chOff x="307592" y="1089588"/>
            <a:chExt cx="3422067" cy="2826789"/>
          </a:xfrm>
        </p:grpSpPr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5FE1977E-6C6C-4B1F-8092-C30D1FC32E51}"/>
                </a:ext>
              </a:extLst>
            </p:cNvPr>
            <p:cNvGrpSpPr/>
            <p:nvPr/>
          </p:nvGrpSpPr>
          <p:grpSpPr>
            <a:xfrm>
              <a:off x="307592" y="1089588"/>
              <a:ext cx="3422067" cy="2422697"/>
              <a:chOff x="307592" y="1089588"/>
              <a:chExt cx="3422067" cy="2422697"/>
            </a:xfrm>
          </p:grpSpPr>
          <p:grpSp>
            <p:nvGrpSpPr>
              <p:cNvPr id="10" name="グループ化 9">
                <a:extLst>
                  <a:ext uri="{FF2B5EF4-FFF2-40B4-BE49-F238E27FC236}">
                    <a16:creationId xmlns:a16="http://schemas.microsoft.com/office/drawing/2014/main" id="{629A80E1-653A-4E45-B123-2E8CCFDAAE68}"/>
                  </a:ext>
                </a:extLst>
              </p:cNvPr>
              <p:cNvGrpSpPr/>
              <p:nvPr/>
            </p:nvGrpSpPr>
            <p:grpSpPr>
              <a:xfrm>
                <a:off x="750498" y="1089588"/>
                <a:ext cx="2979161" cy="2422697"/>
                <a:chOff x="295283" y="1089588"/>
                <a:chExt cx="2979161" cy="2422697"/>
              </a:xfrm>
            </p:grpSpPr>
            <p:grpSp>
              <p:nvGrpSpPr>
                <p:cNvPr id="3" name="グループ化 2">
                  <a:extLst>
                    <a:ext uri="{FF2B5EF4-FFF2-40B4-BE49-F238E27FC236}">
                      <a16:creationId xmlns:a16="http://schemas.microsoft.com/office/drawing/2014/main" id="{499E273A-054E-420A-8CFC-EE8F86E6DD8A}"/>
                    </a:ext>
                  </a:extLst>
                </p:cNvPr>
                <p:cNvGrpSpPr/>
                <p:nvPr/>
              </p:nvGrpSpPr>
              <p:grpSpPr>
                <a:xfrm>
                  <a:off x="295283" y="1089588"/>
                  <a:ext cx="2979161" cy="2422697"/>
                  <a:chOff x="295283" y="1089588"/>
                  <a:chExt cx="2979161" cy="2422697"/>
                </a:xfrm>
              </p:grpSpPr>
              <p:pic>
                <p:nvPicPr>
                  <p:cNvPr id="2" name="図 1">
                    <a:extLst>
                      <a:ext uri="{FF2B5EF4-FFF2-40B4-BE49-F238E27FC236}">
                        <a16:creationId xmlns:a16="http://schemas.microsoft.com/office/drawing/2014/main" id="{28512C86-5501-4979-B699-5FB79CF5F80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295283" y="1089588"/>
                    <a:ext cx="2979161" cy="2422697"/>
                  </a:xfrm>
                  <a:prstGeom prst="rect">
                    <a:avLst/>
                  </a:prstGeom>
                </p:spPr>
              </p:pic>
              <p:sp>
                <p:nvSpPr>
                  <p:cNvPr id="19" name="正方形/長方形 18">
                    <a:extLst>
                      <a:ext uri="{FF2B5EF4-FFF2-40B4-BE49-F238E27FC236}">
                        <a16:creationId xmlns:a16="http://schemas.microsoft.com/office/drawing/2014/main" id="{FD78BF40-35A1-45BB-AE13-892C340A6C9B}"/>
                      </a:ext>
                    </a:extLst>
                  </p:cNvPr>
                  <p:cNvSpPr/>
                  <p:nvPr/>
                </p:nvSpPr>
                <p:spPr>
                  <a:xfrm>
                    <a:off x="1861851" y="1167788"/>
                    <a:ext cx="1333041" cy="2060153"/>
                  </a:xfrm>
                  <a:prstGeom prst="rect">
                    <a:avLst/>
                  </a:prstGeom>
                  <a:solidFill>
                    <a:schemeClr val="bg2">
                      <a:lumMod val="75000"/>
                      <a:alpha val="12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 dirty="0"/>
                  </a:p>
                </p:txBody>
              </p:sp>
            </p:grpSp>
            <p:sp>
              <p:nvSpPr>
                <p:cNvPr id="9" name="テキスト ボックス 8">
                  <a:extLst>
                    <a:ext uri="{FF2B5EF4-FFF2-40B4-BE49-F238E27FC236}">
                      <a16:creationId xmlns:a16="http://schemas.microsoft.com/office/drawing/2014/main" id="{82D446C1-3813-470C-BF8D-D5989070BB03}"/>
                    </a:ext>
                  </a:extLst>
                </p:cNvPr>
                <p:cNvSpPr txBox="1"/>
                <p:nvPr/>
              </p:nvSpPr>
              <p:spPr>
                <a:xfrm>
                  <a:off x="565802" y="1167788"/>
                  <a:ext cx="2407857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ja-JP" altLang="en-US" sz="900" b="1" dirty="0">
                      <a:solidFill>
                        <a:srgbClr val="3774BC"/>
                      </a:solidFill>
                    </a:rPr>
                    <a:t>■</a:t>
                  </a:r>
                  <a:r>
                    <a:rPr kumimoji="1" lang="ja-JP" altLang="en-US" sz="900" b="1" dirty="0"/>
                    <a:t> </a:t>
                  </a:r>
                  <a:r>
                    <a:rPr kumimoji="1" lang="en-US" altLang="ja-JP" sz="900" b="1" i="1" dirty="0"/>
                    <a:t>glr-2(ok2342);Ex[</a:t>
                  </a:r>
                  <a:r>
                    <a:rPr kumimoji="1" lang="en-US" altLang="ja-JP" sz="900" b="1" i="1" dirty="0" err="1"/>
                    <a:t>AIBp</a:t>
                  </a:r>
                  <a:r>
                    <a:rPr kumimoji="1" lang="en-US" altLang="ja-JP" sz="900" b="1" i="1" dirty="0"/>
                    <a:t>::GCaMP6s]</a:t>
                  </a:r>
                  <a:endParaRPr kumimoji="1" lang="ja-JP" altLang="en-US" sz="900" b="1" i="1" dirty="0"/>
                </a:p>
              </p:txBody>
            </p:sp>
          </p:grpSp>
          <p:sp>
            <p:nvSpPr>
              <p:cNvPr id="20" name="テキスト ボックス 19">
                <a:extLst>
                  <a:ext uri="{FF2B5EF4-FFF2-40B4-BE49-F238E27FC236}">
                    <a16:creationId xmlns:a16="http://schemas.microsoft.com/office/drawing/2014/main" id="{2FBFF8FF-E284-477C-A175-A1C490885E53}"/>
                  </a:ext>
                </a:extLst>
              </p:cNvPr>
              <p:cNvSpPr txBox="1"/>
              <p:nvPr/>
            </p:nvSpPr>
            <p:spPr>
              <a:xfrm rot="16200000">
                <a:off x="180258" y="1896604"/>
                <a:ext cx="5316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1200" b="1" dirty="0"/>
                  <a:t>R/R0</a:t>
                </a:r>
                <a:endParaRPr kumimoji="1" lang="ja-JP" altLang="en-US" sz="1200" b="1" dirty="0"/>
              </a:p>
            </p:txBody>
          </p:sp>
        </p:grpSp>
        <p:sp>
          <p:nvSpPr>
            <p:cNvPr id="22" name="テキスト ボックス 21">
              <a:extLst>
                <a:ext uri="{FF2B5EF4-FFF2-40B4-BE49-F238E27FC236}">
                  <a16:creationId xmlns:a16="http://schemas.microsoft.com/office/drawing/2014/main" id="{A289E758-5180-4B0B-883B-A1D4B00752BD}"/>
                </a:ext>
              </a:extLst>
            </p:cNvPr>
            <p:cNvSpPr txBox="1"/>
            <p:nvPr/>
          </p:nvSpPr>
          <p:spPr>
            <a:xfrm>
              <a:off x="1802921" y="3639378"/>
              <a:ext cx="85569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200" b="1" dirty="0"/>
                <a:t>time (sec)</a:t>
              </a:r>
              <a:endParaRPr kumimoji="1" lang="ja-JP" altLang="en-US" sz="1200" b="1" dirty="0"/>
            </a:p>
          </p:txBody>
        </p:sp>
      </p:grpSp>
      <p:sp>
        <p:nvSpPr>
          <p:cNvPr id="6" name="タイトル 5">
            <a:extLst>
              <a:ext uri="{FF2B5EF4-FFF2-40B4-BE49-F238E27FC236}">
                <a16:creationId xmlns:a16="http://schemas.microsoft.com/office/drawing/2014/main" id="{8C67BE4B-3A1B-4A01-9662-8513F52489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0977710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0461F4B6-DEEE-4057-A94E-C29F5A599A54}"/>
              </a:ext>
            </a:extLst>
          </p:cNvPr>
          <p:cNvGrpSpPr/>
          <p:nvPr/>
        </p:nvGrpSpPr>
        <p:grpSpPr>
          <a:xfrm>
            <a:off x="193617" y="1202520"/>
            <a:ext cx="1805925" cy="1840573"/>
            <a:chOff x="366162" y="1753064"/>
            <a:chExt cx="1805925" cy="1840573"/>
          </a:xfrm>
        </p:grpSpPr>
        <p:grpSp>
          <p:nvGrpSpPr>
            <p:cNvPr id="5" name="グループ化 4">
              <a:extLst>
                <a:ext uri="{FF2B5EF4-FFF2-40B4-BE49-F238E27FC236}">
                  <a16:creationId xmlns:a16="http://schemas.microsoft.com/office/drawing/2014/main" id="{550EE450-C5FD-48CD-82BA-F1CC6AC38DF2}"/>
                </a:ext>
              </a:extLst>
            </p:cNvPr>
            <p:cNvGrpSpPr/>
            <p:nvPr/>
          </p:nvGrpSpPr>
          <p:grpSpPr>
            <a:xfrm>
              <a:off x="366162" y="1753064"/>
              <a:ext cx="1805925" cy="1840573"/>
              <a:chOff x="366162" y="1753064"/>
              <a:chExt cx="1805925" cy="1840573"/>
            </a:xfrm>
          </p:grpSpPr>
          <p:pic>
            <p:nvPicPr>
              <p:cNvPr id="7" name="Picture 2">
                <a:extLst>
                  <a:ext uri="{FF2B5EF4-FFF2-40B4-BE49-F238E27FC236}">
                    <a16:creationId xmlns:a16="http://schemas.microsoft.com/office/drawing/2014/main" id="{46D791D6-FDAE-4412-BB1D-1318F23839A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6162" y="1753064"/>
                <a:ext cx="1805925" cy="158979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8" name="グループ化 7">
                <a:extLst>
                  <a:ext uri="{FF2B5EF4-FFF2-40B4-BE49-F238E27FC236}">
                    <a16:creationId xmlns:a16="http://schemas.microsoft.com/office/drawing/2014/main" id="{D7DFEB8E-B278-4268-8E56-3BC0A2FBC119}"/>
                  </a:ext>
                </a:extLst>
              </p:cNvPr>
              <p:cNvGrpSpPr/>
              <p:nvPr/>
            </p:nvGrpSpPr>
            <p:grpSpPr>
              <a:xfrm>
                <a:off x="928366" y="3354922"/>
                <a:ext cx="571685" cy="230832"/>
                <a:chOff x="3735984" y="2992314"/>
                <a:chExt cx="837004" cy="230832"/>
              </a:xfrm>
            </p:grpSpPr>
            <p:sp>
              <p:nvSpPr>
                <p:cNvPr id="12" name="テキスト ボックス 11">
                  <a:extLst>
                    <a:ext uri="{FF2B5EF4-FFF2-40B4-BE49-F238E27FC236}">
                      <a16:creationId xmlns:a16="http://schemas.microsoft.com/office/drawing/2014/main" id="{EAA9B701-0E3B-4AA5-990D-0AC10DDAE46E}"/>
                    </a:ext>
                  </a:extLst>
                </p:cNvPr>
                <p:cNvSpPr txBox="1"/>
                <p:nvPr/>
              </p:nvSpPr>
              <p:spPr>
                <a:xfrm>
                  <a:off x="3735984" y="2992314"/>
                  <a:ext cx="837004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ja-JP" sz="900" dirty="0"/>
                    <a:t>AVR-14</a:t>
                  </a:r>
                  <a:endParaRPr kumimoji="1" lang="ja-JP" altLang="en-US" sz="900" dirty="0"/>
                </a:p>
              </p:txBody>
            </p:sp>
            <p:cxnSp>
              <p:nvCxnSpPr>
                <p:cNvPr id="13" name="直線矢印コネクタ 12">
                  <a:extLst>
                    <a:ext uri="{FF2B5EF4-FFF2-40B4-BE49-F238E27FC236}">
                      <a16:creationId xmlns:a16="http://schemas.microsoft.com/office/drawing/2014/main" id="{DCE0B111-DA8E-4AE6-8E20-853106AB08BA}"/>
                    </a:ext>
                  </a:extLst>
                </p:cNvPr>
                <p:cNvCxnSpPr/>
                <p:nvPr/>
              </p:nvCxnSpPr>
              <p:spPr>
                <a:xfrm>
                  <a:off x="3962604" y="2992314"/>
                  <a:ext cx="339401" cy="0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" name="グループ化 8">
                <a:extLst>
                  <a:ext uri="{FF2B5EF4-FFF2-40B4-BE49-F238E27FC236}">
                    <a16:creationId xmlns:a16="http://schemas.microsoft.com/office/drawing/2014/main" id="{87393F12-9DB4-451D-977A-D2D40BE9E603}"/>
                  </a:ext>
                </a:extLst>
              </p:cNvPr>
              <p:cNvGrpSpPr/>
              <p:nvPr/>
            </p:nvGrpSpPr>
            <p:grpSpPr>
              <a:xfrm>
                <a:off x="1527456" y="3362805"/>
                <a:ext cx="571685" cy="230832"/>
                <a:chOff x="3735984" y="2992314"/>
                <a:chExt cx="837004" cy="230832"/>
              </a:xfrm>
            </p:grpSpPr>
            <p:sp>
              <p:nvSpPr>
                <p:cNvPr id="10" name="テキスト ボックス 9">
                  <a:extLst>
                    <a:ext uri="{FF2B5EF4-FFF2-40B4-BE49-F238E27FC236}">
                      <a16:creationId xmlns:a16="http://schemas.microsoft.com/office/drawing/2014/main" id="{1374AF37-08E1-4064-B503-49C266106072}"/>
                    </a:ext>
                  </a:extLst>
                </p:cNvPr>
                <p:cNvSpPr txBox="1"/>
                <p:nvPr/>
              </p:nvSpPr>
              <p:spPr>
                <a:xfrm>
                  <a:off x="3735984" y="2992314"/>
                  <a:ext cx="837004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ja-JP" sz="900" dirty="0"/>
                    <a:t>GLR-1</a:t>
                  </a:r>
                  <a:endParaRPr kumimoji="1" lang="ja-JP" altLang="en-US" sz="900" dirty="0"/>
                </a:p>
              </p:txBody>
            </p:sp>
            <p:cxnSp>
              <p:nvCxnSpPr>
                <p:cNvPr id="11" name="直線矢印コネクタ 10">
                  <a:extLst>
                    <a:ext uri="{FF2B5EF4-FFF2-40B4-BE49-F238E27FC236}">
                      <a16:creationId xmlns:a16="http://schemas.microsoft.com/office/drawing/2014/main" id="{6EF98FB4-A264-48F9-9E25-33A22B782BE1}"/>
                    </a:ext>
                  </a:extLst>
                </p:cNvPr>
                <p:cNvCxnSpPr/>
                <p:nvPr/>
              </p:nvCxnSpPr>
              <p:spPr>
                <a:xfrm>
                  <a:off x="3962604" y="2992314"/>
                  <a:ext cx="339401" cy="0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" name="テキスト ボックス 5">
              <a:extLst>
                <a:ext uri="{FF2B5EF4-FFF2-40B4-BE49-F238E27FC236}">
                  <a16:creationId xmlns:a16="http://schemas.microsoft.com/office/drawing/2014/main" id="{8227E620-D22E-4F2D-AB7A-C2C893782A54}"/>
                </a:ext>
              </a:extLst>
            </p:cNvPr>
            <p:cNvSpPr txBox="1"/>
            <p:nvPr/>
          </p:nvSpPr>
          <p:spPr>
            <a:xfrm>
              <a:off x="1682241" y="2309248"/>
              <a:ext cx="43265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900" dirty="0"/>
                <a:t>ns</a:t>
              </a:r>
              <a:endParaRPr kumimoji="1" lang="ja-JP" altLang="en-US" sz="900" dirty="0"/>
            </a:p>
          </p:txBody>
        </p:sp>
      </p:grpSp>
      <p:pic>
        <p:nvPicPr>
          <p:cNvPr id="16" name="図 15">
            <a:extLst>
              <a:ext uri="{FF2B5EF4-FFF2-40B4-BE49-F238E27FC236}">
                <a16:creationId xmlns:a16="http://schemas.microsoft.com/office/drawing/2014/main" id="{AABE5D81-CC9A-470E-9672-C7118E94FC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2357" y="1158297"/>
            <a:ext cx="1725981" cy="1769380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D8FB408C-A05C-4248-AA00-5FAE4AB2F22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186" b="573"/>
          <a:stretch/>
        </p:blipFill>
        <p:spPr>
          <a:xfrm>
            <a:off x="4640098" y="1158297"/>
            <a:ext cx="1725981" cy="1769380"/>
          </a:xfrm>
          <a:prstGeom prst="rect">
            <a:avLst/>
          </a:prstGeom>
        </p:spPr>
      </p:pic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02C27DB7-B8F7-4DBA-B187-BB4709DF9E98}"/>
              </a:ext>
            </a:extLst>
          </p:cNvPr>
          <p:cNvSpPr txBox="1"/>
          <p:nvPr/>
        </p:nvSpPr>
        <p:spPr>
          <a:xfrm>
            <a:off x="0" y="822773"/>
            <a:ext cx="582204" cy="251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dirty="0">
                <a:latin typeface="Abadi" panose="020B0604020202020204" pitchFamily="34" charset="0"/>
              </a:rPr>
              <a:t>A</a:t>
            </a:r>
            <a:endParaRPr kumimoji="1" lang="ja-JP" altLang="en-US" sz="1200" b="1" dirty="0">
              <a:latin typeface="Abadi" panose="020B0604020202020204" pitchFamily="34" charset="0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B753079F-E88D-4378-8BB9-6E79022DB522}"/>
              </a:ext>
            </a:extLst>
          </p:cNvPr>
          <p:cNvSpPr txBox="1"/>
          <p:nvPr/>
        </p:nvSpPr>
        <p:spPr>
          <a:xfrm>
            <a:off x="2503715" y="810793"/>
            <a:ext cx="5822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dirty="0">
                <a:latin typeface="Abadi" panose="020B0604020202020204" pitchFamily="34" charset="0"/>
              </a:rPr>
              <a:t>B</a:t>
            </a:r>
            <a:endParaRPr kumimoji="1" lang="ja-JP" altLang="en-US" sz="1200" b="1" dirty="0">
              <a:latin typeface="Abadi" panose="020B0604020202020204" pitchFamily="34" charset="0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B9D8DC27-ED4E-40D4-9B5E-CCF8E352812A}"/>
              </a:ext>
            </a:extLst>
          </p:cNvPr>
          <p:cNvSpPr txBox="1"/>
          <p:nvPr/>
        </p:nvSpPr>
        <p:spPr>
          <a:xfrm>
            <a:off x="3133610" y="894500"/>
            <a:ext cx="1254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dirty="0">
                <a:latin typeface="Abadi" panose="020B0604020202020204" pitchFamily="34" charset="0"/>
              </a:rPr>
              <a:t>GLR-1::GFP</a:t>
            </a:r>
            <a:endParaRPr kumimoji="1" lang="ja-JP" altLang="en-US" sz="1200" b="1" dirty="0">
              <a:latin typeface="Abadi" panose="020B0604020202020204" pitchFamily="34" charset="0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C2BCCFBB-4F41-44F5-837A-D10A03CE7270}"/>
              </a:ext>
            </a:extLst>
          </p:cNvPr>
          <p:cNvSpPr txBox="1"/>
          <p:nvPr/>
        </p:nvSpPr>
        <p:spPr>
          <a:xfrm>
            <a:off x="4825795" y="874758"/>
            <a:ext cx="15402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dirty="0">
                <a:latin typeface="Abadi" panose="020B0604020202020204" pitchFamily="34" charset="0"/>
              </a:rPr>
              <a:t>AVR-14::</a:t>
            </a:r>
            <a:r>
              <a:rPr kumimoji="1" lang="en-US" altLang="ja-JP" sz="1200" b="1" dirty="0" err="1">
                <a:latin typeface="Abadi" panose="020B0604020202020204" pitchFamily="34" charset="0"/>
              </a:rPr>
              <a:t>mCherry</a:t>
            </a:r>
            <a:endParaRPr kumimoji="1" lang="en-US" altLang="ja-JP" sz="1200" b="1" dirty="0">
              <a:latin typeface="Abadi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321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4" name="Picture 16">
            <a:extLst>
              <a:ext uri="{FF2B5EF4-FFF2-40B4-BE49-F238E27FC236}">
                <a16:creationId xmlns:a16="http://schemas.microsoft.com/office/drawing/2014/main" id="{AD6B924E-9ED1-4677-9E6B-67BF543D8F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5492" y="7238506"/>
            <a:ext cx="1356818" cy="1383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9" name="グループ化 78">
            <a:extLst>
              <a:ext uri="{FF2B5EF4-FFF2-40B4-BE49-F238E27FC236}">
                <a16:creationId xmlns:a16="http://schemas.microsoft.com/office/drawing/2014/main" id="{515A5F8E-1CFC-4474-BEC4-4955A8FA89F0}"/>
              </a:ext>
            </a:extLst>
          </p:cNvPr>
          <p:cNvGrpSpPr/>
          <p:nvPr/>
        </p:nvGrpSpPr>
        <p:grpSpPr>
          <a:xfrm>
            <a:off x="3090488" y="554187"/>
            <a:ext cx="3189067" cy="1999942"/>
            <a:chOff x="3072771" y="361143"/>
            <a:chExt cx="3189067" cy="1999942"/>
          </a:xfrm>
        </p:grpSpPr>
        <p:grpSp>
          <p:nvGrpSpPr>
            <p:cNvPr id="233" name="グループ化 232">
              <a:extLst>
                <a:ext uri="{FF2B5EF4-FFF2-40B4-BE49-F238E27FC236}">
                  <a16:creationId xmlns:a16="http://schemas.microsoft.com/office/drawing/2014/main" id="{2FCE5D2F-11DC-4671-A018-758BBB5E9B33}"/>
                </a:ext>
              </a:extLst>
            </p:cNvPr>
            <p:cNvGrpSpPr/>
            <p:nvPr/>
          </p:nvGrpSpPr>
          <p:grpSpPr>
            <a:xfrm>
              <a:off x="3233728" y="847028"/>
              <a:ext cx="3028110" cy="1514057"/>
              <a:chOff x="2623233" y="1006691"/>
              <a:chExt cx="3028110" cy="1514057"/>
            </a:xfrm>
          </p:grpSpPr>
          <p:pic>
            <p:nvPicPr>
              <p:cNvPr id="242" name="図 241" descr="暗い, 探す, ブラック, 紫 が含まれている画像&#10;&#10;自動的に生成された説明">
                <a:extLst>
                  <a:ext uri="{FF2B5EF4-FFF2-40B4-BE49-F238E27FC236}">
                    <a16:creationId xmlns:a16="http://schemas.microsoft.com/office/drawing/2014/main" id="{10590668-FFF7-4D26-9A45-01AD0E8C3B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23233" y="1006691"/>
                <a:ext cx="3028110" cy="1514057"/>
              </a:xfrm>
              <a:prstGeom prst="rect">
                <a:avLst/>
              </a:prstGeom>
            </p:spPr>
          </p:pic>
          <p:sp>
            <p:nvSpPr>
              <p:cNvPr id="241" name="テキスト ボックス 240">
                <a:extLst>
                  <a:ext uri="{FF2B5EF4-FFF2-40B4-BE49-F238E27FC236}">
                    <a16:creationId xmlns:a16="http://schemas.microsoft.com/office/drawing/2014/main" id="{3D8EE5D6-0117-4031-9447-2369F97BA664}"/>
                  </a:ext>
                </a:extLst>
              </p:cNvPr>
              <p:cNvSpPr txBox="1"/>
              <p:nvPr/>
            </p:nvSpPr>
            <p:spPr>
              <a:xfrm>
                <a:off x="4252202" y="2241429"/>
                <a:ext cx="1376414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1050" b="1" dirty="0">
                    <a:solidFill>
                      <a:srgbClr val="CC44C6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streptavidin-Alexa</a:t>
                </a:r>
                <a:endParaRPr kumimoji="1" lang="ja-JP" altLang="en-US" sz="1050" b="1" dirty="0">
                  <a:solidFill>
                    <a:srgbClr val="CC44C6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296" name="テキスト ボックス 295">
              <a:extLst>
                <a:ext uri="{FF2B5EF4-FFF2-40B4-BE49-F238E27FC236}">
                  <a16:creationId xmlns:a16="http://schemas.microsoft.com/office/drawing/2014/main" id="{4F7ECB7F-4E40-4CD7-9381-6AC23A39004D}"/>
                </a:ext>
              </a:extLst>
            </p:cNvPr>
            <p:cNvSpPr txBox="1"/>
            <p:nvPr/>
          </p:nvSpPr>
          <p:spPr>
            <a:xfrm>
              <a:off x="3072771" y="361143"/>
              <a:ext cx="5822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1200" b="1" dirty="0">
                  <a:latin typeface="Abadi" panose="020B0604020202020204" pitchFamily="34" charset="0"/>
                </a:rPr>
                <a:t>B</a:t>
              </a:r>
            </a:p>
            <a:p>
              <a:pPr algn="ctr"/>
              <a:endParaRPr kumimoji="1" lang="ja-JP" altLang="en-US" sz="1200" b="1" dirty="0">
                <a:latin typeface="Abadi" panose="020B0604020202020204" pitchFamily="34" charset="0"/>
              </a:endParaRPr>
            </a:p>
          </p:txBody>
        </p:sp>
      </p:grpSp>
      <p:grpSp>
        <p:nvGrpSpPr>
          <p:cNvPr id="78" name="グループ化 77">
            <a:extLst>
              <a:ext uri="{FF2B5EF4-FFF2-40B4-BE49-F238E27FC236}">
                <a16:creationId xmlns:a16="http://schemas.microsoft.com/office/drawing/2014/main" id="{BA1A82D6-FBBD-447B-84DB-1E58344127D4}"/>
              </a:ext>
            </a:extLst>
          </p:cNvPr>
          <p:cNvGrpSpPr/>
          <p:nvPr/>
        </p:nvGrpSpPr>
        <p:grpSpPr>
          <a:xfrm>
            <a:off x="-20950" y="4162034"/>
            <a:ext cx="2891718" cy="2479528"/>
            <a:chOff x="-20950" y="4162034"/>
            <a:chExt cx="2891718" cy="2479528"/>
          </a:xfrm>
        </p:grpSpPr>
        <p:grpSp>
          <p:nvGrpSpPr>
            <p:cNvPr id="21" name="グループ化 20">
              <a:extLst>
                <a:ext uri="{FF2B5EF4-FFF2-40B4-BE49-F238E27FC236}">
                  <a16:creationId xmlns:a16="http://schemas.microsoft.com/office/drawing/2014/main" id="{C64AF8E6-4FF6-4E0B-90F0-86C86DB50B41}"/>
                </a:ext>
              </a:extLst>
            </p:cNvPr>
            <p:cNvGrpSpPr/>
            <p:nvPr/>
          </p:nvGrpSpPr>
          <p:grpSpPr>
            <a:xfrm>
              <a:off x="174630" y="4300539"/>
              <a:ext cx="2696138" cy="2341023"/>
              <a:chOff x="2875115" y="5575985"/>
              <a:chExt cx="1841497" cy="1758844"/>
            </a:xfrm>
          </p:grpSpPr>
          <p:sp>
            <p:nvSpPr>
              <p:cNvPr id="84" name="テキスト ボックス 83">
                <a:extLst>
                  <a:ext uri="{FF2B5EF4-FFF2-40B4-BE49-F238E27FC236}">
                    <a16:creationId xmlns:a16="http://schemas.microsoft.com/office/drawing/2014/main" id="{20C4CF53-BC2A-4062-899A-2BDC25E273BB}"/>
                  </a:ext>
                </a:extLst>
              </p:cNvPr>
              <p:cNvSpPr txBox="1"/>
              <p:nvPr/>
            </p:nvSpPr>
            <p:spPr>
              <a:xfrm>
                <a:off x="3206804" y="7057345"/>
                <a:ext cx="1509808" cy="27748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1000" b="1" dirty="0"/>
                  <a:t>peptide amount </a:t>
                </a:r>
              </a:p>
              <a:p>
                <a:pPr algn="ctr"/>
                <a:r>
                  <a:rPr kumimoji="1" lang="en-US" altLang="ja-JP" sz="800" dirty="0"/>
                  <a:t>log2(</a:t>
                </a:r>
                <a:r>
                  <a:rPr kumimoji="1" lang="en-US" altLang="ja-JP" sz="800" i="1" dirty="0"/>
                  <a:t>H20p::pkc-1(gf)</a:t>
                </a:r>
                <a:r>
                  <a:rPr kumimoji="1" lang="en-US" altLang="ja-JP" sz="800" dirty="0"/>
                  <a:t>/</a:t>
                </a:r>
                <a:r>
                  <a:rPr kumimoji="1" lang="en-US" altLang="ja-JP" sz="800" i="1" dirty="0"/>
                  <a:t>pkc-1(nj3lf)</a:t>
                </a:r>
                <a:r>
                  <a:rPr kumimoji="1" lang="en-US" altLang="ja-JP" sz="800" dirty="0"/>
                  <a:t>)</a:t>
                </a:r>
                <a:endParaRPr kumimoji="1" lang="ja-JP" altLang="en-US" sz="800" dirty="0"/>
              </a:p>
            </p:txBody>
          </p:sp>
          <p:sp>
            <p:nvSpPr>
              <p:cNvPr id="234" name="テキスト ボックス 233">
                <a:extLst>
                  <a:ext uri="{FF2B5EF4-FFF2-40B4-BE49-F238E27FC236}">
                    <a16:creationId xmlns:a16="http://schemas.microsoft.com/office/drawing/2014/main" id="{9EAA23E8-08B8-4726-8988-67D32DD0D065}"/>
                  </a:ext>
                </a:extLst>
              </p:cNvPr>
              <p:cNvSpPr txBox="1"/>
              <p:nvPr/>
            </p:nvSpPr>
            <p:spPr>
              <a:xfrm rot="16200000">
                <a:off x="2231800" y="6219300"/>
                <a:ext cx="1538889" cy="25225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1000" b="1" dirty="0"/>
                  <a:t>p-value </a:t>
                </a:r>
              </a:p>
              <a:p>
                <a:pPr algn="ctr"/>
                <a:r>
                  <a:rPr kumimoji="1" lang="en-US" altLang="ja-JP" sz="800" dirty="0"/>
                  <a:t>log2(</a:t>
                </a:r>
                <a:r>
                  <a:rPr kumimoji="1" lang="en-US" altLang="ja-JP" sz="800" i="1" dirty="0"/>
                  <a:t>H20p::pkc-1(gf)</a:t>
                </a:r>
                <a:r>
                  <a:rPr kumimoji="1" lang="en-US" altLang="ja-JP" sz="800" dirty="0"/>
                  <a:t>/</a:t>
                </a:r>
                <a:r>
                  <a:rPr kumimoji="1" lang="en-US" altLang="ja-JP" sz="800" i="1" dirty="0"/>
                  <a:t>pkc-1(nj3lf)</a:t>
                </a:r>
                <a:r>
                  <a:rPr kumimoji="1" lang="en-US" altLang="ja-JP" sz="800" dirty="0"/>
                  <a:t>)</a:t>
                </a:r>
                <a:endParaRPr kumimoji="1" lang="ja-JP" altLang="en-US" sz="800" dirty="0"/>
              </a:p>
            </p:txBody>
          </p:sp>
        </p:grpSp>
        <p:sp>
          <p:nvSpPr>
            <p:cNvPr id="298" name="テキスト ボックス 297">
              <a:extLst>
                <a:ext uri="{FF2B5EF4-FFF2-40B4-BE49-F238E27FC236}">
                  <a16:creationId xmlns:a16="http://schemas.microsoft.com/office/drawing/2014/main" id="{A0C31240-7D4D-4106-B69F-9BF865D20C31}"/>
                </a:ext>
              </a:extLst>
            </p:cNvPr>
            <p:cNvSpPr txBox="1"/>
            <p:nvPr/>
          </p:nvSpPr>
          <p:spPr>
            <a:xfrm>
              <a:off x="-20950" y="4162034"/>
              <a:ext cx="5822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1200" b="1" dirty="0">
                  <a:latin typeface="Abadi" panose="020B0604020202020204" pitchFamily="34" charset="0"/>
                </a:rPr>
                <a:t>C</a:t>
              </a:r>
            </a:p>
            <a:p>
              <a:pPr algn="ctr"/>
              <a:endParaRPr kumimoji="1" lang="ja-JP" altLang="en-US" sz="1200" b="1" dirty="0">
                <a:latin typeface="Abadi" panose="020B0604020202020204" pitchFamily="34" charset="0"/>
              </a:endParaRPr>
            </a:p>
          </p:txBody>
        </p:sp>
      </p:grpSp>
      <p:grpSp>
        <p:nvGrpSpPr>
          <p:cNvPr id="71" name="グループ化 70">
            <a:extLst>
              <a:ext uri="{FF2B5EF4-FFF2-40B4-BE49-F238E27FC236}">
                <a16:creationId xmlns:a16="http://schemas.microsoft.com/office/drawing/2014/main" id="{1FD0E06F-1D5D-42E4-9DB7-8C1D995A17FE}"/>
              </a:ext>
            </a:extLst>
          </p:cNvPr>
          <p:cNvGrpSpPr/>
          <p:nvPr/>
        </p:nvGrpSpPr>
        <p:grpSpPr>
          <a:xfrm>
            <a:off x="2787854" y="4117024"/>
            <a:ext cx="3932426" cy="2204067"/>
            <a:chOff x="2787854" y="4117024"/>
            <a:chExt cx="3932426" cy="2204067"/>
          </a:xfrm>
        </p:grpSpPr>
        <p:grpSp>
          <p:nvGrpSpPr>
            <p:cNvPr id="70" name="グループ化 69">
              <a:extLst>
                <a:ext uri="{FF2B5EF4-FFF2-40B4-BE49-F238E27FC236}">
                  <a16:creationId xmlns:a16="http://schemas.microsoft.com/office/drawing/2014/main" id="{B95D764B-6A9A-4F82-8A0C-C5514B331FE1}"/>
                </a:ext>
              </a:extLst>
            </p:cNvPr>
            <p:cNvGrpSpPr/>
            <p:nvPr/>
          </p:nvGrpSpPr>
          <p:grpSpPr>
            <a:xfrm>
              <a:off x="3004400" y="4168882"/>
              <a:ext cx="3715880" cy="2152209"/>
              <a:chOff x="3004400" y="4168882"/>
              <a:chExt cx="3715880" cy="2152209"/>
            </a:xfrm>
          </p:grpSpPr>
          <p:grpSp>
            <p:nvGrpSpPr>
              <p:cNvPr id="65" name="グループ化 64">
                <a:extLst>
                  <a:ext uri="{FF2B5EF4-FFF2-40B4-BE49-F238E27FC236}">
                    <a16:creationId xmlns:a16="http://schemas.microsoft.com/office/drawing/2014/main" id="{3F82FA5E-8BA9-4061-ADCA-04F2F5D436FF}"/>
                  </a:ext>
                </a:extLst>
              </p:cNvPr>
              <p:cNvGrpSpPr/>
              <p:nvPr/>
            </p:nvGrpSpPr>
            <p:grpSpPr>
              <a:xfrm>
                <a:off x="3004400" y="4276066"/>
                <a:ext cx="3548388" cy="2045025"/>
                <a:chOff x="3004400" y="4276066"/>
                <a:chExt cx="3548388" cy="2045025"/>
              </a:xfrm>
            </p:grpSpPr>
            <p:grpSp>
              <p:nvGrpSpPr>
                <p:cNvPr id="57" name="グループ化 56">
                  <a:extLst>
                    <a:ext uri="{FF2B5EF4-FFF2-40B4-BE49-F238E27FC236}">
                      <a16:creationId xmlns:a16="http://schemas.microsoft.com/office/drawing/2014/main" id="{75D1412E-DBC3-4A23-8583-A661A5195EE2}"/>
                    </a:ext>
                  </a:extLst>
                </p:cNvPr>
                <p:cNvGrpSpPr/>
                <p:nvPr/>
              </p:nvGrpSpPr>
              <p:grpSpPr>
                <a:xfrm>
                  <a:off x="3381590" y="6064273"/>
                  <a:ext cx="3171198" cy="256818"/>
                  <a:chOff x="409867" y="8328490"/>
                  <a:chExt cx="3171198" cy="256818"/>
                </a:xfrm>
              </p:grpSpPr>
              <p:grpSp>
                <p:nvGrpSpPr>
                  <p:cNvPr id="279" name="グループ化 278">
                    <a:extLst>
                      <a:ext uri="{FF2B5EF4-FFF2-40B4-BE49-F238E27FC236}">
                        <a16:creationId xmlns:a16="http://schemas.microsoft.com/office/drawing/2014/main" id="{33E233AC-EA1C-41F8-9927-1B1BA7A09C42}"/>
                      </a:ext>
                    </a:extLst>
                  </p:cNvPr>
                  <p:cNvGrpSpPr/>
                  <p:nvPr/>
                </p:nvGrpSpPr>
                <p:grpSpPr>
                  <a:xfrm>
                    <a:off x="409867" y="8337355"/>
                    <a:ext cx="1433822" cy="247953"/>
                    <a:chOff x="5152462" y="6211556"/>
                    <a:chExt cx="1433822" cy="247953"/>
                  </a:xfrm>
                </p:grpSpPr>
                <p:grpSp>
                  <p:nvGrpSpPr>
                    <p:cNvPr id="280" name="グループ化 279">
                      <a:extLst>
                        <a:ext uri="{FF2B5EF4-FFF2-40B4-BE49-F238E27FC236}">
                          <a16:creationId xmlns:a16="http://schemas.microsoft.com/office/drawing/2014/main" id="{09562765-C32E-4538-B6BB-CA2A5FD580F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152462" y="6211556"/>
                      <a:ext cx="811245" cy="234778"/>
                      <a:chOff x="730033" y="2394553"/>
                      <a:chExt cx="907949" cy="296470"/>
                    </a:xfrm>
                  </p:grpSpPr>
                  <p:sp>
                    <p:nvSpPr>
                      <p:cNvPr id="284" name="テキスト ボックス 283">
                        <a:extLst>
                          <a:ext uri="{FF2B5EF4-FFF2-40B4-BE49-F238E27FC236}">
                            <a16:creationId xmlns:a16="http://schemas.microsoft.com/office/drawing/2014/main" id="{F1113817-4200-4DC7-9621-17640B071E89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730033" y="2399536"/>
                        <a:ext cx="907949" cy="29148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kumimoji="1" lang="en-US" altLang="ja-JP" sz="900" i="1" dirty="0"/>
                          <a:t>Is[pkc-1(gf)]</a:t>
                        </a:r>
                      </a:p>
                    </p:txBody>
                  </p:sp>
                  <p:cxnSp>
                    <p:nvCxnSpPr>
                      <p:cNvPr id="285" name="直線矢印コネクタ 284">
                        <a:extLst>
                          <a:ext uri="{FF2B5EF4-FFF2-40B4-BE49-F238E27FC236}">
                            <a16:creationId xmlns:a16="http://schemas.microsoft.com/office/drawing/2014/main" id="{0E053D3E-6559-4B04-BB88-46A2791BCE9B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1007196" y="2394553"/>
                        <a:ext cx="463009" cy="0"/>
                      </a:xfrm>
                      <a:prstGeom prst="straightConnector1">
                        <a:avLst/>
                      </a:prstGeom>
                      <a:ln w="19050">
                        <a:solidFill>
                          <a:schemeClr val="tx1"/>
                        </a:solidFill>
                        <a:headEnd type="none"/>
                        <a:tailEnd type="non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281" name="グループ化 280">
                      <a:extLst>
                        <a:ext uri="{FF2B5EF4-FFF2-40B4-BE49-F238E27FC236}">
                          <a16:creationId xmlns:a16="http://schemas.microsoft.com/office/drawing/2014/main" id="{5A5EBC09-9503-4F47-A82B-08D277843A9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908890" y="6220153"/>
                      <a:ext cx="677394" cy="239356"/>
                      <a:chOff x="915041" y="2394553"/>
                      <a:chExt cx="758142" cy="302251"/>
                    </a:xfrm>
                  </p:grpSpPr>
                  <p:sp>
                    <p:nvSpPr>
                      <p:cNvPr id="282" name="テキスト ボックス 281">
                        <a:extLst>
                          <a:ext uri="{FF2B5EF4-FFF2-40B4-BE49-F238E27FC236}">
                            <a16:creationId xmlns:a16="http://schemas.microsoft.com/office/drawing/2014/main" id="{9FACB0DB-EBC4-4E24-AB5F-647176E39E51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915041" y="2405317"/>
                        <a:ext cx="758142" cy="29148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kumimoji="1" lang="en-US" altLang="ja-JP" sz="900" i="1" dirty="0"/>
                          <a:t>pkc-1(nj3)</a:t>
                        </a:r>
                      </a:p>
                    </p:txBody>
                  </p:sp>
                  <p:cxnSp>
                    <p:nvCxnSpPr>
                      <p:cNvPr id="283" name="直線矢印コネクタ 282">
                        <a:extLst>
                          <a:ext uri="{FF2B5EF4-FFF2-40B4-BE49-F238E27FC236}">
                            <a16:creationId xmlns:a16="http://schemas.microsoft.com/office/drawing/2014/main" id="{6A2B3793-81CE-4F54-93F8-DB97390ECDCF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1007196" y="2394553"/>
                        <a:ext cx="463009" cy="0"/>
                      </a:xfrm>
                      <a:prstGeom prst="straightConnector1">
                        <a:avLst/>
                      </a:prstGeom>
                      <a:ln w="19050">
                        <a:solidFill>
                          <a:schemeClr val="tx1"/>
                        </a:solidFill>
                        <a:headEnd type="none"/>
                        <a:tailEnd type="non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grpSp>
                <p:nvGrpSpPr>
                  <p:cNvPr id="286" name="グループ化 285">
                    <a:extLst>
                      <a:ext uri="{FF2B5EF4-FFF2-40B4-BE49-F238E27FC236}">
                        <a16:creationId xmlns:a16="http://schemas.microsoft.com/office/drawing/2014/main" id="{2957FFE9-3477-41C1-B77A-9FD0A0B76A89}"/>
                      </a:ext>
                    </a:extLst>
                  </p:cNvPr>
                  <p:cNvGrpSpPr/>
                  <p:nvPr/>
                </p:nvGrpSpPr>
                <p:grpSpPr>
                  <a:xfrm>
                    <a:off x="2147243" y="8328490"/>
                    <a:ext cx="1433822" cy="247953"/>
                    <a:chOff x="5152462" y="6211556"/>
                    <a:chExt cx="1433822" cy="247953"/>
                  </a:xfrm>
                </p:grpSpPr>
                <p:grpSp>
                  <p:nvGrpSpPr>
                    <p:cNvPr id="287" name="グループ化 286">
                      <a:extLst>
                        <a:ext uri="{FF2B5EF4-FFF2-40B4-BE49-F238E27FC236}">
                          <a16:creationId xmlns:a16="http://schemas.microsoft.com/office/drawing/2014/main" id="{2088D9E4-0375-480F-B798-788B14FEF4B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152462" y="6211556"/>
                      <a:ext cx="811245" cy="234778"/>
                      <a:chOff x="730033" y="2394553"/>
                      <a:chExt cx="907949" cy="296470"/>
                    </a:xfrm>
                  </p:grpSpPr>
                  <p:sp>
                    <p:nvSpPr>
                      <p:cNvPr id="291" name="テキスト ボックス 290">
                        <a:extLst>
                          <a:ext uri="{FF2B5EF4-FFF2-40B4-BE49-F238E27FC236}">
                            <a16:creationId xmlns:a16="http://schemas.microsoft.com/office/drawing/2014/main" id="{C6876C81-6E6C-4CB3-BE1B-086561BCA444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730033" y="2399536"/>
                        <a:ext cx="907949" cy="29148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kumimoji="1" lang="en-US" altLang="ja-JP" sz="900" i="1" dirty="0"/>
                          <a:t>Is[pkc-1(gf)]</a:t>
                        </a:r>
                      </a:p>
                    </p:txBody>
                  </p:sp>
                  <p:cxnSp>
                    <p:nvCxnSpPr>
                      <p:cNvPr id="292" name="直線矢印コネクタ 291">
                        <a:extLst>
                          <a:ext uri="{FF2B5EF4-FFF2-40B4-BE49-F238E27FC236}">
                            <a16:creationId xmlns:a16="http://schemas.microsoft.com/office/drawing/2014/main" id="{68B2FE72-7F9A-4325-86DC-4FCD36CF2F96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1007196" y="2394553"/>
                        <a:ext cx="463009" cy="0"/>
                      </a:xfrm>
                      <a:prstGeom prst="straightConnector1">
                        <a:avLst/>
                      </a:prstGeom>
                      <a:ln w="19050">
                        <a:solidFill>
                          <a:schemeClr val="tx1"/>
                        </a:solidFill>
                        <a:headEnd type="none"/>
                        <a:tailEnd type="non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288" name="グループ化 287">
                      <a:extLst>
                        <a:ext uri="{FF2B5EF4-FFF2-40B4-BE49-F238E27FC236}">
                          <a16:creationId xmlns:a16="http://schemas.microsoft.com/office/drawing/2014/main" id="{F3C95900-C873-478D-9427-339BD220874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908890" y="6220153"/>
                      <a:ext cx="677394" cy="239356"/>
                      <a:chOff x="915041" y="2394553"/>
                      <a:chExt cx="758142" cy="302251"/>
                    </a:xfrm>
                  </p:grpSpPr>
                  <p:sp>
                    <p:nvSpPr>
                      <p:cNvPr id="289" name="テキスト ボックス 288">
                        <a:extLst>
                          <a:ext uri="{FF2B5EF4-FFF2-40B4-BE49-F238E27FC236}">
                            <a16:creationId xmlns:a16="http://schemas.microsoft.com/office/drawing/2014/main" id="{6FF1F9C3-F637-4890-9C24-984D039D48BE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915041" y="2405317"/>
                        <a:ext cx="758142" cy="29148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kumimoji="1" lang="en-US" altLang="ja-JP" sz="900" i="1" dirty="0"/>
                          <a:t>pkc-1(nj3)</a:t>
                        </a:r>
                      </a:p>
                    </p:txBody>
                  </p:sp>
                  <p:cxnSp>
                    <p:nvCxnSpPr>
                      <p:cNvPr id="290" name="直線矢印コネクタ 289">
                        <a:extLst>
                          <a:ext uri="{FF2B5EF4-FFF2-40B4-BE49-F238E27FC236}">
                            <a16:creationId xmlns:a16="http://schemas.microsoft.com/office/drawing/2014/main" id="{E6FF7DA9-9629-443C-A790-3AF8E02096D9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1007196" y="2394553"/>
                        <a:ext cx="463009" cy="0"/>
                      </a:xfrm>
                      <a:prstGeom prst="straightConnector1">
                        <a:avLst/>
                      </a:prstGeom>
                      <a:ln w="19050">
                        <a:solidFill>
                          <a:schemeClr val="tx1"/>
                        </a:solidFill>
                        <a:headEnd type="none"/>
                        <a:tailEnd type="non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</p:grpSp>
            <p:sp>
              <p:nvSpPr>
                <p:cNvPr id="293" name="テキスト ボックス 1">
                  <a:extLst>
                    <a:ext uri="{FF2B5EF4-FFF2-40B4-BE49-F238E27FC236}">
                      <a16:creationId xmlns:a16="http://schemas.microsoft.com/office/drawing/2014/main" id="{80C6799D-3556-41C0-AE91-280FAD9925C9}"/>
                    </a:ext>
                  </a:extLst>
                </p:cNvPr>
                <p:cNvSpPr txBox="1"/>
                <p:nvPr/>
              </p:nvSpPr>
              <p:spPr>
                <a:xfrm>
                  <a:off x="3004400" y="4276066"/>
                  <a:ext cx="2114566" cy="531778"/>
                </a:xfrm>
                <a:prstGeom prst="rect">
                  <a:avLst/>
                </a:prstGeom>
              </p:spPr>
              <p:txBody>
                <a:bodyPr wrap="square" rtlCol="0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ja-JP" sz="900" b="1" dirty="0"/>
                    <a:t>PKC-1 derived </a:t>
                  </a:r>
                  <a:r>
                    <a:rPr lang="en-US" altLang="ja-JP" sz="900" b="1" dirty="0" err="1"/>
                    <a:t>phosphopeptide</a:t>
                  </a:r>
                  <a:endParaRPr lang="en-US" altLang="ja-JP" sz="900" b="1" dirty="0"/>
                </a:p>
                <a:p>
                  <a:pPr algn="ctr"/>
                  <a:r>
                    <a:rPr lang="ja-JP" altLang="en-US" sz="900" b="1" dirty="0"/>
                    <a:t>（</a:t>
                  </a:r>
                  <a:r>
                    <a:rPr lang="en-US" altLang="ja-JP" sz="900" dirty="0"/>
                    <a:t>DANNFDSDFTKEEPVLTPSDPAVVR</a:t>
                  </a:r>
                  <a:r>
                    <a:rPr lang="en-US" altLang="ja-JP" sz="900" b="1" dirty="0"/>
                    <a:t>)</a:t>
                  </a:r>
                </a:p>
                <a:p>
                  <a:pPr algn="ctr"/>
                  <a:endParaRPr lang="en-US" altLang="ja-JP" sz="900" dirty="0"/>
                </a:p>
                <a:p>
                  <a:pPr algn="ctr"/>
                  <a:endParaRPr lang="en-US" altLang="ja-JP" sz="900" dirty="0"/>
                </a:p>
              </p:txBody>
            </p:sp>
          </p:grpSp>
          <p:sp>
            <p:nvSpPr>
              <p:cNvPr id="294" name="テキスト ボックス 1">
                <a:extLst>
                  <a:ext uri="{FF2B5EF4-FFF2-40B4-BE49-F238E27FC236}">
                    <a16:creationId xmlns:a16="http://schemas.microsoft.com/office/drawing/2014/main" id="{80E95BA1-F875-4AF3-B741-0DF74E1D6A14}"/>
                  </a:ext>
                </a:extLst>
              </p:cNvPr>
              <p:cNvSpPr txBox="1"/>
              <p:nvPr/>
            </p:nvSpPr>
            <p:spPr>
              <a:xfrm>
                <a:off x="5222020" y="4168882"/>
                <a:ext cx="1498260" cy="485998"/>
              </a:xfrm>
              <a:prstGeom prst="rect">
                <a:avLst/>
              </a:prstGeom>
            </p:spPr>
            <p:txBody>
              <a:bodyPr wrap="square" rtlCol="0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ja-JP" sz="900" b="1" dirty="0"/>
                  <a:t>known </a:t>
                </a:r>
                <a:r>
                  <a:rPr lang="en-US" altLang="ja-JP" sz="900" b="1" dirty="0" err="1"/>
                  <a:t>nPKC</a:t>
                </a:r>
                <a:r>
                  <a:rPr lang="en-US" altLang="ja-JP" sz="900" b="1" dirty="0"/>
                  <a:t> substrate in </a:t>
                </a:r>
              </a:p>
              <a:p>
                <a:pPr algn="ctr"/>
                <a:r>
                  <a:rPr lang="en-US" altLang="ja-JP" sz="900" b="1" i="1" dirty="0"/>
                  <a:t>C. elegans </a:t>
                </a:r>
                <a:r>
                  <a:rPr lang="en-US" altLang="ja-JP" sz="900" b="1" dirty="0"/>
                  <a:t>(DKF-2)</a:t>
                </a:r>
              </a:p>
              <a:p>
                <a:pPr algn="ctr"/>
                <a:r>
                  <a:rPr lang="en-US" altLang="ja-JP" sz="900" dirty="0"/>
                  <a:t>(SVVGTPAYLAPEVLR)</a:t>
                </a:r>
              </a:p>
              <a:p>
                <a:pPr algn="ctr"/>
                <a:endParaRPr lang="en-US" altLang="ja-JP" sz="900" dirty="0"/>
              </a:p>
            </p:txBody>
          </p:sp>
        </p:grpSp>
        <p:sp>
          <p:nvSpPr>
            <p:cNvPr id="299" name="テキスト ボックス 298">
              <a:extLst>
                <a:ext uri="{FF2B5EF4-FFF2-40B4-BE49-F238E27FC236}">
                  <a16:creationId xmlns:a16="http://schemas.microsoft.com/office/drawing/2014/main" id="{36F5C8C4-B10C-40B0-8F0D-A4DE08FBDAC7}"/>
                </a:ext>
              </a:extLst>
            </p:cNvPr>
            <p:cNvSpPr txBox="1"/>
            <p:nvPr/>
          </p:nvSpPr>
          <p:spPr>
            <a:xfrm>
              <a:off x="2787854" y="4129278"/>
              <a:ext cx="5093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1200" b="1" dirty="0">
                  <a:latin typeface="Abadi" panose="020B0604020202020204" pitchFamily="34" charset="0"/>
                </a:rPr>
                <a:t>D</a:t>
              </a:r>
              <a:endParaRPr kumimoji="1" lang="ja-JP" altLang="en-US" sz="1200" b="1" dirty="0">
                <a:latin typeface="Abadi" panose="020B0604020202020204" pitchFamily="34" charset="0"/>
              </a:endParaRPr>
            </a:p>
          </p:txBody>
        </p:sp>
        <p:sp>
          <p:nvSpPr>
            <p:cNvPr id="300" name="テキスト ボックス 299">
              <a:extLst>
                <a:ext uri="{FF2B5EF4-FFF2-40B4-BE49-F238E27FC236}">
                  <a16:creationId xmlns:a16="http://schemas.microsoft.com/office/drawing/2014/main" id="{0DC5D07D-0365-49E1-A4FB-0F28A6F39E86}"/>
                </a:ext>
              </a:extLst>
            </p:cNvPr>
            <p:cNvSpPr txBox="1"/>
            <p:nvPr/>
          </p:nvSpPr>
          <p:spPr>
            <a:xfrm>
              <a:off x="4813922" y="4117024"/>
              <a:ext cx="5822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1200" b="1" dirty="0">
                  <a:latin typeface="Abadi" panose="020B0604020202020204" pitchFamily="34" charset="0"/>
                </a:rPr>
                <a:t>E</a:t>
              </a:r>
            </a:p>
            <a:p>
              <a:pPr algn="ctr"/>
              <a:endParaRPr kumimoji="1" lang="ja-JP" altLang="en-US" sz="1200" b="1" dirty="0">
                <a:latin typeface="Abadi" panose="020B0604020202020204" pitchFamily="34" charset="0"/>
              </a:endParaRPr>
            </a:p>
          </p:txBody>
        </p:sp>
      </p:grpSp>
      <p:grpSp>
        <p:nvGrpSpPr>
          <p:cNvPr id="72" name="グループ化 71">
            <a:extLst>
              <a:ext uri="{FF2B5EF4-FFF2-40B4-BE49-F238E27FC236}">
                <a16:creationId xmlns:a16="http://schemas.microsoft.com/office/drawing/2014/main" id="{3912229F-FD92-4BEB-AF80-DCD459E567A2}"/>
              </a:ext>
            </a:extLst>
          </p:cNvPr>
          <p:cNvGrpSpPr/>
          <p:nvPr/>
        </p:nvGrpSpPr>
        <p:grpSpPr>
          <a:xfrm>
            <a:off x="346834" y="6732700"/>
            <a:ext cx="2051486" cy="2164309"/>
            <a:chOff x="346834" y="6732700"/>
            <a:chExt cx="2051486" cy="2164309"/>
          </a:xfrm>
        </p:grpSpPr>
        <p:grpSp>
          <p:nvGrpSpPr>
            <p:cNvPr id="33" name="グループ化 32">
              <a:extLst>
                <a:ext uri="{FF2B5EF4-FFF2-40B4-BE49-F238E27FC236}">
                  <a16:creationId xmlns:a16="http://schemas.microsoft.com/office/drawing/2014/main" id="{28B5819C-FFF6-4D4E-8C01-A344BD69E75F}"/>
                </a:ext>
              </a:extLst>
            </p:cNvPr>
            <p:cNvGrpSpPr/>
            <p:nvPr/>
          </p:nvGrpSpPr>
          <p:grpSpPr>
            <a:xfrm>
              <a:off x="525926" y="6873572"/>
              <a:ext cx="1872394" cy="2023437"/>
              <a:chOff x="4992609" y="5301949"/>
              <a:chExt cx="1872394" cy="2023437"/>
            </a:xfrm>
          </p:grpSpPr>
          <p:grpSp>
            <p:nvGrpSpPr>
              <p:cNvPr id="6" name="グループ化 5">
                <a:extLst>
                  <a:ext uri="{FF2B5EF4-FFF2-40B4-BE49-F238E27FC236}">
                    <a16:creationId xmlns:a16="http://schemas.microsoft.com/office/drawing/2014/main" id="{6323FB60-977D-4147-94EA-3E46D9F33494}"/>
                  </a:ext>
                </a:extLst>
              </p:cNvPr>
              <p:cNvGrpSpPr/>
              <p:nvPr/>
            </p:nvGrpSpPr>
            <p:grpSpPr>
              <a:xfrm>
                <a:off x="4992609" y="5641961"/>
                <a:ext cx="1694512" cy="1683425"/>
                <a:chOff x="4973070" y="5765099"/>
                <a:chExt cx="1694512" cy="1683425"/>
              </a:xfrm>
            </p:grpSpPr>
            <p:grpSp>
              <p:nvGrpSpPr>
                <p:cNvPr id="5" name="グループ化 4">
                  <a:extLst>
                    <a:ext uri="{FF2B5EF4-FFF2-40B4-BE49-F238E27FC236}">
                      <a16:creationId xmlns:a16="http://schemas.microsoft.com/office/drawing/2014/main" id="{1F549DE4-F0BD-4071-B804-60527ECEBCA8}"/>
                    </a:ext>
                  </a:extLst>
                </p:cNvPr>
                <p:cNvGrpSpPr/>
                <p:nvPr/>
              </p:nvGrpSpPr>
              <p:grpSpPr>
                <a:xfrm>
                  <a:off x="5284377" y="7206359"/>
                  <a:ext cx="1383205" cy="242165"/>
                  <a:chOff x="5142064" y="7203361"/>
                  <a:chExt cx="1383205" cy="242165"/>
                </a:xfrm>
              </p:grpSpPr>
              <p:sp>
                <p:nvSpPr>
                  <p:cNvPr id="66" name="テキスト ボックス 65">
                    <a:extLst>
                      <a:ext uri="{FF2B5EF4-FFF2-40B4-BE49-F238E27FC236}">
                        <a16:creationId xmlns:a16="http://schemas.microsoft.com/office/drawing/2014/main" id="{C26A8C59-64F1-4D96-8D80-346346BCE27E}"/>
                      </a:ext>
                    </a:extLst>
                  </p:cNvPr>
                  <p:cNvSpPr txBox="1"/>
                  <p:nvPr/>
                </p:nvSpPr>
                <p:spPr>
                  <a:xfrm>
                    <a:off x="5142064" y="7208343"/>
                    <a:ext cx="758142" cy="2308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kumimoji="1" lang="en-US" altLang="ja-JP" sz="900" i="1" dirty="0"/>
                      <a:t>Is[pkc-1(gf)]</a:t>
                    </a:r>
                  </a:p>
                </p:txBody>
              </p:sp>
              <p:sp>
                <p:nvSpPr>
                  <p:cNvPr id="73" name="テキスト ボックス 72">
                    <a:extLst>
                      <a:ext uri="{FF2B5EF4-FFF2-40B4-BE49-F238E27FC236}">
                        <a16:creationId xmlns:a16="http://schemas.microsoft.com/office/drawing/2014/main" id="{82C5309A-5527-4071-9836-CFAE033121B0}"/>
                      </a:ext>
                    </a:extLst>
                  </p:cNvPr>
                  <p:cNvSpPr txBox="1"/>
                  <p:nvPr/>
                </p:nvSpPr>
                <p:spPr>
                  <a:xfrm>
                    <a:off x="5767127" y="7214694"/>
                    <a:ext cx="758142" cy="2308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kumimoji="1" lang="en-US" altLang="ja-JP" sz="900" i="1" dirty="0"/>
                      <a:t>pkc-1(nj3)</a:t>
                    </a:r>
                  </a:p>
                </p:txBody>
              </p:sp>
              <p:cxnSp>
                <p:nvCxnSpPr>
                  <p:cNvPr id="74" name="直線矢印コネクタ 73">
                    <a:extLst>
                      <a:ext uri="{FF2B5EF4-FFF2-40B4-BE49-F238E27FC236}">
                        <a16:creationId xmlns:a16="http://schemas.microsoft.com/office/drawing/2014/main" id="{CE3F1202-36C7-4E86-BCE9-0DBCCF5ABE30}"/>
                      </a:ext>
                    </a:extLst>
                  </p:cNvPr>
                  <p:cNvCxnSpPr/>
                  <p:nvPr/>
                </p:nvCxnSpPr>
                <p:spPr>
                  <a:xfrm>
                    <a:off x="5328853" y="7203361"/>
                    <a:ext cx="463009" cy="0"/>
                  </a:xfrm>
                  <a:prstGeom prst="straightConnector1">
                    <a:avLst/>
                  </a:prstGeom>
                  <a:ln w="19050">
                    <a:solidFill>
                      <a:schemeClr val="tx1"/>
                    </a:solidFill>
                    <a:headEnd type="none"/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" name="直線矢印コネクタ 74">
                    <a:extLst>
                      <a:ext uri="{FF2B5EF4-FFF2-40B4-BE49-F238E27FC236}">
                        <a16:creationId xmlns:a16="http://schemas.microsoft.com/office/drawing/2014/main" id="{0C0C966A-4D36-443A-9C5A-93DEA30F57BF}"/>
                      </a:ext>
                    </a:extLst>
                  </p:cNvPr>
                  <p:cNvCxnSpPr/>
                  <p:nvPr/>
                </p:nvCxnSpPr>
                <p:spPr>
                  <a:xfrm>
                    <a:off x="5874762" y="7203978"/>
                    <a:ext cx="463009" cy="0"/>
                  </a:xfrm>
                  <a:prstGeom prst="straightConnector1">
                    <a:avLst/>
                  </a:prstGeom>
                  <a:ln w="19050">
                    <a:solidFill>
                      <a:schemeClr val="tx1"/>
                    </a:solidFill>
                    <a:headEnd type="none"/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76" name="テキスト ボックス 75">
                  <a:extLst>
                    <a:ext uri="{FF2B5EF4-FFF2-40B4-BE49-F238E27FC236}">
                      <a16:creationId xmlns:a16="http://schemas.microsoft.com/office/drawing/2014/main" id="{3309C50F-1C3B-44EC-9CAD-C20F05A617E0}"/>
                    </a:ext>
                  </a:extLst>
                </p:cNvPr>
                <p:cNvSpPr txBox="1"/>
                <p:nvPr/>
              </p:nvSpPr>
              <p:spPr>
                <a:xfrm rot="16200000">
                  <a:off x="4303653" y="6434516"/>
                  <a:ext cx="1538889" cy="2000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ja-JP" sz="700" b="1" dirty="0"/>
                    <a:t>Relative </a:t>
                  </a:r>
                  <a:r>
                    <a:rPr kumimoji="1" lang="en-US" altLang="ja-JP" sz="700" b="1" dirty="0" err="1"/>
                    <a:t>Phosphopeptide</a:t>
                  </a:r>
                  <a:r>
                    <a:rPr kumimoji="1" lang="en-US" altLang="ja-JP" sz="700" b="1" dirty="0"/>
                    <a:t> Level</a:t>
                  </a:r>
                  <a:endParaRPr kumimoji="1" lang="ja-JP" altLang="en-US" sz="600" b="1" dirty="0"/>
                </a:p>
              </p:txBody>
            </p:sp>
          </p:grpSp>
          <p:grpSp>
            <p:nvGrpSpPr>
              <p:cNvPr id="32" name="グループ化 31">
                <a:extLst>
                  <a:ext uri="{FF2B5EF4-FFF2-40B4-BE49-F238E27FC236}">
                    <a16:creationId xmlns:a16="http://schemas.microsoft.com/office/drawing/2014/main" id="{235CCB70-DBD3-4127-A937-53E12B522D2A}"/>
                  </a:ext>
                </a:extLst>
              </p:cNvPr>
              <p:cNvGrpSpPr/>
              <p:nvPr/>
            </p:nvGrpSpPr>
            <p:grpSpPr>
              <a:xfrm>
                <a:off x="5180113" y="5301949"/>
                <a:ext cx="1684890" cy="531778"/>
                <a:chOff x="5180113" y="5301949"/>
                <a:chExt cx="1684890" cy="531778"/>
              </a:xfrm>
            </p:grpSpPr>
            <p:sp>
              <p:nvSpPr>
                <p:cNvPr id="24" name="テキスト ボックス 1">
                  <a:extLst>
                    <a:ext uri="{FF2B5EF4-FFF2-40B4-BE49-F238E27FC236}">
                      <a16:creationId xmlns:a16="http://schemas.microsoft.com/office/drawing/2014/main" id="{C63105D3-2F64-4E54-BFC7-BEC8E02D194B}"/>
                    </a:ext>
                  </a:extLst>
                </p:cNvPr>
                <p:cNvSpPr txBox="1"/>
                <p:nvPr/>
              </p:nvSpPr>
              <p:spPr>
                <a:xfrm>
                  <a:off x="5180113" y="5301949"/>
                  <a:ext cx="1684890" cy="531778"/>
                </a:xfrm>
                <a:prstGeom prst="rect">
                  <a:avLst/>
                </a:prstGeom>
              </p:spPr>
              <p:txBody>
                <a:bodyPr wrap="square" rtlCol="0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ja-JP" sz="900" b="1" dirty="0"/>
                    <a:t>UNC-64</a:t>
                  </a:r>
                  <a:r>
                    <a:rPr lang="ja-JP" altLang="en-US" sz="900" b="1" dirty="0"/>
                    <a:t> </a:t>
                  </a:r>
                  <a:r>
                    <a:rPr lang="en-US" altLang="ja-JP" sz="900" b="1" dirty="0" err="1"/>
                    <a:t>phosphopeptide</a:t>
                  </a:r>
                  <a:endParaRPr lang="en-US" altLang="ja-JP" sz="900" b="1" dirty="0"/>
                </a:p>
                <a:p>
                  <a:pPr algn="ctr"/>
                  <a:r>
                    <a:rPr lang="en-US" altLang="ja-JP" sz="900" dirty="0"/>
                    <a:t>(KH</a:t>
                  </a:r>
                  <a:r>
                    <a:rPr lang="en-US" altLang="ja-JP" sz="900" dirty="0">
                      <a:solidFill>
                        <a:srgbClr val="FF0000"/>
                      </a:solidFill>
                    </a:rPr>
                    <a:t>S</a:t>
                  </a:r>
                  <a:r>
                    <a:rPr lang="en-US" altLang="ja-JP" sz="900" dirty="0"/>
                    <a:t>AIL</a:t>
                  </a:r>
                  <a:r>
                    <a:rPr lang="en-US" altLang="ja-JP" sz="900" dirty="0">
                      <a:solidFill>
                        <a:srgbClr val="FF0000"/>
                      </a:solidFill>
                    </a:rPr>
                    <a:t>S</a:t>
                  </a:r>
                  <a:r>
                    <a:rPr lang="en-US" altLang="ja-JP" sz="900" dirty="0"/>
                    <a:t>NPVNDQK)</a:t>
                  </a:r>
                </a:p>
                <a:p>
                  <a:pPr algn="ctr"/>
                  <a:endParaRPr lang="en-US" altLang="ja-JP" sz="900" dirty="0"/>
                </a:p>
              </p:txBody>
            </p:sp>
            <p:sp>
              <p:nvSpPr>
                <p:cNvPr id="213" name="テキスト ボックス 1">
                  <a:extLst>
                    <a:ext uri="{FF2B5EF4-FFF2-40B4-BE49-F238E27FC236}">
                      <a16:creationId xmlns:a16="http://schemas.microsoft.com/office/drawing/2014/main" id="{A7D99931-FD56-4E72-A35F-84045F2F6520}"/>
                    </a:ext>
                  </a:extLst>
                </p:cNvPr>
                <p:cNvSpPr txBox="1"/>
                <p:nvPr/>
              </p:nvSpPr>
              <p:spPr>
                <a:xfrm>
                  <a:off x="5836521" y="5437293"/>
                  <a:ext cx="737334" cy="111716"/>
                </a:xfrm>
                <a:prstGeom prst="rect">
                  <a:avLst/>
                </a:prstGeom>
              </p:spPr>
              <p:txBody>
                <a:bodyPr wrap="square" rtlCol="0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altLang="ja-JP" sz="900" dirty="0"/>
                </a:p>
                <a:p>
                  <a:pPr algn="ctr"/>
                  <a:r>
                    <a:rPr lang="ja-JP" altLang="en-US" sz="900" dirty="0"/>
                    <a:t>⇧ </a:t>
                  </a:r>
                  <a:r>
                    <a:rPr lang="en-US" altLang="ja-JP" sz="900" b="1" u="sng" dirty="0"/>
                    <a:t>Ser 65</a:t>
                  </a:r>
                </a:p>
              </p:txBody>
            </p:sp>
          </p:grpSp>
        </p:grpSp>
        <p:sp>
          <p:nvSpPr>
            <p:cNvPr id="301" name="テキスト ボックス 300">
              <a:extLst>
                <a:ext uri="{FF2B5EF4-FFF2-40B4-BE49-F238E27FC236}">
                  <a16:creationId xmlns:a16="http://schemas.microsoft.com/office/drawing/2014/main" id="{D9802825-B404-46D9-AAE9-9F8B09201565}"/>
                </a:ext>
              </a:extLst>
            </p:cNvPr>
            <p:cNvSpPr txBox="1"/>
            <p:nvPr/>
          </p:nvSpPr>
          <p:spPr>
            <a:xfrm>
              <a:off x="346834" y="6732700"/>
              <a:ext cx="5822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1200" b="1" dirty="0">
                  <a:latin typeface="Abadi" panose="020B0604020202020204" pitchFamily="34" charset="0"/>
                </a:rPr>
                <a:t>F</a:t>
              </a:r>
            </a:p>
            <a:p>
              <a:pPr algn="ctr"/>
              <a:endParaRPr kumimoji="1" lang="ja-JP" altLang="en-US" sz="1200" b="1" dirty="0">
                <a:latin typeface="Abadi" panose="020B0604020202020204" pitchFamily="34" charset="0"/>
              </a:endParaRPr>
            </a:p>
          </p:txBody>
        </p:sp>
      </p:grpSp>
      <p:grpSp>
        <p:nvGrpSpPr>
          <p:cNvPr id="77" name="グループ化 76">
            <a:extLst>
              <a:ext uri="{FF2B5EF4-FFF2-40B4-BE49-F238E27FC236}">
                <a16:creationId xmlns:a16="http://schemas.microsoft.com/office/drawing/2014/main" id="{5980C8A4-1171-4A09-8E8E-93719F50D7B4}"/>
              </a:ext>
            </a:extLst>
          </p:cNvPr>
          <p:cNvGrpSpPr/>
          <p:nvPr/>
        </p:nvGrpSpPr>
        <p:grpSpPr>
          <a:xfrm>
            <a:off x="2178853" y="6709201"/>
            <a:ext cx="1713415" cy="2188950"/>
            <a:chOff x="2411202" y="6709201"/>
            <a:chExt cx="1713415" cy="2188950"/>
          </a:xfrm>
        </p:grpSpPr>
        <p:grpSp>
          <p:nvGrpSpPr>
            <p:cNvPr id="62" name="グループ化 61">
              <a:extLst>
                <a:ext uri="{FF2B5EF4-FFF2-40B4-BE49-F238E27FC236}">
                  <a16:creationId xmlns:a16="http://schemas.microsoft.com/office/drawing/2014/main" id="{7933A9B7-B3FC-42B0-9B8F-D8D779E8AE12}"/>
                </a:ext>
              </a:extLst>
            </p:cNvPr>
            <p:cNvGrpSpPr/>
            <p:nvPr/>
          </p:nvGrpSpPr>
          <p:grpSpPr>
            <a:xfrm>
              <a:off x="2690795" y="6816754"/>
              <a:ext cx="1433822" cy="2081397"/>
              <a:chOff x="5003064" y="4204045"/>
              <a:chExt cx="1433822" cy="2081397"/>
            </a:xfrm>
          </p:grpSpPr>
          <p:sp>
            <p:nvSpPr>
              <p:cNvPr id="226" name="テキスト ボックス 1">
                <a:extLst>
                  <a:ext uri="{FF2B5EF4-FFF2-40B4-BE49-F238E27FC236}">
                    <a16:creationId xmlns:a16="http://schemas.microsoft.com/office/drawing/2014/main" id="{A0F97316-0F45-4D45-AB1E-D39ECFFC2E78}"/>
                  </a:ext>
                </a:extLst>
              </p:cNvPr>
              <p:cNvSpPr txBox="1"/>
              <p:nvPr/>
            </p:nvSpPr>
            <p:spPr>
              <a:xfrm>
                <a:off x="5174178" y="4204045"/>
                <a:ext cx="1134181" cy="284045"/>
              </a:xfrm>
              <a:prstGeom prst="rect">
                <a:avLst/>
              </a:prstGeom>
            </p:spPr>
            <p:txBody>
              <a:bodyPr wrap="square" rtlCol="0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ja-JP" sz="1000" b="1" dirty="0"/>
                  <a:t>UNC-64</a:t>
                </a:r>
              </a:p>
              <a:p>
                <a:pPr algn="ctr"/>
                <a:r>
                  <a:rPr lang="en-US" altLang="ja-JP" sz="1000" b="1" dirty="0"/>
                  <a:t>(total peptide)</a:t>
                </a:r>
                <a:endParaRPr lang="ja-JP" altLang="en-US" sz="1000" b="1" dirty="0"/>
              </a:p>
            </p:txBody>
          </p:sp>
          <p:grpSp>
            <p:nvGrpSpPr>
              <p:cNvPr id="46" name="グループ化 45">
                <a:extLst>
                  <a:ext uri="{FF2B5EF4-FFF2-40B4-BE49-F238E27FC236}">
                    <a16:creationId xmlns:a16="http://schemas.microsoft.com/office/drawing/2014/main" id="{FA41AF81-CE4C-4F8D-9EFA-680CA5EF199C}"/>
                  </a:ext>
                </a:extLst>
              </p:cNvPr>
              <p:cNvGrpSpPr/>
              <p:nvPr/>
            </p:nvGrpSpPr>
            <p:grpSpPr>
              <a:xfrm>
                <a:off x="5003064" y="6037489"/>
                <a:ext cx="1433822" cy="247953"/>
                <a:chOff x="5152462" y="6211556"/>
                <a:chExt cx="1433822" cy="247953"/>
              </a:xfrm>
            </p:grpSpPr>
            <p:grpSp>
              <p:nvGrpSpPr>
                <p:cNvPr id="196" name="グループ化 195">
                  <a:extLst>
                    <a:ext uri="{FF2B5EF4-FFF2-40B4-BE49-F238E27FC236}">
                      <a16:creationId xmlns:a16="http://schemas.microsoft.com/office/drawing/2014/main" id="{734F37FD-4853-4EFB-8E47-55C21A4DD4F2}"/>
                    </a:ext>
                  </a:extLst>
                </p:cNvPr>
                <p:cNvGrpSpPr/>
                <p:nvPr/>
              </p:nvGrpSpPr>
              <p:grpSpPr>
                <a:xfrm>
                  <a:off x="5152462" y="6211556"/>
                  <a:ext cx="811245" cy="234778"/>
                  <a:chOff x="730033" y="2394553"/>
                  <a:chExt cx="907949" cy="296470"/>
                </a:xfrm>
              </p:grpSpPr>
              <p:sp>
                <p:nvSpPr>
                  <p:cNvPr id="203" name="テキスト ボックス 202">
                    <a:extLst>
                      <a:ext uri="{FF2B5EF4-FFF2-40B4-BE49-F238E27FC236}">
                        <a16:creationId xmlns:a16="http://schemas.microsoft.com/office/drawing/2014/main" id="{4B7B83A2-011C-4378-AAB5-0B751AF4F293}"/>
                      </a:ext>
                    </a:extLst>
                  </p:cNvPr>
                  <p:cNvSpPr txBox="1"/>
                  <p:nvPr/>
                </p:nvSpPr>
                <p:spPr>
                  <a:xfrm>
                    <a:off x="730033" y="2399536"/>
                    <a:ext cx="907949" cy="29148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kumimoji="1" lang="en-US" altLang="ja-JP" sz="900" i="1" dirty="0"/>
                      <a:t>Is[pkc-1(gf)]</a:t>
                    </a:r>
                  </a:p>
                </p:txBody>
              </p:sp>
              <p:cxnSp>
                <p:nvCxnSpPr>
                  <p:cNvPr id="204" name="直線矢印コネクタ 203">
                    <a:extLst>
                      <a:ext uri="{FF2B5EF4-FFF2-40B4-BE49-F238E27FC236}">
                        <a16:creationId xmlns:a16="http://schemas.microsoft.com/office/drawing/2014/main" id="{44A0334D-BE87-4B3C-88CD-FC38602A6EAC}"/>
                      </a:ext>
                    </a:extLst>
                  </p:cNvPr>
                  <p:cNvCxnSpPr/>
                  <p:nvPr/>
                </p:nvCxnSpPr>
                <p:spPr>
                  <a:xfrm>
                    <a:off x="1007196" y="2394553"/>
                    <a:ext cx="463009" cy="0"/>
                  </a:xfrm>
                  <a:prstGeom prst="straightConnector1">
                    <a:avLst/>
                  </a:prstGeom>
                  <a:ln w="19050">
                    <a:solidFill>
                      <a:schemeClr val="tx1"/>
                    </a:solidFill>
                    <a:headEnd type="none"/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7" name="グループ化 196">
                  <a:extLst>
                    <a:ext uri="{FF2B5EF4-FFF2-40B4-BE49-F238E27FC236}">
                      <a16:creationId xmlns:a16="http://schemas.microsoft.com/office/drawing/2014/main" id="{CE9EF38E-0689-4A66-AF03-C818589069CE}"/>
                    </a:ext>
                  </a:extLst>
                </p:cNvPr>
                <p:cNvGrpSpPr/>
                <p:nvPr/>
              </p:nvGrpSpPr>
              <p:grpSpPr>
                <a:xfrm>
                  <a:off x="5908890" y="6220153"/>
                  <a:ext cx="677394" cy="239356"/>
                  <a:chOff x="915041" y="2394553"/>
                  <a:chExt cx="758142" cy="302251"/>
                </a:xfrm>
              </p:grpSpPr>
              <p:sp>
                <p:nvSpPr>
                  <p:cNvPr id="201" name="テキスト ボックス 200">
                    <a:extLst>
                      <a:ext uri="{FF2B5EF4-FFF2-40B4-BE49-F238E27FC236}">
                        <a16:creationId xmlns:a16="http://schemas.microsoft.com/office/drawing/2014/main" id="{9381DE23-D088-4478-A1B8-239F409D7D4F}"/>
                      </a:ext>
                    </a:extLst>
                  </p:cNvPr>
                  <p:cNvSpPr txBox="1"/>
                  <p:nvPr/>
                </p:nvSpPr>
                <p:spPr>
                  <a:xfrm>
                    <a:off x="915041" y="2405317"/>
                    <a:ext cx="758142" cy="29148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kumimoji="1" lang="en-US" altLang="ja-JP" sz="900" i="1" dirty="0"/>
                      <a:t>pkc-1(nj3)</a:t>
                    </a:r>
                  </a:p>
                </p:txBody>
              </p:sp>
              <p:cxnSp>
                <p:nvCxnSpPr>
                  <p:cNvPr id="202" name="直線矢印コネクタ 201">
                    <a:extLst>
                      <a:ext uri="{FF2B5EF4-FFF2-40B4-BE49-F238E27FC236}">
                        <a16:creationId xmlns:a16="http://schemas.microsoft.com/office/drawing/2014/main" id="{F6FE20DC-9BE6-459A-B47C-AC6A430500F4}"/>
                      </a:ext>
                    </a:extLst>
                  </p:cNvPr>
                  <p:cNvCxnSpPr/>
                  <p:nvPr/>
                </p:nvCxnSpPr>
                <p:spPr>
                  <a:xfrm>
                    <a:off x="1007196" y="2394553"/>
                    <a:ext cx="463009" cy="0"/>
                  </a:xfrm>
                  <a:prstGeom prst="straightConnector1">
                    <a:avLst/>
                  </a:prstGeom>
                  <a:ln w="19050">
                    <a:solidFill>
                      <a:schemeClr val="tx1"/>
                    </a:solidFill>
                    <a:headEnd type="none"/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302" name="テキスト ボックス 301">
              <a:extLst>
                <a:ext uri="{FF2B5EF4-FFF2-40B4-BE49-F238E27FC236}">
                  <a16:creationId xmlns:a16="http://schemas.microsoft.com/office/drawing/2014/main" id="{22ACC0AC-52C6-4DD9-A774-ECC698F01865}"/>
                </a:ext>
              </a:extLst>
            </p:cNvPr>
            <p:cNvSpPr txBox="1"/>
            <p:nvPr/>
          </p:nvSpPr>
          <p:spPr>
            <a:xfrm>
              <a:off x="2411202" y="6709201"/>
              <a:ext cx="5822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1200" b="1" dirty="0">
                  <a:latin typeface="Abadi" panose="020B0604020202020204" pitchFamily="34" charset="0"/>
                </a:rPr>
                <a:t>G</a:t>
              </a:r>
            </a:p>
            <a:p>
              <a:pPr algn="ctr"/>
              <a:endParaRPr kumimoji="1" lang="ja-JP" altLang="en-US" sz="1200" b="1" dirty="0">
                <a:latin typeface="Abadi" panose="020B0604020202020204" pitchFamily="34" charset="0"/>
              </a:endParaRPr>
            </a:p>
          </p:txBody>
        </p:sp>
      </p:grpSp>
      <p:pic>
        <p:nvPicPr>
          <p:cNvPr id="2050" name="Picture 2">
            <a:extLst>
              <a:ext uri="{FF2B5EF4-FFF2-40B4-BE49-F238E27FC236}">
                <a16:creationId xmlns:a16="http://schemas.microsoft.com/office/drawing/2014/main" id="{22908489-6256-41E9-A2D7-4ECAC0AC92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531" y="4204089"/>
            <a:ext cx="2185170" cy="2114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891B843-51AB-454C-8DD0-534837303002}"/>
              </a:ext>
            </a:extLst>
          </p:cNvPr>
          <p:cNvSpPr txBox="1"/>
          <p:nvPr/>
        </p:nvSpPr>
        <p:spPr>
          <a:xfrm>
            <a:off x="2395492" y="5125209"/>
            <a:ext cx="91510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700" b="1" dirty="0"/>
              <a:t>UNC-64</a:t>
            </a:r>
            <a:r>
              <a:rPr lang="en-US" altLang="ja-JP" sz="800" dirty="0"/>
              <a:t> </a:t>
            </a:r>
            <a:r>
              <a:rPr lang="en-US" altLang="ja-JP" sz="700" dirty="0"/>
              <a:t>(KHSAILSNPVNDQK)</a:t>
            </a:r>
            <a:endParaRPr kumimoji="1" lang="ja-JP" altLang="en-US" sz="600" b="1" dirty="0"/>
          </a:p>
        </p:txBody>
      </p: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5D5D268D-30D0-4C8B-9D41-6B26A6245D96}"/>
              </a:ext>
            </a:extLst>
          </p:cNvPr>
          <p:cNvCxnSpPr>
            <a:cxnSpLocks/>
          </p:cNvCxnSpPr>
          <p:nvPr/>
        </p:nvCxnSpPr>
        <p:spPr>
          <a:xfrm flipV="1">
            <a:off x="2397260" y="5244946"/>
            <a:ext cx="82253" cy="39141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6" name="Picture 8">
            <a:extLst>
              <a:ext uri="{FF2B5EF4-FFF2-40B4-BE49-F238E27FC236}">
                <a16:creationId xmlns:a16="http://schemas.microsoft.com/office/drawing/2014/main" id="{9F09A0C8-A6DC-46CE-B583-EE497A0E06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023" y="7263826"/>
            <a:ext cx="1356818" cy="1349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id="{BAE838E5-4387-4095-8076-416B04489E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8242" y="4671417"/>
            <a:ext cx="1356818" cy="1349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>
            <a:extLst>
              <a:ext uri="{FF2B5EF4-FFF2-40B4-BE49-F238E27FC236}">
                <a16:creationId xmlns:a16="http://schemas.microsoft.com/office/drawing/2014/main" id="{789B9677-8CA1-44A2-A2FA-435F733C89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7766" y="4750333"/>
            <a:ext cx="1233471" cy="1226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0" name="グループ化 79">
            <a:extLst>
              <a:ext uri="{FF2B5EF4-FFF2-40B4-BE49-F238E27FC236}">
                <a16:creationId xmlns:a16="http://schemas.microsoft.com/office/drawing/2014/main" id="{D820B3E2-C5C0-4D24-9D01-442AA4A62C52}"/>
              </a:ext>
            </a:extLst>
          </p:cNvPr>
          <p:cNvGrpSpPr/>
          <p:nvPr/>
        </p:nvGrpSpPr>
        <p:grpSpPr>
          <a:xfrm>
            <a:off x="-25909" y="555944"/>
            <a:ext cx="3186615" cy="3202161"/>
            <a:chOff x="-25909" y="555944"/>
            <a:chExt cx="3186615" cy="3202161"/>
          </a:xfrm>
        </p:grpSpPr>
        <p:grpSp>
          <p:nvGrpSpPr>
            <p:cNvPr id="45" name="グループ化 44">
              <a:extLst>
                <a:ext uri="{FF2B5EF4-FFF2-40B4-BE49-F238E27FC236}">
                  <a16:creationId xmlns:a16="http://schemas.microsoft.com/office/drawing/2014/main" id="{67C330EE-D092-4416-964B-9AF2A6403280}"/>
                </a:ext>
              </a:extLst>
            </p:cNvPr>
            <p:cNvGrpSpPr/>
            <p:nvPr/>
          </p:nvGrpSpPr>
          <p:grpSpPr>
            <a:xfrm>
              <a:off x="62101" y="1008991"/>
              <a:ext cx="3098605" cy="2749114"/>
              <a:chOff x="135246" y="2975642"/>
              <a:chExt cx="2328027" cy="2065449"/>
            </a:xfrm>
          </p:grpSpPr>
          <p:pic>
            <p:nvPicPr>
              <p:cNvPr id="43" name="図 42">
                <a:extLst>
                  <a:ext uri="{FF2B5EF4-FFF2-40B4-BE49-F238E27FC236}">
                    <a16:creationId xmlns:a16="http://schemas.microsoft.com/office/drawing/2014/main" id="{9717EEEF-A8E4-4D24-9FD8-C0AAE7DFF0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35246" y="2975642"/>
                <a:ext cx="2328027" cy="2029615"/>
              </a:xfrm>
              <a:prstGeom prst="rect">
                <a:avLst/>
              </a:prstGeom>
            </p:spPr>
          </p:pic>
          <p:pic>
            <p:nvPicPr>
              <p:cNvPr id="173" name="図 172">
                <a:extLst>
                  <a:ext uri="{FF2B5EF4-FFF2-40B4-BE49-F238E27FC236}">
                    <a16:creationId xmlns:a16="http://schemas.microsoft.com/office/drawing/2014/main" id="{D4A04CB4-9CFE-4B95-871D-5761914189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83652" y="4388940"/>
                <a:ext cx="1115607" cy="652151"/>
              </a:xfrm>
              <a:prstGeom prst="rect">
                <a:avLst/>
              </a:prstGeom>
            </p:spPr>
          </p:pic>
        </p:grpSp>
        <p:sp>
          <p:nvSpPr>
            <p:cNvPr id="295" name="テキスト ボックス 294">
              <a:extLst>
                <a:ext uri="{FF2B5EF4-FFF2-40B4-BE49-F238E27FC236}">
                  <a16:creationId xmlns:a16="http://schemas.microsoft.com/office/drawing/2014/main" id="{68F516F3-E584-42D7-8DC0-4F459662BC45}"/>
                </a:ext>
              </a:extLst>
            </p:cNvPr>
            <p:cNvSpPr txBox="1"/>
            <p:nvPr/>
          </p:nvSpPr>
          <p:spPr>
            <a:xfrm>
              <a:off x="-25909" y="555944"/>
              <a:ext cx="5822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1200" b="1" dirty="0">
                  <a:latin typeface="Abadi" panose="020B0604020202020204" pitchFamily="34" charset="0"/>
                </a:rPr>
                <a:t>A</a:t>
              </a:r>
            </a:p>
            <a:p>
              <a:pPr algn="ctr"/>
              <a:endParaRPr kumimoji="1" lang="ja-JP" altLang="en-US" sz="1200" b="1" dirty="0">
                <a:latin typeface="Abadi" panose="020B0604020202020204" pitchFamily="34" charset="0"/>
              </a:endParaRPr>
            </a:p>
          </p:txBody>
        </p:sp>
      </p:grp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73CBE1E9-8E05-46E1-B555-EB1CC01D1F5A}"/>
              </a:ext>
            </a:extLst>
          </p:cNvPr>
          <p:cNvSpPr/>
          <p:nvPr/>
        </p:nvSpPr>
        <p:spPr>
          <a:xfrm>
            <a:off x="1901840" y="1184950"/>
            <a:ext cx="1090840" cy="2371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7C8CB419-EEDA-4A12-98E0-BC48B63BF08D}"/>
              </a:ext>
            </a:extLst>
          </p:cNvPr>
          <p:cNvSpPr txBox="1"/>
          <p:nvPr/>
        </p:nvSpPr>
        <p:spPr>
          <a:xfrm>
            <a:off x="1738505" y="1111940"/>
            <a:ext cx="13579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dirty="0">
                <a:latin typeface="Segoe UI" panose="020B0502040204020203" pitchFamily="34" charset="0"/>
                <a:cs typeface="Segoe UI" panose="020B0502040204020203" pitchFamily="34" charset="0"/>
              </a:rPr>
              <a:t>Streptavidin-Based </a:t>
            </a:r>
          </a:p>
          <a:p>
            <a:pPr algn="ctr"/>
            <a:r>
              <a:rPr kumimoji="1" lang="en-US" altLang="ja-JP" sz="800" dirty="0">
                <a:latin typeface="Segoe UI" panose="020B0502040204020203" pitchFamily="34" charset="0"/>
                <a:cs typeface="Segoe UI" panose="020B0502040204020203" pitchFamily="34" charset="0"/>
              </a:rPr>
              <a:t>Affinity Purification</a:t>
            </a:r>
            <a:endParaRPr kumimoji="1" lang="ja-JP" altLang="en-US" sz="8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82436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21">
            <a:extLst>
              <a:ext uri="{FF2B5EF4-FFF2-40B4-BE49-F238E27FC236}">
                <a16:creationId xmlns:a16="http://schemas.microsoft.com/office/drawing/2014/main" id="{8EB9B6CC-9FE7-4275-AF25-36920F7872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8982232"/>
              </p:ext>
            </p:extLst>
          </p:nvPr>
        </p:nvGraphicFramePr>
        <p:xfrm>
          <a:off x="324867" y="421574"/>
          <a:ext cx="3485589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6517">
                  <a:extLst>
                    <a:ext uri="{9D8B030D-6E8A-4147-A177-3AD203B41FA5}">
                      <a16:colId xmlns:a16="http://schemas.microsoft.com/office/drawing/2014/main" val="1650587160"/>
                    </a:ext>
                  </a:extLst>
                </a:gridCol>
                <a:gridCol w="1539072">
                  <a:extLst>
                    <a:ext uri="{9D8B030D-6E8A-4147-A177-3AD203B41FA5}">
                      <a16:colId xmlns:a16="http://schemas.microsoft.com/office/drawing/2014/main" val="379320526"/>
                    </a:ext>
                  </a:extLst>
                </a:gridCol>
              </a:tblGrid>
              <a:tr h="215141">
                <a:tc>
                  <a:txBody>
                    <a:bodyPr/>
                    <a:lstStyle/>
                    <a:p>
                      <a:r>
                        <a:rPr kumimoji="1" lang="en-US" altLang="ja-JP" sz="1050" dirty="0"/>
                        <a:t> Classification</a:t>
                      </a:r>
                      <a:endParaRPr kumimoji="1" lang="ja-JP" altLang="en-US" sz="105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50" dirty="0"/>
                        <a:t>Phospho-peptide count</a:t>
                      </a:r>
                      <a:endParaRPr kumimoji="1" lang="ja-JP" altLang="en-US" sz="105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0541708"/>
                  </a:ext>
                </a:extLst>
              </a:tr>
              <a:tr h="408996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dirty="0"/>
                        <a:t>upregulated </a:t>
                      </a:r>
                      <a:r>
                        <a:rPr kumimoji="1" lang="en-US" altLang="ja-JP" sz="1050" dirty="0" err="1"/>
                        <a:t>phosphopeptide</a:t>
                      </a:r>
                      <a:endParaRPr kumimoji="1" lang="en-US" altLang="ja-JP" sz="1050" dirty="0"/>
                    </a:p>
                    <a:p>
                      <a:pPr algn="ctr"/>
                      <a:r>
                        <a:rPr kumimoji="1" lang="en-US" altLang="ja-JP" sz="1050" dirty="0"/>
                        <a:t>(P &lt; 0.05 )</a:t>
                      </a:r>
                      <a:endParaRPr kumimoji="1" lang="ja-JP" altLang="en-US" sz="105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50" dirty="0"/>
                        <a:t>526</a:t>
                      </a:r>
                      <a:endParaRPr kumimoji="1" lang="ja-JP" altLang="en-US" sz="105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4194004"/>
                  </a:ext>
                </a:extLst>
              </a:tr>
              <a:tr h="352049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dirty="0"/>
                        <a:t>downregulated </a:t>
                      </a:r>
                      <a:r>
                        <a:rPr kumimoji="1" lang="en-US" altLang="ja-JP" sz="1050" dirty="0" err="1"/>
                        <a:t>phosphopeptide</a:t>
                      </a:r>
                      <a:endParaRPr kumimoji="1" lang="en-US" altLang="ja-JP" sz="1050" dirty="0"/>
                    </a:p>
                    <a:p>
                      <a:pPr algn="ctr"/>
                      <a:r>
                        <a:rPr kumimoji="1" lang="en-US" altLang="ja-JP" sz="1050" dirty="0"/>
                        <a:t>(P &lt; 0.05)</a:t>
                      </a:r>
                      <a:endParaRPr kumimoji="1" lang="ja-JP" altLang="en-US" sz="105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50" dirty="0"/>
                        <a:t>256</a:t>
                      </a:r>
                      <a:endParaRPr kumimoji="1" lang="ja-JP" altLang="en-US" sz="105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7740198"/>
                  </a:ext>
                </a:extLst>
              </a:tr>
              <a:tr h="21514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dirty="0"/>
                        <a:t>Total </a:t>
                      </a:r>
                      <a:r>
                        <a:rPr kumimoji="1" lang="en-US" altLang="ja-JP" sz="1050" dirty="0" err="1"/>
                        <a:t>phosphopeptide</a:t>
                      </a:r>
                      <a:r>
                        <a:rPr kumimoji="1" lang="en-US" altLang="ja-JP" sz="1050" dirty="0"/>
                        <a:t> identified</a:t>
                      </a:r>
                      <a:endParaRPr kumimoji="1" lang="ja-JP" altLang="en-US" sz="105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50" dirty="0"/>
                        <a:t>2555</a:t>
                      </a:r>
                      <a:endParaRPr kumimoji="1" lang="ja-JP" altLang="en-US" sz="105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5534722"/>
                  </a:ext>
                </a:extLst>
              </a:tr>
              <a:tr h="394203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dirty="0"/>
                        <a:t>Fraction of peptide from</a:t>
                      </a:r>
                    </a:p>
                    <a:p>
                      <a:pPr algn="ctr"/>
                      <a:r>
                        <a:rPr kumimoji="1" lang="en-US" altLang="ja-JP" sz="1050" dirty="0"/>
                        <a:t>neuron-specific genes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50" dirty="0"/>
                        <a:t>32.74 %</a:t>
                      </a:r>
                      <a:endParaRPr kumimoji="1" lang="ja-JP" altLang="en-US" sz="105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07300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15826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866116DE-5FCC-42AB-8D1D-144EACC426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301" y="1056520"/>
            <a:ext cx="1641750" cy="1272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7" name="グループ化 56">
            <a:extLst>
              <a:ext uri="{FF2B5EF4-FFF2-40B4-BE49-F238E27FC236}">
                <a16:creationId xmlns:a16="http://schemas.microsoft.com/office/drawing/2014/main" id="{3FDD2E19-EB1F-4B04-B2B3-8E7902BDCB11}"/>
              </a:ext>
            </a:extLst>
          </p:cNvPr>
          <p:cNvGrpSpPr/>
          <p:nvPr/>
        </p:nvGrpSpPr>
        <p:grpSpPr>
          <a:xfrm>
            <a:off x="3468778" y="5384533"/>
            <a:ext cx="1981917" cy="1810148"/>
            <a:chOff x="4088382" y="3290875"/>
            <a:chExt cx="1981917" cy="1810148"/>
          </a:xfrm>
        </p:grpSpPr>
        <p:pic>
          <p:nvPicPr>
            <p:cNvPr id="52" name="図 51">
              <a:extLst>
                <a:ext uri="{FF2B5EF4-FFF2-40B4-BE49-F238E27FC236}">
                  <a16:creationId xmlns:a16="http://schemas.microsoft.com/office/drawing/2014/main" id="{1725547E-6C91-4030-ADF4-7868C2E6F0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82657" y="3418082"/>
              <a:ext cx="1687642" cy="1682941"/>
            </a:xfrm>
            <a:prstGeom prst="rect">
              <a:avLst/>
            </a:prstGeom>
          </p:spPr>
        </p:pic>
        <p:sp>
          <p:nvSpPr>
            <p:cNvPr id="122" name="テキスト ボックス 121">
              <a:extLst>
                <a:ext uri="{FF2B5EF4-FFF2-40B4-BE49-F238E27FC236}">
                  <a16:creationId xmlns:a16="http://schemas.microsoft.com/office/drawing/2014/main" id="{2CB63B76-1787-4847-9BB6-0379429B483C}"/>
                </a:ext>
              </a:extLst>
            </p:cNvPr>
            <p:cNvSpPr txBox="1"/>
            <p:nvPr/>
          </p:nvSpPr>
          <p:spPr>
            <a:xfrm>
              <a:off x="4088382" y="3290875"/>
              <a:ext cx="5822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200" b="1" dirty="0">
                  <a:latin typeface="Abadi" panose="020B0604020202020204" pitchFamily="34" charset="0"/>
                </a:rPr>
                <a:t>E</a:t>
              </a:r>
            </a:p>
          </p:txBody>
        </p:sp>
      </p:grp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E1851F21-DD3F-455E-968F-760F9E3234F9}"/>
              </a:ext>
            </a:extLst>
          </p:cNvPr>
          <p:cNvGrpSpPr/>
          <p:nvPr/>
        </p:nvGrpSpPr>
        <p:grpSpPr>
          <a:xfrm>
            <a:off x="578571" y="2718065"/>
            <a:ext cx="4589259" cy="2425066"/>
            <a:chOff x="578571" y="2718065"/>
            <a:chExt cx="4589259" cy="2425066"/>
          </a:xfrm>
        </p:grpSpPr>
        <p:grpSp>
          <p:nvGrpSpPr>
            <p:cNvPr id="19" name="グループ化 18">
              <a:extLst>
                <a:ext uri="{FF2B5EF4-FFF2-40B4-BE49-F238E27FC236}">
                  <a16:creationId xmlns:a16="http://schemas.microsoft.com/office/drawing/2014/main" id="{18785CD6-B4F9-4673-BA19-96E3FC22CC12}"/>
                </a:ext>
              </a:extLst>
            </p:cNvPr>
            <p:cNvGrpSpPr/>
            <p:nvPr/>
          </p:nvGrpSpPr>
          <p:grpSpPr>
            <a:xfrm>
              <a:off x="578571" y="3169049"/>
              <a:ext cx="4589259" cy="1974082"/>
              <a:chOff x="578571" y="3169049"/>
              <a:chExt cx="4589259" cy="1974082"/>
            </a:xfrm>
          </p:grpSpPr>
          <p:grpSp>
            <p:nvGrpSpPr>
              <p:cNvPr id="5" name="グループ化 4">
                <a:extLst>
                  <a:ext uri="{FF2B5EF4-FFF2-40B4-BE49-F238E27FC236}">
                    <a16:creationId xmlns:a16="http://schemas.microsoft.com/office/drawing/2014/main" id="{F41E4895-2331-4168-818F-5AF272C9B366}"/>
                  </a:ext>
                </a:extLst>
              </p:cNvPr>
              <p:cNvGrpSpPr/>
              <p:nvPr/>
            </p:nvGrpSpPr>
            <p:grpSpPr>
              <a:xfrm>
                <a:off x="1092723" y="4754463"/>
                <a:ext cx="4075107" cy="388668"/>
                <a:chOff x="1009099" y="2076243"/>
                <a:chExt cx="4130578" cy="416388"/>
              </a:xfrm>
            </p:grpSpPr>
            <p:grpSp>
              <p:nvGrpSpPr>
                <p:cNvPr id="3" name="グループ化 2">
                  <a:extLst>
                    <a:ext uri="{FF2B5EF4-FFF2-40B4-BE49-F238E27FC236}">
                      <a16:creationId xmlns:a16="http://schemas.microsoft.com/office/drawing/2014/main" id="{089B87D3-E953-491E-85D4-2085A213BE65}"/>
                    </a:ext>
                  </a:extLst>
                </p:cNvPr>
                <p:cNvGrpSpPr/>
                <p:nvPr/>
              </p:nvGrpSpPr>
              <p:grpSpPr>
                <a:xfrm>
                  <a:off x="1009099" y="2078153"/>
                  <a:ext cx="1691250" cy="414478"/>
                  <a:chOff x="1009099" y="2078153"/>
                  <a:chExt cx="1691250" cy="414478"/>
                </a:xfrm>
              </p:grpSpPr>
              <p:grpSp>
                <p:nvGrpSpPr>
                  <p:cNvPr id="2" name="グループ化 1">
                    <a:extLst>
                      <a:ext uri="{FF2B5EF4-FFF2-40B4-BE49-F238E27FC236}">
                        <a16:creationId xmlns:a16="http://schemas.microsoft.com/office/drawing/2014/main" id="{CE1514E8-21AF-4081-B3DA-EA1B48E836F1}"/>
                      </a:ext>
                    </a:extLst>
                  </p:cNvPr>
                  <p:cNvGrpSpPr/>
                  <p:nvPr/>
                </p:nvGrpSpPr>
                <p:grpSpPr>
                  <a:xfrm>
                    <a:off x="1009099" y="2078153"/>
                    <a:ext cx="1407398" cy="230832"/>
                    <a:chOff x="1033147" y="2131427"/>
                    <a:chExt cx="1407398" cy="230832"/>
                  </a:xfrm>
                </p:grpSpPr>
                <p:cxnSp>
                  <p:nvCxnSpPr>
                    <p:cNvPr id="34" name="直線矢印コネクタ 33">
                      <a:extLst>
                        <a:ext uri="{FF2B5EF4-FFF2-40B4-BE49-F238E27FC236}">
                          <a16:creationId xmlns:a16="http://schemas.microsoft.com/office/drawing/2014/main" id="{5C0E6A65-0C92-4F6C-8EA4-2E67F52F5EFB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1033147" y="2168802"/>
                      <a:ext cx="1407398" cy="0"/>
                    </a:xfrm>
                    <a:prstGeom prst="straightConnector1">
                      <a:avLst/>
                    </a:prstGeom>
                    <a:ln w="19050">
                      <a:solidFill>
                        <a:schemeClr val="tx1"/>
                      </a:solidFill>
                      <a:headEnd type="none"/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35" name="テキスト ボックス 34">
                      <a:extLst>
                        <a:ext uri="{FF2B5EF4-FFF2-40B4-BE49-F238E27FC236}">
                          <a16:creationId xmlns:a16="http://schemas.microsoft.com/office/drawing/2014/main" id="{6CCCD257-38CD-4CFB-96C7-6F276D5CFE9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405959" y="2131427"/>
                      <a:ext cx="689453" cy="2308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kumimoji="1" lang="en-US" altLang="ja-JP" sz="900" i="1" dirty="0"/>
                        <a:t>eat-4(ky5)</a:t>
                      </a:r>
                      <a:endParaRPr kumimoji="1" lang="ja-JP" altLang="en-US" sz="900" i="1" dirty="0"/>
                    </a:p>
                  </p:txBody>
                </p:sp>
              </p:grpSp>
              <p:grpSp>
                <p:nvGrpSpPr>
                  <p:cNvPr id="37" name="グループ化 36">
                    <a:extLst>
                      <a:ext uri="{FF2B5EF4-FFF2-40B4-BE49-F238E27FC236}">
                        <a16:creationId xmlns:a16="http://schemas.microsoft.com/office/drawing/2014/main" id="{633F32B4-E96D-4C5D-A08D-9FB9B6E6F065}"/>
                      </a:ext>
                    </a:extLst>
                  </p:cNvPr>
                  <p:cNvGrpSpPr/>
                  <p:nvPr/>
                </p:nvGrpSpPr>
                <p:grpSpPr>
                  <a:xfrm>
                    <a:off x="1544791" y="2261799"/>
                    <a:ext cx="1155558" cy="230832"/>
                    <a:chOff x="790235" y="2132884"/>
                    <a:chExt cx="1155558" cy="230832"/>
                  </a:xfrm>
                </p:grpSpPr>
                <p:cxnSp>
                  <p:nvCxnSpPr>
                    <p:cNvPr id="38" name="直線矢印コネクタ 37">
                      <a:extLst>
                        <a:ext uri="{FF2B5EF4-FFF2-40B4-BE49-F238E27FC236}">
                          <a16:creationId xmlns:a16="http://schemas.microsoft.com/office/drawing/2014/main" id="{C6DC9107-7387-4C8C-9115-3299B5F9EF44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1006905" y="2170553"/>
                      <a:ext cx="722218" cy="0"/>
                    </a:xfrm>
                    <a:prstGeom prst="straightConnector1">
                      <a:avLst/>
                    </a:prstGeom>
                    <a:ln w="19050">
                      <a:solidFill>
                        <a:schemeClr val="tx1"/>
                      </a:solidFill>
                      <a:headEnd type="none"/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39" name="テキスト ボックス 38">
                      <a:extLst>
                        <a:ext uri="{FF2B5EF4-FFF2-40B4-BE49-F238E27FC236}">
                          <a16:creationId xmlns:a16="http://schemas.microsoft.com/office/drawing/2014/main" id="{B4CC3700-901F-460D-9C02-8891C201672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90235" y="2132884"/>
                      <a:ext cx="1155558" cy="2308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kumimoji="1" lang="en-US" altLang="ja-JP" sz="900" i="1" dirty="0"/>
                        <a:t>Is[</a:t>
                      </a:r>
                      <a:r>
                        <a:rPr kumimoji="1" lang="en-US" altLang="ja-JP" sz="900" i="1" dirty="0" err="1"/>
                        <a:t>ASERp</a:t>
                      </a:r>
                      <a:r>
                        <a:rPr kumimoji="1" lang="en-US" altLang="ja-JP" sz="900" i="1" dirty="0"/>
                        <a:t>::pkc-1(gf)]</a:t>
                      </a:r>
                      <a:endParaRPr kumimoji="1" lang="ja-JP" altLang="en-US" sz="900" i="1" dirty="0"/>
                    </a:p>
                  </p:txBody>
                </p:sp>
              </p:grpSp>
            </p:grpSp>
            <p:grpSp>
              <p:nvGrpSpPr>
                <p:cNvPr id="4" name="グループ化 3">
                  <a:extLst>
                    <a:ext uri="{FF2B5EF4-FFF2-40B4-BE49-F238E27FC236}">
                      <a16:creationId xmlns:a16="http://schemas.microsoft.com/office/drawing/2014/main" id="{7ABBCE11-F4AC-4748-8FE3-5C91ECFB9A94}"/>
                    </a:ext>
                  </a:extLst>
                </p:cNvPr>
                <p:cNvGrpSpPr/>
                <p:nvPr/>
              </p:nvGrpSpPr>
              <p:grpSpPr>
                <a:xfrm>
                  <a:off x="2517310" y="2076243"/>
                  <a:ext cx="1600733" cy="403382"/>
                  <a:chOff x="2517310" y="2076243"/>
                  <a:chExt cx="1600733" cy="403382"/>
                </a:xfrm>
              </p:grpSpPr>
              <p:grpSp>
                <p:nvGrpSpPr>
                  <p:cNvPr id="42" name="グループ化 41">
                    <a:extLst>
                      <a:ext uri="{FF2B5EF4-FFF2-40B4-BE49-F238E27FC236}">
                        <a16:creationId xmlns:a16="http://schemas.microsoft.com/office/drawing/2014/main" id="{E0130F4E-1BA8-4D2F-B833-527BA148E71F}"/>
                      </a:ext>
                    </a:extLst>
                  </p:cNvPr>
                  <p:cNvGrpSpPr/>
                  <p:nvPr/>
                </p:nvGrpSpPr>
                <p:grpSpPr>
                  <a:xfrm>
                    <a:off x="2517310" y="2076243"/>
                    <a:ext cx="1407399" cy="230832"/>
                    <a:chOff x="790044" y="2134458"/>
                    <a:chExt cx="1407399" cy="230832"/>
                  </a:xfrm>
                </p:grpSpPr>
                <p:cxnSp>
                  <p:nvCxnSpPr>
                    <p:cNvPr id="46" name="直線矢印コネクタ 45">
                      <a:extLst>
                        <a:ext uri="{FF2B5EF4-FFF2-40B4-BE49-F238E27FC236}">
                          <a16:creationId xmlns:a16="http://schemas.microsoft.com/office/drawing/2014/main" id="{C4BD52DE-1F28-4757-94C4-99D25802568B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790044" y="2168801"/>
                      <a:ext cx="1407399" cy="0"/>
                    </a:xfrm>
                    <a:prstGeom prst="straightConnector1">
                      <a:avLst/>
                    </a:prstGeom>
                    <a:ln w="19050">
                      <a:solidFill>
                        <a:schemeClr val="tx1"/>
                      </a:solidFill>
                      <a:headEnd type="none"/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47" name="テキスト ボックス 46">
                      <a:extLst>
                        <a:ext uri="{FF2B5EF4-FFF2-40B4-BE49-F238E27FC236}">
                          <a16:creationId xmlns:a16="http://schemas.microsoft.com/office/drawing/2014/main" id="{63292083-F0F8-4933-A635-C30B70CD60D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73895" y="2134458"/>
                      <a:ext cx="864617" cy="2308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kumimoji="1" lang="en-US" altLang="ja-JP" sz="900" i="1" dirty="0"/>
                        <a:t>unc-31(e928)</a:t>
                      </a:r>
                      <a:endParaRPr kumimoji="1" lang="ja-JP" altLang="en-US" sz="900" i="1" dirty="0"/>
                    </a:p>
                  </p:txBody>
                </p:sp>
              </p:grpSp>
              <p:grpSp>
                <p:nvGrpSpPr>
                  <p:cNvPr id="43" name="グループ化 42">
                    <a:extLst>
                      <a:ext uri="{FF2B5EF4-FFF2-40B4-BE49-F238E27FC236}">
                        <a16:creationId xmlns:a16="http://schemas.microsoft.com/office/drawing/2014/main" id="{1FD97002-9C2D-4E9A-A273-9032134E7B9E}"/>
                      </a:ext>
                    </a:extLst>
                  </p:cNvPr>
                  <p:cNvGrpSpPr/>
                  <p:nvPr/>
                </p:nvGrpSpPr>
                <p:grpSpPr>
                  <a:xfrm>
                    <a:off x="2962485" y="2248794"/>
                    <a:ext cx="1155558" cy="230831"/>
                    <a:chOff x="456615" y="2124820"/>
                    <a:chExt cx="1155558" cy="230831"/>
                  </a:xfrm>
                </p:grpSpPr>
                <p:cxnSp>
                  <p:nvCxnSpPr>
                    <p:cNvPr id="44" name="直線矢印コネクタ 43">
                      <a:extLst>
                        <a:ext uri="{FF2B5EF4-FFF2-40B4-BE49-F238E27FC236}">
                          <a16:creationId xmlns:a16="http://schemas.microsoft.com/office/drawing/2014/main" id="{4C4FF78F-7335-473C-94DE-CE1FAA2AB2BD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763800" y="2162522"/>
                      <a:ext cx="722218" cy="0"/>
                    </a:xfrm>
                    <a:prstGeom prst="straightConnector1">
                      <a:avLst/>
                    </a:prstGeom>
                    <a:ln w="19050">
                      <a:solidFill>
                        <a:schemeClr val="tx1"/>
                      </a:solidFill>
                      <a:headEnd type="none"/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45" name="テキスト ボックス 44">
                      <a:extLst>
                        <a:ext uri="{FF2B5EF4-FFF2-40B4-BE49-F238E27FC236}">
                          <a16:creationId xmlns:a16="http://schemas.microsoft.com/office/drawing/2014/main" id="{93834FB7-A99C-4E37-93FA-EAC0C5CD9CD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56615" y="2124820"/>
                      <a:ext cx="1155558" cy="23083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kumimoji="1" lang="en-US" altLang="ja-JP" sz="900" i="1" dirty="0"/>
                        <a:t>Is[</a:t>
                      </a:r>
                      <a:r>
                        <a:rPr kumimoji="1" lang="en-US" altLang="ja-JP" sz="900" i="1" dirty="0" err="1"/>
                        <a:t>ASERp</a:t>
                      </a:r>
                      <a:r>
                        <a:rPr kumimoji="1" lang="en-US" altLang="ja-JP" sz="900" i="1" dirty="0"/>
                        <a:t>::pkc-1(gf)]</a:t>
                      </a:r>
                      <a:endParaRPr kumimoji="1" lang="ja-JP" altLang="en-US" sz="900" i="1" dirty="0"/>
                    </a:p>
                  </p:txBody>
                </p:sp>
              </p:grpSp>
            </p:grpSp>
            <p:grpSp>
              <p:nvGrpSpPr>
                <p:cNvPr id="48" name="グループ化 47">
                  <a:extLst>
                    <a:ext uri="{FF2B5EF4-FFF2-40B4-BE49-F238E27FC236}">
                      <a16:creationId xmlns:a16="http://schemas.microsoft.com/office/drawing/2014/main" id="{7A97F674-CB35-484B-ACE8-B5E676D45EB5}"/>
                    </a:ext>
                  </a:extLst>
                </p:cNvPr>
                <p:cNvGrpSpPr/>
                <p:nvPr/>
              </p:nvGrpSpPr>
              <p:grpSpPr>
                <a:xfrm>
                  <a:off x="3915108" y="2087927"/>
                  <a:ext cx="1224569" cy="369332"/>
                  <a:chOff x="560568" y="2176978"/>
                  <a:chExt cx="1224569" cy="369332"/>
                </a:xfrm>
              </p:grpSpPr>
              <p:cxnSp>
                <p:nvCxnSpPr>
                  <p:cNvPr id="49" name="直線矢印コネクタ 48">
                    <a:extLst>
                      <a:ext uri="{FF2B5EF4-FFF2-40B4-BE49-F238E27FC236}">
                        <a16:creationId xmlns:a16="http://schemas.microsoft.com/office/drawing/2014/main" id="{86DE5AB4-2137-4BFF-A868-A2C61B26F204}"/>
                      </a:ext>
                    </a:extLst>
                  </p:cNvPr>
                  <p:cNvCxnSpPr/>
                  <p:nvPr/>
                </p:nvCxnSpPr>
                <p:spPr>
                  <a:xfrm>
                    <a:off x="719956" y="2200921"/>
                    <a:ext cx="722218" cy="0"/>
                  </a:xfrm>
                  <a:prstGeom prst="straightConnector1">
                    <a:avLst/>
                  </a:prstGeom>
                  <a:ln w="19050">
                    <a:solidFill>
                      <a:schemeClr val="tx1"/>
                    </a:solidFill>
                    <a:headEnd type="none"/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1" name="テキスト ボックス 50">
                    <a:extLst>
                      <a:ext uri="{FF2B5EF4-FFF2-40B4-BE49-F238E27FC236}">
                        <a16:creationId xmlns:a16="http://schemas.microsoft.com/office/drawing/2014/main" id="{B7AEE567-079B-4533-A35A-E7BEFE4A07F9}"/>
                      </a:ext>
                    </a:extLst>
                  </p:cNvPr>
                  <p:cNvSpPr txBox="1"/>
                  <p:nvPr/>
                </p:nvSpPr>
                <p:spPr>
                  <a:xfrm>
                    <a:off x="560568" y="2176978"/>
                    <a:ext cx="1224569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kumimoji="1" lang="en-US" altLang="ja-JP" sz="900" i="1" dirty="0"/>
                      <a:t>ky5;e928;</a:t>
                    </a:r>
                  </a:p>
                  <a:p>
                    <a:pPr algn="ctr"/>
                    <a:r>
                      <a:rPr kumimoji="1" lang="en-US" altLang="ja-JP" sz="900" i="1" dirty="0"/>
                      <a:t>Is[</a:t>
                    </a:r>
                    <a:r>
                      <a:rPr kumimoji="1" lang="en-US" altLang="ja-JP" sz="900" i="1" dirty="0" err="1"/>
                      <a:t>ASERp</a:t>
                    </a:r>
                    <a:r>
                      <a:rPr kumimoji="1" lang="en-US" altLang="ja-JP" sz="900" i="1" dirty="0"/>
                      <a:t>::pkc-1(gf)]</a:t>
                    </a:r>
                    <a:endParaRPr kumimoji="1" lang="ja-JP" altLang="en-US" sz="900" i="1" dirty="0"/>
                  </a:p>
                </p:txBody>
              </p:sp>
            </p:grpSp>
          </p:grpSp>
          <p:pic>
            <p:nvPicPr>
              <p:cNvPr id="4118" name="Picture 22">
                <a:extLst>
                  <a:ext uri="{FF2B5EF4-FFF2-40B4-BE49-F238E27FC236}">
                    <a16:creationId xmlns:a16="http://schemas.microsoft.com/office/drawing/2014/main" id="{7690425C-F358-4518-888D-D46D57D681C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8571" y="3169049"/>
                <a:ext cx="4258277" cy="162248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26" name="グループ化 25">
              <a:extLst>
                <a:ext uri="{FF2B5EF4-FFF2-40B4-BE49-F238E27FC236}">
                  <a16:creationId xmlns:a16="http://schemas.microsoft.com/office/drawing/2014/main" id="{A0AE640B-A7F2-41CC-A0DE-8CB4F6B56ED8}"/>
                </a:ext>
              </a:extLst>
            </p:cNvPr>
            <p:cNvGrpSpPr/>
            <p:nvPr/>
          </p:nvGrpSpPr>
          <p:grpSpPr>
            <a:xfrm>
              <a:off x="1225996" y="2718065"/>
              <a:ext cx="3423253" cy="1892288"/>
              <a:chOff x="810748" y="2313031"/>
              <a:chExt cx="4197486" cy="1563874"/>
            </a:xfrm>
          </p:grpSpPr>
          <p:grpSp>
            <p:nvGrpSpPr>
              <p:cNvPr id="103" name="グループ化 102">
                <a:extLst>
                  <a:ext uri="{FF2B5EF4-FFF2-40B4-BE49-F238E27FC236}">
                    <a16:creationId xmlns:a16="http://schemas.microsoft.com/office/drawing/2014/main" id="{F09B8090-060C-4A9D-98AF-D21E238E1639}"/>
                  </a:ext>
                </a:extLst>
              </p:cNvPr>
              <p:cNvGrpSpPr/>
              <p:nvPr/>
            </p:nvGrpSpPr>
            <p:grpSpPr>
              <a:xfrm>
                <a:off x="1076992" y="2606223"/>
                <a:ext cx="939281" cy="215444"/>
                <a:chOff x="619932" y="533211"/>
                <a:chExt cx="939281" cy="215444"/>
              </a:xfrm>
            </p:grpSpPr>
            <p:sp>
              <p:nvSpPr>
                <p:cNvPr id="104" name="右大かっこ 103">
                  <a:extLst>
                    <a:ext uri="{FF2B5EF4-FFF2-40B4-BE49-F238E27FC236}">
                      <a16:creationId xmlns:a16="http://schemas.microsoft.com/office/drawing/2014/main" id="{EA7F2954-6C88-49C0-AD27-DACF38B73D45}"/>
                    </a:ext>
                  </a:extLst>
                </p:cNvPr>
                <p:cNvSpPr/>
                <p:nvPr/>
              </p:nvSpPr>
              <p:spPr>
                <a:xfrm rot="16200000">
                  <a:off x="1075950" y="202148"/>
                  <a:ext cx="27246" cy="939281"/>
                </a:xfrm>
                <a:prstGeom prst="rightBracket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05" name="テキスト ボックス 104">
                  <a:extLst>
                    <a:ext uri="{FF2B5EF4-FFF2-40B4-BE49-F238E27FC236}">
                      <a16:creationId xmlns:a16="http://schemas.microsoft.com/office/drawing/2014/main" id="{2A65B0AE-B40D-4EDB-A63C-D9A8EB29FD11}"/>
                    </a:ext>
                  </a:extLst>
                </p:cNvPr>
                <p:cNvSpPr txBox="1"/>
                <p:nvPr/>
              </p:nvSpPr>
              <p:spPr>
                <a:xfrm>
                  <a:off x="853746" y="533211"/>
                  <a:ext cx="440401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ja-JP" sz="800" dirty="0"/>
                    <a:t>***</a:t>
                  </a:r>
                  <a:endParaRPr kumimoji="1" lang="en-US" altLang="ja-JP" sz="900" dirty="0"/>
                </a:p>
              </p:txBody>
            </p:sp>
          </p:grpSp>
          <p:grpSp>
            <p:nvGrpSpPr>
              <p:cNvPr id="106" name="グループ化 105">
                <a:extLst>
                  <a:ext uri="{FF2B5EF4-FFF2-40B4-BE49-F238E27FC236}">
                    <a16:creationId xmlns:a16="http://schemas.microsoft.com/office/drawing/2014/main" id="{FC190D84-F4EC-4449-8EE2-ED322FF4F662}"/>
                  </a:ext>
                </a:extLst>
              </p:cNvPr>
              <p:cNvGrpSpPr/>
              <p:nvPr/>
            </p:nvGrpSpPr>
            <p:grpSpPr>
              <a:xfrm>
                <a:off x="1388689" y="2699022"/>
                <a:ext cx="853892" cy="178053"/>
                <a:chOff x="732837" y="533211"/>
                <a:chExt cx="939281" cy="178053"/>
              </a:xfrm>
            </p:grpSpPr>
            <p:sp>
              <p:nvSpPr>
                <p:cNvPr id="108" name="右大かっこ 107">
                  <a:extLst>
                    <a:ext uri="{FF2B5EF4-FFF2-40B4-BE49-F238E27FC236}">
                      <a16:creationId xmlns:a16="http://schemas.microsoft.com/office/drawing/2014/main" id="{1ABE717D-D4BB-4A71-B418-B8E24BB83005}"/>
                    </a:ext>
                  </a:extLst>
                </p:cNvPr>
                <p:cNvSpPr/>
                <p:nvPr/>
              </p:nvSpPr>
              <p:spPr>
                <a:xfrm rot="16200000">
                  <a:off x="1188855" y="176530"/>
                  <a:ext cx="27246" cy="939281"/>
                </a:xfrm>
                <a:prstGeom prst="rightBracket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09" name="テキスト ボックス 108">
                  <a:extLst>
                    <a:ext uri="{FF2B5EF4-FFF2-40B4-BE49-F238E27FC236}">
                      <a16:creationId xmlns:a16="http://schemas.microsoft.com/office/drawing/2014/main" id="{C90C358E-73DB-4FE3-84AD-4D63A40FE70A}"/>
                    </a:ext>
                  </a:extLst>
                </p:cNvPr>
                <p:cNvSpPr txBox="1"/>
                <p:nvPr/>
              </p:nvSpPr>
              <p:spPr>
                <a:xfrm>
                  <a:off x="963365" y="533211"/>
                  <a:ext cx="561127" cy="1780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ja-JP" sz="800" dirty="0"/>
                    <a:t>***</a:t>
                  </a:r>
                  <a:endParaRPr kumimoji="1" lang="en-US" altLang="ja-JP" sz="900" dirty="0"/>
                </a:p>
              </p:txBody>
            </p:sp>
          </p:grpSp>
          <p:grpSp>
            <p:nvGrpSpPr>
              <p:cNvPr id="110" name="グループ化 109">
                <a:extLst>
                  <a:ext uri="{FF2B5EF4-FFF2-40B4-BE49-F238E27FC236}">
                    <a16:creationId xmlns:a16="http://schemas.microsoft.com/office/drawing/2014/main" id="{D52C7E32-02F9-40F2-84EF-3770263E980F}"/>
                  </a:ext>
                </a:extLst>
              </p:cNvPr>
              <p:cNvGrpSpPr/>
              <p:nvPr/>
            </p:nvGrpSpPr>
            <p:grpSpPr>
              <a:xfrm>
                <a:off x="2701303" y="2517248"/>
                <a:ext cx="853892" cy="215444"/>
                <a:chOff x="820629" y="558829"/>
                <a:chExt cx="939281" cy="215444"/>
              </a:xfrm>
            </p:grpSpPr>
            <p:sp>
              <p:nvSpPr>
                <p:cNvPr id="111" name="右大かっこ 110">
                  <a:extLst>
                    <a:ext uri="{FF2B5EF4-FFF2-40B4-BE49-F238E27FC236}">
                      <a16:creationId xmlns:a16="http://schemas.microsoft.com/office/drawing/2014/main" id="{8467CFA7-1DF4-4C15-A268-5BE8F77B2095}"/>
                    </a:ext>
                  </a:extLst>
                </p:cNvPr>
                <p:cNvSpPr/>
                <p:nvPr/>
              </p:nvSpPr>
              <p:spPr>
                <a:xfrm rot="16200000">
                  <a:off x="1276647" y="202148"/>
                  <a:ext cx="27246" cy="939281"/>
                </a:xfrm>
                <a:prstGeom prst="rightBracket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12" name="テキスト ボックス 111">
                  <a:extLst>
                    <a:ext uri="{FF2B5EF4-FFF2-40B4-BE49-F238E27FC236}">
                      <a16:creationId xmlns:a16="http://schemas.microsoft.com/office/drawing/2014/main" id="{8C201642-D8E0-4E8F-B2A0-CA287BA9BCD6}"/>
                    </a:ext>
                  </a:extLst>
                </p:cNvPr>
                <p:cNvSpPr txBox="1"/>
                <p:nvPr/>
              </p:nvSpPr>
              <p:spPr>
                <a:xfrm>
                  <a:off x="1116199" y="558829"/>
                  <a:ext cx="493426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ja-JP" sz="800" dirty="0"/>
                    <a:t>***</a:t>
                  </a:r>
                  <a:endParaRPr kumimoji="1" lang="en-US" altLang="ja-JP" sz="900" dirty="0"/>
                </a:p>
              </p:txBody>
            </p:sp>
          </p:grpSp>
          <p:grpSp>
            <p:nvGrpSpPr>
              <p:cNvPr id="116" name="グループ化 115">
                <a:extLst>
                  <a:ext uri="{FF2B5EF4-FFF2-40B4-BE49-F238E27FC236}">
                    <a16:creationId xmlns:a16="http://schemas.microsoft.com/office/drawing/2014/main" id="{D469ADFE-2F88-491A-9481-D98AE654741B}"/>
                  </a:ext>
                </a:extLst>
              </p:cNvPr>
              <p:cNvGrpSpPr/>
              <p:nvPr/>
            </p:nvGrpSpPr>
            <p:grpSpPr>
              <a:xfrm>
                <a:off x="3137009" y="2629324"/>
                <a:ext cx="939281" cy="215444"/>
                <a:chOff x="826713" y="578122"/>
                <a:chExt cx="1033209" cy="215444"/>
              </a:xfrm>
            </p:grpSpPr>
            <p:sp>
              <p:nvSpPr>
                <p:cNvPr id="117" name="右大かっこ 116">
                  <a:extLst>
                    <a:ext uri="{FF2B5EF4-FFF2-40B4-BE49-F238E27FC236}">
                      <a16:creationId xmlns:a16="http://schemas.microsoft.com/office/drawing/2014/main" id="{AE1EB8EC-518E-4C83-B12D-07701030AB5E}"/>
                    </a:ext>
                  </a:extLst>
                </p:cNvPr>
                <p:cNvSpPr/>
                <p:nvPr/>
              </p:nvSpPr>
              <p:spPr>
                <a:xfrm rot="16200000">
                  <a:off x="1328332" y="173366"/>
                  <a:ext cx="29971" cy="1033209"/>
                </a:xfrm>
                <a:prstGeom prst="rightBracket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18" name="テキスト ボックス 117">
                  <a:extLst>
                    <a:ext uri="{FF2B5EF4-FFF2-40B4-BE49-F238E27FC236}">
                      <a16:creationId xmlns:a16="http://schemas.microsoft.com/office/drawing/2014/main" id="{5ED504BC-E92A-4606-B71A-652A250E721C}"/>
                    </a:ext>
                  </a:extLst>
                </p:cNvPr>
                <p:cNvSpPr txBox="1"/>
                <p:nvPr/>
              </p:nvSpPr>
              <p:spPr>
                <a:xfrm>
                  <a:off x="1130348" y="578122"/>
                  <a:ext cx="493427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ja-JP" sz="800" dirty="0"/>
                    <a:t>***</a:t>
                  </a:r>
                  <a:endParaRPr kumimoji="1" lang="en-US" altLang="ja-JP" sz="900" dirty="0"/>
                </a:p>
              </p:txBody>
            </p:sp>
          </p:grpSp>
          <p:grpSp>
            <p:nvGrpSpPr>
              <p:cNvPr id="18" name="グループ化 17">
                <a:extLst>
                  <a:ext uri="{FF2B5EF4-FFF2-40B4-BE49-F238E27FC236}">
                    <a16:creationId xmlns:a16="http://schemas.microsoft.com/office/drawing/2014/main" id="{901F4469-4449-4A26-9E62-9E8935DFEC35}"/>
                  </a:ext>
                </a:extLst>
              </p:cNvPr>
              <p:cNvGrpSpPr/>
              <p:nvPr/>
            </p:nvGrpSpPr>
            <p:grpSpPr>
              <a:xfrm>
                <a:off x="810748" y="2382622"/>
                <a:ext cx="3881848" cy="412950"/>
                <a:chOff x="619933" y="321238"/>
                <a:chExt cx="3881848" cy="412950"/>
              </a:xfrm>
            </p:grpSpPr>
            <p:grpSp>
              <p:nvGrpSpPr>
                <p:cNvPr id="17" name="グループ化 16">
                  <a:extLst>
                    <a:ext uri="{FF2B5EF4-FFF2-40B4-BE49-F238E27FC236}">
                      <a16:creationId xmlns:a16="http://schemas.microsoft.com/office/drawing/2014/main" id="{D26D6103-60AB-41CA-AE97-938438D22EDB}"/>
                    </a:ext>
                  </a:extLst>
                </p:cNvPr>
                <p:cNvGrpSpPr/>
                <p:nvPr/>
              </p:nvGrpSpPr>
              <p:grpSpPr>
                <a:xfrm>
                  <a:off x="619933" y="462954"/>
                  <a:ext cx="939281" cy="215444"/>
                  <a:chOff x="619932" y="533211"/>
                  <a:chExt cx="939281" cy="215444"/>
                </a:xfrm>
              </p:grpSpPr>
              <p:sp>
                <p:nvSpPr>
                  <p:cNvPr id="95" name="右大かっこ 94">
                    <a:extLst>
                      <a:ext uri="{FF2B5EF4-FFF2-40B4-BE49-F238E27FC236}">
                        <a16:creationId xmlns:a16="http://schemas.microsoft.com/office/drawing/2014/main" id="{47677BC2-0F8A-4232-ACA4-AD8FD81E002A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1075950" y="202148"/>
                    <a:ext cx="27246" cy="939281"/>
                  </a:xfrm>
                  <a:prstGeom prst="rightBracket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99" name="テキスト ボックス 98">
                    <a:extLst>
                      <a:ext uri="{FF2B5EF4-FFF2-40B4-BE49-F238E27FC236}">
                        <a16:creationId xmlns:a16="http://schemas.microsoft.com/office/drawing/2014/main" id="{B6D2A86B-D440-495C-B577-B9D6209D23D8}"/>
                      </a:ext>
                    </a:extLst>
                  </p:cNvPr>
                  <p:cNvSpPr txBox="1"/>
                  <p:nvPr/>
                </p:nvSpPr>
                <p:spPr>
                  <a:xfrm>
                    <a:off x="853746" y="533211"/>
                    <a:ext cx="440401" cy="21544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kumimoji="1" lang="en-US" altLang="ja-JP" sz="800" dirty="0"/>
                      <a:t>***</a:t>
                    </a:r>
                    <a:endParaRPr kumimoji="1" lang="en-US" altLang="ja-JP" sz="900" dirty="0"/>
                  </a:p>
                </p:txBody>
              </p:sp>
            </p:grpSp>
            <p:grpSp>
              <p:nvGrpSpPr>
                <p:cNvPr id="113" name="グループ化 112">
                  <a:extLst>
                    <a:ext uri="{FF2B5EF4-FFF2-40B4-BE49-F238E27FC236}">
                      <a16:creationId xmlns:a16="http://schemas.microsoft.com/office/drawing/2014/main" id="{61701EF3-FB2A-432A-B1CE-362CFB18985D}"/>
                    </a:ext>
                  </a:extLst>
                </p:cNvPr>
                <p:cNvGrpSpPr/>
                <p:nvPr/>
              </p:nvGrpSpPr>
              <p:grpSpPr>
                <a:xfrm>
                  <a:off x="2748593" y="518744"/>
                  <a:ext cx="853890" cy="215444"/>
                  <a:chOff x="849890" y="573597"/>
                  <a:chExt cx="939281" cy="215444"/>
                </a:xfrm>
              </p:grpSpPr>
              <p:sp>
                <p:nvSpPr>
                  <p:cNvPr id="114" name="右大かっこ 113">
                    <a:extLst>
                      <a:ext uri="{FF2B5EF4-FFF2-40B4-BE49-F238E27FC236}">
                        <a16:creationId xmlns:a16="http://schemas.microsoft.com/office/drawing/2014/main" id="{58CDDE0F-012F-41A9-AB61-9C31BEB4421F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1305908" y="217518"/>
                    <a:ext cx="27246" cy="939281"/>
                  </a:xfrm>
                  <a:prstGeom prst="rightBracket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15" name="テキスト ボックス 114">
                    <a:extLst>
                      <a:ext uri="{FF2B5EF4-FFF2-40B4-BE49-F238E27FC236}">
                        <a16:creationId xmlns:a16="http://schemas.microsoft.com/office/drawing/2014/main" id="{1D1D9E59-F8FE-4C73-8EBF-BEAEDB546EFD}"/>
                      </a:ext>
                    </a:extLst>
                  </p:cNvPr>
                  <p:cNvSpPr txBox="1"/>
                  <p:nvPr/>
                </p:nvSpPr>
                <p:spPr>
                  <a:xfrm>
                    <a:off x="1108337" y="573597"/>
                    <a:ext cx="493426" cy="21544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kumimoji="1" lang="en-US" altLang="ja-JP" sz="800" dirty="0"/>
                      <a:t>***</a:t>
                    </a:r>
                    <a:endParaRPr kumimoji="1" lang="en-US" altLang="ja-JP" sz="900" dirty="0"/>
                  </a:p>
                </p:txBody>
              </p:sp>
            </p:grpSp>
            <p:grpSp>
              <p:nvGrpSpPr>
                <p:cNvPr id="119" name="グループ化 118">
                  <a:extLst>
                    <a:ext uri="{FF2B5EF4-FFF2-40B4-BE49-F238E27FC236}">
                      <a16:creationId xmlns:a16="http://schemas.microsoft.com/office/drawing/2014/main" id="{C9206295-5E01-4B1F-AF56-F0C55195E2B9}"/>
                    </a:ext>
                  </a:extLst>
                </p:cNvPr>
                <p:cNvGrpSpPr/>
                <p:nvPr/>
              </p:nvGrpSpPr>
              <p:grpSpPr>
                <a:xfrm>
                  <a:off x="1586108" y="376192"/>
                  <a:ext cx="2679876" cy="215444"/>
                  <a:chOff x="869440" y="542916"/>
                  <a:chExt cx="776265" cy="236989"/>
                </a:xfrm>
              </p:grpSpPr>
              <p:sp>
                <p:nvSpPr>
                  <p:cNvPr id="120" name="右大かっこ 119">
                    <a:extLst>
                      <a:ext uri="{FF2B5EF4-FFF2-40B4-BE49-F238E27FC236}">
                        <a16:creationId xmlns:a16="http://schemas.microsoft.com/office/drawing/2014/main" id="{96D2996E-B880-4617-9C75-AC7042F09141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1243950" y="283657"/>
                    <a:ext cx="27246" cy="776265"/>
                  </a:xfrm>
                  <a:prstGeom prst="rightBracket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21" name="テキスト ボックス 120">
                    <a:extLst>
                      <a:ext uri="{FF2B5EF4-FFF2-40B4-BE49-F238E27FC236}">
                        <a16:creationId xmlns:a16="http://schemas.microsoft.com/office/drawing/2014/main" id="{B4BE45C2-21E6-439F-ABC3-46C9164B30AD}"/>
                      </a:ext>
                    </a:extLst>
                  </p:cNvPr>
                  <p:cNvSpPr txBox="1"/>
                  <p:nvPr/>
                </p:nvSpPr>
                <p:spPr>
                  <a:xfrm>
                    <a:off x="1028287" y="542916"/>
                    <a:ext cx="363967" cy="23698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kumimoji="1" lang="en-US" altLang="ja-JP" sz="800" dirty="0"/>
                      <a:t>***</a:t>
                    </a:r>
                    <a:endParaRPr kumimoji="1" lang="en-US" altLang="ja-JP" sz="900" dirty="0"/>
                  </a:p>
                </p:txBody>
              </p:sp>
            </p:grpSp>
            <p:sp>
              <p:nvSpPr>
                <p:cNvPr id="127" name="テキスト ボックス 126">
                  <a:extLst>
                    <a:ext uri="{FF2B5EF4-FFF2-40B4-BE49-F238E27FC236}">
                      <a16:creationId xmlns:a16="http://schemas.microsoft.com/office/drawing/2014/main" id="{905DF275-114A-4D0A-96C7-D633A6F138D6}"/>
                    </a:ext>
                  </a:extLst>
                </p:cNvPr>
                <p:cNvSpPr txBox="1"/>
                <p:nvPr/>
              </p:nvSpPr>
              <p:spPr>
                <a:xfrm>
                  <a:off x="2358976" y="321238"/>
                  <a:ext cx="1256512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ja-JP" sz="800" dirty="0"/>
                    <a:t>***</a:t>
                  </a:r>
                  <a:endParaRPr kumimoji="1" lang="en-US" altLang="ja-JP" sz="900" dirty="0"/>
                </a:p>
              </p:txBody>
            </p:sp>
            <p:sp>
              <p:nvSpPr>
                <p:cNvPr id="129" name="右大かっこ 128">
                  <a:extLst>
                    <a:ext uri="{FF2B5EF4-FFF2-40B4-BE49-F238E27FC236}">
                      <a16:creationId xmlns:a16="http://schemas.microsoft.com/office/drawing/2014/main" id="{FA22EC08-77B4-4F81-A5E9-D6B97DE5FDE7}"/>
                    </a:ext>
                  </a:extLst>
                </p:cNvPr>
                <p:cNvSpPr/>
                <p:nvPr/>
              </p:nvSpPr>
              <p:spPr>
                <a:xfrm rot="16200000">
                  <a:off x="3271272" y="-837865"/>
                  <a:ext cx="24769" cy="2436248"/>
                </a:xfrm>
                <a:prstGeom prst="rightBracket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34" name="グループ化 133">
                <a:extLst>
                  <a:ext uri="{FF2B5EF4-FFF2-40B4-BE49-F238E27FC236}">
                    <a16:creationId xmlns:a16="http://schemas.microsoft.com/office/drawing/2014/main" id="{1D7171F9-BBAD-4826-B1C7-197CAA426BC4}"/>
                  </a:ext>
                </a:extLst>
              </p:cNvPr>
              <p:cNvGrpSpPr/>
              <p:nvPr/>
            </p:nvGrpSpPr>
            <p:grpSpPr>
              <a:xfrm rot="10800000">
                <a:off x="3580648" y="3481106"/>
                <a:ext cx="853892" cy="178053"/>
                <a:chOff x="364933" y="551908"/>
                <a:chExt cx="939281" cy="178053"/>
              </a:xfrm>
            </p:grpSpPr>
            <p:sp>
              <p:nvSpPr>
                <p:cNvPr id="135" name="右大かっこ 134">
                  <a:extLst>
                    <a:ext uri="{FF2B5EF4-FFF2-40B4-BE49-F238E27FC236}">
                      <a16:creationId xmlns:a16="http://schemas.microsoft.com/office/drawing/2014/main" id="{C74726A5-D946-4F01-B230-227355B7E781}"/>
                    </a:ext>
                  </a:extLst>
                </p:cNvPr>
                <p:cNvSpPr/>
                <p:nvPr/>
              </p:nvSpPr>
              <p:spPr>
                <a:xfrm rot="16200000">
                  <a:off x="820951" y="202148"/>
                  <a:ext cx="27246" cy="939281"/>
                </a:xfrm>
                <a:prstGeom prst="rightBracket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36" name="テキスト ボックス 135">
                  <a:extLst>
                    <a:ext uri="{FF2B5EF4-FFF2-40B4-BE49-F238E27FC236}">
                      <a16:creationId xmlns:a16="http://schemas.microsoft.com/office/drawing/2014/main" id="{2FFBEB35-9BED-41F1-AC9C-5EED8DC170AE}"/>
                    </a:ext>
                  </a:extLst>
                </p:cNvPr>
                <p:cNvSpPr txBox="1"/>
                <p:nvPr/>
              </p:nvSpPr>
              <p:spPr>
                <a:xfrm>
                  <a:off x="512096" y="551908"/>
                  <a:ext cx="573461" cy="1780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ja-JP" sz="800" dirty="0"/>
                    <a:t>***</a:t>
                  </a:r>
                  <a:endParaRPr kumimoji="1" lang="en-US" altLang="ja-JP" sz="900" dirty="0"/>
                </a:p>
              </p:txBody>
            </p:sp>
          </p:grpSp>
          <p:grpSp>
            <p:nvGrpSpPr>
              <p:cNvPr id="137" name="グループ化 136">
                <a:extLst>
                  <a:ext uri="{FF2B5EF4-FFF2-40B4-BE49-F238E27FC236}">
                    <a16:creationId xmlns:a16="http://schemas.microsoft.com/office/drawing/2014/main" id="{28A6BA74-3509-444B-9EB5-6D0E9F9A6F46}"/>
                  </a:ext>
                </a:extLst>
              </p:cNvPr>
              <p:cNvGrpSpPr/>
              <p:nvPr/>
            </p:nvGrpSpPr>
            <p:grpSpPr>
              <a:xfrm rot="10800000">
                <a:off x="3860500" y="3578741"/>
                <a:ext cx="853891" cy="178053"/>
                <a:chOff x="312892" y="548720"/>
                <a:chExt cx="939282" cy="178053"/>
              </a:xfrm>
            </p:grpSpPr>
            <p:sp>
              <p:nvSpPr>
                <p:cNvPr id="138" name="右大かっこ 137">
                  <a:extLst>
                    <a:ext uri="{FF2B5EF4-FFF2-40B4-BE49-F238E27FC236}">
                      <a16:creationId xmlns:a16="http://schemas.microsoft.com/office/drawing/2014/main" id="{3E992870-1735-4DD6-BDF9-1D96EF75F190}"/>
                    </a:ext>
                  </a:extLst>
                </p:cNvPr>
                <p:cNvSpPr/>
                <p:nvPr/>
              </p:nvSpPr>
              <p:spPr>
                <a:xfrm rot="16200000">
                  <a:off x="768910" y="202150"/>
                  <a:ext cx="27246" cy="939282"/>
                </a:xfrm>
                <a:prstGeom prst="rightBracket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39" name="テキスト ボックス 138">
                  <a:extLst>
                    <a:ext uri="{FF2B5EF4-FFF2-40B4-BE49-F238E27FC236}">
                      <a16:creationId xmlns:a16="http://schemas.microsoft.com/office/drawing/2014/main" id="{CFDC724E-B261-4352-9889-3D12BB3F8C1E}"/>
                    </a:ext>
                  </a:extLst>
                </p:cNvPr>
                <p:cNvSpPr txBox="1"/>
                <p:nvPr/>
              </p:nvSpPr>
              <p:spPr>
                <a:xfrm>
                  <a:off x="532888" y="548720"/>
                  <a:ext cx="577330" cy="1780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ja-JP" sz="800" dirty="0"/>
                    <a:t>***</a:t>
                  </a:r>
                  <a:endParaRPr kumimoji="1" lang="en-US" altLang="ja-JP" sz="900" dirty="0"/>
                </a:p>
              </p:txBody>
            </p:sp>
          </p:grpSp>
          <p:grpSp>
            <p:nvGrpSpPr>
              <p:cNvPr id="140" name="グループ化 139">
                <a:extLst>
                  <a:ext uri="{FF2B5EF4-FFF2-40B4-BE49-F238E27FC236}">
                    <a16:creationId xmlns:a16="http://schemas.microsoft.com/office/drawing/2014/main" id="{9AFDA23B-BD16-401E-A739-E13AAEB217E5}"/>
                  </a:ext>
                </a:extLst>
              </p:cNvPr>
              <p:cNvGrpSpPr/>
              <p:nvPr/>
            </p:nvGrpSpPr>
            <p:grpSpPr>
              <a:xfrm rot="10800000">
                <a:off x="4068952" y="3661461"/>
                <a:ext cx="939282" cy="215444"/>
                <a:chOff x="224286" y="533211"/>
                <a:chExt cx="1033211" cy="215444"/>
              </a:xfrm>
            </p:grpSpPr>
            <p:sp>
              <p:nvSpPr>
                <p:cNvPr id="141" name="右大かっこ 140">
                  <a:extLst>
                    <a:ext uri="{FF2B5EF4-FFF2-40B4-BE49-F238E27FC236}">
                      <a16:creationId xmlns:a16="http://schemas.microsoft.com/office/drawing/2014/main" id="{691520EF-05E0-4930-87E4-F30B0E99F4FE}"/>
                    </a:ext>
                  </a:extLst>
                </p:cNvPr>
                <p:cNvSpPr/>
                <p:nvPr/>
              </p:nvSpPr>
              <p:spPr>
                <a:xfrm rot="16200000">
                  <a:off x="725906" y="151997"/>
                  <a:ext cx="29971" cy="1033211"/>
                </a:xfrm>
                <a:prstGeom prst="rightBracket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42" name="テキスト ボックス 141">
                  <a:extLst>
                    <a:ext uri="{FF2B5EF4-FFF2-40B4-BE49-F238E27FC236}">
                      <a16:creationId xmlns:a16="http://schemas.microsoft.com/office/drawing/2014/main" id="{C057E9DE-CF94-4461-8F42-2EAB78E286D5}"/>
                    </a:ext>
                  </a:extLst>
                </p:cNvPr>
                <p:cNvSpPr txBox="1"/>
                <p:nvPr/>
              </p:nvSpPr>
              <p:spPr>
                <a:xfrm>
                  <a:off x="454574" y="533211"/>
                  <a:ext cx="542768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ja-JP" sz="800" dirty="0"/>
                    <a:t>***</a:t>
                  </a:r>
                  <a:endParaRPr kumimoji="1" lang="en-US" altLang="ja-JP" sz="900" dirty="0"/>
                </a:p>
              </p:txBody>
            </p:sp>
          </p:grpSp>
          <p:sp>
            <p:nvSpPr>
              <p:cNvPr id="158" name="右大かっこ 157">
                <a:extLst>
                  <a:ext uri="{FF2B5EF4-FFF2-40B4-BE49-F238E27FC236}">
                    <a16:creationId xmlns:a16="http://schemas.microsoft.com/office/drawing/2014/main" id="{67623704-7F50-4CCD-AF54-6D3CA430E7B7}"/>
                  </a:ext>
                </a:extLst>
              </p:cNvPr>
              <p:cNvSpPr/>
              <p:nvPr/>
            </p:nvSpPr>
            <p:spPr>
              <a:xfrm rot="16200000">
                <a:off x="3258483" y="1280797"/>
                <a:ext cx="24769" cy="2436248"/>
              </a:xfrm>
              <a:prstGeom prst="rightBracket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59" name="テキスト ボックス 158">
                <a:extLst>
                  <a:ext uri="{FF2B5EF4-FFF2-40B4-BE49-F238E27FC236}">
                    <a16:creationId xmlns:a16="http://schemas.microsoft.com/office/drawing/2014/main" id="{8BCE54E6-2367-4DF9-8CE3-A1A6A41A21F5}"/>
                  </a:ext>
                </a:extLst>
              </p:cNvPr>
              <p:cNvSpPr txBox="1"/>
              <p:nvPr/>
            </p:nvSpPr>
            <p:spPr>
              <a:xfrm>
                <a:off x="2730352" y="2313031"/>
                <a:ext cx="1256514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800" dirty="0"/>
                  <a:t>***</a:t>
                </a:r>
                <a:endParaRPr kumimoji="1" lang="en-US" altLang="ja-JP" sz="900" dirty="0"/>
              </a:p>
            </p:txBody>
          </p:sp>
        </p:grpSp>
      </p:grpSp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A49D6881-BD9B-4A99-9CEE-054F325CA26D}"/>
              </a:ext>
            </a:extLst>
          </p:cNvPr>
          <p:cNvSpPr txBox="1"/>
          <p:nvPr/>
        </p:nvSpPr>
        <p:spPr>
          <a:xfrm>
            <a:off x="176335" y="5138100"/>
            <a:ext cx="5822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dirty="0">
                <a:latin typeface="Abadi" panose="020B0604020202020204" pitchFamily="34" charset="0"/>
              </a:rPr>
              <a:t>D</a:t>
            </a:r>
          </a:p>
        </p:txBody>
      </p: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5468FA69-7C9F-48C1-9F8A-AD779278F340}"/>
              </a:ext>
            </a:extLst>
          </p:cNvPr>
          <p:cNvGrpSpPr/>
          <p:nvPr/>
        </p:nvGrpSpPr>
        <p:grpSpPr>
          <a:xfrm>
            <a:off x="557956" y="5319273"/>
            <a:ext cx="2884134" cy="2150015"/>
            <a:chOff x="557956" y="5319273"/>
            <a:chExt cx="2884134" cy="2150015"/>
          </a:xfrm>
        </p:grpSpPr>
        <p:pic>
          <p:nvPicPr>
            <p:cNvPr id="4122" name="Picture 26">
              <a:extLst>
                <a:ext uri="{FF2B5EF4-FFF2-40B4-BE49-F238E27FC236}">
                  <a16:creationId xmlns:a16="http://schemas.microsoft.com/office/drawing/2014/main" id="{315B689E-AB06-4A29-89BB-4FC5F07EEAF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7956" y="5526814"/>
              <a:ext cx="2644055" cy="15821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グループ化 6">
              <a:extLst>
                <a:ext uri="{FF2B5EF4-FFF2-40B4-BE49-F238E27FC236}">
                  <a16:creationId xmlns:a16="http://schemas.microsoft.com/office/drawing/2014/main" id="{829EF20F-9824-4F84-B641-634ACDAEB4E1}"/>
                </a:ext>
              </a:extLst>
            </p:cNvPr>
            <p:cNvGrpSpPr/>
            <p:nvPr/>
          </p:nvGrpSpPr>
          <p:grpSpPr>
            <a:xfrm>
              <a:off x="969141" y="7092328"/>
              <a:ext cx="2472949" cy="376960"/>
              <a:chOff x="918153" y="4036098"/>
              <a:chExt cx="2472949" cy="456121"/>
            </a:xfrm>
          </p:grpSpPr>
          <p:grpSp>
            <p:nvGrpSpPr>
              <p:cNvPr id="6" name="グループ化 5">
                <a:extLst>
                  <a:ext uri="{FF2B5EF4-FFF2-40B4-BE49-F238E27FC236}">
                    <a16:creationId xmlns:a16="http://schemas.microsoft.com/office/drawing/2014/main" id="{D9695272-7DC2-465A-8FF3-21E47D4BA8BE}"/>
                  </a:ext>
                </a:extLst>
              </p:cNvPr>
              <p:cNvGrpSpPr/>
              <p:nvPr/>
            </p:nvGrpSpPr>
            <p:grpSpPr>
              <a:xfrm>
                <a:off x="918153" y="4036098"/>
                <a:ext cx="927516" cy="446892"/>
                <a:chOff x="460398" y="2231774"/>
                <a:chExt cx="2646308" cy="446892"/>
              </a:xfrm>
            </p:grpSpPr>
            <p:cxnSp>
              <p:nvCxnSpPr>
                <p:cNvPr id="68" name="直線矢印コネクタ 67">
                  <a:extLst>
                    <a:ext uri="{FF2B5EF4-FFF2-40B4-BE49-F238E27FC236}">
                      <a16:creationId xmlns:a16="http://schemas.microsoft.com/office/drawing/2014/main" id="{03DE3CA5-8F85-4188-A9D6-DAF302432F98}"/>
                    </a:ext>
                  </a:extLst>
                </p:cNvPr>
                <p:cNvCxnSpPr/>
                <p:nvPr/>
              </p:nvCxnSpPr>
              <p:spPr>
                <a:xfrm>
                  <a:off x="933567" y="2256353"/>
                  <a:ext cx="1702952" cy="0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2" name="テキスト ボックス 71">
                  <a:extLst>
                    <a:ext uri="{FF2B5EF4-FFF2-40B4-BE49-F238E27FC236}">
                      <a16:creationId xmlns:a16="http://schemas.microsoft.com/office/drawing/2014/main" id="{DBCFAAC1-70F5-44A7-A7CC-C4D42E027639}"/>
                    </a:ext>
                  </a:extLst>
                </p:cNvPr>
                <p:cNvSpPr txBox="1"/>
                <p:nvPr/>
              </p:nvSpPr>
              <p:spPr>
                <a:xfrm>
                  <a:off x="460398" y="2231774"/>
                  <a:ext cx="2646308" cy="4468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ja-JP" sz="900" i="1" dirty="0"/>
                    <a:t>unc-64</a:t>
                  </a:r>
                </a:p>
                <a:p>
                  <a:pPr algn="ctr"/>
                  <a:r>
                    <a:rPr kumimoji="1" lang="en-US" altLang="ja-JP" sz="900" i="1" dirty="0"/>
                    <a:t>(S65A)</a:t>
                  </a:r>
                  <a:endParaRPr kumimoji="1" lang="ja-JP" altLang="en-US" sz="900" i="1" dirty="0"/>
                </a:p>
              </p:txBody>
            </p:sp>
          </p:grpSp>
          <p:grpSp>
            <p:nvGrpSpPr>
              <p:cNvPr id="73" name="グループ化 72">
                <a:extLst>
                  <a:ext uri="{FF2B5EF4-FFF2-40B4-BE49-F238E27FC236}">
                    <a16:creationId xmlns:a16="http://schemas.microsoft.com/office/drawing/2014/main" id="{91DE2BF9-8CF6-439D-9E64-3B056CBA86CF}"/>
                  </a:ext>
                </a:extLst>
              </p:cNvPr>
              <p:cNvGrpSpPr/>
              <p:nvPr/>
            </p:nvGrpSpPr>
            <p:grpSpPr>
              <a:xfrm>
                <a:off x="1698982" y="4040713"/>
                <a:ext cx="927516" cy="369332"/>
                <a:chOff x="460398" y="2231774"/>
                <a:chExt cx="2646308" cy="369332"/>
              </a:xfrm>
            </p:grpSpPr>
            <p:cxnSp>
              <p:nvCxnSpPr>
                <p:cNvPr id="74" name="直線矢印コネクタ 73">
                  <a:extLst>
                    <a:ext uri="{FF2B5EF4-FFF2-40B4-BE49-F238E27FC236}">
                      <a16:creationId xmlns:a16="http://schemas.microsoft.com/office/drawing/2014/main" id="{5D62B7E6-DF9E-4A64-9126-27DCDFDDC06F}"/>
                    </a:ext>
                  </a:extLst>
                </p:cNvPr>
                <p:cNvCxnSpPr/>
                <p:nvPr/>
              </p:nvCxnSpPr>
              <p:spPr>
                <a:xfrm>
                  <a:off x="933567" y="2256353"/>
                  <a:ext cx="1702952" cy="0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5" name="テキスト ボックス 74">
                  <a:extLst>
                    <a:ext uri="{FF2B5EF4-FFF2-40B4-BE49-F238E27FC236}">
                      <a16:creationId xmlns:a16="http://schemas.microsoft.com/office/drawing/2014/main" id="{C2AD9384-F127-481C-AD26-3685372B0C33}"/>
                    </a:ext>
                  </a:extLst>
                </p:cNvPr>
                <p:cNvSpPr txBox="1"/>
                <p:nvPr/>
              </p:nvSpPr>
              <p:spPr>
                <a:xfrm>
                  <a:off x="460398" y="2231774"/>
                  <a:ext cx="264630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ja-JP" sz="900" i="1" dirty="0"/>
                    <a:t>ASER</a:t>
                  </a:r>
                </a:p>
                <a:p>
                  <a:pPr algn="ctr"/>
                  <a:r>
                    <a:rPr kumimoji="1" lang="en-US" altLang="ja-JP" sz="900" i="1" dirty="0"/>
                    <a:t>eat-4 </a:t>
                  </a:r>
                  <a:r>
                    <a:rPr kumimoji="1" lang="en-US" altLang="ja-JP" sz="900" i="1" dirty="0" err="1"/>
                    <a:t>cKO</a:t>
                  </a:r>
                  <a:endParaRPr kumimoji="1" lang="ja-JP" altLang="en-US" sz="900" i="1" dirty="0"/>
                </a:p>
              </p:txBody>
            </p:sp>
          </p:grpSp>
          <p:grpSp>
            <p:nvGrpSpPr>
              <p:cNvPr id="76" name="グループ化 75">
                <a:extLst>
                  <a:ext uri="{FF2B5EF4-FFF2-40B4-BE49-F238E27FC236}">
                    <a16:creationId xmlns:a16="http://schemas.microsoft.com/office/drawing/2014/main" id="{A93381D8-A5B1-4C96-9A12-0E1FD870C751}"/>
                  </a:ext>
                </a:extLst>
              </p:cNvPr>
              <p:cNvGrpSpPr/>
              <p:nvPr/>
            </p:nvGrpSpPr>
            <p:grpSpPr>
              <a:xfrm>
                <a:off x="2463586" y="4045328"/>
                <a:ext cx="927516" cy="446891"/>
                <a:chOff x="460398" y="2231774"/>
                <a:chExt cx="2646308" cy="446891"/>
              </a:xfrm>
            </p:grpSpPr>
            <p:cxnSp>
              <p:nvCxnSpPr>
                <p:cNvPr id="77" name="直線矢印コネクタ 76">
                  <a:extLst>
                    <a:ext uri="{FF2B5EF4-FFF2-40B4-BE49-F238E27FC236}">
                      <a16:creationId xmlns:a16="http://schemas.microsoft.com/office/drawing/2014/main" id="{8EDC03B7-ABB1-44EF-ADC4-E7C23FA6892F}"/>
                    </a:ext>
                  </a:extLst>
                </p:cNvPr>
                <p:cNvCxnSpPr/>
                <p:nvPr/>
              </p:nvCxnSpPr>
              <p:spPr>
                <a:xfrm>
                  <a:off x="933567" y="2256353"/>
                  <a:ext cx="1702952" cy="0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8" name="テキスト ボックス 77">
                  <a:extLst>
                    <a:ext uri="{FF2B5EF4-FFF2-40B4-BE49-F238E27FC236}">
                      <a16:creationId xmlns:a16="http://schemas.microsoft.com/office/drawing/2014/main" id="{741A802A-7F81-40FC-8982-0170B60D7EE2}"/>
                    </a:ext>
                  </a:extLst>
                </p:cNvPr>
                <p:cNvSpPr txBox="1"/>
                <p:nvPr/>
              </p:nvSpPr>
              <p:spPr>
                <a:xfrm>
                  <a:off x="460398" y="2231774"/>
                  <a:ext cx="2646308" cy="44689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ja-JP" sz="900" i="1" dirty="0"/>
                    <a:t>S65A;</a:t>
                  </a:r>
                </a:p>
                <a:p>
                  <a:pPr algn="ctr"/>
                  <a:r>
                    <a:rPr kumimoji="1" lang="en-US" altLang="ja-JP" sz="900" i="1" dirty="0"/>
                    <a:t>ASER eat-4 </a:t>
                  </a:r>
                  <a:r>
                    <a:rPr kumimoji="1" lang="en-US" altLang="ja-JP" sz="900" i="1" dirty="0" err="1"/>
                    <a:t>cKO</a:t>
                  </a:r>
                  <a:endParaRPr kumimoji="1" lang="ja-JP" altLang="en-US" sz="900" i="1" dirty="0"/>
                </a:p>
              </p:txBody>
            </p:sp>
          </p:grpSp>
        </p:grpSp>
        <p:grpSp>
          <p:nvGrpSpPr>
            <p:cNvPr id="12" name="グループ化 11">
              <a:extLst>
                <a:ext uri="{FF2B5EF4-FFF2-40B4-BE49-F238E27FC236}">
                  <a16:creationId xmlns:a16="http://schemas.microsoft.com/office/drawing/2014/main" id="{9FFD5A0C-B0DA-4138-9F31-FDF34FB0FE39}"/>
                </a:ext>
              </a:extLst>
            </p:cNvPr>
            <p:cNvGrpSpPr/>
            <p:nvPr/>
          </p:nvGrpSpPr>
          <p:grpSpPr>
            <a:xfrm>
              <a:off x="1133232" y="5319273"/>
              <a:ext cx="1594461" cy="285703"/>
              <a:chOff x="759515" y="2492221"/>
              <a:chExt cx="1594461" cy="285703"/>
            </a:xfrm>
          </p:grpSpPr>
          <p:grpSp>
            <p:nvGrpSpPr>
              <p:cNvPr id="66" name="グループ化 65">
                <a:extLst>
                  <a:ext uri="{FF2B5EF4-FFF2-40B4-BE49-F238E27FC236}">
                    <a16:creationId xmlns:a16="http://schemas.microsoft.com/office/drawing/2014/main" id="{43E5E617-B423-447C-83ED-28669A1DCD75}"/>
                  </a:ext>
                </a:extLst>
              </p:cNvPr>
              <p:cNvGrpSpPr/>
              <p:nvPr/>
            </p:nvGrpSpPr>
            <p:grpSpPr>
              <a:xfrm>
                <a:off x="960867" y="2492221"/>
                <a:ext cx="1194981" cy="285703"/>
                <a:chOff x="957783" y="2875522"/>
                <a:chExt cx="1194981" cy="285703"/>
              </a:xfrm>
            </p:grpSpPr>
            <p:sp>
              <p:nvSpPr>
                <p:cNvPr id="69" name="テキスト ボックス 68">
                  <a:extLst>
                    <a:ext uri="{FF2B5EF4-FFF2-40B4-BE49-F238E27FC236}">
                      <a16:creationId xmlns:a16="http://schemas.microsoft.com/office/drawing/2014/main" id="{8BCC1550-202A-40E6-950E-A8C70A892A27}"/>
                    </a:ext>
                  </a:extLst>
                </p:cNvPr>
                <p:cNvSpPr txBox="1"/>
                <p:nvPr/>
              </p:nvSpPr>
              <p:spPr>
                <a:xfrm>
                  <a:off x="957783" y="2930393"/>
                  <a:ext cx="363967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ja-JP" sz="900" dirty="0"/>
                    <a:t>***</a:t>
                  </a:r>
                </a:p>
              </p:txBody>
            </p:sp>
            <p:sp>
              <p:nvSpPr>
                <p:cNvPr id="70" name="テキスト ボックス 69">
                  <a:extLst>
                    <a:ext uri="{FF2B5EF4-FFF2-40B4-BE49-F238E27FC236}">
                      <a16:creationId xmlns:a16="http://schemas.microsoft.com/office/drawing/2014/main" id="{4C68A7DA-F85E-4925-B625-21EF91CC9FB4}"/>
                    </a:ext>
                  </a:extLst>
                </p:cNvPr>
                <p:cNvSpPr txBox="1"/>
                <p:nvPr/>
              </p:nvSpPr>
              <p:spPr>
                <a:xfrm>
                  <a:off x="1788797" y="2875522"/>
                  <a:ext cx="363967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ja-JP" sz="900" dirty="0" err="1"/>
                    <a:t>n.s</a:t>
                  </a:r>
                  <a:endParaRPr kumimoji="1" lang="en-US" altLang="ja-JP" sz="900" dirty="0"/>
                </a:p>
              </p:txBody>
            </p:sp>
          </p:grpSp>
          <p:grpSp>
            <p:nvGrpSpPr>
              <p:cNvPr id="14" name="グループ化 13">
                <a:extLst>
                  <a:ext uri="{FF2B5EF4-FFF2-40B4-BE49-F238E27FC236}">
                    <a16:creationId xmlns:a16="http://schemas.microsoft.com/office/drawing/2014/main" id="{61530AFD-192E-4C0B-AE51-0EB55912065A}"/>
                  </a:ext>
                </a:extLst>
              </p:cNvPr>
              <p:cNvGrpSpPr/>
              <p:nvPr/>
            </p:nvGrpSpPr>
            <p:grpSpPr>
              <a:xfrm>
                <a:off x="759515" y="2688500"/>
                <a:ext cx="1594461" cy="34553"/>
                <a:chOff x="759515" y="2616967"/>
                <a:chExt cx="1594461" cy="34553"/>
              </a:xfrm>
            </p:grpSpPr>
            <p:sp>
              <p:nvSpPr>
                <p:cNvPr id="82" name="右大かっこ 81">
                  <a:extLst>
                    <a:ext uri="{FF2B5EF4-FFF2-40B4-BE49-F238E27FC236}">
                      <a16:creationId xmlns:a16="http://schemas.microsoft.com/office/drawing/2014/main" id="{2EAA8AE4-B606-48D2-8BC2-D7214B5A249C}"/>
                    </a:ext>
                  </a:extLst>
                </p:cNvPr>
                <p:cNvSpPr/>
                <p:nvPr/>
              </p:nvSpPr>
              <p:spPr>
                <a:xfrm rot="16200000">
                  <a:off x="1132662" y="2248402"/>
                  <a:ext cx="29971" cy="776265"/>
                </a:xfrm>
                <a:prstGeom prst="rightBracket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83" name="右大かっこ 82">
                  <a:extLst>
                    <a:ext uri="{FF2B5EF4-FFF2-40B4-BE49-F238E27FC236}">
                      <a16:creationId xmlns:a16="http://schemas.microsoft.com/office/drawing/2014/main" id="{F3FA34AD-E80E-4319-9477-C2FC24A4485F}"/>
                    </a:ext>
                  </a:extLst>
                </p:cNvPr>
                <p:cNvSpPr/>
                <p:nvPr/>
              </p:nvSpPr>
              <p:spPr>
                <a:xfrm rot="16200000">
                  <a:off x="1950858" y="2243820"/>
                  <a:ext cx="29971" cy="776265"/>
                </a:xfrm>
                <a:prstGeom prst="rightBracket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</p:grpSp>
      </p:grp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F6230089-AE0E-400D-9BE3-EBB3AEE92F43}"/>
              </a:ext>
            </a:extLst>
          </p:cNvPr>
          <p:cNvGrpSpPr/>
          <p:nvPr/>
        </p:nvGrpSpPr>
        <p:grpSpPr>
          <a:xfrm>
            <a:off x="1407202" y="5460957"/>
            <a:ext cx="1449510" cy="278582"/>
            <a:chOff x="934504" y="2639248"/>
            <a:chExt cx="1594461" cy="278582"/>
          </a:xfrm>
        </p:grpSpPr>
        <p:grpSp>
          <p:nvGrpSpPr>
            <p:cNvPr id="90" name="グループ化 89">
              <a:extLst>
                <a:ext uri="{FF2B5EF4-FFF2-40B4-BE49-F238E27FC236}">
                  <a16:creationId xmlns:a16="http://schemas.microsoft.com/office/drawing/2014/main" id="{D98E86AB-3EED-465E-856E-91D1C1C465A7}"/>
                </a:ext>
              </a:extLst>
            </p:cNvPr>
            <p:cNvGrpSpPr/>
            <p:nvPr/>
          </p:nvGrpSpPr>
          <p:grpSpPr>
            <a:xfrm>
              <a:off x="934504" y="2823485"/>
              <a:ext cx="1594461" cy="34553"/>
              <a:chOff x="759515" y="2616967"/>
              <a:chExt cx="1594461" cy="34553"/>
            </a:xfrm>
          </p:grpSpPr>
          <p:sp>
            <p:nvSpPr>
              <p:cNvPr id="91" name="右大かっこ 90">
                <a:extLst>
                  <a:ext uri="{FF2B5EF4-FFF2-40B4-BE49-F238E27FC236}">
                    <a16:creationId xmlns:a16="http://schemas.microsoft.com/office/drawing/2014/main" id="{8E6F36C5-CD72-4EDB-AA23-E54005E498AD}"/>
                  </a:ext>
                </a:extLst>
              </p:cNvPr>
              <p:cNvSpPr/>
              <p:nvPr/>
            </p:nvSpPr>
            <p:spPr>
              <a:xfrm rot="16200000">
                <a:off x="1132662" y="2248402"/>
                <a:ext cx="29971" cy="776265"/>
              </a:xfrm>
              <a:prstGeom prst="rightBracket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2" name="右大かっこ 91">
                <a:extLst>
                  <a:ext uri="{FF2B5EF4-FFF2-40B4-BE49-F238E27FC236}">
                    <a16:creationId xmlns:a16="http://schemas.microsoft.com/office/drawing/2014/main" id="{0239333B-948F-486E-8F0C-37AFB6F42026}"/>
                  </a:ext>
                </a:extLst>
              </p:cNvPr>
              <p:cNvSpPr/>
              <p:nvPr/>
            </p:nvSpPr>
            <p:spPr>
              <a:xfrm rot="16200000">
                <a:off x="1950858" y="2243820"/>
                <a:ext cx="29971" cy="776265"/>
              </a:xfrm>
              <a:prstGeom prst="rightBracket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71" name="テキスト ボックス 70">
              <a:extLst>
                <a:ext uri="{FF2B5EF4-FFF2-40B4-BE49-F238E27FC236}">
                  <a16:creationId xmlns:a16="http://schemas.microsoft.com/office/drawing/2014/main" id="{69539F05-D8F6-43AC-9DC5-954D5E9601A7}"/>
                </a:ext>
              </a:extLst>
            </p:cNvPr>
            <p:cNvSpPr txBox="1"/>
            <p:nvPr/>
          </p:nvSpPr>
          <p:spPr>
            <a:xfrm>
              <a:off x="1143668" y="2686998"/>
              <a:ext cx="36387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900" dirty="0"/>
                <a:t>**</a:t>
              </a:r>
              <a:endParaRPr kumimoji="1" lang="ja-JP" altLang="en-US" dirty="0"/>
            </a:p>
          </p:txBody>
        </p:sp>
        <p:sp>
          <p:nvSpPr>
            <p:cNvPr id="86" name="テキスト ボックス 85">
              <a:extLst>
                <a:ext uri="{FF2B5EF4-FFF2-40B4-BE49-F238E27FC236}">
                  <a16:creationId xmlns:a16="http://schemas.microsoft.com/office/drawing/2014/main" id="{1FE60806-C7B8-4099-801F-EFEFC2D925F8}"/>
                </a:ext>
              </a:extLst>
            </p:cNvPr>
            <p:cNvSpPr txBox="1"/>
            <p:nvPr/>
          </p:nvSpPr>
          <p:spPr>
            <a:xfrm>
              <a:off x="1938122" y="2639248"/>
              <a:ext cx="36396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900" dirty="0" err="1"/>
                <a:t>n.s</a:t>
              </a:r>
              <a:endParaRPr kumimoji="1" lang="en-US" altLang="ja-JP" sz="900" dirty="0"/>
            </a:p>
          </p:txBody>
        </p:sp>
      </p:grp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524CD180-AB35-4CED-9C40-49A1C274EA48}"/>
              </a:ext>
            </a:extLst>
          </p:cNvPr>
          <p:cNvGrpSpPr/>
          <p:nvPr/>
        </p:nvGrpSpPr>
        <p:grpSpPr>
          <a:xfrm>
            <a:off x="1564067" y="6865047"/>
            <a:ext cx="1449510" cy="240784"/>
            <a:chOff x="1157668" y="3830612"/>
            <a:chExt cx="1594461" cy="240784"/>
          </a:xfrm>
        </p:grpSpPr>
        <p:grpSp>
          <p:nvGrpSpPr>
            <p:cNvPr id="96" name="グループ化 95">
              <a:extLst>
                <a:ext uri="{FF2B5EF4-FFF2-40B4-BE49-F238E27FC236}">
                  <a16:creationId xmlns:a16="http://schemas.microsoft.com/office/drawing/2014/main" id="{25A0650A-9DE2-4807-80C4-6EA32F8A623B}"/>
                </a:ext>
              </a:extLst>
            </p:cNvPr>
            <p:cNvGrpSpPr/>
            <p:nvPr/>
          </p:nvGrpSpPr>
          <p:grpSpPr>
            <a:xfrm rot="10800000">
              <a:off x="1157668" y="4007428"/>
              <a:ext cx="1594461" cy="34553"/>
              <a:chOff x="759515" y="2616967"/>
              <a:chExt cx="1594461" cy="34553"/>
            </a:xfrm>
          </p:grpSpPr>
          <p:sp>
            <p:nvSpPr>
              <p:cNvPr id="97" name="右大かっこ 96">
                <a:extLst>
                  <a:ext uri="{FF2B5EF4-FFF2-40B4-BE49-F238E27FC236}">
                    <a16:creationId xmlns:a16="http://schemas.microsoft.com/office/drawing/2014/main" id="{28E04321-2A2A-4E36-B125-E0A16EF74D13}"/>
                  </a:ext>
                </a:extLst>
              </p:cNvPr>
              <p:cNvSpPr/>
              <p:nvPr/>
            </p:nvSpPr>
            <p:spPr>
              <a:xfrm rot="16200000">
                <a:off x="1132662" y="2248402"/>
                <a:ext cx="29971" cy="776265"/>
              </a:xfrm>
              <a:prstGeom prst="rightBracket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8" name="右大かっこ 97">
                <a:extLst>
                  <a:ext uri="{FF2B5EF4-FFF2-40B4-BE49-F238E27FC236}">
                    <a16:creationId xmlns:a16="http://schemas.microsoft.com/office/drawing/2014/main" id="{147E9833-2F5F-4604-B604-AB0E76FC32ED}"/>
                  </a:ext>
                </a:extLst>
              </p:cNvPr>
              <p:cNvSpPr/>
              <p:nvPr/>
            </p:nvSpPr>
            <p:spPr>
              <a:xfrm rot="16200000">
                <a:off x="1950858" y="2243820"/>
                <a:ext cx="29971" cy="776265"/>
              </a:xfrm>
              <a:prstGeom prst="rightBracket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93" name="テキスト ボックス 92">
              <a:extLst>
                <a:ext uri="{FF2B5EF4-FFF2-40B4-BE49-F238E27FC236}">
                  <a16:creationId xmlns:a16="http://schemas.microsoft.com/office/drawing/2014/main" id="{05A5A914-2FF2-4886-B47D-27018EB40178}"/>
                </a:ext>
              </a:extLst>
            </p:cNvPr>
            <p:cNvSpPr txBox="1"/>
            <p:nvPr/>
          </p:nvSpPr>
          <p:spPr>
            <a:xfrm>
              <a:off x="1386355" y="3840564"/>
              <a:ext cx="36396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900" dirty="0" err="1"/>
                <a:t>n.s</a:t>
              </a:r>
              <a:endParaRPr kumimoji="1" lang="en-US" altLang="ja-JP" sz="900" dirty="0"/>
            </a:p>
          </p:txBody>
        </p:sp>
        <p:sp>
          <p:nvSpPr>
            <p:cNvPr id="94" name="テキスト ボックス 93">
              <a:extLst>
                <a:ext uri="{FF2B5EF4-FFF2-40B4-BE49-F238E27FC236}">
                  <a16:creationId xmlns:a16="http://schemas.microsoft.com/office/drawing/2014/main" id="{4E9F3A5E-9E0F-4F93-8A7D-DD52A468113A}"/>
                </a:ext>
              </a:extLst>
            </p:cNvPr>
            <p:cNvSpPr txBox="1"/>
            <p:nvPr/>
          </p:nvSpPr>
          <p:spPr>
            <a:xfrm>
              <a:off x="2211005" y="3830612"/>
              <a:ext cx="36396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900" dirty="0" err="1"/>
                <a:t>n.s</a:t>
              </a:r>
              <a:endParaRPr kumimoji="1" lang="en-US" altLang="ja-JP" sz="900" dirty="0"/>
            </a:p>
          </p:txBody>
        </p:sp>
      </p:grpSp>
      <p:grpSp>
        <p:nvGrpSpPr>
          <p:cNvPr id="176" name="グループ化 175">
            <a:extLst>
              <a:ext uri="{FF2B5EF4-FFF2-40B4-BE49-F238E27FC236}">
                <a16:creationId xmlns:a16="http://schemas.microsoft.com/office/drawing/2014/main" id="{4F4859C7-B634-4714-8097-D8A2C2F1C8FC}"/>
              </a:ext>
            </a:extLst>
          </p:cNvPr>
          <p:cNvGrpSpPr/>
          <p:nvPr/>
        </p:nvGrpSpPr>
        <p:grpSpPr>
          <a:xfrm>
            <a:off x="1024271" y="2322120"/>
            <a:ext cx="1499051" cy="253929"/>
            <a:chOff x="2910702" y="4617004"/>
            <a:chExt cx="2570798" cy="353096"/>
          </a:xfrm>
        </p:grpSpPr>
        <p:grpSp>
          <p:nvGrpSpPr>
            <p:cNvPr id="178" name="グループ化 177">
              <a:extLst>
                <a:ext uri="{FF2B5EF4-FFF2-40B4-BE49-F238E27FC236}">
                  <a16:creationId xmlns:a16="http://schemas.microsoft.com/office/drawing/2014/main" id="{3A155C86-58ED-493A-AB3C-919BE5C31CD5}"/>
                </a:ext>
              </a:extLst>
            </p:cNvPr>
            <p:cNvGrpSpPr/>
            <p:nvPr/>
          </p:nvGrpSpPr>
          <p:grpSpPr>
            <a:xfrm>
              <a:off x="2910702" y="4617004"/>
              <a:ext cx="1020799" cy="337961"/>
              <a:chOff x="972740" y="2870698"/>
              <a:chExt cx="912708" cy="337961"/>
            </a:xfrm>
          </p:grpSpPr>
          <p:cxnSp>
            <p:nvCxnSpPr>
              <p:cNvPr id="182" name="直線矢印コネクタ 181">
                <a:extLst>
                  <a:ext uri="{FF2B5EF4-FFF2-40B4-BE49-F238E27FC236}">
                    <a16:creationId xmlns:a16="http://schemas.microsoft.com/office/drawing/2014/main" id="{0735E1E6-E663-43B5-98D8-48288150F5D2}"/>
                  </a:ext>
                </a:extLst>
              </p:cNvPr>
              <p:cNvCxnSpPr/>
              <p:nvPr/>
            </p:nvCxnSpPr>
            <p:spPr>
              <a:xfrm>
                <a:off x="1044238" y="2885834"/>
                <a:ext cx="757955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3" name="テキスト ボックス 182">
                <a:extLst>
                  <a:ext uri="{FF2B5EF4-FFF2-40B4-BE49-F238E27FC236}">
                    <a16:creationId xmlns:a16="http://schemas.microsoft.com/office/drawing/2014/main" id="{DFA7F14C-4E7C-47A2-B854-3FCA622E1D4E}"/>
                  </a:ext>
                </a:extLst>
              </p:cNvPr>
              <p:cNvSpPr txBox="1"/>
              <p:nvPr/>
            </p:nvSpPr>
            <p:spPr>
              <a:xfrm>
                <a:off x="972740" y="2870698"/>
                <a:ext cx="912708" cy="3379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900" dirty="0"/>
                  <a:t>N2</a:t>
                </a:r>
              </a:p>
            </p:txBody>
          </p:sp>
        </p:grpSp>
        <p:grpSp>
          <p:nvGrpSpPr>
            <p:cNvPr id="179" name="グループ化 178">
              <a:extLst>
                <a:ext uri="{FF2B5EF4-FFF2-40B4-BE49-F238E27FC236}">
                  <a16:creationId xmlns:a16="http://schemas.microsoft.com/office/drawing/2014/main" id="{8EBF0C0E-936D-44B6-966E-D077A039984A}"/>
                </a:ext>
              </a:extLst>
            </p:cNvPr>
            <p:cNvGrpSpPr/>
            <p:nvPr/>
          </p:nvGrpSpPr>
          <p:grpSpPr>
            <a:xfrm>
              <a:off x="3992534" y="4632140"/>
              <a:ext cx="1488966" cy="337960"/>
              <a:chOff x="1051630" y="2797091"/>
              <a:chExt cx="1331302" cy="337960"/>
            </a:xfrm>
          </p:grpSpPr>
          <p:sp>
            <p:nvSpPr>
              <p:cNvPr id="180" name="テキスト ボックス 179">
                <a:extLst>
                  <a:ext uri="{FF2B5EF4-FFF2-40B4-BE49-F238E27FC236}">
                    <a16:creationId xmlns:a16="http://schemas.microsoft.com/office/drawing/2014/main" id="{47507BD2-6703-4661-A596-6BB13917DA34}"/>
                  </a:ext>
                </a:extLst>
              </p:cNvPr>
              <p:cNvSpPr txBox="1"/>
              <p:nvPr/>
            </p:nvSpPr>
            <p:spPr>
              <a:xfrm>
                <a:off x="1051630" y="2797091"/>
                <a:ext cx="1331302" cy="3379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900" i="1" dirty="0"/>
                  <a:t>unc-64(S65A)</a:t>
                </a:r>
                <a:endParaRPr kumimoji="1" lang="ja-JP" altLang="en-US" sz="900" i="1" dirty="0"/>
              </a:p>
            </p:txBody>
          </p:sp>
          <p:cxnSp>
            <p:nvCxnSpPr>
              <p:cNvPr id="181" name="直線矢印コネクタ 180">
                <a:extLst>
                  <a:ext uri="{FF2B5EF4-FFF2-40B4-BE49-F238E27FC236}">
                    <a16:creationId xmlns:a16="http://schemas.microsoft.com/office/drawing/2014/main" id="{11ACD6D9-F73D-4659-A32D-1437FA8793C4}"/>
                  </a:ext>
                </a:extLst>
              </p:cNvPr>
              <p:cNvCxnSpPr/>
              <p:nvPr/>
            </p:nvCxnSpPr>
            <p:spPr>
              <a:xfrm>
                <a:off x="1308275" y="2801182"/>
                <a:ext cx="833752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3EF36CC6-F56C-494C-992D-53F6A3864146}"/>
              </a:ext>
            </a:extLst>
          </p:cNvPr>
          <p:cNvGrpSpPr/>
          <p:nvPr/>
        </p:nvGrpSpPr>
        <p:grpSpPr>
          <a:xfrm>
            <a:off x="1125924" y="891494"/>
            <a:ext cx="1049427" cy="356864"/>
            <a:chOff x="1125924" y="743414"/>
            <a:chExt cx="1049427" cy="356864"/>
          </a:xfrm>
        </p:grpSpPr>
        <p:grpSp>
          <p:nvGrpSpPr>
            <p:cNvPr id="167" name="グループ化 166">
              <a:extLst>
                <a:ext uri="{FF2B5EF4-FFF2-40B4-BE49-F238E27FC236}">
                  <a16:creationId xmlns:a16="http://schemas.microsoft.com/office/drawing/2014/main" id="{A2780C12-E7A4-4E1D-9317-702F57A48712}"/>
                </a:ext>
              </a:extLst>
            </p:cNvPr>
            <p:cNvGrpSpPr/>
            <p:nvPr/>
          </p:nvGrpSpPr>
          <p:grpSpPr>
            <a:xfrm>
              <a:off x="1125924" y="743414"/>
              <a:ext cx="663902" cy="215444"/>
              <a:chOff x="2549234" y="5200597"/>
              <a:chExt cx="730292" cy="215444"/>
            </a:xfrm>
          </p:grpSpPr>
          <p:sp>
            <p:nvSpPr>
              <p:cNvPr id="174" name="右大かっこ 173">
                <a:extLst>
                  <a:ext uri="{FF2B5EF4-FFF2-40B4-BE49-F238E27FC236}">
                    <a16:creationId xmlns:a16="http://schemas.microsoft.com/office/drawing/2014/main" id="{A15483E3-4A8B-4AD1-A8A7-EDB47E4BC744}"/>
                  </a:ext>
                </a:extLst>
              </p:cNvPr>
              <p:cNvSpPr/>
              <p:nvPr/>
            </p:nvSpPr>
            <p:spPr>
              <a:xfrm rot="16200000">
                <a:off x="2899395" y="4971916"/>
                <a:ext cx="29970" cy="730292"/>
              </a:xfrm>
              <a:prstGeom prst="rightBracket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5" name="テキスト ボックス 174">
                <a:extLst>
                  <a:ext uri="{FF2B5EF4-FFF2-40B4-BE49-F238E27FC236}">
                    <a16:creationId xmlns:a16="http://schemas.microsoft.com/office/drawing/2014/main" id="{DC7BB529-C01B-46F2-8B0E-0507C4F9A318}"/>
                  </a:ext>
                </a:extLst>
              </p:cNvPr>
              <p:cNvSpPr txBox="1"/>
              <p:nvPr/>
            </p:nvSpPr>
            <p:spPr>
              <a:xfrm>
                <a:off x="2650927" y="5200597"/>
                <a:ext cx="489046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800" dirty="0"/>
                  <a:t>***</a:t>
                </a:r>
                <a:endParaRPr kumimoji="1" lang="en-US" altLang="ja-JP" sz="900" dirty="0"/>
              </a:p>
            </p:txBody>
          </p:sp>
        </p:grpSp>
        <p:grpSp>
          <p:nvGrpSpPr>
            <p:cNvPr id="168" name="グループ化 167">
              <a:extLst>
                <a:ext uri="{FF2B5EF4-FFF2-40B4-BE49-F238E27FC236}">
                  <a16:creationId xmlns:a16="http://schemas.microsoft.com/office/drawing/2014/main" id="{5403A952-E426-4967-A740-821DB7C85C7C}"/>
                </a:ext>
              </a:extLst>
            </p:cNvPr>
            <p:cNvGrpSpPr/>
            <p:nvPr/>
          </p:nvGrpSpPr>
          <p:grpSpPr>
            <a:xfrm>
              <a:off x="1333258" y="818637"/>
              <a:ext cx="663902" cy="215444"/>
              <a:chOff x="2549234" y="5183231"/>
              <a:chExt cx="730292" cy="215444"/>
            </a:xfrm>
          </p:grpSpPr>
          <p:sp>
            <p:nvSpPr>
              <p:cNvPr id="172" name="右大かっこ 171">
                <a:extLst>
                  <a:ext uri="{FF2B5EF4-FFF2-40B4-BE49-F238E27FC236}">
                    <a16:creationId xmlns:a16="http://schemas.microsoft.com/office/drawing/2014/main" id="{579E3424-306E-4A6B-ADF4-07C2FC81EC61}"/>
                  </a:ext>
                </a:extLst>
              </p:cNvPr>
              <p:cNvSpPr/>
              <p:nvPr/>
            </p:nvSpPr>
            <p:spPr>
              <a:xfrm rot="16200000">
                <a:off x="2899395" y="4971916"/>
                <a:ext cx="29970" cy="730292"/>
              </a:xfrm>
              <a:prstGeom prst="rightBracket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3" name="テキスト ボックス 172">
                <a:extLst>
                  <a:ext uri="{FF2B5EF4-FFF2-40B4-BE49-F238E27FC236}">
                    <a16:creationId xmlns:a16="http://schemas.microsoft.com/office/drawing/2014/main" id="{21E87121-19CF-419F-AA09-D480D97274D1}"/>
                  </a:ext>
                </a:extLst>
              </p:cNvPr>
              <p:cNvSpPr txBox="1"/>
              <p:nvPr/>
            </p:nvSpPr>
            <p:spPr>
              <a:xfrm>
                <a:off x="2652474" y="5183231"/>
                <a:ext cx="489046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800" dirty="0"/>
                  <a:t>***</a:t>
                </a:r>
                <a:endParaRPr kumimoji="1" lang="en-US" altLang="ja-JP" sz="900" dirty="0"/>
              </a:p>
            </p:txBody>
          </p:sp>
        </p:grpSp>
        <p:grpSp>
          <p:nvGrpSpPr>
            <p:cNvPr id="169" name="グループ化 168">
              <a:extLst>
                <a:ext uri="{FF2B5EF4-FFF2-40B4-BE49-F238E27FC236}">
                  <a16:creationId xmlns:a16="http://schemas.microsoft.com/office/drawing/2014/main" id="{995C7261-73FE-46BB-966E-0CFFEC97487E}"/>
                </a:ext>
              </a:extLst>
            </p:cNvPr>
            <p:cNvGrpSpPr/>
            <p:nvPr/>
          </p:nvGrpSpPr>
          <p:grpSpPr>
            <a:xfrm>
              <a:off x="1445059" y="884834"/>
              <a:ext cx="730292" cy="215444"/>
              <a:chOff x="2549234" y="5148204"/>
              <a:chExt cx="730292" cy="215444"/>
            </a:xfrm>
          </p:grpSpPr>
          <p:sp>
            <p:nvSpPr>
              <p:cNvPr id="170" name="右大かっこ 169">
                <a:extLst>
                  <a:ext uri="{FF2B5EF4-FFF2-40B4-BE49-F238E27FC236}">
                    <a16:creationId xmlns:a16="http://schemas.microsoft.com/office/drawing/2014/main" id="{BAAD7C2B-A47F-478C-8981-8DA9294637A8}"/>
                  </a:ext>
                </a:extLst>
              </p:cNvPr>
              <p:cNvSpPr/>
              <p:nvPr/>
            </p:nvSpPr>
            <p:spPr>
              <a:xfrm rot="16200000">
                <a:off x="2899395" y="4971916"/>
                <a:ext cx="29970" cy="730292"/>
              </a:xfrm>
              <a:prstGeom prst="rightBracket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1" name="テキスト ボックス 170">
                <a:extLst>
                  <a:ext uri="{FF2B5EF4-FFF2-40B4-BE49-F238E27FC236}">
                    <a16:creationId xmlns:a16="http://schemas.microsoft.com/office/drawing/2014/main" id="{AD0BE8BC-FCAD-4DDF-BB6B-F40189960E32}"/>
                  </a:ext>
                </a:extLst>
              </p:cNvPr>
              <p:cNvSpPr txBox="1"/>
              <p:nvPr/>
            </p:nvSpPr>
            <p:spPr>
              <a:xfrm>
                <a:off x="2644615" y="5148204"/>
                <a:ext cx="489046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800" dirty="0" err="1"/>
                  <a:t>n.s</a:t>
                </a:r>
                <a:endParaRPr kumimoji="1" lang="en-US" altLang="ja-JP" sz="900" dirty="0"/>
              </a:p>
            </p:txBody>
          </p:sp>
        </p:grpSp>
      </p:grpSp>
      <p:grpSp>
        <p:nvGrpSpPr>
          <p:cNvPr id="208" name="グループ化 207">
            <a:extLst>
              <a:ext uri="{FF2B5EF4-FFF2-40B4-BE49-F238E27FC236}">
                <a16:creationId xmlns:a16="http://schemas.microsoft.com/office/drawing/2014/main" id="{7AA7BDC7-47B2-4DEF-9692-8327CCC181A5}"/>
              </a:ext>
            </a:extLst>
          </p:cNvPr>
          <p:cNvGrpSpPr/>
          <p:nvPr/>
        </p:nvGrpSpPr>
        <p:grpSpPr>
          <a:xfrm>
            <a:off x="3059165" y="2307287"/>
            <a:ext cx="2189725" cy="592852"/>
            <a:chOff x="4259232" y="8840225"/>
            <a:chExt cx="2189725" cy="592852"/>
          </a:xfrm>
        </p:grpSpPr>
        <p:grpSp>
          <p:nvGrpSpPr>
            <p:cNvPr id="210" name="グループ化 209">
              <a:extLst>
                <a:ext uri="{FF2B5EF4-FFF2-40B4-BE49-F238E27FC236}">
                  <a16:creationId xmlns:a16="http://schemas.microsoft.com/office/drawing/2014/main" id="{18343AFA-36B3-46BC-A6BF-66D120C51ED5}"/>
                </a:ext>
              </a:extLst>
            </p:cNvPr>
            <p:cNvGrpSpPr/>
            <p:nvPr/>
          </p:nvGrpSpPr>
          <p:grpSpPr>
            <a:xfrm>
              <a:off x="5568107" y="9202245"/>
              <a:ext cx="880850" cy="230832"/>
              <a:chOff x="5568107" y="9202245"/>
              <a:chExt cx="880850" cy="230832"/>
            </a:xfrm>
          </p:grpSpPr>
          <p:cxnSp>
            <p:nvCxnSpPr>
              <p:cNvPr id="218" name="直線矢印コネクタ 217">
                <a:extLst>
                  <a:ext uri="{FF2B5EF4-FFF2-40B4-BE49-F238E27FC236}">
                    <a16:creationId xmlns:a16="http://schemas.microsoft.com/office/drawing/2014/main" id="{EA73D148-3997-47E9-8CFB-490A5CDC0AB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49530" y="9218419"/>
                <a:ext cx="565361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9" name="テキスト ボックス 218">
                <a:extLst>
                  <a:ext uri="{FF2B5EF4-FFF2-40B4-BE49-F238E27FC236}">
                    <a16:creationId xmlns:a16="http://schemas.microsoft.com/office/drawing/2014/main" id="{0B8539B8-2A3C-4615-B93E-7B8D58F7B8FC}"/>
                  </a:ext>
                </a:extLst>
              </p:cNvPr>
              <p:cNvSpPr txBox="1"/>
              <p:nvPr/>
            </p:nvSpPr>
            <p:spPr>
              <a:xfrm>
                <a:off x="5568107" y="9202245"/>
                <a:ext cx="88085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900" i="1" dirty="0"/>
                  <a:t>Ex[</a:t>
                </a:r>
                <a:r>
                  <a:rPr kumimoji="1" lang="en-US" altLang="ja-JP" sz="900" i="1" dirty="0" err="1"/>
                  <a:t>ASERp</a:t>
                </a:r>
                <a:r>
                  <a:rPr kumimoji="1" lang="en-US" altLang="ja-JP" sz="900" i="1" dirty="0"/>
                  <a:t>::FLP]</a:t>
                </a:r>
                <a:endParaRPr kumimoji="1" lang="ja-JP" altLang="en-US" sz="900" i="1" dirty="0"/>
              </a:p>
            </p:txBody>
          </p:sp>
        </p:grpSp>
        <p:grpSp>
          <p:nvGrpSpPr>
            <p:cNvPr id="212" name="グループ化 211">
              <a:extLst>
                <a:ext uri="{FF2B5EF4-FFF2-40B4-BE49-F238E27FC236}">
                  <a16:creationId xmlns:a16="http://schemas.microsoft.com/office/drawing/2014/main" id="{CAA9534C-9FEF-4BEA-8A28-4277F9C6F12A}"/>
                </a:ext>
              </a:extLst>
            </p:cNvPr>
            <p:cNvGrpSpPr/>
            <p:nvPr/>
          </p:nvGrpSpPr>
          <p:grpSpPr>
            <a:xfrm>
              <a:off x="4259232" y="8840225"/>
              <a:ext cx="1894303" cy="230831"/>
              <a:chOff x="4259232" y="8840225"/>
              <a:chExt cx="1894303" cy="230831"/>
            </a:xfrm>
          </p:grpSpPr>
          <p:cxnSp>
            <p:nvCxnSpPr>
              <p:cNvPr id="216" name="直線矢印コネクタ 215">
                <a:extLst>
                  <a:ext uri="{FF2B5EF4-FFF2-40B4-BE49-F238E27FC236}">
                    <a16:creationId xmlns:a16="http://schemas.microsoft.com/office/drawing/2014/main" id="{C3ADD2AC-6689-4DB2-B236-69B60BFC47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259232" y="8861050"/>
                <a:ext cx="1894303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7" name="テキスト ボックス 216">
                <a:extLst>
                  <a:ext uri="{FF2B5EF4-FFF2-40B4-BE49-F238E27FC236}">
                    <a16:creationId xmlns:a16="http://schemas.microsoft.com/office/drawing/2014/main" id="{2B7A47AB-2270-4772-8E52-7425C5B54A63}"/>
                  </a:ext>
                </a:extLst>
              </p:cNvPr>
              <p:cNvSpPr txBox="1"/>
              <p:nvPr/>
            </p:nvSpPr>
            <p:spPr>
              <a:xfrm>
                <a:off x="4282608" y="8840225"/>
                <a:ext cx="1870927" cy="230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900" i="1" dirty="0"/>
                  <a:t>unc-64 (S65A)</a:t>
                </a:r>
              </a:p>
            </p:txBody>
          </p:sp>
        </p:grpSp>
        <p:grpSp>
          <p:nvGrpSpPr>
            <p:cNvPr id="213" name="グループ化 212">
              <a:extLst>
                <a:ext uri="{FF2B5EF4-FFF2-40B4-BE49-F238E27FC236}">
                  <a16:creationId xmlns:a16="http://schemas.microsoft.com/office/drawing/2014/main" id="{A60AFC7B-B6C8-47F5-AEFF-F3FED339F8FC}"/>
                </a:ext>
              </a:extLst>
            </p:cNvPr>
            <p:cNvGrpSpPr/>
            <p:nvPr/>
          </p:nvGrpSpPr>
          <p:grpSpPr>
            <a:xfrm>
              <a:off x="4983650" y="9007783"/>
              <a:ext cx="1371755" cy="230832"/>
              <a:chOff x="4983650" y="9007783"/>
              <a:chExt cx="1371755" cy="230832"/>
            </a:xfrm>
          </p:grpSpPr>
          <p:cxnSp>
            <p:nvCxnSpPr>
              <p:cNvPr id="214" name="直線矢印コネクタ 213">
                <a:extLst>
                  <a:ext uri="{FF2B5EF4-FFF2-40B4-BE49-F238E27FC236}">
                    <a16:creationId xmlns:a16="http://schemas.microsoft.com/office/drawing/2014/main" id="{BD87AC79-900C-43C7-8092-F75E6D0AC6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67648" y="9040975"/>
                <a:ext cx="972077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5" name="テキスト ボックス 214">
                <a:extLst>
                  <a:ext uri="{FF2B5EF4-FFF2-40B4-BE49-F238E27FC236}">
                    <a16:creationId xmlns:a16="http://schemas.microsoft.com/office/drawing/2014/main" id="{B2EBC4F9-A0BE-4786-8379-961B49DE42B0}"/>
                  </a:ext>
                </a:extLst>
              </p:cNvPr>
              <p:cNvSpPr txBox="1"/>
              <p:nvPr/>
            </p:nvSpPr>
            <p:spPr>
              <a:xfrm>
                <a:off x="4983650" y="9007783"/>
                <a:ext cx="1371755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900" i="1" dirty="0"/>
                  <a:t>Si[H20p::</a:t>
                </a:r>
                <a:r>
                  <a:rPr kumimoji="1" lang="en-US" altLang="ja-JP" sz="900" i="1" dirty="0" err="1"/>
                  <a:t>frt</a:t>
                </a:r>
                <a:r>
                  <a:rPr kumimoji="1" lang="en-US" altLang="ja-JP" sz="900" i="1" dirty="0"/>
                  <a:t>::unc-64::</a:t>
                </a:r>
                <a:r>
                  <a:rPr kumimoji="1" lang="en-US" altLang="ja-JP" sz="900" i="1" dirty="0" err="1"/>
                  <a:t>frt</a:t>
                </a:r>
                <a:r>
                  <a:rPr kumimoji="1" lang="en-US" altLang="ja-JP" sz="900" i="1" dirty="0"/>
                  <a:t>]</a:t>
                </a:r>
                <a:endParaRPr kumimoji="1" lang="ja-JP" altLang="en-US" sz="900" i="1" dirty="0"/>
              </a:p>
            </p:txBody>
          </p:sp>
        </p:grpSp>
      </p:grpSp>
      <p:sp>
        <p:nvSpPr>
          <p:cNvPr id="229" name="テキスト ボックス 228">
            <a:extLst>
              <a:ext uri="{FF2B5EF4-FFF2-40B4-BE49-F238E27FC236}">
                <a16:creationId xmlns:a16="http://schemas.microsoft.com/office/drawing/2014/main" id="{AFFED53E-9B84-4D27-BBEE-89C11E116D73}"/>
              </a:ext>
            </a:extLst>
          </p:cNvPr>
          <p:cNvSpPr txBox="1"/>
          <p:nvPr/>
        </p:nvSpPr>
        <p:spPr>
          <a:xfrm>
            <a:off x="192997" y="604304"/>
            <a:ext cx="582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dirty="0">
                <a:latin typeface="Abadi" panose="020B0604020202020204" pitchFamily="34" charset="0"/>
              </a:rPr>
              <a:t>A</a:t>
            </a:r>
          </a:p>
          <a:p>
            <a:endParaRPr kumimoji="1" lang="ja-JP" altLang="en-US" sz="1200" b="1" dirty="0">
              <a:latin typeface="Abadi" panose="020B0604020202020204" pitchFamily="34" charset="0"/>
            </a:endParaRPr>
          </a:p>
        </p:txBody>
      </p:sp>
      <p:sp>
        <p:nvSpPr>
          <p:cNvPr id="230" name="テキスト ボックス 229">
            <a:extLst>
              <a:ext uri="{FF2B5EF4-FFF2-40B4-BE49-F238E27FC236}">
                <a16:creationId xmlns:a16="http://schemas.microsoft.com/office/drawing/2014/main" id="{9E929015-5939-4DEB-ADC2-8B68900A1AF0}"/>
              </a:ext>
            </a:extLst>
          </p:cNvPr>
          <p:cNvSpPr txBox="1"/>
          <p:nvPr/>
        </p:nvSpPr>
        <p:spPr>
          <a:xfrm>
            <a:off x="2391317" y="594934"/>
            <a:ext cx="582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dirty="0">
                <a:latin typeface="Abadi" panose="020B0604020202020204" pitchFamily="34" charset="0"/>
              </a:rPr>
              <a:t>B</a:t>
            </a:r>
          </a:p>
          <a:p>
            <a:endParaRPr kumimoji="1" lang="ja-JP" altLang="en-US" sz="1200" b="1" dirty="0">
              <a:latin typeface="Abadi" panose="020B0604020202020204" pitchFamily="34" charset="0"/>
            </a:endParaRPr>
          </a:p>
        </p:txBody>
      </p:sp>
      <p:sp>
        <p:nvSpPr>
          <p:cNvPr id="231" name="テキスト ボックス 230">
            <a:extLst>
              <a:ext uri="{FF2B5EF4-FFF2-40B4-BE49-F238E27FC236}">
                <a16:creationId xmlns:a16="http://schemas.microsoft.com/office/drawing/2014/main" id="{23FA04EA-614B-4C1A-B0D7-658E25000984}"/>
              </a:ext>
            </a:extLst>
          </p:cNvPr>
          <p:cNvSpPr txBox="1"/>
          <p:nvPr/>
        </p:nvSpPr>
        <p:spPr>
          <a:xfrm>
            <a:off x="189792" y="2800660"/>
            <a:ext cx="582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dirty="0">
                <a:latin typeface="Abadi" panose="020B0604020202020204" pitchFamily="34" charset="0"/>
              </a:rPr>
              <a:t>C</a:t>
            </a:r>
          </a:p>
          <a:p>
            <a:endParaRPr kumimoji="1" lang="ja-JP" altLang="en-US" sz="1200" b="1" dirty="0">
              <a:latin typeface="Abadi" panose="020B0604020202020204" pitchFamily="34" charset="0"/>
            </a:endParaRPr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752FAC8F-33E1-4EBC-9191-03B62528DB3D}"/>
              </a:ext>
            </a:extLst>
          </p:cNvPr>
          <p:cNvGrpSpPr/>
          <p:nvPr/>
        </p:nvGrpSpPr>
        <p:grpSpPr>
          <a:xfrm>
            <a:off x="2823792" y="752207"/>
            <a:ext cx="2185169" cy="1560288"/>
            <a:chOff x="2823792" y="752207"/>
            <a:chExt cx="2185169" cy="1560288"/>
          </a:xfrm>
        </p:grpSpPr>
        <p:pic>
          <p:nvPicPr>
            <p:cNvPr id="4104" name="Picture 8">
              <a:extLst>
                <a:ext uri="{FF2B5EF4-FFF2-40B4-BE49-F238E27FC236}">
                  <a16:creationId xmlns:a16="http://schemas.microsoft.com/office/drawing/2014/main" id="{91CE2653-A119-4628-8F8B-3CA0918B22B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3792" y="1004933"/>
              <a:ext cx="2185169" cy="13075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0" name="グループ化 9">
              <a:extLst>
                <a:ext uri="{FF2B5EF4-FFF2-40B4-BE49-F238E27FC236}">
                  <a16:creationId xmlns:a16="http://schemas.microsoft.com/office/drawing/2014/main" id="{BD5937AF-AECE-4221-AF81-D3A7260BF5F0}"/>
                </a:ext>
              </a:extLst>
            </p:cNvPr>
            <p:cNvGrpSpPr/>
            <p:nvPr/>
          </p:nvGrpSpPr>
          <p:grpSpPr>
            <a:xfrm>
              <a:off x="3387608" y="752207"/>
              <a:ext cx="1355791" cy="528591"/>
              <a:chOff x="3167958" y="940626"/>
              <a:chExt cx="1640507" cy="528591"/>
            </a:xfrm>
          </p:grpSpPr>
          <p:grpSp>
            <p:nvGrpSpPr>
              <p:cNvPr id="185" name="グループ化 184">
                <a:extLst>
                  <a:ext uri="{FF2B5EF4-FFF2-40B4-BE49-F238E27FC236}">
                    <a16:creationId xmlns:a16="http://schemas.microsoft.com/office/drawing/2014/main" id="{806FB638-FE83-4AD4-A5A6-59297DE375F9}"/>
                  </a:ext>
                </a:extLst>
              </p:cNvPr>
              <p:cNvGrpSpPr/>
              <p:nvPr/>
            </p:nvGrpSpPr>
            <p:grpSpPr>
              <a:xfrm>
                <a:off x="3167958" y="940626"/>
                <a:ext cx="1343203" cy="279045"/>
                <a:chOff x="4368025" y="7545652"/>
                <a:chExt cx="1343203" cy="279045"/>
              </a:xfrm>
            </p:grpSpPr>
            <p:grpSp>
              <p:nvGrpSpPr>
                <p:cNvPr id="220" name="グループ化 219">
                  <a:extLst>
                    <a:ext uri="{FF2B5EF4-FFF2-40B4-BE49-F238E27FC236}">
                      <a16:creationId xmlns:a16="http://schemas.microsoft.com/office/drawing/2014/main" id="{72B29891-038A-43CE-936E-DC21CDED8C92}"/>
                    </a:ext>
                  </a:extLst>
                </p:cNvPr>
                <p:cNvGrpSpPr/>
                <p:nvPr/>
              </p:nvGrpSpPr>
              <p:grpSpPr>
                <a:xfrm>
                  <a:off x="4368025" y="7609253"/>
                  <a:ext cx="663902" cy="215444"/>
                  <a:chOff x="2549234" y="5200597"/>
                  <a:chExt cx="730292" cy="215444"/>
                </a:xfrm>
              </p:grpSpPr>
              <p:sp>
                <p:nvSpPr>
                  <p:cNvPr id="227" name="右大かっこ 226">
                    <a:extLst>
                      <a:ext uri="{FF2B5EF4-FFF2-40B4-BE49-F238E27FC236}">
                        <a16:creationId xmlns:a16="http://schemas.microsoft.com/office/drawing/2014/main" id="{373FBA86-D66B-4124-96AC-AB8CAF2D744C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2899395" y="4971916"/>
                    <a:ext cx="29970" cy="730292"/>
                  </a:xfrm>
                  <a:prstGeom prst="rightBracket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 dirty="0"/>
                  </a:p>
                </p:txBody>
              </p:sp>
              <p:sp>
                <p:nvSpPr>
                  <p:cNvPr id="228" name="テキスト ボックス 227">
                    <a:extLst>
                      <a:ext uri="{FF2B5EF4-FFF2-40B4-BE49-F238E27FC236}">
                        <a16:creationId xmlns:a16="http://schemas.microsoft.com/office/drawing/2014/main" id="{F9D50518-62E3-4E2B-B377-0D64E5A1D9BB}"/>
                      </a:ext>
                    </a:extLst>
                  </p:cNvPr>
                  <p:cNvSpPr txBox="1"/>
                  <p:nvPr/>
                </p:nvSpPr>
                <p:spPr>
                  <a:xfrm>
                    <a:off x="2650927" y="5200597"/>
                    <a:ext cx="489046" cy="21544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kumimoji="1" lang="en-US" altLang="ja-JP" sz="800" dirty="0"/>
                      <a:t>***</a:t>
                    </a:r>
                    <a:endParaRPr kumimoji="1" lang="en-US" altLang="ja-JP" sz="900" dirty="0"/>
                  </a:p>
                </p:txBody>
              </p:sp>
            </p:grpSp>
            <p:grpSp>
              <p:nvGrpSpPr>
                <p:cNvPr id="221" name="グループ化 220">
                  <a:extLst>
                    <a:ext uri="{FF2B5EF4-FFF2-40B4-BE49-F238E27FC236}">
                      <a16:creationId xmlns:a16="http://schemas.microsoft.com/office/drawing/2014/main" id="{7B0A9FB6-19C2-4917-BB99-DC4B998E0CCE}"/>
                    </a:ext>
                  </a:extLst>
                </p:cNvPr>
                <p:cNvGrpSpPr/>
                <p:nvPr/>
              </p:nvGrpSpPr>
              <p:grpSpPr>
                <a:xfrm>
                  <a:off x="5047326" y="7609253"/>
                  <a:ext cx="663902" cy="215444"/>
                  <a:chOff x="2549234" y="5200597"/>
                  <a:chExt cx="730292" cy="215444"/>
                </a:xfrm>
              </p:grpSpPr>
              <p:sp>
                <p:nvSpPr>
                  <p:cNvPr id="225" name="右大かっこ 224">
                    <a:extLst>
                      <a:ext uri="{FF2B5EF4-FFF2-40B4-BE49-F238E27FC236}">
                        <a16:creationId xmlns:a16="http://schemas.microsoft.com/office/drawing/2014/main" id="{F50F9501-4E3F-4378-AB27-FE5B07502FC6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2899395" y="4971916"/>
                    <a:ext cx="29970" cy="730292"/>
                  </a:xfrm>
                  <a:prstGeom prst="rightBracket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26" name="テキスト ボックス 225">
                    <a:extLst>
                      <a:ext uri="{FF2B5EF4-FFF2-40B4-BE49-F238E27FC236}">
                        <a16:creationId xmlns:a16="http://schemas.microsoft.com/office/drawing/2014/main" id="{D405A9BC-FC5B-4E47-9540-C14CBF1D4E06}"/>
                      </a:ext>
                    </a:extLst>
                  </p:cNvPr>
                  <p:cNvSpPr txBox="1"/>
                  <p:nvPr/>
                </p:nvSpPr>
                <p:spPr>
                  <a:xfrm>
                    <a:off x="2650927" y="5200597"/>
                    <a:ext cx="489046" cy="21544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kumimoji="1" lang="en-US" altLang="ja-JP" sz="800" dirty="0"/>
                      <a:t>***</a:t>
                    </a:r>
                    <a:endParaRPr kumimoji="1" lang="en-US" altLang="ja-JP" sz="900" dirty="0"/>
                  </a:p>
                </p:txBody>
              </p:sp>
            </p:grpSp>
            <p:grpSp>
              <p:nvGrpSpPr>
                <p:cNvPr id="222" name="グループ化 221">
                  <a:extLst>
                    <a:ext uri="{FF2B5EF4-FFF2-40B4-BE49-F238E27FC236}">
                      <a16:creationId xmlns:a16="http://schemas.microsoft.com/office/drawing/2014/main" id="{0E2C33E5-64D7-423A-8586-3B94B7793782}"/>
                    </a:ext>
                  </a:extLst>
                </p:cNvPr>
                <p:cNvGrpSpPr/>
                <p:nvPr/>
              </p:nvGrpSpPr>
              <p:grpSpPr>
                <a:xfrm>
                  <a:off x="4381072" y="7545652"/>
                  <a:ext cx="1293756" cy="236988"/>
                  <a:chOff x="2539677" y="5243719"/>
                  <a:chExt cx="730292" cy="215444"/>
                </a:xfrm>
              </p:grpSpPr>
              <p:sp>
                <p:nvSpPr>
                  <p:cNvPr id="223" name="右大かっこ 222">
                    <a:extLst>
                      <a:ext uri="{FF2B5EF4-FFF2-40B4-BE49-F238E27FC236}">
                        <a16:creationId xmlns:a16="http://schemas.microsoft.com/office/drawing/2014/main" id="{0B41D87E-FD92-4DFA-9445-9B6F34B18F60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2889838" y="5007507"/>
                    <a:ext cx="29970" cy="730292"/>
                  </a:xfrm>
                  <a:prstGeom prst="rightBracket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 dirty="0"/>
                  </a:p>
                </p:txBody>
              </p:sp>
              <p:sp>
                <p:nvSpPr>
                  <p:cNvPr id="224" name="テキスト ボックス 223">
                    <a:extLst>
                      <a:ext uri="{FF2B5EF4-FFF2-40B4-BE49-F238E27FC236}">
                        <a16:creationId xmlns:a16="http://schemas.microsoft.com/office/drawing/2014/main" id="{2E252C5E-7EC8-4E1C-B6B4-2E8267A68261}"/>
                      </a:ext>
                    </a:extLst>
                  </p:cNvPr>
                  <p:cNvSpPr txBox="1"/>
                  <p:nvPr/>
                </p:nvSpPr>
                <p:spPr>
                  <a:xfrm>
                    <a:off x="2650676" y="5243719"/>
                    <a:ext cx="489046" cy="21544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kumimoji="1" lang="en-US" altLang="ja-JP" sz="800" dirty="0"/>
                      <a:t>***</a:t>
                    </a:r>
                    <a:endParaRPr kumimoji="1" lang="en-US" altLang="ja-JP" sz="900" dirty="0"/>
                  </a:p>
                </p:txBody>
              </p:sp>
            </p:grpSp>
          </p:grpSp>
          <p:sp>
            <p:nvSpPr>
              <p:cNvPr id="209" name="テキスト ボックス 208">
                <a:extLst>
                  <a:ext uri="{FF2B5EF4-FFF2-40B4-BE49-F238E27FC236}">
                    <a16:creationId xmlns:a16="http://schemas.microsoft.com/office/drawing/2014/main" id="{18C05E23-FD14-4D9B-B772-81CB8483907F}"/>
                  </a:ext>
                </a:extLst>
              </p:cNvPr>
              <p:cNvSpPr txBox="1"/>
              <p:nvPr/>
            </p:nvSpPr>
            <p:spPr>
              <a:xfrm>
                <a:off x="4307025" y="1269162"/>
                <a:ext cx="363874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700" dirty="0" err="1"/>
                  <a:t>n.s</a:t>
                </a:r>
                <a:endParaRPr kumimoji="1" lang="ja-JP" altLang="en-US" sz="1600" dirty="0"/>
              </a:p>
            </p:txBody>
          </p:sp>
          <p:sp>
            <p:nvSpPr>
              <p:cNvPr id="206" name="右大かっこ 205">
                <a:extLst>
                  <a:ext uri="{FF2B5EF4-FFF2-40B4-BE49-F238E27FC236}">
                    <a16:creationId xmlns:a16="http://schemas.microsoft.com/office/drawing/2014/main" id="{5F375BA3-3E00-4B65-85FC-BBA65CB4B9B0}"/>
                  </a:ext>
                </a:extLst>
              </p:cNvPr>
              <p:cNvSpPr/>
              <p:nvPr/>
            </p:nvSpPr>
            <p:spPr>
              <a:xfrm rot="16200000">
                <a:off x="3651794" y="952515"/>
                <a:ext cx="29970" cy="663902"/>
              </a:xfrm>
              <a:prstGeom prst="rightBracket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07" name="テキスト ボックス 206">
                <a:extLst>
                  <a:ext uri="{FF2B5EF4-FFF2-40B4-BE49-F238E27FC236}">
                    <a16:creationId xmlns:a16="http://schemas.microsoft.com/office/drawing/2014/main" id="{DD717E0E-AE05-469E-A877-C0111367ADB9}"/>
                  </a:ext>
                </a:extLst>
              </p:cNvPr>
              <p:cNvSpPr txBox="1"/>
              <p:nvPr/>
            </p:nvSpPr>
            <p:spPr>
              <a:xfrm>
                <a:off x="3427276" y="1148001"/>
                <a:ext cx="444587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800" dirty="0"/>
                  <a:t>***</a:t>
                </a:r>
                <a:endParaRPr kumimoji="1" lang="en-US" altLang="ja-JP" sz="900" dirty="0"/>
              </a:p>
            </p:txBody>
          </p:sp>
          <p:sp>
            <p:nvSpPr>
              <p:cNvPr id="204" name="右大かっこ 203">
                <a:extLst>
                  <a:ext uri="{FF2B5EF4-FFF2-40B4-BE49-F238E27FC236}">
                    <a16:creationId xmlns:a16="http://schemas.microsoft.com/office/drawing/2014/main" id="{68ACCE66-A2BF-47F4-ABB5-2E49944F60E5}"/>
                  </a:ext>
                </a:extLst>
              </p:cNvPr>
              <p:cNvSpPr/>
              <p:nvPr/>
            </p:nvSpPr>
            <p:spPr>
              <a:xfrm rot="16200000">
                <a:off x="4331095" y="952515"/>
                <a:ext cx="29970" cy="663902"/>
              </a:xfrm>
              <a:prstGeom prst="rightBracket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5" name="テキスト ボックス 204">
                <a:extLst>
                  <a:ext uri="{FF2B5EF4-FFF2-40B4-BE49-F238E27FC236}">
                    <a16:creationId xmlns:a16="http://schemas.microsoft.com/office/drawing/2014/main" id="{8806A0BE-503B-4ACB-9147-2AC1798C67E1}"/>
                  </a:ext>
                </a:extLst>
              </p:cNvPr>
              <p:cNvSpPr txBox="1"/>
              <p:nvPr/>
            </p:nvSpPr>
            <p:spPr>
              <a:xfrm>
                <a:off x="4106577" y="1148001"/>
                <a:ext cx="444587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800" dirty="0"/>
                  <a:t>***</a:t>
                </a:r>
                <a:endParaRPr kumimoji="1" lang="en-US" altLang="ja-JP" sz="900" dirty="0"/>
              </a:p>
            </p:txBody>
          </p:sp>
          <p:sp>
            <p:nvSpPr>
              <p:cNvPr id="202" name="右大かっこ 201">
                <a:extLst>
                  <a:ext uri="{FF2B5EF4-FFF2-40B4-BE49-F238E27FC236}">
                    <a16:creationId xmlns:a16="http://schemas.microsoft.com/office/drawing/2014/main" id="{7E8AB3A3-A8EA-4DD6-B657-3A5F5F031D3A}"/>
                  </a:ext>
                </a:extLst>
              </p:cNvPr>
              <p:cNvSpPr/>
              <p:nvPr/>
            </p:nvSpPr>
            <p:spPr>
              <a:xfrm rot="16200000">
                <a:off x="3978269" y="579362"/>
                <a:ext cx="32967" cy="1293756"/>
              </a:xfrm>
              <a:prstGeom prst="rightBracket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03" name="テキスト ボックス 202">
                <a:extLst>
                  <a:ext uri="{FF2B5EF4-FFF2-40B4-BE49-F238E27FC236}">
                    <a16:creationId xmlns:a16="http://schemas.microsoft.com/office/drawing/2014/main" id="{4FF00852-DE0B-4E71-8640-7679B640AB09}"/>
                  </a:ext>
                </a:extLst>
              </p:cNvPr>
              <p:cNvSpPr txBox="1"/>
              <p:nvPr/>
            </p:nvSpPr>
            <p:spPr>
              <a:xfrm>
                <a:off x="3536326" y="1052829"/>
                <a:ext cx="866374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700" dirty="0" err="1"/>
                  <a:t>n.s</a:t>
                </a:r>
                <a:endParaRPr kumimoji="1" lang="en-US" altLang="ja-JP" sz="800" dirty="0"/>
              </a:p>
            </p:txBody>
          </p:sp>
          <p:grpSp>
            <p:nvGrpSpPr>
              <p:cNvPr id="189" name="グループ化 188">
                <a:extLst>
                  <a:ext uri="{FF2B5EF4-FFF2-40B4-BE49-F238E27FC236}">
                    <a16:creationId xmlns:a16="http://schemas.microsoft.com/office/drawing/2014/main" id="{7E7B693B-7783-41D2-9362-AF34999A9C9A}"/>
                  </a:ext>
                </a:extLst>
              </p:cNvPr>
              <p:cNvGrpSpPr/>
              <p:nvPr/>
            </p:nvGrpSpPr>
            <p:grpSpPr>
              <a:xfrm>
                <a:off x="3465262" y="1196320"/>
                <a:ext cx="1343203" cy="269807"/>
                <a:chOff x="4368025" y="7514084"/>
                <a:chExt cx="1343203" cy="269807"/>
              </a:xfrm>
            </p:grpSpPr>
            <p:grpSp>
              <p:nvGrpSpPr>
                <p:cNvPr id="190" name="グループ化 189">
                  <a:extLst>
                    <a:ext uri="{FF2B5EF4-FFF2-40B4-BE49-F238E27FC236}">
                      <a16:creationId xmlns:a16="http://schemas.microsoft.com/office/drawing/2014/main" id="{C004CF25-3422-4B70-8D1E-1D2888EB9E48}"/>
                    </a:ext>
                  </a:extLst>
                </p:cNvPr>
                <p:cNvGrpSpPr/>
                <p:nvPr/>
              </p:nvGrpSpPr>
              <p:grpSpPr>
                <a:xfrm>
                  <a:off x="4368025" y="7583836"/>
                  <a:ext cx="663902" cy="200055"/>
                  <a:chOff x="2549234" y="5175180"/>
                  <a:chExt cx="730292" cy="200055"/>
                </a:xfrm>
              </p:grpSpPr>
              <p:sp>
                <p:nvSpPr>
                  <p:cNvPr id="195" name="右大かっこ 194">
                    <a:extLst>
                      <a:ext uri="{FF2B5EF4-FFF2-40B4-BE49-F238E27FC236}">
                        <a16:creationId xmlns:a16="http://schemas.microsoft.com/office/drawing/2014/main" id="{58B71BE0-A1A4-4C8E-876A-3756FC7DF603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2899395" y="4971916"/>
                    <a:ext cx="29970" cy="730292"/>
                  </a:xfrm>
                  <a:prstGeom prst="rightBracket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 dirty="0"/>
                  </a:p>
                </p:txBody>
              </p:sp>
              <p:sp>
                <p:nvSpPr>
                  <p:cNvPr id="196" name="テキスト ボックス 195">
                    <a:extLst>
                      <a:ext uri="{FF2B5EF4-FFF2-40B4-BE49-F238E27FC236}">
                        <a16:creationId xmlns:a16="http://schemas.microsoft.com/office/drawing/2014/main" id="{DDF03B9B-9069-4CE9-9917-BA75E0F4FC5B}"/>
                      </a:ext>
                    </a:extLst>
                  </p:cNvPr>
                  <p:cNvSpPr txBox="1"/>
                  <p:nvPr/>
                </p:nvSpPr>
                <p:spPr>
                  <a:xfrm>
                    <a:off x="2711089" y="5175180"/>
                    <a:ext cx="489046" cy="20005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kumimoji="1" lang="en-US" altLang="ja-JP" sz="700" dirty="0" err="1"/>
                      <a:t>n.s</a:t>
                    </a:r>
                    <a:endParaRPr kumimoji="1" lang="en-US" altLang="ja-JP" sz="900" dirty="0"/>
                  </a:p>
                </p:txBody>
              </p:sp>
            </p:grpSp>
            <p:sp>
              <p:nvSpPr>
                <p:cNvPr id="191" name="右大かっこ 190">
                  <a:extLst>
                    <a:ext uri="{FF2B5EF4-FFF2-40B4-BE49-F238E27FC236}">
                      <a16:creationId xmlns:a16="http://schemas.microsoft.com/office/drawing/2014/main" id="{ADF764B2-3323-481F-BFA4-24E66A5AE46D}"/>
                    </a:ext>
                  </a:extLst>
                </p:cNvPr>
                <p:cNvSpPr/>
                <p:nvPr/>
              </p:nvSpPr>
              <p:spPr>
                <a:xfrm rot="16200000">
                  <a:off x="5364292" y="7413767"/>
                  <a:ext cx="29970" cy="663902"/>
                </a:xfrm>
                <a:prstGeom prst="rightBracket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grpSp>
              <p:nvGrpSpPr>
                <p:cNvPr id="192" name="グループ化 191">
                  <a:extLst>
                    <a:ext uri="{FF2B5EF4-FFF2-40B4-BE49-F238E27FC236}">
                      <a16:creationId xmlns:a16="http://schemas.microsoft.com/office/drawing/2014/main" id="{B4024DE9-F333-454F-8317-8E42C0643D53}"/>
                    </a:ext>
                  </a:extLst>
                </p:cNvPr>
                <p:cNvGrpSpPr/>
                <p:nvPr/>
              </p:nvGrpSpPr>
              <p:grpSpPr>
                <a:xfrm>
                  <a:off x="4381072" y="7514084"/>
                  <a:ext cx="1293756" cy="200055"/>
                  <a:chOff x="2539677" y="5215007"/>
                  <a:chExt cx="730292" cy="181868"/>
                </a:xfrm>
              </p:grpSpPr>
              <p:sp>
                <p:nvSpPr>
                  <p:cNvPr id="193" name="右大かっこ 192">
                    <a:extLst>
                      <a:ext uri="{FF2B5EF4-FFF2-40B4-BE49-F238E27FC236}">
                        <a16:creationId xmlns:a16="http://schemas.microsoft.com/office/drawing/2014/main" id="{3AD976CF-70DB-423E-B902-30E9AD2756CC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2889838" y="4996815"/>
                    <a:ext cx="29970" cy="730292"/>
                  </a:xfrm>
                  <a:prstGeom prst="rightBracket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 dirty="0"/>
                  </a:p>
                </p:txBody>
              </p:sp>
              <p:sp>
                <p:nvSpPr>
                  <p:cNvPr id="194" name="テキスト ボックス 193">
                    <a:extLst>
                      <a:ext uri="{FF2B5EF4-FFF2-40B4-BE49-F238E27FC236}">
                        <a16:creationId xmlns:a16="http://schemas.microsoft.com/office/drawing/2014/main" id="{077FD3DC-DFF2-474B-ACF1-73BC57DE97E8}"/>
                      </a:ext>
                    </a:extLst>
                  </p:cNvPr>
                  <p:cNvSpPr txBox="1"/>
                  <p:nvPr/>
                </p:nvSpPr>
                <p:spPr>
                  <a:xfrm>
                    <a:off x="2646052" y="5215007"/>
                    <a:ext cx="489046" cy="18186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kumimoji="1" lang="en-US" altLang="ja-JP" sz="700" dirty="0" err="1"/>
                      <a:t>n.s</a:t>
                    </a:r>
                    <a:endParaRPr kumimoji="1" lang="en-US" altLang="ja-JP" sz="800" dirty="0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2665977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グループ化 39">
            <a:extLst>
              <a:ext uri="{FF2B5EF4-FFF2-40B4-BE49-F238E27FC236}">
                <a16:creationId xmlns:a16="http://schemas.microsoft.com/office/drawing/2014/main" id="{FF628A7C-24EA-4E60-9D23-B0BA8A5C3EB9}"/>
              </a:ext>
            </a:extLst>
          </p:cNvPr>
          <p:cNvGrpSpPr/>
          <p:nvPr/>
        </p:nvGrpSpPr>
        <p:grpSpPr>
          <a:xfrm>
            <a:off x="36269" y="972771"/>
            <a:ext cx="6820649" cy="3790918"/>
            <a:chOff x="23110" y="1635450"/>
            <a:chExt cx="6820649" cy="3790918"/>
          </a:xfrm>
        </p:grpSpPr>
        <p:grpSp>
          <p:nvGrpSpPr>
            <p:cNvPr id="2" name="グループ化 1">
              <a:extLst>
                <a:ext uri="{FF2B5EF4-FFF2-40B4-BE49-F238E27FC236}">
                  <a16:creationId xmlns:a16="http://schemas.microsoft.com/office/drawing/2014/main" id="{2227517B-0EA3-490D-B550-AD471B3F06B7}"/>
                </a:ext>
              </a:extLst>
            </p:cNvPr>
            <p:cNvGrpSpPr/>
            <p:nvPr/>
          </p:nvGrpSpPr>
          <p:grpSpPr>
            <a:xfrm>
              <a:off x="23110" y="1635450"/>
              <a:ext cx="6785461" cy="1585214"/>
              <a:chOff x="125875" y="716770"/>
              <a:chExt cx="6785461" cy="1585214"/>
            </a:xfrm>
          </p:grpSpPr>
          <p:sp>
            <p:nvSpPr>
              <p:cNvPr id="3" name="テキスト ボックス 2">
                <a:extLst>
                  <a:ext uri="{FF2B5EF4-FFF2-40B4-BE49-F238E27FC236}">
                    <a16:creationId xmlns:a16="http://schemas.microsoft.com/office/drawing/2014/main" id="{DC326339-EC09-4D2A-8C4F-361A708CAA98}"/>
                  </a:ext>
                </a:extLst>
              </p:cNvPr>
              <p:cNvSpPr txBox="1"/>
              <p:nvPr/>
            </p:nvSpPr>
            <p:spPr>
              <a:xfrm>
                <a:off x="3523895" y="716770"/>
                <a:ext cx="89172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700" dirty="0"/>
                  <a:t>Average </a:t>
                </a:r>
                <a:r>
                  <a:rPr kumimoji="1" lang="en-US" altLang="ja-JP" sz="700" dirty="0" err="1"/>
                  <a:t>dF</a:t>
                </a:r>
                <a:r>
                  <a:rPr kumimoji="1" lang="en-US" altLang="ja-JP" sz="700" dirty="0"/>
                  <a:t>/F</a:t>
                </a:r>
              </a:p>
              <a:p>
                <a:pPr algn="ctr"/>
                <a:r>
                  <a:rPr kumimoji="1" lang="en-US" altLang="ja-JP" sz="700" dirty="0"/>
                  <a:t>after stimulus</a:t>
                </a:r>
              </a:p>
            </p:txBody>
          </p:sp>
          <p:sp>
            <p:nvSpPr>
              <p:cNvPr id="4" name="テキスト ボックス 3">
                <a:extLst>
                  <a:ext uri="{FF2B5EF4-FFF2-40B4-BE49-F238E27FC236}">
                    <a16:creationId xmlns:a16="http://schemas.microsoft.com/office/drawing/2014/main" id="{E854AF41-C94C-401B-88F9-6697B6DB7346}"/>
                  </a:ext>
                </a:extLst>
              </p:cNvPr>
              <p:cNvSpPr txBox="1"/>
              <p:nvPr/>
            </p:nvSpPr>
            <p:spPr>
              <a:xfrm>
                <a:off x="6019616" y="732908"/>
                <a:ext cx="89172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700" dirty="0"/>
                  <a:t>Average </a:t>
                </a:r>
                <a:r>
                  <a:rPr kumimoji="1" lang="en-US" altLang="ja-JP" sz="700" dirty="0" err="1"/>
                  <a:t>dF</a:t>
                </a:r>
                <a:r>
                  <a:rPr kumimoji="1" lang="en-US" altLang="ja-JP" sz="700" dirty="0"/>
                  <a:t>/F</a:t>
                </a:r>
              </a:p>
              <a:p>
                <a:pPr algn="ctr"/>
                <a:r>
                  <a:rPr kumimoji="1" lang="en-US" altLang="ja-JP" sz="700" dirty="0"/>
                  <a:t>after stimulus</a:t>
                </a:r>
              </a:p>
            </p:txBody>
          </p:sp>
          <p:grpSp>
            <p:nvGrpSpPr>
              <p:cNvPr id="5" name="グループ化 4">
                <a:extLst>
                  <a:ext uri="{FF2B5EF4-FFF2-40B4-BE49-F238E27FC236}">
                    <a16:creationId xmlns:a16="http://schemas.microsoft.com/office/drawing/2014/main" id="{C0F1B54D-1FA8-4072-868B-04A9A90E407F}"/>
                  </a:ext>
                </a:extLst>
              </p:cNvPr>
              <p:cNvGrpSpPr/>
              <p:nvPr/>
            </p:nvGrpSpPr>
            <p:grpSpPr>
              <a:xfrm>
                <a:off x="125875" y="908647"/>
                <a:ext cx="6716885" cy="1393337"/>
                <a:chOff x="125875" y="908647"/>
                <a:chExt cx="6716885" cy="1393337"/>
              </a:xfrm>
            </p:grpSpPr>
            <p:pic>
              <p:nvPicPr>
                <p:cNvPr id="6" name="図 5">
                  <a:extLst>
                    <a:ext uri="{FF2B5EF4-FFF2-40B4-BE49-F238E27FC236}">
                      <a16:creationId xmlns:a16="http://schemas.microsoft.com/office/drawing/2014/main" id="{015D75F4-B1F1-4475-9943-5F8666CD9A7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25875" y="956136"/>
                  <a:ext cx="1805925" cy="1088100"/>
                </a:xfrm>
                <a:prstGeom prst="rect">
                  <a:avLst/>
                </a:prstGeom>
              </p:spPr>
            </p:pic>
            <p:grpSp>
              <p:nvGrpSpPr>
                <p:cNvPr id="7" name="グループ化 6">
                  <a:extLst>
                    <a:ext uri="{FF2B5EF4-FFF2-40B4-BE49-F238E27FC236}">
                      <a16:creationId xmlns:a16="http://schemas.microsoft.com/office/drawing/2014/main" id="{0411D421-4E1A-4C6D-A3C9-4E625DA2682D}"/>
                    </a:ext>
                  </a:extLst>
                </p:cNvPr>
                <p:cNvGrpSpPr/>
                <p:nvPr/>
              </p:nvGrpSpPr>
              <p:grpSpPr>
                <a:xfrm>
                  <a:off x="1626250" y="908647"/>
                  <a:ext cx="2850854" cy="1371096"/>
                  <a:chOff x="1626250" y="908647"/>
                  <a:chExt cx="2850854" cy="1371096"/>
                </a:xfrm>
              </p:grpSpPr>
              <p:grpSp>
                <p:nvGrpSpPr>
                  <p:cNvPr id="23" name="グループ化 22">
                    <a:extLst>
                      <a:ext uri="{FF2B5EF4-FFF2-40B4-BE49-F238E27FC236}">
                        <a16:creationId xmlns:a16="http://schemas.microsoft.com/office/drawing/2014/main" id="{44B2727E-30C2-4F2B-B7FA-FA785FE58D96}"/>
                      </a:ext>
                    </a:extLst>
                  </p:cNvPr>
                  <p:cNvGrpSpPr/>
                  <p:nvPr/>
                </p:nvGrpSpPr>
                <p:grpSpPr>
                  <a:xfrm>
                    <a:off x="1626250" y="911886"/>
                    <a:ext cx="2850854" cy="1367857"/>
                    <a:chOff x="1626250" y="911886"/>
                    <a:chExt cx="2850854" cy="1367857"/>
                  </a:xfrm>
                </p:grpSpPr>
                <p:grpSp>
                  <p:nvGrpSpPr>
                    <p:cNvPr id="27" name="グループ化 26">
                      <a:extLst>
                        <a:ext uri="{FF2B5EF4-FFF2-40B4-BE49-F238E27FC236}">
                          <a16:creationId xmlns:a16="http://schemas.microsoft.com/office/drawing/2014/main" id="{A92B96EA-7108-4F73-A32D-522D0A8DD75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626250" y="911886"/>
                      <a:ext cx="2850854" cy="1367857"/>
                      <a:chOff x="1626250" y="911886"/>
                      <a:chExt cx="2850854" cy="1367857"/>
                    </a:xfrm>
                  </p:grpSpPr>
                  <p:grpSp>
                    <p:nvGrpSpPr>
                      <p:cNvPr id="29" name="グループ化 28">
                        <a:extLst>
                          <a:ext uri="{FF2B5EF4-FFF2-40B4-BE49-F238E27FC236}">
                            <a16:creationId xmlns:a16="http://schemas.microsoft.com/office/drawing/2014/main" id="{D49B8E8A-5A74-4FFB-B745-983FDA19B567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626250" y="911886"/>
                        <a:ext cx="2850854" cy="1341954"/>
                        <a:chOff x="1626250" y="984244"/>
                        <a:chExt cx="2850854" cy="1341954"/>
                      </a:xfrm>
                    </p:grpSpPr>
                    <p:grpSp>
                      <p:nvGrpSpPr>
                        <p:cNvPr id="31" name="グループ化 30">
                          <a:extLst>
                            <a:ext uri="{FF2B5EF4-FFF2-40B4-BE49-F238E27FC236}">
                              <a16:creationId xmlns:a16="http://schemas.microsoft.com/office/drawing/2014/main" id="{2A53E6C0-6234-4286-9CCD-F17054B25E1F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1801174" y="1068330"/>
                          <a:ext cx="2675930" cy="1257868"/>
                          <a:chOff x="1796762" y="1061752"/>
                          <a:chExt cx="2675930" cy="1257868"/>
                        </a:xfrm>
                      </p:grpSpPr>
                      <p:grpSp>
                        <p:nvGrpSpPr>
                          <p:cNvPr id="34" name="グループ化 33">
                            <a:extLst>
                              <a:ext uri="{FF2B5EF4-FFF2-40B4-BE49-F238E27FC236}">
                                <a16:creationId xmlns:a16="http://schemas.microsoft.com/office/drawing/2014/main" id="{85BFE443-4845-491A-9647-CF1F68E3FFB6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1796762" y="1061752"/>
                            <a:ext cx="2541463" cy="1146418"/>
                            <a:chOff x="1796762" y="1061752"/>
                            <a:chExt cx="2541463" cy="1146418"/>
                          </a:xfrm>
                        </p:grpSpPr>
                        <p:pic>
                          <p:nvPicPr>
                            <p:cNvPr id="39" name="Picture 20">
                              <a:extLst>
                                <a:ext uri="{FF2B5EF4-FFF2-40B4-BE49-F238E27FC236}">
                                  <a16:creationId xmlns:a16="http://schemas.microsoft.com/office/drawing/2014/main" id="{A9D8A2B8-FC35-455C-BF2A-72ECD4FF2533}"/>
                                </a:ext>
                              </a:extLst>
                            </p:cNvPr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3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796762" y="1061752"/>
                              <a:ext cx="1697410" cy="1146418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  <p:pic>
                          <p:nvPicPr>
                            <p:cNvPr id="38" name="Picture 22">
                              <a:extLst>
                                <a:ext uri="{FF2B5EF4-FFF2-40B4-BE49-F238E27FC236}">
                                  <a16:creationId xmlns:a16="http://schemas.microsoft.com/office/drawing/2014/main" id="{49103FE6-C9FF-484D-8C42-F3F47FA798FF}"/>
                                </a:ext>
                              </a:extLst>
                            </p:cNvPr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4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3509682" y="1090508"/>
                              <a:ext cx="828543" cy="1083480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grpSp>
                      <p:sp>
                        <p:nvSpPr>
                          <p:cNvPr id="35" name="テキスト ボックス 34">
                            <a:extLst>
                              <a:ext uri="{FF2B5EF4-FFF2-40B4-BE49-F238E27FC236}">
                                <a16:creationId xmlns:a16="http://schemas.microsoft.com/office/drawing/2014/main" id="{9147D40F-2DA6-4BCA-8C9E-D3B0D6920DD9}"/>
                              </a:ext>
                            </a:extLst>
                          </p:cNvPr>
                          <p:cNvSpPr txBox="1"/>
                          <p:nvPr/>
                        </p:nvSpPr>
                        <p:spPr>
                          <a:xfrm>
                            <a:off x="3667680" y="2117462"/>
                            <a:ext cx="310394" cy="200055"/>
                          </a:xfrm>
                          <a:prstGeom prst="rect">
                            <a:avLst/>
                          </a:prstGeom>
                          <a:solidFill>
                            <a:schemeClr val="bg1"/>
                          </a:solidFill>
                        </p:spPr>
                        <p:txBody>
                          <a:bodyPr wrap="square" rtlCol="0">
                            <a:spAutoFit/>
                          </a:bodyPr>
                          <a:lstStyle/>
                          <a:p>
                            <a:pPr algn="ctr"/>
                            <a:r>
                              <a:rPr kumimoji="1" lang="en-US" altLang="ja-JP" sz="700" dirty="0"/>
                              <a:t>N2</a:t>
                            </a:r>
                            <a:endParaRPr kumimoji="1" lang="ja-JP" altLang="en-US" dirty="0"/>
                          </a:p>
                        </p:txBody>
                      </p:sp>
                      <p:sp>
                        <p:nvSpPr>
                          <p:cNvPr id="36" name="テキスト ボックス 35">
                            <a:extLst>
                              <a:ext uri="{FF2B5EF4-FFF2-40B4-BE49-F238E27FC236}">
                                <a16:creationId xmlns:a16="http://schemas.microsoft.com/office/drawing/2014/main" id="{6D91E14D-9039-4C4D-9070-2B482EB21F64}"/>
                              </a:ext>
                            </a:extLst>
                          </p:cNvPr>
                          <p:cNvSpPr txBox="1"/>
                          <p:nvPr/>
                        </p:nvSpPr>
                        <p:spPr>
                          <a:xfrm>
                            <a:off x="3915983" y="2119565"/>
                            <a:ext cx="556709" cy="200055"/>
                          </a:xfrm>
                          <a:prstGeom prst="rect">
                            <a:avLst/>
                          </a:prstGeom>
                          <a:solidFill>
                            <a:schemeClr val="bg1"/>
                          </a:solidFill>
                        </p:spPr>
                        <p:txBody>
                          <a:bodyPr wrap="square" rtlCol="0">
                            <a:spAutoFit/>
                          </a:bodyPr>
                          <a:lstStyle/>
                          <a:p>
                            <a:pPr algn="ctr"/>
                            <a:r>
                              <a:rPr kumimoji="1" lang="en-US" altLang="ja-JP" sz="700" i="1" dirty="0"/>
                              <a:t>pkc-1(nj3)</a:t>
                            </a:r>
                          </a:p>
                        </p:txBody>
                      </p:sp>
                    </p:grpSp>
                    <p:sp>
                      <p:nvSpPr>
                        <p:cNvPr id="32" name="テキスト ボックス 31">
                          <a:extLst>
                            <a:ext uri="{FF2B5EF4-FFF2-40B4-BE49-F238E27FC236}">
                              <a16:creationId xmlns:a16="http://schemas.microsoft.com/office/drawing/2014/main" id="{0E07F087-524F-442A-B13E-7EC44CCA790E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1907006" y="1126920"/>
                          <a:ext cx="1480121" cy="207194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r>
                            <a:rPr kumimoji="1" lang="ja-JP" altLang="en-US" sz="7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■ </a:t>
                          </a:r>
                          <a:r>
                            <a:rPr kumimoji="1" lang="en-US" altLang="ja-JP" sz="700" dirty="0"/>
                            <a:t>N2      </a:t>
                          </a:r>
                          <a:r>
                            <a:rPr kumimoji="1" lang="ja-JP" altLang="en-US" sz="700" dirty="0">
                              <a:solidFill>
                                <a:srgbClr val="A62A85"/>
                              </a:solidFill>
                            </a:rPr>
                            <a:t>■ </a:t>
                          </a:r>
                          <a:r>
                            <a:rPr kumimoji="1" lang="ja-JP" altLang="en-US" sz="700" dirty="0"/>
                            <a:t> </a:t>
                          </a:r>
                          <a:r>
                            <a:rPr kumimoji="1" lang="en-US" altLang="ja-JP" sz="700" i="1" dirty="0"/>
                            <a:t>pkc-1(nj3)</a:t>
                          </a:r>
                          <a:endParaRPr kumimoji="1" lang="ja-JP" altLang="en-US" sz="700" i="1" dirty="0"/>
                        </a:p>
                      </p:txBody>
                    </p:sp>
                    <p:sp>
                      <p:nvSpPr>
                        <p:cNvPr id="33" name="テキスト ボックス 32">
                          <a:extLst>
                            <a:ext uri="{FF2B5EF4-FFF2-40B4-BE49-F238E27FC236}">
                              <a16:creationId xmlns:a16="http://schemas.microsoft.com/office/drawing/2014/main" id="{90BB8CCF-DF63-44DC-BE65-B4C9D114B0F9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 rot="16200000">
                          <a:off x="1442306" y="1168188"/>
                          <a:ext cx="567944" cy="200055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r>
                            <a:rPr kumimoji="1" lang="en-US" altLang="ja-JP" sz="700" b="1" dirty="0" err="1"/>
                            <a:t>dF</a:t>
                          </a:r>
                          <a:r>
                            <a:rPr kumimoji="1" lang="en-US" altLang="ja-JP" sz="700" b="1" dirty="0"/>
                            <a:t>/F (%)</a:t>
                          </a:r>
                          <a:endParaRPr kumimoji="1" lang="ja-JP" altLang="en-US" sz="700" b="1" i="1" dirty="0"/>
                        </a:p>
                      </p:txBody>
                    </p:sp>
                  </p:grpSp>
                  <p:sp>
                    <p:nvSpPr>
                      <p:cNvPr id="30" name="テキスト ボックス 29">
                        <a:extLst>
                          <a:ext uri="{FF2B5EF4-FFF2-40B4-BE49-F238E27FC236}">
                            <a16:creationId xmlns:a16="http://schemas.microsoft.com/office/drawing/2014/main" id="{6885D45F-D9B5-4744-A9C1-FFA1DEAF1B29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2949025" y="2079688"/>
                        <a:ext cx="617188" cy="200055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kumimoji="1" lang="en-US" altLang="ja-JP" sz="700" b="1" dirty="0"/>
                          <a:t>time (sec)</a:t>
                        </a:r>
                        <a:endParaRPr kumimoji="1" lang="ja-JP" altLang="en-US" sz="700" b="1" i="1" dirty="0"/>
                      </a:p>
                    </p:txBody>
                  </p:sp>
                </p:grpSp>
                <p:sp>
                  <p:nvSpPr>
                    <p:cNvPr id="28" name="正方形/長方形 27">
                      <a:extLst>
                        <a:ext uri="{FF2B5EF4-FFF2-40B4-BE49-F238E27FC236}">
                          <a16:creationId xmlns:a16="http://schemas.microsoft.com/office/drawing/2014/main" id="{B29CBE99-84F0-435C-B69F-EA63E67D67E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71240" y="1053600"/>
                      <a:ext cx="763723" cy="968460"/>
                    </a:xfrm>
                    <a:prstGeom prst="rect">
                      <a:avLst/>
                    </a:prstGeom>
                    <a:solidFill>
                      <a:schemeClr val="bg2">
                        <a:lumMod val="75000"/>
                        <a:alpha val="12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ja-JP" altLang="en-US" dirty="0"/>
                    </a:p>
                  </p:txBody>
                </p:sp>
              </p:grpSp>
              <p:grpSp>
                <p:nvGrpSpPr>
                  <p:cNvPr id="24" name="グループ化 23">
                    <a:extLst>
                      <a:ext uri="{FF2B5EF4-FFF2-40B4-BE49-F238E27FC236}">
                        <a16:creationId xmlns:a16="http://schemas.microsoft.com/office/drawing/2014/main" id="{D6B390B3-7DEB-42DB-A8E7-9914BE3E34C0}"/>
                      </a:ext>
                    </a:extLst>
                  </p:cNvPr>
                  <p:cNvGrpSpPr/>
                  <p:nvPr/>
                </p:nvGrpSpPr>
                <p:grpSpPr>
                  <a:xfrm>
                    <a:off x="3800464" y="908647"/>
                    <a:ext cx="357147" cy="215444"/>
                    <a:chOff x="4492532" y="526824"/>
                    <a:chExt cx="939281" cy="190731"/>
                  </a:xfrm>
                </p:grpSpPr>
                <p:sp>
                  <p:nvSpPr>
                    <p:cNvPr id="25" name="右大かっこ 24">
                      <a:extLst>
                        <a:ext uri="{FF2B5EF4-FFF2-40B4-BE49-F238E27FC236}">
                          <a16:creationId xmlns:a16="http://schemas.microsoft.com/office/drawing/2014/main" id="{5B41E70D-8508-45C7-9824-104362262E59}"/>
                        </a:ext>
                      </a:extLst>
                    </p:cNvPr>
                    <p:cNvSpPr/>
                    <p:nvPr/>
                  </p:nvSpPr>
                  <p:spPr>
                    <a:xfrm rot="16200000">
                      <a:off x="4948550" y="189264"/>
                      <a:ext cx="27246" cy="939281"/>
                    </a:xfrm>
                    <a:prstGeom prst="rightBracket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  <p:sp>
                  <p:nvSpPr>
                    <p:cNvPr id="26" name="テキスト ボックス 25">
                      <a:extLst>
                        <a:ext uri="{FF2B5EF4-FFF2-40B4-BE49-F238E27FC236}">
                          <a16:creationId xmlns:a16="http://schemas.microsoft.com/office/drawing/2014/main" id="{71DC1478-871F-4FCD-AB09-674FCA9A40E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568861" y="526824"/>
                      <a:ext cx="786623" cy="19073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kumimoji="1" lang="en-US" altLang="ja-JP" sz="800" dirty="0"/>
                        <a:t>**</a:t>
                      </a:r>
                      <a:endParaRPr kumimoji="1" lang="en-US" altLang="ja-JP" sz="900" dirty="0"/>
                    </a:p>
                  </p:txBody>
                </p:sp>
              </p:grpSp>
            </p:grpSp>
            <p:grpSp>
              <p:nvGrpSpPr>
                <p:cNvPr id="8" name="グループ化 7">
                  <a:extLst>
                    <a:ext uri="{FF2B5EF4-FFF2-40B4-BE49-F238E27FC236}">
                      <a16:creationId xmlns:a16="http://schemas.microsoft.com/office/drawing/2014/main" id="{A6441CA5-335E-4111-A613-22E63DF211B6}"/>
                    </a:ext>
                  </a:extLst>
                </p:cNvPr>
                <p:cNvGrpSpPr/>
                <p:nvPr/>
              </p:nvGrpSpPr>
              <p:grpSpPr>
                <a:xfrm>
                  <a:off x="4375325" y="965508"/>
                  <a:ext cx="2467435" cy="1336476"/>
                  <a:chOff x="4375325" y="965508"/>
                  <a:chExt cx="2467435" cy="1336476"/>
                </a:xfrm>
              </p:grpSpPr>
              <p:grpSp>
                <p:nvGrpSpPr>
                  <p:cNvPr id="9" name="グループ化 8">
                    <a:extLst>
                      <a:ext uri="{FF2B5EF4-FFF2-40B4-BE49-F238E27FC236}">
                        <a16:creationId xmlns:a16="http://schemas.microsoft.com/office/drawing/2014/main" id="{C29713A7-7ECE-4224-9922-C645195DCA3A}"/>
                      </a:ext>
                    </a:extLst>
                  </p:cNvPr>
                  <p:cNvGrpSpPr/>
                  <p:nvPr/>
                </p:nvGrpSpPr>
                <p:grpSpPr>
                  <a:xfrm>
                    <a:off x="4375325" y="998464"/>
                    <a:ext cx="2467435" cy="1303520"/>
                    <a:chOff x="4390565" y="990844"/>
                    <a:chExt cx="2467435" cy="1303520"/>
                  </a:xfrm>
                </p:grpSpPr>
                <p:grpSp>
                  <p:nvGrpSpPr>
                    <p:cNvPr id="13" name="グループ化 12">
                      <a:extLst>
                        <a:ext uri="{FF2B5EF4-FFF2-40B4-BE49-F238E27FC236}">
                          <a16:creationId xmlns:a16="http://schemas.microsoft.com/office/drawing/2014/main" id="{C7C40881-76CD-4772-80ED-9EE1442BAF6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390565" y="990844"/>
                      <a:ext cx="2467435" cy="1303520"/>
                      <a:chOff x="4390565" y="1061752"/>
                      <a:chExt cx="2467435" cy="1303520"/>
                    </a:xfrm>
                  </p:grpSpPr>
                  <p:sp>
                    <p:nvSpPr>
                      <p:cNvPr id="15" name="テキスト ボックス 14">
                        <a:extLst>
                          <a:ext uri="{FF2B5EF4-FFF2-40B4-BE49-F238E27FC236}">
                            <a16:creationId xmlns:a16="http://schemas.microsoft.com/office/drawing/2014/main" id="{D01247BD-955E-4940-B001-8EE7C27B1A88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6195825" y="2086283"/>
                        <a:ext cx="310394" cy="20005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kumimoji="1" lang="en-US" altLang="ja-JP" sz="700" dirty="0"/>
                          <a:t>N2</a:t>
                        </a:r>
                        <a:endParaRPr kumimoji="1" lang="ja-JP" altLang="en-US" dirty="0"/>
                      </a:p>
                    </p:txBody>
                  </p:sp>
                  <p:sp>
                    <p:nvSpPr>
                      <p:cNvPr id="16" name="テキスト ボックス 15">
                        <a:extLst>
                          <a:ext uri="{FF2B5EF4-FFF2-40B4-BE49-F238E27FC236}">
                            <a16:creationId xmlns:a16="http://schemas.microsoft.com/office/drawing/2014/main" id="{FA4AD3C7-FAAA-4B51-B6D3-58929991625C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6450079" y="2088273"/>
                        <a:ext cx="407921" cy="27699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kumimoji="1" lang="en-US" altLang="ja-JP" sz="600" i="1" dirty="0"/>
                          <a:t>unc-64</a:t>
                        </a:r>
                      </a:p>
                      <a:p>
                        <a:pPr algn="ctr"/>
                        <a:r>
                          <a:rPr kumimoji="1" lang="en-US" altLang="ja-JP" sz="600" i="1" dirty="0"/>
                          <a:t>(S65A)</a:t>
                        </a:r>
                        <a:endParaRPr kumimoji="1" lang="ja-JP" altLang="en-US" sz="600" i="1" dirty="0"/>
                      </a:p>
                    </p:txBody>
                  </p:sp>
                  <p:grpSp>
                    <p:nvGrpSpPr>
                      <p:cNvPr id="17" name="グループ化 16">
                        <a:extLst>
                          <a:ext uri="{FF2B5EF4-FFF2-40B4-BE49-F238E27FC236}">
                            <a16:creationId xmlns:a16="http://schemas.microsoft.com/office/drawing/2014/main" id="{34CF65AB-2695-470F-B7A8-E985F6B4F8F4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4390565" y="1061752"/>
                        <a:ext cx="2467435" cy="1151137"/>
                        <a:chOff x="4390565" y="1061752"/>
                        <a:chExt cx="2467435" cy="1151137"/>
                      </a:xfrm>
                    </p:grpSpPr>
                    <p:grpSp>
                      <p:nvGrpSpPr>
                        <p:cNvPr id="18" name="グループ化 17">
                          <a:extLst>
                            <a:ext uri="{FF2B5EF4-FFF2-40B4-BE49-F238E27FC236}">
                              <a16:creationId xmlns:a16="http://schemas.microsoft.com/office/drawing/2014/main" id="{C7908F54-DA87-45A3-810C-B45E480BACFB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4390565" y="1061752"/>
                          <a:ext cx="2467435" cy="1151137"/>
                          <a:chOff x="4390565" y="1061752"/>
                          <a:chExt cx="2467435" cy="1151137"/>
                        </a:xfrm>
                      </p:grpSpPr>
                      <p:pic>
                        <p:nvPicPr>
                          <p:cNvPr id="21" name="Picture 18">
                            <a:extLst>
                              <a:ext uri="{FF2B5EF4-FFF2-40B4-BE49-F238E27FC236}">
                                <a16:creationId xmlns:a16="http://schemas.microsoft.com/office/drawing/2014/main" id="{216EC861-B710-4D10-BE41-66D1FD891C8E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390565" y="1066471"/>
                            <a:ext cx="1697410" cy="1146418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  <p:pic>
                        <p:nvPicPr>
                          <p:cNvPr id="22" name="Picture 24">
                            <a:extLst>
                              <a:ext uri="{FF2B5EF4-FFF2-40B4-BE49-F238E27FC236}">
                                <a16:creationId xmlns:a16="http://schemas.microsoft.com/office/drawing/2014/main" id="{D9DBC9C3-BD3A-4DBE-8CB3-55A8ED4C3444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6067994" y="1061752"/>
                            <a:ext cx="790006" cy="107701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grpSp>
                    <p:sp>
                      <p:nvSpPr>
                        <p:cNvPr id="19" name="テキスト ボックス 18">
                          <a:extLst>
                            <a:ext uri="{FF2B5EF4-FFF2-40B4-BE49-F238E27FC236}">
                              <a16:creationId xmlns:a16="http://schemas.microsoft.com/office/drawing/2014/main" id="{178A3D32-6BEB-4FDE-AA01-E79133DB55BF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4573816" y="1113791"/>
                          <a:ext cx="1386327" cy="200055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r>
                            <a:rPr kumimoji="1" lang="ja-JP" altLang="en-US" sz="7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■</a:t>
                          </a:r>
                          <a:r>
                            <a:rPr kumimoji="1" lang="en-US" altLang="ja-JP" sz="700" dirty="0"/>
                            <a:t>N2     </a:t>
                          </a:r>
                          <a:r>
                            <a:rPr kumimoji="1" lang="ja-JP" altLang="en-US" sz="700" dirty="0">
                              <a:solidFill>
                                <a:srgbClr val="488C49"/>
                              </a:solidFill>
                            </a:rPr>
                            <a:t>■</a:t>
                          </a:r>
                          <a:r>
                            <a:rPr kumimoji="1" lang="ja-JP" altLang="en-US" sz="700" dirty="0"/>
                            <a:t> </a:t>
                          </a:r>
                          <a:r>
                            <a:rPr kumimoji="1" lang="en-US" altLang="ja-JP" sz="700" i="1" dirty="0"/>
                            <a:t>unc-64(S65A)</a:t>
                          </a:r>
                          <a:endParaRPr kumimoji="1" lang="ja-JP" altLang="en-US" sz="700" i="1" dirty="0"/>
                        </a:p>
                      </p:txBody>
                    </p:sp>
                  </p:grpSp>
                </p:grpSp>
                <p:sp>
                  <p:nvSpPr>
                    <p:cNvPr id="14" name="正方形/長方形 13">
                      <a:extLst>
                        <a:ext uri="{FF2B5EF4-FFF2-40B4-BE49-F238E27FC236}">
                          <a16:creationId xmlns:a16="http://schemas.microsoft.com/office/drawing/2014/main" id="{7AD67D5F-2774-42CE-B434-3C749DA66AC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30708" y="1045119"/>
                      <a:ext cx="804332" cy="968460"/>
                    </a:xfrm>
                    <a:prstGeom prst="rect">
                      <a:avLst/>
                    </a:prstGeom>
                    <a:solidFill>
                      <a:schemeClr val="bg2">
                        <a:lumMod val="75000"/>
                        <a:alpha val="12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ja-JP" altLang="en-US" dirty="0"/>
                    </a:p>
                  </p:txBody>
                </p:sp>
              </p:grpSp>
              <p:grpSp>
                <p:nvGrpSpPr>
                  <p:cNvPr id="10" name="グループ化 9">
                    <a:extLst>
                      <a:ext uri="{FF2B5EF4-FFF2-40B4-BE49-F238E27FC236}">
                        <a16:creationId xmlns:a16="http://schemas.microsoft.com/office/drawing/2014/main" id="{AB665C80-A284-4A60-BD66-2C47ABA4F9C5}"/>
                      </a:ext>
                    </a:extLst>
                  </p:cNvPr>
                  <p:cNvGrpSpPr/>
                  <p:nvPr/>
                </p:nvGrpSpPr>
                <p:grpSpPr>
                  <a:xfrm>
                    <a:off x="6313718" y="965508"/>
                    <a:ext cx="354522" cy="215444"/>
                    <a:chOff x="4492532" y="526824"/>
                    <a:chExt cx="939281" cy="190731"/>
                  </a:xfrm>
                </p:grpSpPr>
                <p:sp>
                  <p:nvSpPr>
                    <p:cNvPr id="11" name="右大かっこ 10">
                      <a:extLst>
                        <a:ext uri="{FF2B5EF4-FFF2-40B4-BE49-F238E27FC236}">
                          <a16:creationId xmlns:a16="http://schemas.microsoft.com/office/drawing/2014/main" id="{F1DA71FD-58F7-41E0-A743-D58DEC0FEBA1}"/>
                        </a:ext>
                      </a:extLst>
                    </p:cNvPr>
                    <p:cNvSpPr/>
                    <p:nvPr/>
                  </p:nvSpPr>
                  <p:spPr>
                    <a:xfrm rot="16200000">
                      <a:off x="4948550" y="189264"/>
                      <a:ext cx="27246" cy="939281"/>
                    </a:xfrm>
                    <a:prstGeom prst="rightBracket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  <p:sp>
                  <p:nvSpPr>
                    <p:cNvPr id="12" name="テキスト ボックス 11">
                      <a:extLst>
                        <a:ext uri="{FF2B5EF4-FFF2-40B4-BE49-F238E27FC236}">
                          <a16:creationId xmlns:a16="http://schemas.microsoft.com/office/drawing/2014/main" id="{F83B202D-5883-44E6-B9DB-EFB2DCA91F5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568861" y="526824"/>
                      <a:ext cx="786623" cy="19073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kumimoji="1" lang="en-US" altLang="ja-JP" sz="800" dirty="0"/>
                        <a:t>**</a:t>
                      </a:r>
                      <a:endParaRPr kumimoji="1" lang="en-US" altLang="ja-JP" sz="900" dirty="0"/>
                    </a:p>
                  </p:txBody>
                </p:sp>
              </p:grpSp>
            </p:grpSp>
          </p:grpSp>
        </p:grpSp>
        <p:grpSp>
          <p:nvGrpSpPr>
            <p:cNvPr id="89" name="グループ化 88">
              <a:extLst>
                <a:ext uri="{FF2B5EF4-FFF2-40B4-BE49-F238E27FC236}">
                  <a16:creationId xmlns:a16="http://schemas.microsoft.com/office/drawing/2014/main" id="{539642CA-22E8-4449-A263-7272D4B5BB32}"/>
                </a:ext>
              </a:extLst>
            </p:cNvPr>
            <p:cNvGrpSpPr/>
            <p:nvPr/>
          </p:nvGrpSpPr>
          <p:grpSpPr>
            <a:xfrm>
              <a:off x="3353723" y="3260500"/>
              <a:ext cx="3490036" cy="2165868"/>
              <a:chOff x="871028" y="7273260"/>
              <a:chExt cx="5508156" cy="2165868"/>
            </a:xfrm>
          </p:grpSpPr>
          <p:grpSp>
            <p:nvGrpSpPr>
              <p:cNvPr id="42" name="グループ化 41">
                <a:extLst>
                  <a:ext uri="{FF2B5EF4-FFF2-40B4-BE49-F238E27FC236}">
                    <a16:creationId xmlns:a16="http://schemas.microsoft.com/office/drawing/2014/main" id="{41E0078A-8DDC-4B22-BC39-6D9F30EFD2AE}"/>
                  </a:ext>
                </a:extLst>
              </p:cNvPr>
              <p:cNvGrpSpPr/>
              <p:nvPr/>
            </p:nvGrpSpPr>
            <p:grpSpPr>
              <a:xfrm>
                <a:off x="1207333" y="7367426"/>
                <a:ext cx="5171851" cy="1912897"/>
                <a:chOff x="660777" y="80740"/>
                <a:chExt cx="6257946" cy="2546065"/>
              </a:xfrm>
            </p:grpSpPr>
            <p:sp>
              <p:nvSpPr>
                <p:cNvPr id="63" name="テキスト ボックス 62">
                  <a:extLst>
                    <a:ext uri="{FF2B5EF4-FFF2-40B4-BE49-F238E27FC236}">
                      <a16:creationId xmlns:a16="http://schemas.microsoft.com/office/drawing/2014/main" id="{B5B94922-1602-4224-A346-0E51F2094DC0}"/>
                    </a:ext>
                  </a:extLst>
                </p:cNvPr>
                <p:cNvSpPr txBox="1"/>
                <p:nvPr/>
              </p:nvSpPr>
              <p:spPr>
                <a:xfrm rot="5400000">
                  <a:off x="6239222" y="766202"/>
                  <a:ext cx="594918" cy="76408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ja-JP" sz="1000" b="1" dirty="0">
                      <a:solidFill>
                        <a:srgbClr val="418E43"/>
                      </a:solidFill>
                    </a:rPr>
                    <a:t>**</a:t>
                  </a:r>
                </a:p>
                <a:p>
                  <a:pPr algn="ctr"/>
                  <a:r>
                    <a:rPr kumimoji="1" lang="en-US" altLang="ja-JP" sz="1000" b="1" dirty="0">
                      <a:solidFill>
                        <a:srgbClr val="AC42A3"/>
                      </a:solidFill>
                    </a:rPr>
                    <a:t>*</a:t>
                  </a:r>
                  <a:endParaRPr kumimoji="1" lang="en-US" altLang="ja-JP" sz="800" b="1" dirty="0">
                    <a:solidFill>
                      <a:srgbClr val="AC42A3"/>
                    </a:solidFill>
                  </a:endParaRPr>
                </a:p>
              </p:txBody>
            </p:sp>
            <p:grpSp>
              <p:nvGrpSpPr>
                <p:cNvPr id="56" name="グループ化 55">
                  <a:extLst>
                    <a:ext uri="{FF2B5EF4-FFF2-40B4-BE49-F238E27FC236}">
                      <a16:creationId xmlns:a16="http://schemas.microsoft.com/office/drawing/2014/main" id="{9700D55C-4117-4261-8258-1CC28125B620}"/>
                    </a:ext>
                  </a:extLst>
                </p:cNvPr>
                <p:cNvGrpSpPr/>
                <p:nvPr/>
              </p:nvGrpSpPr>
              <p:grpSpPr>
                <a:xfrm>
                  <a:off x="660777" y="80740"/>
                  <a:ext cx="6094685" cy="2546065"/>
                  <a:chOff x="810405" y="72427"/>
                  <a:chExt cx="6094685" cy="2546065"/>
                </a:xfrm>
              </p:grpSpPr>
              <p:sp>
                <p:nvSpPr>
                  <p:cNvPr id="61" name="テキスト ボックス 60">
                    <a:extLst>
                      <a:ext uri="{FF2B5EF4-FFF2-40B4-BE49-F238E27FC236}">
                        <a16:creationId xmlns:a16="http://schemas.microsoft.com/office/drawing/2014/main" id="{6C552D4D-604C-4EB8-AB50-CEDAA8163675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-275709" y="1158541"/>
                    <a:ext cx="2546065" cy="37383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kumimoji="1" lang="en-US" altLang="ja-JP" sz="1000" b="1" dirty="0"/>
                      <a:t>Recovery in fluorescence</a:t>
                    </a:r>
                    <a:endParaRPr kumimoji="1" lang="ja-JP" altLang="en-US" sz="1100" b="1" dirty="0"/>
                  </a:p>
                </p:txBody>
              </p:sp>
              <p:sp>
                <p:nvSpPr>
                  <p:cNvPr id="59" name="テキスト ボックス 58">
                    <a:extLst>
                      <a:ext uri="{FF2B5EF4-FFF2-40B4-BE49-F238E27FC236}">
                        <a16:creationId xmlns:a16="http://schemas.microsoft.com/office/drawing/2014/main" id="{4FDB7879-3160-4688-9142-698EF8D57254}"/>
                      </a:ext>
                    </a:extLst>
                  </p:cNvPr>
                  <p:cNvSpPr txBox="1"/>
                  <p:nvPr/>
                </p:nvSpPr>
                <p:spPr>
                  <a:xfrm>
                    <a:off x="5556075" y="1974806"/>
                    <a:ext cx="1349015" cy="3277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kumimoji="1" lang="en-US" altLang="ja-JP" sz="1000" b="1" dirty="0"/>
                      <a:t>time [sec]</a:t>
                    </a:r>
                    <a:endParaRPr kumimoji="1" lang="ja-JP" altLang="en-US" sz="1000" b="1" dirty="0"/>
                  </a:p>
                </p:txBody>
              </p:sp>
            </p:grpSp>
          </p:grpSp>
          <p:graphicFrame>
            <p:nvGraphicFramePr>
              <p:cNvPr id="88" name="グラフ 87">
                <a:extLst>
                  <a:ext uri="{FF2B5EF4-FFF2-40B4-BE49-F238E27FC236}">
                    <a16:creationId xmlns:a16="http://schemas.microsoft.com/office/drawing/2014/main" id="{652FC9EF-043A-4A08-B3AF-D015B657E9D6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4062617899"/>
                  </p:ext>
                </p:extLst>
              </p:nvPr>
            </p:nvGraphicFramePr>
            <p:xfrm>
              <a:off x="871028" y="7273260"/>
              <a:ext cx="5373230" cy="2165868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7"/>
              </a:graphicData>
            </a:graphic>
          </p:graphicFrame>
        </p:grpSp>
        <p:pic>
          <p:nvPicPr>
            <p:cNvPr id="37" name="図 36">
              <a:extLst>
                <a:ext uri="{FF2B5EF4-FFF2-40B4-BE49-F238E27FC236}">
                  <a16:creationId xmlns:a16="http://schemas.microsoft.com/office/drawing/2014/main" id="{23CAD7A3-3677-41A3-B8EC-9BE207CF946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3069" y="3167115"/>
              <a:ext cx="3543574" cy="2219417"/>
            </a:xfrm>
            <a:prstGeom prst="rect">
              <a:avLst/>
            </a:prstGeom>
          </p:spPr>
        </p:pic>
      </p:grpSp>
      <p:sp>
        <p:nvSpPr>
          <p:cNvPr id="82" name="テキスト ボックス 81">
            <a:extLst>
              <a:ext uri="{FF2B5EF4-FFF2-40B4-BE49-F238E27FC236}">
                <a16:creationId xmlns:a16="http://schemas.microsoft.com/office/drawing/2014/main" id="{9A9F8FAA-614A-4482-991E-CFB896CC267F}"/>
              </a:ext>
            </a:extLst>
          </p:cNvPr>
          <p:cNvSpPr txBox="1"/>
          <p:nvPr/>
        </p:nvSpPr>
        <p:spPr>
          <a:xfrm>
            <a:off x="4065246" y="2759994"/>
            <a:ext cx="148012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00" dirty="0"/>
              <a:t>■</a:t>
            </a:r>
            <a:r>
              <a:rPr kumimoji="1" lang="ja-JP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kumimoji="1" lang="en-US" altLang="ja-JP" sz="900" dirty="0"/>
              <a:t>N2      </a:t>
            </a:r>
          </a:p>
          <a:p>
            <a:r>
              <a:rPr kumimoji="1" lang="ja-JP" altLang="en-US" sz="900" dirty="0">
                <a:solidFill>
                  <a:srgbClr val="A62A85"/>
                </a:solidFill>
              </a:rPr>
              <a:t>■ </a:t>
            </a:r>
            <a:r>
              <a:rPr kumimoji="1" lang="ja-JP" altLang="en-US" sz="900" dirty="0"/>
              <a:t> </a:t>
            </a:r>
            <a:r>
              <a:rPr kumimoji="1" lang="en-US" altLang="ja-JP" sz="900" i="1" dirty="0"/>
              <a:t>pkc-1(nj3) </a:t>
            </a:r>
          </a:p>
          <a:p>
            <a:r>
              <a:rPr kumimoji="1" lang="ja-JP" altLang="en-US" sz="900" dirty="0">
                <a:solidFill>
                  <a:srgbClr val="488C49"/>
                </a:solidFill>
              </a:rPr>
              <a:t>■</a:t>
            </a:r>
            <a:r>
              <a:rPr kumimoji="1" lang="ja-JP" altLang="en-US" sz="900" dirty="0"/>
              <a:t> </a:t>
            </a:r>
            <a:r>
              <a:rPr kumimoji="1" lang="en-US" altLang="ja-JP" sz="900" i="1" dirty="0"/>
              <a:t>unc-64(S65A)</a:t>
            </a:r>
            <a:endParaRPr kumimoji="1" lang="ja-JP" altLang="en-US" sz="900" i="1" dirty="0"/>
          </a:p>
        </p:txBody>
      </p:sp>
      <p:sp>
        <p:nvSpPr>
          <p:cNvPr id="84" name="テキスト ボックス 83">
            <a:extLst>
              <a:ext uri="{FF2B5EF4-FFF2-40B4-BE49-F238E27FC236}">
                <a16:creationId xmlns:a16="http://schemas.microsoft.com/office/drawing/2014/main" id="{48F0F651-CF62-4479-8229-B6E491BE64F1}"/>
              </a:ext>
            </a:extLst>
          </p:cNvPr>
          <p:cNvSpPr txBox="1"/>
          <p:nvPr/>
        </p:nvSpPr>
        <p:spPr>
          <a:xfrm>
            <a:off x="-10532" y="844839"/>
            <a:ext cx="582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dirty="0">
                <a:latin typeface="Abadi" panose="020B0604020202020204" pitchFamily="34" charset="0"/>
              </a:rPr>
              <a:t>A</a:t>
            </a:r>
          </a:p>
          <a:p>
            <a:endParaRPr kumimoji="1" lang="ja-JP" altLang="en-US" sz="1200" b="1" dirty="0">
              <a:latin typeface="Abadi" panose="020B0604020202020204" pitchFamily="34" charset="0"/>
            </a:endParaRPr>
          </a:p>
        </p:txBody>
      </p:sp>
      <p:sp>
        <p:nvSpPr>
          <p:cNvPr id="85" name="テキスト ボックス 84">
            <a:extLst>
              <a:ext uri="{FF2B5EF4-FFF2-40B4-BE49-F238E27FC236}">
                <a16:creationId xmlns:a16="http://schemas.microsoft.com/office/drawing/2014/main" id="{9F8B2EA1-4B6B-4C20-A1A5-89F953E5A29D}"/>
              </a:ext>
            </a:extLst>
          </p:cNvPr>
          <p:cNvSpPr txBox="1"/>
          <p:nvPr/>
        </p:nvSpPr>
        <p:spPr>
          <a:xfrm>
            <a:off x="1555475" y="814264"/>
            <a:ext cx="582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dirty="0">
                <a:latin typeface="Abadi" panose="020B0604020202020204" pitchFamily="34" charset="0"/>
              </a:rPr>
              <a:t>B</a:t>
            </a:r>
          </a:p>
          <a:p>
            <a:endParaRPr kumimoji="1" lang="ja-JP" altLang="en-US" sz="1200" b="1" dirty="0">
              <a:latin typeface="Abadi" panose="020B0604020202020204" pitchFamily="34" charset="0"/>
            </a:endParaRPr>
          </a:p>
        </p:txBody>
      </p:sp>
      <p:sp>
        <p:nvSpPr>
          <p:cNvPr id="92" name="テキスト ボックス 91">
            <a:extLst>
              <a:ext uri="{FF2B5EF4-FFF2-40B4-BE49-F238E27FC236}">
                <a16:creationId xmlns:a16="http://schemas.microsoft.com/office/drawing/2014/main" id="{220BB5BB-5EDE-4E78-B1AC-10401E6E41B9}"/>
              </a:ext>
            </a:extLst>
          </p:cNvPr>
          <p:cNvSpPr txBox="1"/>
          <p:nvPr/>
        </p:nvSpPr>
        <p:spPr>
          <a:xfrm>
            <a:off x="4176576" y="809475"/>
            <a:ext cx="582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dirty="0">
                <a:latin typeface="Abadi" panose="020B0604020202020204" pitchFamily="34" charset="0"/>
              </a:rPr>
              <a:t>C</a:t>
            </a:r>
          </a:p>
          <a:p>
            <a:endParaRPr kumimoji="1" lang="ja-JP" altLang="en-US" sz="1200" b="1" dirty="0">
              <a:latin typeface="Abadi" panose="020B0604020202020204" pitchFamily="34" charset="0"/>
            </a:endParaRPr>
          </a:p>
        </p:txBody>
      </p:sp>
      <p:sp>
        <p:nvSpPr>
          <p:cNvPr id="93" name="テキスト ボックス 92">
            <a:extLst>
              <a:ext uri="{FF2B5EF4-FFF2-40B4-BE49-F238E27FC236}">
                <a16:creationId xmlns:a16="http://schemas.microsoft.com/office/drawing/2014/main" id="{8FF6F03B-6F48-49CC-B9A9-50C66EB3F5A8}"/>
              </a:ext>
            </a:extLst>
          </p:cNvPr>
          <p:cNvSpPr txBox="1"/>
          <p:nvPr/>
        </p:nvSpPr>
        <p:spPr>
          <a:xfrm>
            <a:off x="2066" y="2448535"/>
            <a:ext cx="582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dirty="0">
                <a:latin typeface="Abadi" panose="020B0604020202020204" pitchFamily="34" charset="0"/>
              </a:rPr>
              <a:t>D</a:t>
            </a:r>
          </a:p>
          <a:p>
            <a:endParaRPr kumimoji="1" lang="ja-JP" altLang="en-US" sz="1200" b="1" dirty="0">
              <a:latin typeface="Abadi" panose="020B0604020202020204" pitchFamily="34" charset="0"/>
            </a:endParaRPr>
          </a:p>
        </p:txBody>
      </p:sp>
      <p:sp>
        <p:nvSpPr>
          <p:cNvPr id="94" name="テキスト ボックス 93">
            <a:extLst>
              <a:ext uri="{FF2B5EF4-FFF2-40B4-BE49-F238E27FC236}">
                <a16:creationId xmlns:a16="http://schemas.microsoft.com/office/drawing/2014/main" id="{166610BE-89A7-4E91-A8F1-BDB4E67AED2D}"/>
              </a:ext>
            </a:extLst>
          </p:cNvPr>
          <p:cNvSpPr txBox="1"/>
          <p:nvPr/>
        </p:nvSpPr>
        <p:spPr>
          <a:xfrm>
            <a:off x="3507433" y="2478347"/>
            <a:ext cx="582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dirty="0">
                <a:latin typeface="Abadi" panose="020B0604020202020204" pitchFamily="34" charset="0"/>
              </a:rPr>
              <a:t>E</a:t>
            </a:r>
          </a:p>
          <a:p>
            <a:endParaRPr kumimoji="1" lang="ja-JP" altLang="en-US" sz="1200" b="1" dirty="0">
              <a:latin typeface="Abadi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13436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946BB116-D34E-44D8-8777-A0E3813F77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479" y="877130"/>
            <a:ext cx="3594921" cy="2473062"/>
          </a:xfrm>
          <a:prstGeom prst="rect">
            <a:avLst/>
          </a:prstGeom>
        </p:spPr>
      </p:pic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2186CDAB-3B20-4E04-82AE-DBFDFA7901B1}"/>
              </a:ext>
            </a:extLst>
          </p:cNvPr>
          <p:cNvSpPr txBox="1"/>
          <p:nvPr/>
        </p:nvSpPr>
        <p:spPr>
          <a:xfrm>
            <a:off x="-36526" y="605972"/>
            <a:ext cx="582204" cy="251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dirty="0">
                <a:latin typeface="Abadi" panose="020B0604020202020204" pitchFamily="34" charset="0"/>
              </a:rPr>
              <a:t>A</a:t>
            </a:r>
            <a:endParaRPr kumimoji="1" lang="ja-JP" altLang="en-US" sz="1200" b="1" dirty="0">
              <a:latin typeface="Abadi" panose="020B0604020202020204" pitchFamily="34" charset="0"/>
            </a:endParaRPr>
          </a:p>
        </p:txBody>
      </p:sp>
      <p:sp>
        <p:nvSpPr>
          <p:cNvPr id="108" name="テキスト ボックス 107">
            <a:extLst>
              <a:ext uri="{FF2B5EF4-FFF2-40B4-BE49-F238E27FC236}">
                <a16:creationId xmlns:a16="http://schemas.microsoft.com/office/drawing/2014/main" id="{8193F5A3-06CD-4070-8381-42B8E06EAB6C}"/>
              </a:ext>
            </a:extLst>
          </p:cNvPr>
          <p:cNvSpPr txBox="1"/>
          <p:nvPr/>
        </p:nvSpPr>
        <p:spPr>
          <a:xfrm>
            <a:off x="5683385" y="759502"/>
            <a:ext cx="1225729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600" b="1" dirty="0"/>
              <a:t>Average </a:t>
            </a:r>
            <a:r>
              <a:rPr kumimoji="1" lang="en-US" altLang="ja-JP" sz="600" b="1" dirty="0" err="1"/>
              <a:t>dF</a:t>
            </a:r>
            <a:r>
              <a:rPr kumimoji="1" lang="en-US" altLang="ja-JP" sz="600" b="1" dirty="0"/>
              <a:t>/F after stimulus</a:t>
            </a:r>
            <a:endParaRPr kumimoji="1" lang="ja-JP" altLang="en-US" sz="1200" b="1" dirty="0"/>
          </a:p>
        </p:txBody>
      </p:sp>
      <p:grpSp>
        <p:nvGrpSpPr>
          <p:cNvPr id="40" name="グループ化 39">
            <a:extLst>
              <a:ext uri="{FF2B5EF4-FFF2-40B4-BE49-F238E27FC236}">
                <a16:creationId xmlns:a16="http://schemas.microsoft.com/office/drawing/2014/main" id="{4A8C32C6-78BD-4C74-92F2-B35310BA7D3B}"/>
              </a:ext>
            </a:extLst>
          </p:cNvPr>
          <p:cNvGrpSpPr/>
          <p:nvPr/>
        </p:nvGrpSpPr>
        <p:grpSpPr>
          <a:xfrm>
            <a:off x="3757764" y="601528"/>
            <a:ext cx="3219533" cy="3133206"/>
            <a:chOff x="3757764" y="601528"/>
            <a:chExt cx="3219533" cy="3133206"/>
          </a:xfrm>
        </p:grpSpPr>
        <p:sp>
          <p:nvSpPr>
            <p:cNvPr id="71" name="テキスト ボックス 70">
              <a:extLst>
                <a:ext uri="{FF2B5EF4-FFF2-40B4-BE49-F238E27FC236}">
                  <a16:creationId xmlns:a16="http://schemas.microsoft.com/office/drawing/2014/main" id="{EB8C99CF-F953-4DEE-AD20-667EE967215C}"/>
                </a:ext>
              </a:extLst>
            </p:cNvPr>
            <p:cNvSpPr txBox="1"/>
            <p:nvPr/>
          </p:nvSpPr>
          <p:spPr>
            <a:xfrm>
              <a:off x="3795025" y="2099402"/>
              <a:ext cx="5822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200" b="1" dirty="0">
                  <a:latin typeface="Abadi" panose="020B0604020202020204" pitchFamily="34" charset="0"/>
                </a:rPr>
                <a:t>C</a:t>
              </a:r>
            </a:p>
            <a:p>
              <a:endParaRPr kumimoji="1" lang="ja-JP" altLang="en-US" sz="1200" b="1" dirty="0">
                <a:latin typeface="Abadi" panose="020B0604020202020204" pitchFamily="34" charset="0"/>
              </a:endParaRPr>
            </a:p>
          </p:txBody>
        </p:sp>
        <p:sp>
          <p:nvSpPr>
            <p:cNvPr id="46" name="テキスト ボックス 45">
              <a:extLst>
                <a:ext uri="{FF2B5EF4-FFF2-40B4-BE49-F238E27FC236}">
                  <a16:creationId xmlns:a16="http://schemas.microsoft.com/office/drawing/2014/main" id="{4BA128F0-FF6B-4938-9207-F5FC4E511ED1}"/>
                </a:ext>
              </a:extLst>
            </p:cNvPr>
            <p:cNvSpPr txBox="1"/>
            <p:nvPr/>
          </p:nvSpPr>
          <p:spPr>
            <a:xfrm>
              <a:off x="3757764" y="601528"/>
              <a:ext cx="5822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200" b="1" dirty="0">
                  <a:latin typeface="Abadi" panose="020B0604020202020204" pitchFamily="34" charset="0"/>
                </a:rPr>
                <a:t>B</a:t>
              </a:r>
            </a:p>
            <a:p>
              <a:endParaRPr kumimoji="1" lang="ja-JP" altLang="en-US" sz="1200" b="1" dirty="0">
                <a:latin typeface="Abadi" panose="020B0604020202020204" pitchFamily="34" charset="0"/>
              </a:endParaRPr>
            </a:p>
          </p:txBody>
        </p:sp>
        <p:grpSp>
          <p:nvGrpSpPr>
            <p:cNvPr id="10" name="グループ化 9">
              <a:extLst>
                <a:ext uri="{FF2B5EF4-FFF2-40B4-BE49-F238E27FC236}">
                  <a16:creationId xmlns:a16="http://schemas.microsoft.com/office/drawing/2014/main" id="{86B67FD9-EB46-49FB-BA2D-BF4BF8EE959A}"/>
                </a:ext>
              </a:extLst>
            </p:cNvPr>
            <p:cNvGrpSpPr/>
            <p:nvPr/>
          </p:nvGrpSpPr>
          <p:grpSpPr>
            <a:xfrm>
              <a:off x="4016893" y="871636"/>
              <a:ext cx="2960404" cy="2863098"/>
              <a:chOff x="3815463" y="807012"/>
              <a:chExt cx="2960404" cy="2863098"/>
            </a:xfrm>
          </p:grpSpPr>
          <p:grpSp>
            <p:nvGrpSpPr>
              <p:cNvPr id="76" name="グループ化 75">
                <a:extLst>
                  <a:ext uri="{FF2B5EF4-FFF2-40B4-BE49-F238E27FC236}">
                    <a16:creationId xmlns:a16="http://schemas.microsoft.com/office/drawing/2014/main" id="{809EE0DE-AE96-4163-B3BC-9D9937102697}"/>
                  </a:ext>
                </a:extLst>
              </p:cNvPr>
              <p:cNvGrpSpPr/>
              <p:nvPr/>
            </p:nvGrpSpPr>
            <p:grpSpPr>
              <a:xfrm>
                <a:off x="3970682" y="2249004"/>
                <a:ext cx="2805185" cy="1421106"/>
                <a:chOff x="3970682" y="2249004"/>
                <a:chExt cx="2805185" cy="1421106"/>
              </a:xfrm>
            </p:grpSpPr>
            <p:grpSp>
              <p:nvGrpSpPr>
                <p:cNvPr id="38" name="グループ化 37">
                  <a:extLst>
                    <a:ext uri="{FF2B5EF4-FFF2-40B4-BE49-F238E27FC236}">
                      <a16:creationId xmlns:a16="http://schemas.microsoft.com/office/drawing/2014/main" id="{A393DFB0-81FF-47D9-A38C-F4C70F850271}"/>
                    </a:ext>
                  </a:extLst>
                </p:cNvPr>
                <p:cNvGrpSpPr/>
                <p:nvPr/>
              </p:nvGrpSpPr>
              <p:grpSpPr>
                <a:xfrm>
                  <a:off x="3970682" y="2249004"/>
                  <a:ext cx="2805185" cy="1421106"/>
                  <a:chOff x="3970682" y="2249004"/>
                  <a:chExt cx="2805185" cy="1421106"/>
                </a:xfrm>
              </p:grpSpPr>
              <p:grpSp>
                <p:nvGrpSpPr>
                  <p:cNvPr id="29" name="グループ化 28">
                    <a:extLst>
                      <a:ext uri="{FF2B5EF4-FFF2-40B4-BE49-F238E27FC236}">
                        <a16:creationId xmlns:a16="http://schemas.microsoft.com/office/drawing/2014/main" id="{3EB23002-E6E9-4461-88D2-09A6EEB6B8FD}"/>
                      </a:ext>
                    </a:extLst>
                  </p:cNvPr>
                  <p:cNvGrpSpPr/>
                  <p:nvPr/>
                </p:nvGrpSpPr>
                <p:grpSpPr>
                  <a:xfrm>
                    <a:off x="3970682" y="2249004"/>
                    <a:ext cx="2672678" cy="1308055"/>
                    <a:chOff x="3662208" y="2175433"/>
                    <a:chExt cx="2672678" cy="1308055"/>
                  </a:xfrm>
                </p:grpSpPr>
                <p:grpSp>
                  <p:nvGrpSpPr>
                    <p:cNvPr id="23" name="グループ化 22">
                      <a:extLst>
                        <a:ext uri="{FF2B5EF4-FFF2-40B4-BE49-F238E27FC236}">
                          <a16:creationId xmlns:a16="http://schemas.microsoft.com/office/drawing/2014/main" id="{AA03517C-B1DD-4CDE-AC47-8338F83FEFB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835876" y="2175433"/>
                      <a:ext cx="2499010" cy="1308055"/>
                      <a:chOff x="4040390" y="2377740"/>
                      <a:chExt cx="2499010" cy="1308055"/>
                    </a:xfrm>
                  </p:grpSpPr>
                  <p:grpSp>
                    <p:nvGrpSpPr>
                      <p:cNvPr id="16" name="グループ化 15">
                        <a:extLst>
                          <a:ext uri="{FF2B5EF4-FFF2-40B4-BE49-F238E27FC236}">
                            <a16:creationId xmlns:a16="http://schemas.microsoft.com/office/drawing/2014/main" id="{796A7312-B627-4CA9-B66D-E8D693948384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4040390" y="2471451"/>
                        <a:ext cx="1797983" cy="1214344"/>
                        <a:chOff x="4122117" y="1662029"/>
                        <a:chExt cx="1634530" cy="1103949"/>
                      </a:xfrm>
                    </p:grpSpPr>
                    <p:pic>
                      <p:nvPicPr>
                        <p:cNvPr id="5124" name="Picture 4">
                          <a:extLst>
                            <a:ext uri="{FF2B5EF4-FFF2-40B4-BE49-F238E27FC236}">
                              <a16:creationId xmlns:a16="http://schemas.microsoft.com/office/drawing/2014/main" id="{94CC5E19-C0CB-4B00-95F5-0D3CE8B0432D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22117" y="1662029"/>
                          <a:ext cx="1634530" cy="110394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  <p:sp>
                      <p:nvSpPr>
                        <p:cNvPr id="12" name="正方形/長方形 11">
                          <a:extLst>
                            <a:ext uri="{FF2B5EF4-FFF2-40B4-BE49-F238E27FC236}">
                              <a16:creationId xmlns:a16="http://schemas.microsoft.com/office/drawing/2014/main" id="{2C7EFFFF-5BA4-4981-A281-141DBF58075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767942" y="1723105"/>
                          <a:ext cx="963967" cy="917739"/>
                        </a:xfrm>
                        <a:prstGeom prst="rect">
                          <a:avLst/>
                        </a:prstGeom>
                        <a:solidFill>
                          <a:schemeClr val="bg2">
                            <a:lumMod val="75000"/>
                            <a:alpha val="12000"/>
                          </a:schemeClr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ja-JP" altLang="en-US" dirty="0"/>
                        </a:p>
                      </p:txBody>
                    </p:sp>
                  </p:grpSp>
                  <p:pic>
                    <p:nvPicPr>
                      <p:cNvPr id="1064" name="Picture 40">
                        <a:extLst>
                          <a:ext uri="{FF2B5EF4-FFF2-40B4-BE49-F238E27FC236}">
                            <a16:creationId xmlns:a16="http://schemas.microsoft.com/office/drawing/2014/main" id="{FC908AD1-603B-4ED8-94F0-2ECC34F549A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8220" y="2467320"/>
                        <a:ext cx="771180" cy="120852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  <p:sp>
                    <p:nvSpPr>
                      <p:cNvPr id="33" name="テキスト ボックス 32">
                        <a:extLst>
                          <a:ext uri="{FF2B5EF4-FFF2-40B4-BE49-F238E27FC236}">
                            <a16:creationId xmlns:a16="http://schemas.microsoft.com/office/drawing/2014/main" id="{E04B18FA-420B-4BD1-9600-C0F5F44FF57D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4137546" y="2377740"/>
                        <a:ext cx="1756813" cy="200055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kumimoji="1" lang="ja-JP" altLang="en-US" sz="700" dirty="0">
                            <a:solidFill>
                              <a:srgbClr val="488C49"/>
                            </a:solidFill>
                          </a:rPr>
                          <a:t>■</a:t>
                        </a:r>
                        <a:r>
                          <a:rPr kumimoji="1" lang="ja-JP" altLang="en-US" sz="700" dirty="0"/>
                          <a:t> </a:t>
                        </a:r>
                        <a:r>
                          <a:rPr kumimoji="1" lang="en-US" altLang="ja-JP" sz="700" i="1" dirty="0"/>
                          <a:t>unc-64(S65A);Ex[</a:t>
                        </a:r>
                        <a:r>
                          <a:rPr kumimoji="1" lang="en-US" altLang="ja-JP" sz="700" i="1" dirty="0" err="1"/>
                          <a:t>AIBp</a:t>
                        </a:r>
                        <a:r>
                          <a:rPr kumimoji="1" lang="en-US" altLang="ja-JP" sz="700" i="1" dirty="0"/>
                          <a:t>::</a:t>
                        </a:r>
                        <a:r>
                          <a:rPr kumimoji="1" lang="en-US" altLang="ja-JP" sz="700" i="1" dirty="0" err="1"/>
                          <a:t>InversePericam</a:t>
                        </a:r>
                        <a:r>
                          <a:rPr kumimoji="1" lang="en-US" altLang="ja-JP" sz="700" i="1" dirty="0"/>
                          <a:t>]</a:t>
                        </a:r>
                        <a:endParaRPr kumimoji="1" lang="ja-JP" altLang="en-US" sz="700" i="1" dirty="0"/>
                      </a:p>
                    </p:txBody>
                  </p:sp>
                </p:grpSp>
                <p:sp>
                  <p:nvSpPr>
                    <p:cNvPr id="67" name="テキスト ボックス 66">
                      <a:extLst>
                        <a:ext uri="{FF2B5EF4-FFF2-40B4-BE49-F238E27FC236}">
                          <a16:creationId xmlns:a16="http://schemas.microsoft.com/office/drawing/2014/main" id="{58CBF437-E783-44FD-93EA-EBD6F5F0FC02}"/>
                        </a:ext>
                      </a:extLst>
                    </p:cNvPr>
                    <p:cNvSpPr txBox="1"/>
                    <p:nvPr/>
                  </p:nvSpPr>
                  <p:spPr>
                    <a:xfrm rot="16200000">
                      <a:off x="3430335" y="2544165"/>
                      <a:ext cx="700733" cy="236988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kumimoji="1" lang="en-US" altLang="ja-JP" sz="800" b="1" dirty="0"/>
                        <a:t>dR/R(%)</a:t>
                      </a:r>
                      <a:endParaRPr kumimoji="1" lang="ja-JP" altLang="en-US" sz="800" b="1" dirty="0"/>
                    </a:p>
                  </p:txBody>
                </p:sp>
                <p:sp>
                  <p:nvSpPr>
                    <p:cNvPr id="68" name="テキスト ボックス 67">
                      <a:extLst>
                        <a:ext uri="{FF2B5EF4-FFF2-40B4-BE49-F238E27FC236}">
                          <a16:creationId xmlns:a16="http://schemas.microsoft.com/office/drawing/2014/main" id="{A18660F1-C7E4-41A9-8354-4F49CA72F8F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043212" y="3165715"/>
                      <a:ext cx="678907" cy="22006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kumimoji="1" lang="en-US" altLang="ja-JP" sz="700" b="1" dirty="0"/>
                        <a:t>time (sec)</a:t>
                      </a:r>
                      <a:endParaRPr kumimoji="1" lang="ja-JP" altLang="en-US" sz="700" b="1" i="1" dirty="0"/>
                    </a:p>
                  </p:txBody>
                </p:sp>
              </p:grpSp>
              <p:sp>
                <p:nvSpPr>
                  <p:cNvPr id="73" name="テキスト ボックス 72">
                    <a:extLst>
                      <a:ext uri="{FF2B5EF4-FFF2-40B4-BE49-F238E27FC236}">
                        <a16:creationId xmlns:a16="http://schemas.microsoft.com/office/drawing/2014/main" id="{27188F34-B335-4140-8E84-D33344925740}"/>
                      </a:ext>
                    </a:extLst>
                  </p:cNvPr>
                  <p:cNvSpPr txBox="1"/>
                  <p:nvPr/>
                </p:nvSpPr>
                <p:spPr>
                  <a:xfrm flipH="1">
                    <a:off x="5952058" y="3470055"/>
                    <a:ext cx="823809" cy="200055"/>
                  </a:xfrm>
                  <a:prstGeom prst="rect">
                    <a:avLst/>
                  </a:prstGeom>
                  <a:solidFill>
                    <a:schemeClr val="bg1"/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kumimoji="1" lang="en-US" altLang="ja-JP" sz="700" b="1" i="1" dirty="0"/>
                      <a:t>unc-64(S65A)</a:t>
                    </a:r>
                    <a:endParaRPr kumimoji="1" lang="ja-JP" altLang="en-US" b="1" i="1" dirty="0"/>
                  </a:p>
                </p:txBody>
              </p:sp>
            </p:grpSp>
            <p:sp>
              <p:nvSpPr>
                <p:cNvPr id="104" name="テキスト ボックス 103">
                  <a:extLst>
                    <a:ext uri="{FF2B5EF4-FFF2-40B4-BE49-F238E27FC236}">
                      <a16:creationId xmlns:a16="http://schemas.microsoft.com/office/drawing/2014/main" id="{6DFEB0A7-6ADA-4D8B-BB3C-D2E9E0CFA369}"/>
                    </a:ext>
                  </a:extLst>
                </p:cNvPr>
                <p:cNvSpPr txBox="1"/>
                <p:nvPr/>
              </p:nvSpPr>
              <p:spPr>
                <a:xfrm>
                  <a:off x="6202353" y="2338584"/>
                  <a:ext cx="299101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ja-JP" sz="800" dirty="0"/>
                    <a:t>**</a:t>
                  </a:r>
                  <a:endParaRPr kumimoji="1" lang="en-US" altLang="ja-JP" sz="900" dirty="0"/>
                </a:p>
              </p:txBody>
            </p:sp>
          </p:grpSp>
          <p:grpSp>
            <p:nvGrpSpPr>
              <p:cNvPr id="75" name="グループ化 74">
                <a:extLst>
                  <a:ext uri="{FF2B5EF4-FFF2-40B4-BE49-F238E27FC236}">
                    <a16:creationId xmlns:a16="http://schemas.microsoft.com/office/drawing/2014/main" id="{F981EF83-60A4-4063-87D7-884BACA1C537}"/>
                  </a:ext>
                </a:extLst>
              </p:cNvPr>
              <p:cNvGrpSpPr/>
              <p:nvPr/>
            </p:nvGrpSpPr>
            <p:grpSpPr>
              <a:xfrm>
                <a:off x="3993663" y="807012"/>
                <a:ext cx="2599567" cy="1528669"/>
                <a:chOff x="3993663" y="807012"/>
                <a:chExt cx="2599567" cy="1528669"/>
              </a:xfrm>
            </p:grpSpPr>
            <p:grpSp>
              <p:nvGrpSpPr>
                <p:cNvPr id="34" name="グループ化 33">
                  <a:extLst>
                    <a:ext uri="{FF2B5EF4-FFF2-40B4-BE49-F238E27FC236}">
                      <a16:creationId xmlns:a16="http://schemas.microsoft.com/office/drawing/2014/main" id="{F9BB1447-0DDF-48F1-9873-42C503A50503}"/>
                    </a:ext>
                  </a:extLst>
                </p:cNvPr>
                <p:cNvGrpSpPr/>
                <p:nvPr/>
              </p:nvGrpSpPr>
              <p:grpSpPr>
                <a:xfrm>
                  <a:off x="3993663" y="807012"/>
                  <a:ext cx="2599567" cy="1528669"/>
                  <a:chOff x="3993663" y="807012"/>
                  <a:chExt cx="2599567" cy="1528669"/>
                </a:xfrm>
              </p:grpSpPr>
              <p:grpSp>
                <p:nvGrpSpPr>
                  <p:cNvPr id="31" name="グループ化 30">
                    <a:extLst>
                      <a:ext uri="{FF2B5EF4-FFF2-40B4-BE49-F238E27FC236}">
                        <a16:creationId xmlns:a16="http://schemas.microsoft.com/office/drawing/2014/main" id="{61A65305-8D09-435D-9A81-1F522BA97EDB}"/>
                      </a:ext>
                    </a:extLst>
                  </p:cNvPr>
                  <p:cNvGrpSpPr/>
                  <p:nvPr/>
                </p:nvGrpSpPr>
                <p:grpSpPr>
                  <a:xfrm>
                    <a:off x="3993663" y="807012"/>
                    <a:ext cx="2599567" cy="1489214"/>
                    <a:chOff x="3993663" y="807012"/>
                    <a:chExt cx="2599567" cy="1489214"/>
                  </a:xfrm>
                </p:grpSpPr>
                <p:grpSp>
                  <p:nvGrpSpPr>
                    <p:cNvPr id="28" name="グループ化 27">
                      <a:extLst>
                        <a:ext uri="{FF2B5EF4-FFF2-40B4-BE49-F238E27FC236}">
                          <a16:creationId xmlns:a16="http://schemas.microsoft.com/office/drawing/2014/main" id="{8CC4F9E2-9332-4B1D-9C35-03A35565B01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993663" y="909060"/>
                      <a:ext cx="2599567" cy="1387166"/>
                      <a:chOff x="3718238" y="909060"/>
                      <a:chExt cx="2599567" cy="1387166"/>
                    </a:xfrm>
                  </p:grpSpPr>
                  <p:grpSp>
                    <p:nvGrpSpPr>
                      <p:cNvPr id="18" name="グループ化 17">
                        <a:extLst>
                          <a:ext uri="{FF2B5EF4-FFF2-40B4-BE49-F238E27FC236}">
                            <a16:creationId xmlns:a16="http://schemas.microsoft.com/office/drawing/2014/main" id="{F3DBC1C5-01C1-4B7E-BEE1-C072130DF9B8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856695" y="909060"/>
                        <a:ext cx="2461110" cy="1387166"/>
                        <a:chOff x="84018" y="4274237"/>
                        <a:chExt cx="2707224" cy="1387166"/>
                      </a:xfrm>
                    </p:grpSpPr>
                    <p:pic>
                      <p:nvPicPr>
                        <p:cNvPr id="5128" name="Picture 8">
                          <a:extLst>
                            <a:ext uri="{FF2B5EF4-FFF2-40B4-BE49-F238E27FC236}">
                              <a16:creationId xmlns:a16="http://schemas.microsoft.com/office/drawing/2014/main" id="{DC33FDD5-1E41-4B59-99DF-C268D2825996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4018" y="4274237"/>
                          <a:ext cx="2053866" cy="138716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  <p:grpSp>
                      <p:nvGrpSpPr>
                        <p:cNvPr id="19" name="グループ化 18">
                          <a:extLst>
                            <a:ext uri="{FF2B5EF4-FFF2-40B4-BE49-F238E27FC236}">
                              <a16:creationId xmlns:a16="http://schemas.microsoft.com/office/drawing/2014/main" id="{795D7832-B70E-472B-8B58-849413A8B4A8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878919" y="4359387"/>
                          <a:ext cx="1912323" cy="1220890"/>
                          <a:chOff x="3857524" y="257703"/>
                          <a:chExt cx="1912321" cy="1109898"/>
                        </a:xfrm>
                      </p:grpSpPr>
                      <p:sp>
                        <p:nvSpPr>
                          <p:cNvPr id="44" name="正方形/長方形 43">
                            <a:extLst>
                              <a:ext uri="{FF2B5EF4-FFF2-40B4-BE49-F238E27FC236}">
                                <a16:creationId xmlns:a16="http://schemas.microsoft.com/office/drawing/2014/main" id="{4DE22385-2850-47B5-AD44-F0AE0FCFAEE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857524" y="257703"/>
                            <a:ext cx="1177892" cy="1046309"/>
                          </a:xfrm>
                          <a:prstGeom prst="rect">
                            <a:avLst/>
                          </a:prstGeom>
                          <a:solidFill>
                            <a:schemeClr val="bg2">
                              <a:lumMod val="75000"/>
                              <a:alpha val="12000"/>
                            </a:schemeClr>
                          </a:soli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kumimoji="1" lang="ja-JP" altLang="en-US" dirty="0"/>
                          </a:p>
                        </p:txBody>
                      </p:sp>
                      <p:pic>
                        <p:nvPicPr>
                          <p:cNvPr id="1066" name="Picture 42">
                            <a:extLst>
                              <a:ext uri="{FF2B5EF4-FFF2-40B4-BE49-F238E27FC236}">
                                <a16:creationId xmlns:a16="http://schemas.microsoft.com/office/drawing/2014/main" id="{21B31594-CEE1-4CBA-8F05-C370222BE11A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068769" y="268945"/>
                            <a:ext cx="701076" cy="1098656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grpSp>
                  </p:grpSp>
                  <p:sp>
                    <p:nvSpPr>
                      <p:cNvPr id="64" name="テキスト ボックス 63">
                        <a:extLst>
                          <a:ext uri="{FF2B5EF4-FFF2-40B4-BE49-F238E27FC236}">
                            <a16:creationId xmlns:a16="http://schemas.microsoft.com/office/drawing/2014/main" id="{36E59E1A-8849-4EE2-AFC2-3ECC2E01E2B2}"/>
                          </a:ext>
                        </a:extLst>
                      </p:cNvPr>
                      <p:cNvSpPr txBox="1"/>
                      <p:nvPr/>
                    </p:nvSpPr>
                    <p:spPr>
                      <a:xfrm rot="16200000">
                        <a:off x="3486365" y="1345516"/>
                        <a:ext cx="700733" cy="236988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kumimoji="1" lang="en-US" altLang="ja-JP" sz="800" b="1" dirty="0"/>
                          <a:t>dR/R(%)</a:t>
                        </a:r>
                        <a:endParaRPr kumimoji="1" lang="ja-JP" altLang="en-US" sz="800" b="1" dirty="0"/>
                      </a:p>
                    </p:txBody>
                  </p:sp>
                  <p:sp>
                    <p:nvSpPr>
                      <p:cNvPr id="65" name="テキスト ボックス 64">
                        <a:extLst>
                          <a:ext uri="{FF2B5EF4-FFF2-40B4-BE49-F238E27FC236}">
                            <a16:creationId xmlns:a16="http://schemas.microsoft.com/office/drawing/2014/main" id="{6824AC13-3650-4BF9-8BFF-60F096DA6DF9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5076261" y="2004183"/>
                        <a:ext cx="678907" cy="22006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kumimoji="1" lang="en-US" altLang="ja-JP" sz="700" b="1" dirty="0"/>
                          <a:t>time (sec)</a:t>
                        </a:r>
                        <a:endParaRPr kumimoji="1" lang="ja-JP" altLang="en-US" sz="700" b="1" i="1" dirty="0"/>
                      </a:p>
                    </p:txBody>
                  </p:sp>
                </p:grpSp>
                <p:sp>
                  <p:nvSpPr>
                    <p:cNvPr id="61" name="テキスト ボックス 60">
                      <a:extLst>
                        <a:ext uri="{FF2B5EF4-FFF2-40B4-BE49-F238E27FC236}">
                          <a16:creationId xmlns:a16="http://schemas.microsoft.com/office/drawing/2014/main" id="{9E67E08F-10C8-450B-96AB-1595A76FCBE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195418" y="807012"/>
                      <a:ext cx="1756813" cy="20005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kumimoji="1" lang="ja-JP" altLang="en-US" sz="7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■</a:t>
                      </a:r>
                      <a:r>
                        <a:rPr kumimoji="1" lang="ja-JP" altLang="en-US" sz="700" dirty="0"/>
                        <a:t> </a:t>
                      </a:r>
                      <a:r>
                        <a:rPr kumimoji="1" lang="en-US" altLang="ja-JP" sz="700" i="1" dirty="0"/>
                        <a:t>Ex[</a:t>
                      </a:r>
                      <a:r>
                        <a:rPr kumimoji="1" lang="en-US" altLang="ja-JP" sz="700" i="1" dirty="0" err="1"/>
                        <a:t>AIBp</a:t>
                      </a:r>
                      <a:r>
                        <a:rPr kumimoji="1" lang="en-US" altLang="ja-JP" sz="700" i="1" dirty="0"/>
                        <a:t>::</a:t>
                      </a:r>
                      <a:r>
                        <a:rPr kumimoji="1" lang="en-US" altLang="ja-JP" sz="700" i="1" dirty="0" err="1"/>
                        <a:t>InversePericam</a:t>
                      </a:r>
                      <a:r>
                        <a:rPr kumimoji="1" lang="en-US" altLang="ja-JP" sz="700" i="1" dirty="0"/>
                        <a:t>]</a:t>
                      </a:r>
                      <a:endParaRPr kumimoji="1" lang="ja-JP" altLang="en-US" sz="700" i="1" dirty="0"/>
                    </a:p>
                  </p:txBody>
                </p:sp>
              </p:grpSp>
              <p:sp>
                <p:nvSpPr>
                  <p:cNvPr id="32" name="テキスト ボックス 31">
                    <a:extLst>
                      <a:ext uri="{FF2B5EF4-FFF2-40B4-BE49-F238E27FC236}">
                        <a16:creationId xmlns:a16="http://schemas.microsoft.com/office/drawing/2014/main" id="{E3167410-BC31-4CFD-810E-1D63040A6AE1}"/>
                      </a:ext>
                    </a:extLst>
                  </p:cNvPr>
                  <p:cNvSpPr txBox="1"/>
                  <p:nvPr/>
                </p:nvSpPr>
                <p:spPr>
                  <a:xfrm flipH="1">
                    <a:off x="6168502" y="2135626"/>
                    <a:ext cx="359021" cy="200055"/>
                  </a:xfrm>
                  <a:prstGeom prst="rect">
                    <a:avLst/>
                  </a:prstGeom>
                  <a:solidFill>
                    <a:schemeClr val="bg1"/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kumimoji="1" lang="en-US" altLang="ja-JP" sz="700" b="1" dirty="0"/>
                      <a:t>N2</a:t>
                    </a:r>
                    <a:endParaRPr kumimoji="1" lang="ja-JP" altLang="en-US" b="1" dirty="0"/>
                  </a:p>
                </p:txBody>
              </p:sp>
            </p:grpSp>
            <p:sp>
              <p:nvSpPr>
                <p:cNvPr id="105" name="テキスト ボックス 104">
                  <a:extLst>
                    <a:ext uri="{FF2B5EF4-FFF2-40B4-BE49-F238E27FC236}">
                      <a16:creationId xmlns:a16="http://schemas.microsoft.com/office/drawing/2014/main" id="{8492CEE7-0781-4531-813C-F87E1E71C5F1}"/>
                    </a:ext>
                  </a:extLst>
                </p:cNvPr>
                <p:cNvSpPr txBox="1"/>
                <p:nvPr/>
              </p:nvSpPr>
              <p:spPr>
                <a:xfrm>
                  <a:off x="6182475" y="877193"/>
                  <a:ext cx="299101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ja-JP" sz="800" dirty="0"/>
                    <a:t>ns</a:t>
                  </a:r>
                  <a:endParaRPr kumimoji="1" lang="en-US" altLang="ja-JP" sz="900" dirty="0"/>
                </a:p>
              </p:txBody>
            </p:sp>
          </p:grpSp>
          <p:grpSp>
            <p:nvGrpSpPr>
              <p:cNvPr id="13" name="グループ化 12">
                <a:extLst>
                  <a:ext uri="{FF2B5EF4-FFF2-40B4-BE49-F238E27FC236}">
                    <a16:creationId xmlns:a16="http://schemas.microsoft.com/office/drawing/2014/main" id="{E1AA4987-FA4B-4935-8478-E31C54E557D4}"/>
                  </a:ext>
                </a:extLst>
              </p:cNvPr>
              <p:cNvGrpSpPr/>
              <p:nvPr/>
            </p:nvGrpSpPr>
            <p:grpSpPr>
              <a:xfrm>
                <a:off x="3815463" y="916995"/>
                <a:ext cx="225054" cy="1197706"/>
                <a:chOff x="3848946" y="898502"/>
                <a:chExt cx="225054" cy="1197706"/>
              </a:xfrm>
            </p:grpSpPr>
            <p:sp>
              <p:nvSpPr>
                <p:cNvPr id="8" name="矢印: 下 7">
                  <a:extLst>
                    <a:ext uri="{FF2B5EF4-FFF2-40B4-BE49-F238E27FC236}">
                      <a16:creationId xmlns:a16="http://schemas.microsoft.com/office/drawing/2014/main" id="{3775962B-1C4F-4961-BEE7-47FBCB702E85}"/>
                    </a:ext>
                  </a:extLst>
                </p:cNvPr>
                <p:cNvSpPr/>
                <p:nvPr/>
              </p:nvSpPr>
              <p:spPr>
                <a:xfrm rot="10800000">
                  <a:off x="3861411" y="898502"/>
                  <a:ext cx="212589" cy="1197706"/>
                </a:xfrm>
                <a:prstGeom prst="downArrow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98" name="テキスト ボックス 97">
                  <a:extLst>
                    <a:ext uri="{FF2B5EF4-FFF2-40B4-BE49-F238E27FC236}">
                      <a16:creationId xmlns:a16="http://schemas.microsoft.com/office/drawing/2014/main" id="{9B713C73-E5C3-49A2-853C-CF5EB3DCEA08}"/>
                    </a:ext>
                  </a:extLst>
                </p:cNvPr>
                <p:cNvSpPr txBox="1"/>
                <p:nvPr/>
              </p:nvSpPr>
              <p:spPr>
                <a:xfrm rot="16200000">
                  <a:off x="3451681" y="1424306"/>
                  <a:ext cx="1009973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ja-JP" sz="800" b="1" dirty="0"/>
                    <a:t>inhibitory response</a:t>
                  </a:r>
                  <a:endParaRPr kumimoji="1" lang="ja-JP" altLang="en-US" sz="800" b="1" dirty="0"/>
                </a:p>
              </p:txBody>
            </p:sp>
          </p:grpSp>
          <p:grpSp>
            <p:nvGrpSpPr>
              <p:cNvPr id="106" name="グループ化 105">
                <a:extLst>
                  <a:ext uri="{FF2B5EF4-FFF2-40B4-BE49-F238E27FC236}">
                    <a16:creationId xmlns:a16="http://schemas.microsoft.com/office/drawing/2014/main" id="{D42C55F3-6E97-4DE0-9A4B-5AD138108029}"/>
                  </a:ext>
                </a:extLst>
              </p:cNvPr>
              <p:cNvGrpSpPr/>
              <p:nvPr/>
            </p:nvGrpSpPr>
            <p:grpSpPr>
              <a:xfrm>
                <a:off x="3834971" y="2192437"/>
                <a:ext cx="225054" cy="1197706"/>
                <a:chOff x="3848946" y="898502"/>
                <a:chExt cx="225054" cy="1197706"/>
              </a:xfrm>
            </p:grpSpPr>
            <p:sp>
              <p:nvSpPr>
                <p:cNvPr id="107" name="矢印: 下 106">
                  <a:extLst>
                    <a:ext uri="{FF2B5EF4-FFF2-40B4-BE49-F238E27FC236}">
                      <a16:creationId xmlns:a16="http://schemas.microsoft.com/office/drawing/2014/main" id="{E6505F63-695B-450C-8F0E-EC336CE754A3}"/>
                    </a:ext>
                  </a:extLst>
                </p:cNvPr>
                <p:cNvSpPr/>
                <p:nvPr/>
              </p:nvSpPr>
              <p:spPr>
                <a:xfrm rot="10800000">
                  <a:off x="3861411" y="898502"/>
                  <a:ext cx="212589" cy="1197706"/>
                </a:xfrm>
                <a:prstGeom prst="downArrow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109" name="テキスト ボックス 108">
                  <a:extLst>
                    <a:ext uri="{FF2B5EF4-FFF2-40B4-BE49-F238E27FC236}">
                      <a16:creationId xmlns:a16="http://schemas.microsoft.com/office/drawing/2014/main" id="{9DCFE364-65A8-4420-ACC1-CD796FD69E00}"/>
                    </a:ext>
                  </a:extLst>
                </p:cNvPr>
                <p:cNvSpPr txBox="1"/>
                <p:nvPr/>
              </p:nvSpPr>
              <p:spPr>
                <a:xfrm rot="16200000">
                  <a:off x="3451681" y="1424306"/>
                  <a:ext cx="1009973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ja-JP" sz="800" b="1" dirty="0"/>
                    <a:t>inhibitory response</a:t>
                  </a:r>
                  <a:endParaRPr kumimoji="1" lang="ja-JP" altLang="en-US" sz="800" b="1" dirty="0"/>
                </a:p>
              </p:txBody>
            </p:sp>
          </p:grpSp>
        </p:grpSp>
      </p:grpSp>
      <p:grpSp>
        <p:nvGrpSpPr>
          <p:cNvPr id="39" name="グループ化 38">
            <a:extLst>
              <a:ext uri="{FF2B5EF4-FFF2-40B4-BE49-F238E27FC236}">
                <a16:creationId xmlns:a16="http://schemas.microsoft.com/office/drawing/2014/main" id="{E95A9C45-C190-47E5-BE1C-CAF9DE026BD4}"/>
              </a:ext>
            </a:extLst>
          </p:cNvPr>
          <p:cNvGrpSpPr/>
          <p:nvPr/>
        </p:nvGrpSpPr>
        <p:grpSpPr>
          <a:xfrm>
            <a:off x="265695" y="3967060"/>
            <a:ext cx="6417311" cy="2988147"/>
            <a:chOff x="-45681" y="3611107"/>
            <a:chExt cx="6417311" cy="2988147"/>
          </a:xfrm>
        </p:grpSpPr>
        <p:grpSp>
          <p:nvGrpSpPr>
            <p:cNvPr id="110" name="グループ化 109">
              <a:extLst>
                <a:ext uri="{FF2B5EF4-FFF2-40B4-BE49-F238E27FC236}">
                  <a16:creationId xmlns:a16="http://schemas.microsoft.com/office/drawing/2014/main" id="{566C7856-6679-4FD1-9733-B843B7077B69}"/>
                </a:ext>
              </a:extLst>
            </p:cNvPr>
            <p:cNvGrpSpPr/>
            <p:nvPr/>
          </p:nvGrpSpPr>
          <p:grpSpPr>
            <a:xfrm>
              <a:off x="87864" y="3860875"/>
              <a:ext cx="225054" cy="1197706"/>
              <a:chOff x="3848946" y="898502"/>
              <a:chExt cx="225054" cy="1197706"/>
            </a:xfrm>
          </p:grpSpPr>
          <p:sp>
            <p:nvSpPr>
              <p:cNvPr id="111" name="矢印: 下 110">
                <a:extLst>
                  <a:ext uri="{FF2B5EF4-FFF2-40B4-BE49-F238E27FC236}">
                    <a16:creationId xmlns:a16="http://schemas.microsoft.com/office/drawing/2014/main" id="{C9C48DE2-4F1F-4129-93CD-166D59AA313B}"/>
                  </a:ext>
                </a:extLst>
              </p:cNvPr>
              <p:cNvSpPr/>
              <p:nvPr/>
            </p:nvSpPr>
            <p:spPr>
              <a:xfrm rot="10800000">
                <a:off x="3861411" y="898502"/>
                <a:ext cx="212589" cy="1197706"/>
              </a:xfrm>
              <a:prstGeom prst="downArrow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12" name="テキスト ボックス 111">
                <a:extLst>
                  <a:ext uri="{FF2B5EF4-FFF2-40B4-BE49-F238E27FC236}">
                    <a16:creationId xmlns:a16="http://schemas.microsoft.com/office/drawing/2014/main" id="{CA5B5A3E-94C4-45BC-9912-789ED759E547}"/>
                  </a:ext>
                </a:extLst>
              </p:cNvPr>
              <p:cNvSpPr txBox="1"/>
              <p:nvPr/>
            </p:nvSpPr>
            <p:spPr>
              <a:xfrm rot="16200000">
                <a:off x="3451681" y="1424306"/>
                <a:ext cx="1009973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800" b="1" dirty="0"/>
                  <a:t>inhibitory response</a:t>
                </a:r>
                <a:endParaRPr kumimoji="1" lang="ja-JP" altLang="en-US" sz="800" b="1" dirty="0"/>
              </a:p>
            </p:txBody>
          </p:sp>
        </p:grpSp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B453A90E-33E0-4671-B4A2-3C189E645EE2}"/>
                </a:ext>
              </a:extLst>
            </p:cNvPr>
            <p:cNvGrpSpPr/>
            <p:nvPr/>
          </p:nvGrpSpPr>
          <p:grpSpPr>
            <a:xfrm>
              <a:off x="-45681" y="3611107"/>
              <a:ext cx="6417311" cy="2988147"/>
              <a:chOff x="-45681" y="3611107"/>
              <a:chExt cx="6417311" cy="2988147"/>
            </a:xfrm>
          </p:grpSpPr>
          <p:grpSp>
            <p:nvGrpSpPr>
              <p:cNvPr id="6" name="グループ化 5">
                <a:extLst>
                  <a:ext uri="{FF2B5EF4-FFF2-40B4-BE49-F238E27FC236}">
                    <a16:creationId xmlns:a16="http://schemas.microsoft.com/office/drawing/2014/main" id="{C4EF8CC6-318B-480D-9F57-151CB6C20E50}"/>
                  </a:ext>
                </a:extLst>
              </p:cNvPr>
              <p:cNvGrpSpPr/>
              <p:nvPr/>
            </p:nvGrpSpPr>
            <p:grpSpPr>
              <a:xfrm>
                <a:off x="3166864" y="3611107"/>
                <a:ext cx="3204766" cy="2955172"/>
                <a:chOff x="3166864" y="3618422"/>
                <a:chExt cx="3204766" cy="2955172"/>
              </a:xfrm>
            </p:grpSpPr>
            <p:pic>
              <p:nvPicPr>
                <p:cNvPr id="1026" name="Picture 2">
                  <a:extLst>
                    <a:ext uri="{FF2B5EF4-FFF2-40B4-BE49-F238E27FC236}">
                      <a16:creationId xmlns:a16="http://schemas.microsoft.com/office/drawing/2014/main" id="{1CC65D1A-661E-4901-B0B3-320BCCC293D6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384330" y="5153245"/>
                  <a:ext cx="2080749" cy="138716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69" name="グループ化 68">
                  <a:extLst>
                    <a:ext uri="{FF2B5EF4-FFF2-40B4-BE49-F238E27FC236}">
                      <a16:creationId xmlns:a16="http://schemas.microsoft.com/office/drawing/2014/main" id="{8FBC0519-DCA5-4338-9C84-19CCD04A1468}"/>
                    </a:ext>
                  </a:extLst>
                </p:cNvPr>
                <p:cNvGrpSpPr/>
                <p:nvPr/>
              </p:nvGrpSpPr>
              <p:grpSpPr>
                <a:xfrm>
                  <a:off x="3166864" y="3618422"/>
                  <a:ext cx="3204766" cy="2955172"/>
                  <a:chOff x="3166864" y="3618422"/>
                  <a:chExt cx="3204766" cy="2955172"/>
                </a:xfrm>
              </p:grpSpPr>
              <p:grpSp>
                <p:nvGrpSpPr>
                  <p:cNvPr id="66" name="グループ化 65">
                    <a:extLst>
                      <a:ext uri="{FF2B5EF4-FFF2-40B4-BE49-F238E27FC236}">
                        <a16:creationId xmlns:a16="http://schemas.microsoft.com/office/drawing/2014/main" id="{9F908B4F-FDD1-4B25-B715-BB7EF294A494}"/>
                      </a:ext>
                    </a:extLst>
                  </p:cNvPr>
                  <p:cNvGrpSpPr/>
                  <p:nvPr/>
                </p:nvGrpSpPr>
                <p:grpSpPr>
                  <a:xfrm>
                    <a:off x="3166864" y="3618422"/>
                    <a:ext cx="3204766" cy="2955172"/>
                    <a:chOff x="3122260" y="3618422"/>
                    <a:chExt cx="3204766" cy="2955172"/>
                  </a:xfrm>
                </p:grpSpPr>
                <p:grpSp>
                  <p:nvGrpSpPr>
                    <p:cNvPr id="63" name="グループ化 62">
                      <a:extLst>
                        <a:ext uri="{FF2B5EF4-FFF2-40B4-BE49-F238E27FC236}">
                          <a16:creationId xmlns:a16="http://schemas.microsoft.com/office/drawing/2014/main" id="{3A404357-2BA4-422C-AD85-A68788F82F3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122260" y="3618422"/>
                      <a:ext cx="3159818" cy="2825789"/>
                      <a:chOff x="3122260" y="3618422"/>
                      <a:chExt cx="3159818" cy="2825789"/>
                    </a:xfrm>
                  </p:grpSpPr>
                  <p:grpSp>
                    <p:nvGrpSpPr>
                      <p:cNvPr id="51" name="グループ化 50">
                        <a:extLst>
                          <a:ext uri="{FF2B5EF4-FFF2-40B4-BE49-F238E27FC236}">
                            <a16:creationId xmlns:a16="http://schemas.microsoft.com/office/drawing/2014/main" id="{99EEE0EF-1A20-465B-BE43-07419713A1A4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122260" y="3618422"/>
                        <a:ext cx="3097420" cy="2825789"/>
                        <a:chOff x="2909312" y="3419259"/>
                        <a:chExt cx="3097420" cy="2825789"/>
                      </a:xfrm>
                    </p:grpSpPr>
                    <p:pic>
                      <p:nvPicPr>
                        <p:cNvPr id="3" name="Picture 2">
                          <a:extLst>
                            <a:ext uri="{FF2B5EF4-FFF2-40B4-BE49-F238E27FC236}">
                              <a16:creationId xmlns:a16="http://schemas.microsoft.com/office/drawing/2014/main" id="{EB8D34C1-48D4-4389-8DFD-721213FDEE18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12726" y="3605925"/>
                          <a:ext cx="2080749" cy="138716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  <p:sp>
                      <p:nvSpPr>
                        <p:cNvPr id="56" name="テキスト ボックス 55">
                          <a:extLst>
                            <a:ext uri="{FF2B5EF4-FFF2-40B4-BE49-F238E27FC236}">
                              <a16:creationId xmlns:a16="http://schemas.microsoft.com/office/drawing/2014/main" id="{8E4B869B-4D22-4DDE-B6B0-A687A1F707A0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2909312" y="4818317"/>
                          <a:ext cx="582204" cy="461665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r>
                            <a:rPr kumimoji="1" lang="en-US" altLang="ja-JP" sz="1200" b="1" dirty="0">
                              <a:latin typeface="Abadi" panose="020B0604020202020204" pitchFamily="34" charset="0"/>
                            </a:rPr>
                            <a:t>G</a:t>
                          </a:r>
                        </a:p>
                        <a:p>
                          <a:endParaRPr kumimoji="1" lang="ja-JP" altLang="en-US" sz="1200" b="1" dirty="0">
                            <a:latin typeface="Abadi" panose="020B0604020202020204" pitchFamily="34" charset="0"/>
                          </a:endParaRPr>
                        </a:p>
                      </p:txBody>
                    </p:sp>
                    <p:grpSp>
                      <p:nvGrpSpPr>
                        <p:cNvPr id="4" name="グループ化 3">
                          <a:extLst>
                            <a:ext uri="{FF2B5EF4-FFF2-40B4-BE49-F238E27FC236}">
                              <a16:creationId xmlns:a16="http://schemas.microsoft.com/office/drawing/2014/main" id="{A7A4528E-6433-4BA1-8C9F-68D30E729827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2925194" y="3419259"/>
                          <a:ext cx="3015725" cy="1869083"/>
                          <a:chOff x="2925194" y="3419259"/>
                          <a:chExt cx="3015725" cy="1869083"/>
                        </a:xfrm>
                      </p:grpSpPr>
                      <p:grpSp>
                        <p:nvGrpSpPr>
                          <p:cNvPr id="24" name="グループ化 23">
                            <a:extLst>
                              <a:ext uri="{FF2B5EF4-FFF2-40B4-BE49-F238E27FC236}">
                                <a16:creationId xmlns:a16="http://schemas.microsoft.com/office/drawing/2014/main" id="{E9B9EDBA-CDE8-4C5A-B6AB-FD519B9B8787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2925194" y="3419259"/>
                            <a:ext cx="2501831" cy="1869083"/>
                            <a:chOff x="2896166" y="3427423"/>
                            <a:chExt cx="2501831" cy="1869083"/>
                          </a:xfrm>
                        </p:grpSpPr>
                        <p:sp>
                          <p:nvSpPr>
                            <p:cNvPr id="49" name="テキスト ボックス 48">
                              <a:extLst>
                                <a:ext uri="{FF2B5EF4-FFF2-40B4-BE49-F238E27FC236}">
                                  <a16:creationId xmlns:a16="http://schemas.microsoft.com/office/drawing/2014/main" id="{150CD117-06BC-4BBE-BD53-1F18E29DA5B9}"/>
                                </a:ext>
                              </a:extLst>
                            </p:cNvPr>
                            <p:cNvSpPr txBox="1"/>
                            <p:nvPr/>
                          </p:nvSpPr>
                          <p:spPr>
                            <a:xfrm>
                              <a:off x="2896166" y="3427423"/>
                              <a:ext cx="582204" cy="461665"/>
                            </a:xfrm>
                            <a:prstGeom prst="rect">
                              <a:avLst/>
                            </a:prstGeom>
                            <a:noFill/>
                          </p:spPr>
                          <p:txBody>
                            <a:bodyPr wrap="square" rtlCol="0">
                              <a:spAutoFit/>
                            </a:bodyPr>
                            <a:lstStyle/>
                            <a:p>
                              <a:r>
                                <a:rPr kumimoji="1" lang="en-US" altLang="ja-JP" sz="1200" b="1" dirty="0">
                                  <a:latin typeface="Abadi" panose="020B0604020202020204" pitchFamily="34" charset="0"/>
                                </a:rPr>
                                <a:t>F</a:t>
                              </a:r>
                            </a:p>
                            <a:p>
                              <a:endParaRPr kumimoji="1" lang="ja-JP" altLang="en-US" sz="1200" b="1" dirty="0">
                                <a:latin typeface="Abadi" panose="020B0604020202020204" pitchFamily="34" charset="0"/>
                              </a:endParaRPr>
                            </a:p>
                          </p:txBody>
                        </p:sp>
                        <p:grpSp>
                          <p:nvGrpSpPr>
                            <p:cNvPr id="22" name="グループ化 21">
                              <a:extLst>
                                <a:ext uri="{FF2B5EF4-FFF2-40B4-BE49-F238E27FC236}">
                                  <a16:creationId xmlns:a16="http://schemas.microsoft.com/office/drawing/2014/main" id="{8CB9D99C-A7C3-4F53-BE1E-B4688208412F}"/>
                                </a:ext>
                              </a:extLst>
                            </p:cNvPr>
                            <p:cNvGrpSpPr/>
                            <p:nvPr/>
                          </p:nvGrpSpPr>
                          <p:grpSpPr>
                            <a:xfrm>
                              <a:off x="3115525" y="3507512"/>
                              <a:ext cx="2282472" cy="1788994"/>
                              <a:chOff x="300274" y="3657950"/>
                              <a:chExt cx="2074975" cy="1626359"/>
                            </a:xfrm>
                          </p:grpSpPr>
                          <p:grpSp>
                            <p:nvGrpSpPr>
                              <p:cNvPr id="21" name="グループ化 20">
                                <a:extLst>
                                  <a:ext uri="{FF2B5EF4-FFF2-40B4-BE49-F238E27FC236}">
                                    <a16:creationId xmlns:a16="http://schemas.microsoft.com/office/drawing/2014/main" id="{38E78147-999B-4424-B028-D4C6E9141B5B}"/>
                                  </a:ext>
                                </a:extLst>
                              </p:cNvPr>
                              <p:cNvGrpSpPr/>
                              <p:nvPr/>
                            </p:nvGrpSpPr>
                            <p:grpSpPr>
                              <a:xfrm>
                                <a:off x="300274" y="3657950"/>
                                <a:ext cx="2074975" cy="1267957"/>
                                <a:chOff x="122896" y="3071086"/>
                                <a:chExt cx="2074975" cy="1047898"/>
                              </a:xfrm>
                            </p:grpSpPr>
                            <p:grpSp>
                              <p:nvGrpSpPr>
                                <p:cNvPr id="15" name="グループ化 14">
                                  <a:extLst>
                                    <a:ext uri="{FF2B5EF4-FFF2-40B4-BE49-F238E27FC236}">
                                      <a16:creationId xmlns:a16="http://schemas.microsoft.com/office/drawing/2014/main" id="{48D3C9BE-3632-453D-8690-AAF60D42687D}"/>
                                    </a:ext>
                                  </a:extLst>
                                </p:cNvPr>
                                <p:cNvGrpSpPr/>
                                <p:nvPr/>
                              </p:nvGrpSpPr>
                              <p:grpSpPr>
                                <a:xfrm>
                                  <a:off x="122896" y="3071086"/>
                                  <a:ext cx="2074975" cy="999343"/>
                                  <a:chOff x="17987" y="2860310"/>
                                  <a:chExt cx="2074975" cy="999343"/>
                                </a:xfrm>
                              </p:grpSpPr>
                              <p:sp>
                                <p:nvSpPr>
                                  <p:cNvPr id="30" name="正方形/長方形 29">
                                    <a:extLst>
                                      <a:ext uri="{FF2B5EF4-FFF2-40B4-BE49-F238E27FC236}">
                                        <a16:creationId xmlns:a16="http://schemas.microsoft.com/office/drawing/2014/main" id="{545562F8-C1E5-47B5-AE20-0BF5E55FCD33}"/>
                                      </a:ext>
                                    </a:extLst>
                                  </p:cNvPr>
                                  <p:cNvSpPr/>
                                  <p:nvPr/>
                                </p:nvSpPr>
                                <p:spPr>
                                  <a:xfrm>
                                    <a:off x="747523" y="2997980"/>
                                    <a:ext cx="1055649" cy="861673"/>
                                  </a:xfrm>
                                  <a:prstGeom prst="rect">
                                    <a:avLst/>
                                  </a:prstGeom>
                                  <a:solidFill>
                                    <a:schemeClr val="bg2">
                                      <a:lumMod val="75000"/>
                                      <a:alpha val="12000"/>
                                    </a:schemeClr>
                                  </a:solidFill>
                                  <a:ln>
                                    <a:noFill/>
                                  </a:ln>
                                </p:spPr>
                                <p:style>
                                  <a:lnRef idx="2">
                                    <a:schemeClr val="accent1">
                                      <a:shade val="50000"/>
                                    </a:schemeClr>
                                  </a:lnRef>
                                  <a:fillRef idx="1">
                                    <a:schemeClr val="accent1"/>
                                  </a:fillRef>
                                  <a:effectRef idx="0">
                                    <a:schemeClr val="accent1"/>
                                  </a:effectRef>
                                  <a:fontRef idx="minor">
                                    <a:schemeClr val="lt1"/>
                                  </a:fontRef>
                                </p:style>
                                <p:txBody>
                                  <a:bodyPr rtlCol="0" anchor="ctr"/>
                                  <a:lstStyle/>
                                  <a:p>
                                    <a:pPr algn="ctr"/>
                                    <a:endParaRPr kumimoji="1" lang="ja-JP" altLang="en-US" dirty="0"/>
                                  </a:p>
                                </p:txBody>
                              </p:sp>
                              <p:sp>
                                <p:nvSpPr>
                                  <p:cNvPr id="36" name="テキスト ボックス 35">
                                    <a:extLst>
                                      <a:ext uri="{FF2B5EF4-FFF2-40B4-BE49-F238E27FC236}">
                                        <a16:creationId xmlns:a16="http://schemas.microsoft.com/office/drawing/2014/main" id="{F0195361-848F-4A09-8CCD-AA63B4905A94}"/>
                                      </a:ext>
                                    </a:extLst>
                                  </p:cNvPr>
                                  <p:cNvSpPr txBox="1"/>
                                  <p:nvPr/>
                                </p:nvSpPr>
                                <p:spPr>
                                  <a:xfrm>
                                    <a:off x="17987" y="2860310"/>
                                    <a:ext cx="2074975" cy="150304"/>
                                  </a:xfrm>
                                  <a:prstGeom prst="rect">
                                    <a:avLst/>
                                  </a:prstGeom>
                                  <a:noFill/>
                                </p:spPr>
                                <p:txBody>
                                  <a:bodyPr wrap="square" rtlCol="0">
                                    <a:spAutoFit/>
                                  </a:bodyPr>
                                  <a:lstStyle/>
                                  <a:p>
                                    <a:r>
                                      <a:rPr kumimoji="1" lang="ja-JP" altLang="en-US" sz="700" dirty="0">
                                        <a:solidFill>
                                          <a:srgbClr val="57E4D6"/>
                                        </a:solidFill>
                                      </a:rPr>
                                      <a:t>■</a:t>
                                    </a:r>
                                    <a:r>
                                      <a:rPr kumimoji="1" lang="ja-JP" altLang="en-US" sz="700" dirty="0"/>
                                      <a:t> </a:t>
                                    </a:r>
                                    <a:r>
                                      <a:rPr kumimoji="1" lang="en-US" altLang="ja-JP" sz="700" i="1" dirty="0"/>
                                      <a:t>pkc-1(nj3);Ex[</a:t>
                                    </a:r>
                                    <a:r>
                                      <a:rPr kumimoji="1" lang="en-US" altLang="ja-JP" sz="700" i="1" dirty="0" err="1"/>
                                      <a:t>ASERp</a:t>
                                    </a:r>
                                    <a:r>
                                      <a:rPr kumimoji="1" lang="en-US" altLang="ja-JP" sz="700" i="1" dirty="0"/>
                                      <a:t>::pkc-1(gf)];Ex[</a:t>
                                    </a:r>
                                    <a:r>
                                      <a:rPr kumimoji="1" lang="en-US" altLang="ja-JP" sz="700" i="1" dirty="0" err="1"/>
                                      <a:t>AIBp</a:t>
                                    </a:r>
                                    <a:r>
                                      <a:rPr kumimoji="1" lang="en-US" altLang="ja-JP" sz="700" i="1" dirty="0"/>
                                      <a:t>::GCaMP6s]</a:t>
                                    </a:r>
                                    <a:endParaRPr kumimoji="1" lang="ja-JP" altLang="en-US" sz="700" i="1" dirty="0"/>
                                  </a:p>
                                </p:txBody>
                              </p:sp>
                            </p:grpSp>
                            <p:sp>
                              <p:nvSpPr>
                                <p:cNvPr id="54" name="テキスト ボックス 53">
                                  <a:extLst>
                                    <a:ext uri="{FF2B5EF4-FFF2-40B4-BE49-F238E27FC236}">
                                      <a16:creationId xmlns:a16="http://schemas.microsoft.com/office/drawing/2014/main" id="{30F64E47-2305-4A2A-B155-AA08A13F1AF2}"/>
                                    </a:ext>
                                  </a:extLst>
                                </p:cNvPr>
                                <p:cNvSpPr txBox="1"/>
                                <p:nvPr/>
                              </p:nvSpPr>
                              <p:spPr>
                                <a:xfrm>
                                  <a:off x="1358710" y="3918929"/>
                                  <a:ext cx="617188" cy="200055"/>
                                </a:xfrm>
                                <a:prstGeom prst="rect">
                                  <a:avLst/>
                                </a:prstGeom>
                                <a:noFill/>
                              </p:spPr>
                              <p:txBody>
                                <a:bodyPr wrap="square" rtlCol="0">
                                  <a:spAutoFit/>
                                </a:bodyPr>
                                <a:lstStyle/>
                                <a:p>
                                  <a:r>
                                    <a:rPr kumimoji="1" lang="en-US" altLang="ja-JP" sz="700" b="1" dirty="0"/>
                                    <a:t>time (sec)</a:t>
                                  </a:r>
                                  <a:endParaRPr kumimoji="1" lang="ja-JP" altLang="en-US" sz="700" b="1" i="1" dirty="0"/>
                                </a:p>
                              </p:txBody>
                            </p:sp>
                          </p:grpSp>
                          <p:sp>
                            <p:nvSpPr>
                              <p:cNvPr id="41" name="テキスト ボックス 40">
                                <a:extLst>
                                  <a:ext uri="{FF2B5EF4-FFF2-40B4-BE49-F238E27FC236}">
                                    <a16:creationId xmlns:a16="http://schemas.microsoft.com/office/drawing/2014/main" id="{126CACCE-2916-445F-B047-749B95D78371}"/>
                                  </a:ext>
                                </a:extLst>
                              </p:cNvPr>
                              <p:cNvSpPr txBox="1"/>
                              <p:nvPr/>
                            </p:nvSpPr>
                            <p:spPr>
                              <a:xfrm>
                                <a:off x="385014" y="5004512"/>
                                <a:ext cx="1792836" cy="279797"/>
                              </a:xfrm>
                              <a:prstGeom prst="rect">
                                <a:avLst/>
                              </a:prstGeom>
                              <a:noFill/>
                            </p:spPr>
                            <p:txBody>
                              <a:bodyPr wrap="square" rtlCol="0">
                                <a:spAutoFit/>
                              </a:bodyPr>
                              <a:lstStyle/>
                              <a:p>
                                <a:r>
                                  <a:rPr kumimoji="1" lang="ja-JP" altLang="en-US" sz="700" dirty="0"/>
                                  <a:t> </a:t>
                                </a:r>
                                <a:r>
                                  <a:rPr kumimoji="1" lang="ja-JP" altLang="en-US" sz="700" dirty="0">
                                    <a:solidFill>
                                      <a:srgbClr val="29338A"/>
                                    </a:solidFill>
                                  </a:rPr>
                                  <a:t>■</a:t>
                                </a:r>
                                <a:r>
                                  <a:rPr kumimoji="1" lang="ja-JP" altLang="en-US" sz="700" dirty="0"/>
                                  <a:t> </a:t>
                                </a:r>
                                <a:r>
                                  <a:rPr kumimoji="1" lang="en-US" altLang="ja-JP" sz="700" i="1" dirty="0"/>
                                  <a:t>glr-1(ky176) ;pkc-1(nj3);</a:t>
                                </a:r>
                              </a:p>
                              <a:p>
                                <a:r>
                                  <a:rPr kumimoji="1" lang="en-US" altLang="ja-JP" sz="700" i="1" dirty="0"/>
                                  <a:t>      Ex[</a:t>
                                </a:r>
                                <a:r>
                                  <a:rPr kumimoji="1" lang="en-US" altLang="ja-JP" sz="700" i="1" dirty="0" err="1"/>
                                  <a:t>ASERp</a:t>
                                </a:r>
                                <a:r>
                                  <a:rPr kumimoji="1" lang="en-US" altLang="ja-JP" sz="700" i="1" dirty="0"/>
                                  <a:t>::pkc-1(gf)];Ex[</a:t>
                                </a:r>
                                <a:r>
                                  <a:rPr kumimoji="1" lang="en-US" altLang="ja-JP" sz="700" i="1" dirty="0" err="1"/>
                                  <a:t>AIBp</a:t>
                                </a:r>
                                <a:r>
                                  <a:rPr kumimoji="1" lang="en-US" altLang="ja-JP" sz="700" i="1" dirty="0"/>
                                  <a:t>::GCaMP6s]</a:t>
                                </a:r>
                                <a:endParaRPr kumimoji="1" lang="ja-JP" altLang="en-US" sz="700" i="1" dirty="0"/>
                              </a:p>
                            </p:txBody>
                          </p:sp>
                        </p:grpSp>
                      </p:grpSp>
                      <p:pic>
                        <p:nvPicPr>
                          <p:cNvPr id="1028" name="Picture 4">
                            <a:extLst>
                              <a:ext uri="{FF2B5EF4-FFF2-40B4-BE49-F238E27FC236}">
                                <a16:creationId xmlns:a16="http://schemas.microsoft.com/office/drawing/2014/main" id="{D8507886-E94B-40DF-8192-6C24B06576E7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183089" y="3708291"/>
                            <a:ext cx="757830" cy="1208521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grpSp>
                    <p:pic>
                      <p:nvPicPr>
                        <p:cNvPr id="1038" name="Picture 14">
                          <a:extLst>
                            <a:ext uri="{FF2B5EF4-FFF2-40B4-BE49-F238E27FC236}">
                              <a16:creationId xmlns:a16="http://schemas.microsoft.com/office/drawing/2014/main" id="{629EADF3-3774-427A-A2A6-EEA3A3B2B227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35549" y="5009820"/>
                          <a:ext cx="771183" cy="123522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grpSp>
                  <p:sp>
                    <p:nvSpPr>
                      <p:cNvPr id="87" name="テキスト ボックス 86">
                        <a:extLst>
                          <a:ext uri="{FF2B5EF4-FFF2-40B4-BE49-F238E27FC236}">
                            <a16:creationId xmlns:a16="http://schemas.microsoft.com/office/drawing/2014/main" id="{8575B234-7C38-4DF3-8310-93F59E513389}"/>
                          </a:ext>
                        </a:extLst>
                      </p:cNvPr>
                      <p:cNvSpPr txBox="1"/>
                      <p:nvPr/>
                    </p:nvSpPr>
                    <p:spPr>
                      <a:xfrm flipH="1">
                        <a:off x="5458269" y="5013801"/>
                        <a:ext cx="823809" cy="20005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kumimoji="1" lang="en-US" altLang="ja-JP" sz="700" b="1" i="1" dirty="0"/>
                          <a:t>pkc-1(gf)</a:t>
                        </a:r>
                        <a:endParaRPr kumimoji="1" lang="ja-JP" altLang="en-US" b="1" i="1" dirty="0"/>
                      </a:p>
                    </p:txBody>
                  </p:sp>
                </p:grpSp>
                <p:sp>
                  <p:nvSpPr>
                    <p:cNvPr id="89" name="テキスト ボックス 88">
                      <a:extLst>
                        <a:ext uri="{FF2B5EF4-FFF2-40B4-BE49-F238E27FC236}">
                          <a16:creationId xmlns:a16="http://schemas.microsoft.com/office/drawing/2014/main" id="{8F733BCF-F15B-4A43-A907-2E828AA913C8}"/>
                        </a:ext>
                      </a:extLst>
                    </p:cNvPr>
                    <p:cNvSpPr txBox="1"/>
                    <p:nvPr/>
                  </p:nvSpPr>
                  <p:spPr>
                    <a:xfrm flipH="1">
                      <a:off x="5503217" y="6373539"/>
                      <a:ext cx="823809" cy="200055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kumimoji="1" lang="en-US" altLang="ja-JP" sz="700" b="1" i="1" dirty="0"/>
                        <a:t>glr-1(ky176)</a:t>
                      </a:r>
                      <a:endParaRPr kumimoji="1" lang="ja-JP" altLang="en-US" b="1" i="1" dirty="0"/>
                    </a:p>
                  </p:txBody>
                </p:sp>
              </p:grpSp>
              <p:sp>
                <p:nvSpPr>
                  <p:cNvPr id="92" name="テキスト ボックス 91">
                    <a:extLst>
                      <a:ext uri="{FF2B5EF4-FFF2-40B4-BE49-F238E27FC236}">
                        <a16:creationId xmlns:a16="http://schemas.microsoft.com/office/drawing/2014/main" id="{FC804B9F-F1D7-40A1-A290-EC0022818A52}"/>
                      </a:ext>
                    </a:extLst>
                  </p:cNvPr>
                  <p:cNvSpPr txBox="1"/>
                  <p:nvPr/>
                </p:nvSpPr>
                <p:spPr>
                  <a:xfrm>
                    <a:off x="5744771" y="3735979"/>
                    <a:ext cx="299101" cy="21544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kumimoji="1" lang="en-US" altLang="ja-JP" sz="800" dirty="0"/>
                      <a:t>**</a:t>
                    </a:r>
                    <a:endParaRPr kumimoji="1" lang="en-US" altLang="ja-JP" sz="900" dirty="0"/>
                  </a:p>
                </p:txBody>
              </p:sp>
              <p:sp>
                <p:nvSpPr>
                  <p:cNvPr id="93" name="テキスト ボックス 92">
                    <a:extLst>
                      <a:ext uri="{FF2B5EF4-FFF2-40B4-BE49-F238E27FC236}">
                        <a16:creationId xmlns:a16="http://schemas.microsoft.com/office/drawing/2014/main" id="{FE67A761-ECE0-4887-973C-B19F6E270257}"/>
                      </a:ext>
                    </a:extLst>
                  </p:cNvPr>
                  <p:cNvSpPr txBox="1"/>
                  <p:nvPr/>
                </p:nvSpPr>
                <p:spPr>
                  <a:xfrm>
                    <a:off x="5802508" y="5191186"/>
                    <a:ext cx="299101" cy="21544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kumimoji="1" lang="en-US" altLang="ja-JP" sz="800" dirty="0"/>
                      <a:t>ns</a:t>
                    </a:r>
                    <a:endParaRPr kumimoji="1" lang="en-US" altLang="ja-JP" sz="900" dirty="0"/>
                  </a:p>
                </p:txBody>
              </p:sp>
            </p:grpSp>
          </p:grpSp>
          <p:grpSp>
            <p:nvGrpSpPr>
              <p:cNvPr id="74" name="グループ化 73">
                <a:extLst>
                  <a:ext uri="{FF2B5EF4-FFF2-40B4-BE49-F238E27FC236}">
                    <a16:creationId xmlns:a16="http://schemas.microsoft.com/office/drawing/2014/main" id="{5E236310-B8C8-4AED-B83F-42B766B98886}"/>
                  </a:ext>
                </a:extLst>
              </p:cNvPr>
              <p:cNvGrpSpPr/>
              <p:nvPr/>
            </p:nvGrpSpPr>
            <p:grpSpPr>
              <a:xfrm>
                <a:off x="-45681" y="3616848"/>
                <a:ext cx="3244856" cy="2982406"/>
                <a:chOff x="-116628" y="3608965"/>
                <a:chExt cx="3244856" cy="2982406"/>
              </a:xfrm>
            </p:grpSpPr>
            <p:grpSp>
              <p:nvGrpSpPr>
                <p:cNvPr id="70" name="グループ化 69">
                  <a:extLst>
                    <a:ext uri="{FF2B5EF4-FFF2-40B4-BE49-F238E27FC236}">
                      <a16:creationId xmlns:a16="http://schemas.microsoft.com/office/drawing/2014/main" id="{CA4FCF11-0D30-43E9-83F1-8FA1A82DFF04}"/>
                    </a:ext>
                  </a:extLst>
                </p:cNvPr>
                <p:cNvGrpSpPr/>
                <p:nvPr/>
              </p:nvGrpSpPr>
              <p:grpSpPr>
                <a:xfrm>
                  <a:off x="-93627" y="3608965"/>
                  <a:ext cx="3188329" cy="1577364"/>
                  <a:chOff x="-93627" y="3608965"/>
                  <a:chExt cx="3188329" cy="1577364"/>
                </a:xfrm>
              </p:grpSpPr>
              <p:grpSp>
                <p:nvGrpSpPr>
                  <p:cNvPr id="55" name="グループ化 54">
                    <a:extLst>
                      <a:ext uri="{FF2B5EF4-FFF2-40B4-BE49-F238E27FC236}">
                        <a16:creationId xmlns:a16="http://schemas.microsoft.com/office/drawing/2014/main" id="{C7FF35FA-0BBF-4561-8EB7-3BA98A295175}"/>
                      </a:ext>
                    </a:extLst>
                  </p:cNvPr>
                  <p:cNvGrpSpPr/>
                  <p:nvPr/>
                </p:nvGrpSpPr>
                <p:grpSpPr>
                  <a:xfrm>
                    <a:off x="-93627" y="3608965"/>
                    <a:ext cx="3188329" cy="1577364"/>
                    <a:chOff x="-93627" y="3608965"/>
                    <a:chExt cx="3188329" cy="1577364"/>
                  </a:xfrm>
                </p:grpSpPr>
                <p:grpSp>
                  <p:nvGrpSpPr>
                    <p:cNvPr id="53" name="グループ化 52">
                      <a:extLst>
                        <a:ext uri="{FF2B5EF4-FFF2-40B4-BE49-F238E27FC236}">
                          <a16:creationId xmlns:a16="http://schemas.microsoft.com/office/drawing/2014/main" id="{8BF17226-AC08-4E56-8F49-472D3290BC6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-93627" y="3608965"/>
                      <a:ext cx="3035815" cy="1510843"/>
                      <a:chOff x="-131223" y="3497787"/>
                      <a:chExt cx="3035815" cy="1510843"/>
                    </a:xfrm>
                  </p:grpSpPr>
                  <p:grpSp>
                    <p:nvGrpSpPr>
                      <p:cNvPr id="25" name="グループ化 24">
                        <a:extLst>
                          <a:ext uri="{FF2B5EF4-FFF2-40B4-BE49-F238E27FC236}">
                            <a16:creationId xmlns:a16="http://schemas.microsoft.com/office/drawing/2014/main" id="{F00B19FE-C6A2-4323-95C8-1595A07EDE9C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-131223" y="3497787"/>
                        <a:ext cx="3035815" cy="1510843"/>
                        <a:chOff x="-99761" y="3406684"/>
                        <a:chExt cx="3035815" cy="1510843"/>
                      </a:xfrm>
                    </p:grpSpPr>
                    <p:pic>
                      <p:nvPicPr>
                        <p:cNvPr id="1068" name="Picture 44">
                          <a:extLst>
                            <a:ext uri="{FF2B5EF4-FFF2-40B4-BE49-F238E27FC236}">
                              <a16:creationId xmlns:a16="http://schemas.microsoft.com/office/drawing/2014/main" id="{4ABF01F0-A452-421E-B8F5-1FF531ABEBE8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64875" y="3658052"/>
                          <a:ext cx="771179" cy="120852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  <p:sp>
                      <p:nvSpPr>
                        <p:cNvPr id="47" name="テキスト ボックス 46">
                          <a:extLst>
                            <a:ext uri="{FF2B5EF4-FFF2-40B4-BE49-F238E27FC236}">
                              <a16:creationId xmlns:a16="http://schemas.microsoft.com/office/drawing/2014/main" id="{05FCA4BE-D69D-4ADE-BC28-152010515039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-99761" y="3406684"/>
                          <a:ext cx="582204" cy="461665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r>
                            <a:rPr kumimoji="1" lang="en-US" altLang="ja-JP" sz="1200" b="1" dirty="0">
                              <a:latin typeface="Abadi" panose="020B0604020202020204" pitchFamily="34" charset="0"/>
                            </a:rPr>
                            <a:t>D</a:t>
                          </a:r>
                        </a:p>
                        <a:p>
                          <a:endParaRPr kumimoji="1" lang="ja-JP" altLang="en-US" sz="1200" b="1" dirty="0">
                            <a:latin typeface="Abadi" panose="020B0604020202020204" pitchFamily="34" charset="0"/>
                          </a:endParaRPr>
                        </a:p>
                      </p:txBody>
                    </p:sp>
                    <p:grpSp>
                      <p:nvGrpSpPr>
                        <p:cNvPr id="20" name="グループ化 19">
                          <a:extLst>
                            <a:ext uri="{FF2B5EF4-FFF2-40B4-BE49-F238E27FC236}">
                              <a16:creationId xmlns:a16="http://schemas.microsoft.com/office/drawing/2014/main" id="{A641C3DF-EA24-4712-AEBC-AA5E52EDE99D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138002" y="3685795"/>
                          <a:ext cx="2151596" cy="1231732"/>
                          <a:chOff x="3968515" y="435698"/>
                          <a:chExt cx="1955997" cy="1119757"/>
                        </a:xfrm>
                      </p:grpSpPr>
                      <p:grpSp>
                        <p:nvGrpSpPr>
                          <p:cNvPr id="2" name="グループ化 1">
                            <a:extLst>
                              <a:ext uri="{FF2B5EF4-FFF2-40B4-BE49-F238E27FC236}">
                                <a16:creationId xmlns:a16="http://schemas.microsoft.com/office/drawing/2014/main" id="{DB19CD1A-E383-4502-9540-A13D499831CD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4122116" y="435698"/>
                            <a:ext cx="1697410" cy="1119757"/>
                            <a:chOff x="4086245" y="449983"/>
                            <a:chExt cx="1697410" cy="1119757"/>
                          </a:xfrm>
                        </p:grpSpPr>
                        <p:pic>
                          <p:nvPicPr>
                            <p:cNvPr id="5122" name="Picture 2">
                              <a:extLst>
                                <a:ext uri="{FF2B5EF4-FFF2-40B4-BE49-F238E27FC236}">
                                  <a16:creationId xmlns:a16="http://schemas.microsoft.com/office/drawing/2014/main" id="{6410411B-E41E-404C-8365-948308D342AE}"/>
                                </a:ext>
                              </a:extLst>
                            </p:cNvPr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3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086245" y="449983"/>
                              <a:ext cx="1697410" cy="1119757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  <p:sp>
                          <p:nvSpPr>
                            <p:cNvPr id="26" name="正方形/長方形 25">
                              <a:extLst>
                                <a:ext uri="{FF2B5EF4-FFF2-40B4-BE49-F238E27FC236}">
                                  <a16:creationId xmlns:a16="http://schemas.microsoft.com/office/drawing/2014/main" id="{04563188-E470-4F98-B78B-9111301E3176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4732072" y="512474"/>
                              <a:ext cx="988703" cy="941417"/>
                            </a:xfrm>
                            <a:prstGeom prst="rect">
                              <a:avLst/>
                            </a:prstGeom>
                            <a:solidFill>
                              <a:schemeClr val="bg2">
                                <a:lumMod val="75000"/>
                                <a:alpha val="12000"/>
                              </a:schemeClr>
                            </a:solidFill>
                            <a:ln>
                              <a:noFill/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endParaRPr kumimoji="1" lang="ja-JP" altLang="en-US" dirty="0"/>
                            </a:p>
                          </p:txBody>
                        </p:sp>
                      </p:grpSp>
                      <p:sp>
                        <p:nvSpPr>
                          <p:cNvPr id="50" name="テキスト ボックス 49">
                            <a:extLst>
                              <a:ext uri="{FF2B5EF4-FFF2-40B4-BE49-F238E27FC236}">
                                <a16:creationId xmlns:a16="http://schemas.microsoft.com/office/drawing/2014/main" id="{D269D63E-DF33-4192-B95C-1CF7408F7B2D}"/>
                              </a:ext>
                            </a:extLst>
                          </p:cNvPr>
                          <p:cNvSpPr txBox="1"/>
                          <p:nvPr/>
                        </p:nvSpPr>
                        <p:spPr>
                          <a:xfrm rot="16200000">
                            <a:off x="3757722" y="735649"/>
                            <a:ext cx="637030" cy="215444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square" rtlCol="0">
                            <a:spAutoFit/>
                          </a:bodyPr>
                          <a:lstStyle/>
                          <a:p>
                            <a:r>
                              <a:rPr kumimoji="1" lang="en-US" altLang="ja-JP" sz="800" b="1" dirty="0"/>
                              <a:t>dR/R(%)</a:t>
                            </a:r>
                            <a:endParaRPr kumimoji="1" lang="ja-JP" altLang="en-US" sz="800" b="1" dirty="0"/>
                          </a:p>
                        </p:txBody>
                      </p:sp>
                      <p:sp>
                        <p:nvSpPr>
                          <p:cNvPr id="52" name="テキスト ボックス 51">
                            <a:extLst>
                              <a:ext uri="{FF2B5EF4-FFF2-40B4-BE49-F238E27FC236}">
                                <a16:creationId xmlns:a16="http://schemas.microsoft.com/office/drawing/2014/main" id="{3626E35D-B103-415C-A6FF-B751FE57E20E}"/>
                              </a:ext>
                            </a:extLst>
                          </p:cNvPr>
                          <p:cNvSpPr txBox="1"/>
                          <p:nvPr/>
                        </p:nvSpPr>
                        <p:spPr>
                          <a:xfrm>
                            <a:off x="5307324" y="1254996"/>
                            <a:ext cx="617188" cy="181868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square" rtlCol="0">
                            <a:spAutoFit/>
                          </a:bodyPr>
                          <a:lstStyle/>
                          <a:p>
                            <a:r>
                              <a:rPr kumimoji="1" lang="en-US" altLang="ja-JP" sz="700" b="1" dirty="0"/>
                              <a:t>time (sec)</a:t>
                            </a:r>
                            <a:endParaRPr kumimoji="1" lang="ja-JP" altLang="en-US" sz="700" b="1" i="1" dirty="0"/>
                          </a:p>
                        </p:txBody>
                      </p:sp>
                    </p:grpSp>
                  </p:grpSp>
                  <p:sp>
                    <p:nvSpPr>
                      <p:cNvPr id="7" name="テキスト ボックス 6">
                        <a:extLst>
                          <a:ext uri="{FF2B5EF4-FFF2-40B4-BE49-F238E27FC236}">
                            <a16:creationId xmlns:a16="http://schemas.microsoft.com/office/drawing/2014/main" id="{78FD7845-7349-4759-86A9-701A1461A5DE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339620" y="3615987"/>
                        <a:ext cx="1756813" cy="200055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kumimoji="1" lang="ja-JP" altLang="en-US" sz="700" dirty="0">
                            <a:solidFill>
                              <a:srgbClr val="8B008B"/>
                            </a:solidFill>
                          </a:rPr>
                          <a:t>■</a:t>
                        </a:r>
                        <a:r>
                          <a:rPr kumimoji="1" lang="ja-JP" altLang="en-US" sz="700" dirty="0"/>
                          <a:t> </a:t>
                        </a:r>
                        <a:r>
                          <a:rPr kumimoji="1" lang="en-US" altLang="ja-JP" sz="700" i="1" dirty="0"/>
                          <a:t>pkc-1(nj3);Ex[</a:t>
                        </a:r>
                        <a:r>
                          <a:rPr kumimoji="1" lang="en-US" altLang="ja-JP" sz="700" i="1" dirty="0" err="1"/>
                          <a:t>AIBp</a:t>
                        </a:r>
                        <a:r>
                          <a:rPr kumimoji="1" lang="en-US" altLang="ja-JP" sz="700" i="1" dirty="0"/>
                          <a:t>::</a:t>
                        </a:r>
                        <a:r>
                          <a:rPr kumimoji="1" lang="en-US" altLang="ja-JP" sz="700" i="1" dirty="0" err="1"/>
                          <a:t>InversePericam</a:t>
                        </a:r>
                        <a:r>
                          <a:rPr kumimoji="1" lang="en-US" altLang="ja-JP" sz="700" i="1" dirty="0"/>
                          <a:t>]</a:t>
                        </a:r>
                        <a:endParaRPr kumimoji="1" lang="ja-JP" altLang="en-US" sz="700" i="1" dirty="0"/>
                      </a:p>
                    </p:txBody>
                  </p:sp>
                </p:grpSp>
                <p:sp>
                  <p:nvSpPr>
                    <p:cNvPr id="79" name="テキスト ボックス 78">
                      <a:extLst>
                        <a:ext uri="{FF2B5EF4-FFF2-40B4-BE49-F238E27FC236}">
                          <a16:creationId xmlns:a16="http://schemas.microsoft.com/office/drawing/2014/main" id="{C1AED1F2-CC2A-44AB-AE53-85D914814110}"/>
                        </a:ext>
                      </a:extLst>
                    </p:cNvPr>
                    <p:cNvSpPr txBox="1"/>
                    <p:nvPr/>
                  </p:nvSpPr>
                  <p:spPr>
                    <a:xfrm flipH="1">
                      <a:off x="2270893" y="4986274"/>
                      <a:ext cx="823809" cy="200055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kumimoji="1" lang="en-US" altLang="ja-JP" sz="700" b="1" i="1" dirty="0"/>
                        <a:t>pkc-1(nj3)</a:t>
                      </a:r>
                      <a:endParaRPr kumimoji="1" lang="ja-JP" altLang="en-US" b="1" i="1" dirty="0"/>
                    </a:p>
                  </p:txBody>
                </p:sp>
              </p:grpSp>
              <p:sp>
                <p:nvSpPr>
                  <p:cNvPr id="95" name="テキスト ボックス 94">
                    <a:extLst>
                      <a:ext uri="{FF2B5EF4-FFF2-40B4-BE49-F238E27FC236}">
                        <a16:creationId xmlns:a16="http://schemas.microsoft.com/office/drawing/2014/main" id="{CCAB45A6-8657-4CCA-A2AB-40E1F1C02BBC}"/>
                      </a:ext>
                    </a:extLst>
                  </p:cNvPr>
                  <p:cNvSpPr txBox="1"/>
                  <p:nvPr/>
                </p:nvSpPr>
                <p:spPr>
                  <a:xfrm>
                    <a:off x="2518689" y="3719470"/>
                    <a:ext cx="299101" cy="21544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kumimoji="1" lang="en-US" altLang="ja-JP" sz="800" dirty="0"/>
                      <a:t>*</a:t>
                    </a:r>
                    <a:endParaRPr kumimoji="1" lang="en-US" altLang="ja-JP" sz="900" dirty="0"/>
                  </a:p>
                </p:txBody>
              </p:sp>
            </p:grpSp>
            <p:grpSp>
              <p:nvGrpSpPr>
                <p:cNvPr id="72" name="グループ化 71">
                  <a:extLst>
                    <a:ext uri="{FF2B5EF4-FFF2-40B4-BE49-F238E27FC236}">
                      <a16:creationId xmlns:a16="http://schemas.microsoft.com/office/drawing/2014/main" id="{4EF907A7-A14A-495B-AE3B-E2363C4E06E8}"/>
                    </a:ext>
                  </a:extLst>
                </p:cNvPr>
                <p:cNvGrpSpPr/>
                <p:nvPr/>
              </p:nvGrpSpPr>
              <p:grpSpPr>
                <a:xfrm>
                  <a:off x="-116628" y="5006762"/>
                  <a:ext cx="3244856" cy="1584609"/>
                  <a:chOff x="-116628" y="5006762"/>
                  <a:chExt cx="3244856" cy="1584609"/>
                </a:xfrm>
              </p:grpSpPr>
              <p:grpSp>
                <p:nvGrpSpPr>
                  <p:cNvPr id="60" name="グループ化 59">
                    <a:extLst>
                      <a:ext uri="{FF2B5EF4-FFF2-40B4-BE49-F238E27FC236}">
                        <a16:creationId xmlns:a16="http://schemas.microsoft.com/office/drawing/2014/main" id="{EF8783A1-1BDF-4A98-A902-40F80A34461F}"/>
                      </a:ext>
                    </a:extLst>
                  </p:cNvPr>
                  <p:cNvGrpSpPr/>
                  <p:nvPr/>
                </p:nvGrpSpPr>
                <p:grpSpPr>
                  <a:xfrm>
                    <a:off x="-116628" y="5006762"/>
                    <a:ext cx="3244856" cy="1584609"/>
                    <a:chOff x="-116628" y="5006762"/>
                    <a:chExt cx="3244856" cy="1584609"/>
                  </a:xfrm>
                </p:grpSpPr>
                <p:sp>
                  <p:nvSpPr>
                    <p:cNvPr id="62" name="テキスト ボックス 61">
                      <a:extLst>
                        <a:ext uri="{FF2B5EF4-FFF2-40B4-BE49-F238E27FC236}">
                          <a16:creationId xmlns:a16="http://schemas.microsoft.com/office/drawing/2014/main" id="{EBFD62FB-E61B-45A5-8114-C4473D6E9721}"/>
                        </a:ext>
                      </a:extLst>
                    </p:cNvPr>
                    <p:cNvSpPr txBox="1"/>
                    <p:nvPr/>
                  </p:nvSpPr>
                  <p:spPr>
                    <a:xfrm rot="16200000">
                      <a:off x="-65194" y="5611211"/>
                      <a:ext cx="700733" cy="236988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kumimoji="1" lang="en-US" altLang="ja-JP" sz="800" b="1" dirty="0"/>
                        <a:t>dR/R(%)</a:t>
                      </a:r>
                      <a:endParaRPr kumimoji="1" lang="ja-JP" altLang="en-US" sz="800" b="1" dirty="0"/>
                    </a:p>
                  </p:txBody>
                </p:sp>
                <p:grpSp>
                  <p:nvGrpSpPr>
                    <p:cNvPr id="59" name="グループ化 58">
                      <a:extLst>
                        <a:ext uri="{FF2B5EF4-FFF2-40B4-BE49-F238E27FC236}">
                          <a16:creationId xmlns:a16="http://schemas.microsoft.com/office/drawing/2014/main" id="{94851521-9DBA-49E5-AB4E-3FD748CBF12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-116628" y="5006762"/>
                      <a:ext cx="3244856" cy="1584609"/>
                      <a:chOff x="-116628" y="5006762"/>
                      <a:chExt cx="3244856" cy="1584609"/>
                    </a:xfrm>
                  </p:grpSpPr>
                  <p:grpSp>
                    <p:nvGrpSpPr>
                      <p:cNvPr id="57" name="グループ化 56">
                        <a:extLst>
                          <a:ext uri="{FF2B5EF4-FFF2-40B4-BE49-F238E27FC236}">
                            <a16:creationId xmlns:a16="http://schemas.microsoft.com/office/drawing/2014/main" id="{23D343EC-E347-4279-89F2-D31CE681DA99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-116628" y="5006762"/>
                        <a:ext cx="3244856" cy="1584609"/>
                        <a:chOff x="-116628" y="5006762"/>
                        <a:chExt cx="3244856" cy="1584609"/>
                      </a:xfrm>
                    </p:grpSpPr>
                    <p:grpSp>
                      <p:nvGrpSpPr>
                        <p:cNvPr id="27" name="グループ化 26">
                          <a:extLst>
                            <a:ext uri="{FF2B5EF4-FFF2-40B4-BE49-F238E27FC236}">
                              <a16:creationId xmlns:a16="http://schemas.microsoft.com/office/drawing/2014/main" id="{72DE0052-4325-48EC-A5A6-4D381877E71F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-116628" y="5006762"/>
                          <a:ext cx="3072635" cy="1472743"/>
                          <a:chOff x="-108536" y="4680451"/>
                          <a:chExt cx="3072635" cy="1472743"/>
                        </a:xfrm>
                      </p:grpSpPr>
                      <p:grpSp>
                        <p:nvGrpSpPr>
                          <p:cNvPr id="17" name="グループ化 16">
                            <a:extLst>
                              <a:ext uri="{FF2B5EF4-FFF2-40B4-BE49-F238E27FC236}">
                                <a16:creationId xmlns:a16="http://schemas.microsoft.com/office/drawing/2014/main" id="{21238CD1-3BB6-4E75-AA1C-2DF0F69D5BBC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346990" y="4884469"/>
                            <a:ext cx="2617109" cy="1268725"/>
                            <a:chOff x="2417824" y="2976525"/>
                            <a:chExt cx="2379191" cy="1153388"/>
                          </a:xfrm>
                        </p:grpSpPr>
                        <p:pic>
                          <p:nvPicPr>
                            <p:cNvPr id="5126" name="Picture 6">
                              <a:extLst>
                                <a:ext uri="{FF2B5EF4-FFF2-40B4-BE49-F238E27FC236}">
                                  <a16:creationId xmlns:a16="http://schemas.microsoft.com/office/drawing/2014/main" id="{3C61C6C5-1149-4E78-B5B8-40555E209B5E}"/>
                                </a:ext>
                              </a:extLst>
                            </p:cNvPr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4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417824" y="2976525"/>
                              <a:ext cx="1697410" cy="1146418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  <p:grpSp>
                          <p:nvGrpSpPr>
                            <p:cNvPr id="14" name="グループ化 13">
                              <a:extLst>
                                <a:ext uri="{FF2B5EF4-FFF2-40B4-BE49-F238E27FC236}">
                                  <a16:creationId xmlns:a16="http://schemas.microsoft.com/office/drawing/2014/main" id="{DEFB4814-C6A8-428E-859B-575C21FB5CED}"/>
                                </a:ext>
                              </a:extLst>
                            </p:cNvPr>
                            <p:cNvGrpSpPr/>
                            <p:nvPr/>
                          </p:nvGrpSpPr>
                          <p:grpSpPr>
                            <a:xfrm>
                              <a:off x="2486514" y="2976525"/>
                              <a:ext cx="2310501" cy="1153388"/>
                              <a:chOff x="2081899" y="2830561"/>
                              <a:chExt cx="2310501" cy="1153388"/>
                            </a:xfrm>
                          </p:grpSpPr>
                          <p:grpSp>
                            <p:nvGrpSpPr>
                              <p:cNvPr id="42" name="グループ化 41">
                                <a:extLst>
                                  <a:ext uri="{FF2B5EF4-FFF2-40B4-BE49-F238E27FC236}">
                                    <a16:creationId xmlns:a16="http://schemas.microsoft.com/office/drawing/2014/main" id="{06090E8F-75D0-4242-A560-54C17E36626C}"/>
                                  </a:ext>
                                </a:extLst>
                              </p:cNvPr>
                              <p:cNvGrpSpPr/>
                              <p:nvPr/>
                            </p:nvGrpSpPr>
                            <p:grpSpPr>
                              <a:xfrm>
                                <a:off x="2665635" y="2830561"/>
                                <a:ext cx="1726765" cy="1153388"/>
                                <a:chOff x="4011151" y="4212567"/>
                                <a:chExt cx="1826092" cy="1345002"/>
                              </a:xfrm>
                            </p:grpSpPr>
                            <p:sp>
                              <p:nvSpPr>
                                <p:cNvPr id="43" name="正方形/長方形 42">
                                  <a:extLst>
                                    <a:ext uri="{FF2B5EF4-FFF2-40B4-BE49-F238E27FC236}">
                                      <a16:creationId xmlns:a16="http://schemas.microsoft.com/office/drawing/2014/main" id="{BC173429-A924-4F1F-A929-49EA6F9826F8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4011151" y="4293678"/>
                                  <a:ext cx="1026449" cy="1101755"/>
                                </a:xfrm>
                                <a:prstGeom prst="rect">
                                  <a:avLst/>
                                </a:prstGeom>
                                <a:solidFill>
                                  <a:schemeClr val="bg2">
                                    <a:lumMod val="75000"/>
                                    <a:alpha val="12000"/>
                                  </a:schemeClr>
                                </a:solidFill>
                                <a:ln>
                                  <a:noFill/>
                                </a:ln>
                              </p:spPr>
                              <p:style>
                                <a:lnRef idx="2">
                                  <a:schemeClr val="accent1">
                                    <a:shade val="50000"/>
                                  </a:schemeClr>
                                </a:lnRef>
                                <a:fillRef idx="1">
                                  <a:schemeClr val="accent1"/>
                                </a:fillRef>
                                <a:effectRef idx="0">
                                  <a:schemeClr val="accent1"/>
                                </a:effectRef>
                                <a:fontRef idx="minor">
                                  <a:schemeClr val="lt1"/>
                                </a:fontRef>
                              </p:style>
                              <p:txBody>
                                <a:bodyPr rtlCol="0" anchor="ctr"/>
                                <a:lstStyle/>
                                <a:p>
                                  <a:pPr algn="ctr"/>
                                  <a:endParaRPr kumimoji="1" lang="ja-JP" altLang="en-US" dirty="0"/>
                                </a:p>
                              </p:txBody>
                            </p:sp>
                            <p:pic>
                              <p:nvPicPr>
                                <p:cNvPr id="1070" name="Picture 46">
                                  <a:extLst>
                                    <a:ext uri="{FF2B5EF4-FFF2-40B4-BE49-F238E27FC236}">
                                      <a16:creationId xmlns:a16="http://schemas.microsoft.com/office/drawing/2014/main" id="{64F4F607-47D0-4169-A8AB-C11A0C278BD9}"/>
                                    </a:ext>
                                  </a:extLst>
                                </p:cNvPr>
                                <p:cNvPicPr>
                                  <a:picLocks noChangeAspect="1" noChangeArrowheads="1"/>
                                </p:cNvPicPr>
                                <p:nvPr/>
                              </p:nvPicPr>
                              <p:blipFill>
                                <a:blip r:embed="rId15">
                                  <a:clrChange>
                                    <a:clrFrom>
                                      <a:srgbClr val="FFFFFF"/>
                                    </a:clrFrom>
                                    <a:clrTo>
                                      <a:srgbClr val="FFFFFF">
                                        <a:alpha val="0"/>
                                      </a:srgbClr>
                                    </a:clrTo>
                                  </a:clrChange>
                                  <a:extLst>
                                    <a:ext uri="{28A0092B-C50C-407E-A947-70E740481C1C}">
                                      <a14:useLocalDpi xmlns:a14="http://schemas.microsoft.com/office/drawing/2010/main" val="0"/>
                                    </a:ext>
                                  </a:extLst>
                                </a:blip>
                                <a:srcRect/>
                                <a:stretch>
                                  <a:fillRect/>
                                </a:stretch>
                              </p:blipFill>
                              <p:spPr bwMode="auto">
                                <a:xfrm>
                                  <a:off x="5127896" y="4212567"/>
                                  <a:ext cx="709347" cy="1345002"/>
                                </a:xfrm>
                                <a:prstGeom prst="rect">
                                  <a:avLst/>
                                </a:prstGeom>
                                <a:noFill/>
                                <a:extLst>
                                  <a:ext uri="{909E8E84-426E-40DD-AFC4-6F175D3DCCD1}">
                                    <a14:hiddenFill xmlns:a14="http://schemas.microsoft.com/office/drawing/2010/main">
                                      <a:solidFill>
                                        <a:srgbClr val="FFFFFF"/>
                                      </a:solidFill>
                                    </a14:hiddenFill>
                                  </a:ext>
                                </a:extLst>
                              </p:spPr>
                            </p:pic>
                          </p:grpSp>
                          <p:sp>
                            <p:nvSpPr>
                              <p:cNvPr id="37" name="テキスト ボックス 36">
                                <a:extLst>
                                  <a:ext uri="{FF2B5EF4-FFF2-40B4-BE49-F238E27FC236}">
                                    <a16:creationId xmlns:a16="http://schemas.microsoft.com/office/drawing/2014/main" id="{BC4A8160-018C-44EF-A40B-58AE2337C525}"/>
                                  </a:ext>
                                </a:extLst>
                              </p:cNvPr>
                              <p:cNvSpPr txBox="1"/>
                              <p:nvPr/>
                            </p:nvSpPr>
                            <p:spPr>
                              <a:xfrm>
                                <a:off x="2081899" y="2844474"/>
                                <a:ext cx="1542311" cy="311843"/>
                              </a:xfrm>
                              <a:prstGeom prst="rect">
                                <a:avLst/>
                              </a:prstGeom>
                              <a:noFill/>
                            </p:spPr>
                            <p:txBody>
                              <a:bodyPr wrap="square" rtlCol="0">
                                <a:spAutoFit/>
                              </a:bodyPr>
                              <a:lstStyle/>
                              <a:p>
                                <a:r>
                                  <a:rPr kumimoji="1" lang="ja-JP" altLang="en-US" sz="700" dirty="0">
                                    <a:solidFill>
                                      <a:srgbClr val="F5D944"/>
                                    </a:solidFill>
                                  </a:rPr>
                                  <a:t>■</a:t>
                                </a:r>
                                <a:r>
                                  <a:rPr kumimoji="1" lang="ja-JP" altLang="en-US" sz="700" dirty="0"/>
                                  <a:t> </a:t>
                                </a:r>
                                <a:r>
                                  <a:rPr kumimoji="1" lang="en-US" altLang="ja-JP" sz="700" i="1" dirty="0"/>
                                  <a:t>avr-14(ad1302) ;pkc-1(nj3);</a:t>
                                </a:r>
                              </a:p>
                              <a:p>
                                <a:r>
                                  <a:rPr kumimoji="1" lang="ja-JP" altLang="en-US" sz="700" i="1" dirty="0"/>
                                  <a:t>　</a:t>
                                </a:r>
                                <a:r>
                                  <a:rPr kumimoji="1" lang="en-US" altLang="ja-JP" sz="700" i="1" dirty="0"/>
                                  <a:t>Ex[</a:t>
                                </a:r>
                                <a:r>
                                  <a:rPr kumimoji="1" lang="en-US" altLang="ja-JP" sz="700" i="1" dirty="0" err="1"/>
                                  <a:t>AIBp</a:t>
                                </a:r>
                                <a:r>
                                  <a:rPr kumimoji="1" lang="en-US" altLang="ja-JP" sz="700" i="1" dirty="0"/>
                                  <a:t>::</a:t>
                                </a:r>
                                <a:r>
                                  <a:rPr kumimoji="1" lang="en-US" altLang="ja-JP" sz="700" i="1" dirty="0" err="1"/>
                                  <a:t>InversePericam</a:t>
                                </a:r>
                                <a:r>
                                  <a:rPr kumimoji="1" lang="en-US" altLang="ja-JP" sz="700" i="1" dirty="0"/>
                                  <a:t>]</a:t>
                                </a:r>
                                <a:endParaRPr kumimoji="1" lang="ja-JP" altLang="en-US" sz="700" i="1" dirty="0"/>
                              </a:p>
                            </p:txBody>
                          </p:sp>
                        </p:grpSp>
                      </p:grpSp>
                      <p:sp>
                        <p:nvSpPr>
                          <p:cNvPr id="48" name="テキスト ボックス 47">
                            <a:extLst>
                              <a:ext uri="{FF2B5EF4-FFF2-40B4-BE49-F238E27FC236}">
                                <a16:creationId xmlns:a16="http://schemas.microsoft.com/office/drawing/2014/main" id="{464D5C81-FA28-4ECC-81A7-3131F0D4DB2C}"/>
                              </a:ext>
                            </a:extLst>
                          </p:cNvPr>
                          <p:cNvSpPr txBox="1"/>
                          <p:nvPr/>
                        </p:nvSpPr>
                        <p:spPr>
                          <a:xfrm>
                            <a:off x="-108536" y="4680451"/>
                            <a:ext cx="582204" cy="461665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square" rtlCol="0">
                            <a:spAutoFit/>
                          </a:bodyPr>
                          <a:lstStyle/>
                          <a:p>
                            <a:r>
                              <a:rPr kumimoji="1" lang="en-US" altLang="ja-JP" sz="1200" b="1" dirty="0">
                                <a:latin typeface="Abadi" panose="020B0604020202020204" pitchFamily="34" charset="0"/>
                              </a:rPr>
                              <a:t>E</a:t>
                            </a:r>
                          </a:p>
                          <a:p>
                            <a:endParaRPr kumimoji="1" lang="ja-JP" altLang="en-US" sz="1200" b="1" dirty="0">
                              <a:latin typeface="Abadi" panose="020B0604020202020204" pitchFamily="34" charset="0"/>
                            </a:endParaRPr>
                          </a:p>
                        </p:txBody>
                      </p:sp>
                    </p:grpSp>
                    <p:sp>
                      <p:nvSpPr>
                        <p:cNvPr id="81" name="テキスト ボックス 80">
                          <a:extLst>
                            <a:ext uri="{FF2B5EF4-FFF2-40B4-BE49-F238E27FC236}">
                              <a16:creationId xmlns:a16="http://schemas.microsoft.com/office/drawing/2014/main" id="{2021CDCD-B17C-4CAC-9EA3-732D13AF9B0D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 flipH="1">
                          <a:off x="2304419" y="6391316"/>
                          <a:ext cx="823809" cy="200055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pPr algn="ctr"/>
                          <a:r>
                            <a:rPr kumimoji="1" lang="en-US" altLang="ja-JP" sz="700" b="1" i="1" dirty="0"/>
                            <a:t>avr-14(ad1302)</a:t>
                          </a:r>
                          <a:endParaRPr kumimoji="1" lang="ja-JP" altLang="en-US" b="1" i="1" dirty="0"/>
                        </a:p>
                      </p:txBody>
                    </p:sp>
                  </p:grpSp>
                  <p:sp>
                    <p:nvSpPr>
                      <p:cNvPr id="84" name="テキスト ボックス 83">
                        <a:extLst>
                          <a:ext uri="{FF2B5EF4-FFF2-40B4-BE49-F238E27FC236}">
                            <a16:creationId xmlns:a16="http://schemas.microsoft.com/office/drawing/2014/main" id="{EB913958-CCB4-4176-B1C4-78190A4BB573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643823" y="6166091"/>
                        <a:ext cx="678907" cy="22006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kumimoji="1" lang="en-US" altLang="ja-JP" sz="700" b="1" dirty="0"/>
                          <a:t>time (sec)</a:t>
                        </a:r>
                        <a:endParaRPr kumimoji="1" lang="ja-JP" altLang="en-US" sz="700" b="1" i="1" dirty="0"/>
                      </a:p>
                    </p:txBody>
                  </p:sp>
                </p:grpSp>
              </p:grpSp>
              <p:sp>
                <p:nvSpPr>
                  <p:cNvPr id="97" name="テキスト ボックス 96">
                    <a:extLst>
                      <a:ext uri="{FF2B5EF4-FFF2-40B4-BE49-F238E27FC236}">
                        <a16:creationId xmlns:a16="http://schemas.microsoft.com/office/drawing/2014/main" id="{B19B8D9B-B3F6-43F1-BD86-C51AB8DADA66}"/>
                      </a:ext>
                    </a:extLst>
                  </p:cNvPr>
                  <p:cNvSpPr txBox="1"/>
                  <p:nvPr/>
                </p:nvSpPr>
                <p:spPr>
                  <a:xfrm>
                    <a:off x="2531405" y="5406630"/>
                    <a:ext cx="299101" cy="21544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kumimoji="1" lang="en-US" altLang="ja-JP" sz="800" dirty="0"/>
                      <a:t>ns</a:t>
                    </a:r>
                    <a:endParaRPr kumimoji="1" lang="en-US" altLang="ja-JP" sz="900" dirty="0"/>
                  </a:p>
                </p:txBody>
              </p:sp>
            </p:grpSp>
          </p:grpSp>
        </p:grpSp>
        <p:sp>
          <p:nvSpPr>
            <p:cNvPr id="91" name="テキスト ボックス 90">
              <a:extLst>
                <a:ext uri="{FF2B5EF4-FFF2-40B4-BE49-F238E27FC236}">
                  <a16:creationId xmlns:a16="http://schemas.microsoft.com/office/drawing/2014/main" id="{39E3D13D-91BE-4173-B7E6-77323CD459F8}"/>
                </a:ext>
              </a:extLst>
            </p:cNvPr>
            <p:cNvSpPr txBox="1"/>
            <p:nvPr/>
          </p:nvSpPr>
          <p:spPr>
            <a:xfrm rot="16200000">
              <a:off x="2999289" y="4172303"/>
              <a:ext cx="700733" cy="23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800" b="1" dirty="0"/>
                <a:t>dR/R(%)</a:t>
              </a:r>
              <a:endParaRPr kumimoji="1" lang="ja-JP" altLang="en-US" sz="800" b="1" dirty="0"/>
            </a:p>
          </p:txBody>
        </p:sp>
        <p:sp>
          <p:nvSpPr>
            <p:cNvPr id="94" name="テキスト ボックス 93">
              <a:extLst>
                <a:ext uri="{FF2B5EF4-FFF2-40B4-BE49-F238E27FC236}">
                  <a16:creationId xmlns:a16="http://schemas.microsoft.com/office/drawing/2014/main" id="{126CDE60-39F3-4FC9-B1D9-77EA02383952}"/>
                </a:ext>
              </a:extLst>
            </p:cNvPr>
            <p:cNvSpPr txBox="1"/>
            <p:nvPr/>
          </p:nvSpPr>
          <p:spPr>
            <a:xfrm rot="16200000">
              <a:off x="2989736" y="5615794"/>
              <a:ext cx="700733" cy="23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800" b="1" dirty="0"/>
                <a:t>dR/R(%)</a:t>
              </a:r>
              <a:endParaRPr kumimoji="1" lang="ja-JP" altLang="en-US" sz="800" b="1" dirty="0"/>
            </a:p>
          </p:txBody>
        </p:sp>
        <p:grpSp>
          <p:nvGrpSpPr>
            <p:cNvPr id="113" name="グループ化 112">
              <a:extLst>
                <a:ext uri="{FF2B5EF4-FFF2-40B4-BE49-F238E27FC236}">
                  <a16:creationId xmlns:a16="http://schemas.microsoft.com/office/drawing/2014/main" id="{FACF06D8-00E7-4E6E-952A-81222C546D6B}"/>
                </a:ext>
              </a:extLst>
            </p:cNvPr>
            <p:cNvGrpSpPr/>
            <p:nvPr/>
          </p:nvGrpSpPr>
          <p:grpSpPr>
            <a:xfrm>
              <a:off x="115179" y="5243425"/>
              <a:ext cx="225054" cy="1197706"/>
              <a:chOff x="3848946" y="898502"/>
              <a:chExt cx="225054" cy="1197706"/>
            </a:xfrm>
          </p:grpSpPr>
          <p:sp>
            <p:nvSpPr>
              <p:cNvPr id="114" name="矢印: 下 113">
                <a:extLst>
                  <a:ext uri="{FF2B5EF4-FFF2-40B4-BE49-F238E27FC236}">
                    <a16:creationId xmlns:a16="http://schemas.microsoft.com/office/drawing/2014/main" id="{D57446F5-C6A2-412B-B2DC-C3AD72DE570A}"/>
                  </a:ext>
                </a:extLst>
              </p:cNvPr>
              <p:cNvSpPr/>
              <p:nvPr/>
            </p:nvSpPr>
            <p:spPr>
              <a:xfrm rot="10800000">
                <a:off x="3861411" y="898502"/>
                <a:ext cx="212589" cy="1197706"/>
              </a:xfrm>
              <a:prstGeom prst="downArrow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15" name="テキスト ボックス 114">
                <a:extLst>
                  <a:ext uri="{FF2B5EF4-FFF2-40B4-BE49-F238E27FC236}">
                    <a16:creationId xmlns:a16="http://schemas.microsoft.com/office/drawing/2014/main" id="{2DCD5A26-600C-459C-8640-F21544E79385}"/>
                  </a:ext>
                </a:extLst>
              </p:cNvPr>
              <p:cNvSpPr txBox="1"/>
              <p:nvPr/>
            </p:nvSpPr>
            <p:spPr>
              <a:xfrm rot="16200000">
                <a:off x="3451681" y="1424306"/>
                <a:ext cx="1009973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800" b="1" dirty="0"/>
                  <a:t>inhibitory response</a:t>
                </a:r>
                <a:endParaRPr kumimoji="1" lang="ja-JP" altLang="en-US" sz="800" b="1" dirty="0"/>
              </a:p>
            </p:txBody>
          </p:sp>
        </p:grpSp>
        <p:grpSp>
          <p:nvGrpSpPr>
            <p:cNvPr id="116" name="グループ化 115">
              <a:extLst>
                <a:ext uri="{FF2B5EF4-FFF2-40B4-BE49-F238E27FC236}">
                  <a16:creationId xmlns:a16="http://schemas.microsoft.com/office/drawing/2014/main" id="{8A8EA64F-3018-40AF-BF9F-2B9F92199741}"/>
                </a:ext>
              </a:extLst>
            </p:cNvPr>
            <p:cNvGrpSpPr/>
            <p:nvPr/>
          </p:nvGrpSpPr>
          <p:grpSpPr>
            <a:xfrm>
              <a:off x="3030864" y="3793046"/>
              <a:ext cx="225054" cy="1197706"/>
              <a:chOff x="3848946" y="898502"/>
              <a:chExt cx="225054" cy="1197706"/>
            </a:xfrm>
          </p:grpSpPr>
          <p:sp>
            <p:nvSpPr>
              <p:cNvPr id="117" name="矢印: 下 116">
                <a:extLst>
                  <a:ext uri="{FF2B5EF4-FFF2-40B4-BE49-F238E27FC236}">
                    <a16:creationId xmlns:a16="http://schemas.microsoft.com/office/drawing/2014/main" id="{E038903C-1ED7-4518-ADFC-2F2ECEF2705F}"/>
                  </a:ext>
                </a:extLst>
              </p:cNvPr>
              <p:cNvSpPr/>
              <p:nvPr/>
            </p:nvSpPr>
            <p:spPr>
              <a:xfrm rot="10800000">
                <a:off x="3861411" y="898502"/>
                <a:ext cx="212589" cy="1197706"/>
              </a:xfrm>
              <a:prstGeom prst="downArrow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18" name="テキスト ボックス 117">
                <a:extLst>
                  <a:ext uri="{FF2B5EF4-FFF2-40B4-BE49-F238E27FC236}">
                    <a16:creationId xmlns:a16="http://schemas.microsoft.com/office/drawing/2014/main" id="{0E23D614-5742-4BA3-8AB7-BEF02E648B8B}"/>
                  </a:ext>
                </a:extLst>
              </p:cNvPr>
              <p:cNvSpPr txBox="1"/>
              <p:nvPr/>
            </p:nvSpPr>
            <p:spPr>
              <a:xfrm rot="16200000">
                <a:off x="3421326" y="1393951"/>
                <a:ext cx="1070684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800" b="1" dirty="0"/>
                  <a:t>excitatory</a:t>
                </a:r>
                <a:r>
                  <a:rPr kumimoji="1" lang="ja-JP" altLang="en-US" sz="800" b="1" dirty="0"/>
                  <a:t> </a:t>
                </a:r>
                <a:r>
                  <a:rPr kumimoji="1" lang="en-US" altLang="ja-JP" sz="800" b="1" dirty="0"/>
                  <a:t>response</a:t>
                </a:r>
                <a:endParaRPr kumimoji="1" lang="ja-JP" altLang="en-US" sz="800" b="1" dirty="0"/>
              </a:p>
            </p:txBody>
          </p:sp>
        </p:grpSp>
        <p:grpSp>
          <p:nvGrpSpPr>
            <p:cNvPr id="119" name="グループ化 118">
              <a:extLst>
                <a:ext uri="{FF2B5EF4-FFF2-40B4-BE49-F238E27FC236}">
                  <a16:creationId xmlns:a16="http://schemas.microsoft.com/office/drawing/2014/main" id="{52DF291F-05C1-4789-B291-C848FF3E7CD1}"/>
                </a:ext>
              </a:extLst>
            </p:cNvPr>
            <p:cNvGrpSpPr/>
            <p:nvPr/>
          </p:nvGrpSpPr>
          <p:grpSpPr>
            <a:xfrm>
              <a:off x="3041824" y="5168252"/>
              <a:ext cx="225054" cy="1197706"/>
              <a:chOff x="3848946" y="898502"/>
              <a:chExt cx="225054" cy="1197706"/>
            </a:xfrm>
          </p:grpSpPr>
          <p:sp>
            <p:nvSpPr>
              <p:cNvPr id="120" name="矢印: 下 119">
                <a:extLst>
                  <a:ext uri="{FF2B5EF4-FFF2-40B4-BE49-F238E27FC236}">
                    <a16:creationId xmlns:a16="http://schemas.microsoft.com/office/drawing/2014/main" id="{995D83DD-752D-4F26-9B8E-E4CCE8CFF8ED}"/>
                  </a:ext>
                </a:extLst>
              </p:cNvPr>
              <p:cNvSpPr/>
              <p:nvPr/>
            </p:nvSpPr>
            <p:spPr>
              <a:xfrm rot="10800000">
                <a:off x="3861411" y="898502"/>
                <a:ext cx="212589" cy="1197706"/>
              </a:xfrm>
              <a:prstGeom prst="downArrow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21" name="テキスト ボックス 120">
                <a:extLst>
                  <a:ext uri="{FF2B5EF4-FFF2-40B4-BE49-F238E27FC236}">
                    <a16:creationId xmlns:a16="http://schemas.microsoft.com/office/drawing/2014/main" id="{FA82089F-5F39-46D7-9C0A-F6ABEF496EAC}"/>
                  </a:ext>
                </a:extLst>
              </p:cNvPr>
              <p:cNvSpPr txBox="1"/>
              <p:nvPr/>
            </p:nvSpPr>
            <p:spPr>
              <a:xfrm rot="16200000">
                <a:off x="3421326" y="1393951"/>
                <a:ext cx="1070684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800" b="1" dirty="0"/>
                  <a:t>excitatory</a:t>
                </a:r>
                <a:r>
                  <a:rPr kumimoji="1" lang="ja-JP" altLang="en-US" sz="800" b="1" dirty="0"/>
                  <a:t> </a:t>
                </a:r>
                <a:r>
                  <a:rPr kumimoji="1" lang="en-US" altLang="ja-JP" sz="800" b="1" dirty="0"/>
                  <a:t>response</a:t>
                </a:r>
                <a:endParaRPr kumimoji="1" lang="ja-JP" altLang="en-US" sz="800" b="1" dirty="0"/>
              </a:p>
            </p:txBody>
          </p:sp>
        </p:grpSp>
        <p:sp>
          <p:nvSpPr>
            <p:cNvPr id="122" name="正方形/長方形 121">
              <a:extLst>
                <a:ext uri="{FF2B5EF4-FFF2-40B4-BE49-F238E27FC236}">
                  <a16:creationId xmlns:a16="http://schemas.microsoft.com/office/drawing/2014/main" id="{65A39ECB-3918-429F-859C-C6C9B30AC46D}"/>
                </a:ext>
              </a:extLst>
            </p:cNvPr>
            <p:cNvSpPr/>
            <p:nvPr/>
          </p:nvSpPr>
          <p:spPr>
            <a:xfrm>
              <a:off x="4195418" y="5160845"/>
              <a:ext cx="1161214" cy="1146886"/>
            </a:xfrm>
            <a:prstGeom prst="rect">
              <a:avLst/>
            </a:prstGeom>
            <a:solidFill>
              <a:schemeClr val="bg2">
                <a:lumMod val="75000"/>
                <a:alpha val="1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680239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239D4487-7892-4A18-B59C-0544E4A35CC2}"/>
              </a:ext>
            </a:extLst>
          </p:cNvPr>
          <p:cNvGrpSpPr/>
          <p:nvPr/>
        </p:nvGrpSpPr>
        <p:grpSpPr>
          <a:xfrm>
            <a:off x="27135" y="2708689"/>
            <a:ext cx="6830865" cy="3139137"/>
            <a:chOff x="24770" y="906202"/>
            <a:chExt cx="6830865" cy="3139137"/>
          </a:xfrm>
        </p:grpSpPr>
        <p:pic>
          <p:nvPicPr>
            <p:cNvPr id="3082" name="Picture 10">
              <a:extLst>
                <a:ext uri="{FF2B5EF4-FFF2-40B4-BE49-F238E27FC236}">
                  <a16:creationId xmlns:a16="http://schemas.microsoft.com/office/drawing/2014/main" id="{A341CCC0-A7A8-4899-ADF6-5DDE4678D6C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9456" y="1194325"/>
              <a:ext cx="1872041" cy="12366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6" name="グループ化 15">
              <a:extLst>
                <a:ext uri="{FF2B5EF4-FFF2-40B4-BE49-F238E27FC236}">
                  <a16:creationId xmlns:a16="http://schemas.microsoft.com/office/drawing/2014/main" id="{A709E6D4-B63C-4348-AA0D-AD9B07A66A5E}"/>
                </a:ext>
              </a:extLst>
            </p:cNvPr>
            <p:cNvGrpSpPr/>
            <p:nvPr/>
          </p:nvGrpSpPr>
          <p:grpSpPr>
            <a:xfrm>
              <a:off x="24770" y="945508"/>
              <a:ext cx="5735543" cy="1369471"/>
              <a:chOff x="219299" y="595783"/>
              <a:chExt cx="5735543" cy="1369471"/>
            </a:xfrm>
          </p:grpSpPr>
          <p:grpSp>
            <p:nvGrpSpPr>
              <p:cNvPr id="11" name="グループ化 10">
                <a:extLst>
                  <a:ext uri="{FF2B5EF4-FFF2-40B4-BE49-F238E27FC236}">
                    <a16:creationId xmlns:a16="http://schemas.microsoft.com/office/drawing/2014/main" id="{41226675-35BC-416A-8395-248CA20A181B}"/>
                  </a:ext>
                </a:extLst>
              </p:cNvPr>
              <p:cNvGrpSpPr/>
              <p:nvPr/>
            </p:nvGrpSpPr>
            <p:grpSpPr>
              <a:xfrm>
                <a:off x="219299" y="595783"/>
                <a:ext cx="5735543" cy="1369471"/>
                <a:chOff x="219299" y="595783"/>
                <a:chExt cx="5735543" cy="1369471"/>
              </a:xfrm>
            </p:grpSpPr>
            <p:grpSp>
              <p:nvGrpSpPr>
                <p:cNvPr id="3" name="グループ化 2">
                  <a:extLst>
                    <a:ext uri="{FF2B5EF4-FFF2-40B4-BE49-F238E27FC236}">
                      <a16:creationId xmlns:a16="http://schemas.microsoft.com/office/drawing/2014/main" id="{A976C449-13AE-41FA-8D8C-9EA2D54FC8E5}"/>
                    </a:ext>
                  </a:extLst>
                </p:cNvPr>
                <p:cNvGrpSpPr/>
                <p:nvPr/>
              </p:nvGrpSpPr>
              <p:grpSpPr>
                <a:xfrm>
                  <a:off x="219299" y="595783"/>
                  <a:ext cx="5735543" cy="1118619"/>
                  <a:chOff x="998466" y="452477"/>
                  <a:chExt cx="5735543" cy="1118619"/>
                </a:xfrm>
              </p:grpSpPr>
              <p:grpSp>
                <p:nvGrpSpPr>
                  <p:cNvPr id="4" name="グループ化 3">
                    <a:extLst>
                      <a:ext uri="{FF2B5EF4-FFF2-40B4-BE49-F238E27FC236}">
                        <a16:creationId xmlns:a16="http://schemas.microsoft.com/office/drawing/2014/main" id="{22636B26-77D4-4CD0-A2C8-DDD39C6D8308}"/>
                      </a:ext>
                    </a:extLst>
                  </p:cNvPr>
                  <p:cNvGrpSpPr/>
                  <p:nvPr/>
                </p:nvGrpSpPr>
                <p:grpSpPr>
                  <a:xfrm>
                    <a:off x="998466" y="975148"/>
                    <a:ext cx="986130" cy="595948"/>
                    <a:chOff x="947712" y="1781953"/>
                    <a:chExt cx="1056910" cy="793204"/>
                  </a:xfrm>
                </p:grpSpPr>
                <p:sp>
                  <p:nvSpPr>
                    <p:cNvPr id="15" name="テキスト ボックス 14">
                      <a:extLst>
                        <a:ext uri="{FF2B5EF4-FFF2-40B4-BE49-F238E27FC236}">
                          <a16:creationId xmlns:a16="http://schemas.microsoft.com/office/drawing/2014/main" id="{89CFC38A-BF47-4441-98EA-E360F99F92F5}"/>
                        </a:ext>
                      </a:extLst>
                    </p:cNvPr>
                    <p:cNvSpPr txBox="1"/>
                    <p:nvPr/>
                  </p:nvSpPr>
                  <p:spPr>
                    <a:xfrm rot="16200000">
                      <a:off x="709342" y="2020323"/>
                      <a:ext cx="707648" cy="230908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kumimoji="1" lang="en-US" altLang="ja-JP" sz="800" b="1" dirty="0" err="1"/>
                        <a:t>dF</a:t>
                      </a:r>
                      <a:r>
                        <a:rPr kumimoji="1" lang="en-US" altLang="ja-JP" sz="800" b="1" dirty="0"/>
                        <a:t>/F(%)</a:t>
                      </a:r>
                      <a:endParaRPr kumimoji="1" lang="ja-JP" altLang="en-US" sz="800" b="1" dirty="0"/>
                    </a:p>
                  </p:txBody>
                </p:sp>
                <p:sp>
                  <p:nvSpPr>
                    <p:cNvPr id="6" name="テキスト ボックス 5">
                      <a:extLst>
                        <a:ext uri="{FF2B5EF4-FFF2-40B4-BE49-F238E27FC236}">
                          <a16:creationId xmlns:a16="http://schemas.microsoft.com/office/drawing/2014/main" id="{A24F5E29-4797-4EE6-849C-69DA21EB30B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313982" y="1960681"/>
                      <a:ext cx="690640" cy="614476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kumimoji="1" lang="ja-JP" altLang="en-US" sz="600" b="1" dirty="0">
                          <a:solidFill>
                            <a:srgbClr val="57E4D6"/>
                          </a:solidFill>
                        </a:rPr>
                        <a:t>■</a:t>
                      </a:r>
                      <a:r>
                        <a:rPr kumimoji="1" lang="ja-JP" altLang="en-US" sz="600" b="1" dirty="0"/>
                        <a:t> </a:t>
                      </a:r>
                      <a:r>
                        <a:rPr kumimoji="1" lang="en-US" altLang="ja-JP" sz="600" b="1" dirty="0"/>
                        <a:t>0.5 mM</a:t>
                      </a:r>
                    </a:p>
                    <a:p>
                      <a:r>
                        <a:rPr kumimoji="1" lang="ja-JP" altLang="en-US" sz="600" b="1" dirty="0">
                          <a:solidFill>
                            <a:srgbClr val="FFD90F"/>
                          </a:solidFill>
                        </a:rPr>
                        <a:t>■</a:t>
                      </a:r>
                      <a:r>
                        <a:rPr kumimoji="1" lang="ja-JP" altLang="en-US" sz="600" b="1" dirty="0"/>
                        <a:t> </a:t>
                      </a:r>
                      <a:r>
                        <a:rPr kumimoji="1" lang="en-US" altLang="ja-JP" sz="600" b="1" dirty="0"/>
                        <a:t>1 mM</a:t>
                      </a:r>
                    </a:p>
                    <a:p>
                      <a:r>
                        <a:rPr kumimoji="1" lang="ja-JP" altLang="en-US" sz="600" b="1" dirty="0">
                          <a:solidFill>
                            <a:srgbClr val="A12C9B"/>
                          </a:solidFill>
                        </a:rPr>
                        <a:t>■</a:t>
                      </a:r>
                      <a:r>
                        <a:rPr kumimoji="1" lang="ja-JP" altLang="en-US" sz="600" b="1" dirty="0"/>
                        <a:t> </a:t>
                      </a:r>
                      <a:r>
                        <a:rPr kumimoji="1" lang="en-US" altLang="ja-JP" sz="600" b="1" dirty="0"/>
                        <a:t>2 mM</a:t>
                      </a:r>
                    </a:p>
                    <a:p>
                      <a:r>
                        <a:rPr kumimoji="1" lang="ja-JP" altLang="en-US" sz="600" b="1" dirty="0">
                          <a:solidFill>
                            <a:srgbClr val="4C944E"/>
                          </a:solidFill>
                        </a:rPr>
                        <a:t>■ </a:t>
                      </a:r>
                      <a:r>
                        <a:rPr kumimoji="1" lang="en-US" altLang="ja-JP" sz="600" b="1" dirty="0"/>
                        <a:t>5 mM        </a:t>
                      </a:r>
                      <a:endParaRPr kumimoji="1" lang="ja-JP" altLang="en-US" sz="600" b="1" dirty="0"/>
                    </a:p>
                  </p:txBody>
                </p:sp>
              </p:grpSp>
              <p:grpSp>
                <p:nvGrpSpPr>
                  <p:cNvPr id="2" name="グループ化 1">
                    <a:extLst>
                      <a:ext uri="{FF2B5EF4-FFF2-40B4-BE49-F238E27FC236}">
                        <a16:creationId xmlns:a16="http://schemas.microsoft.com/office/drawing/2014/main" id="{264C9BF2-367F-4CF7-8969-71F2F75BED04}"/>
                      </a:ext>
                    </a:extLst>
                  </p:cNvPr>
                  <p:cNvGrpSpPr/>
                  <p:nvPr/>
                </p:nvGrpSpPr>
                <p:grpSpPr>
                  <a:xfrm>
                    <a:off x="1332603" y="452477"/>
                    <a:ext cx="5401406" cy="252456"/>
                    <a:chOff x="1332603" y="452477"/>
                    <a:chExt cx="5401406" cy="252456"/>
                  </a:xfrm>
                </p:grpSpPr>
                <p:sp>
                  <p:nvSpPr>
                    <p:cNvPr id="65" name="テキスト ボックス 64">
                      <a:extLst>
                        <a:ext uri="{FF2B5EF4-FFF2-40B4-BE49-F238E27FC236}">
                          <a16:creationId xmlns:a16="http://schemas.microsoft.com/office/drawing/2014/main" id="{AB72568C-D97E-4260-B3CA-97ADB362A99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332603" y="452477"/>
                      <a:ext cx="1527351" cy="2308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en-US" altLang="ja-JP" sz="900" b="1" dirty="0"/>
                        <a:t>basal Glutamate : 0mM</a:t>
                      </a:r>
                      <a:endParaRPr kumimoji="1" lang="ja-JP" altLang="en-US" sz="900" b="1" dirty="0"/>
                    </a:p>
                  </p:txBody>
                </p:sp>
                <p:sp>
                  <p:nvSpPr>
                    <p:cNvPr id="67" name="テキスト ボックス 66">
                      <a:extLst>
                        <a:ext uri="{FF2B5EF4-FFF2-40B4-BE49-F238E27FC236}">
                          <a16:creationId xmlns:a16="http://schemas.microsoft.com/office/drawing/2014/main" id="{B5411A82-81BC-489A-AA83-B1167AC97D0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206658" y="474101"/>
                      <a:ext cx="1527351" cy="2308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en-US" altLang="ja-JP" sz="900" b="1" dirty="0"/>
                        <a:t>basal Glutamate : 0.5mM</a:t>
                      </a:r>
                      <a:endParaRPr kumimoji="1" lang="ja-JP" altLang="en-US" sz="900" b="1" dirty="0"/>
                    </a:p>
                  </p:txBody>
                </p:sp>
              </p:grpSp>
            </p:grpSp>
            <p:sp>
              <p:nvSpPr>
                <p:cNvPr id="85" name="テキスト ボックス 84">
                  <a:extLst>
                    <a:ext uri="{FF2B5EF4-FFF2-40B4-BE49-F238E27FC236}">
                      <a16:creationId xmlns:a16="http://schemas.microsoft.com/office/drawing/2014/main" id="{034B8397-4F78-4E7D-8FAB-A83C596CBFEE}"/>
                    </a:ext>
                  </a:extLst>
                </p:cNvPr>
                <p:cNvSpPr txBox="1"/>
                <p:nvPr/>
              </p:nvSpPr>
              <p:spPr>
                <a:xfrm>
                  <a:off x="1710134" y="1749810"/>
                  <a:ext cx="723266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ja-JP" sz="800" b="1" dirty="0"/>
                    <a:t>time (sec)</a:t>
                  </a:r>
                  <a:endParaRPr kumimoji="1" lang="ja-JP" altLang="en-US" sz="800" b="1" dirty="0"/>
                </a:p>
              </p:txBody>
            </p:sp>
          </p:grpSp>
          <p:sp>
            <p:nvSpPr>
              <p:cNvPr id="7" name="テキスト ボックス 6">
                <a:extLst>
                  <a:ext uri="{FF2B5EF4-FFF2-40B4-BE49-F238E27FC236}">
                    <a16:creationId xmlns:a16="http://schemas.microsoft.com/office/drawing/2014/main" id="{BD463820-48BC-403F-B799-20B45B5E8E03}"/>
                  </a:ext>
                </a:extLst>
              </p:cNvPr>
              <p:cNvSpPr txBox="1"/>
              <p:nvPr/>
            </p:nvSpPr>
            <p:spPr>
              <a:xfrm>
                <a:off x="434405" y="817046"/>
                <a:ext cx="1826550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800" b="1" i="1" dirty="0"/>
                  <a:t>unc-13(e51);Ex[</a:t>
                </a:r>
                <a:r>
                  <a:rPr kumimoji="1" lang="en-US" altLang="ja-JP" sz="800" b="1" i="1" dirty="0" err="1"/>
                  <a:t>AIBp</a:t>
                </a:r>
                <a:r>
                  <a:rPr kumimoji="1" lang="en-US" altLang="ja-JP" sz="800" b="1" i="1" dirty="0"/>
                  <a:t>::</a:t>
                </a:r>
                <a:r>
                  <a:rPr kumimoji="1" lang="en-US" altLang="ja-JP" sz="800" b="1" i="1" dirty="0" err="1"/>
                  <a:t>InversePericam</a:t>
                </a:r>
                <a:r>
                  <a:rPr kumimoji="1" lang="en-US" altLang="ja-JP" sz="800" b="1" i="1" dirty="0"/>
                  <a:t>]</a:t>
                </a:r>
                <a:endParaRPr kumimoji="1" lang="ja-JP" altLang="en-US" sz="800" b="1" i="1" dirty="0"/>
              </a:p>
            </p:txBody>
          </p:sp>
        </p:grpSp>
        <p:sp>
          <p:nvSpPr>
            <p:cNvPr id="87" name="正方形/長方形 86">
              <a:extLst>
                <a:ext uri="{FF2B5EF4-FFF2-40B4-BE49-F238E27FC236}">
                  <a16:creationId xmlns:a16="http://schemas.microsoft.com/office/drawing/2014/main" id="{6DB714C3-E7CB-4B54-8680-18811C5A6286}"/>
                </a:ext>
              </a:extLst>
            </p:cNvPr>
            <p:cNvSpPr/>
            <p:nvPr/>
          </p:nvSpPr>
          <p:spPr>
            <a:xfrm>
              <a:off x="465385" y="1227735"/>
              <a:ext cx="1524363" cy="1028362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1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grpSp>
          <p:nvGrpSpPr>
            <p:cNvPr id="19" name="グループ化 18">
              <a:extLst>
                <a:ext uri="{FF2B5EF4-FFF2-40B4-BE49-F238E27FC236}">
                  <a16:creationId xmlns:a16="http://schemas.microsoft.com/office/drawing/2014/main" id="{1A83C780-AFC0-4446-817E-FB0BA011078F}"/>
                </a:ext>
              </a:extLst>
            </p:cNvPr>
            <p:cNvGrpSpPr/>
            <p:nvPr/>
          </p:nvGrpSpPr>
          <p:grpSpPr>
            <a:xfrm>
              <a:off x="162674" y="2672665"/>
              <a:ext cx="1916030" cy="1265948"/>
              <a:chOff x="486808" y="2681076"/>
              <a:chExt cx="1916030" cy="1265948"/>
            </a:xfrm>
          </p:grpSpPr>
          <p:pic>
            <p:nvPicPr>
              <p:cNvPr id="3086" name="Picture 14">
                <a:extLst>
                  <a:ext uri="{FF2B5EF4-FFF2-40B4-BE49-F238E27FC236}">
                    <a16:creationId xmlns:a16="http://schemas.microsoft.com/office/drawing/2014/main" id="{C1F75B12-259C-489E-83B1-F2C9B66E672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6808" y="2681076"/>
                <a:ext cx="1916030" cy="126594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48" name="正方形/長方形 147">
                <a:extLst>
                  <a:ext uri="{FF2B5EF4-FFF2-40B4-BE49-F238E27FC236}">
                    <a16:creationId xmlns:a16="http://schemas.microsoft.com/office/drawing/2014/main" id="{DC642B71-8C15-4A2F-A6E1-1E1B56C705E0}"/>
                  </a:ext>
                </a:extLst>
              </p:cNvPr>
              <p:cNvSpPr/>
              <p:nvPr/>
            </p:nvSpPr>
            <p:spPr>
              <a:xfrm>
                <a:off x="797925" y="2722912"/>
                <a:ext cx="1524363" cy="104338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sp>
          <p:nvSpPr>
            <p:cNvPr id="150" name="テキスト ボックス 149">
              <a:extLst>
                <a:ext uri="{FF2B5EF4-FFF2-40B4-BE49-F238E27FC236}">
                  <a16:creationId xmlns:a16="http://schemas.microsoft.com/office/drawing/2014/main" id="{1EED29C1-F7E8-44FC-BFBA-8A717B0FFBCB}"/>
                </a:ext>
              </a:extLst>
            </p:cNvPr>
            <p:cNvSpPr txBox="1"/>
            <p:nvPr/>
          </p:nvSpPr>
          <p:spPr>
            <a:xfrm>
              <a:off x="401155" y="2483669"/>
              <a:ext cx="156967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900" b="1" dirty="0"/>
                <a:t>basal Glutamate : 0mM</a:t>
              </a:r>
              <a:endParaRPr kumimoji="1" lang="ja-JP" altLang="en-US" sz="900" b="1" dirty="0"/>
            </a:p>
          </p:txBody>
        </p:sp>
        <p:grpSp>
          <p:nvGrpSpPr>
            <p:cNvPr id="22" name="グループ化 21">
              <a:extLst>
                <a:ext uri="{FF2B5EF4-FFF2-40B4-BE49-F238E27FC236}">
                  <a16:creationId xmlns:a16="http://schemas.microsoft.com/office/drawing/2014/main" id="{1C67548F-C0C1-47B0-806B-CF35E38A6D35}"/>
                </a:ext>
              </a:extLst>
            </p:cNvPr>
            <p:cNvGrpSpPr/>
            <p:nvPr/>
          </p:nvGrpSpPr>
          <p:grpSpPr>
            <a:xfrm>
              <a:off x="3563663" y="2601769"/>
              <a:ext cx="2231142" cy="1287160"/>
              <a:chOff x="4258370" y="3914355"/>
              <a:chExt cx="2231142" cy="1287160"/>
            </a:xfrm>
          </p:grpSpPr>
          <p:grpSp>
            <p:nvGrpSpPr>
              <p:cNvPr id="20" name="グループ化 19">
                <a:extLst>
                  <a:ext uri="{FF2B5EF4-FFF2-40B4-BE49-F238E27FC236}">
                    <a16:creationId xmlns:a16="http://schemas.microsoft.com/office/drawing/2014/main" id="{2DB2EBF1-F62D-43BA-AAA9-A482807DFF0A}"/>
                  </a:ext>
                </a:extLst>
              </p:cNvPr>
              <p:cNvGrpSpPr/>
              <p:nvPr/>
            </p:nvGrpSpPr>
            <p:grpSpPr>
              <a:xfrm>
                <a:off x="4258370" y="3914355"/>
                <a:ext cx="2231142" cy="1287160"/>
                <a:chOff x="4258370" y="3914355"/>
                <a:chExt cx="2231142" cy="1287160"/>
              </a:xfrm>
            </p:grpSpPr>
            <p:pic>
              <p:nvPicPr>
                <p:cNvPr id="3092" name="Picture 20">
                  <a:extLst>
                    <a:ext uri="{FF2B5EF4-FFF2-40B4-BE49-F238E27FC236}">
                      <a16:creationId xmlns:a16="http://schemas.microsoft.com/office/drawing/2014/main" id="{EB7CB2E6-305E-4CD9-8DAD-B0E672B961DC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258370" y="3935568"/>
                  <a:ext cx="1940468" cy="126594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58" name="テキスト ボックス 157">
                  <a:extLst>
                    <a:ext uri="{FF2B5EF4-FFF2-40B4-BE49-F238E27FC236}">
                      <a16:creationId xmlns:a16="http://schemas.microsoft.com/office/drawing/2014/main" id="{D923EEB3-4BE5-4A2D-B0E2-EE04CD5BCBE9}"/>
                    </a:ext>
                  </a:extLst>
                </p:cNvPr>
                <p:cNvSpPr txBox="1"/>
                <p:nvPr/>
              </p:nvSpPr>
              <p:spPr>
                <a:xfrm>
                  <a:off x="4375298" y="3914355"/>
                  <a:ext cx="2114214" cy="4308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ja-JP" altLang="en-US" sz="700" b="1" dirty="0">
                      <a:solidFill>
                        <a:schemeClr val="bg2">
                          <a:lumMod val="50000"/>
                        </a:schemeClr>
                      </a:solidFill>
                    </a:rPr>
                    <a:t>■</a:t>
                  </a:r>
                  <a:r>
                    <a:rPr kumimoji="1" lang="ja-JP" altLang="en-US" sz="600" b="1" dirty="0">
                      <a:solidFill>
                        <a:srgbClr val="8B008B"/>
                      </a:solidFill>
                    </a:rPr>
                    <a:t> </a:t>
                  </a:r>
                  <a:r>
                    <a:rPr kumimoji="1" lang="ja-JP" altLang="en-US" sz="600" b="1" dirty="0"/>
                    <a:t> </a:t>
                  </a:r>
                  <a:r>
                    <a:rPr kumimoji="1" lang="en-US" altLang="ja-JP" sz="700" b="1" i="1" dirty="0"/>
                    <a:t>unc-13(e51);Ex[</a:t>
                  </a:r>
                  <a:r>
                    <a:rPr kumimoji="1" lang="en-US" altLang="ja-JP" sz="700" b="1" i="1" dirty="0" err="1"/>
                    <a:t>AIBp</a:t>
                  </a:r>
                  <a:r>
                    <a:rPr kumimoji="1" lang="en-US" altLang="ja-JP" sz="700" b="1" i="1" dirty="0"/>
                    <a:t>::GCaMp6s]</a:t>
                  </a:r>
                </a:p>
                <a:p>
                  <a:r>
                    <a:rPr kumimoji="1" lang="ja-JP" altLang="en-US" sz="700" b="1" dirty="0">
                      <a:solidFill>
                        <a:srgbClr val="A62A85"/>
                      </a:solidFill>
                    </a:rPr>
                    <a:t>■</a:t>
                  </a:r>
                  <a:r>
                    <a:rPr kumimoji="1" lang="ja-JP" altLang="en-US" sz="700" b="1" i="1" dirty="0"/>
                    <a:t> </a:t>
                  </a:r>
                  <a:r>
                    <a:rPr kumimoji="1" lang="en-US" altLang="ja-JP" sz="700" b="1" i="1" dirty="0"/>
                    <a:t>unc-13(e51); glr-1(ky176);</a:t>
                  </a:r>
                </a:p>
                <a:p>
                  <a:r>
                    <a:rPr kumimoji="1" lang="en-US" altLang="ja-JP" sz="700" b="1" i="1" dirty="0"/>
                    <a:t>     Ex[</a:t>
                  </a:r>
                  <a:r>
                    <a:rPr kumimoji="1" lang="en-US" altLang="ja-JP" sz="700" b="1" i="1" dirty="0" err="1"/>
                    <a:t>AIBp</a:t>
                  </a:r>
                  <a:r>
                    <a:rPr kumimoji="1" lang="en-US" altLang="ja-JP" sz="700" b="1" i="1" dirty="0"/>
                    <a:t>::GCaMP6s</a:t>
                  </a:r>
                  <a:r>
                    <a:rPr kumimoji="1" lang="en-US" altLang="ja-JP" sz="800" b="1" i="1" dirty="0"/>
                    <a:t>]</a:t>
                  </a:r>
                </a:p>
              </p:txBody>
            </p:sp>
          </p:grpSp>
          <p:sp>
            <p:nvSpPr>
              <p:cNvPr id="153" name="正方形/長方形 152">
                <a:extLst>
                  <a:ext uri="{FF2B5EF4-FFF2-40B4-BE49-F238E27FC236}">
                    <a16:creationId xmlns:a16="http://schemas.microsoft.com/office/drawing/2014/main" id="{0E508D12-9AE7-4DA9-8B42-AD93A7E83237}"/>
                  </a:ext>
                </a:extLst>
              </p:cNvPr>
              <p:cNvSpPr/>
              <p:nvPr/>
            </p:nvSpPr>
            <p:spPr>
              <a:xfrm>
                <a:off x="4895522" y="4008827"/>
                <a:ext cx="1151955" cy="104338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sp>
          <p:nvSpPr>
            <p:cNvPr id="154" name="テキスト ボックス 153">
              <a:extLst>
                <a:ext uri="{FF2B5EF4-FFF2-40B4-BE49-F238E27FC236}">
                  <a16:creationId xmlns:a16="http://schemas.microsoft.com/office/drawing/2014/main" id="{83F97CE3-2A1F-40AF-B58F-BB3B7C79AF3E}"/>
                </a:ext>
              </a:extLst>
            </p:cNvPr>
            <p:cNvSpPr txBox="1"/>
            <p:nvPr/>
          </p:nvSpPr>
          <p:spPr>
            <a:xfrm>
              <a:off x="3773233" y="2443480"/>
              <a:ext cx="152735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900" b="1" dirty="0"/>
                <a:t>basal Glutamate : 0.5 mM</a:t>
              </a:r>
              <a:endParaRPr kumimoji="1" lang="ja-JP" altLang="en-US" sz="900" b="1" dirty="0"/>
            </a:p>
          </p:txBody>
        </p:sp>
        <p:sp>
          <p:nvSpPr>
            <p:cNvPr id="157" name="テキスト ボックス 156">
              <a:extLst>
                <a:ext uri="{FF2B5EF4-FFF2-40B4-BE49-F238E27FC236}">
                  <a16:creationId xmlns:a16="http://schemas.microsoft.com/office/drawing/2014/main" id="{880D1C6D-C63A-4107-AF05-B4CA6F22D45D}"/>
                </a:ext>
              </a:extLst>
            </p:cNvPr>
            <p:cNvSpPr txBox="1"/>
            <p:nvPr/>
          </p:nvSpPr>
          <p:spPr>
            <a:xfrm>
              <a:off x="395389" y="2705651"/>
              <a:ext cx="1766526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700" b="1" dirty="0">
                  <a:solidFill>
                    <a:srgbClr val="57E4D6"/>
                  </a:solidFill>
                </a:rPr>
                <a:t>■</a:t>
              </a:r>
              <a:r>
                <a:rPr kumimoji="1" lang="ja-JP" altLang="en-US" sz="700" b="1" i="1" dirty="0"/>
                <a:t>  </a:t>
              </a:r>
              <a:r>
                <a:rPr kumimoji="1" lang="en-US" altLang="ja-JP" sz="700" b="1" i="1" dirty="0"/>
                <a:t>avr-14(ad1302)unc-13(e51);</a:t>
              </a:r>
            </a:p>
            <a:p>
              <a:r>
                <a:rPr kumimoji="1" lang="en-US" altLang="ja-JP" sz="700" b="1" i="1" dirty="0"/>
                <a:t>      Ex[</a:t>
              </a:r>
              <a:r>
                <a:rPr kumimoji="1" lang="en-US" altLang="ja-JP" sz="700" b="1" i="1" dirty="0" err="1"/>
                <a:t>AIBp</a:t>
              </a:r>
              <a:r>
                <a:rPr kumimoji="1" lang="en-US" altLang="ja-JP" sz="700" b="1" i="1" dirty="0"/>
                <a:t>::</a:t>
              </a:r>
              <a:r>
                <a:rPr kumimoji="1" lang="en-US" altLang="ja-JP" sz="700" b="1" i="1" dirty="0" err="1"/>
                <a:t>InversePericam</a:t>
              </a:r>
              <a:r>
                <a:rPr kumimoji="1" lang="en-US" altLang="ja-JP" sz="800" b="1" i="1" dirty="0"/>
                <a:t>]</a:t>
              </a:r>
            </a:p>
          </p:txBody>
        </p:sp>
        <p:grpSp>
          <p:nvGrpSpPr>
            <p:cNvPr id="18" name="グループ化 17">
              <a:extLst>
                <a:ext uri="{FF2B5EF4-FFF2-40B4-BE49-F238E27FC236}">
                  <a16:creationId xmlns:a16="http://schemas.microsoft.com/office/drawing/2014/main" id="{BE7EC3C8-8995-4FB1-AC6A-03A4B2097D71}"/>
                </a:ext>
              </a:extLst>
            </p:cNvPr>
            <p:cNvGrpSpPr/>
            <p:nvPr/>
          </p:nvGrpSpPr>
          <p:grpSpPr>
            <a:xfrm>
              <a:off x="4021716" y="1200794"/>
              <a:ext cx="2266888" cy="1264998"/>
              <a:chOff x="4488320" y="1457816"/>
              <a:chExt cx="2266888" cy="1264998"/>
            </a:xfrm>
          </p:grpSpPr>
          <p:grpSp>
            <p:nvGrpSpPr>
              <p:cNvPr id="28" name="グループ化 27">
                <a:extLst>
                  <a:ext uri="{FF2B5EF4-FFF2-40B4-BE49-F238E27FC236}">
                    <a16:creationId xmlns:a16="http://schemas.microsoft.com/office/drawing/2014/main" id="{67AD45B3-57C7-4DEC-843D-D5C45C4D74B2}"/>
                  </a:ext>
                </a:extLst>
              </p:cNvPr>
              <p:cNvGrpSpPr/>
              <p:nvPr/>
            </p:nvGrpSpPr>
            <p:grpSpPr>
              <a:xfrm>
                <a:off x="4488320" y="1457816"/>
                <a:ext cx="1939012" cy="1264998"/>
                <a:chOff x="2401059" y="704287"/>
                <a:chExt cx="1939012" cy="1264998"/>
              </a:xfrm>
            </p:grpSpPr>
            <p:pic>
              <p:nvPicPr>
                <p:cNvPr id="3090" name="Picture 18">
                  <a:extLst>
                    <a:ext uri="{FF2B5EF4-FFF2-40B4-BE49-F238E27FC236}">
                      <a16:creationId xmlns:a16="http://schemas.microsoft.com/office/drawing/2014/main" id="{7EF3D7A8-5FEF-422C-885B-BA93287B7C4C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401059" y="704287"/>
                  <a:ext cx="1939012" cy="126499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52" name="正方形/長方形 151">
                  <a:extLst>
                    <a:ext uri="{FF2B5EF4-FFF2-40B4-BE49-F238E27FC236}">
                      <a16:creationId xmlns:a16="http://schemas.microsoft.com/office/drawing/2014/main" id="{16007E84-D762-4756-8789-BA68688CDF08}"/>
                    </a:ext>
                  </a:extLst>
                </p:cNvPr>
                <p:cNvSpPr/>
                <p:nvPr/>
              </p:nvSpPr>
              <p:spPr>
                <a:xfrm>
                  <a:off x="3045987" y="793145"/>
                  <a:ext cx="1196121" cy="1028362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  <a:alpha val="12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</p:grpSp>
          <p:sp>
            <p:nvSpPr>
              <p:cNvPr id="159" name="テキスト ボックス 158">
                <a:extLst>
                  <a:ext uri="{FF2B5EF4-FFF2-40B4-BE49-F238E27FC236}">
                    <a16:creationId xmlns:a16="http://schemas.microsoft.com/office/drawing/2014/main" id="{3766539E-AF84-44D8-8AE0-49922EC3DAA9}"/>
                  </a:ext>
                </a:extLst>
              </p:cNvPr>
              <p:cNvSpPr txBox="1"/>
              <p:nvPr/>
            </p:nvSpPr>
            <p:spPr>
              <a:xfrm>
                <a:off x="4640994" y="1492389"/>
                <a:ext cx="2114214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800" b="1" i="1" dirty="0"/>
                  <a:t>unc-13(e51);Ex[</a:t>
                </a:r>
                <a:r>
                  <a:rPr kumimoji="1" lang="en-US" altLang="ja-JP" sz="800" b="1" i="1" dirty="0" err="1"/>
                  <a:t>AIBp</a:t>
                </a:r>
                <a:r>
                  <a:rPr kumimoji="1" lang="en-US" altLang="ja-JP" sz="800" b="1" i="1" dirty="0"/>
                  <a:t>::</a:t>
                </a:r>
                <a:r>
                  <a:rPr kumimoji="1" lang="en-US" altLang="ja-JP" sz="800" b="1" i="1" dirty="0" err="1"/>
                  <a:t>InversePericam</a:t>
                </a:r>
                <a:r>
                  <a:rPr kumimoji="1" lang="en-US" altLang="ja-JP" sz="800" b="1" i="1" dirty="0"/>
                  <a:t>]</a:t>
                </a:r>
                <a:endParaRPr kumimoji="1" lang="ja-JP" altLang="en-US" sz="800" b="1" i="1" dirty="0"/>
              </a:p>
            </p:txBody>
          </p:sp>
        </p:grpSp>
        <p:sp>
          <p:nvSpPr>
            <p:cNvPr id="60" name="テキスト ボックス 59">
              <a:extLst>
                <a:ext uri="{FF2B5EF4-FFF2-40B4-BE49-F238E27FC236}">
                  <a16:creationId xmlns:a16="http://schemas.microsoft.com/office/drawing/2014/main" id="{0C6F8583-57F8-417D-A4C0-F42B40E4CF72}"/>
                </a:ext>
              </a:extLst>
            </p:cNvPr>
            <p:cNvSpPr txBox="1"/>
            <p:nvPr/>
          </p:nvSpPr>
          <p:spPr>
            <a:xfrm>
              <a:off x="346879" y="3151514"/>
              <a:ext cx="566445" cy="1876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600" dirty="0">
                  <a:solidFill>
                    <a:srgbClr val="57E4D6"/>
                  </a:solidFill>
                </a:rPr>
                <a:t>■</a:t>
              </a:r>
              <a:r>
                <a:rPr kumimoji="1" lang="ja-JP" altLang="en-US" sz="600" dirty="0"/>
                <a:t> </a:t>
              </a:r>
              <a:r>
                <a:rPr kumimoji="1" lang="en-US" altLang="ja-JP" sz="600" dirty="0"/>
                <a:t>0.5 mM</a:t>
              </a:r>
            </a:p>
          </p:txBody>
        </p:sp>
        <p:sp>
          <p:nvSpPr>
            <p:cNvPr id="69" name="テキスト ボックス 68">
              <a:extLst>
                <a:ext uri="{FF2B5EF4-FFF2-40B4-BE49-F238E27FC236}">
                  <a16:creationId xmlns:a16="http://schemas.microsoft.com/office/drawing/2014/main" id="{85685F38-A4C9-492A-B431-E69CBFEF0489}"/>
                </a:ext>
              </a:extLst>
            </p:cNvPr>
            <p:cNvSpPr txBox="1"/>
            <p:nvPr/>
          </p:nvSpPr>
          <p:spPr>
            <a:xfrm rot="16200000">
              <a:off x="-132658" y="3058679"/>
              <a:ext cx="53166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800" b="1" dirty="0" err="1"/>
                <a:t>dF</a:t>
              </a:r>
              <a:r>
                <a:rPr kumimoji="1" lang="en-US" altLang="ja-JP" sz="800" b="1" dirty="0"/>
                <a:t>/F(%)</a:t>
              </a:r>
              <a:endParaRPr kumimoji="1" lang="ja-JP" altLang="en-US" sz="800" b="1" dirty="0"/>
            </a:p>
          </p:txBody>
        </p:sp>
        <p:grpSp>
          <p:nvGrpSpPr>
            <p:cNvPr id="88" name="グループ化 87">
              <a:extLst>
                <a:ext uri="{FF2B5EF4-FFF2-40B4-BE49-F238E27FC236}">
                  <a16:creationId xmlns:a16="http://schemas.microsoft.com/office/drawing/2014/main" id="{1BAD4EE6-1805-4339-87FF-38C64709D55E}"/>
                </a:ext>
              </a:extLst>
            </p:cNvPr>
            <p:cNvGrpSpPr/>
            <p:nvPr/>
          </p:nvGrpSpPr>
          <p:grpSpPr>
            <a:xfrm>
              <a:off x="2202770" y="906202"/>
              <a:ext cx="1750732" cy="1477539"/>
              <a:chOff x="930232" y="177684"/>
              <a:chExt cx="1925805" cy="1625293"/>
            </a:xfrm>
          </p:grpSpPr>
          <p:pic>
            <p:nvPicPr>
              <p:cNvPr id="104" name="Picture 4">
                <a:extLst>
                  <a:ext uri="{FF2B5EF4-FFF2-40B4-BE49-F238E27FC236}">
                    <a16:creationId xmlns:a16="http://schemas.microsoft.com/office/drawing/2014/main" id="{5DA541E7-8358-4E6B-AE21-CBCC382AAE6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30232" y="517478"/>
                <a:ext cx="1925805" cy="128549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5" name="右大かっこ 104">
                <a:extLst>
                  <a:ext uri="{FF2B5EF4-FFF2-40B4-BE49-F238E27FC236}">
                    <a16:creationId xmlns:a16="http://schemas.microsoft.com/office/drawing/2014/main" id="{4EF0E786-89C0-4852-950D-B0F67EDDD2F5}"/>
                  </a:ext>
                </a:extLst>
              </p:cNvPr>
              <p:cNvSpPr/>
              <p:nvPr/>
            </p:nvSpPr>
            <p:spPr>
              <a:xfrm rot="16200000">
                <a:off x="2010776" y="-63790"/>
                <a:ext cx="33854" cy="1232970"/>
              </a:xfrm>
              <a:prstGeom prst="rightBracket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6" name="テキスト ボックス 105">
                <a:extLst>
                  <a:ext uri="{FF2B5EF4-FFF2-40B4-BE49-F238E27FC236}">
                    <a16:creationId xmlns:a16="http://schemas.microsoft.com/office/drawing/2014/main" id="{07CFB3D0-41AD-45FE-AE9F-F1456FF0B439}"/>
                  </a:ext>
                </a:extLst>
              </p:cNvPr>
              <p:cNvSpPr txBox="1"/>
              <p:nvPr/>
            </p:nvSpPr>
            <p:spPr>
              <a:xfrm>
                <a:off x="1861879" y="405556"/>
                <a:ext cx="398103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800" dirty="0"/>
                  <a:t>**</a:t>
                </a:r>
                <a:endParaRPr kumimoji="1" lang="en-US" altLang="ja-JP" sz="900" dirty="0"/>
              </a:p>
            </p:txBody>
          </p:sp>
          <p:sp>
            <p:nvSpPr>
              <p:cNvPr id="107" name="右大かっこ 106">
                <a:extLst>
                  <a:ext uri="{FF2B5EF4-FFF2-40B4-BE49-F238E27FC236}">
                    <a16:creationId xmlns:a16="http://schemas.microsoft.com/office/drawing/2014/main" id="{A1D375B2-6C75-44FF-BE30-605218244CAC}"/>
                  </a:ext>
                </a:extLst>
              </p:cNvPr>
              <p:cNvSpPr/>
              <p:nvPr/>
            </p:nvSpPr>
            <p:spPr>
              <a:xfrm rot="16200000">
                <a:off x="2194129" y="20419"/>
                <a:ext cx="45719" cy="857340"/>
              </a:xfrm>
              <a:prstGeom prst="rightBracket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8" name="右大かっこ 107">
                <a:extLst>
                  <a:ext uri="{FF2B5EF4-FFF2-40B4-BE49-F238E27FC236}">
                    <a16:creationId xmlns:a16="http://schemas.microsoft.com/office/drawing/2014/main" id="{8512268B-F3AF-4A91-8E9F-97F5005A3B6B}"/>
                  </a:ext>
                </a:extLst>
              </p:cNvPr>
              <p:cNvSpPr/>
              <p:nvPr/>
            </p:nvSpPr>
            <p:spPr>
              <a:xfrm rot="16200000">
                <a:off x="2384630" y="117192"/>
                <a:ext cx="45719" cy="439951"/>
              </a:xfrm>
              <a:prstGeom prst="rightBracket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9" name="テキスト ボックス 108">
                <a:extLst>
                  <a:ext uri="{FF2B5EF4-FFF2-40B4-BE49-F238E27FC236}">
                    <a16:creationId xmlns:a16="http://schemas.microsoft.com/office/drawing/2014/main" id="{1B5E114F-118F-478D-AD8D-45807CC21D72}"/>
                  </a:ext>
                </a:extLst>
              </p:cNvPr>
              <p:cNvSpPr txBox="1"/>
              <p:nvPr/>
            </p:nvSpPr>
            <p:spPr>
              <a:xfrm>
                <a:off x="2134491" y="297834"/>
                <a:ext cx="398103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800" dirty="0"/>
                  <a:t>**</a:t>
                </a:r>
                <a:endParaRPr kumimoji="1" lang="en-US" altLang="ja-JP" sz="900" dirty="0"/>
              </a:p>
            </p:txBody>
          </p:sp>
          <p:sp>
            <p:nvSpPr>
              <p:cNvPr id="110" name="テキスト ボックス 109">
                <a:extLst>
                  <a:ext uri="{FF2B5EF4-FFF2-40B4-BE49-F238E27FC236}">
                    <a16:creationId xmlns:a16="http://schemas.microsoft.com/office/drawing/2014/main" id="{BCFDC7F1-CB6C-4F99-96A9-1007B316E218}"/>
                  </a:ext>
                </a:extLst>
              </p:cNvPr>
              <p:cNvSpPr txBox="1"/>
              <p:nvPr/>
            </p:nvSpPr>
            <p:spPr>
              <a:xfrm>
                <a:off x="2261227" y="177684"/>
                <a:ext cx="398103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800" dirty="0"/>
                  <a:t>**</a:t>
                </a:r>
                <a:endParaRPr kumimoji="1" lang="en-US" altLang="ja-JP" sz="900" dirty="0"/>
              </a:p>
            </p:txBody>
          </p:sp>
        </p:grpSp>
        <p:pic>
          <p:nvPicPr>
            <p:cNvPr id="89" name="Picture 2">
              <a:extLst>
                <a:ext uri="{FF2B5EF4-FFF2-40B4-BE49-F238E27FC236}">
                  <a16:creationId xmlns:a16="http://schemas.microsoft.com/office/drawing/2014/main" id="{D6B92DB3-B2E0-45C7-8EA2-0059E50C70D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87696" y="1166771"/>
              <a:ext cx="755392" cy="12111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0" name="グループ化 89">
              <a:extLst>
                <a:ext uri="{FF2B5EF4-FFF2-40B4-BE49-F238E27FC236}">
                  <a16:creationId xmlns:a16="http://schemas.microsoft.com/office/drawing/2014/main" id="{64B77AF4-8433-4EAA-8020-78EB83E21A34}"/>
                </a:ext>
              </a:extLst>
            </p:cNvPr>
            <p:cNvGrpSpPr/>
            <p:nvPr/>
          </p:nvGrpSpPr>
          <p:grpSpPr>
            <a:xfrm>
              <a:off x="2012855" y="2351288"/>
              <a:ext cx="1591575" cy="1694051"/>
              <a:chOff x="675381" y="2678829"/>
              <a:chExt cx="1925805" cy="1694051"/>
            </a:xfrm>
          </p:grpSpPr>
          <p:pic>
            <p:nvPicPr>
              <p:cNvPr id="98" name="Picture 6">
                <a:extLst>
                  <a:ext uri="{FF2B5EF4-FFF2-40B4-BE49-F238E27FC236}">
                    <a16:creationId xmlns:a16="http://schemas.microsoft.com/office/drawing/2014/main" id="{AF4A93DC-4CE3-4266-965A-045396508B6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5381" y="2926786"/>
                <a:ext cx="1925805" cy="125128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99" name="グループ化 98">
                <a:extLst>
                  <a:ext uri="{FF2B5EF4-FFF2-40B4-BE49-F238E27FC236}">
                    <a16:creationId xmlns:a16="http://schemas.microsoft.com/office/drawing/2014/main" id="{856A1A37-F6D7-46E0-94F1-3D74B5E737DC}"/>
                  </a:ext>
                </a:extLst>
              </p:cNvPr>
              <p:cNvGrpSpPr/>
              <p:nvPr/>
            </p:nvGrpSpPr>
            <p:grpSpPr>
              <a:xfrm>
                <a:off x="1373830" y="2678829"/>
                <a:ext cx="857340" cy="215444"/>
                <a:chOff x="1373830" y="2678829"/>
                <a:chExt cx="857340" cy="215444"/>
              </a:xfrm>
            </p:grpSpPr>
            <p:sp>
              <p:nvSpPr>
                <p:cNvPr id="102" name="右大かっこ 101">
                  <a:extLst>
                    <a:ext uri="{FF2B5EF4-FFF2-40B4-BE49-F238E27FC236}">
                      <a16:creationId xmlns:a16="http://schemas.microsoft.com/office/drawing/2014/main" id="{1E680C74-D74A-4F69-8133-C6D580705EAD}"/>
                    </a:ext>
                  </a:extLst>
                </p:cNvPr>
                <p:cNvSpPr/>
                <p:nvPr/>
              </p:nvSpPr>
              <p:spPr>
                <a:xfrm rot="16200000">
                  <a:off x="1779640" y="2401414"/>
                  <a:ext cx="45719" cy="857340"/>
                </a:xfrm>
                <a:prstGeom prst="rightBracket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03" name="テキスト ボックス 102">
                  <a:extLst>
                    <a:ext uri="{FF2B5EF4-FFF2-40B4-BE49-F238E27FC236}">
                      <a16:creationId xmlns:a16="http://schemas.microsoft.com/office/drawing/2014/main" id="{D342EDAE-80B6-4F93-ABB6-7FA98B8BEE80}"/>
                    </a:ext>
                  </a:extLst>
                </p:cNvPr>
                <p:cNvSpPr txBox="1"/>
                <p:nvPr/>
              </p:nvSpPr>
              <p:spPr>
                <a:xfrm>
                  <a:off x="1675032" y="2678829"/>
                  <a:ext cx="398103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ja-JP" sz="800" dirty="0"/>
                    <a:t>**</a:t>
                  </a:r>
                  <a:endParaRPr kumimoji="1" lang="en-US" altLang="ja-JP" sz="900" dirty="0"/>
                </a:p>
              </p:txBody>
            </p:sp>
          </p:grpSp>
          <p:sp>
            <p:nvSpPr>
              <p:cNvPr id="100" name="テキスト ボックス 99">
                <a:extLst>
                  <a:ext uri="{FF2B5EF4-FFF2-40B4-BE49-F238E27FC236}">
                    <a16:creationId xmlns:a16="http://schemas.microsoft.com/office/drawing/2014/main" id="{B02751F2-F2AF-4112-847B-29E95C55413A}"/>
                  </a:ext>
                </a:extLst>
              </p:cNvPr>
              <p:cNvSpPr txBox="1"/>
              <p:nvPr/>
            </p:nvSpPr>
            <p:spPr>
              <a:xfrm>
                <a:off x="789837" y="4061224"/>
                <a:ext cx="962420" cy="21544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800" i="1" dirty="0"/>
                  <a:t>unc-13(e51)</a:t>
                </a:r>
                <a:endParaRPr kumimoji="1" lang="ja-JP" altLang="en-US" sz="800" i="1" dirty="0"/>
              </a:p>
            </p:txBody>
          </p:sp>
          <p:sp>
            <p:nvSpPr>
              <p:cNvPr id="101" name="テキスト ボックス 100">
                <a:extLst>
                  <a:ext uri="{FF2B5EF4-FFF2-40B4-BE49-F238E27FC236}">
                    <a16:creationId xmlns:a16="http://schemas.microsoft.com/office/drawing/2014/main" id="{FB871D1C-51B9-470F-AE80-EDE3A45A5697}"/>
                  </a:ext>
                </a:extLst>
              </p:cNvPr>
              <p:cNvSpPr txBox="1"/>
              <p:nvPr/>
            </p:nvSpPr>
            <p:spPr>
              <a:xfrm>
                <a:off x="1543882" y="4034326"/>
                <a:ext cx="1023879" cy="33855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800" i="1" dirty="0"/>
                  <a:t>unc-13(e51)</a:t>
                </a:r>
              </a:p>
              <a:p>
                <a:pPr algn="ctr"/>
                <a:r>
                  <a:rPr kumimoji="1" lang="en-US" altLang="ja-JP" sz="800" i="1" dirty="0"/>
                  <a:t>avr-14(ad1302)</a:t>
                </a:r>
                <a:endParaRPr kumimoji="1" lang="ja-JP" altLang="en-US" sz="800" i="1" dirty="0"/>
              </a:p>
            </p:txBody>
          </p:sp>
        </p:grpSp>
        <p:grpSp>
          <p:nvGrpSpPr>
            <p:cNvPr id="91" name="グループ化 90">
              <a:extLst>
                <a:ext uri="{FF2B5EF4-FFF2-40B4-BE49-F238E27FC236}">
                  <a16:creationId xmlns:a16="http://schemas.microsoft.com/office/drawing/2014/main" id="{6DA4C573-6804-49A7-BD79-A7F4B5809A76}"/>
                </a:ext>
              </a:extLst>
            </p:cNvPr>
            <p:cNvGrpSpPr/>
            <p:nvPr/>
          </p:nvGrpSpPr>
          <p:grpSpPr>
            <a:xfrm>
              <a:off x="5366213" y="2443480"/>
              <a:ext cx="1489422" cy="1568333"/>
              <a:chOff x="2847550" y="2671479"/>
              <a:chExt cx="1802200" cy="1725166"/>
            </a:xfrm>
          </p:grpSpPr>
          <p:pic>
            <p:nvPicPr>
              <p:cNvPr id="92" name="Picture 2">
                <a:extLst>
                  <a:ext uri="{FF2B5EF4-FFF2-40B4-BE49-F238E27FC236}">
                    <a16:creationId xmlns:a16="http://schemas.microsoft.com/office/drawing/2014/main" id="{A73B951C-C905-4562-ACBA-FCB65E01ADD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47550" y="2993847"/>
                <a:ext cx="1746289" cy="113753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93" name="グループ化 92">
                <a:extLst>
                  <a:ext uri="{FF2B5EF4-FFF2-40B4-BE49-F238E27FC236}">
                    <a16:creationId xmlns:a16="http://schemas.microsoft.com/office/drawing/2014/main" id="{350DA1AB-4776-491D-BD5B-3D1D086C6550}"/>
                  </a:ext>
                </a:extLst>
              </p:cNvPr>
              <p:cNvGrpSpPr/>
              <p:nvPr/>
            </p:nvGrpSpPr>
            <p:grpSpPr>
              <a:xfrm>
                <a:off x="3409507" y="2671479"/>
                <a:ext cx="857340" cy="215444"/>
                <a:chOff x="3409507" y="2671479"/>
                <a:chExt cx="857340" cy="215444"/>
              </a:xfrm>
            </p:grpSpPr>
            <p:sp>
              <p:nvSpPr>
                <p:cNvPr id="96" name="右大かっこ 95">
                  <a:extLst>
                    <a:ext uri="{FF2B5EF4-FFF2-40B4-BE49-F238E27FC236}">
                      <a16:creationId xmlns:a16="http://schemas.microsoft.com/office/drawing/2014/main" id="{8E7C08C9-D01B-4992-85BB-D1A4BAE26253}"/>
                    </a:ext>
                  </a:extLst>
                </p:cNvPr>
                <p:cNvSpPr/>
                <p:nvPr/>
              </p:nvSpPr>
              <p:spPr>
                <a:xfrm rot="16200000">
                  <a:off x="3815317" y="2394064"/>
                  <a:ext cx="45719" cy="857340"/>
                </a:xfrm>
                <a:prstGeom prst="rightBracket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97" name="テキスト ボックス 96">
                  <a:extLst>
                    <a:ext uri="{FF2B5EF4-FFF2-40B4-BE49-F238E27FC236}">
                      <a16:creationId xmlns:a16="http://schemas.microsoft.com/office/drawing/2014/main" id="{39423902-35D9-4B21-9020-1F92786B8E7F}"/>
                    </a:ext>
                  </a:extLst>
                </p:cNvPr>
                <p:cNvSpPr txBox="1"/>
                <p:nvPr/>
              </p:nvSpPr>
              <p:spPr>
                <a:xfrm>
                  <a:off x="3710709" y="2671479"/>
                  <a:ext cx="398103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ja-JP" sz="800" dirty="0"/>
                    <a:t>*</a:t>
                  </a:r>
                  <a:endParaRPr kumimoji="1" lang="en-US" altLang="ja-JP" sz="900" dirty="0"/>
                </a:p>
              </p:txBody>
            </p:sp>
          </p:grpSp>
          <p:sp>
            <p:nvSpPr>
              <p:cNvPr id="94" name="テキスト ボックス 93">
                <a:extLst>
                  <a:ext uri="{FF2B5EF4-FFF2-40B4-BE49-F238E27FC236}">
                    <a16:creationId xmlns:a16="http://schemas.microsoft.com/office/drawing/2014/main" id="{9B8B3EF9-807A-4934-B1AD-7EFA0D3CE1BE}"/>
                  </a:ext>
                </a:extLst>
              </p:cNvPr>
              <p:cNvSpPr txBox="1"/>
              <p:nvPr/>
            </p:nvSpPr>
            <p:spPr>
              <a:xfrm>
                <a:off x="3044882" y="4024235"/>
                <a:ext cx="765806" cy="21544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800" i="1" dirty="0"/>
                  <a:t>unc-13(e51)</a:t>
                </a:r>
                <a:endParaRPr kumimoji="1" lang="ja-JP" altLang="en-US" sz="800" i="1" dirty="0"/>
              </a:p>
            </p:txBody>
          </p:sp>
          <p:sp>
            <p:nvSpPr>
              <p:cNvPr id="95" name="テキスト ボックス 94">
                <a:extLst>
                  <a:ext uri="{FF2B5EF4-FFF2-40B4-BE49-F238E27FC236}">
                    <a16:creationId xmlns:a16="http://schemas.microsoft.com/office/drawing/2014/main" id="{DEF2462B-B20B-45C6-8B1D-675CBEA9363C}"/>
                  </a:ext>
                </a:extLst>
              </p:cNvPr>
              <p:cNvSpPr txBox="1"/>
              <p:nvPr/>
            </p:nvSpPr>
            <p:spPr>
              <a:xfrm>
                <a:off x="3767046" y="4024236"/>
                <a:ext cx="882704" cy="37240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800" i="1" dirty="0"/>
                  <a:t>unc-13(e51);</a:t>
                </a:r>
              </a:p>
              <a:p>
                <a:pPr algn="ctr"/>
                <a:r>
                  <a:rPr kumimoji="1" lang="en-US" altLang="ja-JP" sz="800" i="1" dirty="0"/>
                  <a:t>glr-1(ky176)</a:t>
                </a:r>
                <a:endParaRPr kumimoji="1" lang="ja-JP" altLang="en-US" sz="800" i="1" dirty="0"/>
              </a:p>
            </p:txBody>
          </p:sp>
        </p:grpSp>
        <p:sp>
          <p:nvSpPr>
            <p:cNvPr id="74" name="テキスト ボックス 73">
              <a:extLst>
                <a:ext uri="{FF2B5EF4-FFF2-40B4-BE49-F238E27FC236}">
                  <a16:creationId xmlns:a16="http://schemas.microsoft.com/office/drawing/2014/main" id="{B3458FA1-806E-4909-9D73-DACE8E4C8DA9}"/>
                </a:ext>
              </a:extLst>
            </p:cNvPr>
            <p:cNvSpPr txBox="1"/>
            <p:nvPr/>
          </p:nvSpPr>
          <p:spPr>
            <a:xfrm>
              <a:off x="5293872" y="2126434"/>
              <a:ext cx="72326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800" b="1" dirty="0"/>
                <a:t>time (sec)</a:t>
              </a:r>
              <a:endParaRPr kumimoji="1" lang="ja-JP" altLang="en-US" sz="800" b="1" dirty="0"/>
            </a:p>
          </p:txBody>
        </p:sp>
        <p:sp>
          <p:nvSpPr>
            <p:cNvPr id="71" name="テキスト ボックス 70">
              <a:extLst>
                <a:ext uri="{FF2B5EF4-FFF2-40B4-BE49-F238E27FC236}">
                  <a16:creationId xmlns:a16="http://schemas.microsoft.com/office/drawing/2014/main" id="{C123C462-9A0C-4DE0-90F5-B3E316CF1184}"/>
                </a:ext>
              </a:extLst>
            </p:cNvPr>
            <p:cNvSpPr txBox="1"/>
            <p:nvPr/>
          </p:nvSpPr>
          <p:spPr>
            <a:xfrm>
              <a:off x="1510423" y="3595237"/>
              <a:ext cx="72326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800" b="1" dirty="0"/>
                <a:t>time (sec)</a:t>
              </a:r>
              <a:endParaRPr kumimoji="1" lang="ja-JP" altLang="en-US" sz="800" b="1" dirty="0"/>
            </a:p>
          </p:txBody>
        </p:sp>
      </p:grp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FC88DD3C-80A5-48A2-8DA7-7DAF53674A34}"/>
              </a:ext>
            </a:extLst>
          </p:cNvPr>
          <p:cNvGrpSpPr/>
          <p:nvPr/>
        </p:nvGrpSpPr>
        <p:grpSpPr>
          <a:xfrm>
            <a:off x="358138" y="611582"/>
            <a:ext cx="5932831" cy="1840685"/>
            <a:chOff x="358138" y="611582"/>
            <a:chExt cx="5932831" cy="1840685"/>
          </a:xfrm>
        </p:grpSpPr>
        <p:grpSp>
          <p:nvGrpSpPr>
            <p:cNvPr id="112" name="グループ化 111">
              <a:extLst>
                <a:ext uri="{FF2B5EF4-FFF2-40B4-BE49-F238E27FC236}">
                  <a16:creationId xmlns:a16="http://schemas.microsoft.com/office/drawing/2014/main" id="{4582EF39-BBA7-4421-94D9-7DACD7A59E46}"/>
                </a:ext>
              </a:extLst>
            </p:cNvPr>
            <p:cNvGrpSpPr/>
            <p:nvPr/>
          </p:nvGrpSpPr>
          <p:grpSpPr>
            <a:xfrm>
              <a:off x="358138" y="873448"/>
              <a:ext cx="2243657" cy="1253978"/>
              <a:chOff x="659753" y="1508998"/>
              <a:chExt cx="3974775" cy="2221500"/>
            </a:xfrm>
          </p:grpSpPr>
          <p:pic>
            <p:nvPicPr>
              <p:cNvPr id="113" name="図 112">
                <a:extLst>
                  <a:ext uri="{FF2B5EF4-FFF2-40B4-BE49-F238E27FC236}">
                    <a16:creationId xmlns:a16="http://schemas.microsoft.com/office/drawing/2014/main" id="{8FB4129F-0545-4530-87D4-E400504F7B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628333" y="1545327"/>
                <a:ext cx="2006195" cy="2185171"/>
              </a:xfrm>
              <a:prstGeom prst="rect">
                <a:avLst/>
              </a:prstGeom>
            </p:spPr>
          </p:pic>
          <p:pic>
            <p:nvPicPr>
              <p:cNvPr id="114" name="図 113">
                <a:extLst>
                  <a:ext uri="{FF2B5EF4-FFF2-40B4-BE49-F238E27FC236}">
                    <a16:creationId xmlns:a16="http://schemas.microsoft.com/office/drawing/2014/main" id="{73843C90-1C5C-4E6E-8830-A1AEBB850B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659753" y="1508998"/>
                <a:ext cx="890884" cy="1986519"/>
              </a:xfrm>
              <a:prstGeom prst="rect">
                <a:avLst/>
              </a:prstGeom>
            </p:spPr>
          </p:pic>
        </p:grpSp>
        <p:grpSp>
          <p:nvGrpSpPr>
            <p:cNvPr id="115" name="グループ化 114">
              <a:extLst>
                <a:ext uri="{FF2B5EF4-FFF2-40B4-BE49-F238E27FC236}">
                  <a16:creationId xmlns:a16="http://schemas.microsoft.com/office/drawing/2014/main" id="{39EA84C5-0837-46EA-9314-A61F13E891A9}"/>
                </a:ext>
              </a:extLst>
            </p:cNvPr>
            <p:cNvGrpSpPr/>
            <p:nvPr/>
          </p:nvGrpSpPr>
          <p:grpSpPr>
            <a:xfrm>
              <a:off x="3321120" y="611582"/>
              <a:ext cx="2969849" cy="1840685"/>
              <a:chOff x="1687292" y="1720349"/>
              <a:chExt cx="5154283" cy="3048054"/>
            </a:xfrm>
          </p:grpSpPr>
          <p:sp>
            <p:nvSpPr>
              <p:cNvPr id="116" name="涙形 115">
                <a:extLst>
                  <a:ext uri="{FF2B5EF4-FFF2-40B4-BE49-F238E27FC236}">
                    <a16:creationId xmlns:a16="http://schemas.microsoft.com/office/drawing/2014/main" id="{8B2AAA3C-FD3C-4EA1-AB3E-A34106E67C0E}"/>
                  </a:ext>
                </a:extLst>
              </p:cNvPr>
              <p:cNvSpPr/>
              <p:nvPr/>
            </p:nvSpPr>
            <p:spPr>
              <a:xfrm rot="19011090">
                <a:off x="3725867" y="2278309"/>
                <a:ext cx="287047" cy="310336"/>
              </a:xfrm>
              <a:prstGeom prst="teardrop">
                <a:avLst>
                  <a:gd name="adj" fmla="val 200000"/>
                </a:avLst>
              </a:prstGeom>
              <a:solidFill>
                <a:srgbClr val="CEDBE6">
                  <a:lumMod val="9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A3A3A"/>
                  </a:solidFill>
                  <a:effectLst/>
                  <a:uLnTx/>
                  <a:uFillTx/>
                  <a:latin typeface="Arial Black" panose="020B0A04020102020204" pitchFamily="34" charset="0"/>
                  <a:ea typeface="メイリオ"/>
                  <a:cs typeface="+mn-cs"/>
                </a:endParaRPr>
              </a:p>
            </p:txBody>
          </p:sp>
          <p:grpSp>
            <p:nvGrpSpPr>
              <p:cNvPr id="117" name="グループ化 116">
                <a:extLst>
                  <a:ext uri="{FF2B5EF4-FFF2-40B4-BE49-F238E27FC236}">
                    <a16:creationId xmlns:a16="http://schemas.microsoft.com/office/drawing/2014/main" id="{14DA4245-D2B5-4382-9A2A-9102A08EEC99}"/>
                  </a:ext>
                </a:extLst>
              </p:cNvPr>
              <p:cNvGrpSpPr/>
              <p:nvPr/>
            </p:nvGrpSpPr>
            <p:grpSpPr>
              <a:xfrm>
                <a:off x="1687292" y="1720349"/>
                <a:ext cx="5154283" cy="3048054"/>
                <a:chOff x="1687292" y="1720349"/>
                <a:chExt cx="5154283" cy="3048054"/>
              </a:xfrm>
            </p:grpSpPr>
            <p:grpSp>
              <p:nvGrpSpPr>
                <p:cNvPr id="118" name="グループ化 117">
                  <a:extLst>
                    <a:ext uri="{FF2B5EF4-FFF2-40B4-BE49-F238E27FC236}">
                      <a16:creationId xmlns:a16="http://schemas.microsoft.com/office/drawing/2014/main" id="{675ADC05-80C7-48C0-A1C1-CC3797CD29AF}"/>
                    </a:ext>
                  </a:extLst>
                </p:cNvPr>
                <p:cNvGrpSpPr/>
                <p:nvPr/>
              </p:nvGrpSpPr>
              <p:grpSpPr>
                <a:xfrm>
                  <a:off x="2040128" y="1720349"/>
                  <a:ext cx="3236867" cy="2465655"/>
                  <a:chOff x="2040128" y="1720349"/>
                  <a:chExt cx="3236867" cy="2465655"/>
                </a:xfrm>
              </p:grpSpPr>
              <p:grpSp>
                <p:nvGrpSpPr>
                  <p:cNvPr id="121" name="グループ化 120">
                    <a:extLst>
                      <a:ext uri="{FF2B5EF4-FFF2-40B4-BE49-F238E27FC236}">
                        <a16:creationId xmlns:a16="http://schemas.microsoft.com/office/drawing/2014/main" id="{3BBA3CE5-FECD-4AF7-BC65-ED1E06C0A404}"/>
                      </a:ext>
                    </a:extLst>
                  </p:cNvPr>
                  <p:cNvGrpSpPr/>
                  <p:nvPr/>
                </p:nvGrpSpPr>
                <p:grpSpPr>
                  <a:xfrm>
                    <a:off x="2040128" y="2522096"/>
                    <a:ext cx="3236867" cy="1663908"/>
                    <a:chOff x="2040128" y="2522096"/>
                    <a:chExt cx="3236867" cy="1663908"/>
                  </a:xfrm>
                  <a:scene3d>
                    <a:camera prst="orthographicFront">
                      <a:rot lat="1800000" lon="0" rev="0"/>
                    </a:camera>
                    <a:lightRig rig="threePt" dir="t"/>
                  </a:scene3d>
                </p:grpSpPr>
                <p:sp>
                  <p:nvSpPr>
                    <p:cNvPr id="123" name="正方形/長方形 122">
                      <a:extLst>
                        <a:ext uri="{FF2B5EF4-FFF2-40B4-BE49-F238E27FC236}">
                          <a16:creationId xmlns:a16="http://schemas.microsoft.com/office/drawing/2014/main" id="{A08E8528-FED7-4C3C-86BA-0B2B2D03D49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40128" y="2522096"/>
                      <a:ext cx="3236867" cy="1663908"/>
                    </a:xfrm>
                    <a:prstGeom prst="rect">
                      <a:avLst/>
                    </a:prstGeom>
                    <a:solidFill>
                      <a:sysClr val="window" lastClr="FFFFFF">
                        <a:lumMod val="85000"/>
                      </a:sysClr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3A3A3A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メイリオ"/>
                        <a:cs typeface="+mn-cs"/>
                      </a:endParaRPr>
                    </a:p>
                  </p:txBody>
                </p:sp>
                <p:sp>
                  <p:nvSpPr>
                    <p:cNvPr id="124" name="楕円 123">
                      <a:extLst>
                        <a:ext uri="{FF2B5EF4-FFF2-40B4-BE49-F238E27FC236}">
                          <a16:creationId xmlns:a16="http://schemas.microsoft.com/office/drawing/2014/main" id="{C6F4347C-E5E4-4099-A569-3F1D681EEF0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57905" y="2581796"/>
                      <a:ext cx="1601312" cy="1544507"/>
                    </a:xfrm>
                    <a:prstGeom prst="ellipse">
                      <a:avLst/>
                    </a:prstGeom>
                    <a:solidFill>
                      <a:srgbClr val="CEDBE6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3A3A3A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メイリオ"/>
                        <a:cs typeface="+mn-cs"/>
                      </a:endParaRPr>
                    </a:p>
                  </p:txBody>
                </p:sp>
                <p:pic>
                  <p:nvPicPr>
                    <p:cNvPr id="125" name="図 124">
                      <a:extLst>
                        <a:ext uri="{FF2B5EF4-FFF2-40B4-BE49-F238E27FC236}">
                          <a16:creationId xmlns:a16="http://schemas.microsoft.com/office/drawing/2014/main" id="{0A6F1D97-D0D4-4768-9A0A-A9F798CB3AE3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12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2926678" y="2922416"/>
                      <a:ext cx="1463766" cy="730001"/>
                    </a:xfrm>
                    <a:prstGeom prst="rect">
                      <a:avLst/>
                    </a:prstGeom>
                  </p:spPr>
                </p:pic>
              </p:grpSp>
              <p:sp>
                <p:nvSpPr>
                  <p:cNvPr id="122" name="二等辺三角形 121">
                    <a:extLst>
                      <a:ext uri="{FF2B5EF4-FFF2-40B4-BE49-F238E27FC236}">
                        <a16:creationId xmlns:a16="http://schemas.microsoft.com/office/drawing/2014/main" id="{C2974FB2-A067-4D12-A9C1-F53177DDC9C6}"/>
                      </a:ext>
                    </a:extLst>
                  </p:cNvPr>
                  <p:cNvSpPr/>
                  <p:nvPr/>
                </p:nvSpPr>
                <p:spPr>
                  <a:xfrm rot="14184516">
                    <a:off x="4401741" y="1286949"/>
                    <a:ext cx="225200" cy="1092000"/>
                  </a:xfrm>
                  <a:prstGeom prst="triangle">
                    <a:avLst/>
                  </a:prstGeom>
                  <a:noFill/>
                  <a:ln w="2540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3A3A3A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メイリオ"/>
                      <a:cs typeface="+mn-cs"/>
                    </a:endParaRPr>
                  </a:p>
                </p:txBody>
              </p:sp>
            </p:grpSp>
            <p:sp>
              <p:nvSpPr>
                <p:cNvPr id="119" name="テキスト ボックス 118">
                  <a:extLst>
                    <a:ext uri="{FF2B5EF4-FFF2-40B4-BE49-F238E27FC236}">
                      <a16:creationId xmlns:a16="http://schemas.microsoft.com/office/drawing/2014/main" id="{28DF3F5B-A0AC-4F9E-B23A-BCD7F6342D48}"/>
                    </a:ext>
                  </a:extLst>
                </p:cNvPr>
                <p:cNvSpPr txBox="1"/>
                <p:nvPr/>
              </p:nvSpPr>
              <p:spPr>
                <a:xfrm>
                  <a:off x="1687292" y="4105847"/>
                  <a:ext cx="4153149" cy="6625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ja-JP" sz="10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egoe UI"/>
                      <a:ea typeface="メイリオ"/>
                    </a:rPr>
                    <a:t>2 % agar pad+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ja-JP" sz="10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egoe UI"/>
                      <a:ea typeface="メイリオ"/>
                    </a:rPr>
                    <a:t>ECF with background glutamate</a:t>
                  </a:r>
                  <a:endParaRPr kumimoji="1" lang="ja-JP" altLang="en-US" sz="1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"/>
                    <a:ea typeface="メイリオ"/>
                  </a:endParaRPr>
                </a:p>
              </p:txBody>
            </p:sp>
            <p:sp>
              <p:nvSpPr>
                <p:cNvPr id="120" name="テキスト ボックス 119">
                  <a:extLst>
                    <a:ext uri="{FF2B5EF4-FFF2-40B4-BE49-F238E27FC236}">
                      <a16:creationId xmlns:a16="http://schemas.microsoft.com/office/drawing/2014/main" id="{6EF412AC-D4FE-4975-86F6-79BBC4A7A893}"/>
                    </a:ext>
                  </a:extLst>
                </p:cNvPr>
                <p:cNvSpPr txBox="1"/>
                <p:nvPr/>
              </p:nvSpPr>
              <p:spPr>
                <a:xfrm>
                  <a:off x="3708012" y="2322468"/>
                  <a:ext cx="3133563" cy="40772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ja-JP" sz="10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egoe UI"/>
                      <a:ea typeface="メイリオ"/>
                    </a:rPr>
                    <a:t>ECF with glutamate </a:t>
                  </a:r>
                  <a:endParaRPr kumimoji="1" lang="ja-JP" altLang="en-US" sz="1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"/>
                    <a:ea typeface="メイリオ"/>
                  </a:endParaRPr>
                </a:p>
              </p:txBody>
            </p:sp>
          </p:grpSp>
        </p:grpSp>
      </p:grpSp>
      <p:sp>
        <p:nvSpPr>
          <p:cNvPr id="36" name="矢印: 右 35">
            <a:extLst>
              <a:ext uri="{FF2B5EF4-FFF2-40B4-BE49-F238E27FC236}">
                <a16:creationId xmlns:a16="http://schemas.microsoft.com/office/drawing/2014/main" id="{B55C12E4-00AC-4EF7-9FD1-C77D3E305AF0}"/>
              </a:ext>
            </a:extLst>
          </p:cNvPr>
          <p:cNvSpPr/>
          <p:nvPr/>
        </p:nvSpPr>
        <p:spPr>
          <a:xfrm>
            <a:off x="2830302" y="1403066"/>
            <a:ext cx="450067" cy="424671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6" name="テキスト ボックス 125">
            <a:extLst>
              <a:ext uri="{FF2B5EF4-FFF2-40B4-BE49-F238E27FC236}">
                <a16:creationId xmlns:a16="http://schemas.microsoft.com/office/drawing/2014/main" id="{281C9FFF-D00A-4025-A8B5-E751BC1F04E2}"/>
              </a:ext>
            </a:extLst>
          </p:cNvPr>
          <p:cNvSpPr txBox="1"/>
          <p:nvPr/>
        </p:nvSpPr>
        <p:spPr>
          <a:xfrm>
            <a:off x="-36526" y="605972"/>
            <a:ext cx="582204" cy="251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dirty="0">
                <a:latin typeface="Abadi" panose="020B0604020202020204" pitchFamily="34" charset="0"/>
              </a:rPr>
              <a:t>A</a:t>
            </a:r>
            <a:endParaRPr kumimoji="1" lang="ja-JP" altLang="en-US" sz="1200" b="1" dirty="0">
              <a:latin typeface="Abadi" panose="020B0604020202020204" pitchFamily="34" charset="0"/>
            </a:endParaRPr>
          </a:p>
        </p:txBody>
      </p:sp>
      <p:sp>
        <p:nvSpPr>
          <p:cNvPr id="127" name="テキスト ボックス 126">
            <a:extLst>
              <a:ext uri="{FF2B5EF4-FFF2-40B4-BE49-F238E27FC236}">
                <a16:creationId xmlns:a16="http://schemas.microsoft.com/office/drawing/2014/main" id="{AB14677D-EC99-41BD-B12E-E871ADAF28CF}"/>
              </a:ext>
            </a:extLst>
          </p:cNvPr>
          <p:cNvSpPr txBox="1"/>
          <p:nvPr/>
        </p:nvSpPr>
        <p:spPr>
          <a:xfrm>
            <a:off x="-48861" y="2496178"/>
            <a:ext cx="5822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dirty="0">
                <a:latin typeface="Abadi" panose="020B0604020202020204" pitchFamily="34" charset="0"/>
              </a:rPr>
              <a:t>B</a:t>
            </a:r>
            <a:endParaRPr kumimoji="1" lang="ja-JP" altLang="en-US" sz="1200" b="1" dirty="0">
              <a:latin typeface="Abadi" panose="020B0604020202020204" pitchFamily="34" charset="0"/>
            </a:endParaRPr>
          </a:p>
        </p:txBody>
      </p:sp>
      <p:sp>
        <p:nvSpPr>
          <p:cNvPr id="128" name="テキスト ボックス 127">
            <a:extLst>
              <a:ext uri="{FF2B5EF4-FFF2-40B4-BE49-F238E27FC236}">
                <a16:creationId xmlns:a16="http://schemas.microsoft.com/office/drawing/2014/main" id="{44B7FED9-85C0-44B9-9C8F-33E0FC84CBEA}"/>
              </a:ext>
            </a:extLst>
          </p:cNvPr>
          <p:cNvSpPr txBox="1"/>
          <p:nvPr/>
        </p:nvSpPr>
        <p:spPr>
          <a:xfrm>
            <a:off x="3776482" y="2517481"/>
            <a:ext cx="5822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dirty="0">
                <a:latin typeface="Abadi" panose="020B0604020202020204" pitchFamily="34" charset="0"/>
              </a:rPr>
              <a:t>C</a:t>
            </a:r>
            <a:endParaRPr kumimoji="1" lang="ja-JP" altLang="en-US" sz="1200" b="1" dirty="0">
              <a:latin typeface="Abadi" panose="020B0604020202020204" pitchFamily="34" charset="0"/>
            </a:endParaRPr>
          </a:p>
        </p:txBody>
      </p:sp>
      <p:sp>
        <p:nvSpPr>
          <p:cNvPr id="129" name="テキスト ボックス 128">
            <a:extLst>
              <a:ext uri="{FF2B5EF4-FFF2-40B4-BE49-F238E27FC236}">
                <a16:creationId xmlns:a16="http://schemas.microsoft.com/office/drawing/2014/main" id="{3DBED710-A2C8-43FB-B741-7B92BFDCF9A1}"/>
              </a:ext>
            </a:extLst>
          </p:cNvPr>
          <p:cNvSpPr txBox="1"/>
          <p:nvPr/>
        </p:nvSpPr>
        <p:spPr>
          <a:xfrm>
            <a:off x="27374" y="4182265"/>
            <a:ext cx="5822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dirty="0">
                <a:latin typeface="Abadi" panose="020B0604020202020204" pitchFamily="34" charset="0"/>
              </a:rPr>
              <a:t>D</a:t>
            </a:r>
            <a:endParaRPr kumimoji="1" lang="ja-JP" altLang="en-US" sz="1200" b="1" dirty="0">
              <a:latin typeface="Abadi" panose="020B0604020202020204" pitchFamily="34" charset="0"/>
            </a:endParaRPr>
          </a:p>
        </p:txBody>
      </p:sp>
      <p:sp>
        <p:nvSpPr>
          <p:cNvPr id="130" name="テキスト ボックス 129">
            <a:extLst>
              <a:ext uri="{FF2B5EF4-FFF2-40B4-BE49-F238E27FC236}">
                <a16:creationId xmlns:a16="http://schemas.microsoft.com/office/drawing/2014/main" id="{BF2814B1-2100-490B-9D85-793C2C1464F2}"/>
              </a:ext>
            </a:extLst>
          </p:cNvPr>
          <p:cNvSpPr txBox="1"/>
          <p:nvPr/>
        </p:nvSpPr>
        <p:spPr>
          <a:xfrm>
            <a:off x="3472175" y="4143670"/>
            <a:ext cx="5822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dirty="0">
                <a:latin typeface="Abadi" panose="020B0604020202020204" pitchFamily="34" charset="0"/>
              </a:rPr>
              <a:t>E</a:t>
            </a:r>
            <a:endParaRPr kumimoji="1" lang="ja-JP" altLang="en-US" sz="1200" b="1" dirty="0">
              <a:latin typeface="Abadi" panose="020B0604020202020204" pitchFamily="34" charset="0"/>
            </a:endParaRPr>
          </a:p>
        </p:txBody>
      </p:sp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4D9E1573-8CB0-4F4D-B8A3-0994393A3A38}"/>
              </a:ext>
            </a:extLst>
          </p:cNvPr>
          <p:cNvSpPr txBox="1"/>
          <p:nvPr/>
        </p:nvSpPr>
        <p:spPr>
          <a:xfrm>
            <a:off x="4888091" y="5192913"/>
            <a:ext cx="72326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b="1" dirty="0"/>
              <a:t>time (sec)</a:t>
            </a:r>
            <a:endParaRPr kumimoji="1" lang="ja-JP" altLang="en-US" sz="800" b="1" dirty="0"/>
          </a:p>
        </p:txBody>
      </p:sp>
      <p:sp>
        <p:nvSpPr>
          <p:cNvPr id="8" name="タイトル 7">
            <a:extLst>
              <a:ext uri="{FF2B5EF4-FFF2-40B4-BE49-F238E27FC236}">
                <a16:creationId xmlns:a16="http://schemas.microsoft.com/office/drawing/2014/main" id="{E4528048-1233-4EA0-880D-F2339FB270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619027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79D6015F-4FA8-4B62-BA77-BF447CF404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60299"/>
            <a:ext cx="6858000" cy="1837597"/>
          </a:xfrm>
          <a:prstGeom prst="rect">
            <a:avLst/>
          </a:prstGeom>
        </p:spPr>
      </p:pic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60F734F5-E73F-4088-80EE-896065C689E4}"/>
              </a:ext>
            </a:extLst>
          </p:cNvPr>
          <p:cNvGrpSpPr/>
          <p:nvPr/>
        </p:nvGrpSpPr>
        <p:grpSpPr>
          <a:xfrm>
            <a:off x="293464" y="2480048"/>
            <a:ext cx="2713101" cy="1863780"/>
            <a:chOff x="4401395" y="381541"/>
            <a:chExt cx="2466455" cy="1694345"/>
          </a:xfrm>
        </p:grpSpPr>
        <p:pic>
          <p:nvPicPr>
            <p:cNvPr id="6" name="Picture 2">
              <a:extLst>
                <a:ext uri="{FF2B5EF4-FFF2-40B4-BE49-F238E27FC236}">
                  <a16:creationId xmlns:a16="http://schemas.microsoft.com/office/drawing/2014/main" id="{292A3DB1-6E41-4948-B82D-203977D8795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5354" y="548494"/>
              <a:ext cx="2048492" cy="13602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グループ化 6">
              <a:extLst>
                <a:ext uri="{FF2B5EF4-FFF2-40B4-BE49-F238E27FC236}">
                  <a16:creationId xmlns:a16="http://schemas.microsoft.com/office/drawing/2014/main" id="{EB3C191F-D5FB-4402-925F-C323F2653DC5}"/>
                </a:ext>
              </a:extLst>
            </p:cNvPr>
            <p:cNvGrpSpPr/>
            <p:nvPr/>
          </p:nvGrpSpPr>
          <p:grpSpPr>
            <a:xfrm>
              <a:off x="4401395" y="381541"/>
              <a:ext cx="2466455" cy="1694345"/>
              <a:chOff x="156368" y="3465795"/>
              <a:chExt cx="2466455" cy="1694345"/>
            </a:xfrm>
          </p:grpSpPr>
          <p:grpSp>
            <p:nvGrpSpPr>
              <p:cNvPr id="8" name="グループ化 7">
                <a:extLst>
                  <a:ext uri="{FF2B5EF4-FFF2-40B4-BE49-F238E27FC236}">
                    <a16:creationId xmlns:a16="http://schemas.microsoft.com/office/drawing/2014/main" id="{EA05CD82-3337-417F-8D6A-3B4C9FEE0BC2}"/>
                  </a:ext>
                </a:extLst>
              </p:cNvPr>
              <p:cNvGrpSpPr/>
              <p:nvPr/>
            </p:nvGrpSpPr>
            <p:grpSpPr>
              <a:xfrm>
                <a:off x="156368" y="3465795"/>
                <a:ext cx="2466455" cy="1694345"/>
                <a:chOff x="346162" y="4408843"/>
                <a:chExt cx="2984414" cy="2050158"/>
              </a:xfrm>
            </p:grpSpPr>
            <p:sp>
              <p:nvSpPr>
                <p:cNvPr id="10" name="テキスト ボックス 9">
                  <a:extLst>
                    <a:ext uri="{FF2B5EF4-FFF2-40B4-BE49-F238E27FC236}">
                      <a16:creationId xmlns:a16="http://schemas.microsoft.com/office/drawing/2014/main" id="{ABA923E5-BB84-4297-9C3B-2785911D17F1}"/>
                    </a:ext>
                  </a:extLst>
                </p:cNvPr>
                <p:cNvSpPr txBox="1"/>
                <p:nvPr/>
              </p:nvSpPr>
              <p:spPr>
                <a:xfrm rot="16200000">
                  <a:off x="-474091" y="5229096"/>
                  <a:ext cx="2050158" cy="40965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ja-JP" sz="900" b="1" dirty="0"/>
                    <a:t>Current Amplitude </a:t>
                  </a:r>
                </a:p>
                <a:p>
                  <a:pPr algn="ctr"/>
                  <a:r>
                    <a:rPr kumimoji="1" lang="en-US" altLang="ja-JP" sz="900" b="1" dirty="0"/>
                    <a:t>(Normalized</a:t>
                  </a:r>
                  <a:r>
                    <a:rPr kumimoji="1" lang="en-US" altLang="ja-JP" sz="900" dirty="0"/>
                    <a:t>)</a:t>
                  </a:r>
                  <a:endParaRPr kumimoji="1" lang="ja-JP" altLang="en-US" sz="900" dirty="0"/>
                </a:p>
              </p:txBody>
            </p:sp>
            <p:sp>
              <p:nvSpPr>
                <p:cNvPr id="11" name="テキスト ボックス 10">
                  <a:extLst>
                    <a:ext uri="{FF2B5EF4-FFF2-40B4-BE49-F238E27FC236}">
                      <a16:creationId xmlns:a16="http://schemas.microsoft.com/office/drawing/2014/main" id="{2A119D09-0A25-4EA3-A965-5C053EC4823C}"/>
                    </a:ext>
                  </a:extLst>
                </p:cNvPr>
                <p:cNvSpPr txBox="1"/>
                <p:nvPr/>
              </p:nvSpPr>
              <p:spPr>
                <a:xfrm>
                  <a:off x="1280417" y="6155642"/>
                  <a:ext cx="2050159" cy="2606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ja-JP" sz="900" b="1" dirty="0"/>
                    <a:t>Glutamate concentration [mM]</a:t>
                  </a:r>
                  <a:endParaRPr kumimoji="1" lang="ja-JP" altLang="en-US" sz="900" b="1" dirty="0"/>
                </a:p>
              </p:txBody>
            </p:sp>
          </p:grpSp>
          <p:sp>
            <p:nvSpPr>
              <p:cNvPr id="9" name="テキスト ボックス 8">
                <a:extLst>
                  <a:ext uri="{FF2B5EF4-FFF2-40B4-BE49-F238E27FC236}">
                    <a16:creationId xmlns:a16="http://schemas.microsoft.com/office/drawing/2014/main" id="{5D141D05-5900-4228-A4A4-4861EBC0996B}"/>
                  </a:ext>
                </a:extLst>
              </p:cNvPr>
              <p:cNvSpPr txBox="1"/>
              <p:nvPr/>
            </p:nvSpPr>
            <p:spPr>
              <a:xfrm>
                <a:off x="1765653" y="4570984"/>
                <a:ext cx="750057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1050" dirty="0">
                    <a:solidFill>
                      <a:srgbClr val="57E4D6"/>
                    </a:solidFill>
                  </a:rPr>
                  <a:t>AVR-14</a:t>
                </a:r>
              </a:p>
            </p:txBody>
          </p:sp>
        </p:grpSp>
      </p:grpSp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CCF76856-6FE3-437C-BB8A-AA967381118D}"/>
              </a:ext>
            </a:extLst>
          </p:cNvPr>
          <p:cNvGrpSpPr/>
          <p:nvPr/>
        </p:nvGrpSpPr>
        <p:grpSpPr>
          <a:xfrm>
            <a:off x="3147462" y="2501484"/>
            <a:ext cx="2682313" cy="1829603"/>
            <a:chOff x="4034915" y="1400497"/>
            <a:chExt cx="2682313" cy="1829603"/>
          </a:xfrm>
        </p:grpSpPr>
        <p:grpSp>
          <p:nvGrpSpPr>
            <p:cNvPr id="12" name="グループ化 11">
              <a:extLst>
                <a:ext uri="{FF2B5EF4-FFF2-40B4-BE49-F238E27FC236}">
                  <a16:creationId xmlns:a16="http://schemas.microsoft.com/office/drawing/2014/main" id="{6FC475AC-5BD4-4D81-94CD-A5F743B4CCF7}"/>
                </a:ext>
              </a:extLst>
            </p:cNvPr>
            <p:cNvGrpSpPr/>
            <p:nvPr/>
          </p:nvGrpSpPr>
          <p:grpSpPr>
            <a:xfrm>
              <a:off x="4034915" y="1400497"/>
              <a:ext cx="2640784" cy="1607665"/>
              <a:chOff x="4396731" y="1918462"/>
              <a:chExt cx="2400713" cy="1461514"/>
            </a:xfrm>
          </p:grpSpPr>
          <p:pic>
            <p:nvPicPr>
              <p:cNvPr id="13" name="Picture 6">
                <a:extLst>
                  <a:ext uri="{FF2B5EF4-FFF2-40B4-BE49-F238E27FC236}">
                    <a16:creationId xmlns:a16="http://schemas.microsoft.com/office/drawing/2014/main" id="{16D0E3DE-1693-47FB-A378-E7612E028AD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52904" y="2019692"/>
                <a:ext cx="2048492" cy="136028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4" name="グループ化 13">
                <a:extLst>
                  <a:ext uri="{FF2B5EF4-FFF2-40B4-BE49-F238E27FC236}">
                    <a16:creationId xmlns:a16="http://schemas.microsoft.com/office/drawing/2014/main" id="{AA9E4B01-EE79-403E-B03C-DC2E72784CB3}"/>
                  </a:ext>
                </a:extLst>
              </p:cNvPr>
              <p:cNvGrpSpPr/>
              <p:nvPr/>
            </p:nvGrpSpPr>
            <p:grpSpPr>
              <a:xfrm>
                <a:off x="4396731" y="1918462"/>
                <a:ext cx="2400713" cy="1382815"/>
                <a:chOff x="4459631" y="1829851"/>
                <a:chExt cx="2400713" cy="1382815"/>
              </a:xfrm>
            </p:grpSpPr>
            <p:sp>
              <p:nvSpPr>
                <p:cNvPr id="15" name="テキスト ボックス 14">
                  <a:extLst>
                    <a:ext uri="{FF2B5EF4-FFF2-40B4-BE49-F238E27FC236}">
                      <a16:creationId xmlns:a16="http://schemas.microsoft.com/office/drawing/2014/main" id="{2BA6230C-DD9E-466D-9AE7-57B5EBFE8BEA}"/>
                    </a:ext>
                  </a:extLst>
                </p:cNvPr>
                <p:cNvSpPr txBox="1"/>
                <p:nvPr/>
              </p:nvSpPr>
              <p:spPr>
                <a:xfrm>
                  <a:off x="6238396" y="2884789"/>
                  <a:ext cx="621948" cy="29792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ja-JP" sz="1000" dirty="0">
                      <a:solidFill>
                        <a:srgbClr val="CC0066"/>
                      </a:solidFill>
                    </a:rPr>
                    <a:t>GLR-1</a:t>
                  </a:r>
                </a:p>
              </p:txBody>
            </p:sp>
            <p:sp>
              <p:nvSpPr>
                <p:cNvPr id="16" name="テキスト ボックス 15">
                  <a:extLst>
                    <a:ext uri="{FF2B5EF4-FFF2-40B4-BE49-F238E27FC236}">
                      <a16:creationId xmlns:a16="http://schemas.microsoft.com/office/drawing/2014/main" id="{6748ACFB-8F8D-45F9-ACCC-7FCA2FF1AB7E}"/>
                    </a:ext>
                  </a:extLst>
                </p:cNvPr>
                <p:cNvSpPr txBox="1"/>
                <p:nvPr/>
              </p:nvSpPr>
              <p:spPr>
                <a:xfrm rot="16200000">
                  <a:off x="3937500" y="2351982"/>
                  <a:ext cx="138281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ja-JP" sz="900" b="1" dirty="0"/>
                    <a:t>Current Amplitude </a:t>
                  </a:r>
                </a:p>
                <a:p>
                  <a:pPr algn="ctr"/>
                  <a:r>
                    <a:rPr kumimoji="1" lang="en-US" altLang="ja-JP" sz="900" b="1" dirty="0"/>
                    <a:t>(Normalized</a:t>
                  </a:r>
                  <a:r>
                    <a:rPr kumimoji="1" lang="en-US" altLang="ja-JP" sz="900" dirty="0"/>
                    <a:t>)</a:t>
                  </a:r>
                  <a:endParaRPr kumimoji="1" lang="ja-JP" altLang="en-US" sz="900" dirty="0"/>
                </a:p>
              </p:txBody>
            </p:sp>
          </p:grpSp>
        </p:grpSp>
        <p:sp>
          <p:nvSpPr>
            <p:cNvPr id="17" name="テキスト ボックス 16">
              <a:extLst>
                <a:ext uri="{FF2B5EF4-FFF2-40B4-BE49-F238E27FC236}">
                  <a16:creationId xmlns:a16="http://schemas.microsoft.com/office/drawing/2014/main" id="{83214531-E2B6-4277-9023-F8E93E8D1FC0}"/>
                </a:ext>
              </a:extLst>
            </p:cNvPr>
            <p:cNvSpPr txBox="1"/>
            <p:nvPr/>
          </p:nvSpPr>
          <p:spPr>
            <a:xfrm>
              <a:off x="5022883" y="2999268"/>
              <a:ext cx="169434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900" b="1" dirty="0"/>
                <a:t>Glutamate concentration [mM]</a:t>
              </a:r>
              <a:endParaRPr kumimoji="1" lang="ja-JP" altLang="en-US" sz="900" b="1" dirty="0"/>
            </a:p>
          </p:txBody>
        </p:sp>
      </p:grp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04BCD4CE-3C58-4EC3-BD44-60D006022DC7}"/>
              </a:ext>
            </a:extLst>
          </p:cNvPr>
          <p:cNvGrpSpPr/>
          <p:nvPr/>
        </p:nvGrpSpPr>
        <p:grpSpPr>
          <a:xfrm>
            <a:off x="211895" y="68783"/>
            <a:ext cx="5617881" cy="2314841"/>
            <a:chOff x="101058" y="451224"/>
            <a:chExt cx="5617881" cy="3081053"/>
          </a:xfrm>
        </p:grpSpPr>
        <p:grpSp>
          <p:nvGrpSpPr>
            <p:cNvPr id="21" name="グループ化 20">
              <a:extLst>
                <a:ext uri="{FF2B5EF4-FFF2-40B4-BE49-F238E27FC236}">
                  <a16:creationId xmlns:a16="http://schemas.microsoft.com/office/drawing/2014/main" id="{0BEEBEAE-4740-48F9-9555-ECB0E9846025}"/>
                </a:ext>
              </a:extLst>
            </p:cNvPr>
            <p:cNvGrpSpPr/>
            <p:nvPr/>
          </p:nvGrpSpPr>
          <p:grpSpPr>
            <a:xfrm>
              <a:off x="101058" y="1015508"/>
              <a:ext cx="2573181" cy="2488245"/>
              <a:chOff x="101058" y="1015508"/>
              <a:chExt cx="2573181" cy="2488245"/>
            </a:xfrm>
          </p:grpSpPr>
          <p:grpSp>
            <p:nvGrpSpPr>
              <p:cNvPr id="29" name="グループ化 28">
                <a:extLst>
                  <a:ext uri="{FF2B5EF4-FFF2-40B4-BE49-F238E27FC236}">
                    <a16:creationId xmlns:a16="http://schemas.microsoft.com/office/drawing/2014/main" id="{D45CEDA2-6B87-4BCB-A7D1-EF95DA8CB6DC}"/>
                  </a:ext>
                </a:extLst>
              </p:cNvPr>
              <p:cNvGrpSpPr/>
              <p:nvPr/>
            </p:nvGrpSpPr>
            <p:grpSpPr>
              <a:xfrm>
                <a:off x="101058" y="1015508"/>
                <a:ext cx="2573181" cy="2488245"/>
                <a:chOff x="101058" y="1015508"/>
                <a:chExt cx="2573181" cy="2488245"/>
              </a:xfrm>
            </p:grpSpPr>
            <p:pic>
              <p:nvPicPr>
                <p:cNvPr id="31" name="図 30">
                  <a:extLst>
                    <a:ext uri="{FF2B5EF4-FFF2-40B4-BE49-F238E27FC236}">
                      <a16:creationId xmlns:a16="http://schemas.microsoft.com/office/drawing/2014/main" id="{725D5FCA-EF01-4B76-B24D-21943B15FBF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01058" y="1316005"/>
                  <a:ext cx="2573181" cy="2187748"/>
                </a:xfrm>
                <a:prstGeom prst="rect">
                  <a:avLst/>
                </a:prstGeom>
              </p:spPr>
            </p:pic>
            <p:sp>
              <p:nvSpPr>
                <p:cNvPr id="32" name="テキスト ボックス 31">
                  <a:extLst>
                    <a:ext uri="{FF2B5EF4-FFF2-40B4-BE49-F238E27FC236}">
                      <a16:creationId xmlns:a16="http://schemas.microsoft.com/office/drawing/2014/main" id="{C77BCCFE-0E17-4226-A049-67E70B99D5BA}"/>
                    </a:ext>
                  </a:extLst>
                </p:cNvPr>
                <p:cNvSpPr txBox="1"/>
                <p:nvPr/>
              </p:nvSpPr>
              <p:spPr>
                <a:xfrm>
                  <a:off x="361735" y="1015508"/>
                  <a:ext cx="2051825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ja-JP" sz="1200" b="1" dirty="0"/>
                    <a:t>AVR-14 current</a:t>
                  </a:r>
                  <a:endParaRPr kumimoji="1" lang="ja-JP" altLang="en-US" b="1" dirty="0"/>
                </a:p>
              </p:txBody>
            </p:sp>
          </p:grpSp>
          <p:sp>
            <p:nvSpPr>
              <p:cNvPr id="30" name="テキスト ボックス 29">
                <a:extLst>
                  <a:ext uri="{FF2B5EF4-FFF2-40B4-BE49-F238E27FC236}">
                    <a16:creationId xmlns:a16="http://schemas.microsoft.com/office/drawing/2014/main" id="{381F233D-E100-4786-BF0D-6AEB3FF0A19B}"/>
                  </a:ext>
                </a:extLst>
              </p:cNvPr>
              <p:cNvSpPr txBox="1"/>
              <p:nvPr/>
            </p:nvSpPr>
            <p:spPr>
              <a:xfrm>
                <a:off x="718443" y="3241806"/>
                <a:ext cx="1338407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sz="900" b="1" dirty="0">
                    <a:solidFill>
                      <a:srgbClr val="FF0000"/>
                    </a:solidFill>
                  </a:rPr>
                  <a:t>■ </a:t>
                </a:r>
                <a:r>
                  <a:rPr kumimoji="1" lang="en-US" altLang="ja-JP" sz="900" b="1" dirty="0"/>
                  <a:t>0.5 mM</a:t>
                </a:r>
                <a:r>
                  <a:rPr kumimoji="1" lang="ja-JP" altLang="en-US" sz="900" b="1" dirty="0"/>
                  <a:t>　 ■ </a:t>
                </a:r>
                <a:r>
                  <a:rPr kumimoji="1" lang="en-US" altLang="ja-JP" sz="900" b="1" dirty="0"/>
                  <a:t>5 mM</a:t>
                </a:r>
              </a:p>
            </p:txBody>
          </p:sp>
        </p:grpSp>
        <p:grpSp>
          <p:nvGrpSpPr>
            <p:cNvPr id="22" name="グループ化 21">
              <a:extLst>
                <a:ext uri="{FF2B5EF4-FFF2-40B4-BE49-F238E27FC236}">
                  <a16:creationId xmlns:a16="http://schemas.microsoft.com/office/drawing/2014/main" id="{141E85F4-4261-4903-AF18-94ABC38A14EE}"/>
                </a:ext>
              </a:extLst>
            </p:cNvPr>
            <p:cNvGrpSpPr/>
            <p:nvPr/>
          </p:nvGrpSpPr>
          <p:grpSpPr>
            <a:xfrm>
              <a:off x="3194826" y="451224"/>
              <a:ext cx="2524113" cy="3081053"/>
              <a:chOff x="3194826" y="451224"/>
              <a:chExt cx="2524113" cy="3081053"/>
            </a:xfrm>
          </p:grpSpPr>
          <p:grpSp>
            <p:nvGrpSpPr>
              <p:cNvPr id="23" name="グループ化 22">
                <a:extLst>
                  <a:ext uri="{FF2B5EF4-FFF2-40B4-BE49-F238E27FC236}">
                    <a16:creationId xmlns:a16="http://schemas.microsoft.com/office/drawing/2014/main" id="{C3BA13F8-5E63-41F6-88D9-2A9E726B890E}"/>
                  </a:ext>
                </a:extLst>
              </p:cNvPr>
              <p:cNvGrpSpPr/>
              <p:nvPr/>
            </p:nvGrpSpPr>
            <p:grpSpPr>
              <a:xfrm>
                <a:off x="3194826" y="451224"/>
                <a:ext cx="2524113" cy="3081053"/>
                <a:chOff x="3194826" y="451224"/>
                <a:chExt cx="2524113" cy="3081053"/>
              </a:xfrm>
            </p:grpSpPr>
            <p:grpSp>
              <p:nvGrpSpPr>
                <p:cNvPr id="25" name="グループ化 24">
                  <a:extLst>
                    <a:ext uri="{FF2B5EF4-FFF2-40B4-BE49-F238E27FC236}">
                      <a16:creationId xmlns:a16="http://schemas.microsoft.com/office/drawing/2014/main" id="{7DCD5025-CD68-449B-8F08-210D684D266B}"/>
                    </a:ext>
                  </a:extLst>
                </p:cNvPr>
                <p:cNvGrpSpPr/>
                <p:nvPr/>
              </p:nvGrpSpPr>
              <p:grpSpPr>
                <a:xfrm>
                  <a:off x="3194826" y="451224"/>
                  <a:ext cx="2524113" cy="3081053"/>
                  <a:chOff x="5389210" y="1408312"/>
                  <a:chExt cx="1295269" cy="1913094"/>
                </a:xfrm>
              </p:grpSpPr>
              <p:pic>
                <p:nvPicPr>
                  <p:cNvPr id="27" name="図 26">
                    <a:extLst>
                      <a:ext uri="{FF2B5EF4-FFF2-40B4-BE49-F238E27FC236}">
                        <a16:creationId xmlns:a16="http://schemas.microsoft.com/office/drawing/2014/main" id="{BB4EA3EB-E9E4-4CE9-BE8F-8055496B3E8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l="60776" t="41602" r="1" b="4666"/>
                  <a:stretch/>
                </p:blipFill>
                <p:spPr>
                  <a:xfrm>
                    <a:off x="6030791" y="2011533"/>
                    <a:ext cx="653688" cy="1309873"/>
                  </a:xfrm>
                  <a:prstGeom prst="rect">
                    <a:avLst/>
                  </a:prstGeom>
                </p:spPr>
              </p:pic>
              <p:pic>
                <p:nvPicPr>
                  <p:cNvPr id="28" name="図 27">
                    <a:extLst>
                      <a:ext uri="{FF2B5EF4-FFF2-40B4-BE49-F238E27FC236}">
                        <a16:creationId xmlns:a16="http://schemas.microsoft.com/office/drawing/2014/main" id="{600D5494-B7F6-4286-90D0-0B4D2A98EF1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l="8030" t="-2463" r="54902" b="2463"/>
                  <a:stretch/>
                </p:blipFill>
                <p:spPr>
                  <a:xfrm>
                    <a:off x="5389210" y="1408312"/>
                    <a:ext cx="525400" cy="1501870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26" name="テキスト ボックス 25">
                  <a:extLst>
                    <a:ext uri="{FF2B5EF4-FFF2-40B4-BE49-F238E27FC236}">
                      <a16:creationId xmlns:a16="http://schemas.microsoft.com/office/drawing/2014/main" id="{4EE2950E-5852-4C6B-B33C-B999221453B4}"/>
                    </a:ext>
                  </a:extLst>
                </p:cNvPr>
                <p:cNvSpPr txBox="1"/>
                <p:nvPr/>
              </p:nvSpPr>
              <p:spPr>
                <a:xfrm>
                  <a:off x="3455504" y="1033286"/>
                  <a:ext cx="2051825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ja-JP" sz="1200" b="1" dirty="0"/>
                    <a:t>GLR-1 current</a:t>
                  </a:r>
                  <a:endParaRPr kumimoji="1" lang="ja-JP" altLang="en-US" b="1" dirty="0"/>
                </a:p>
              </p:txBody>
            </p:sp>
          </p:grpSp>
          <p:sp>
            <p:nvSpPr>
              <p:cNvPr id="24" name="テキスト ボックス 23">
                <a:extLst>
                  <a:ext uri="{FF2B5EF4-FFF2-40B4-BE49-F238E27FC236}">
                    <a16:creationId xmlns:a16="http://schemas.microsoft.com/office/drawing/2014/main" id="{1864C765-97D8-4C86-942D-302EF4DEC2A8}"/>
                  </a:ext>
                </a:extLst>
              </p:cNvPr>
              <p:cNvSpPr txBox="1"/>
              <p:nvPr/>
            </p:nvSpPr>
            <p:spPr>
              <a:xfrm>
                <a:off x="3300445" y="3259926"/>
                <a:ext cx="1338407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sz="900" b="1" dirty="0">
                    <a:solidFill>
                      <a:srgbClr val="FF0000"/>
                    </a:solidFill>
                  </a:rPr>
                  <a:t>■</a:t>
                </a:r>
                <a:r>
                  <a:rPr kumimoji="1" lang="ja-JP" altLang="en-US" sz="900" b="1" dirty="0"/>
                  <a:t> </a:t>
                </a:r>
                <a:r>
                  <a:rPr kumimoji="1" lang="en-US" altLang="ja-JP" sz="900" b="1" dirty="0"/>
                  <a:t>0.5 mM</a:t>
                </a:r>
                <a:r>
                  <a:rPr kumimoji="1" lang="ja-JP" altLang="en-US" sz="900" b="1" dirty="0"/>
                  <a:t>　 ■ </a:t>
                </a:r>
                <a:r>
                  <a:rPr kumimoji="1" lang="en-US" altLang="ja-JP" sz="900" b="1" dirty="0"/>
                  <a:t>5 mM</a:t>
                </a:r>
              </a:p>
            </p:txBody>
          </p:sp>
        </p:grpSp>
      </p:grp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481A3645-6672-4C1D-A62B-47AC334C9F9D}"/>
              </a:ext>
            </a:extLst>
          </p:cNvPr>
          <p:cNvSpPr txBox="1"/>
          <p:nvPr/>
        </p:nvSpPr>
        <p:spPr>
          <a:xfrm>
            <a:off x="-39032" y="492738"/>
            <a:ext cx="582204" cy="251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dirty="0">
                <a:latin typeface="Abadi" panose="020B0604020202020204" pitchFamily="34" charset="0"/>
              </a:rPr>
              <a:t>A</a:t>
            </a:r>
            <a:endParaRPr kumimoji="1" lang="ja-JP" altLang="en-US" sz="1200" b="1" dirty="0">
              <a:latin typeface="Abadi" panose="020B0604020202020204" pitchFamily="34" charset="0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AF5CBE12-5549-48B4-8EC1-3FB2F625434F}"/>
              </a:ext>
            </a:extLst>
          </p:cNvPr>
          <p:cNvSpPr txBox="1"/>
          <p:nvPr/>
        </p:nvSpPr>
        <p:spPr>
          <a:xfrm>
            <a:off x="2361" y="2435742"/>
            <a:ext cx="5822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dirty="0">
                <a:latin typeface="Abadi" panose="020B0604020202020204" pitchFamily="34" charset="0"/>
              </a:rPr>
              <a:t>B</a:t>
            </a:r>
            <a:endParaRPr kumimoji="1" lang="ja-JP" altLang="en-US" sz="1200" b="1" dirty="0">
              <a:latin typeface="Abadi" panose="020B0604020202020204" pitchFamily="34" charset="0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275CB4DF-F86A-4B53-83BB-3F58A250E565}"/>
              </a:ext>
            </a:extLst>
          </p:cNvPr>
          <p:cNvSpPr txBox="1"/>
          <p:nvPr/>
        </p:nvSpPr>
        <p:spPr>
          <a:xfrm>
            <a:off x="2889591" y="2457820"/>
            <a:ext cx="5822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dirty="0">
                <a:latin typeface="Abadi" panose="020B0604020202020204" pitchFamily="34" charset="0"/>
              </a:rPr>
              <a:t>C</a:t>
            </a:r>
            <a:endParaRPr kumimoji="1" lang="ja-JP" altLang="en-US" sz="1200" b="1" dirty="0">
              <a:latin typeface="Abadi" panose="020B0604020202020204" pitchFamily="34" charset="0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C78E2653-6DAD-4529-A311-DB0551A802EE}"/>
              </a:ext>
            </a:extLst>
          </p:cNvPr>
          <p:cNvSpPr txBox="1"/>
          <p:nvPr/>
        </p:nvSpPr>
        <p:spPr>
          <a:xfrm>
            <a:off x="2361" y="4338432"/>
            <a:ext cx="5822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dirty="0">
                <a:latin typeface="Abadi" panose="020B0604020202020204" pitchFamily="34" charset="0"/>
              </a:rPr>
              <a:t>D</a:t>
            </a:r>
            <a:endParaRPr kumimoji="1" lang="ja-JP" altLang="en-US" sz="1200" b="1" dirty="0">
              <a:latin typeface="Abadi" panose="020B0604020202020204" pitchFamily="34" charset="0"/>
            </a:endParaRP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B493FDD9-55BB-47D0-8DEF-F1DE57B228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9418321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A218E175-C6D3-40E4-BB50-B0950831198B}"/>
              </a:ext>
            </a:extLst>
          </p:cNvPr>
          <p:cNvGrpSpPr/>
          <p:nvPr/>
        </p:nvGrpSpPr>
        <p:grpSpPr>
          <a:xfrm>
            <a:off x="0" y="736093"/>
            <a:ext cx="6927487" cy="4498815"/>
            <a:chOff x="481030" y="52851"/>
            <a:chExt cx="11156788" cy="7969927"/>
          </a:xfrm>
        </p:grpSpPr>
        <p:pic>
          <p:nvPicPr>
            <p:cNvPr id="6" name="図 5">
              <a:extLst>
                <a:ext uri="{FF2B5EF4-FFF2-40B4-BE49-F238E27FC236}">
                  <a16:creationId xmlns:a16="http://schemas.microsoft.com/office/drawing/2014/main" id="{0B6BA061-0BB0-42B7-A9EA-C5724BDB67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4182" y="52851"/>
              <a:ext cx="11083636" cy="3586006"/>
            </a:xfrm>
            <a:prstGeom prst="rect">
              <a:avLst/>
            </a:prstGeom>
          </p:spPr>
        </p:pic>
        <p:pic>
          <p:nvPicPr>
            <p:cNvPr id="7" name="図 6">
              <a:extLst>
                <a:ext uri="{FF2B5EF4-FFF2-40B4-BE49-F238E27FC236}">
                  <a16:creationId xmlns:a16="http://schemas.microsoft.com/office/drawing/2014/main" id="{AB176A72-0D67-4521-98D7-3636B9E890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1030" y="3590102"/>
              <a:ext cx="11083636" cy="4432676"/>
            </a:xfrm>
            <a:prstGeom prst="rect">
              <a:avLst/>
            </a:prstGeom>
          </p:spPr>
        </p:pic>
      </p:grpSp>
      <p:sp>
        <p:nvSpPr>
          <p:cNvPr id="3" name="タイトル 2">
            <a:extLst>
              <a:ext uri="{FF2B5EF4-FFF2-40B4-BE49-F238E27FC236}">
                <a16:creationId xmlns:a16="http://schemas.microsoft.com/office/drawing/2014/main" id="{1E05DEE5-5877-4C1F-A983-DD06AA2411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202427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341391</TotalTime>
  <Words>1262</Words>
  <Application>Microsoft Office PowerPoint</Application>
  <PresentationFormat>A4 210 x 297 mm</PresentationFormat>
  <Paragraphs>388</Paragraphs>
  <Slides>17</Slides>
  <Notes>2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17</vt:i4>
      </vt:variant>
    </vt:vector>
  </HeadingPairs>
  <TitlesOfParts>
    <vt:vector size="27" baseType="lpstr">
      <vt:lpstr>游ゴシック</vt:lpstr>
      <vt:lpstr>Abadi</vt:lpstr>
      <vt:lpstr>Arial</vt:lpstr>
      <vt:lpstr>Arial Black</vt:lpstr>
      <vt:lpstr>Calibri</vt:lpstr>
      <vt:lpstr>Calibri Light</vt:lpstr>
      <vt:lpstr>Segoe UI</vt:lpstr>
      <vt:lpstr>Wingdings</vt:lpstr>
      <vt:lpstr>Office テーマ</vt:lpstr>
      <vt:lpstr>Worksheet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Shingo Hiroki</dc:creator>
  <cp:lastModifiedBy>廣木　進吾</cp:lastModifiedBy>
  <cp:revision>1113</cp:revision>
  <cp:lastPrinted>2021-05-08T11:57:12Z</cp:lastPrinted>
  <dcterms:created xsi:type="dcterms:W3CDTF">2018-08-13T04:19:34Z</dcterms:created>
  <dcterms:modified xsi:type="dcterms:W3CDTF">2022-04-06T10:16:32Z</dcterms:modified>
</cp:coreProperties>
</file>