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4"/>
  </p:normalViewPr>
  <p:slideViewPr>
    <p:cSldViewPr>
      <p:cViewPr varScale="1">
        <p:scale>
          <a:sx n="121" d="100"/>
          <a:sy n="121" d="100"/>
        </p:scale>
        <p:origin x="1896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8578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35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54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337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87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48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454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728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099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807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001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AF8D7-1CFB-4248-9812-78C6FCB69419}" type="datetimeFigureOut">
              <a:rPr lang="en-GB" smtClean="0"/>
              <a:t>11/05/2022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51400-C708-4F0C-ACCB-8F458B32F8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089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9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X:\Current lab members\Donja\(2) PhD data\(5) Cidea OE &amp; KD\2016-07-07 Western blot V5 and Cidea\V5\20160706_1459_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48"/>
          <a:stretch/>
        </p:blipFill>
        <p:spPr bwMode="auto">
          <a:xfrm>
            <a:off x="2123728" y="896869"/>
            <a:ext cx="4104456" cy="532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9088540">
            <a:off x="2711199" y="2115245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CAG empty</a:t>
            </a:r>
          </a:p>
        </p:txBody>
      </p:sp>
      <p:sp>
        <p:nvSpPr>
          <p:cNvPr id="6" name="TextBox 5"/>
          <p:cNvSpPr txBox="1"/>
          <p:nvPr/>
        </p:nvSpPr>
        <p:spPr>
          <a:xfrm rot="19088540">
            <a:off x="3156950" y="2115246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OE V5 C3</a:t>
            </a:r>
          </a:p>
        </p:txBody>
      </p:sp>
      <p:sp>
        <p:nvSpPr>
          <p:cNvPr id="7" name="TextBox 6"/>
          <p:cNvSpPr txBox="1"/>
          <p:nvPr/>
        </p:nvSpPr>
        <p:spPr>
          <a:xfrm rot="19088540">
            <a:off x="3383602" y="2134766"/>
            <a:ext cx="19444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ShMir39 (</a:t>
            </a:r>
            <a:r>
              <a:rPr lang="en-GB" sz="1200" dirty="0" err="1"/>
              <a:t>shRNA</a:t>
            </a:r>
            <a:r>
              <a:rPr lang="en-GB" sz="1200" dirty="0"/>
              <a:t> control)</a:t>
            </a:r>
          </a:p>
        </p:txBody>
      </p:sp>
      <p:sp>
        <p:nvSpPr>
          <p:cNvPr id="8" name="TextBox 7"/>
          <p:cNvSpPr txBox="1"/>
          <p:nvPr/>
        </p:nvSpPr>
        <p:spPr>
          <a:xfrm rot="19088540">
            <a:off x="3949038" y="2135924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ShCid3 (</a:t>
            </a:r>
            <a:r>
              <a:rPr lang="en-GB" sz="1200" dirty="0" err="1"/>
              <a:t>shRNA</a:t>
            </a:r>
            <a:r>
              <a:rPr lang="en-GB" sz="1200" dirty="0"/>
              <a:t> </a:t>
            </a:r>
            <a:r>
              <a:rPr lang="en-GB" sz="1200" dirty="0" err="1"/>
              <a:t>cidea</a:t>
            </a:r>
            <a:r>
              <a:rPr lang="en-GB" sz="1200" dirty="0"/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 rot="19088540">
            <a:off x="4334389" y="2202726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CAG empty</a:t>
            </a:r>
          </a:p>
        </p:txBody>
      </p:sp>
      <p:sp>
        <p:nvSpPr>
          <p:cNvPr id="10" name="TextBox 9"/>
          <p:cNvSpPr txBox="1"/>
          <p:nvPr/>
        </p:nvSpPr>
        <p:spPr>
          <a:xfrm rot="19088540">
            <a:off x="4711099" y="2202725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V5 C3</a:t>
            </a:r>
          </a:p>
        </p:txBody>
      </p:sp>
      <p:sp>
        <p:nvSpPr>
          <p:cNvPr id="11" name="TextBox 10"/>
          <p:cNvSpPr txBox="1"/>
          <p:nvPr/>
        </p:nvSpPr>
        <p:spPr>
          <a:xfrm rot="19088540">
            <a:off x="5029158" y="2202726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ShMir39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93997" y="3100318"/>
            <a:ext cx="12859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err="1"/>
              <a:t>Vinculin</a:t>
            </a:r>
            <a:r>
              <a:rPr lang="en-GB" sz="1200" dirty="0"/>
              <a:t> (120kDa)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93997" y="4226436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V5-Cidea (25kDa)</a:t>
            </a:r>
          </a:p>
        </p:txBody>
      </p:sp>
      <p:sp>
        <p:nvSpPr>
          <p:cNvPr id="17" name="TextBox 16"/>
          <p:cNvSpPr txBox="1"/>
          <p:nvPr/>
        </p:nvSpPr>
        <p:spPr>
          <a:xfrm rot="19088540">
            <a:off x="5389198" y="22136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ShCid3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2987824" y="1694573"/>
            <a:ext cx="15121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644008" y="1690589"/>
            <a:ext cx="15121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78578" y="1423809"/>
            <a:ext cx="4173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KSR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71026" y="1412776"/>
            <a:ext cx="409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FBS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628960-7230-0CBD-0196-BF054C029374}"/>
              </a:ext>
            </a:extLst>
          </p:cNvPr>
          <p:cNvSpPr txBox="1"/>
          <p:nvPr/>
        </p:nvSpPr>
        <p:spPr>
          <a:xfrm>
            <a:off x="557048" y="283779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Suppl.Fig.2b</a:t>
            </a:r>
          </a:p>
        </p:txBody>
      </p:sp>
    </p:spTree>
    <p:extLst>
      <p:ext uri="{BB962C8B-B14F-4D97-AF65-F5344CB8AC3E}">
        <p14:creationId xmlns:p14="http://schemas.microsoft.com/office/powerpoint/2010/main" val="1869473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53" t="35194" r="19313" b="59358"/>
          <a:stretch/>
        </p:blipFill>
        <p:spPr>
          <a:xfrm>
            <a:off x="2403729" y="1268865"/>
            <a:ext cx="1507994" cy="42152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3" t="63195" r="70382" b="35153"/>
          <a:stretch/>
        </p:blipFill>
        <p:spPr>
          <a:xfrm>
            <a:off x="2403730" y="944982"/>
            <a:ext cx="1501654" cy="195216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3851920" y="899428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err="1">
                <a:latin typeface="Arial" charset="0"/>
                <a:ea typeface="Arial" charset="0"/>
                <a:cs typeface="Arial" charset="0"/>
              </a:rPr>
              <a:t>Vinculin</a:t>
            </a:r>
            <a:endParaRPr lang="en-US" sz="900" b="1" dirty="0">
              <a:latin typeface="Arial" charset="0"/>
              <a:ea typeface="Arial" charset="0"/>
              <a:cs typeface="Arial" charset="0"/>
            </a:endParaRPr>
          </a:p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(120kDa)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851920" y="1237431"/>
            <a:ext cx="9220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LC3-I (17kDa)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51920" y="1482637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LC3-II (14kDa)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602414" y="473299"/>
            <a:ext cx="323165" cy="40444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>
                <a:latin typeface="Arial" charset="0"/>
                <a:ea typeface="Arial" charset="0"/>
                <a:cs typeface="Arial" charset="0"/>
              </a:rPr>
              <a:t>WT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19001" y="116632"/>
            <a:ext cx="323165" cy="76940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CIDEA KO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14739" y="215935"/>
            <a:ext cx="323165" cy="66820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ATG5 KO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89314" y="-29726"/>
            <a:ext cx="164917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latin typeface="Arial" charset="0"/>
                <a:ea typeface="Arial" charset="0"/>
                <a:cs typeface="Arial" charset="0"/>
              </a:rPr>
              <a:t>48h (Spheroids)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2363077" y="257147"/>
            <a:ext cx="15016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31" t="25319" r="2757" b="21931"/>
          <a:stretch/>
        </p:blipFill>
        <p:spPr>
          <a:xfrm>
            <a:off x="29360" y="957687"/>
            <a:ext cx="1518964" cy="1952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TextBox 31"/>
          <p:cNvSpPr txBox="1"/>
          <p:nvPr/>
        </p:nvSpPr>
        <p:spPr>
          <a:xfrm>
            <a:off x="1504883" y="899428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err="1">
                <a:latin typeface="Arial" charset="0"/>
                <a:ea typeface="Arial" charset="0"/>
                <a:cs typeface="Arial" charset="0"/>
              </a:rPr>
              <a:t>Vinculin</a:t>
            </a:r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(120kDa)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6" t="14570" r="71635" b="47642"/>
          <a:stretch/>
        </p:blipFill>
        <p:spPr>
          <a:xfrm>
            <a:off x="49579" y="1268865"/>
            <a:ext cx="1490090" cy="4403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TextBox 34"/>
          <p:cNvSpPr txBox="1"/>
          <p:nvPr/>
        </p:nvSpPr>
        <p:spPr>
          <a:xfrm>
            <a:off x="1475656" y="1268865"/>
            <a:ext cx="9220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LC3-I (17kDa)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75656" y="1482637"/>
            <a:ext cx="9541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LC3-II (14kDa)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76588" y="473299"/>
            <a:ext cx="323165" cy="40444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>
                <a:latin typeface="Arial" charset="0"/>
                <a:ea typeface="Arial" charset="0"/>
                <a:cs typeface="Arial" charset="0"/>
              </a:rPr>
              <a:t>WT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93175" y="116632"/>
            <a:ext cx="323165" cy="76940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CIDEA KO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88913" y="215935"/>
            <a:ext cx="323165" cy="66820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ATG5 KO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-36512" y="-29726"/>
            <a:ext cx="164917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latin typeface="Arial" charset="0"/>
                <a:ea typeface="Arial" charset="0"/>
                <a:cs typeface="Arial" charset="0"/>
              </a:rPr>
              <a:t>24h (Spheroids)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37251" y="257147"/>
            <a:ext cx="150165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18" t="-4101" r="1058" b="10836"/>
          <a:stretch/>
        </p:blipFill>
        <p:spPr>
          <a:xfrm>
            <a:off x="5599008" y="4629453"/>
            <a:ext cx="2107758" cy="382574"/>
          </a:xfrm>
          <a:prstGeom prst="rect">
            <a:avLst/>
          </a:prstGeom>
          <a:ln>
            <a:noFill/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1" t="-9894" r="1444" b="55292"/>
          <a:stretch/>
        </p:blipFill>
        <p:spPr>
          <a:xfrm>
            <a:off x="5724220" y="5229200"/>
            <a:ext cx="2150044" cy="1374510"/>
          </a:xfrm>
          <a:prstGeom prst="rect">
            <a:avLst/>
          </a:prstGeom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0" b="50000"/>
          <a:stretch/>
        </p:blipFill>
        <p:spPr>
          <a:xfrm>
            <a:off x="3643422" y="3383881"/>
            <a:ext cx="5323755" cy="1245572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4713585" y="2243063"/>
            <a:ext cx="4376819" cy="284145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7" name="TextBox 46"/>
          <p:cNvSpPr txBox="1"/>
          <p:nvPr/>
        </p:nvSpPr>
        <p:spPr>
          <a:xfrm flipH="1">
            <a:off x="4701740" y="2338229"/>
            <a:ext cx="5416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24h</a:t>
            </a:r>
          </a:p>
        </p:txBody>
      </p:sp>
      <p:sp>
        <p:nvSpPr>
          <p:cNvPr id="48" name="TextBox 47"/>
          <p:cNvSpPr txBox="1"/>
          <p:nvPr/>
        </p:nvSpPr>
        <p:spPr>
          <a:xfrm flipH="1">
            <a:off x="4809966" y="5186905"/>
            <a:ext cx="5416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Arial" panose="020B0604020202020204" pitchFamily="34" charset="0"/>
                <a:cs typeface="Arial" panose="020B0604020202020204" pitchFamily="34" charset="0"/>
              </a:rPr>
              <a:t>48h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0A75888-7F73-E645-A0C1-5ED9B989A53C}"/>
              </a:ext>
            </a:extLst>
          </p:cNvPr>
          <p:cNvSpPr/>
          <p:nvPr/>
        </p:nvSpPr>
        <p:spPr>
          <a:xfrm>
            <a:off x="4722387" y="5085183"/>
            <a:ext cx="4368018" cy="17688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213256"/>
              </p:ext>
            </p:extLst>
          </p:nvPr>
        </p:nvGraphicFramePr>
        <p:xfrm>
          <a:off x="101394" y="2204864"/>
          <a:ext cx="4336915" cy="2270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7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7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73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7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2348">
                <a:tc>
                  <a:txBody>
                    <a:bodyPr/>
                    <a:lstStyle/>
                    <a:p>
                      <a:pPr algn="l" fontAlgn="b"/>
                      <a:r>
                        <a:rPr lang="is-IS" sz="1200" u="none" strike="noStrike" dirty="0">
                          <a:effectLst/>
                        </a:rPr>
                        <a:t>24h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LC3-I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200" u="none" strike="noStrike" dirty="0">
                          <a:effectLst/>
                        </a:rPr>
                        <a:t>LC3-II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ratio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34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EXP1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WT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50582.258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49696.22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0.982483226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CIDEA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200" u="none" strike="noStrike">
                          <a:effectLst/>
                        </a:rPr>
                        <a:t>57913.886</a:t>
                      </a:r>
                      <a:endParaRPr lang="fi-FI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36668.472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0.633155095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ATG5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 dirty="0">
                          <a:effectLst/>
                        </a:rPr>
                        <a:t>25885.359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9006.794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200" u="none" strike="noStrike">
                          <a:effectLst/>
                        </a:rPr>
                        <a:t>0.347949356</a:t>
                      </a:r>
                      <a:endParaRPr lang="fi-FI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348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34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EXP2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WT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50952.501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51602.128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1.012749659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CIDEA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u="none" strike="noStrike">
                          <a:effectLst/>
                        </a:rPr>
                        <a:t>56579.836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 dirty="0">
                          <a:effectLst/>
                        </a:rPr>
                        <a:t>42138.543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0.744762551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2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ATG5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17866.016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3526.388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200" u="none" strike="noStrike">
                          <a:effectLst/>
                        </a:rPr>
                        <a:t>0.197379651</a:t>
                      </a:r>
                      <a:endParaRPr lang="fi-FI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2348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234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EXP3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WT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uk-UA" sz="1200" u="none" strike="noStrike">
                          <a:effectLst/>
                        </a:rPr>
                        <a:t>51510.815</a:t>
                      </a:r>
                      <a:endParaRPr lang="uk-UA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40500.258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0.786247665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2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CIDEA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55888.329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60760.321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200" u="none" strike="noStrike">
                          <a:effectLst/>
                        </a:rPr>
                        <a:t>1.087173692</a:t>
                      </a:r>
                      <a:endParaRPr lang="fi-FI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23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ATG5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 dirty="0">
                          <a:effectLst/>
                        </a:rPr>
                        <a:t>39471.844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16958.217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 dirty="0">
                          <a:effectLst/>
                        </a:rPr>
                        <a:t>0.429628193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178263"/>
              </p:ext>
            </p:extLst>
          </p:nvPr>
        </p:nvGraphicFramePr>
        <p:xfrm>
          <a:off x="163429" y="4544289"/>
          <a:ext cx="4274880" cy="2270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49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4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49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49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0865">
                <a:tc>
                  <a:txBody>
                    <a:bodyPr/>
                    <a:lstStyle/>
                    <a:p>
                      <a:pPr algn="l" fontAlgn="b"/>
                      <a:r>
                        <a:rPr lang="is-IS" sz="1200" u="none" strike="noStrike">
                          <a:effectLst/>
                        </a:rPr>
                        <a:t>48h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LC3-I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s-IS" sz="1200" u="none" strike="noStrike" dirty="0">
                          <a:effectLst/>
                        </a:rPr>
                        <a:t>LC3-II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ratio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0865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EXP1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WT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200" u="none" strike="noStrike">
                          <a:effectLst/>
                        </a:rPr>
                        <a:t>29977.187</a:t>
                      </a:r>
                      <a:endParaRPr lang="fi-FI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34223.815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1.141661991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CIDEA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29139.48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33498.966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u="none" strike="noStrike">
                          <a:effectLst/>
                        </a:rPr>
                        <a:t>1.149607543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ATG5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16145.66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5074.376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200" u="none" strike="noStrike">
                          <a:effectLst/>
                        </a:rPr>
                        <a:t>0.314287307</a:t>
                      </a:r>
                      <a:endParaRPr lang="fi-FI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865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865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EXP2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WT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33160.238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31015.267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u="none" strike="noStrike">
                          <a:effectLst/>
                        </a:rPr>
                        <a:t>0.93531497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CIDEA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32416.631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39760.38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1.226542635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ATG5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21752.974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2967.033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0.13639666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0865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0865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EXP3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WT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28521.53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37516.752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1.315383572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CIDEA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33021.823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200" u="none" strike="noStrike">
                          <a:effectLst/>
                        </a:rPr>
                        <a:t>33480.359</a:t>
                      </a:r>
                      <a:endParaRPr lang="nb-NO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1.013885848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08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ATG5 KO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200" u="none" strike="noStrike">
                          <a:effectLst/>
                        </a:rPr>
                        <a:t>27769.823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>
                          <a:effectLst/>
                        </a:rPr>
                        <a:t>15446.004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u="none" strike="noStrike" dirty="0">
                          <a:effectLst/>
                        </a:rPr>
                        <a:t>0.556215429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F052F72-CB0F-B136-2009-FE6BFA858232}"/>
              </a:ext>
            </a:extLst>
          </p:cNvPr>
          <p:cNvSpPr txBox="1"/>
          <p:nvPr/>
        </p:nvSpPr>
        <p:spPr>
          <a:xfrm>
            <a:off x="7761495" y="40093"/>
            <a:ext cx="1436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Suppl. Fig. 8d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" t="60773" r="53003" b="29347"/>
          <a:stretch/>
        </p:blipFill>
        <p:spPr>
          <a:xfrm>
            <a:off x="5747070" y="5207136"/>
            <a:ext cx="2150044" cy="259621"/>
          </a:xfrm>
          <a:prstGeom prst="rect">
            <a:avLst/>
          </a:prstGeom>
          <a:ln>
            <a:noFill/>
          </a:ln>
        </p:spPr>
      </p:pic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34" t="75475" r="16336" b="10322"/>
          <a:stretch/>
        </p:blipFill>
        <p:spPr>
          <a:xfrm>
            <a:off x="5292080" y="2385167"/>
            <a:ext cx="2376264" cy="971825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5077291" y="1724850"/>
            <a:ext cx="323165" cy="3997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>
                <a:latin typeface="Arial" charset="0"/>
                <a:ea typeface="Arial" charset="0"/>
                <a:cs typeface="Arial" charset="0"/>
              </a:rPr>
              <a:t>WT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364088" y="1546337"/>
            <a:ext cx="461665" cy="5865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CIDEA KO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796136" y="1577771"/>
            <a:ext cx="461665" cy="55319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ATG5 KO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932040" y="1328718"/>
            <a:ext cx="141775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latin typeface="Arial" charset="0"/>
                <a:ea typeface="Arial" charset="0"/>
                <a:cs typeface="Arial" charset="0"/>
              </a:rPr>
              <a:t>EXP1</a:t>
            </a:r>
          </a:p>
        </p:txBody>
      </p:sp>
      <p:cxnSp>
        <p:nvCxnSpPr>
          <p:cNvPr id="58" name="Straight Connector 57"/>
          <p:cNvCxnSpPr/>
          <p:nvPr/>
        </p:nvCxnSpPr>
        <p:spPr>
          <a:xfrm>
            <a:off x="5004048" y="1585603"/>
            <a:ext cx="12909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488995" y="1738783"/>
            <a:ext cx="323165" cy="3997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>
                <a:latin typeface="Arial" charset="0"/>
                <a:ea typeface="Arial" charset="0"/>
                <a:cs typeface="Arial" charset="0"/>
              </a:rPr>
              <a:t>WT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775792" y="1560270"/>
            <a:ext cx="461665" cy="5865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CIDEA KO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207840" y="1591704"/>
            <a:ext cx="461665" cy="55319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ATG5 KO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343744" y="1342651"/>
            <a:ext cx="141775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latin typeface="Arial" charset="0"/>
                <a:ea typeface="Arial" charset="0"/>
                <a:cs typeface="Arial" charset="0"/>
              </a:rPr>
              <a:t>EXP2</a:t>
            </a:r>
          </a:p>
        </p:txBody>
      </p:sp>
      <p:cxnSp>
        <p:nvCxnSpPr>
          <p:cNvPr id="73" name="Straight Connector 72"/>
          <p:cNvCxnSpPr/>
          <p:nvPr/>
        </p:nvCxnSpPr>
        <p:spPr>
          <a:xfrm>
            <a:off x="6415752" y="1599536"/>
            <a:ext cx="12909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7872719" y="1732104"/>
            <a:ext cx="323165" cy="3997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>
                <a:latin typeface="Arial" charset="0"/>
                <a:ea typeface="Arial" charset="0"/>
                <a:cs typeface="Arial" charset="0"/>
              </a:rPr>
              <a:t>WT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159516" y="1553591"/>
            <a:ext cx="461665" cy="5865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CIDEA KO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591564" y="1585025"/>
            <a:ext cx="461665" cy="55319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ATG5 KO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7727468" y="1335972"/>
            <a:ext cx="141775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>
                <a:latin typeface="Arial" charset="0"/>
                <a:ea typeface="Arial" charset="0"/>
                <a:cs typeface="Arial" charset="0"/>
              </a:rPr>
              <a:t>EXP3</a:t>
            </a:r>
          </a:p>
        </p:txBody>
      </p:sp>
      <p:cxnSp>
        <p:nvCxnSpPr>
          <p:cNvPr id="78" name="Straight Connector 77"/>
          <p:cNvCxnSpPr/>
          <p:nvPr/>
        </p:nvCxnSpPr>
        <p:spPr>
          <a:xfrm>
            <a:off x="7799476" y="1592857"/>
            <a:ext cx="12909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4716016" y="974738"/>
            <a:ext cx="4374388" cy="12683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1" name="TextBox 10"/>
          <p:cNvSpPr txBox="1"/>
          <p:nvPr/>
        </p:nvSpPr>
        <p:spPr>
          <a:xfrm>
            <a:off x="4716016" y="1052736"/>
            <a:ext cx="3926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Samples were loaded on the same gel as followed: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53" y="1927865"/>
            <a:ext cx="3236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Quantification of LC3-1/II signal and ratio,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4301" y="703729"/>
            <a:ext cx="31101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Scans of blots for all three experiments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668344" y="2996952"/>
            <a:ext cx="5886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120kDa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7962655" y="5186905"/>
            <a:ext cx="5886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120kDa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8142031" y="4221088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51kDa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7884368" y="5976598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51kDa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7727468" y="4827711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14kDa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740352" y="4626598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17kDa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923045" y="6408543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14kDa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7935929" y="6207430"/>
            <a:ext cx="5245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charset="0"/>
                <a:ea typeface="Arial" charset="0"/>
                <a:cs typeface="Arial" charset="0"/>
              </a:rPr>
              <a:t>17kDa</a:t>
            </a:r>
          </a:p>
        </p:txBody>
      </p:sp>
    </p:spTree>
    <p:extLst>
      <p:ext uri="{BB962C8B-B14F-4D97-AF65-F5344CB8AC3E}">
        <p14:creationId xmlns:p14="http://schemas.microsoft.com/office/powerpoint/2010/main" val="1399102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235</Words>
  <Application>Microsoft Macintosh PowerPoint</Application>
  <PresentationFormat>On-screen Show (4:3)</PresentationFormat>
  <Paragraphs>141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>Imperial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Mau, King</dc:creator>
  <cp:lastModifiedBy>Azuara, Veronique</cp:lastModifiedBy>
  <cp:revision>13</cp:revision>
  <dcterms:created xsi:type="dcterms:W3CDTF">2021-01-22T16:37:11Z</dcterms:created>
  <dcterms:modified xsi:type="dcterms:W3CDTF">2022-05-11T15:32:35Z</dcterms:modified>
</cp:coreProperties>
</file>