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63" r:id="rId4"/>
    <p:sldId id="259" r:id="rId5"/>
    <p:sldId id="257" r:id="rId6"/>
    <p:sldId id="271" r:id="rId7"/>
    <p:sldId id="265" r:id="rId8"/>
    <p:sldId id="260" r:id="rId9"/>
    <p:sldId id="268" r:id="rId10"/>
    <p:sldId id="269" r:id="rId11"/>
    <p:sldId id="262" r:id="rId12"/>
    <p:sldId id="266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8" autoAdjust="0"/>
    <p:restoredTop sz="94660"/>
  </p:normalViewPr>
  <p:slideViewPr>
    <p:cSldViewPr snapToGrid="0">
      <p:cViewPr>
        <p:scale>
          <a:sx n="111" d="100"/>
          <a:sy n="111" d="100"/>
        </p:scale>
        <p:origin x="-448" y="4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9724B-DF0C-EBC9-CDEA-360025266D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DA5F86-BE40-21F6-EDEB-651909AC6C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87FD44-D9A6-90F9-BBAE-47D50791F3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31309-0BD2-436B-8922-21E4A8019460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569680-382E-D578-4F2D-7B639DE4FB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92BE17-F83B-351F-2E04-DD3FBF2FA0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4EB5C-FB55-43FA-8EA4-5728E5786A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630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89CC9F-D6C2-DE1C-AB00-0DFD1A81A2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7FE757-170D-41E8-D242-846923AC95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223D68-F788-9BA2-14CE-78EDD9CDAA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31309-0BD2-436B-8922-21E4A8019460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97CE2A-2BF2-F026-224E-B83BD6AC0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07C621-686F-C40E-A593-706DC6F36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4EB5C-FB55-43FA-8EA4-5728E5786A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40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50176E4-AD35-DFC1-0C44-39821B28680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960F6E-D4C2-9C3B-C682-7548A3C648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D92CBC-E779-A22A-2594-E75BC4385F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31309-0BD2-436B-8922-21E4A8019460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719C86-B992-5A42-12C2-8BB8A7244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2E7D4-0A4E-8BFC-B616-4C5AF003F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4EB5C-FB55-43FA-8EA4-5728E5786A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569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BAAAEA-5EC3-320B-186A-2C2F71ED09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D58890-E0E9-1417-7F39-A2DACD1A80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2B2052-EBE9-BCDE-6B0A-CA6EE79EC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31309-0BD2-436B-8922-21E4A8019460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986A15-4F32-763F-AF80-6A11DE1AC0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C9ECEF-6479-658F-1D4C-56AD0C363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4EB5C-FB55-43FA-8EA4-5728E5786A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17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F9AB49-D7B5-F35A-9320-0C3E66CBD5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92B207-5F1A-74B9-9834-E35E99322B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7871D9-D3E5-5FFE-B9D0-84432F06C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31309-0BD2-436B-8922-21E4A8019460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60DC32-24DB-1740-5046-7BC31114EA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E759D-D843-F05B-EC04-A30C933AB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4EB5C-FB55-43FA-8EA4-5728E5786A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615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752EEC-228F-5CA8-E706-A503FE60CA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3CAE54-340E-DF31-3B25-2B79D4443D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EE06F4-B626-FED9-5F2B-D24A5E1A30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9E1A56-27DE-3637-7A34-94AB2DC23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31309-0BD2-436B-8922-21E4A8019460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2BE48E-721E-4FD3-F5CF-71B4F5E298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0497D9-133C-BE7A-85D4-0BBDA286B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4EB5C-FB55-43FA-8EA4-5728E5786A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754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6357A-AD19-D79B-254C-DECF051BD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45AEE4-C927-0CD7-F97A-3B708512DD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0DA7C8-D748-ADE3-3599-FAD6347CC5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CADBEA-E0EC-C114-BF32-36D271DB96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172E266-577C-581B-D141-D5D2772E32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DB8601-A6E0-00F5-537F-C08E9F401A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31309-0BD2-436B-8922-21E4A8019460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3CB3DB2-8539-87CE-F5BC-C74A148186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8228F56-267C-F0E9-AC40-47C25B90D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4EB5C-FB55-43FA-8EA4-5728E5786A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456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45F224-E54C-BF58-322D-21E4797349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12173C-4C7C-C82E-43FD-7E0E52FC87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31309-0BD2-436B-8922-21E4A8019460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307EA2-8711-FE31-9D0D-FCBD0AE46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796991-F241-E60A-D6A7-663D64627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4EB5C-FB55-43FA-8EA4-5728E5786A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5836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88DF9B4-0B8B-87D4-9EF5-52EB336EC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31309-0BD2-436B-8922-21E4A8019460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CBF989-B217-E458-86E6-6C8694AE5A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295273-454B-C04C-4E77-DE8F40ED4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4EB5C-FB55-43FA-8EA4-5728E5786A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3290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9DDB75-4BC3-81E1-36A7-8CB25F36D1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F719A3-3408-8A43-FA92-EB07FC8BF2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37FBE2-608E-06CF-AF0B-D625FE98ED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676B8C-1C46-DA6B-E80F-1439EC6B1F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31309-0BD2-436B-8922-21E4A8019460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AB608E-5BDA-A8F3-291A-CE6ED7052A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842220-A992-723C-70FD-2D029D524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4EB5C-FB55-43FA-8EA4-5728E5786A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204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D80746-2E57-98F8-3536-AE31B81E1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29D7B3-586A-8AA8-8505-56915EBC7DA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60A9A5-43E8-C2A4-CFBB-1393C3BCA7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8105A0-3B59-6011-E222-DF5B4D7256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31309-0BD2-436B-8922-21E4A8019460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154333-33C7-8928-DFCD-01A942AC51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D4CF68-E8C9-9BF2-AFED-A6B878AC0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4EB5C-FB55-43FA-8EA4-5728E5786A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649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6F5BFA9-0DB1-3DF9-F456-519BC0DBB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563163-3131-3640-2FFB-416FE94FEA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79E2A4-F16A-FD73-492E-FF0E0968B9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C31309-0BD2-436B-8922-21E4A8019460}" type="datetimeFigureOut">
              <a:rPr lang="en-US" smtClean="0"/>
              <a:t>11/11/22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EE3EDC-A034-F977-B49B-8FD11C933C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CCED5F-67CF-0E8B-D73A-5894BCED2E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74EB5C-FB55-43FA-8EA4-5728E5786A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777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tif"/><Relationship Id="rId4" Type="http://schemas.openxmlformats.org/officeDocument/2006/relationships/image" Target="../media/image3.t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DCE7BD-AAD5-F22B-4339-82F721DE49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Full Uncropped Original Blots</a:t>
            </a:r>
          </a:p>
        </p:txBody>
      </p:sp>
    </p:spTree>
    <p:extLst>
      <p:ext uri="{BB962C8B-B14F-4D97-AF65-F5344CB8AC3E}">
        <p14:creationId xmlns:p14="http://schemas.microsoft.com/office/powerpoint/2010/main" val="4945013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33229A-F1FA-4175-A37F-DE181CD51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0" y="1131094"/>
            <a:ext cx="7886700" cy="820354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Fig 3D Replicate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A0EB2BC-A0AB-4D8F-847F-B5950D6052C3}"/>
              </a:ext>
            </a:extLst>
          </p:cNvPr>
          <p:cNvGraphicFramePr>
            <a:graphicFrameLocks noGrp="1"/>
          </p:cNvGraphicFramePr>
          <p:nvPr/>
        </p:nvGraphicFramePr>
        <p:xfrm>
          <a:off x="2181332" y="1951449"/>
          <a:ext cx="6819900" cy="8012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0050">
                  <a:extLst>
                    <a:ext uri="{9D8B030D-6E8A-4147-A177-3AD203B41FA5}">
                      <a16:colId xmlns:a16="http://schemas.microsoft.com/office/drawing/2014/main" val="2456764132"/>
                    </a:ext>
                  </a:extLst>
                </a:gridCol>
                <a:gridCol w="419100">
                  <a:extLst>
                    <a:ext uri="{9D8B030D-6E8A-4147-A177-3AD203B41FA5}">
                      <a16:colId xmlns:a16="http://schemas.microsoft.com/office/drawing/2014/main" val="1656026868"/>
                    </a:ext>
                  </a:extLst>
                </a:gridCol>
                <a:gridCol w="419100">
                  <a:extLst>
                    <a:ext uri="{9D8B030D-6E8A-4147-A177-3AD203B41FA5}">
                      <a16:colId xmlns:a16="http://schemas.microsoft.com/office/drawing/2014/main" val="3304145979"/>
                    </a:ext>
                  </a:extLst>
                </a:gridCol>
                <a:gridCol w="419100">
                  <a:extLst>
                    <a:ext uri="{9D8B030D-6E8A-4147-A177-3AD203B41FA5}">
                      <a16:colId xmlns:a16="http://schemas.microsoft.com/office/drawing/2014/main" val="1141819757"/>
                    </a:ext>
                  </a:extLst>
                </a:gridCol>
                <a:gridCol w="419100">
                  <a:extLst>
                    <a:ext uri="{9D8B030D-6E8A-4147-A177-3AD203B41FA5}">
                      <a16:colId xmlns:a16="http://schemas.microsoft.com/office/drawing/2014/main" val="1561190822"/>
                    </a:ext>
                  </a:extLst>
                </a:gridCol>
                <a:gridCol w="419100">
                  <a:extLst>
                    <a:ext uri="{9D8B030D-6E8A-4147-A177-3AD203B41FA5}">
                      <a16:colId xmlns:a16="http://schemas.microsoft.com/office/drawing/2014/main" val="4084906632"/>
                    </a:ext>
                  </a:extLst>
                </a:gridCol>
                <a:gridCol w="419100">
                  <a:extLst>
                    <a:ext uri="{9D8B030D-6E8A-4147-A177-3AD203B41FA5}">
                      <a16:colId xmlns:a16="http://schemas.microsoft.com/office/drawing/2014/main" val="1170894914"/>
                    </a:ext>
                  </a:extLst>
                </a:gridCol>
                <a:gridCol w="419100">
                  <a:extLst>
                    <a:ext uri="{9D8B030D-6E8A-4147-A177-3AD203B41FA5}">
                      <a16:colId xmlns:a16="http://schemas.microsoft.com/office/drawing/2014/main" val="3214154732"/>
                    </a:ext>
                  </a:extLst>
                </a:gridCol>
                <a:gridCol w="419100">
                  <a:extLst>
                    <a:ext uri="{9D8B030D-6E8A-4147-A177-3AD203B41FA5}">
                      <a16:colId xmlns:a16="http://schemas.microsoft.com/office/drawing/2014/main" val="269566153"/>
                    </a:ext>
                  </a:extLst>
                </a:gridCol>
                <a:gridCol w="419100">
                  <a:extLst>
                    <a:ext uri="{9D8B030D-6E8A-4147-A177-3AD203B41FA5}">
                      <a16:colId xmlns:a16="http://schemas.microsoft.com/office/drawing/2014/main" val="402761102"/>
                    </a:ext>
                  </a:extLst>
                </a:gridCol>
                <a:gridCol w="419100">
                  <a:extLst>
                    <a:ext uri="{9D8B030D-6E8A-4147-A177-3AD203B41FA5}">
                      <a16:colId xmlns:a16="http://schemas.microsoft.com/office/drawing/2014/main" val="2424294358"/>
                    </a:ext>
                  </a:extLst>
                </a:gridCol>
                <a:gridCol w="447675">
                  <a:extLst>
                    <a:ext uri="{9D8B030D-6E8A-4147-A177-3AD203B41FA5}">
                      <a16:colId xmlns:a16="http://schemas.microsoft.com/office/drawing/2014/main" val="4197218372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3525382938"/>
                    </a:ext>
                  </a:extLst>
                </a:gridCol>
                <a:gridCol w="428625">
                  <a:extLst>
                    <a:ext uri="{9D8B030D-6E8A-4147-A177-3AD203B41FA5}">
                      <a16:colId xmlns:a16="http://schemas.microsoft.com/office/drawing/2014/main" val="3244390307"/>
                    </a:ext>
                  </a:extLst>
                </a:gridCol>
                <a:gridCol w="447675">
                  <a:extLst>
                    <a:ext uri="{9D8B030D-6E8A-4147-A177-3AD203B41FA5}">
                      <a16:colId xmlns:a16="http://schemas.microsoft.com/office/drawing/2014/main" val="3461163325"/>
                    </a:ext>
                  </a:extLst>
                </a:gridCol>
                <a:gridCol w="447675">
                  <a:extLst>
                    <a:ext uri="{9D8B030D-6E8A-4147-A177-3AD203B41FA5}">
                      <a16:colId xmlns:a16="http://schemas.microsoft.com/office/drawing/2014/main" val="3844558979"/>
                    </a:ext>
                  </a:extLst>
                </a:gridCol>
              </a:tblGrid>
              <a:tr h="40061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 dirty="0">
                          <a:effectLst/>
                        </a:rPr>
                        <a:t>Size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 dirty="0">
                          <a:effectLst/>
                        </a:rPr>
                        <a:t>Kinase </a:t>
                      </a:r>
                      <a:br>
                        <a:rPr lang="en-US" sz="800" u="none" strike="noStrike" dirty="0">
                          <a:effectLst/>
                        </a:rPr>
                      </a:br>
                      <a:r>
                        <a:rPr lang="en-US" sz="800" u="none" strike="noStrike" dirty="0">
                          <a:effectLst/>
                        </a:rPr>
                        <a:t>domain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 dirty="0">
                          <a:effectLst/>
                        </a:rPr>
                        <a:t>Kinase </a:t>
                      </a:r>
                      <a:br>
                        <a:rPr lang="en-US" sz="800" u="none" strike="noStrike" dirty="0">
                          <a:effectLst/>
                        </a:rPr>
                      </a:br>
                      <a:r>
                        <a:rPr lang="en-US" sz="800" u="none" strike="noStrike" dirty="0">
                          <a:effectLst/>
                        </a:rPr>
                        <a:t>domain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 dirty="0">
                          <a:effectLst/>
                        </a:rPr>
                        <a:t>Kinase </a:t>
                      </a:r>
                      <a:br>
                        <a:rPr lang="en-US" sz="800" u="none" strike="noStrike" dirty="0">
                          <a:effectLst/>
                        </a:rPr>
                      </a:br>
                      <a:r>
                        <a:rPr lang="en-US" sz="800" u="none" strike="noStrike" dirty="0">
                          <a:effectLst/>
                        </a:rPr>
                        <a:t>domain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Kinase </a:t>
                      </a:r>
                      <a:br>
                        <a:rPr lang="en-US" sz="800" u="none" strike="noStrike">
                          <a:effectLst/>
                        </a:rPr>
                      </a:br>
                      <a:r>
                        <a:rPr lang="en-US" sz="800" u="none" strike="noStrike">
                          <a:effectLst/>
                        </a:rPr>
                        <a:t>domain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Kinase </a:t>
                      </a:r>
                      <a:br>
                        <a:rPr lang="en-US" sz="800" u="none" strike="noStrike">
                          <a:effectLst/>
                        </a:rPr>
                      </a:br>
                      <a:r>
                        <a:rPr lang="en-US" sz="800" u="none" strike="noStrike">
                          <a:effectLst/>
                        </a:rPr>
                        <a:t>domain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Kinase </a:t>
                      </a:r>
                      <a:br>
                        <a:rPr lang="en-US" sz="800" u="none" strike="noStrike">
                          <a:effectLst/>
                        </a:rPr>
                      </a:br>
                      <a:r>
                        <a:rPr lang="en-US" sz="800" u="none" strike="noStrike">
                          <a:effectLst/>
                        </a:rPr>
                        <a:t>domain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Kinase </a:t>
                      </a:r>
                      <a:br>
                        <a:rPr lang="en-US" sz="800" u="none" strike="noStrike">
                          <a:effectLst/>
                        </a:rPr>
                      </a:br>
                      <a:r>
                        <a:rPr lang="en-US" sz="800" u="none" strike="noStrike">
                          <a:effectLst/>
                        </a:rPr>
                        <a:t>domain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Kinase </a:t>
                      </a:r>
                      <a:br>
                        <a:rPr lang="en-US" sz="800" u="none" strike="noStrike">
                          <a:effectLst/>
                        </a:rPr>
                      </a:br>
                      <a:r>
                        <a:rPr lang="en-US" sz="800" u="none" strike="noStrike">
                          <a:effectLst/>
                        </a:rPr>
                        <a:t>domain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Kinase </a:t>
                      </a:r>
                      <a:br>
                        <a:rPr lang="en-US" sz="800" u="none" strike="noStrike">
                          <a:effectLst/>
                        </a:rPr>
                      </a:br>
                      <a:r>
                        <a:rPr lang="en-US" sz="800" u="none" strike="noStrike">
                          <a:effectLst/>
                        </a:rPr>
                        <a:t>domain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Kinase </a:t>
                      </a:r>
                      <a:br>
                        <a:rPr lang="en-US" sz="800" u="none" strike="noStrike">
                          <a:effectLst/>
                        </a:rPr>
                      </a:br>
                      <a:r>
                        <a:rPr lang="en-US" sz="800" u="none" strike="noStrike">
                          <a:effectLst/>
                        </a:rPr>
                        <a:t>domain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Kinase </a:t>
                      </a:r>
                      <a:br>
                        <a:rPr lang="en-US" sz="800" u="none" strike="noStrike">
                          <a:effectLst/>
                        </a:rPr>
                      </a:br>
                      <a:r>
                        <a:rPr lang="en-US" sz="800" u="none" strike="noStrike">
                          <a:effectLst/>
                        </a:rPr>
                        <a:t>domain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Kinase </a:t>
                      </a:r>
                      <a:br>
                        <a:rPr lang="en-US" sz="800" u="none" strike="noStrike">
                          <a:effectLst/>
                        </a:rPr>
                      </a:br>
                      <a:r>
                        <a:rPr lang="en-US" sz="800" u="none" strike="noStrike">
                          <a:effectLst/>
                        </a:rPr>
                        <a:t>domain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Kinase </a:t>
                      </a:r>
                      <a:br>
                        <a:rPr lang="en-US" sz="800" u="none" strike="noStrike">
                          <a:effectLst/>
                        </a:rPr>
                      </a:br>
                      <a:r>
                        <a:rPr lang="en-US" sz="800" u="none" strike="noStrike">
                          <a:effectLst/>
                        </a:rPr>
                        <a:t>domain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Kinase </a:t>
                      </a:r>
                      <a:br>
                        <a:rPr lang="en-US" sz="800" u="none" strike="noStrike">
                          <a:effectLst/>
                        </a:rPr>
                      </a:br>
                      <a:r>
                        <a:rPr lang="en-US" sz="800" u="none" strike="noStrike">
                          <a:effectLst/>
                        </a:rPr>
                        <a:t>domain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Kinase </a:t>
                      </a:r>
                      <a:br>
                        <a:rPr lang="en-US" sz="800" u="none" strike="noStrike">
                          <a:effectLst/>
                        </a:rPr>
                      </a:br>
                      <a:r>
                        <a:rPr lang="en-US" sz="800" u="none" strike="noStrike">
                          <a:effectLst/>
                        </a:rPr>
                        <a:t>domain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extLst>
                  <a:ext uri="{0D108BD9-81ED-4DB2-BD59-A6C34878D82A}">
                    <a16:rowId xmlns:a16="http://schemas.microsoft.com/office/drawing/2014/main" val="823575205"/>
                  </a:ext>
                </a:extLst>
              </a:tr>
              <a:tr h="20030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Genetics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2x Ala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2x Ala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 dirty="0">
                          <a:effectLst/>
                        </a:rPr>
                        <a:t>2x Ala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2x Ala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2x Ala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pThr 383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pThr 383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pThr 383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pThr 383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pThr 383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pThr 387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pThr 387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pThr 387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pThr 387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pThr 387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extLst>
                  <a:ext uri="{0D108BD9-81ED-4DB2-BD59-A6C34878D82A}">
                    <a16:rowId xmlns:a16="http://schemas.microsoft.com/office/drawing/2014/main" val="3523460897"/>
                  </a:ext>
                </a:extLst>
              </a:tr>
              <a:tr h="20030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Hours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extLst>
                  <a:ext uri="{0D108BD9-81ED-4DB2-BD59-A6C34878D82A}">
                    <a16:rowId xmlns:a16="http://schemas.microsoft.com/office/drawing/2014/main" val="770368478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59387BDE-4232-43BB-B7BE-EDD45EFE667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1" t="11670" r="17759" b="43368"/>
          <a:stretch/>
        </p:blipFill>
        <p:spPr>
          <a:xfrm>
            <a:off x="2271446" y="2752673"/>
            <a:ext cx="7031377" cy="282426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9A3CD37-5518-4F65-A491-53A9D3BD48E7}"/>
              </a:ext>
            </a:extLst>
          </p:cNvPr>
          <p:cNvSpPr txBox="1"/>
          <p:nvPr/>
        </p:nvSpPr>
        <p:spPr>
          <a:xfrm>
            <a:off x="1515136" y="3887808"/>
            <a:ext cx="1275029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dirty="0"/>
              <a:t>Phospho-CHKtide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70C38E97-9029-48ED-A389-8D6472EE4D2B}"/>
              </a:ext>
            </a:extLst>
          </p:cNvPr>
          <p:cNvCxnSpPr/>
          <p:nvPr/>
        </p:nvCxnSpPr>
        <p:spPr>
          <a:xfrm>
            <a:off x="2886735" y="4026306"/>
            <a:ext cx="53340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F7A8D154-BF7C-473D-9693-93A805C9F28A}"/>
              </a:ext>
            </a:extLst>
          </p:cNvPr>
          <p:cNvSpPr txBox="1"/>
          <p:nvPr/>
        </p:nvSpPr>
        <p:spPr>
          <a:xfrm>
            <a:off x="1752600" y="5334001"/>
            <a:ext cx="158280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dirty="0"/>
              <a:t>Non-phospho-CHKtide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62CBD95-7F46-4B25-85FA-BD32DC2B7F9B}"/>
              </a:ext>
            </a:extLst>
          </p:cNvPr>
          <p:cNvCxnSpPr/>
          <p:nvPr/>
        </p:nvCxnSpPr>
        <p:spPr>
          <a:xfrm>
            <a:off x="2129299" y="5181600"/>
            <a:ext cx="53340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03417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CE3F15-FB8B-4C20-BA96-FEB34650F9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833" y="0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Fig S10B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0DEB861-63EB-4CE5-BD60-07B3DD914A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9888081"/>
              </p:ext>
            </p:extLst>
          </p:nvPr>
        </p:nvGraphicFramePr>
        <p:xfrm>
          <a:off x="1428694" y="913578"/>
          <a:ext cx="6466583" cy="111350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15058">
                  <a:extLst>
                    <a:ext uri="{9D8B030D-6E8A-4147-A177-3AD203B41FA5}">
                      <a16:colId xmlns:a16="http://schemas.microsoft.com/office/drawing/2014/main" val="4008400778"/>
                    </a:ext>
                  </a:extLst>
                </a:gridCol>
                <a:gridCol w="1050305">
                  <a:extLst>
                    <a:ext uri="{9D8B030D-6E8A-4147-A177-3AD203B41FA5}">
                      <a16:colId xmlns:a16="http://schemas.microsoft.com/office/drawing/2014/main" val="745434059"/>
                    </a:ext>
                  </a:extLst>
                </a:gridCol>
                <a:gridCol w="1050305">
                  <a:extLst>
                    <a:ext uri="{9D8B030D-6E8A-4147-A177-3AD203B41FA5}">
                      <a16:colId xmlns:a16="http://schemas.microsoft.com/office/drawing/2014/main" val="2432847935"/>
                    </a:ext>
                  </a:extLst>
                </a:gridCol>
                <a:gridCol w="1050305">
                  <a:extLst>
                    <a:ext uri="{9D8B030D-6E8A-4147-A177-3AD203B41FA5}">
                      <a16:colId xmlns:a16="http://schemas.microsoft.com/office/drawing/2014/main" val="3045495396"/>
                    </a:ext>
                  </a:extLst>
                </a:gridCol>
                <a:gridCol w="1050305">
                  <a:extLst>
                    <a:ext uri="{9D8B030D-6E8A-4147-A177-3AD203B41FA5}">
                      <a16:colId xmlns:a16="http://schemas.microsoft.com/office/drawing/2014/main" val="3752757023"/>
                    </a:ext>
                  </a:extLst>
                </a:gridCol>
                <a:gridCol w="1050305">
                  <a:extLst>
                    <a:ext uri="{9D8B030D-6E8A-4147-A177-3AD203B41FA5}">
                      <a16:colId xmlns:a16="http://schemas.microsoft.com/office/drawing/2014/main" val="4213770217"/>
                    </a:ext>
                  </a:extLst>
                </a:gridCol>
              </a:tblGrid>
              <a:tr h="37116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Position 225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Ala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Thr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Thr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Thr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Thr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2105993739"/>
                  </a:ext>
                </a:extLst>
              </a:tr>
              <a:tr h="37116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Position 383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Thr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Ala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Thr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Ala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Thr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3562634974"/>
                  </a:ext>
                </a:extLst>
              </a:tr>
              <a:tr h="371169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Position 387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Thr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Thr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</a:rPr>
                        <a:t>Ala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Ala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Thr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2257323974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3ACBF3B9-1068-4BC2-B806-0C6D897D599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3" t="422" r="-793" b="372"/>
          <a:stretch/>
        </p:blipFill>
        <p:spPr>
          <a:xfrm>
            <a:off x="1428694" y="2142832"/>
            <a:ext cx="6337111" cy="451264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B663AF-4B6A-574C-D51B-5801543F2CD4}"/>
              </a:ext>
            </a:extLst>
          </p:cNvPr>
          <p:cNvSpPr txBox="1"/>
          <p:nvPr/>
        </p:nvSpPr>
        <p:spPr>
          <a:xfrm>
            <a:off x="6464181" y="2372343"/>
            <a:ext cx="2862192" cy="31393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Unrelated to Fig S10B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751F1E-60F6-C4ED-5A24-806ABFC66161}"/>
              </a:ext>
            </a:extLst>
          </p:cNvPr>
          <p:cNvSpPr txBox="1"/>
          <p:nvPr/>
        </p:nvSpPr>
        <p:spPr>
          <a:xfrm>
            <a:off x="2105272" y="2517584"/>
            <a:ext cx="2862192" cy="31393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Unrelated to Fig S10B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77347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044B0E-6D9D-434A-9019-936FAB4CD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29419"/>
          </a:xfrm>
        </p:spPr>
        <p:txBody>
          <a:bodyPr/>
          <a:lstStyle/>
          <a:p>
            <a:pPr algn="ctr"/>
            <a:r>
              <a:rPr lang="en-US" dirty="0"/>
              <a:t>Fig S10B Replicate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0ABA91D-D643-4782-A47B-1C6D93CDE918}"/>
              </a:ext>
            </a:extLst>
          </p:cNvPr>
          <p:cNvGraphicFramePr>
            <a:graphicFrameLocks noGrp="1"/>
          </p:cNvGraphicFramePr>
          <p:nvPr/>
        </p:nvGraphicFramePr>
        <p:xfrm>
          <a:off x="3441842" y="1399444"/>
          <a:ext cx="4977828" cy="114341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29638">
                  <a:extLst>
                    <a:ext uri="{9D8B030D-6E8A-4147-A177-3AD203B41FA5}">
                      <a16:colId xmlns:a16="http://schemas.microsoft.com/office/drawing/2014/main" val="1721138229"/>
                    </a:ext>
                  </a:extLst>
                </a:gridCol>
                <a:gridCol w="829638">
                  <a:extLst>
                    <a:ext uri="{9D8B030D-6E8A-4147-A177-3AD203B41FA5}">
                      <a16:colId xmlns:a16="http://schemas.microsoft.com/office/drawing/2014/main" val="3602849148"/>
                    </a:ext>
                  </a:extLst>
                </a:gridCol>
                <a:gridCol w="829638">
                  <a:extLst>
                    <a:ext uri="{9D8B030D-6E8A-4147-A177-3AD203B41FA5}">
                      <a16:colId xmlns:a16="http://schemas.microsoft.com/office/drawing/2014/main" val="178150374"/>
                    </a:ext>
                  </a:extLst>
                </a:gridCol>
                <a:gridCol w="829638">
                  <a:extLst>
                    <a:ext uri="{9D8B030D-6E8A-4147-A177-3AD203B41FA5}">
                      <a16:colId xmlns:a16="http://schemas.microsoft.com/office/drawing/2014/main" val="617385102"/>
                    </a:ext>
                  </a:extLst>
                </a:gridCol>
                <a:gridCol w="829638">
                  <a:extLst>
                    <a:ext uri="{9D8B030D-6E8A-4147-A177-3AD203B41FA5}">
                      <a16:colId xmlns:a16="http://schemas.microsoft.com/office/drawing/2014/main" val="2703743769"/>
                    </a:ext>
                  </a:extLst>
                </a:gridCol>
                <a:gridCol w="829638">
                  <a:extLst>
                    <a:ext uri="{9D8B030D-6E8A-4147-A177-3AD203B41FA5}">
                      <a16:colId xmlns:a16="http://schemas.microsoft.com/office/drawing/2014/main" val="3951871350"/>
                    </a:ext>
                  </a:extLst>
                </a:gridCol>
              </a:tblGrid>
              <a:tr h="38113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3952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4037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3980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3981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3983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3982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1831296737"/>
                  </a:ext>
                </a:extLst>
              </a:tr>
              <a:tr h="38113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4 uL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2 uL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4 uL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4 uL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4 uL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4 uL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1927850625"/>
                  </a:ext>
                </a:extLst>
              </a:tr>
              <a:tr h="38113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2x Ala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WT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Ala383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Ala387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Ala225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Ala516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3834513212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1B771676-A73C-464E-B65A-A544ADC6BD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60" t="-7311" r="5707" b="17627"/>
          <a:stretch/>
        </p:blipFill>
        <p:spPr>
          <a:xfrm>
            <a:off x="2476982" y="2460898"/>
            <a:ext cx="6308202" cy="4217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7911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antenna&#10;&#10;Description automatically generated">
            <a:extLst>
              <a:ext uri="{FF2B5EF4-FFF2-40B4-BE49-F238E27FC236}">
                <a16:creationId xmlns:a16="http://schemas.microsoft.com/office/drawing/2014/main" id="{1894C3D0-5E19-7E60-B5AB-38F51E9587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420328" y="3145420"/>
            <a:ext cx="2971800" cy="4089400"/>
          </a:xfrm>
          <a:prstGeom prst="rect">
            <a:avLst/>
          </a:prstGeom>
        </p:spPr>
      </p:pic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3F549AF9-8212-18C2-A1D4-E0BD9194D2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77111" y="3327400"/>
            <a:ext cx="2971800" cy="40894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A484017-5F35-6504-CA4F-D82436221E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78068" y="70573"/>
            <a:ext cx="2971800" cy="40894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7E02D19-3608-BDC8-9E9D-7FF8B2CE9A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39305" y="70573"/>
            <a:ext cx="2971800" cy="4089400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5688C0AC-ACED-412D-8DCC-4C4FE8CFBAD1}"/>
              </a:ext>
            </a:extLst>
          </p:cNvPr>
          <p:cNvSpPr txBox="1">
            <a:spLocks/>
          </p:cNvSpPr>
          <p:nvPr/>
        </p:nvSpPr>
        <p:spPr>
          <a:xfrm>
            <a:off x="838200" y="0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Fig S2</a:t>
            </a:r>
          </a:p>
        </p:txBody>
      </p:sp>
    </p:spTree>
    <p:extLst>
      <p:ext uri="{BB962C8B-B14F-4D97-AF65-F5344CB8AC3E}">
        <p14:creationId xmlns:p14="http://schemas.microsoft.com/office/powerpoint/2010/main" val="42489897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5CF17-3F1F-4507-9E79-CCE105BFF9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-236759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Fig 3C/Fig S10A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E63B5DE-C2FD-4B87-ACDD-895F05A9D1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774101"/>
              </p:ext>
            </p:extLst>
          </p:nvPr>
        </p:nvGraphicFramePr>
        <p:xfrm>
          <a:off x="1033945" y="879479"/>
          <a:ext cx="9171535" cy="75691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44634">
                  <a:extLst>
                    <a:ext uri="{9D8B030D-6E8A-4147-A177-3AD203B41FA5}">
                      <a16:colId xmlns:a16="http://schemas.microsoft.com/office/drawing/2014/main" val="1355524169"/>
                    </a:ext>
                  </a:extLst>
                </a:gridCol>
                <a:gridCol w="902989">
                  <a:extLst>
                    <a:ext uri="{9D8B030D-6E8A-4147-A177-3AD203B41FA5}">
                      <a16:colId xmlns:a16="http://schemas.microsoft.com/office/drawing/2014/main" val="1286313204"/>
                    </a:ext>
                  </a:extLst>
                </a:gridCol>
                <a:gridCol w="902989">
                  <a:extLst>
                    <a:ext uri="{9D8B030D-6E8A-4147-A177-3AD203B41FA5}">
                      <a16:colId xmlns:a16="http://schemas.microsoft.com/office/drawing/2014/main" val="1029298277"/>
                    </a:ext>
                  </a:extLst>
                </a:gridCol>
                <a:gridCol w="902989">
                  <a:extLst>
                    <a:ext uri="{9D8B030D-6E8A-4147-A177-3AD203B41FA5}">
                      <a16:colId xmlns:a16="http://schemas.microsoft.com/office/drawing/2014/main" val="59569941"/>
                    </a:ext>
                  </a:extLst>
                </a:gridCol>
                <a:gridCol w="902989">
                  <a:extLst>
                    <a:ext uri="{9D8B030D-6E8A-4147-A177-3AD203B41FA5}">
                      <a16:colId xmlns:a16="http://schemas.microsoft.com/office/drawing/2014/main" val="754305217"/>
                    </a:ext>
                  </a:extLst>
                </a:gridCol>
                <a:gridCol w="902989">
                  <a:extLst>
                    <a:ext uri="{9D8B030D-6E8A-4147-A177-3AD203B41FA5}">
                      <a16:colId xmlns:a16="http://schemas.microsoft.com/office/drawing/2014/main" val="2456473398"/>
                    </a:ext>
                  </a:extLst>
                </a:gridCol>
                <a:gridCol w="902989">
                  <a:extLst>
                    <a:ext uri="{9D8B030D-6E8A-4147-A177-3AD203B41FA5}">
                      <a16:colId xmlns:a16="http://schemas.microsoft.com/office/drawing/2014/main" val="360366251"/>
                    </a:ext>
                  </a:extLst>
                </a:gridCol>
                <a:gridCol w="902989">
                  <a:extLst>
                    <a:ext uri="{9D8B030D-6E8A-4147-A177-3AD203B41FA5}">
                      <a16:colId xmlns:a16="http://schemas.microsoft.com/office/drawing/2014/main" val="3083734599"/>
                    </a:ext>
                  </a:extLst>
                </a:gridCol>
                <a:gridCol w="902989">
                  <a:extLst>
                    <a:ext uri="{9D8B030D-6E8A-4147-A177-3AD203B41FA5}">
                      <a16:colId xmlns:a16="http://schemas.microsoft.com/office/drawing/2014/main" val="3960966563"/>
                    </a:ext>
                  </a:extLst>
                </a:gridCol>
                <a:gridCol w="902989">
                  <a:extLst>
                    <a:ext uri="{9D8B030D-6E8A-4147-A177-3AD203B41FA5}">
                      <a16:colId xmlns:a16="http://schemas.microsoft.com/office/drawing/2014/main" val="1582294698"/>
                    </a:ext>
                  </a:extLst>
                </a:gridCol>
              </a:tblGrid>
              <a:tr h="252306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 dirty="0">
                          <a:effectLst/>
                        </a:rPr>
                        <a:t>Size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40" marR="6640" marT="66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FL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40" marR="6640" marT="66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FL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40" marR="6640" marT="66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KD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40" marR="6640" marT="66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KD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40" marR="6640" marT="66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KD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40" marR="6640" marT="66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KD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40" marR="6640" marT="66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KD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40" marR="6640" marT="66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KD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40" marR="6640" marT="66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KD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40" marR="6640" marT="6640" marB="0" anchor="b"/>
                </a:tc>
                <a:extLst>
                  <a:ext uri="{0D108BD9-81ED-4DB2-BD59-A6C34878D82A}">
                    <a16:rowId xmlns:a16="http://schemas.microsoft.com/office/drawing/2014/main" val="1705579631"/>
                  </a:ext>
                </a:extLst>
              </a:tr>
              <a:tr h="252306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</a:rPr>
                        <a:t>Position 383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40" marR="6640" marT="66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Ala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40" marR="6640" marT="66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Thr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40" marR="6640" marT="66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Ala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40" marR="6640" marT="66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Thr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40" marR="6640" marT="66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pThr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40" marR="6640" marT="66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pThr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40" marR="6640" marT="66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pThr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40" marR="6640" marT="66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Thr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40" marR="6640" marT="66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Ala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40" marR="6640" marT="6640" marB="0" anchor="b"/>
                </a:tc>
                <a:extLst>
                  <a:ext uri="{0D108BD9-81ED-4DB2-BD59-A6C34878D82A}">
                    <a16:rowId xmlns:a16="http://schemas.microsoft.com/office/drawing/2014/main" val="3448284821"/>
                  </a:ext>
                </a:extLst>
              </a:tr>
              <a:tr h="252306"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u="none" strike="noStrike">
                          <a:effectLst/>
                        </a:rPr>
                        <a:t>Position 387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40" marR="6640" marT="66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Ala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40" marR="6640" marT="66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Thr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40" marR="6640" marT="66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Ala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40" marR="6640" marT="66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Thr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40" marR="6640" marT="66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>
                          <a:effectLst/>
                        </a:rPr>
                        <a:t>pThr</a:t>
                      </a:r>
                      <a:endParaRPr lang="en-US" sz="1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40" marR="6640" marT="66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Thr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40" marR="6640" marT="66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Ala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40" marR="6640" marT="66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pThr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40" marR="6640" marT="66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u="none" strike="noStrike" dirty="0">
                          <a:effectLst/>
                        </a:rPr>
                        <a:t>pThr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640" marR="6640" marT="6640" marB="0" anchor="b"/>
                </a:tc>
                <a:extLst>
                  <a:ext uri="{0D108BD9-81ED-4DB2-BD59-A6C34878D82A}">
                    <a16:rowId xmlns:a16="http://schemas.microsoft.com/office/drawing/2014/main" val="3483142936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3BA72EDD-AA43-429E-85EF-CB71B58595D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20" t="-18209" r="-599" b="652"/>
          <a:stretch/>
        </p:blipFill>
        <p:spPr>
          <a:xfrm>
            <a:off x="3301004" y="1708739"/>
            <a:ext cx="5589989" cy="4639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6477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A6D1-BC59-45A9-9716-D424C6C1B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813" y="-144162"/>
            <a:ext cx="10515600" cy="1016749"/>
          </a:xfrm>
        </p:spPr>
        <p:txBody>
          <a:bodyPr/>
          <a:lstStyle/>
          <a:p>
            <a:pPr algn="ctr"/>
            <a:r>
              <a:rPr lang="en-US" dirty="0"/>
              <a:t>Fig 3C/Fig S10A Replicate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8781C2D-F484-492A-8532-3B7AC8FB0E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4258516"/>
              </p:ext>
            </p:extLst>
          </p:nvPr>
        </p:nvGraphicFramePr>
        <p:xfrm>
          <a:off x="1664654" y="777606"/>
          <a:ext cx="7353300" cy="5429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6300">
                  <a:extLst>
                    <a:ext uri="{9D8B030D-6E8A-4147-A177-3AD203B41FA5}">
                      <a16:colId xmlns:a16="http://schemas.microsoft.com/office/drawing/2014/main" val="1858517325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675397404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967336905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383938434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313846494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15186931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3684969660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3513138896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1528717355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4101930748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1929512106"/>
                    </a:ext>
                  </a:extLst>
                </a:gridCol>
              </a:tblGrid>
              <a:tr h="18097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Size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100" u="none" strike="noStrike">
                          <a:effectLst/>
                        </a:rPr>
                        <a:t>CHKtide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Full Length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Full Length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Kinase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Kinase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Kinase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Kinase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Kinase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Kinase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Kinase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2697553843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Position 383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Thr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Ala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Thr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Ala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pThr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pThr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Thr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Ala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pThr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3842877109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Position 387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Thr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Ala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Thr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Ala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Thr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Ala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pThr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pThr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pThr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1559541099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48732D2C-48F8-440D-82E6-059AA1C4FE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51" t="-2084" r="177" b="502"/>
          <a:stretch/>
        </p:blipFill>
        <p:spPr>
          <a:xfrm>
            <a:off x="2254963" y="2311401"/>
            <a:ext cx="7353301" cy="433101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BF025DD-92B8-2AF9-A735-5E88D9244A3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51" t="-2084" r="177" b="502"/>
          <a:stretch/>
        </p:blipFill>
        <p:spPr>
          <a:xfrm>
            <a:off x="1664654" y="1616920"/>
            <a:ext cx="7353301" cy="4331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900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CE965A-9B86-4A19-A5F6-DA7D6C2C8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7656" y="22842"/>
            <a:ext cx="10515600" cy="944830"/>
          </a:xfrm>
        </p:spPr>
        <p:txBody>
          <a:bodyPr/>
          <a:lstStyle/>
          <a:p>
            <a:pPr algn="ctr"/>
            <a:r>
              <a:rPr lang="en-US" dirty="0"/>
              <a:t>Fig 3C/Fig S10A Replicate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728BE5-91C5-423A-B80A-DBAAEBAEBF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8" t="-375" r="-375" b="1779"/>
          <a:stretch/>
        </p:blipFill>
        <p:spPr>
          <a:xfrm>
            <a:off x="1420902" y="2057887"/>
            <a:ext cx="7747000" cy="3737696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7CC90BD-EF34-4271-9628-F976649F72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6430971"/>
              </p:ext>
            </p:extLst>
          </p:nvPr>
        </p:nvGraphicFramePr>
        <p:xfrm>
          <a:off x="893139" y="914818"/>
          <a:ext cx="8802527" cy="58769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4091">
                  <a:extLst>
                    <a:ext uri="{9D8B030D-6E8A-4147-A177-3AD203B41FA5}">
                      <a16:colId xmlns:a16="http://schemas.microsoft.com/office/drawing/2014/main" val="1471199650"/>
                    </a:ext>
                  </a:extLst>
                </a:gridCol>
                <a:gridCol w="987356">
                  <a:extLst>
                    <a:ext uri="{9D8B030D-6E8A-4147-A177-3AD203B41FA5}">
                      <a16:colId xmlns:a16="http://schemas.microsoft.com/office/drawing/2014/main" val="251641792"/>
                    </a:ext>
                  </a:extLst>
                </a:gridCol>
                <a:gridCol w="1037560">
                  <a:extLst>
                    <a:ext uri="{9D8B030D-6E8A-4147-A177-3AD203B41FA5}">
                      <a16:colId xmlns:a16="http://schemas.microsoft.com/office/drawing/2014/main" val="1573946256"/>
                    </a:ext>
                  </a:extLst>
                </a:gridCol>
                <a:gridCol w="1154704">
                  <a:extLst>
                    <a:ext uri="{9D8B030D-6E8A-4147-A177-3AD203B41FA5}">
                      <a16:colId xmlns:a16="http://schemas.microsoft.com/office/drawing/2014/main" val="4058211396"/>
                    </a:ext>
                  </a:extLst>
                </a:gridCol>
                <a:gridCol w="1154704">
                  <a:extLst>
                    <a:ext uri="{9D8B030D-6E8A-4147-A177-3AD203B41FA5}">
                      <a16:colId xmlns:a16="http://schemas.microsoft.com/office/drawing/2014/main" val="2089813883"/>
                    </a:ext>
                  </a:extLst>
                </a:gridCol>
                <a:gridCol w="1154704">
                  <a:extLst>
                    <a:ext uri="{9D8B030D-6E8A-4147-A177-3AD203B41FA5}">
                      <a16:colId xmlns:a16="http://schemas.microsoft.com/office/drawing/2014/main" val="1872575754"/>
                    </a:ext>
                  </a:extLst>
                </a:gridCol>
                <a:gridCol w="1154704">
                  <a:extLst>
                    <a:ext uri="{9D8B030D-6E8A-4147-A177-3AD203B41FA5}">
                      <a16:colId xmlns:a16="http://schemas.microsoft.com/office/drawing/2014/main" val="2980341851"/>
                    </a:ext>
                  </a:extLst>
                </a:gridCol>
                <a:gridCol w="1154704">
                  <a:extLst>
                    <a:ext uri="{9D8B030D-6E8A-4147-A177-3AD203B41FA5}">
                      <a16:colId xmlns:a16="http://schemas.microsoft.com/office/drawing/2014/main" val="4181951033"/>
                    </a:ext>
                  </a:extLst>
                </a:gridCol>
              </a:tblGrid>
              <a:tr h="29384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WT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Ala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CHKtide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WT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Ala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pThr 383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pThr 387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2x pThr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4165141387"/>
                  </a:ext>
                </a:extLst>
              </a:tr>
              <a:tr h="29384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Full length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Full length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Kinase domain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Kinase domain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Kinase domain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>
                          <a:effectLst/>
                        </a:rPr>
                        <a:t>Kinase domain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Kinase domain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17846000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97743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white, electronics&#10;&#10;Description automatically generated">
            <a:extLst>
              <a:ext uri="{FF2B5EF4-FFF2-40B4-BE49-F238E27FC236}">
                <a16:creationId xmlns:a16="http://schemas.microsoft.com/office/drawing/2014/main" id="{FFC0B3FE-3812-FE80-9684-2E77DE966C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18" y="3860790"/>
            <a:ext cx="3358591" cy="2736630"/>
          </a:xfrm>
          <a:prstGeom prst="rect">
            <a:avLst/>
          </a:prstGeom>
        </p:spPr>
      </p:pic>
      <p:pic>
        <p:nvPicPr>
          <p:cNvPr id="7" name="Picture 6" descr="A picture containing text, electronics&#10;&#10;Description automatically generated">
            <a:extLst>
              <a:ext uri="{FF2B5EF4-FFF2-40B4-BE49-F238E27FC236}">
                <a16:creationId xmlns:a16="http://schemas.microsoft.com/office/drawing/2014/main" id="{227D7C0E-BFED-1C9F-59FC-0E0188D76C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052" y="887572"/>
            <a:ext cx="3678457" cy="2736630"/>
          </a:xfrm>
          <a:prstGeom prst="rect">
            <a:avLst/>
          </a:prstGeom>
        </p:spPr>
      </p:pic>
      <p:pic>
        <p:nvPicPr>
          <p:cNvPr id="9" name="Picture 8" descr="A picture containing text, electronics, white&#10;&#10;Description automatically generated">
            <a:extLst>
              <a:ext uri="{FF2B5EF4-FFF2-40B4-BE49-F238E27FC236}">
                <a16:creationId xmlns:a16="http://schemas.microsoft.com/office/drawing/2014/main" id="{DF47D676-BCA0-6E3B-4C6B-D0DC2B224D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401" y="3860790"/>
            <a:ext cx="3305280" cy="3012070"/>
          </a:xfrm>
          <a:prstGeom prst="rect">
            <a:avLst/>
          </a:prstGeom>
        </p:spPr>
      </p:pic>
      <p:pic>
        <p:nvPicPr>
          <p:cNvPr id="11" name="Picture 10" descr="A picture containing text, white&#10;&#10;Description automatically generated">
            <a:extLst>
              <a:ext uri="{FF2B5EF4-FFF2-40B4-BE49-F238E27FC236}">
                <a16:creationId xmlns:a16="http://schemas.microsoft.com/office/drawing/2014/main" id="{7845EDD2-0DEE-C1E3-DFA2-13EF834638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547" y="525839"/>
            <a:ext cx="4300418" cy="3251969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5DC4D20B-A4FB-D611-DC05-59D6C3D0460B}"/>
              </a:ext>
            </a:extLst>
          </p:cNvPr>
          <p:cNvSpPr txBox="1">
            <a:spLocks/>
          </p:cNvSpPr>
          <p:nvPr/>
        </p:nvSpPr>
        <p:spPr>
          <a:xfrm>
            <a:off x="677918" y="-97620"/>
            <a:ext cx="10515600" cy="94483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/>
              <a:t>Fig S5A</a:t>
            </a:r>
          </a:p>
        </p:txBody>
      </p:sp>
    </p:spTree>
    <p:extLst>
      <p:ext uri="{BB962C8B-B14F-4D97-AF65-F5344CB8AC3E}">
        <p14:creationId xmlns:p14="http://schemas.microsoft.com/office/powerpoint/2010/main" val="11434930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A6D1-BC59-45A9-9716-D424C6C1B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98434"/>
            <a:ext cx="10515600" cy="1016749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Fig 3D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E288379-40D3-46FD-8404-162EA362C9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8931486"/>
              </p:ext>
            </p:extLst>
          </p:nvPr>
        </p:nvGraphicFramePr>
        <p:xfrm>
          <a:off x="427537" y="760244"/>
          <a:ext cx="10515605" cy="54888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36663">
                  <a:extLst>
                    <a:ext uri="{9D8B030D-6E8A-4147-A177-3AD203B41FA5}">
                      <a16:colId xmlns:a16="http://schemas.microsoft.com/office/drawing/2014/main" val="1136211146"/>
                    </a:ext>
                  </a:extLst>
                </a:gridCol>
                <a:gridCol w="661908">
                  <a:extLst>
                    <a:ext uri="{9D8B030D-6E8A-4147-A177-3AD203B41FA5}">
                      <a16:colId xmlns:a16="http://schemas.microsoft.com/office/drawing/2014/main" val="433868766"/>
                    </a:ext>
                  </a:extLst>
                </a:gridCol>
                <a:gridCol w="636931">
                  <a:extLst>
                    <a:ext uri="{9D8B030D-6E8A-4147-A177-3AD203B41FA5}">
                      <a16:colId xmlns:a16="http://schemas.microsoft.com/office/drawing/2014/main" val="273255014"/>
                    </a:ext>
                  </a:extLst>
                </a:gridCol>
                <a:gridCol w="636931">
                  <a:extLst>
                    <a:ext uri="{9D8B030D-6E8A-4147-A177-3AD203B41FA5}">
                      <a16:colId xmlns:a16="http://schemas.microsoft.com/office/drawing/2014/main" val="1266910980"/>
                    </a:ext>
                  </a:extLst>
                </a:gridCol>
                <a:gridCol w="636931">
                  <a:extLst>
                    <a:ext uri="{9D8B030D-6E8A-4147-A177-3AD203B41FA5}">
                      <a16:colId xmlns:a16="http://schemas.microsoft.com/office/drawing/2014/main" val="3854973291"/>
                    </a:ext>
                  </a:extLst>
                </a:gridCol>
                <a:gridCol w="636931">
                  <a:extLst>
                    <a:ext uri="{9D8B030D-6E8A-4147-A177-3AD203B41FA5}">
                      <a16:colId xmlns:a16="http://schemas.microsoft.com/office/drawing/2014/main" val="1355541006"/>
                    </a:ext>
                  </a:extLst>
                </a:gridCol>
                <a:gridCol w="636931">
                  <a:extLst>
                    <a:ext uri="{9D8B030D-6E8A-4147-A177-3AD203B41FA5}">
                      <a16:colId xmlns:a16="http://schemas.microsoft.com/office/drawing/2014/main" val="607412782"/>
                    </a:ext>
                  </a:extLst>
                </a:gridCol>
                <a:gridCol w="636931">
                  <a:extLst>
                    <a:ext uri="{9D8B030D-6E8A-4147-A177-3AD203B41FA5}">
                      <a16:colId xmlns:a16="http://schemas.microsoft.com/office/drawing/2014/main" val="1275340206"/>
                    </a:ext>
                  </a:extLst>
                </a:gridCol>
                <a:gridCol w="636931">
                  <a:extLst>
                    <a:ext uri="{9D8B030D-6E8A-4147-A177-3AD203B41FA5}">
                      <a16:colId xmlns:a16="http://schemas.microsoft.com/office/drawing/2014/main" val="36175222"/>
                    </a:ext>
                  </a:extLst>
                </a:gridCol>
                <a:gridCol w="636931">
                  <a:extLst>
                    <a:ext uri="{9D8B030D-6E8A-4147-A177-3AD203B41FA5}">
                      <a16:colId xmlns:a16="http://schemas.microsoft.com/office/drawing/2014/main" val="3473533259"/>
                    </a:ext>
                  </a:extLst>
                </a:gridCol>
                <a:gridCol w="636931">
                  <a:extLst>
                    <a:ext uri="{9D8B030D-6E8A-4147-A177-3AD203B41FA5}">
                      <a16:colId xmlns:a16="http://schemas.microsoft.com/office/drawing/2014/main" val="2635969938"/>
                    </a:ext>
                  </a:extLst>
                </a:gridCol>
                <a:gridCol w="636931">
                  <a:extLst>
                    <a:ext uri="{9D8B030D-6E8A-4147-A177-3AD203B41FA5}">
                      <a16:colId xmlns:a16="http://schemas.microsoft.com/office/drawing/2014/main" val="987539667"/>
                    </a:ext>
                  </a:extLst>
                </a:gridCol>
                <a:gridCol w="636931">
                  <a:extLst>
                    <a:ext uri="{9D8B030D-6E8A-4147-A177-3AD203B41FA5}">
                      <a16:colId xmlns:a16="http://schemas.microsoft.com/office/drawing/2014/main" val="743276201"/>
                    </a:ext>
                  </a:extLst>
                </a:gridCol>
                <a:gridCol w="636931">
                  <a:extLst>
                    <a:ext uri="{9D8B030D-6E8A-4147-A177-3AD203B41FA5}">
                      <a16:colId xmlns:a16="http://schemas.microsoft.com/office/drawing/2014/main" val="1757170466"/>
                    </a:ext>
                  </a:extLst>
                </a:gridCol>
                <a:gridCol w="636931">
                  <a:extLst>
                    <a:ext uri="{9D8B030D-6E8A-4147-A177-3AD203B41FA5}">
                      <a16:colId xmlns:a16="http://schemas.microsoft.com/office/drawing/2014/main" val="581281320"/>
                    </a:ext>
                  </a:extLst>
                </a:gridCol>
                <a:gridCol w="636931">
                  <a:extLst>
                    <a:ext uri="{9D8B030D-6E8A-4147-A177-3AD203B41FA5}">
                      <a16:colId xmlns:a16="http://schemas.microsoft.com/office/drawing/2014/main" val="17314874"/>
                    </a:ext>
                  </a:extLst>
                </a:gridCol>
              </a:tblGrid>
              <a:tr h="182961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u="none" strike="noStrike" dirty="0">
                          <a:effectLst/>
                        </a:rPr>
                        <a:t>Position 383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4" marR="4684" marT="4684" marB="0" anchor="b"/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CHKtide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4" marR="4684" marT="468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Thr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4" marR="4684" marT="4684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Thr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4" marR="4684" marT="4684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pThr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4" marR="4684" marT="4684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pThr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4" marR="4684" marT="4684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pThr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4" marR="4684" marT="4684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pThr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4" marR="4684" marT="4684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Thr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4" marR="4684" marT="4684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Thr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4" marR="4684" marT="4684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Ala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4" marR="4684" marT="4684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Ala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4" marR="4684" marT="4684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pThr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4" marR="4684" marT="4684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pThr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4" marR="4684" marT="4684" marB="0" anchor="b"/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CHKtide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4" marR="4684" marT="4684" marB="0" anchor="ctr"/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en-US" sz="1100" u="none" strike="noStrike">
                          <a:effectLst/>
                        </a:rPr>
                        <a:t>CHKtide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4" marR="4684" marT="4684" marB="0" anchor="ctr"/>
                </a:tc>
                <a:extLst>
                  <a:ext uri="{0D108BD9-81ED-4DB2-BD59-A6C34878D82A}">
                    <a16:rowId xmlns:a16="http://schemas.microsoft.com/office/drawing/2014/main" val="1439393383"/>
                  </a:ext>
                </a:extLst>
              </a:tr>
              <a:tr h="182961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u="none" strike="noStrike">
                          <a:effectLst/>
                        </a:rPr>
                        <a:t>Position 387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4" marR="4684" marT="4684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Thr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4" marR="4684" marT="4684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Thr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4" marR="4684" marT="4684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Thr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4" marR="4684" marT="4684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Thr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4" marR="4684" marT="4684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 dirty="0">
                          <a:effectLst/>
                        </a:rPr>
                        <a:t>Ala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4" marR="4684" marT="4684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Ala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4" marR="4684" marT="4684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pThr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4" marR="4684" marT="4684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pThr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4" marR="4684" marT="4684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pThr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4" marR="4684" marT="4684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pThr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4" marR="4684" marT="4684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pThr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4" marR="4684" marT="4684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pThr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4" marR="4684" marT="4684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3232116"/>
                  </a:ext>
                </a:extLst>
              </a:tr>
              <a:tr h="182961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100" u="none" strike="noStrike">
                          <a:effectLst/>
                        </a:rPr>
                        <a:t>Hours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4" marR="4684" marT="4684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4" marR="4684" marT="4684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4" marR="4684" marT="4684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4" marR="4684" marT="4684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4" marR="4684" marT="4684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4" marR="4684" marT="4684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4" marR="4684" marT="4684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4" marR="4684" marT="4684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 dirty="0"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4" marR="4684" marT="4684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4" marR="4684" marT="4684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4" marR="4684" marT="4684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4" marR="4684" marT="4684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100" u="none" strike="noStrike" dirty="0">
                          <a:effectLst/>
                        </a:rPr>
                        <a:t>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684" marR="4684" marT="4684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4040107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9A6063F-C396-4EF1-AD60-F19C0EE658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70" t="-272" r="4445" b="-444"/>
          <a:stretch/>
        </p:blipFill>
        <p:spPr>
          <a:xfrm>
            <a:off x="956221" y="1545673"/>
            <a:ext cx="4477407" cy="340124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14A3B46-40C9-D5F6-54C1-1243888DD583}"/>
              </a:ext>
            </a:extLst>
          </p:cNvPr>
          <p:cNvSpPr txBox="1"/>
          <p:nvPr/>
        </p:nvSpPr>
        <p:spPr>
          <a:xfrm>
            <a:off x="194595" y="1990806"/>
            <a:ext cx="1275029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dirty="0"/>
              <a:t>Phospho-CHKtide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847D48BA-B927-EC6D-0C70-B8F6707754C5}"/>
              </a:ext>
            </a:extLst>
          </p:cNvPr>
          <p:cNvCxnSpPr/>
          <p:nvPr/>
        </p:nvCxnSpPr>
        <p:spPr>
          <a:xfrm>
            <a:off x="1307882" y="2266640"/>
            <a:ext cx="53340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B527B861-720C-92B7-17A2-C6739AA4AC9B}"/>
              </a:ext>
            </a:extLst>
          </p:cNvPr>
          <p:cNvSpPr txBox="1"/>
          <p:nvPr/>
        </p:nvSpPr>
        <p:spPr>
          <a:xfrm>
            <a:off x="21751" y="2598816"/>
            <a:ext cx="158280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dirty="0"/>
              <a:t>Non-phospho-CHKtide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FB0A1AF8-0726-F198-07FA-B284D3AA82B2}"/>
              </a:ext>
            </a:extLst>
          </p:cNvPr>
          <p:cNvCxnSpPr/>
          <p:nvPr/>
        </p:nvCxnSpPr>
        <p:spPr>
          <a:xfrm>
            <a:off x="1307882" y="2598816"/>
            <a:ext cx="53340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E95D5B5A-5B2D-539D-FCFE-F31FB36E0D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387" y="2945740"/>
            <a:ext cx="4089400" cy="29718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A13F27B-8A5D-EF54-9B3D-CF39A46ECA8E}"/>
              </a:ext>
            </a:extLst>
          </p:cNvPr>
          <p:cNvSpPr txBox="1"/>
          <p:nvPr/>
        </p:nvSpPr>
        <p:spPr>
          <a:xfrm>
            <a:off x="5352783" y="3439972"/>
            <a:ext cx="1275029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dirty="0"/>
              <a:t>Phospho-CHKtide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C049BD4-035F-1C7A-64A8-AB83BF310705}"/>
              </a:ext>
            </a:extLst>
          </p:cNvPr>
          <p:cNvCxnSpPr/>
          <p:nvPr/>
        </p:nvCxnSpPr>
        <p:spPr>
          <a:xfrm>
            <a:off x="6627812" y="3716971"/>
            <a:ext cx="53340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5E71189D-57D5-3A75-2F58-C88E6C45F633}"/>
              </a:ext>
            </a:extLst>
          </p:cNvPr>
          <p:cNvSpPr txBox="1"/>
          <p:nvPr/>
        </p:nvSpPr>
        <p:spPr>
          <a:xfrm>
            <a:off x="5179939" y="4047982"/>
            <a:ext cx="158280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dirty="0"/>
              <a:t>Non-phospho-CHKtide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90426B4-18FB-1167-B3A5-F8920CA7DBB1}"/>
              </a:ext>
            </a:extLst>
          </p:cNvPr>
          <p:cNvCxnSpPr/>
          <p:nvPr/>
        </p:nvCxnSpPr>
        <p:spPr>
          <a:xfrm>
            <a:off x="6627812" y="4044825"/>
            <a:ext cx="53340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A12F42BC-C912-BF80-FF6D-03EDC54A2B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5402002"/>
              </p:ext>
            </p:extLst>
          </p:nvPr>
        </p:nvGraphicFramePr>
        <p:xfrm>
          <a:off x="7021834" y="2045594"/>
          <a:ext cx="2495550" cy="8012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0050">
                  <a:extLst>
                    <a:ext uri="{9D8B030D-6E8A-4147-A177-3AD203B41FA5}">
                      <a16:colId xmlns:a16="http://schemas.microsoft.com/office/drawing/2014/main" val="2403979599"/>
                    </a:ext>
                  </a:extLst>
                </a:gridCol>
                <a:gridCol w="419100">
                  <a:extLst>
                    <a:ext uri="{9D8B030D-6E8A-4147-A177-3AD203B41FA5}">
                      <a16:colId xmlns:a16="http://schemas.microsoft.com/office/drawing/2014/main" val="2143750440"/>
                    </a:ext>
                  </a:extLst>
                </a:gridCol>
                <a:gridCol w="419100">
                  <a:extLst>
                    <a:ext uri="{9D8B030D-6E8A-4147-A177-3AD203B41FA5}">
                      <a16:colId xmlns:a16="http://schemas.microsoft.com/office/drawing/2014/main" val="3814994909"/>
                    </a:ext>
                  </a:extLst>
                </a:gridCol>
                <a:gridCol w="419100">
                  <a:extLst>
                    <a:ext uri="{9D8B030D-6E8A-4147-A177-3AD203B41FA5}">
                      <a16:colId xmlns:a16="http://schemas.microsoft.com/office/drawing/2014/main" val="3905536423"/>
                    </a:ext>
                  </a:extLst>
                </a:gridCol>
                <a:gridCol w="419100">
                  <a:extLst>
                    <a:ext uri="{9D8B030D-6E8A-4147-A177-3AD203B41FA5}">
                      <a16:colId xmlns:a16="http://schemas.microsoft.com/office/drawing/2014/main" val="2650530697"/>
                    </a:ext>
                  </a:extLst>
                </a:gridCol>
                <a:gridCol w="419100">
                  <a:extLst>
                    <a:ext uri="{9D8B030D-6E8A-4147-A177-3AD203B41FA5}">
                      <a16:colId xmlns:a16="http://schemas.microsoft.com/office/drawing/2014/main" val="2602387258"/>
                    </a:ext>
                  </a:extLst>
                </a:gridCol>
              </a:tblGrid>
              <a:tr h="40061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 dirty="0">
                          <a:effectLst/>
                        </a:rPr>
                        <a:t>Size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 dirty="0">
                          <a:effectLst/>
                        </a:rPr>
                        <a:t>Full </a:t>
                      </a:r>
                      <a:r>
                        <a:rPr lang="en-US" sz="800" u="none" strike="noStrike" dirty="0" err="1">
                          <a:effectLst/>
                        </a:rPr>
                        <a:t>lenght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 dirty="0">
                          <a:effectLst/>
                        </a:rPr>
                        <a:t>Full length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 dirty="0">
                          <a:effectLst/>
                        </a:rPr>
                        <a:t>Full length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 dirty="0">
                          <a:effectLst/>
                        </a:rPr>
                        <a:t>Full length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extLst>
                  <a:ext uri="{0D108BD9-81ED-4DB2-BD59-A6C34878D82A}">
                    <a16:rowId xmlns:a16="http://schemas.microsoft.com/office/drawing/2014/main" val="1015708953"/>
                  </a:ext>
                </a:extLst>
              </a:tr>
              <a:tr h="20030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Genetics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2x Ala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2x Ala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 dirty="0">
                          <a:effectLst/>
                        </a:rPr>
                        <a:t>WT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WT</a:t>
                      </a: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extLst>
                  <a:ext uri="{0D108BD9-81ED-4DB2-BD59-A6C34878D82A}">
                    <a16:rowId xmlns:a16="http://schemas.microsoft.com/office/drawing/2014/main" val="3662747936"/>
                  </a:ext>
                </a:extLst>
              </a:tr>
              <a:tr h="20030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Hours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extLst>
                  <a:ext uri="{0D108BD9-81ED-4DB2-BD59-A6C34878D82A}">
                    <a16:rowId xmlns:a16="http://schemas.microsoft.com/office/drawing/2014/main" val="2334002046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B179330B-1C0A-2838-73B5-54D14F5AF74E}"/>
              </a:ext>
            </a:extLst>
          </p:cNvPr>
          <p:cNvSpPr txBox="1"/>
          <p:nvPr/>
        </p:nvSpPr>
        <p:spPr>
          <a:xfrm>
            <a:off x="8385357" y="2897619"/>
            <a:ext cx="2447603" cy="31393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Unrelated to Fig 3D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6603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A6D1-BC59-45A9-9716-D424C6C1BB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16749"/>
          </a:xfrm>
        </p:spPr>
        <p:txBody>
          <a:bodyPr/>
          <a:lstStyle/>
          <a:p>
            <a:pPr algn="ctr"/>
            <a:r>
              <a:rPr lang="en-US" dirty="0"/>
              <a:t>Fig 3D replicate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A5EB1F4-3622-4467-811C-751D8E259B90}"/>
              </a:ext>
            </a:extLst>
          </p:cNvPr>
          <p:cNvGraphicFramePr>
            <a:graphicFrameLocks noGrp="1"/>
          </p:cNvGraphicFramePr>
          <p:nvPr/>
        </p:nvGraphicFramePr>
        <p:xfrm>
          <a:off x="863600" y="1546474"/>
          <a:ext cx="10464800" cy="8628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9300">
                  <a:extLst>
                    <a:ext uri="{9D8B030D-6E8A-4147-A177-3AD203B41FA5}">
                      <a16:colId xmlns:a16="http://schemas.microsoft.com/office/drawing/2014/main" val="4102066818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208334084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560422879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1494666078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1324020689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014016768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1933734754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406469325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1494991931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183610171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404349957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4132648629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552446230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1039101973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3067328204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359276773"/>
                    </a:ext>
                  </a:extLst>
                </a:gridCol>
              </a:tblGrid>
              <a:tr h="215704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Size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Kinase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Kinase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Kinase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Kinase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Kinase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Kinase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Kinase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Kinase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Kinase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Kinase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Kinase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Kinase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Kinase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Kinase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Kinase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3400332286"/>
                  </a:ext>
                </a:extLst>
              </a:tr>
              <a:tr h="215704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Position 383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pThr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pThr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pThr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pThr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pThr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pThr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pThr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pThr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pThr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pThr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pThr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pThr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pThr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pThr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pThr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2781180989"/>
                  </a:ext>
                </a:extLst>
              </a:tr>
              <a:tr h="215704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Position 387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</a:t>
                      </a: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</a:t>
                      </a: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</a:t>
                      </a: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</a:t>
                      </a: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Thr</a:t>
                      </a: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Ala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Ala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Ala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Ala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Ala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pThr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pThr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pThr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pThr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pThr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2195596943"/>
                  </a:ext>
                </a:extLst>
              </a:tr>
              <a:tr h="215704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Hours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3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4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0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1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2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/>
                </a:tc>
                <a:extLst>
                  <a:ext uri="{0D108BD9-81ED-4DB2-BD59-A6C34878D82A}">
                    <a16:rowId xmlns:a16="http://schemas.microsoft.com/office/drawing/2014/main" val="3875970997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46C1BDC1-4E3B-4E81-BCD8-B00FF182EC3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40" t="-2827" r="1260" b="6708"/>
          <a:stretch/>
        </p:blipFill>
        <p:spPr>
          <a:xfrm>
            <a:off x="2741336" y="2043375"/>
            <a:ext cx="5604012" cy="459718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38FA0D4-5A44-8E7D-23EF-569231C86C81}"/>
              </a:ext>
            </a:extLst>
          </p:cNvPr>
          <p:cNvSpPr txBox="1"/>
          <p:nvPr/>
        </p:nvSpPr>
        <p:spPr>
          <a:xfrm>
            <a:off x="1462618" y="3515144"/>
            <a:ext cx="1275029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dirty="0"/>
              <a:t>Phospho-CHKtide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BDA1DB4E-B40B-9362-5BFE-821E12EEE3CD}"/>
              </a:ext>
            </a:extLst>
          </p:cNvPr>
          <p:cNvCxnSpPr/>
          <p:nvPr/>
        </p:nvCxnSpPr>
        <p:spPr>
          <a:xfrm>
            <a:off x="2896706" y="3653644"/>
            <a:ext cx="53340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C8F051B1-E23C-5AE7-DA22-101B780812C5}"/>
              </a:ext>
            </a:extLst>
          </p:cNvPr>
          <p:cNvSpPr txBox="1"/>
          <p:nvPr/>
        </p:nvSpPr>
        <p:spPr>
          <a:xfrm>
            <a:off x="1156686" y="3805565"/>
            <a:ext cx="158280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dirty="0"/>
              <a:t>Non-phospho-CHKtide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9765039-AD5F-3BB8-C4D9-23363FF67249}"/>
              </a:ext>
            </a:extLst>
          </p:cNvPr>
          <p:cNvCxnSpPr/>
          <p:nvPr/>
        </p:nvCxnSpPr>
        <p:spPr>
          <a:xfrm>
            <a:off x="2896706" y="3944065"/>
            <a:ext cx="53340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21602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0EEB6-6739-4970-810E-1E0E14B79D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0" y="1131095"/>
            <a:ext cx="7886700" cy="77412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Fig 3D Replicate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289A357-7450-4907-A899-FE71E38B7E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7" t="14639" r="22132" b="50082"/>
          <a:stretch/>
        </p:blipFill>
        <p:spPr>
          <a:xfrm>
            <a:off x="2371619" y="3007118"/>
            <a:ext cx="7354565" cy="2527443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045D1D2-B97F-4FED-A96F-ADA3254482AD}"/>
              </a:ext>
            </a:extLst>
          </p:cNvPr>
          <p:cNvGraphicFramePr>
            <a:graphicFrameLocks noGrp="1"/>
          </p:cNvGraphicFramePr>
          <p:nvPr/>
        </p:nvGraphicFramePr>
        <p:xfrm>
          <a:off x="2034924" y="2125266"/>
          <a:ext cx="7441276" cy="8818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36499">
                  <a:extLst>
                    <a:ext uri="{9D8B030D-6E8A-4147-A177-3AD203B41FA5}">
                      <a16:colId xmlns:a16="http://schemas.microsoft.com/office/drawing/2014/main" val="3923527353"/>
                    </a:ext>
                  </a:extLst>
                </a:gridCol>
                <a:gridCol w="457285">
                  <a:extLst>
                    <a:ext uri="{9D8B030D-6E8A-4147-A177-3AD203B41FA5}">
                      <a16:colId xmlns:a16="http://schemas.microsoft.com/office/drawing/2014/main" val="2113435623"/>
                    </a:ext>
                  </a:extLst>
                </a:gridCol>
                <a:gridCol w="457285">
                  <a:extLst>
                    <a:ext uri="{9D8B030D-6E8A-4147-A177-3AD203B41FA5}">
                      <a16:colId xmlns:a16="http://schemas.microsoft.com/office/drawing/2014/main" val="1206918403"/>
                    </a:ext>
                  </a:extLst>
                </a:gridCol>
                <a:gridCol w="457285">
                  <a:extLst>
                    <a:ext uri="{9D8B030D-6E8A-4147-A177-3AD203B41FA5}">
                      <a16:colId xmlns:a16="http://schemas.microsoft.com/office/drawing/2014/main" val="3002915977"/>
                    </a:ext>
                  </a:extLst>
                </a:gridCol>
                <a:gridCol w="457285">
                  <a:extLst>
                    <a:ext uri="{9D8B030D-6E8A-4147-A177-3AD203B41FA5}">
                      <a16:colId xmlns:a16="http://schemas.microsoft.com/office/drawing/2014/main" val="3024240800"/>
                    </a:ext>
                  </a:extLst>
                </a:gridCol>
                <a:gridCol w="457285">
                  <a:extLst>
                    <a:ext uri="{9D8B030D-6E8A-4147-A177-3AD203B41FA5}">
                      <a16:colId xmlns:a16="http://schemas.microsoft.com/office/drawing/2014/main" val="1795122162"/>
                    </a:ext>
                  </a:extLst>
                </a:gridCol>
                <a:gridCol w="457285">
                  <a:extLst>
                    <a:ext uri="{9D8B030D-6E8A-4147-A177-3AD203B41FA5}">
                      <a16:colId xmlns:a16="http://schemas.microsoft.com/office/drawing/2014/main" val="1596806944"/>
                    </a:ext>
                  </a:extLst>
                </a:gridCol>
                <a:gridCol w="457285">
                  <a:extLst>
                    <a:ext uri="{9D8B030D-6E8A-4147-A177-3AD203B41FA5}">
                      <a16:colId xmlns:a16="http://schemas.microsoft.com/office/drawing/2014/main" val="2420054344"/>
                    </a:ext>
                  </a:extLst>
                </a:gridCol>
                <a:gridCol w="457285">
                  <a:extLst>
                    <a:ext uri="{9D8B030D-6E8A-4147-A177-3AD203B41FA5}">
                      <a16:colId xmlns:a16="http://schemas.microsoft.com/office/drawing/2014/main" val="2394054669"/>
                    </a:ext>
                  </a:extLst>
                </a:gridCol>
                <a:gridCol w="457285">
                  <a:extLst>
                    <a:ext uri="{9D8B030D-6E8A-4147-A177-3AD203B41FA5}">
                      <a16:colId xmlns:a16="http://schemas.microsoft.com/office/drawing/2014/main" val="4225615193"/>
                    </a:ext>
                  </a:extLst>
                </a:gridCol>
                <a:gridCol w="457285">
                  <a:extLst>
                    <a:ext uri="{9D8B030D-6E8A-4147-A177-3AD203B41FA5}">
                      <a16:colId xmlns:a16="http://schemas.microsoft.com/office/drawing/2014/main" val="293898913"/>
                    </a:ext>
                  </a:extLst>
                </a:gridCol>
                <a:gridCol w="488464">
                  <a:extLst>
                    <a:ext uri="{9D8B030D-6E8A-4147-A177-3AD203B41FA5}">
                      <a16:colId xmlns:a16="http://schemas.microsoft.com/office/drawing/2014/main" val="467869397"/>
                    </a:ext>
                  </a:extLst>
                </a:gridCol>
                <a:gridCol w="498857">
                  <a:extLst>
                    <a:ext uri="{9D8B030D-6E8A-4147-A177-3AD203B41FA5}">
                      <a16:colId xmlns:a16="http://schemas.microsoft.com/office/drawing/2014/main" val="3779420231"/>
                    </a:ext>
                  </a:extLst>
                </a:gridCol>
                <a:gridCol w="467678">
                  <a:extLst>
                    <a:ext uri="{9D8B030D-6E8A-4147-A177-3AD203B41FA5}">
                      <a16:colId xmlns:a16="http://schemas.microsoft.com/office/drawing/2014/main" val="837715995"/>
                    </a:ext>
                  </a:extLst>
                </a:gridCol>
                <a:gridCol w="488464">
                  <a:extLst>
                    <a:ext uri="{9D8B030D-6E8A-4147-A177-3AD203B41FA5}">
                      <a16:colId xmlns:a16="http://schemas.microsoft.com/office/drawing/2014/main" val="1757233651"/>
                    </a:ext>
                  </a:extLst>
                </a:gridCol>
                <a:gridCol w="488464">
                  <a:extLst>
                    <a:ext uri="{9D8B030D-6E8A-4147-A177-3AD203B41FA5}">
                      <a16:colId xmlns:a16="http://schemas.microsoft.com/office/drawing/2014/main" val="1387863091"/>
                    </a:ext>
                  </a:extLst>
                </a:gridCol>
              </a:tblGrid>
              <a:tr h="44092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Size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 dirty="0">
                          <a:effectLst/>
                        </a:rPr>
                        <a:t>Full </a:t>
                      </a:r>
                      <a:br>
                        <a:rPr lang="en-US" sz="800" u="none" strike="noStrike" dirty="0">
                          <a:effectLst/>
                        </a:rPr>
                      </a:br>
                      <a:r>
                        <a:rPr lang="en-US" sz="800" u="none" strike="noStrike" dirty="0">
                          <a:effectLst/>
                        </a:rPr>
                        <a:t>length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 dirty="0">
                          <a:effectLst/>
                        </a:rPr>
                        <a:t>Full </a:t>
                      </a:r>
                      <a:br>
                        <a:rPr lang="en-US" sz="800" u="none" strike="noStrike" dirty="0">
                          <a:effectLst/>
                        </a:rPr>
                      </a:br>
                      <a:r>
                        <a:rPr lang="en-US" sz="800" u="none" strike="noStrike" dirty="0">
                          <a:effectLst/>
                        </a:rPr>
                        <a:t>length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 dirty="0">
                          <a:effectLst/>
                        </a:rPr>
                        <a:t>Full </a:t>
                      </a:r>
                      <a:br>
                        <a:rPr lang="en-US" sz="800" u="none" strike="noStrike" dirty="0">
                          <a:effectLst/>
                        </a:rPr>
                      </a:br>
                      <a:r>
                        <a:rPr lang="en-US" sz="800" u="none" strike="noStrike" dirty="0">
                          <a:effectLst/>
                        </a:rPr>
                        <a:t>length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 dirty="0">
                          <a:effectLst/>
                        </a:rPr>
                        <a:t>Full </a:t>
                      </a:r>
                      <a:br>
                        <a:rPr lang="en-US" sz="800" u="none" strike="noStrike" dirty="0">
                          <a:effectLst/>
                        </a:rPr>
                      </a:br>
                      <a:r>
                        <a:rPr lang="en-US" sz="800" u="none" strike="noStrike" dirty="0">
                          <a:effectLst/>
                        </a:rPr>
                        <a:t>length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 dirty="0">
                          <a:effectLst/>
                        </a:rPr>
                        <a:t>Full </a:t>
                      </a:r>
                      <a:br>
                        <a:rPr lang="en-US" sz="800" u="none" strike="noStrike" dirty="0">
                          <a:effectLst/>
                        </a:rPr>
                      </a:br>
                      <a:r>
                        <a:rPr lang="en-US" sz="800" u="none" strike="noStrike" dirty="0">
                          <a:effectLst/>
                        </a:rPr>
                        <a:t>length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 dirty="0">
                          <a:effectLst/>
                        </a:rPr>
                        <a:t>Kinase </a:t>
                      </a:r>
                      <a:br>
                        <a:rPr lang="en-US" sz="800" u="none" strike="noStrike" dirty="0">
                          <a:effectLst/>
                        </a:rPr>
                      </a:br>
                      <a:r>
                        <a:rPr lang="en-US" sz="800" u="none" strike="noStrike" dirty="0">
                          <a:effectLst/>
                        </a:rPr>
                        <a:t>domain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 dirty="0">
                          <a:effectLst/>
                        </a:rPr>
                        <a:t>Kinase </a:t>
                      </a:r>
                      <a:br>
                        <a:rPr lang="en-US" sz="800" u="none" strike="noStrike" dirty="0">
                          <a:effectLst/>
                        </a:rPr>
                      </a:br>
                      <a:r>
                        <a:rPr lang="en-US" sz="800" u="none" strike="noStrike" dirty="0">
                          <a:effectLst/>
                        </a:rPr>
                        <a:t>domain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 dirty="0">
                          <a:effectLst/>
                        </a:rPr>
                        <a:t>Kinase </a:t>
                      </a:r>
                      <a:br>
                        <a:rPr lang="en-US" sz="800" u="none" strike="noStrike" dirty="0">
                          <a:effectLst/>
                        </a:rPr>
                      </a:br>
                      <a:r>
                        <a:rPr lang="en-US" sz="800" u="none" strike="noStrike" dirty="0">
                          <a:effectLst/>
                        </a:rPr>
                        <a:t>domain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 dirty="0">
                          <a:effectLst/>
                        </a:rPr>
                        <a:t>Kinase </a:t>
                      </a:r>
                      <a:br>
                        <a:rPr lang="en-US" sz="800" u="none" strike="noStrike" dirty="0">
                          <a:effectLst/>
                        </a:rPr>
                      </a:br>
                      <a:r>
                        <a:rPr lang="en-US" sz="800" u="none" strike="noStrike" dirty="0">
                          <a:effectLst/>
                        </a:rPr>
                        <a:t>domain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 dirty="0">
                          <a:effectLst/>
                        </a:rPr>
                        <a:t>Kinase </a:t>
                      </a:r>
                      <a:br>
                        <a:rPr lang="en-US" sz="800" u="none" strike="noStrike" dirty="0">
                          <a:effectLst/>
                        </a:rPr>
                      </a:br>
                      <a:r>
                        <a:rPr lang="en-US" sz="800" u="none" strike="noStrike" dirty="0">
                          <a:effectLst/>
                        </a:rPr>
                        <a:t>domain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 dirty="0">
                          <a:effectLst/>
                        </a:rPr>
                        <a:t>Kinase </a:t>
                      </a:r>
                      <a:br>
                        <a:rPr lang="en-US" sz="800" u="none" strike="noStrike" dirty="0">
                          <a:effectLst/>
                        </a:rPr>
                      </a:br>
                      <a:r>
                        <a:rPr lang="en-US" sz="800" u="none" strike="noStrike" dirty="0">
                          <a:effectLst/>
                        </a:rPr>
                        <a:t>domain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 dirty="0">
                          <a:effectLst/>
                        </a:rPr>
                        <a:t>Kinase </a:t>
                      </a:r>
                      <a:br>
                        <a:rPr lang="en-US" sz="800" u="none" strike="noStrike" dirty="0">
                          <a:effectLst/>
                        </a:rPr>
                      </a:br>
                      <a:r>
                        <a:rPr lang="en-US" sz="800" u="none" strike="noStrike" dirty="0">
                          <a:effectLst/>
                        </a:rPr>
                        <a:t>domain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 dirty="0">
                          <a:effectLst/>
                        </a:rPr>
                        <a:t>Kinase </a:t>
                      </a:r>
                      <a:br>
                        <a:rPr lang="en-US" sz="800" u="none" strike="noStrike" dirty="0">
                          <a:effectLst/>
                        </a:rPr>
                      </a:br>
                      <a:r>
                        <a:rPr lang="en-US" sz="800" u="none" strike="noStrike" dirty="0">
                          <a:effectLst/>
                        </a:rPr>
                        <a:t>domain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Kinase </a:t>
                      </a:r>
                      <a:br>
                        <a:rPr lang="en-US" sz="800" u="none" strike="noStrike">
                          <a:effectLst/>
                        </a:rPr>
                      </a:br>
                      <a:r>
                        <a:rPr lang="en-US" sz="800" u="none" strike="noStrike">
                          <a:effectLst/>
                        </a:rPr>
                        <a:t>domain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Kinase </a:t>
                      </a:r>
                      <a:br>
                        <a:rPr lang="en-US" sz="800" u="none" strike="noStrike">
                          <a:effectLst/>
                        </a:rPr>
                      </a:br>
                      <a:r>
                        <a:rPr lang="en-US" sz="800" u="none" strike="noStrike">
                          <a:effectLst/>
                        </a:rPr>
                        <a:t>domain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extLst>
                  <a:ext uri="{0D108BD9-81ED-4DB2-BD59-A6C34878D82A}">
                    <a16:rowId xmlns:a16="http://schemas.microsoft.com/office/drawing/2014/main" val="1808959236"/>
                  </a:ext>
                </a:extLst>
              </a:tr>
              <a:tr h="22046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Genetics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Wildtype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Wildtype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Wildtype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Wildtype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Wildtype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Wildtype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Wildtype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Wildtype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Wildtype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Wildtype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2x pThr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2x pThr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 dirty="0">
                          <a:effectLst/>
                        </a:rPr>
                        <a:t>2x pThr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 dirty="0">
                          <a:effectLst/>
                        </a:rPr>
                        <a:t>2x pThr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2x pThr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extLst>
                  <a:ext uri="{0D108BD9-81ED-4DB2-BD59-A6C34878D82A}">
                    <a16:rowId xmlns:a16="http://schemas.microsoft.com/office/drawing/2014/main" val="4065503238"/>
                  </a:ext>
                </a:extLst>
              </a:tr>
              <a:tr h="22046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 dirty="0">
                          <a:effectLst/>
                        </a:rPr>
                        <a:t>Hours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3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572" marR="3572" marT="3572" marB="0" anchor="b"/>
                </a:tc>
                <a:extLst>
                  <a:ext uri="{0D108BD9-81ED-4DB2-BD59-A6C34878D82A}">
                    <a16:rowId xmlns:a16="http://schemas.microsoft.com/office/drawing/2014/main" val="354264647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B959164-C029-423E-A122-69E66B05E85F}"/>
              </a:ext>
            </a:extLst>
          </p:cNvPr>
          <p:cNvSpPr txBox="1"/>
          <p:nvPr/>
        </p:nvSpPr>
        <p:spPr>
          <a:xfrm>
            <a:off x="9348939" y="5221208"/>
            <a:ext cx="942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>
                <a:cs typeface="Times New Roman" panose="02020603050405020304" pitchFamily="18" charset="0"/>
              </a:rPr>
              <a:t>α</a:t>
            </a:r>
            <a:r>
              <a:rPr lang="en-US" dirty="0">
                <a:cs typeface="Times New Roman" panose="02020603050405020304" pitchFamily="18" charset="0"/>
              </a:rPr>
              <a:t>-6x His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103D08-6099-4FB6-8CCA-21FEF1EE2D06}"/>
              </a:ext>
            </a:extLst>
          </p:cNvPr>
          <p:cNvSpPr txBox="1"/>
          <p:nvPr/>
        </p:nvSpPr>
        <p:spPr>
          <a:xfrm>
            <a:off x="1515136" y="4141048"/>
            <a:ext cx="1275029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dirty="0"/>
              <a:t>Phospho-CHKtide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C2A28947-36BA-4E40-B338-B8FACBCF483A}"/>
              </a:ext>
            </a:extLst>
          </p:cNvPr>
          <p:cNvCxnSpPr/>
          <p:nvPr/>
        </p:nvCxnSpPr>
        <p:spPr>
          <a:xfrm>
            <a:off x="2371618" y="4038600"/>
            <a:ext cx="53340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E61A2D48-1048-4C1A-9BA8-5CA43C51C961}"/>
              </a:ext>
            </a:extLst>
          </p:cNvPr>
          <p:cNvSpPr txBox="1"/>
          <p:nvPr/>
        </p:nvSpPr>
        <p:spPr>
          <a:xfrm>
            <a:off x="1674414" y="5424052"/>
            <a:ext cx="1582806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200" dirty="0"/>
              <a:t>Non-phospho-CHKtide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B24F169-BD6A-4C85-9F4A-01D2BE3A316E}"/>
              </a:ext>
            </a:extLst>
          </p:cNvPr>
          <p:cNvCxnSpPr/>
          <p:nvPr/>
        </p:nvCxnSpPr>
        <p:spPr>
          <a:xfrm>
            <a:off x="2199117" y="5271651"/>
            <a:ext cx="53340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02061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511</Words>
  <Application>Microsoft Macintosh PowerPoint</Application>
  <PresentationFormat>Widescreen</PresentationFormat>
  <Paragraphs>379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Full Uncropped Original Blots</vt:lpstr>
      <vt:lpstr>PowerPoint Presentation</vt:lpstr>
      <vt:lpstr>Fig 3C/Fig S10A</vt:lpstr>
      <vt:lpstr>Fig 3C/Fig S10A Replicate</vt:lpstr>
      <vt:lpstr>Fig 3C/Fig S10A Replicate</vt:lpstr>
      <vt:lpstr>PowerPoint Presentation</vt:lpstr>
      <vt:lpstr>Fig 3D </vt:lpstr>
      <vt:lpstr>Fig 3D replicate</vt:lpstr>
      <vt:lpstr>Fig 3D Replicate</vt:lpstr>
      <vt:lpstr>Fig 3D Replicate</vt:lpstr>
      <vt:lpstr>Fig S10B </vt:lpstr>
      <vt:lpstr>Fig S10B Replicate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Original and Replicate blots</dc:title>
  <dc:creator>Jack Moen</dc:creator>
  <cp:lastModifiedBy>Rinehart, Jesse</cp:lastModifiedBy>
  <cp:revision>10</cp:revision>
  <dcterms:created xsi:type="dcterms:W3CDTF">2022-11-07T22:16:44Z</dcterms:created>
  <dcterms:modified xsi:type="dcterms:W3CDTF">2022-11-11T17:02:56Z</dcterms:modified>
</cp:coreProperties>
</file>