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1"/>
  </p:notesMasterIdLst>
  <p:sldIdLst>
    <p:sldId id="304" r:id="rId5"/>
    <p:sldId id="319" r:id="rId6"/>
    <p:sldId id="320" r:id="rId7"/>
    <p:sldId id="321" r:id="rId8"/>
    <p:sldId id="322" r:id="rId9"/>
    <p:sldId id="323" r:id="rId10"/>
    <p:sldId id="324" r:id="rId11"/>
    <p:sldId id="293" r:id="rId12"/>
    <p:sldId id="325" r:id="rId13"/>
    <p:sldId id="295" r:id="rId14"/>
    <p:sldId id="296" r:id="rId15"/>
    <p:sldId id="305" r:id="rId16"/>
    <p:sldId id="311" r:id="rId17"/>
    <p:sldId id="308" r:id="rId18"/>
    <p:sldId id="306" r:id="rId19"/>
    <p:sldId id="312" r:id="rId20"/>
    <p:sldId id="315" r:id="rId21"/>
    <p:sldId id="317" r:id="rId22"/>
    <p:sldId id="318" r:id="rId23"/>
    <p:sldId id="313" r:id="rId24"/>
    <p:sldId id="299" r:id="rId25"/>
    <p:sldId id="300" r:id="rId26"/>
    <p:sldId id="301" r:id="rId27"/>
    <p:sldId id="302" r:id="rId28"/>
    <p:sldId id="314" r:id="rId29"/>
    <p:sldId id="303" r:id="rId30"/>
  </p:sldIdLst>
  <p:sldSz cx="6858000" cy="9906000" type="A4"/>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90" userDrawn="1">
          <p15:clr>
            <a:srgbClr val="A4A3A4"/>
          </p15:clr>
        </p15:guide>
        <p15:guide id="2"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A89873-D3C7-54C8-8D68-B38549276290}" name="Chatterjee, Megha" initials="MC" userId="S::u242815@bcm.edu::ed58db12-53e9-4e3d-a0b1-b6ae20b94fa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6B0F80-18CC-4F3E-9E3B-1545B7D38510}" v="9" dt="2025-06-27T19:48:32.4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2658" y="72"/>
      </p:cViewPr>
      <p:guideLst>
        <p:guide orient="horz" pos="529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tterjee, Megha" userId="ed58db12-53e9-4e3d-a0b1-b6ae20b94fa4" providerId="ADAL" clId="{316B0F80-18CC-4F3E-9E3B-1545B7D38510}"/>
    <pc:docChg chg="custSel modSld">
      <pc:chgData name="Chatterjee, Megha" userId="ed58db12-53e9-4e3d-a0b1-b6ae20b94fa4" providerId="ADAL" clId="{316B0F80-18CC-4F3E-9E3B-1545B7D38510}" dt="2025-06-27T19:48:38.996" v="88" actId="1076"/>
      <pc:docMkLst>
        <pc:docMk/>
      </pc:docMkLst>
      <pc:sldChg chg="addSp delSp modSp mod">
        <pc:chgData name="Chatterjee, Megha" userId="ed58db12-53e9-4e3d-a0b1-b6ae20b94fa4" providerId="ADAL" clId="{316B0F80-18CC-4F3E-9E3B-1545B7D38510}" dt="2025-06-27T19:48:38.996" v="88" actId="1076"/>
        <pc:sldMkLst>
          <pc:docMk/>
          <pc:sldMk cId="2336058110" sldId="293"/>
        </pc:sldMkLst>
        <pc:spChg chg="mod">
          <ac:chgData name="Chatterjee, Megha" userId="ed58db12-53e9-4e3d-a0b1-b6ae20b94fa4" providerId="ADAL" clId="{316B0F80-18CC-4F3E-9E3B-1545B7D38510}" dt="2025-06-27T17:46:29.749" v="51" actId="20577"/>
          <ac:spMkLst>
            <pc:docMk/>
            <pc:sldMk cId="2336058110" sldId="293"/>
            <ac:spMk id="40" creationId="{00000000-0000-0000-0000-000000000000}"/>
          </ac:spMkLst>
        </pc:spChg>
        <pc:spChg chg="mod">
          <ac:chgData name="Chatterjee, Megha" userId="ed58db12-53e9-4e3d-a0b1-b6ae20b94fa4" providerId="ADAL" clId="{316B0F80-18CC-4F3E-9E3B-1545B7D38510}" dt="2025-06-27T17:47:00.291" v="67" actId="20577"/>
          <ac:spMkLst>
            <pc:docMk/>
            <pc:sldMk cId="2336058110" sldId="293"/>
            <ac:spMk id="68" creationId="{00000000-0000-0000-0000-000000000000}"/>
          </ac:spMkLst>
        </pc:spChg>
        <pc:grpChg chg="del">
          <ac:chgData name="Chatterjee, Megha" userId="ed58db12-53e9-4e3d-a0b1-b6ae20b94fa4" providerId="ADAL" clId="{316B0F80-18CC-4F3E-9E3B-1545B7D38510}" dt="2025-06-27T17:44:56.527" v="10" actId="478"/>
          <ac:grpSpMkLst>
            <pc:docMk/>
            <pc:sldMk cId="2336058110" sldId="293"/>
            <ac:grpSpMk id="6" creationId="{6BF2F160-C9BA-57D9-A818-69975758A3CE}"/>
          </ac:grpSpMkLst>
        </pc:grpChg>
        <pc:grpChg chg="del">
          <ac:chgData name="Chatterjee, Megha" userId="ed58db12-53e9-4e3d-a0b1-b6ae20b94fa4" providerId="ADAL" clId="{316B0F80-18CC-4F3E-9E3B-1545B7D38510}" dt="2025-06-27T17:44:57.181" v="11" actId="478"/>
          <ac:grpSpMkLst>
            <pc:docMk/>
            <pc:sldMk cId="2336058110" sldId="293"/>
            <ac:grpSpMk id="22" creationId="{00000000-0000-0000-0000-000000000000}"/>
          </ac:grpSpMkLst>
        </pc:grpChg>
        <pc:grpChg chg="del">
          <ac:chgData name="Chatterjee, Megha" userId="ed58db12-53e9-4e3d-a0b1-b6ae20b94fa4" providerId="ADAL" clId="{316B0F80-18CC-4F3E-9E3B-1545B7D38510}" dt="2025-06-27T17:44:55.478" v="9" actId="478"/>
          <ac:grpSpMkLst>
            <pc:docMk/>
            <pc:sldMk cId="2336058110" sldId="293"/>
            <ac:grpSpMk id="25" creationId="{00000000-0000-0000-0000-000000000000}"/>
          </ac:grpSpMkLst>
        </pc:grpChg>
        <pc:grpChg chg="del">
          <ac:chgData name="Chatterjee, Megha" userId="ed58db12-53e9-4e3d-a0b1-b6ae20b94fa4" providerId="ADAL" clId="{316B0F80-18CC-4F3E-9E3B-1545B7D38510}" dt="2025-06-27T17:44:54.015" v="7" actId="478"/>
          <ac:grpSpMkLst>
            <pc:docMk/>
            <pc:sldMk cId="2336058110" sldId="293"/>
            <ac:grpSpMk id="32" creationId="{00000000-0000-0000-0000-000000000000}"/>
          </ac:grpSpMkLst>
        </pc:grpChg>
        <pc:grpChg chg="del">
          <ac:chgData name="Chatterjee, Megha" userId="ed58db12-53e9-4e3d-a0b1-b6ae20b94fa4" providerId="ADAL" clId="{316B0F80-18CC-4F3E-9E3B-1545B7D38510}" dt="2025-06-27T17:44:52.150" v="5" actId="478"/>
          <ac:grpSpMkLst>
            <pc:docMk/>
            <pc:sldMk cId="2336058110" sldId="293"/>
            <ac:grpSpMk id="39" creationId="{00000000-0000-0000-0000-000000000000}"/>
          </ac:grpSpMkLst>
        </pc:grpChg>
        <pc:grpChg chg="del">
          <ac:chgData name="Chatterjee, Megha" userId="ed58db12-53e9-4e3d-a0b1-b6ae20b94fa4" providerId="ADAL" clId="{316B0F80-18CC-4F3E-9E3B-1545B7D38510}" dt="2025-06-27T17:44:54.847" v="8" actId="478"/>
          <ac:grpSpMkLst>
            <pc:docMk/>
            <pc:sldMk cId="2336058110" sldId="293"/>
            <ac:grpSpMk id="47" creationId="{517A94A0-A22A-81FA-B0A0-29A3E6C48916}"/>
          </ac:grpSpMkLst>
        </pc:grpChg>
        <pc:grpChg chg="del">
          <ac:chgData name="Chatterjee, Megha" userId="ed58db12-53e9-4e3d-a0b1-b6ae20b94fa4" providerId="ADAL" clId="{316B0F80-18CC-4F3E-9E3B-1545B7D38510}" dt="2025-06-27T17:44:52.903" v="6" actId="478"/>
          <ac:grpSpMkLst>
            <pc:docMk/>
            <pc:sldMk cId="2336058110" sldId="293"/>
            <ac:grpSpMk id="90" creationId="{E99C1D13-9335-BE0E-5BF2-B4E24A25DCC2}"/>
          </ac:grpSpMkLst>
        </pc:grpChg>
        <pc:grpChg chg="del">
          <ac:chgData name="Chatterjee, Megha" userId="ed58db12-53e9-4e3d-a0b1-b6ae20b94fa4" providerId="ADAL" clId="{316B0F80-18CC-4F3E-9E3B-1545B7D38510}" dt="2025-06-27T17:44:51.030" v="4" actId="478"/>
          <ac:grpSpMkLst>
            <pc:docMk/>
            <pc:sldMk cId="2336058110" sldId="293"/>
            <ac:grpSpMk id="96" creationId="{96AC5C2C-D31E-0717-7A9F-4266FFD4B712}"/>
          </ac:grpSpMkLst>
        </pc:grpChg>
        <pc:grpChg chg="del">
          <ac:chgData name="Chatterjee, Megha" userId="ed58db12-53e9-4e3d-a0b1-b6ae20b94fa4" providerId="ADAL" clId="{316B0F80-18CC-4F3E-9E3B-1545B7D38510}" dt="2025-06-27T17:44:48.428" v="1" actId="478"/>
          <ac:grpSpMkLst>
            <pc:docMk/>
            <pc:sldMk cId="2336058110" sldId="293"/>
            <ac:grpSpMk id="105" creationId="{56A5F3EB-17D6-E557-DB1F-1490AE849553}"/>
          </ac:grpSpMkLst>
        </pc:grpChg>
        <pc:grpChg chg="del">
          <ac:chgData name="Chatterjee, Megha" userId="ed58db12-53e9-4e3d-a0b1-b6ae20b94fa4" providerId="ADAL" clId="{316B0F80-18CC-4F3E-9E3B-1545B7D38510}" dt="2025-06-27T17:44:47.848" v="0" actId="478"/>
          <ac:grpSpMkLst>
            <pc:docMk/>
            <pc:sldMk cId="2336058110" sldId="293"/>
            <ac:grpSpMk id="106" creationId="{E699868D-F02A-C4E1-62D5-D8825F8F3EFC}"/>
          </ac:grpSpMkLst>
        </pc:grpChg>
        <pc:grpChg chg="del">
          <ac:chgData name="Chatterjee, Megha" userId="ed58db12-53e9-4e3d-a0b1-b6ae20b94fa4" providerId="ADAL" clId="{316B0F80-18CC-4F3E-9E3B-1545B7D38510}" dt="2025-06-27T17:44:49.348" v="2" actId="478"/>
          <ac:grpSpMkLst>
            <pc:docMk/>
            <pc:sldMk cId="2336058110" sldId="293"/>
            <ac:grpSpMk id="107" creationId="{7861E77D-2D08-27CB-4A9D-DFF2F5C7F0E1}"/>
          </ac:grpSpMkLst>
        </pc:grpChg>
        <pc:grpChg chg="del">
          <ac:chgData name="Chatterjee, Megha" userId="ed58db12-53e9-4e3d-a0b1-b6ae20b94fa4" providerId="ADAL" clId="{316B0F80-18CC-4F3E-9E3B-1545B7D38510}" dt="2025-06-27T17:44:50.066" v="3" actId="478"/>
          <ac:grpSpMkLst>
            <pc:docMk/>
            <pc:sldMk cId="2336058110" sldId="293"/>
            <ac:grpSpMk id="108" creationId="{88BA0082-298F-BFE2-D14C-52376B8E6455}"/>
          </ac:grpSpMkLst>
        </pc:grpChg>
        <pc:picChg chg="add mod">
          <ac:chgData name="Chatterjee, Megha" userId="ed58db12-53e9-4e3d-a0b1-b6ae20b94fa4" providerId="ADAL" clId="{316B0F80-18CC-4F3E-9E3B-1545B7D38510}" dt="2025-06-27T19:48:38.996" v="88" actId="1076"/>
          <ac:picMkLst>
            <pc:docMk/>
            <pc:sldMk cId="2336058110" sldId="293"/>
            <ac:picMk id="3" creationId="{32242793-B957-9A5B-C866-E96EF507103C}"/>
          </ac:picMkLst>
        </pc:picChg>
        <pc:picChg chg="add mod">
          <ac:chgData name="Chatterjee, Megha" userId="ed58db12-53e9-4e3d-a0b1-b6ae20b94fa4" providerId="ADAL" clId="{316B0F80-18CC-4F3E-9E3B-1545B7D38510}" dt="2025-06-27T17:45:43.384" v="22" actId="1076"/>
          <ac:picMkLst>
            <pc:docMk/>
            <pc:sldMk cId="2336058110" sldId="293"/>
            <ac:picMk id="110" creationId="{7DF63FC8-175B-C22D-1454-82A7CD754407}"/>
          </ac:picMkLst>
        </pc:picChg>
        <pc:picChg chg="add mod">
          <ac:chgData name="Chatterjee, Megha" userId="ed58db12-53e9-4e3d-a0b1-b6ae20b94fa4" providerId="ADAL" clId="{316B0F80-18CC-4F3E-9E3B-1545B7D38510}" dt="2025-06-27T17:45:46.042" v="23" actId="1076"/>
          <ac:picMkLst>
            <pc:docMk/>
            <pc:sldMk cId="2336058110" sldId="293"/>
            <ac:picMk id="112" creationId="{1EAD6F72-3332-C66E-24E4-3B02B1B633FE}"/>
          </ac:picMkLst>
        </pc:picChg>
        <pc:picChg chg="add mod">
          <ac:chgData name="Chatterjee, Megha" userId="ed58db12-53e9-4e3d-a0b1-b6ae20b94fa4" providerId="ADAL" clId="{316B0F80-18CC-4F3E-9E3B-1545B7D38510}" dt="2025-06-27T17:45:59.892" v="28" actId="1076"/>
          <ac:picMkLst>
            <pc:docMk/>
            <pc:sldMk cId="2336058110" sldId="293"/>
            <ac:picMk id="114" creationId="{612B393D-E667-740B-B9EC-C7648DB02563}"/>
          </ac:picMkLst>
        </pc:picChg>
        <pc:picChg chg="add mod">
          <ac:chgData name="Chatterjee, Megha" userId="ed58db12-53e9-4e3d-a0b1-b6ae20b94fa4" providerId="ADAL" clId="{316B0F80-18CC-4F3E-9E3B-1545B7D38510}" dt="2025-06-27T17:46:12.660" v="33" actId="1076"/>
          <ac:picMkLst>
            <pc:docMk/>
            <pc:sldMk cId="2336058110" sldId="293"/>
            <ac:picMk id="116" creationId="{7D414AD9-655F-9D28-9C1F-834F287516CF}"/>
          </ac:picMkLst>
        </pc:picChg>
        <pc:picChg chg="add mod">
          <ac:chgData name="Chatterjee, Megha" userId="ed58db12-53e9-4e3d-a0b1-b6ae20b94fa4" providerId="ADAL" clId="{316B0F80-18CC-4F3E-9E3B-1545B7D38510}" dt="2025-06-27T17:46:52.270" v="56" actId="1076"/>
          <ac:picMkLst>
            <pc:docMk/>
            <pc:sldMk cId="2336058110" sldId="293"/>
            <ac:picMk id="118" creationId="{7A63DF17-1CD3-C291-5276-C0D41CB61EAE}"/>
          </ac:picMkLst>
        </pc:picChg>
        <pc:picChg chg="add mod">
          <ac:chgData name="Chatterjee, Megha" userId="ed58db12-53e9-4e3d-a0b1-b6ae20b94fa4" providerId="ADAL" clId="{316B0F80-18CC-4F3E-9E3B-1545B7D38510}" dt="2025-06-27T17:47:12.421" v="72" actId="1076"/>
          <ac:picMkLst>
            <pc:docMk/>
            <pc:sldMk cId="2336058110" sldId="293"/>
            <ac:picMk id="120" creationId="{C301A763-EFF1-B536-EFAC-E7060367F07E}"/>
          </ac:picMkLst>
        </pc:picChg>
        <pc:picChg chg="add mod">
          <ac:chgData name="Chatterjee, Megha" userId="ed58db12-53e9-4e3d-a0b1-b6ae20b94fa4" providerId="ADAL" clId="{316B0F80-18CC-4F3E-9E3B-1545B7D38510}" dt="2025-06-27T17:47:25.699" v="77" actId="1076"/>
          <ac:picMkLst>
            <pc:docMk/>
            <pc:sldMk cId="2336058110" sldId="293"/>
            <ac:picMk id="122" creationId="{32F742BE-A976-DCF0-75CD-1998D46A2213}"/>
          </ac:picMkLst>
        </pc:picChg>
        <pc:picChg chg="add del mod">
          <ac:chgData name="Chatterjee, Megha" userId="ed58db12-53e9-4e3d-a0b1-b6ae20b94fa4" providerId="ADAL" clId="{316B0F80-18CC-4F3E-9E3B-1545B7D38510}" dt="2025-06-27T19:48:21.412" v="83" actId="478"/>
          <ac:picMkLst>
            <pc:docMk/>
            <pc:sldMk cId="2336058110" sldId="293"/>
            <ac:picMk id="124" creationId="{1BD8E06F-42BA-7201-EC07-415E2D3D3E8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96828282-6DED-4FF9-A33D-AC9D8BC39E25}" type="datetimeFigureOut">
              <a:rPr lang="en-US" smtClean="0"/>
              <a:t>6/27/2025</a:t>
            </a:fld>
            <a:endParaRPr lang="en-US"/>
          </a:p>
        </p:txBody>
      </p:sp>
      <p:sp>
        <p:nvSpPr>
          <p:cNvPr id="4" name="Slide Image Placeholder 3"/>
          <p:cNvSpPr>
            <a:spLocks noGrp="1" noRot="1" noChangeAspect="1"/>
          </p:cNvSpPr>
          <p:nvPr>
            <p:ph type="sldImg" idx="2"/>
          </p:nvPr>
        </p:nvSpPr>
        <p:spPr>
          <a:xfrm>
            <a:off x="2711450" y="1257300"/>
            <a:ext cx="2349500" cy="339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0DC6EB31-CE92-411D-B9FA-5209063C9E49}" type="slidenum">
              <a:rPr lang="en-US" smtClean="0"/>
              <a:t>‹#›</a:t>
            </a:fld>
            <a:endParaRPr lang="en-US"/>
          </a:p>
        </p:txBody>
      </p:sp>
    </p:spTree>
    <p:extLst>
      <p:ext uri="{BB962C8B-B14F-4D97-AF65-F5344CB8AC3E}">
        <p14:creationId xmlns:p14="http://schemas.microsoft.com/office/powerpoint/2010/main" val="3334067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1450" y="1257300"/>
            <a:ext cx="2349500" cy="3394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C6EB31-CE92-411D-B9FA-5209063C9E49}" type="slidenum">
              <a:rPr lang="en-US" smtClean="0"/>
              <a:t>20</a:t>
            </a:fld>
            <a:endParaRPr lang="en-US"/>
          </a:p>
        </p:txBody>
      </p:sp>
    </p:spTree>
    <p:extLst>
      <p:ext uri="{BB962C8B-B14F-4D97-AF65-F5344CB8AC3E}">
        <p14:creationId xmlns:p14="http://schemas.microsoft.com/office/powerpoint/2010/main" val="2625664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lstStyle/>
          <a:p>
            <a:r>
              <a:t>Footer</a:t>
            </a:r>
          </a:p>
        </p:txBody>
      </p:sp>
      <p:sp>
        <p:nvSpPr>
          <p:cNvPr id="3" name="PlaceHolder 2"/>
          <p:cNvSpPr>
            <a:spLocks noGrp="1"/>
          </p:cNvSpPr>
          <p:nvPr>
            <p:ph type="sldNum" idx="2"/>
          </p:nvPr>
        </p:nvSpPr>
        <p:spPr/>
        <p:txBody>
          <a:bodyPr/>
          <a:lstStyle/>
          <a:p>
            <a:fld id="{7CF2E958-E820-44CD-93C0-006B87997F26}" type="slidenum">
              <a:t>‹#›</a:t>
            </a:fld>
            <a:endParaRPr/>
          </a:p>
        </p:txBody>
      </p:sp>
      <p:sp>
        <p:nvSpPr>
          <p:cNvPr id="4" name="PlaceHolder 3"/>
          <p:cNvSpPr>
            <a:spLocks noGrp="1"/>
          </p:cNvSpPr>
          <p:nvPr>
            <p:ph type="dt" idx="3"/>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 name="PlaceHolder 1"/>
          <p:cNvSpPr>
            <a:spLocks noGrp="1"/>
          </p:cNvSpPr>
          <p:nvPr>
            <p:ph type="title"/>
          </p:nvPr>
        </p:nvSpPr>
        <p:spPr>
          <a:xfrm>
            <a:off x="342649" y="395154"/>
            <a:ext cx="6169860" cy="1652431"/>
          </a:xfrm>
          <a:prstGeom prst="rect">
            <a:avLst/>
          </a:prstGeom>
          <a:noFill/>
          <a:ln w="0">
            <a:noFill/>
          </a:ln>
        </p:spPr>
        <p:txBody>
          <a:bodyPr lIns="0" tIns="0" rIns="0" bIns="0" anchor="ctr">
            <a:noAutofit/>
          </a:bodyPr>
          <a:lstStyle>
            <a:lvl1pPr indent="0" algn="ctr">
              <a:buNone/>
              <a:defRPr/>
            </a:lvl1pPr>
          </a:lstStyle>
          <a:p>
            <a:pPr indent="0" algn="ctr">
              <a:buNone/>
            </a:pPr>
            <a:endParaRPr lang="en-US" sz="4324" b="0" strike="noStrike" spc="-1">
              <a:solidFill>
                <a:srgbClr val="000000"/>
              </a:solidFill>
              <a:latin typeface="Arial"/>
            </a:endParaRPr>
          </a:p>
        </p:txBody>
      </p:sp>
      <p:sp>
        <p:nvSpPr>
          <p:cNvPr id="8" name="PlaceHolder 2"/>
          <p:cNvSpPr>
            <a:spLocks noGrp="1"/>
          </p:cNvSpPr>
          <p:nvPr>
            <p:ph type="subTitle"/>
          </p:nvPr>
        </p:nvSpPr>
        <p:spPr>
          <a:xfrm>
            <a:off x="342649" y="-445035"/>
            <a:ext cx="348744" cy="5822598"/>
          </a:xfrm>
          <a:prstGeom prst="rect">
            <a:avLst/>
          </a:prstGeom>
          <a:noFill/>
          <a:ln w="0">
            <a:noFill/>
          </a:ln>
        </p:spPr>
        <p:txBody>
          <a:bodyPr lIns="0" tIns="0" rIns="0" bIns="0" anchor="ctr">
            <a:noAutofit/>
          </a:bodyPr>
          <a:lstStyle>
            <a:lvl1pPr indent="0" algn="ctr">
              <a:buNone/>
              <a:defRPr/>
            </a:lvl1pPr>
          </a:lstStyle>
          <a:p>
            <a:pPr indent="0" algn="ctr">
              <a:buNone/>
            </a:pPr>
            <a:endParaRPr lang="en-US" sz="3145" b="0" strike="noStrike" spc="-1">
              <a:solidFill>
                <a:srgbClr val="000000"/>
              </a:solidFill>
              <a:latin typeface="Arial"/>
            </a:endParaRPr>
          </a:p>
        </p:txBody>
      </p:sp>
      <p:sp>
        <p:nvSpPr>
          <p:cNvPr id="4" name="PlaceHolder 3"/>
          <p:cNvSpPr>
            <a:spLocks noGrp="1"/>
          </p:cNvSpPr>
          <p:nvPr>
            <p:ph type="ftr" idx="1"/>
          </p:nvPr>
        </p:nvSpPr>
        <p:spPr/>
        <p:txBody>
          <a:bodyPr/>
          <a:lstStyle/>
          <a:p>
            <a:r>
              <a:t>Footer</a:t>
            </a:r>
          </a:p>
        </p:txBody>
      </p:sp>
      <p:sp>
        <p:nvSpPr>
          <p:cNvPr id="5" name="PlaceHolder 4"/>
          <p:cNvSpPr>
            <a:spLocks noGrp="1"/>
          </p:cNvSpPr>
          <p:nvPr>
            <p:ph type="sldNum" idx="2"/>
          </p:nvPr>
        </p:nvSpPr>
        <p:spPr/>
        <p:txBody>
          <a:bodyPr/>
          <a:lstStyle/>
          <a:p>
            <a:fld id="{32ACD7E5-8023-4DC7-A2E0-2AC9B2C5E9FB}" type="slidenum">
              <a:t>‹#›</a:t>
            </a:fld>
            <a:endParaRPr/>
          </a:p>
        </p:txBody>
      </p:sp>
      <p:sp>
        <p:nvSpPr>
          <p:cNvPr id="6" name="PlaceHolder 5"/>
          <p:cNvSpPr>
            <a:spLocks noGrp="1"/>
          </p:cNvSpPr>
          <p:nvPr>
            <p:ph type="dt" idx="3"/>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342649" y="395154"/>
            <a:ext cx="6169860" cy="1652431"/>
          </a:xfrm>
          <a:prstGeom prst="rect">
            <a:avLst/>
          </a:prstGeom>
          <a:noFill/>
          <a:ln w="0">
            <a:noFill/>
          </a:ln>
        </p:spPr>
        <p:txBody>
          <a:bodyPr lIns="0" tIns="0" rIns="0" bIns="0" anchor="ctr">
            <a:noAutofit/>
          </a:bodyPr>
          <a:lstStyle>
            <a:lvl1pPr indent="0" algn="ctr">
              <a:buNone/>
              <a:defRPr/>
            </a:lvl1pPr>
          </a:lstStyle>
          <a:p>
            <a:pPr indent="0" algn="ctr">
              <a:buNone/>
            </a:pPr>
            <a:endParaRPr lang="en-US" sz="4324" b="0" strike="noStrike" spc="-1">
              <a:solidFill>
                <a:srgbClr val="000000"/>
              </a:solidFill>
              <a:latin typeface="Arial"/>
            </a:endParaRPr>
          </a:p>
        </p:txBody>
      </p:sp>
      <p:sp>
        <p:nvSpPr>
          <p:cNvPr id="10" name="PlaceHolder 2"/>
          <p:cNvSpPr>
            <a:spLocks noGrp="1"/>
          </p:cNvSpPr>
          <p:nvPr>
            <p:ph/>
          </p:nvPr>
        </p:nvSpPr>
        <p:spPr>
          <a:xfrm>
            <a:off x="342649" y="2317860"/>
            <a:ext cx="348744" cy="296454"/>
          </a:xfrm>
          <a:prstGeom prst="rect">
            <a:avLst/>
          </a:prstGeom>
          <a:noFill/>
          <a:ln w="0">
            <a:noFill/>
          </a:ln>
        </p:spPr>
        <p:txBody>
          <a:bodyPr lIns="0" tIns="0" rIns="0" bIns="0" anchor="t">
            <a:normAutofit fontScale="3124"/>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4" name="PlaceHolder 3"/>
          <p:cNvSpPr>
            <a:spLocks noGrp="1"/>
          </p:cNvSpPr>
          <p:nvPr>
            <p:ph type="ftr" idx="1"/>
          </p:nvPr>
        </p:nvSpPr>
        <p:spPr/>
        <p:txBody>
          <a:bodyPr/>
          <a:lstStyle/>
          <a:p>
            <a:r>
              <a:t>Footer</a:t>
            </a:r>
          </a:p>
        </p:txBody>
      </p:sp>
      <p:sp>
        <p:nvSpPr>
          <p:cNvPr id="5" name="PlaceHolder 4"/>
          <p:cNvSpPr>
            <a:spLocks noGrp="1"/>
          </p:cNvSpPr>
          <p:nvPr>
            <p:ph type="sldNum" idx="2"/>
          </p:nvPr>
        </p:nvSpPr>
        <p:spPr/>
        <p:txBody>
          <a:bodyPr/>
          <a:lstStyle/>
          <a:p>
            <a:fld id="{03EB8C98-9AB2-486A-BE33-3559DD64B610}" type="slidenum">
              <a:t>‹#›</a:t>
            </a:fld>
            <a:endParaRPr/>
          </a:p>
        </p:txBody>
      </p:sp>
      <p:sp>
        <p:nvSpPr>
          <p:cNvPr id="6" name="PlaceHolder 5"/>
          <p:cNvSpPr>
            <a:spLocks noGrp="1"/>
          </p:cNvSpPr>
          <p:nvPr>
            <p:ph type="dt" idx="3"/>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342649" y="395154"/>
            <a:ext cx="6169860" cy="1652431"/>
          </a:xfrm>
          <a:prstGeom prst="rect">
            <a:avLst/>
          </a:prstGeom>
          <a:noFill/>
          <a:ln w="0">
            <a:noFill/>
          </a:ln>
        </p:spPr>
        <p:txBody>
          <a:bodyPr lIns="0" tIns="0" rIns="0" bIns="0" anchor="ctr">
            <a:noAutofit/>
          </a:bodyPr>
          <a:lstStyle>
            <a:lvl1pPr indent="0" algn="ctr">
              <a:buNone/>
              <a:defRPr/>
            </a:lvl1pPr>
          </a:lstStyle>
          <a:p>
            <a:pPr indent="0" algn="ctr">
              <a:buNone/>
            </a:pPr>
            <a:endParaRPr lang="en-US" sz="4324" b="0" strike="noStrike" spc="-1">
              <a:solidFill>
                <a:srgbClr val="000000"/>
              </a:solidFill>
              <a:latin typeface="Arial"/>
            </a:endParaRPr>
          </a:p>
        </p:txBody>
      </p:sp>
      <p:sp>
        <p:nvSpPr>
          <p:cNvPr id="12" name="PlaceHolder 2"/>
          <p:cNvSpPr>
            <a:spLocks noGrp="1"/>
          </p:cNvSpPr>
          <p:nvPr>
            <p:ph/>
          </p:nvPr>
        </p:nvSpPr>
        <p:spPr>
          <a:xfrm>
            <a:off x="342649" y="2317860"/>
            <a:ext cx="169801" cy="296454"/>
          </a:xfrm>
          <a:prstGeom prst="rect">
            <a:avLst/>
          </a:prstGeom>
          <a:noFill/>
          <a:ln w="0">
            <a:noFill/>
          </a:ln>
        </p:spPr>
        <p:txBody>
          <a:bodyPr lIns="0" tIns="0" rIns="0" bIns="0" anchor="t">
            <a:normAutofit fontScale="3124"/>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13" name="PlaceHolder 3"/>
          <p:cNvSpPr>
            <a:spLocks noGrp="1"/>
          </p:cNvSpPr>
          <p:nvPr>
            <p:ph/>
          </p:nvPr>
        </p:nvSpPr>
        <p:spPr>
          <a:xfrm>
            <a:off x="521593" y="2317860"/>
            <a:ext cx="169801" cy="296454"/>
          </a:xfrm>
          <a:prstGeom prst="rect">
            <a:avLst/>
          </a:prstGeom>
          <a:noFill/>
          <a:ln w="0">
            <a:noFill/>
          </a:ln>
        </p:spPr>
        <p:txBody>
          <a:bodyPr lIns="0" tIns="0" rIns="0" bIns="0" anchor="t">
            <a:normAutofit fontScale="3124"/>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5" name="PlaceHolder 4"/>
          <p:cNvSpPr>
            <a:spLocks noGrp="1"/>
          </p:cNvSpPr>
          <p:nvPr>
            <p:ph type="ftr" idx="1"/>
          </p:nvPr>
        </p:nvSpPr>
        <p:spPr/>
        <p:txBody>
          <a:bodyPr/>
          <a:lstStyle/>
          <a:p>
            <a:r>
              <a:t>Footer</a:t>
            </a:r>
          </a:p>
        </p:txBody>
      </p:sp>
      <p:sp>
        <p:nvSpPr>
          <p:cNvPr id="6" name="PlaceHolder 5"/>
          <p:cNvSpPr>
            <a:spLocks noGrp="1"/>
          </p:cNvSpPr>
          <p:nvPr>
            <p:ph type="sldNum" idx="2"/>
          </p:nvPr>
        </p:nvSpPr>
        <p:spPr/>
        <p:txBody>
          <a:bodyPr/>
          <a:lstStyle/>
          <a:p>
            <a:fld id="{62ABA0CD-7CB4-494C-8C09-B92BB3804631}" type="slidenum">
              <a:t>‹#›</a:t>
            </a:fld>
            <a:endParaRPr/>
          </a:p>
        </p:txBody>
      </p:sp>
      <p:sp>
        <p:nvSpPr>
          <p:cNvPr id="7" name="PlaceHolder 6"/>
          <p:cNvSpPr>
            <a:spLocks noGrp="1"/>
          </p:cNvSpPr>
          <p:nvPr>
            <p:ph type="dt" idx="3"/>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4" name="PlaceHolder 1"/>
          <p:cNvSpPr>
            <a:spLocks noGrp="1"/>
          </p:cNvSpPr>
          <p:nvPr>
            <p:ph type="title"/>
          </p:nvPr>
        </p:nvSpPr>
        <p:spPr>
          <a:xfrm>
            <a:off x="342649" y="395154"/>
            <a:ext cx="6169860" cy="1652431"/>
          </a:xfrm>
          <a:prstGeom prst="rect">
            <a:avLst/>
          </a:prstGeom>
          <a:noFill/>
          <a:ln w="0">
            <a:noFill/>
          </a:ln>
        </p:spPr>
        <p:txBody>
          <a:bodyPr lIns="0" tIns="0" rIns="0" bIns="0" anchor="ctr">
            <a:noAutofit/>
          </a:bodyPr>
          <a:lstStyle>
            <a:lvl1pPr indent="0" algn="ctr">
              <a:buNone/>
              <a:defRPr/>
            </a:lvl1pPr>
          </a:lstStyle>
          <a:p>
            <a:pPr indent="0" algn="ctr">
              <a:buNone/>
            </a:pPr>
            <a:endParaRPr lang="en-US" sz="4324" b="0" strike="noStrike" spc="-1">
              <a:solidFill>
                <a:srgbClr val="000000"/>
              </a:solidFill>
              <a:latin typeface="Arial"/>
            </a:endParaRPr>
          </a:p>
        </p:txBody>
      </p:sp>
      <p:sp>
        <p:nvSpPr>
          <p:cNvPr id="3" name="PlaceHolder 2"/>
          <p:cNvSpPr>
            <a:spLocks noGrp="1"/>
          </p:cNvSpPr>
          <p:nvPr>
            <p:ph type="ftr" idx="1"/>
          </p:nvPr>
        </p:nvSpPr>
        <p:spPr/>
        <p:txBody>
          <a:bodyPr/>
          <a:lstStyle/>
          <a:p>
            <a:r>
              <a:t>Footer</a:t>
            </a:r>
          </a:p>
        </p:txBody>
      </p:sp>
      <p:sp>
        <p:nvSpPr>
          <p:cNvPr id="4" name="PlaceHolder 3"/>
          <p:cNvSpPr>
            <a:spLocks noGrp="1"/>
          </p:cNvSpPr>
          <p:nvPr>
            <p:ph type="sldNum" idx="2"/>
          </p:nvPr>
        </p:nvSpPr>
        <p:spPr/>
        <p:txBody>
          <a:bodyPr/>
          <a:lstStyle/>
          <a:p>
            <a:fld id="{60FE2FD4-955C-443B-BD71-2A4155823403}" type="slidenum">
              <a:t>‹#›</a:t>
            </a:fld>
            <a:endParaRPr/>
          </a:p>
        </p:txBody>
      </p:sp>
      <p:sp>
        <p:nvSpPr>
          <p:cNvPr id="5" name="PlaceHolder 4"/>
          <p:cNvSpPr>
            <a:spLocks noGrp="1"/>
          </p:cNvSpPr>
          <p:nvPr>
            <p:ph type="dt" idx="3"/>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5" name="PlaceHolder 1"/>
          <p:cNvSpPr>
            <a:spLocks noGrp="1"/>
          </p:cNvSpPr>
          <p:nvPr>
            <p:ph type="subTitle"/>
          </p:nvPr>
        </p:nvSpPr>
        <p:spPr>
          <a:xfrm>
            <a:off x="342649" y="395154"/>
            <a:ext cx="6169860" cy="7661108"/>
          </a:xfrm>
          <a:prstGeom prst="rect">
            <a:avLst/>
          </a:prstGeom>
          <a:noFill/>
          <a:ln w="0">
            <a:noFill/>
          </a:ln>
        </p:spPr>
        <p:txBody>
          <a:bodyPr lIns="0" tIns="0" rIns="0" bIns="0" anchor="ctr">
            <a:noAutofit/>
          </a:bodyPr>
          <a:lstStyle/>
          <a:p>
            <a:pPr algn="ctr"/>
            <a:endParaRPr lang="en-US" sz="3145" b="0" strike="noStrike" spc="-1">
              <a:solidFill>
                <a:srgbClr val="000000"/>
              </a:solidFill>
              <a:latin typeface="Arial"/>
            </a:endParaRPr>
          </a:p>
        </p:txBody>
      </p:sp>
      <p:sp>
        <p:nvSpPr>
          <p:cNvPr id="3" name="PlaceHolder 2"/>
          <p:cNvSpPr>
            <a:spLocks noGrp="1"/>
          </p:cNvSpPr>
          <p:nvPr>
            <p:ph type="ftr" idx="1"/>
          </p:nvPr>
        </p:nvSpPr>
        <p:spPr/>
        <p:txBody>
          <a:bodyPr/>
          <a:lstStyle/>
          <a:p>
            <a:r>
              <a:t>Footer</a:t>
            </a:r>
          </a:p>
        </p:txBody>
      </p:sp>
      <p:sp>
        <p:nvSpPr>
          <p:cNvPr id="4" name="PlaceHolder 3"/>
          <p:cNvSpPr>
            <a:spLocks noGrp="1"/>
          </p:cNvSpPr>
          <p:nvPr>
            <p:ph type="sldNum" idx="2"/>
          </p:nvPr>
        </p:nvSpPr>
        <p:spPr/>
        <p:txBody>
          <a:bodyPr/>
          <a:lstStyle/>
          <a:p>
            <a:fld id="{1FDB1518-2644-4B3C-AF31-299AA49E6934}" type="slidenum">
              <a:t>‹#›</a:t>
            </a:fld>
            <a:endParaRPr/>
          </a:p>
        </p:txBody>
      </p:sp>
      <p:sp>
        <p:nvSpPr>
          <p:cNvPr id="5" name="PlaceHolder 4"/>
          <p:cNvSpPr>
            <a:spLocks noGrp="1"/>
          </p:cNvSpPr>
          <p:nvPr>
            <p:ph type="dt" idx="3"/>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342649" y="395154"/>
            <a:ext cx="6169860" cy="1652431"/>
          </a:xfrm>
          <a:prstGeom prst="rect">
            <a:avLst/>
          </a:prstGeom>
          <a:noFill/>
          <a:ln w="0">
            <a:noFill/>
          </a:ln>
        </p:spPr>
        <p:txBody>
          <a:bodyPr lIns="0" tIns="0" rIns="0" bIns="0" anchor="ctr">
            <a:noAutofit/>
          </a:bodyPr>
          <a:lstStyle>
            <a:lvl1pPr indent="0" algn="ctr">
              <a:buNone/>
              <a:defRPr/>
            </a:lvl1pPr>
          </a:lstStyle>
          <a:p>
            <a:pPr indent="0" algn="ctr">
              <a:buNone/>
            </a:pPr>
            <a:endParaRPr lang="en-US" sz="4324" b="0" strike="noStrike" spc="-1">
              <a:solidFill>
                <a:srgbClr val="000000"/>
              </a:solidFill>
              <a:latin typeface="Arial"/>
            </a:endParaRPr>
          </a:p>
        </p:txBody>
      </p:sp>
      <p:sp>
        <p:nvSpPr>
          <p:cNvPr id="17" name="PlaceHolder 2"/>
          <p:cNvSpPr>
            <a:spLocks noGrp="1"/>
          </p:cNvSpPr>
          <p:nvPr>
            <p:ph/>
          </p:nvPr>
        </p:nvSpPr>
        <p:spPr>
          <a:xfrm>
            <a:off x="342649" y="2317860"/>
            <a:ext cx="169801"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18" name="PlaceHolder 3"/>
          <p:cNvSpPr>
            <a:spLocks noGrp="1"/>
          </p:cNvSpPr>
          <p:nvPr>
            <p:ph/>
          </p:nvPr>
        </p:nvSpPr>
        <p:spPr>
          <a:xfrm>
            <a:off x="521593" y="2317860"/>
            <a:ext cx="169801" cy="296454"/>
          </a:xfrm>
          <a:prstGeom prst="rect">
            <a:avLst/>
          </a:prstGeom>
          <a:noFill/>
          <a:ln w="0">
            <a:noFill/>
          </a:ln>
        </p:spPr>
        <p:txBody>
          <a:bodyPr lIns="0" tIns="0" rIns="0" bIns="0" anchor="t">
            <a:normAutofit fontScale="3124"/>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19" name="PlaceHolder 4"/>
          <p:cNvSpPr>
            <a:spLocks noGrp="1"/>
          </p:cNvSpPr>
          <p:nvPr>
            <p:ph/>
          </p:nvPr>
        </p:nvSpPr>
        <p:spPr>
          <a:xfrm>
            <a:off x="342649" y="2472809"/>
            <a:ext cx="169801"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sldNum" idx="2"/>
          </p:nvPr>
        </p:nvSpPr>
        <p:spPr/>
        <p:txBody>
          <a:bodyPr/>
          <a:lstStyle/>
          <a:p>
            <a:fld id="{FC5AD126-B31C-4A77-A619-1139F6749BF8}" type="slidenum">
              <a:t>‹#›</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342649" y="395154"/>
            <a:ext cx="6169860" cy="1652431"/>
          </a:xfrm>
          <a:prstGeom prst="rect">
            <a:avLst/>
          </a:prstGeom>
          <a:noFill/>
          <a:ln w="0">
            <a:noFill/>
          </a:ln>
        </p:spPr>
        <p:txBody>
          <a:bodyPr lIns="0" tIns="0" rIns="0" bIns="0" anchor="ctr">
            <a:noAutofit/>
          </a:bodyPr>
          <a:lstStyle>
            <a:lvl1pPr indent="0" algn="ctr">
              <a:buNone/>
              <a:defRPr/>
            </a:lvl1pPr>
          </a:lstStyle>
          <a:p>
            <a:pPr indent="0" algn="ctr">
              <a:buNone/>
            </a:pPr>
            <a:endParaRPr lang="en-US" sz="4324" b="0" strike="noStrike" spc="-1">
              <a:solidFill>
                <a:srgbClr val="000000"/>
              </a:solidFill>
              <a:latin typeface="Arial"/>
            </a:endParaRPr>
          </a:p>
        </p:txBody>
      </p:sp>
      <p:sp>
        <p:nvSpPr>
          <p:cNvPr id="21" name="PlaceHolder 2"/>
          <p:cNvSpPr>
            <a:spLocks noGrp="1"/>
          </p:cNvSpPr>
          <p:nvPr>
            <p:ph/>
          </p:nvPr>
        </p:nvSpPr>
        <p:spPr>
          <a:xfrm>
            <a:off x="342649" y="2317860"/>
            <a:ext cx="169801" cy="296454"/>
          </a:xfrm>
          <a:prstGeom prst="rect">
            <a:avLst/>
          </a:prstGeom>
          <a:noFill/>
          <a:ln w="0">
            <a:noFill/>
          </a:ln>
        </p:spPr>
        <p:txBody>
          <a:bodyPr lIns="0" tIns="0" rIns="0" bIns="0" anchor="t">
            <a:normAutofit fontScale="3124"/>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22" name="PlaceHolder 3"/>
          <p:cNvSpPr>
            <a:spLocks noGrp="1"/>
          </p:cNvSpPr>
          <p:nvPr>
            <p:ph/>
          </p:nvPr>
        </p:nvSpPr>
        <p:spPr>
          <a:xfrm>
            <a:off x="521593" y="2317860"/>
            <a:ext cx="169801"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23" name="PlaceHolder 4"/>
          <p:cNvSpPr>
            <a:spLocks noGrp="1"/>
          </p:cNvSpPr>
          <p:nvPr>
            <p:ph/>
          </p:nvPr>
        </p:nvSpPr>
        <p:spPr>
          <a:xfrm>
            <a:off x="521593" y="2472809"/>
            <a:ext cx="169801"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sldNum" idx="2"/>
          </p:nvPr>
        </p:nvSpPr>
        <p:spPr/>
        <p:txBody>
          <a:bodyPr/>
          <a:lstStyle/>
          <a:p>
            <a:fld id="{8E8A4053-44BF-4406-93AF-DCBF0B96A262}" type="slidenum">
              <a:t>‹#›</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342649" y="395154"/>
            <a:ext cx="6169860" cy="1652431"/>
          </a:xfrm>
          <a:prstGeom prst="rect">
            <a:avLst/>
          </a:prstGeom>
          <a:noFill/>
          <a:ln w="0">
            <a:noFill/>
          </a:ln>
        </p:spPr>
        <p:txBody>
          <a:bodyPr lIns="0" tIns="0" rIns="0" bIns="0" anchor="ctr">
            <a:noAutofit/>
          </a:bodyPr>
          <a:lstStyle>
            <a:lvl1pPr indent="0" algn="ctr">
              <a:buNone/>
              <a:defRPr/>
            </a:lvl1pPr>
          </a:lstStyle>
          <a:p>
            <a:pPr indent="0" algn="ctr">
              <a:buNone/>
            </a:pPr>
            <a:endParaRPr lang="en-US" sz="4324" b="0" strike="noStrike" spc="-1">
              <a:solidFill>
                <a:srgbClr val="000000"/>
              </a:solidFill>
              <a:latin typeface="Arial"/>
            </a:endParaRPr>
          </a:p>
        </p:txBody>
      </p:sp>
      <p:sp>
        <p:nvSpPr>
          <p:cNvPr id="25" name="PlaceHolder 2"/>
          <p:cNvSpPr>
            <a:spLocks noGrp="1"/>
          </p:cNvSpPr>
          <p:nvPr>
            <p:ph/>
          </p:nvPr>
        </p:nvSpPr>
        <p:spPr>
          <a:xfrm>
            <a:off x="342649" y="2317860"/>
            <a:ext cx="169801"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26" name="PlaceHolder 3"/>
          <p:cNvSpPr>
            <a:spLocks noGrp="1"/>
          </p:cNvSpPr>
          <p:nvPr>
            <p:ph/>
          </p:nvPr>
        </p:nvSpPr>
        <p:spPr>
          <a:xfrm>
            <a:off x="521593" y="2317860"/>
            <a:ext cx="169801"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27" name="PlaceHolder 4"/>
          <p:cNvSpPr>
            <a:spLocks noGrp="1"/>
          </p:cNvSpPr>
          <p:nvPr>
            <p:ph/>
          </p:nvPr>
        </p:nvSpPr>
        <p:spPr>
          <a:xfrm>
            <a:off x="342649" y="2472809"/>
            <a:ext cx="348744"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sldNum" idx="2"/>
          </p:nvPr>
        </p:nvSpPr>
        <p:spPr/>
        <p:txBody>
          <a:bodyPr/>
          <a:lstStyle/>
          <a:p>
            <a:fld id="{68BF5E83-6AF9-4CE6-874D-1AD8185B1913}" type="slidenum">
              <a:t>‹#›</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342649" y="395154"/>
            <a:ext cx="6169860" cy="1652431"/>
          </a:xfrm>
          <a:prstGeom prst="rect">
            <a:avLst/>
          </a:prstGeom>
          <a:noFill/>
          <a:ln w="0">
            <a:noFill/>
          </a:ln>
        </p:spPr>
        <p:txBody>
          <a:bodyPr lIns="0" tIns="0" rIns="0" bIns="0" anchor="ctr">
            <a:noAutofit/>
          </a:bodyPr>
          <a:lstStyle>
            <a:lvl1pPr indent="0" algn="ctr">
              <a:buNone/>
              <a:defRPr/>
            </a:lvl1pPr>
          </a:lstStyle>
          <a:p>
            <a:pPr indent="0" algn="ctr">
              <a:buNone/>
            </a:pPr>
            <a:endParaRPr lang="en-US" sz="4324" b="0" strike="noStrike" spc="-1">
              <a:solidFill>
                <a:srgbClr val="000000"/>
              </a:solidFill>
              <a:latin typeface="Arial"/>
            </a:endParaRPr>
          </a:p>
        </p:txBody>
      </p:sp>
      <p:sp>
        <p:nvSpPr>
          <p:cNvPr id="29" name="PlaceHolder 2"/>
          <p:cNvSpPr>
            <a:spLocks noGrp="1"/>
          </p:cNvSpPr>
          <p:nvPr>
            <p:ph/>
          </p:nvPr>
        </p:nvSpPr>
        <p:spPr>
          <a:xfrm>
            <a:off x="342649" y="2317860"/>
            <a:ext cx="348744"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30" name="PlaceHolder 3"/>
          <p:cNvSpPr>
            <a:spLocks noGrp="1"/>
          </p:cNvSpPr>
          <p:nvPr>
            <p:ph/>
          </p:nvPr>
        </p:nvSpPr>
        <p:spPr>
          <a:xfrm>
            <a:off x="342649" y="2472809"/>
            <a:ext cx="348744"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5" name="PlaceHolder 4"/>
          <p:cNvSpPr>
            <a:spLocks noGrp="1"/>
          </p:cNvSpPr>
          <p:nvPr>
            <p:ph type="ftr" idx="1"/>
          </p:nvPr>
        </p:nvSpPr>
        <p:spPr/>
        <p:txBody>
          <a:bodyPr/>
          <a:lstStyle/>
          <a:p>
            <a:r>
              <a:t>Footer</a:t>
            </a:r>
          </a:p>
        </p:txBody>
      </p:sp>
      <p:sp>
        <p:nvSpPr>
          <p:cNvPr id="6" name="PlaceHolder 5"/>
          <p:cNvSpPr>
            <a:spLocks noGrp="1"/>
          </p:cNvSpPr>
          <p:nvPr>
            <p:ph type="sldNum" idx="2"/>
          </p:nvPr>
        </p:nvSpPr>
        <p:spPr/>
        <p:txBody>
          <a:bodyPr/>
          <a:lstStyle/>
          <a:p>
            <a:fld id="{CD87A7C8-6F5F-483B-AE60-78A1A8DC9DA0}" type="slidenum">
              <a:t>‹#›</a:t>
            </a:fld>
            <a:endParaRPr/>
          </a:p>
        </p:txBody>
      </p:sp>
      <p:sp>
        <p:nvSpPr>
          <p:cNvPr id="7" name="PlaceHolder 6"/>
          <p:cNvSpPr>
            <a:spLocks noGrp="1"/>
          </p:cNvSpPr>
          <p:nvPr>
            <p:ph type="dt" idx="3"/>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342649" y="395154"/>
            <a:ext cx="6169860" cy="1652431"/>
          </a:xfrm>
          <a:prstGeom prst="rect">
            <a:avLst/>
          </a:prstGeom>
          <a:noFill/>
          <a:ln w="0">
            <a:noFill/>
          </a:ln>
        </p:spPr>
        <p:txBody>
          <a:bodyPr lIns="0" tIns="0" rIns="0" bIns="0" anchor="ctr">
            <a:noAutofit/>
          </a:bodyPr>
          <a:lstStyle>
            <a:lvl1pPr indent="0" algn="ctr">
              <a:buNone/>
              <a:defRPr/>
            </a:lvl1pPr>
          </a:lstStyle>
          <a:p>
            <a:pPr indent="0" algn="ctr">
              <a:buNone/>
            </a:pPr>
            <a:endParaRPr lang="en-US" sz="4324" b="0" strike="noStrike" spc="-1">
              <a:solidFill>
                <a:srgbClr val="000000"/>
              </a:solidFill>
              <a:latin typeface="Arial"/>
            </a:endParaRPr>
          </a:p>
        </p:txBody>
      </p:sp>
      <p:sp>
        <p:nvSpPr>
          <p:cNvPr id="32" name="PlaceHolder 2"/>
          <p:cNvSpPr>
            <a:spLocks noGrp="1"/>
          </p:cNvSpPr>
          <p:nvPr>
            <p:ph/>
          </p:nvPr>
        </p:nvSpPr>
        <p:spPr>
          <a:xfrm>
            <a:off x="342649" y="2317860"/>
            <a:ext cx="169801"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33" name="PlaceHolder 3"/>
          <p:cNvSpPr>
            <a:spLocks noGrp="1"/>
          </p:cNvSpPr>
          <p:nvPr>
            <p:ph/>
          </p:nvPr>
        </p:nvSpPr>
        <p:spPr>
          <a:xfrm>
            <a:off x="521593" y="2317860"/>
            <a:ext cx="169801"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34" name="PlaceHolder 4"/>
          <p:cNvSpPr>
            <a:spLocks noGrp="1"/>
          </p:cNvSpPr>
          <p:nvPr>
            <p:ph/>
          </p:nvPr>
        </p:nvSpPr>
        <p:spPr>
          <a:xfrm>
            <a:off x="342649" y="2472809"/>
            <a:ext cx="169801"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35" name="PlaceHolder 5"/>
          <p:cNvSpPr>
            <a:spLocks noGrp="1"/>
          </p:cNvSpPr>
          <p:nvPr>
            <p:ph/>
          </p:nvPr>
        </p:nvSpPr>
        <p:spPr>
          <a:xfrm>
            <a:off x="521593" y="2472809"/>
            <a:ext cx="169801"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7" name="PlaceHolder 6"/>
          <p:cNvSpPr>
            <a:spLocks noGrp="1"/>
          </p:cNvSpPr>
          <p:nvPr>
            <p:ph type="ftr" idx="1"/>
          </p:nvPr>
        </p:nvSpPr>
        <p:spPr/>
        <p:txBody>
          <a:bodyPr/>
          <a:lstStyle/>
          <a:p>
            <a:r>
              <a:t>Footer</a:t>
            </a:r>
          </a:p>
        </p:txBody>
      </p:sp>
      <p:sp>
        <p:nvSpPr>
          <p:cNvPr id="8" name="PlaceHolder 7"/>
          <p:cNvSpPr>
            <a:spLocks noGrp="1"/>
          </p:cNvSpPr>
          <p:nvPr>
            <p:ph type="sldNum" idx="2"/>
          </p:nvPr>
        </p:nvSpPr>
        <p:spPr/>
        <p:txBody>
          <a:bodyPr/>
          <a:lstStyle/>
          <a:p>
            <a:fld id="{FF7A1121-D26C-4F06-A09D-44C923DD5DE6}" type="slidenum">
              <a:t>‹#›</a:t>
            </a:fld>
            <a:endParaRPr/>
          </a:p>
        </p:txBody>
      </p:sp>
      <p:sp>
        <p:nvSpPr>
          <p:cNvPr id="9" name="PlaceHolder 8"/>
          <p:cNvSpPr>
            <a:spLocks noGrp="1"/>
          </p:cNvSpPr>
          <p:nvPr>
            <p:ph type="dt" idx="3"/>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342649" y="395154"/>
            <a:ext cx="6169860" cy="1652431"/>
          </a:xfrm>
          <a:prstGeom prst="rect">
            <a:avLst/>
          </a:prstGeom>
          <a:noFill/>
          <a:ln w="0">
            <a:noFill/>
          </a:ln>
        </p:spPr>
        <p:txBody>
          <a:bodyPr lIns="0" tIns="0" rIns="0" bIns="0" anchor="ctr">
            <a:noAutofit/>
          </a:bodyPr>
          <a:lstStyle>
            <a:lvl1pPr indent="0" algn="ctr">
              <a:buNone/>
              <a:defRPr/>
            </a:lvl1pPr>
          </a:lstStyle>
          <a:p>
            <a:pPr indent="0" algn="ctr">
              <a:buNone/>
            </a:pPr>
            <a:endParaRPr lang="en-US" sz="4324" b="0" strike="noStrike" spc="-1">
              <a:solidFill>
                <a:srgbClr val="000000"/>
              </a:solidFill>
              <a:latin typeface="Arial"/>
            </a:endParaRPr>
          </a:p>
        </p:txBody>
      </p:sp>
      <p:sp>
        <p:nvSpPr>
          <p:cNvPr id="37" name="PlaceHolder 2"/>
          <p:cNvSpPr>
            <a:spLocks noGrp="1"/>
          </p:cNvSpPr>
          <p:nvPr>
            <p:ph/>
          </p:nvPr>
        </p:nvSpPr>
        <p:spPr>
          <a:xfrm>
            <a:off x="342649" y="2317860"/>
            <a:ext cx="111894"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38" name="PlaceHolder 3"/>
          <p:cNvSpPr>
            <a:spLocks noGrp="1"/>
          </p:cNvSpPr>
          <p:nvPr>
            <p:ph/>
          </p:nvPr>
        </p:nvSpPr>
        <p:spPr>
          <a:xfrm>
            <a:off x="460639" y="2317860"/>
            <a:ext cx="111894"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39" name="PlaceHolder 4"/>
          <p:cNvSpPr>
            <a:spLocks noGrp="1"/>
          </p:cNvSpPr>
          <p:nvPr>
            <p:ph/>
          </p:nvPr>
        </p:nvSpPr>
        <p:spPr>
          <a:xfrm>
            <a:off x="578629" y="2317860"/>
            <a:ext cx="111894"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40" name="PlaceHolder 5"/>
          <p:cNvSpPr>
            <a:spLocks noGrp="1"/>
          </p:cNvSpPr>
          <p:nvPr>
            <p:ph/>
          </p:nvPr>
        </p:nvSpPr>
        <p:spPr>
          <a:xfrm>
            <a:off x="342649" y="2472809"/>
            <a:ext cx="111894"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41" name="PlaceHolder 6"/>
          <p:cNvSpPr>
            <a:spLocks noGrp="1"/>
          </p:cNvSpPr>
          <p:nvPr>
            <p:ph/>
          </p:nvPr>
        </p:nvSpPr>
        <p:spPr>
          <a:xfrm>
            <a:off x="460639" y="2472809"/>
            <a:ext cx="111894"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42" name="PlaceHolder 7"/>
          <p:cNvSpPr>
            <a:spLocks noGrp="1"/>
          </p:cNvSpPr>
          <p:nvPr>
            <p:ph/>
          </p:nvPr>
        </p:nvSpPr>
        <p:spPr>
          <a:xfrm>
            <a:off x="578629" y="2472809"/>
            <a:ext cx="111894" cy="141152"/>
          </a:xfrm>
          <a:prstGeom prst="rect">
            <a:avLst/>
          </a:prstGeom>
          <a:noFill/>
          <a:ln w="0">
            <a:noFill/>
          </a:ln>
        </p:spPr>
        <p:txBody>
          <a:bodyPr lIns="0" tIns="0" rIns="0" bIns="0" anchor="t">
            <a:normAutofit fontScale="3124" lnSpcReduction="20000"/>
          </a:bodyPr>
          <a:lstStyle>
            <a:lvl1pPr indent="0">
              <a:spcBef>
                <a:spcPts val="1392"/>
              </a:spcBef>
              <a:buNone/>
              <a:defRPr/>
            </a:lvl1pPr>
          </a:lstStyle>
          <a:p>
            <a:pPr indent="0">
              <a:spcBef>
                <a:spcPts val="1417"/>
              </a:spcBef>
              <a:buNone/>
            </a:pPr>
            <a:endParaRPr lang="en-US" sz="3145" b="0" strike="noStrike" spc="-1">
              <a:solidFill>
                <a:srgbClr val="000000"/>
              </a:solidFill>
              <a:latin typeface="Arial"/>
            </a:endParaRPr>
          </a:p>
        </p:txBody>
      </p:sp>
      <p:sp>
        <p:nvSpPr>
          <p:cNvPr id="9" name="PlaceHolder 8"/>
          <p:cNvSpPr>
            <a:spLocks noGrp="1"/>
          </p:cNvSpPr>
          <p:nvPr>
            <p:ph type="ftr" idx="1"/>
          </p:nvPr>
        </p:nvSpPr>
        <p:spPr/>
        <p:txBody>
          <a:bodyPr/>
          <a:lstStyle/>
          <a:p>
            <a:r>
              <a:t>Footer</a:t>
            </a:r>
          </a:p>
        </p:txBody>
      </p:sp>
      <p:sp>
        <p:nvSpPr>
          <p:cNvPr id="10" name="PlaceHolder 9"/>
          <p:cNvSpPr>
            <a:spLocks noGrp="1"/>
          </p:cNvSpPr>
          <p:nvPr>
            <p:ph type="sldNum" idx="2"/>
          </p:nvPr>
        </p:nvSpPr>
        <p:spPr/>
        <p:txBody>
          <a:bodyPr/>
          <a:lstStyle/>
          <a:p>
            <a:fld id="{77CAF1AD-9C82-4CDF-AE05-C53C7B163602}" type="slidenum">
              <a:t>‹#›</a:t>
            </a:fld>
            <a:endParaRPr/>
          </a:p>
        </p:txBody>
      </p:sp>
      <p:sp>
        <p:nvSpPr>
          <p:cNvPr id="11" name="PlaceHolder 10"/>
          <p:cNvSpPr>
            <a:spLocks noGrp="1"/>
          </p:cNvSpPr>
          <p:nvPr>
            <p:ph type="dt" idx="3"/>
          </p:nvPr>
        </p:nvSpPr>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2"/>
            <a:ext cx="5829301" cy="3448756"/>
          </a:xfrm>
        </p:spPr>
        <p:txBody>
          <a:bodyPr anchor="b"/>
          <a:lstStyle>
            <a:lvl1pPr algn="ctr">
              <a:defRPr sz="3657"/>
            </a:lvl1pPr>
          </a:lstStyle>
          <a:p>
            <a:r>
              <a:rPr lang="en-US"/>
              <a:t>Click to edit Master title style</a:t>
            </a:r>
          </a:p>
        </p:txBody>
      </p:sp>
      <p:sp>
        <p:nvSpPr>
          <p:cNvPr id="3" name="Subtitle 2"/>
          <p:cNvSpPr>
            <a:spLocks noGrp="1"/>
          </p:cNvSpPr>
          <p:nvPr>
            <p:ph type="subTitle" idx="1"/>
          </p:nvPr>
        </p:nvSpPr>
        <p:spPr>
          <a:xfrm>
            <a:off x="857251" y="5202944"/>
            <a:ext cx="5143501" cy="2391656"/>
          </a:xfrm>
        </p:spPr>
        <p:txBody>
          <a:bodyPr/>
          <a:lstStyle>
            <a:lvl1pPr marL="0" indent="0" algn="ctr">
              <a:buNone/>
              <a:defRPr sz="1462"/>
            </a:lvl1pPr>
            <a:lvl2pPr marL="278605" indent="0" algn="ctr">
              <a:buNone/>
              <a:defRPr sz="1219"/>
            </a:lvl2pPr>
            <a:lvl3pPr marL="557210" indent="0" algn="ctr">
              <a:buNone/>
              <a:defRPr sz="1097"/>
            </a:lvl3pPr>
            <a:lvl4pPr marL="835815" indent="0" algn="ctr">
              <a:buNone/>
              <a:defRPr sz="975"/>
            </a:lvl4pPr>
            <a:lvl5pPr marL="1114420" indent="0" algn="ctr">
              <a:buNone/>
              <a:defRPr sz="975"/>
            </a:lvl5pPr>
            <a:lvl6pPr marL="1393025" indent="0" algn="ctr">
              <a:buNone/>
              <a:defRPr sz="975"/>
            </a:lvl6pPr>
            <a:lvl7pPr marL="1671630" indent="0" algn="ctr">
              <a:buNone/>
              <a:defRPr sz="975"/>
            </a:lvl7pPr>
            <a:lvl8pPr marL="1950235" indent="0" algn="ctr">
              <a:buNone/>
              <a:defRPr sz="975"/>
            </a:lvl8pPr>
            <a:lvl9pPr marL="2228840" indent="0" algn="ctr">
              <a:buNone/>
              <a:defRPr sz="975"/>
            </a:lvl9pPr>
          </a:lstStyle>
          <a:p>
            <a:r>
              <a:rPr lang="en-US"/>
              <a:t>Click to edit Master subtitle style</a:t>
            </a:r>
          </a:p>
        </p:txBody>
      </p:sp>
      <p:sp>
        <p:nvSpPr>
          <p:cNvPr id="4" name="Date Placeholder 3"/>
          <p:cNvSpPr>
            <a:spLocks noGrp="1"/>
          </p:cNvSpPr>
          <p:nvPr>
            <p:ph type="dt" sz="half" idx="10"/>
          </p:nvPr>
        </p:nvSpPr>
        <p:spPr/>
        <p:txBody>
          <a:bodyPr/>
          <a:lstStyle/>
          <a:p>
            <a:fld id="{EF012D48-0FA3-4C9A-B4AE-8223D53A7568}" type="datetimeFigureOut">
              <a:rPr lang="en-IN" smtClean="0"/>
              <a:t>27-06-2025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E8949A-577B-4272-A8F1-482FF9CE82BD}" type="slidenum">
              <a:rPr lang="en-IN" smtClean="0"/>
              <a:t>‹#›</a:t>
            </a:fld>
            <a:endParaRPr lang="en-IN"/>
          </a:p>
        </p:txBody>
      </p:sp>
    </p:spTree>
    <p:extLst>
      <p:ext uri="{BB962C8B-B14F-4D97-AF65-F5344CB8AC3E}">
        <p14:creationId xmlns:p14="http://schemas.microsoft.com/office/powerpoint/2010/main" val="379037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342649" y="395154"/>
            <a:ext cx="6169860" cy="1652431"/>
          </a:xfrm>
          <a:prstGeom prst="rect">
            <a:avLst/>
          </a:prstGeom>
          <a:noFill/>
          <a:ln w="0">
            <a:noFill/>
          </a:ln>
        </p:spPr>
        <p:txBody>
          <a:bodyPr lIns="0" tIns="0" rIns="0" bIns="0" anchor="ctr">
            <a:noAutofit/>
          </a:bodyPr>
          <a:lstStyle/>
          <a:p>
            <a:pPr indent="0">
              <a:buNone/>
            </a:pPr>
            <a:r>
              <a:rPr lang="en-US" sz="1769" b="0" strike="noStrike" spc="-1">
                <a:solidFill>
                  <a:srgbClr val="000000"/>
                </a:solidFill>
                <a:latin typeface="Arial"/>
              </a:rPr>
              <a:t>Click to edit the title text format</a:t>
            </a:r>
          </a:p>
        </p:txBody>
      </p:sp>
      <p:sp>
        <p:nvSpPr>
          <p:cNvPr id="8" name="PlaceHolder 2"/>
          <p:cNvSpPr>
            <a:spLocks noGrp="1"/>
          </p:cNvSpPr>
          <p:nvPr>
            <p:ph type="body"/>
          </p:nvPr>
        </p:nvSpPr>
        <p:spPr>
          <a:xfrm>
            <a:off x="342649" y="2317860"/>
            <a:ext cx="348744" cy="296454"/>
          </a:xfrm>
          <a:prstGeom prst="rect">
            <a:avLst/>
          </a:prstGeom>
          <a:noFill/>
          <a:ln w="0">
            <a:noFill/>
          </a:ln>
        </p:spPr>
        <p:txBody>
          <a:bodyPr lIns="0" tIns="0" rIns="0" bIns="0" anchor="t">
            <a:normAutofit fontScale="1111" lnSpcReduction="20000"/>
          </a:bodyPr>
          <a:lstStyle/>
          <a:p>
            <a:pPr marL="432000" indent="-324000">
              <a:spcBef>
                <a:spcPts val="1417"/>
              </a:spcBef>
              <a:buClr>
                <a:srgbClr val="000000"/>
              </a:buClr>
              <a:buSzPct val="45000"/>
              <a:buFont typeface="Wingdings" charset="2"/>
              <a:buChar char=""/>
            </a:pPr>
            <a:r>
              <a:rPr lang="en-US" sz="1769" b="0" strike="noStrike" spc="-1">
                <a:solidFill>
                  <a:srgbClr val="000000"/>
                </a:solidFill>
                <a:latin typeface="Arial"/>
              </a:rPr>
              <a:t>Click to edit the outline text format</a:t>
            </a:r>
          </a:p>
          <a:p>
            <a:pPr marL="849053" lvl="1" indent="-318395">
              <a:spcBef>
                <a:spcPts val="1114"/>
              </a:spcBef>
              <a:buClr>
                <a:srgbClr val="000000"/>
              </a:buClr>
              <a:buSzPct val="75000"/>
              <a:buFont typeface="Symbol" charset="2"/>
              <a:buChar char=""/>
            </a:pPr>
            <a:r>
              <a:rPr lang="en-US" sz="1769" b="0" strike="noStrike" spc="-1">
                <a:solidFill>
                  <a:srgbClr val="000000"/>
                </a:solidFill>
                <a:latin typeface="Arial"/>
              </a:rPr>
              <a:t>Second Outline Level</a:t>
            </a:r>
          </a:p>
          <a:p>
            <a:pPr marL="1273579" lvl="2" indent="-283018">
              <a:spcBef>
                <a:spcPts val="835"/>
              </a:spcBef>
              <a:buClr>
                <a:srgbClr val="000000"/>
              </a:buClr>
              <a:buSzPct val="45000"/>
              <a:buFont typeface="Wingdings" charset="2"/>
              <a:buChar char=""/>
            </a:pPr>
            <a:r>
              <a:rPr lang="en-US" sz="1769" b="0" strike="noStrike" spc="-1">
                <a:solidFill>
                  <a:srgbClr val="000000"/>
                </a:solidFill>
                <a:latin typeface="Arial"/>
              </a:rPr>
              <a:t>Third Outline Level</a:t>
            </a:r>
          </a:p>
          <a:p>
            <a:pPr marL="1698106" lvl="3" indent="-212263">
              <a:spcBef>
                <a:spcPts val="557"/>
              </a:spcBef>
              <a:buClr>
                <a:srgbClr val="000000"/>
              </a:buClr>
              <a:buSzPct val="75000"/>
              <a:buFont typeface="Symbol" charset="2"/>
              <a:buChar char=""/>
            </a:pPr>
            <a:r>
              <a:rPr lang="en-US" sz="1769" b="0" strike="noStrike" spc="-1">
                <a:solidFill>
                  <a:srgbClr val="000000"/>
                </a:solidFill>
                <a:latin typeface="Arial"/>
              </a:rPr>
              <a:t>Fourth Outline Level</a:t>
            </a:r>
          </a:p>
          <a:p>
            <a:pPr marL="2122632" lvl="4" indent="-212263">
              <a:spcBef>
                <a:spcPts val="278"/>
              </a:spcBef>
              <a:buClr>
                <a:srgbClr val="000000"/>
              </a:buClr>
              <a:buSzPct val="45000"/>
              <a:buFont typeface="Wingdings" charset="2"/>
              <a:buChar char=""/>
            </a:pPr>
            <a:r>
              <a:rPr lang="en-US" sz="1769" b="0" strike="noStrike" spc="-1">
                <a:solidFill>
                  <a:srgbClr val="000000"/>
                </a:solidFill>
                <a:latin typeface="Arial"/>
              </a:rPr>
              <a:t>Fifth Outline Level</a:t>
            </a:r>
          </a:p>
          <a:p>
            <a:pPr marL="2547158" lvl="5" indent="-212263">
              <a:spcBef>
                <a:spcPts val="278"/>
              </a:spcBef>
              <a:buClr>
                <a:srgbClr val="000000"/>
              </a:buClr>
              <a:buSzPct val="45000"/>
              <a:buFont typeface="Wingdings" charset="2"/>
              <a:buChar char=""/>
            </a:pPr>
            <a:r>
              <a:rPr lang="en-US" sz="1769" b="0" strike="noStrike" spc="-1">
                <a:solidFill>
                  <a:srgbClr val="000000"/>
                </a:solidFill>
                <a:latin typeface="Arial"/>
              </a:rPr>
              <a:t>Sixth Outline Level</a:t>
            </a:r>
          </a:p>
          <a:p>
            <a:pPr marL="2971685" lvl="6" indent="-212263">
              <a:spcBef>
                <a:spcPts val="278"/>
              </a:spcBef>
              <a:buClr>
                <a:srgbClr val="000000"/>
              </a:buClr>
              <a:buSzPct val="45000"/>
              <a:buFont typeface="Wingdings" charset="2"/>
              <a:buChar char=""/>
            </a:pPr>
            <a:r>
              <a:rPr lang="en-US" sz="1769" b="0" strike="noStrike" spc="-1">
                <a:solidFill>
                  <a:srgbClr val="000000"/>
                </a:solidFill>
                <a:latin typeface="Arial"/>
              </a:rPr>
              <a:t>Seventh Outline Level</a:t>
            </a:r>
          </a:p>
        </p:txBody>
      </p:sp>
      <p:sp>
        <p:nvSpPr>
          <p:cNvPr id="2" name="PlaceHolder 3"/>
          <p:cNvSpPr>
            <a:spLocks noGrp="1"/>
          </p:cNvSpPr>
          <p:nvPr>
            <p:ph type="body"/>
          </p:nvPr>
        </p:nvSpPr>
        <p:spPr>
          <a:xfrm>
            <a:off x="709680" y="2317860"/>
            <a:ext cx="348744" cy="296454"/>
          </a:xfrm>
          <a:prstGeom prst="rect">
            <a:avLst/>
          </a:prstGeom>
          <a:noFill/>
          <a:ln w="0">
            <a:noFill/>
          </a:ln>
        </p:spPr>
        <p:txBody>
          <a:bodyPr lIns="0" tIns="0" rIns="0" bIns="0" anchor="t">
            <a:normAutofit fontScale="1111" lnSpcReduction="20000"/>
          </a:bodyPr>
          <a:lstStyle/>
          <a:p>
            <a:pPr marL="432000" indent="-324000">
              <a:spcBef>
                <a:spcPts val="1417"/>
              </a:spcBef>
              <a:buClr>
                <a:srgbClr val="000000"/>
              </a:buClr>
              <a:buSzPct val="45000"/>
              <a:buFont typeface="Wingdings" charset="2"/>
              <a:buChar char=""/>
            </a:pPr>
            <a:r>
              <a:rPr lang="en-US" sz="1769" b="0" strike="noStrike" spc="-1">
                <a:solidFill>
                  <a:srgbClr val="000000"/>
                </a:solidFill>
                <a:latin typeface="Arial"/>
              </a:rPr>
              <a:t>Click to edit the outline text format</a:t>
            </a:r>
          </a:p>
          <a:p>
            <a:pPr marL="849053" lvl="1" indent="-318395">
              <a:spcBef>
                <a:spcPts val="1114"/>
              </a:spcBef>
              <a:buClr>
                <a:srgbClr val="000000"/>
              </a:buClr>
              <a:buSzPct val="75000"/>
              <a:buFont typeface="Symbol" charset="2"/>
              <a:buChar char=""/>
            </a:pPr>
            <a:r>
              <a:rPr lang="en-US" sz="1769" b="0" strike="noStrike" spc="-1">
                <a:solidFill>
                  <a:srgbClr val="000000"/>
                </a:solidFill>
                <a:latin typeface="Arial"/>
              </a:rPr>
              <a:t>Second Outline Level</a:t>
            </a:r>
          </a:p>
          <a:p>
            <a:pPr marL="1273579" lvl="2" indent="-283018">
              <a:spcBef>
                <a:spcPts val="835"/>
              </a:spcBef>
              <a:buClr>
                <a:srgbClr val="000000"/>
              </a:buClr>
              <a:buSzPct val="45000"/>
              <a:buFont typeface="Wingdings" charset="2"/>
              <a:buChar char=""/>
            </a:pPr>
            <a:r>
              <a:rPr lang="en-US" sz="1769" b="0" strike="noStrike" spc="-1">
                <a:solidFill>
                  <a:srgbClr val="000000"/>
                </a:solidFill>
                <a:latin typeface="Arial"/>
              </a:rPr>
              <a:t>Third Outline Level</a:t>
            </a:r>
          </a:p>
          <a:p>
            <a:pPr marL="1698106" lvl="3" indent="-212263">
              <a:spcBef>
                <a:spcPts val="557"/>
              </a:spcBef>
              <a:buClr>
                <a:srgbClr val="000000"/>
              </a:buClr>
              <a:buSzPct val="75000"/>
              <a:buFont typeface="Symbol" charset="2"/>
              <a:buChar char=""/>
            </a:pPr>
            <a:r>
              <a:rPr lang="en-US" sz="1769" b="0" strike="noStrike" spc="-1">
                <a:solidFill>
                  <a:srgbClr val="000000"/>
                </a:solidFill>
                <a:latin typeface="Arial"/>
              </a:rPr>
              <a:t>Fourth Outline Level</a:t>
            </a:r>
          </a:p>
          <a:p>
            <a:pPr marL="2122632" lvl="4" indent="-212263">
              <a:spcBef>
                <a:spcPts val="278"/>
              </a:spcBef>
              <a:buClr>
                <a:srgbClr val="000000"/>
              </a:buClr>
              <a:buSzPct val="45000"/>
              <a:buFont typeface="Wingdings" charset="2"/>
              <a:buChar char=""/>
            </a:pPr>
            <a:r>
              <a:rPr lang="en-US" sz="1769" b="0" strike="noStrike" spc="-1">
                <a:solidFill>
                  <a:srgbClr val="000000"/>
                </a:solidFill>
                <a:latin typeface="Arial"/>
              </a:rPr>
              <a:t>Fifth Outline Level</a:t>
            </a:r>
          </a:p>
          <a:p>
            <a:pPr marL="2547158" lvl="5" indent="-212263">
              <a:spcBef>
                <a:spcPts val="278"/>
              </a:spcBef>
              <a:buClr>
                <a:srgbClr val="000000"/>
              </a:buClr>
              <a:buSzPct val="45000"/>
              <a:buFont typeface="Wingdings" charset="2"/>
              <a:buChar char=""/>
            </a:pPr>
            <a:r>
              <a:rPr lang="en-US" sz="1769" b="0" strike="noStrike" spc="-1">
                <a:solidFill>
                  <a:srgbClr val="000000"/>
                </a:solidFill>
                <a:latin typeface="Arial"/>
              </a:rPr>
              <a:t>Sixth Outline Level</a:t>
            </a:r>
          </a:p>
          <a:p>
            <a:pPr marL="2971685" lvl="6" indent="-212263">
              <a:spcBef>
                <a:spcPts val="278"/>
              </a:spcBef>
              <a:buClr>
                <a:srgbClr val="000000"/>
              </a:buClr>
              <a:buSzPct val="45000"/>
              <a:buFont typeface="Wingdings" charset="2"/>
              <a:buChar char=""/>
            </a:pPr>
            <a:r>
              <a:rPr lang="en-US" sz="1769" b="0" strike="noStrike" spc="-1">
                <a:solidFill>
                  <a:srgbClr val="000000"/>
                </a:solidFill>
                <a:latin typeface="Arial"/>
              </a:rPr>
              <a:t>Seventh Outline Level</a:t>
            </a:r>
          </a:p>
        </p:txBody>
      </p:sp>
      <p:sp>
        <p:nvSpPr>
          <p:cNvPr id="3" name="PlaceHolder 4"/>
          <p:cNvSpPr>
            <a:spLocks noGrp="1"/>
          </p:cNvSpPr>
          <p:nvPr>
            <p:ph type="body"/>
          </p:nvPr>
        </p:nvSpPr>
        <p:spPr>
          <a:xfrm>
            <a:off x="342649" y="2643323"/>
            <a:ext cx="715775" cy="296454"/>
          </a:xfrm>
          <a:prstGeom prst="rect">
            <a:avLst/>
          </a:prstGeom>
          <a:noFill/>
          <a:ln w="0">
            <a:noFill/>
          </a:ln>
        </p:spPr>
        <p:txBody>
          <a:bodyPr lIns="0" tIns="0" rIns="0" bIns="0" anchor="t">
            <a:normAutofit fontScale="1111" lnSpcReduction="20000"/>
          </a:bodyPr>
          <a:lstStyle/>
          <a:p>
            <a:pPr marL="432000" indent="-324000">
              <a:spcBef>
                <a:spcPts val="1417"/>
              </a:spcBef>
              <a:buClr>
                <a:srgbClr val="000000"/>
              </a:buClr>
              <a:buSzPct val="45000"/>
              <a:buFont typeface="Wingdings" charset="2"/>
              <a:buChar char=""/>
            </a:pPr>
            <a:r>
              <a:rPr lang="en-US" sz="1769" b="0" strike="noStrike" spc="-1">
                <a:solidFill>
                  <a:srgbClr val="000000"/>
                </a:solidFill>
                <a:latin typeface="Arial"/>
              </a:rPr>
              <a:t>Click to edit the outline text format</a:t>
            </a:r>
          </a:p>
          <a:p>
            <a:pPr marL="849053" lvl="1" indent="-318395">
              <a:spcBef>
                <a:spcPts val="1114"/>
              </a:spcBef>
              <a:buClr>
                <a:srgbClr val="000000"/>
              </a:buClr>
              <a:buSzPct val="75000"/>
              <a:buFont typeface="Symbol" charset="2"/>
              <a:buChar char=""/>
            </a:pPr>
            <a:r>
              <a:rPr lang="en-US" sz="1769" b="0" strike="noStrike" spc="-1">
                <a:solidFill>
                  <a:srgbClr val="000000"/>
                </a:solidFill>
                <a:latin typeface="Arial"/>
              </a:rPr>
              <a:t>Second Outline Level</a:t>
            </a:r>
          </a:p>
          <a:p>
            <a:pPr marL="1273579" lvl="2" indent="-283018">
              <a:spcBef>
                <a:spcPts val="835"/>
              </a:spcBef>
              <a:buClr>
                <a:srgbClr val="000000"/>
              </a:buClr>
              <a:buSzPct val="45000"/>
              <a:buFont typeface="Wingdings" charset="2"/>
              <a:buChar char=""/>
            </a:pPr>
            <a:r>
              <a:rPr lang="en-US" sz="1769" b="0" strike="noStrike" spc="-1">
                <a:solidFill>
                  <a:srgbClr val="000000"/>
                </a:solidFill>
                <a:latin typeface="Arial"/>
              </a:rPr>
              <a:t>Third Outline Level</a:t>
            </a:r>
          </a:p>
          <a:p>
            <a:pPr marL="1698106" lvl="3" indent="-212263">
              <a:spcBef>
                <a:spcPts val="557"/>
              </a:spcBef>
              <a:buClr>
                <a:srgbClr val="000000"/>
              </a:buClr>
              <a:buSzPct val="75000"/>
              <a:buFont typeface="Symbol" charset="2"/>
              <a:buChar char=""/>
            </a:pPr>
            <a:r>
              <a:rPr lang="en-US" sz="1769" b="0" strike="noStrike" spc="-1">
                <a:solidFill>
                  <a:srgbClr val="000000"/>
                </a:solidFill>
                <a:latin typeface="Arial"/>
              </a:rPr>
              <a:t>Fourth Outline Level</a:t>
            </a:r>
          </a:p>
          <a:p>
            <a:pPr marL="2122632" lvl="4" indent="-212263">
              <a:spcBef>
                <a:spcPts val="278"/>
              </a:spcBef>
              <a:buClr>
                <a:srgbClr val="000000"/>
              </a:buClr>
              <a:buSzPct val="45000"/>
              <a:buFont typeface="Wingdings" charset="2"/>
              <a:buChar char=""/>
            </a:pPr>
            <a:r>
              <a:rPr lang="en-US" sz="1769" b="0" strike="noStrike" spc="-1">
                <a:solidFill>
                  <a:srgbClr val="000000"/>
                </a:solidFill>
                <a:latin typeface="Arial"/>
              </a:rPr>
              <a:t>Fifth Outline Level</a:t>
            </a:r>
          </a:p>
          <a:p>
            <a:pPr marL="2547158" lvl="5" indent="-212263">
              <a:spcBef>
                <a:spcPts val="278"/>
              </a:spcBef>
              <a:buClr>
                <a:srgbClr val="000000"/>
              </a:buClr>
              <a:buSzPct val="45000"/>
              <a:buFont typeface="Wingdings" charset="2"/>
              <a:buChar char=""/>
            </a:pPr>
            <a:r>
              <a:rPr lang="en-US" sz="1769" b="0" strike="noStrike" spc="-1">
                <a:solidFill>
                  <a:srgbClr val="000000"/>
                </a:solidFill>
                <a:latin typeface="Arial"/>
              </a:rPr>
              <a:t>Sixth Outline Level</a:t>
            </a:r>
          </a:p>
          <a:p>
            <a:pPr marL="2971685" lvl="6" indent="-212263">
              <a:spcBef>
                <a:spcPts val="278"/>
              </a:spcBef>
              <a:buClr>
                <a:srgbClr val="000000"/>
              </a:buClr>
              <a:buSzPct val="45000"/>
              <a:buFont typeface="Wingdings" charset="2"/>
              <a:buChar char=""/>
            </a:pPr>
            <a:r>
              <a:rPr lang="en-US" sz="1769" b="0" strike="noStrike" spc="-1">
                <a:solidFill>
                  <a:srgbClr val="000000"/>
                </a:solidFill>
                <a:latin typeface="Arial"/>
              </a:rPr>
              <a:t>Seventh Outline Level</a:t>
            </a:r>
          </a:p>
        </p:txBody>
      </p:sp>
      <p:sp>
        <p:nvSpPr>
          <p:cNvPr id="4" name="PlaceHolder 5"/>
          <p:cNvSpPr>
            <a:spLocks noGrp="1"/>
          </p:cNvSpPr>
          <p:nvPr>
            <p:ph type="ftr" idx="1"/>
          </p:nvPr>
        </p:nvSpPr>
        <p:spPr>
          <a:xfrm>
            <a:off x="4168824" y="5075449"/>
            <a:ext cx="3860571" cy="381004"/>
          </a:xfrm>
          <a:prstGeom prst="rect">
            <a:avLst/>
          </a:prstGeom>
          <a:noFill/>
          <a:ln w="0">
            <a:noFill/>
          </a:ln>
        </p:spPr>
        <p:txBody>
          <a:bodyPr lIns="0" tIns="0" rIns="0" bIns="0" anchor="t">
            <a:noAutofit/>
          </a:bodyPr>
          <a:lstStyle>
            <a:lvl1pPr indent="0" algn="ctr" defTabSz="898581">
              <a:lnSpc>
                <a:spcPct val="100000"/>
              </a:lnSpc>
              <a:buNone/>
              <a:tabLst>
                <a:tab pos="0" algn="l"/>
              </a:tabLst>
              <a:defRPr lang="en-US" sz="1376" b="0" strike="noStrike" spc="-1">
                <a:solidFill>
                  <a:srgbClr val="000000"/>
                </a:solidFill>
                <a:latin typeface="Times New Roman"/>
                <a:ea typeface="DejaVu Sans"/>
              </a:defRPr>
            </a:lvl1pPr>
          </a:lstStyle>
          <a:p>
            <a:r>
              <a:rPr lang="en-US"/>
              <a:t>&lt;footer&gt;</a:t>
            </a:r>
          </a:p>
        </p:txBody>
      </p:sp>
      <p:sp>
        <p:nvSpPr>
          <p:cNvPr id="5" name="PlaceHolder 6"/>
          <p:cNvSpPr>
            <a:spLocks noGrp="1"/>
          </p:cNvSpPr>
          <p:nvPr>
            <p:ph type="sldNum" idx="2"/>
          </p:nvPr>
        </p:nvSpPr>
        <p:spPr>
          <a:xfrm>
            <a:off x="8739945" y="5075449"/>
            <a:ext cx="2836542" cy="381004"/>
          </a:xfrm>
          <a:prstGeom prst="rect">
            <a:avLst/>
          </a:prstGeom>
          <a:noFill/>
          <a:ln w="0">
            <a:noFill/>
          </a:ln>
        </p:spPr>
        <p:txBody>
          <a:bodyPr lIns="0" tIns="0" rIns="0" bIns="0" anchor="t">
            <a:noAutofit/>
          </a:bodyPr>
          <a:lstStyle>
            <a:lvl1pPr indent="0" algn="r" defTabSz="898581">
              <a:lnSpc>
                <a:spcPct val="100000"/>
              </a:lnSpc>
              <a:buNone/>
              <a:tabLst>
                <a:tab pos="0" algn="l"/>
              </a:tabLst>
              <a:defRPr lang="en-US" sz="1376" b="0" strike="noStrike" spc="-1">
                <a:solidFill>
                  <a:srgbClr val="000000"/>
                </a:solidFill>
                <a:latin typeface="Times New Roman"/>
                <a:ea typeface="DejaVu Sans"/>
              </a:defRPr>
            </a:lvl1pPr>
          </a:lstStyle>
          <a:p>
            <a:fld id="{8BAED8EC-BE27-40FF-B205-4D3AF026BA78}" type="slidenum">
              <a:rPr lang="en-US" smtClean="0"/>
              <a:pPr/>
              <a:t>‹#›</a:t>
            </a:fld>
            <a:endParaRPr lang="en-US"/>
          </a:p>
        </p:txBody>
      </p:sp>
      <p:sp>
        <p:nvSpPr>
          <p:cNvPr id="6" name="PlaceHolder 7"/>
          <p:cNvSpPr>
            <a:spLocks noGrp="1"/>
          </p:cNvSpPr>
          <p:nvPr>
            <p:ph type="dt" idx="3"/>
          </p:nvPr>
        </p:nvSpPr>
        <p:spPr>
          <a:xfrm>
            <a:off x="609105" y="5075449"/>
            <a:ext cx="2836542" cy="381004"/>
          </a:xfrm>
          <a:prstGeom prst="rect">
            <a:avLst/>
          </a:prstGeom>
          <a:noFill/>
          <a:ln w="0">
            <a:noFill/>
          </a:ln>
        </p:spPr>
        <p:txBody>
          <a:bodyPr lIns="0" tIns="0" rIns="0" bIns="0" anchor="t">
            <a:noAutofit/>
          </a:bodyPr>
          <a:lstStyle>
            <a:lvl1pPr indent="0">
              <a:buNone/>
              <a:defRPr lang="en-US" sz="1376" b="0" strike="noStrike" spc="-1">
                <a:solidFill>
                  <a:srgbClr val="000000"/>
                </a:solidFill>
                <a:latin typeface="Times New Roman"/>
              </a:defRPr>
            </a:lvl1pPr>
          </a:lstStyle>
          <a:p>
            <a:r>
              <a:rPr lang="en-US"/>
              <a:t>&lt;date/time&gt;</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indent="0" algn="l" defTabSz="898581" rtl="0" eaLnBrk="1" latinLnBrk="0" hangingPunct="1">
        <a:lnSpc>
          <a:spcPct val="90000"/>
        </a:lnSpc>
        <a:spcBef>
          <a:spcPct val="0"/>
        </a:spcBef>
        <a:buNone/>
        <a:defRPr sz="4324" kern="1200">
          <a:solidFill>
            <a:schemeClr val="tx1"/>
          </a:solidFill>
          <a:latin typeface="+mj-lt"/>
          <a:ea typeface="+mj-ea"/>
          <a:cs typeface="+mj-cs"/>
        </a:defRPr>
      </a:lvl1pPr>
    </p:titleStyle>
    <p:bodyStyle>
      <a:lvl1pPr marL="424526" indent="-318395" algn="l" defTabSz="898581" rtl="0" eaLnBrk="1" latinLnBrk="0" hangingPunct="1">
        <a:lnSpc>
          <a:spcPct val="90000"/>
        </a:lnSpc>
        <a:spcBef>
          <a:spcPts val="1392"/>
        </a:spcBef>
        <a:buClr>
          <a:srgbClr val="000000"/>
        </a:buClr>
        <a:buSzPct val="45000"/>
        <a:buFont typeface="Wingdings" charset="2"/>
        <a:buChar char=""/>
        <a:defRPr sz="2752" kern="1200">
          <a:solidFill>
            <a:schemeClr val="tx1"/>
          </a:solidFill>
          <a:latin typeface="+mn-lt"/>
          <a:ea typeface="+mn-ea"/>
          <a:cs typeface="+mn-cs"/>
        </a:defRPr>
      </a:lvl1pPr>
      <a:lvl2pPr marL="673936" indent="-224645" algn="l" defTabSz="898581" rtl="0" eaLnBrk="1" latinLnBrk="0" hangingPunct="1">
        <a:lnSpc>
          <a:spcPct val="90000"/>
        </a:lnSpc>
        <a:spcBef>
          <a:spcPts val="491"/>
        </a:spcBef>
        <a:buFont typeface="Arial" panose="020B0604020202020204" pitchFamily="34" charset="0"/>
        <a:buChar char="•"/>
        <a:defRPr sz="2358" kern="1200">
          <a:solidFill>
            <a:schemeClr val="tx1"/>
          </a:solidFill>
          <a:latin typeface="+mn-lt"/>
          <a:ea typeface="+mn-ea"/>
          <a:cs typeface="+mn-cs"/>
        </a:defRPr>
      </a:lvl2pPr>
      <a:lvl3pPr marL="1123226" indent="-224645" algn="l" defTabSz="898581" rtl="0" eaLnBrk="1" latinLnBrk="0" hangingPunct="1">
        <a:lnSpc>
          <a:spcPct val="90000"/>
        </a:lnSpc>
        <a:spcBef>
          <a:spcPts val="491"/>
        </a:spcBef>
        <a:buFont typeface="Arial" panose="020B0604020202020204" pitchFamily="34" charset="0"/>
        <a:buChar char="•"/>
        <a:defRPr sz="1965" kern="1200">
          <a:solidFill>
            <a:schemeClr val="tx1"/>
          </a:solidFill>
          <a:latin typeface="+mn-lt"/>
          <a:ea typeface="+mn-ea"/>
          <a:cs typeface="+mn-cs"/>
        </a:defRPr>
      </a:lvl3pPr>
      <a:lvl4pPr marL="1572517" indent="-224645" algn="l" defTabSz="898581" rtl="0" eaLnBrk="1" latinLnBrk="0" hangingPunct="1">
        <a:lnSpc>
          <a:spcPct val="90000"/>
        </a:lnSpc>
        <a:spcBef>
          <a:spcPts val="491"/>
        </a:spcBef>
        <a:buFont typeface="Arial" panose="020B0604020202020204" pitchFamily="34" charset="0"/>
        <a:buChar char="•"/>
        <a:defRPr sz="1769" kern="1200">
          <a:solidFill>
            <a:schemeClr val="tx1"/>
          </a:solidFill>
          <a:latin typeface="+mn-lt"/>
          <a:ea typeface="+mn-ea"/>
          <a:cs typeface="+mn-cs"/>
        </a:defRPr>
      </a:lvl4pPr>
      <a:lvl5pPr marL="2021807" indent="-224645" algn="l" defTabSz="898581" rtl="0" eaLnBrk="1" latinLnBrk="0" hangingPunct="1">
        <a:lnSpc>
          <a:spcPct val="90000"/>
        </a:lnSpc>
        <a:spcBef>
          <a:spcPts val="491"/>
        </a:spcBef>
        <a:buFont typeface="Arial" panose="020B0604020202020204" pitchFamily="34" charset="0"/>
        <a:buChar char="•"/>
        <a:defRPr sz="1769" kern="1200">
          <a:solidFill>
            <a:schemeClr val="tx1"/>
          </a:solidFill>
          <a:latin typeface="+mn-lt"/>
          <a:ea typeface="+mn-ea"/>
          <a:cs typeface="+mn-cs"/>
        </a:defRPr>
      </a:lvl5pPr>
      <a:lvl6pPr marL="2471097" indent="-224645" algn="l" defTabSz="898581" rtl="0" eaLnBrk="1" latinLnBrk="0" hangingPunct="1">
        <a:lnSpc>
          <a:spcPct val="90000"/>
        </a:lnSpc>
        <a:spcBef>
          <a:spcPts val="491"/>
        </a:spcBef>
        <a:buFont typeface="Arial" panose="020B0604020202020204" pitchFamily="34" charset="0"/>
        <a:buChar char="•"/>
        <a:defRPr sz="1769" kern="1200">
          <a:solidFill>
            <a:schemeClr val="tx1"/>
          </a:solidFill>
          <a:latin typeface="+mn-lt"/>
          <a:ea typeface="+mn-ea"/>
          <a:cs typeface="+mn-cs"/>
        </a:defRPr>
      </a:lvl6pPr>
      <a:lvl7pPr marL="2920388" indent="-224645" algn="l" defTabSz="898581" rtl="0" eaLnBrk="1" latinLnBrk="0" hangingPunct="1">
        <a:lnSpc>
          <a:spcPct val="90000"/>
        </a:lnSpc>
        <a:spcBef>
          <a:spcPts val="491"/>
        </a:spcBef>
        <a:buFont typeface="Arial" panose="020B0604020202020204" pitchFamily="34" charset="0"/>
        <a:buChar char="•"/>
        <a:defRPr sz="1769" kern="1200">
          <a:solidFill>
            <a:schemeClr val="tx1"/>
          </a:solidFill>
          <a:latin typeface="+mn-lt"/>
          <a:ea typeface="+mn-ea"/>
          <a:cs typeface="+mn-cs"/>
        </a:defRPr>
      </a:lvl7pPr>
      <a:lvl8pPr marL="3369678" indent="-224645" algn="l" defTabSz="898581" rtl="0" eaLnBrk="1" latinLnBrk="0" hangingPunct="1">
        <a:lnSpc>
          <a:spcPct val="90000"/>
        </a:lnSpc>
        <a:spcBef>
          <a:spcPts val="491"/>
        </a:spcBef>
        <a:buFont typeface="Arial" panose="020B0604020202020204" pitchFamily="34" charset="0"/>
        <a:buChar char="•"/>
        <a:defRPr sz="1769" kern="1200">
          <a:solidFill>
            <a:schemeClr val="tx1"/>
          </a:solidFill>
          <a:latin typeface="+mn-lt"/>
          <a:ea typeface="+mn-ea"/>
          <a:cs typeface="+mn-cs"/>
        </a:defRPr>
      </a:lvl8pPr>
      <a:lvl9pPr marL="3818969" indent="-224645" algn="l" defTabSz="898581" rtl="0" eaLnBrk="1" latinLnBrk="0" hangingPunct="1">
        <a:lnSpc>
          <a:spcPct val="90000"/>
        </a:lnSpc>
        <a:spcBef>
          <a:spcPts val="491"/>
        </a:spcBef>
        <a:buFont typeface="Arial" panose="020B0604020202020204" pitchFamily="34" charset="0"/>
        <a:buChar char="•"/>
        <a:defRPr sz="1769" kern="1200">
          <a:solidFill>
            <a:schemeClr val="tx1"/>
          </a:solidFill>
          <a:latin typeface="+mn-lt"/>
          <a:ea typeface="+mn-ea"/>
          <a:cs typeface="+mn-cs"/>
        </a:defRPr>
      </a:lvl9pPr>
    </p:bodyStyle>
    <p:otherStyle>
      <a:defPPr>
        <a:defRPr lang="en-US"/>
      </a:defPPr>
      <a:lvl1pPr marL="0" algn="l" defTabSz="898581" rtl="0" eaLnBrk="1" latinLnBrk="0" hangingPunct="1">
        <a:defRPr sz="1769" kern="1200">
          <a:solidFill>
            <a:schemeClr val="tx1"/>
          </a:solidFill>
          <a:latin typeface="+mn-lt"/>
          <a:ea typeface="+mn-ea"/>
          <a:cs typeface="+mn-cs"/>
        </a:defRPr>
      </a:lvl1pPr>
      <a:lvl2pPr marL="449290" algn="l" defTabSz="898581" rtl="0" eaLnBrk="1" latinLnBrk="0" hangingPunct="1">
        <a:defRPr sz="1769" kern="1200">
          <a:solidFill>
            <a:schemeClr val="tx1"/>
          </a:solidFill>
          <a:latin typeface="+mn-lt"/>
          <a:ea typeface="+mn-ea"/>
          <a:cs typeface="+mn-cs"/>
        </a:defRPr>
      </a:lvl2pPr>
      <a:lvl3pPr marL="898581" algn="l" defTabSz="898581" rtl="0" eaLnBrk="1" latinLnBrk="0" hangingPunct="1">
        <a:defRPr sz="1769" kern="1200">
          <a:solidFill>
            <a:schemeClr val="tx1"/>
          </a:solidFill>
          <a:latin typeface="+mn-lt"/>
          <a:ea typeface="+mn-ea"/>
          <a:cs typeface="+mn-cs"/>
        </a:defRPr>
      </a:lvl3pPr>
      <a:lvl4pPr marL="1347871" algn="l" defTabSz="898581" rtl="0" eaLnBrk="1" latinLnBrk="0" hangingPunct="1">
        <a:defRPr sz="1769" kern="1200">
          <a:solidFill>
            <a:schemeClr val="tx1"/>
          </a:solidFill>
          <a:latin typeface="+mn-lt"/>
          <a:ea typeface="+mn-ea"/>
          <a:cs typeface="+mn-cs"/>
        </a:defRPr>
      </a:lvl4pPr>
      <a:lvl5pPr marL="1797162" algn="l" defTabSz="898581" rtl="0" eaLnBrk="1" latinLnBrk="0" hangingPunct="1">
        <a:defRPr sz="1769" kern="1200">
          <a:solidFill>
            <a:schemeClr val="tx1"/>
          </a:solidFill>
          <a:latin typeface="+mn-lt"/>
          <a:ea typeface="+mn-ea"/>
          <a:cs typeface="+mn-cs"/>
        </a:defRPr>
      </a:lvl5pPr>
      <a:lvl6pPr marL="2246452" algn="l" defTabSz="898581" rtl="0" eaLnBrk="1" latinLnBrk="0" hangingPunct="1">
        <a:defRPr sz="1769" kern="1200">
          <a:solidFill>
            <a:schemeClr val="tx1"/>
          </a:solidFill>
          <a:latin typeface="+mn-lt"/>
          <a:ea typeface="+mn-ea"/>
          <a:cs typeface="+mn-cs"/>
        </a:defRPr>
      </a:lvl6pPr>
      <a:lvl7pPr marL="2695743" algn="l" defTabSz="898581" rtl="0" eaLnBrk="1" latinLnBrk="0" hangingPunct="1">
        <a:defRPr sz="1769" kern="1200">
          <a:solidFill>
            <a:schemeClr val="tx1"/>
          </a:solidFill>
          <a:latin typeface="+mn-lt"/>
          <a:ea typeface="+mn-ea"/>
          <a:cs typeface="+mn-cs"/>
        </a:defRPr>
      </a:lvl7pPr>
      <a:lvl8pPr marL="3145033" algn="l" defTabSz="898581" rtl="0" eaLnBrk="1" latinLnBrk="0" hangingPunct="1">
        <a:defRPr sz="1769" kern="1200">
          <a:solidFill>
            <a:schemeClr val="tx1"/>
          </a:solidFill>
          <a:latin typeface="+mn-lt"/>
          <a:ea typeface="+mn-ea"/>
          <a:cs typeface="+mn-cs"/>
        </a:defRPr>
      </a:lvl8pPr>
      <a:lvl9pPr marL="3594324" algn="l" defTabSz="898581" rtl="0" eaLnBrk="1" latinLnBrk="0" hangingPunct="1">
        <a:defRPr sz="17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8.tif"/><Relationship Id="rId3" Type="http://schemas.openxmlformats.org/officeDocument/2006/relationships/image" Target="../media/image3.tif"/><Relationship Id="rId7" Type="http://schemas.openxmlformats.org/officeDocument/2006/relationships/image" Target="../media/image7.tif"/><Relationship Id="rId2" Type="http://schemas.openxmlformats.org/officeDocument/2006/relationships/image" Target="../media/image2.tif"/><Relationship Id="rId1" Type="http://schemas.openxmlformats.org/officeDocument/2006/relationships/slideLayout" Target="../slideLayouts/slideLayout1.xml"/><Relationship Id="rId6" Type="http://schemas.openxmlformats.org/officeDocument/2006/relationships/image" Target="../media/image6.tif"/><Relationship Id="rId5" Type="http://schemas.openxmlformats.org/officeDocument/2006/relationships/image" Target="../media/image5.tif"/><Relationship Id="rId4" Type="http://schemas.openxmlformats.org/officeDocument/2006/relationships/image" Target="../media/image4.tif"/><Relationship Id="rId9" Type="http://schemas.openxmlformats.org/officeDocument/2006/relationships/image" Target="../media/image9.tif"/></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1.bin"/><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9.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9.xml"/><Relationship Id="rId5" Type="http://schemas.openxmlformats.org/officeDocument/2006/relationships/image" Target="../media/image49.png"/><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9.xml"/><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image" Target="../media/image69.jpeg"/><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 Id="rId5" Type="http://schemas.openxmlformats.org/officeDocument/2006/relationships/image" Target="../media/image78.jpeg"/><Relationship Id="rId4" Type="http://schemas.openxmlformats.org/officeDocument/2006/relationships/image" Target="../media/image77.jpeg"/></Relationships>
</file>

<file path=ppt/slides/_rels/slide2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37971" y="904801"/>
            <a:ext cx="3688446" cy="364587"/>
          </a:xfrm>
          <a:prstGeom prst="rect">
            <a:avLst/>
          </a:prstGeom>
          <a:noFill/>
        </p:spPr>
        <p:txBody>
          <a:bodyPr wrap="none" rtlCol="0">
            <a:spAutoFit/>
          </a:bodyPr>
          <a:lstStyle/>
          <a:p>
            <a:r>
              <a:rPr lang="en-US" sz="1769"/>
              <a:t>Supplementary Tables and Figures</a:t>
            </a:r>
          </a:p>
        </p:txBody>
      </p:sp>
    </p:spTree>
    <p:extLst>
      <p:ext uri="{BB962C8B-B14F-4D97-AF65-F5344CB8AC3E}">
        <p14:creationId xmlns:p14="http://schemas.microsoft.com/office/powerpoint/2010/main" val="3928807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a:spLocks noChangeArrowheads="1"/>
          </p:cNvSpPr>
          <p:nvPr/>
        </p:nvSpPr>
        <p:spPr bwMode="auto">
          <a:xfrm>
            <a:off x="161744" y="153024"/>
            <a:ext cx="6696256"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Noto Serif CJK SC"/>
                <a:cs typeface="Arial" panose="020B0604020202020204" pitchFamily="34" charset="0"/>
              </a:rPr>
              <a:t>Supplementary Table 1. Summarized clinical information of patients in the Tissue Microarray (TMA) from Baylor Scott and White Discovery cohort, examined using imaging mass cytometry (IMC) and </a:t>
            </a:r>
            <a:r>
              <a:rPr kumimoji="0" lang="en-US" altLang="zh-CN" sz="1200" b="1" i="0" u="none" strike="noStrike" cap="none" normalizeH="0" baseline="0" err="1">
                <a:ln>
                  <a:noFill/>
                </a:ln>
                <a:solidFill>
                  <a:schemeClr val="tx1"/>
                </a:solidFill>
                <a:effectLst/>
                <a:latin typeface="Arial" panose="020B0604020202020204" pitchFamily="34" charset="0"/>
                <a:ea typeface="Noto Serif CJK SC"/>
                <a:cs typeface="Arial" panose="020B0604020202020204" pitchFamily="34" charset="0"/>
              </a:rPr>
              <a:t>Nanostring</a:t>
            </a:r>
            <a:r>
              <a:rPr kumimoji="0" lang="en-US" altLang="zh-CN" sz="1200" b="1" i="0" u="none" strike="noStrike" cap="none" normalizeH="0" baseline="0">
                <a:ln>
                  <a:noFill/>
                </a:ln>
                <a:solidFill>
                  <a:schemeClr val="tx1"/>
                </a:solidFill>
                <a:effectLst/>
                <a:latin typeface="Arial" panose="020B0604020202020204" pitchFamily="34" charset="0"/>
                <a:ea typeface="Noto Serif CJK SC"/>
                <a:cs typeface="Arial" panose="020B0604020202020204" pitchFamily="34" charset="0"/>
              </a:rPr>
              <a:t> Geo </a:t>
            </a:r>
            <a:r>
              <a:rPr kumimoji="0" lang="en-US" altLang="zh-CN" sz="1200" b="1" i="0" u="none" strike="noStrike" cap="none" normalizeH="0" baseline="0" err="1">
                <a:ln>
                  <a:noFill/>
                </a:ln>
                <a:solidFill>
                  <a:schemeClr val="tx1"/>
                </a:solidFill>
                <a:effectLst/>
                <a:latin typeface="Arial" panose="020B0604020202020204" pitchFamily="34" charset="0"/>
                <a:ea typeface="Noto Serif CJK SC"/>
                <a:cs typeface="Arial" panose="020B0604020202020204" pitchFamily="34" charset="0"/>
              </a:rPr>
              <a:t>Mx</a:t>
            </a:r>
            <a:r>
              <a:rPr kumimoji="0" lang="en-US" altLang="zh-CN" sz="1200" b="1" i="0" u="none" strike="noStrike" cap="none" normalizeH="0" baseline="0">
                <a:ln>
                  <a:noFill/>
                </a:ln>
                <a:solidFill>
                  <a:schemeClr val="tx1"/>
                </a:solidFill>
                <a:effectLst/>
                <a:latin typeface="Arial" panose="020B0604020202020204" pitchFamily="34" charset="0"/>
                <a:ea typeface="Noto Serif CJK SC"/>
                <a:cs typeface="Arial" panose="020B0604020202020204" pitchFamily="34" charset="0"/>
              </a:rPr>
              <a:t> Digital Spatial Profiling (refer Supplementary Figure 1 for H&amp;E images). The P values</a:t>
            </a:r>
            <a:r>
              <a:rPr kumimoji="0" lang="en-US" altLang="zh-CN" sz="1200" b="1" i="0" u="none" strike="noStrike" cap="none" normalizeH="0">
                <a:ln>
                  <a:noFill/>
                </a:ln>
                <a:solidFill>
                  <a:schemeClr val="tx1"/>
                </a:solidFill>
                <a:effectLst/>
                <a:latin typeface="Arial" panose="020B0604020202020204" pitchFamily="34" charset="0"/>
                <a:ea typeface="Noto Serif CJK SC"/>
                <a:cs typeface="Arial" panose="020B0604020202020204" pitchFamily="34" charset="0"/>
              </a:rPr>
              <a:t> were calculated using two sided t-test for all variables except for median survival where the P value was calculated using log-rank test.</a:t>
            </a:r>
            <a:endParaRPr kumimoji="0" lang="en-US" altLang="zh-CN" sz="1200" b="0" i="0" u="none" strike="noStrike" cap="none" normalizeH="0" baseline="0">
              <a:ln>
                <a:noFill/>
              </a:ln>
              <a:solidFill>
                <a:schemeClr val="tx1"/>
              </a:solidFill>
              <a:effectLst/>
              <a:latin typeface="Arial" panose="020B0604020202020204" pitchFamily="34" charset="0"/>
              <a:ea typeface="Noto Serif CJK SC"/>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200" b="0" i="0" u="none" strike="noStrike" cap="none" normalizeH="0" baseline="0">
                <a:ln>
                  <a:noFill/>
                </a:ln>
                <a:solidFill>
                  <a:schemeClr val="tx1"/>
                </a:solidFill>
                <a:effectLst/>
                <a:latin typeface="Arial" panose="020B0604020202020204" pitchFamily="34" charset="0"/>
                <a:ea typeface="Noto Serif CJK SC"/>
                <a:cs typeface="Arial" panose="020B0604020202020204" pitchFamily="34" charset="0"/>
              </a:rPr>
              <a:t> </a:t>
            </a:r>
            <a:br>
              <a:rPr kumimoji="0" lang="en-US" altLang="zh-CN" sz="1200" b="1" i="0" u="none" strike="noStrike" cap="none" normalizeH="0" baseline="0">
                <a:ln>
                  <a:noFill/>
                </a:ln>
                <a:solidFill>
                  <a:schemeClr val="tx1"/>
                </a:solidFill>
                <a:effectLst/>
                <a:latin typeface="Arial" panose="020B0604020202020204" pitchFamily="34" charset="0"/>
                <a:ea typeface="Noto Serif CJK SC"/>
                <a:cs typeface="Arial" panose="020B0604020202020204" pitchFamily="34" charset="0"/>
              </a:rPr>
            </a:br>
            <a:endParaRPr kumimoji="0" lang="en-US" altLang="zh-CN" sz="1800" b="0" i="0" u="none" strike="noStrike" cap="none" normalizeH="0" baseline="0">
              <a:ln>
                <a:noFill/>
              </a:ln>
              <a:solidFill>
                <a:schemeClr val="tx1"/>
              </a:solidFill>
              <a:effectLst/>
              <a:latin typeface="Arial" panose="020B0604020202020204"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3643508203"/>
              </p:ext>
            </p:extLst>
          </p:nvPr>
        </p:nvGraphicFramePr>
        <p:xfrm>
          <a:off x="266423" y="1518762"/>
          <a:ext cx="6317256" cy="8043241"/>
        </p:xfrm>
        <a:graphic>
          <a:graphicData uri="http://schemas.openxmlformats.org/drawingml/2006/table">
            <a:tbl>
              <a:tblPr firstRow="1" firstCol="1" bandRow="1"/>
              <a:tblGrid>
                <a:gridCol w="2368132">
                  <a:extLst>
                    <a:ext uri="{9D8B030D-6E8A-4147-A177-3AD203B41FA5}">
                      <a16:colId xmlns:a16="http://schemas.microsoft.com/office/drawing/2014/main" val="2904471489"/>
                    </a:ext>
                  </a:extLst>
                </a:gridCol>
                <a:gridCol w="1520191">
                  <a:extLst>
                    <a:ext uri="{9D8B030D-6E8A-4147-A177-3AD203B41FA5}">
                      <a16:colId xmlns:a16="http://schemas.microsoft.com/office/drawing/2014/main" val="3280691979"/>
                    </a:ext>
                  </a:extLst>
                </a:gridCol>
                <a:gridCol w="1520191">
                  <a:extLst>
                    <a:ext uri="{9D8B030D-6E8A-4147-A177-3AD203B41FA5}">
                      <a16:colId xmlns:a16="http://schemas.microsoft.com/office/drawing/2014/main" val="331667022"/>
                    </a:ext>
                  </a:extLst>
                </a:gridCol>
                <a:gridCol w="908742">
                  <a:extLst>
                    <a:ext uri="{9D8B030D-6E8A-4147-A177-3AD203B41FA5}">
                      <a16:colId xmlns:a16="http://schemas.microsoft.com/office/drawing/2014/main" val="3832036836"/>
                    </a:ext>
                  </a:extLst>
                </a:gridCol>
              </a:tblGrid>
              <a:tr h="582895">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Variable</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Black American (BA, n=26, Value </a:t>
                      </a:r>
                      <a:r>
                        <a:rPr lang="en-US" sz="1200" b="1" kern="100">
                          <a:effectLst/>
                          <a:latin typeface="Arial" panose="020B0604020202020204" pitchFamily="34" charset="0"/>
                          <a:ea typeface="Noto Serif CJK SC"/>
                          <a:cs typeface="Arial" panose="020B0604020202020204" pitchFamily="34" charset="0"/>
                          <a:sym typeface="Symbol" panose="05050102010706020507" pitchFamily="18" charset="2"/>
                        </a:rPr>
                        <a:t></a:t>
                      </a:r>
                      <a:r>
                        <a:rPr lang="en-US" sz="1200" b="1" kern="100">
                          <a:effectLst/>
                          <a:latin typeface="Arial" panose="020B0604020202020204" pitchFamily="34" charset="0"/>
                          <a:ea typeface="Noto Serif CJK SC"/>
                          <a:cs typeface="Lohit Devanagari"/>
                        </a:rPr>
                        <a:t> SD)</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White American (WA, n=31, Value </a:t>
                      </a:r>
                      <a:r>
                        <a:rPr lang="en-US" sz="1200" b="1" kern="100">
                          <a:effectLst/>
                          <a:latin typeface="Arial" panose="020B0604020202020204" pitchFamily="34" charset="0"/>
                          <a:ea typeface="Noto Serif CJK SC"/>
                          <a:cs typeface="Arial" panose="020B0604020202020204" pitchFamily="34" charset="0"/>
                          <a:sym typeface="Symbol" panose="05050102010706020507" pitchFamily="18" charset="2"/>
                        </a:rPr>
                        <a:t></a:t>
                      </a:r>
                      <a:r>
                        <a:rPr lang="en-US" sz="1200" b="1" kern="100">
                          <a:effectLst/>
                          <a:latin typeface="Arial" panose="020B0604020202020204" pitchFamily="34" charset="0"/>
                          <a:ea typeface="Noto Serif CJK SC"/>
                          <a:cs typeface="Lohit Devanagari"/>
                        </a:rPr>
                        <a:t> SD)</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P value BA vs WA</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2830105"/>
                  </a:ext>
                </a:extLst>
              </a:tr>
              <a:tr h="194298">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Age</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58.2 </a:t>
                      </a:r>
                      <a:r>
                        <a:rPr lang="en-US" sz="1200" kern="100">
                          <a:effectLst/>
                          <a:latin typeface="Arial" panose="020B0604020202020204" pitchFamily="34" charset="0"/>
                          <a:ea typeface="Noto Serif CJK SC"/>
                          <a:cs typeface="Arial" panose="020B0604020202020204" pitchFamily="34" charset="0"/>
                          <a:sym typeface="Symbol" panose="05050102010706020507" pitchFamily="18" charset="2"/>
                        </a:rPr>
                        <a:t></a:t>
                      </a:r>
                      <a:r>
                        <a:rPr lang="en-US" sz="1200" kern="100">
                          <a:effectLst/>
                          <a:latin typeface="Arial" panose="020B0604020202020204" pitchFamily="34" charset="0"/>
                          <a:ea typeface="Noto Serif CJK SC"/>
                          <a:cs typeface="Lohit Devanagari"/>
                        </a:rPr>
                        <a:t> 10.89</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60.06 </a:t>
                      </a:r>
                      <a:r>
                        <a:rPr lang="en-US" sz="1200" kern="100">
                          <a:effectLst/>
                          <a:latin typeface="Arial" panose="020B0604020202020204" pitchFamily="34" charset="0"/>
                          <a:ea typeface="Noto Serif CJK SC"/>
                          <a:cs typeface="Arial" panose="020B0604020202020204" pitchFamily="34" charset="0"/>
                          <a:sym typeface="Symbol" panose="05050102010706020507" pitchFamily="18" charset="2"/>
                        </a:rPr>
                        <a:t></a:t>
                      </a:r>
                      <a:r>
                        <a:rPr lang="en-US" sz="1200" kern="100">
                          <a:effectLst/>
                          <a:latin typeface="Arial" panose="020B0604020202020204" pitchFamily="34" charset="0"/>
                          <a:ea typeface="Noto Serif CJK SC"/>
                          <a:cs typeface="Lohit Devanagari"/>
                        </a:rPr>
                        <a:t> 13.00</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0.4</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6347655"/>
                  </a:ext>
                </a:extLst>
              </a:tr>
              <a:tr h="194298">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Regions of Interest (ROI)</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47</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51</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8769281"/>
                  </a:ext>
                </a:extLst>
              </a:tr>
              <a:tr h="194298">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Tumor Center Immune Poor</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10</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14</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0065641"/>
                  </a:ext>
                </a:extLst>
              </a:tr>
              <a:tr h="194298">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Tumor Center Immune Rich</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17</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15</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6437102"/>
                  </a:ext>
                </a:extLst>
              </a:tr>
              <a:tr h="291447">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Tumor Periphery Immune Poor</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0</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6737507"/>
                  </a:ext>
                </a:extLst>
              </a:tr>
              <a:tr h="291447">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Tumor Periphery Immune Rich</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19</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22</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269847"/>
                  </a:ext>
                </a:extLst>
              </a:tr>
              <a:tr h="189199">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Tumor Grade</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0.06</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0127317"/>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Grade 1</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0</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8685989"/>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Grade 2</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2</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7</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0966575"/>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Grade 3</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24</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23</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0708487"/>
                  </a:ext>
                </a:extLst>
              </a:tr>
              <a:tr h="189199">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Tumor Stage</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0.18</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3701327"/>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Stage 1</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9</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14</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8748764"/>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Stage 2</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12</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16</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3228701"/>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Stage 3</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3</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0</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3120277"/>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Stage 4</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7131286"/>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Unknown</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2</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0</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1426588"/>
                  </a:ext>
                </a:extLst>
              </a:tr>
              <a:tr h="194298">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BMI</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35.14 </a:t>
                      </a:r>
                      <a:r>
                        <a:rPr lang="en-US" sz="1200" kern="100">
                          <a:effectLst/>
                          <a:latin typeface="Arial" panose="020B0604020202020204" pitchFamily="34" charset="0"/>
                          <a:ea typeface="Noto Serif CJK SC"/>
                          <a:cs typeface="Arial" panose="020B0604020202020204" pitchFamily="34" charset="0"/>
                          <a:sym typeface="Symbol" panose="05050102010706020507" pitchFamily="18" charset="2"/>
                        </a:rPr>
                        <a:t></a:t>
                      </a:r>
                      <a:r>
                        <a:rPr lang="en-US" sz="1200" kern="100">
                          <a:effectLst/>
                          <a:latin typeface="Arial" panose="020B0604020202020204" pitchFamily="34" charset="0"/>
                          <a:ea typeface="Noto Serif CJK SC"/>
                          <a:cs typeface="Lohit Devanagari"/>
                        </a:rPr>
                        <a:t> 9.09</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29.16 </a:t>
                      </a:r>
                      <a:r>
                        <a:rPr lang="en-US" sz="1200" kern="100">
                          <a:effectLst/>
                          <a:latin typeface="Arial" panose="020B0604020202020204" pitchFamily="34" charset="0"/>
                          <a:ea typeface="Noto Serif CJK SC"/>
                          <a:cs typeface="Arial" panose="020B0604020202020204" pitchFamily="34" charset="0"/>
                          <a:sym typeface="Symbol" panose="05050102010706020507" pitchFamily="18" charset="2"/>
                        </a:rPr>
                        <a:t></a:t>
                      </a:r>
                      <a:r>
                        <a:rPr lang="en-US" sz="1200" kern="100">
                          <a:effectLst/>
                          <a:latin typeface="Arial" panose="020B0604020202020204" pitchFamily="34" charset="0"/>
                          <a:ea typeface="Noto Serif CJK SC"/>
                          <a:cs typeface="Lohit Devanagari"/>
                        </a:rPr>
                        <a:t> 6.09</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0.07</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9038252"/>
                  </a:ext>
                </a:extLst>
              </a:tr>
              <a:tr h="388597">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Mets detected at surgical resection of primary tumor</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3511918"/>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Yes</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3196053"/>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No</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25</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30</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999674"/>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Unknown</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0</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0</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3002303"/>
                  </a:ext>
                </a:extLst>
              </a:tr>
              <a:tr h="291447">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Neoadjuvant Chemotherapy</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585086"/>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Yes</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2</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2</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3999064"/>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No</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24</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29</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3644289"/>
                  </a:ext>
                </a:extLst>
              </a:tr>
              <a:tr h="194298">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TP53 Mutation H</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0352818"/>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Yes</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4</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3832599"/>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No</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25</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27</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5308978"/>
                  </a:ext>
                </a:extLst>
              </a:tr>
              <a:tr h="194298">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PIK3CA Mutation H</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8441293"/>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Yes</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2</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3</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5623347"/>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No</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14</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11</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0230237"/>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Unknown</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10</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17</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9677805"/>
                  </a:ext>
                </a:extLst>
              </a:tr>
              <a:tr h="194298">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PIK3CA Mutation E</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7342090"/>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Yes</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4</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6</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8818553"/>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No</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12</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8</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3733984"/>
                  </a:ext>
                </a:extLst>
              </a:tr>
              <a:tr h="189199">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Unknown</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10</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17</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79446"/>
                  </a:ext>
                </a:extLst>
              </a:tr>
              <a:tr h="291447">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Median Survival (months)</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131.5</a:t>
                      </a:r>
                      <a:r>
                        <a:rPr lang="en-US" sz="1200" kern="100">
                          <a:effectLst/>
                          <a:latin typeface="Arial" panose="020B0604020202020204" pitchFamily="34" charset="0"/>
                          <a:ea typeface="Noto Serif CJK SC"/>
                          <a:cs typeface="Arial" panose="020B0604020202020204" pitchFamily="34" charset="0"/>
                          <a:sym typeface="Symbol" panose="05050102010706020507" pitchFamily="18" charset="2"/>
                        </a:rPr>
                        <a:t></a:t>
                      </a:r>
                      <a:r>
                        <a:rPr lang="en-US" sz="1200" kern="100">
                          <a:effectLst/>
                          <a:latin typeface="Arial" panose="020B0604020202020204" pitchFamily="34" charset="0"/>
                          <a:ea typeface="Noto Serif CJK SC"/>
                          <a:cs typeface="Lohit Devanagari"/>
                        </a:rPr>
                        <a:t>61.5</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126</a:t>
                      </a:r>
                      <a:r>
                        <a:rPr lang="en-US" sz="1200" kern="100">
                          <a:effectLst/>
                          <a:latin typeface="Arial" panose="020B0604020202020204" pitchFamily="34" charset="0"/>
                          <a:ea typeface="Noto Serif CJK SC"/>
                          <a:cs typeface="Arial" panose="020B0604020202020204" pitchFamily="34" charset="0"/>
                          <a:sym typeface="Symbol" panose="05050102010706020507" pitchFamily="18" charset="2"/>
                        </a:rPr>
                        <a:t></a:t>
                      </a:r>
                      <a:r>
                        <a:rPr lang="en-US" sz="1200" kern="100">
                          <a:effectLst/>
                          <a:latin typeface="Arial" panose="020B0604020202020204" pitchFamily="34" charset="0"/>
                          <a:ea typeface="Noto Serif CJK SC"/>
                          <a:cs typeface="Lohit Devanagari"/>
                        </a:rPr>
                        <a:t>44.6</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0.51</a:t>
                      </a:r>
                      <a:endParaRPr lang="en-US" sz="1200" kern="100">
                        <a:effectLst/>
                        <a:latin typeface="Liberation Serif"/>
                        <a:ea typeface="Noto Serif CJK SC"/>
                        <a:cs typeface="Lohit Devanagari"/>
                      </a:endParaRPr>
                    </a:p>
                  </a:txBody>
                  <a:tcPr marL="2783" marR="27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2540773"/>
                  </a:ext>
                </a:extLst>
              </a:tr>
            </a:tbl>
          </a:graphicData>
        </a:graphic>
      </p:graphicFrame>
    </p:spTree>
    <p:extLst>
      <p:ext uri="{BB962C8B-B14F-4D97-AF65-F5344CB8AC3E}">
        <p14:creationId xmlns:p14="http://schemas.microsoft.com/office/powerpoint/2010/main" val="3121404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018" y="435070"/>
            <a:ext cx="6397535" cy="1443152"/>
          </a:xfrm>
          <a:prstGeom prst="rect">
            <a:avLst/>
          </a:prstGeom>
        </p:spPr>
        <p:txBody>
          <a:bodyPr wrap="square">
            <a:spAutoFit/>
          </a:bodyPr>
          <a:lstStyle/>
          <a:p>
            <a:pPr algn="just">
              <a:lnSpc>
                <a:spcPct val="150000"/>
              </a:lnSpc>
            </a:pPr>
            <a:r>
              <a:rPr lang="en-US" sz="1200" b="1" kern="100">
                <a:latin typeface="Arial" panose="020B0604020202020204" pitchFamily="34" charset="0"/>
                <a:ea typeface="Noto Serif CJK SC"/>
                <a:cs typeface="Lohit Devanagari"/>
              </a:rPr>
              <a:t>Supplementary Table 2. Summarized clinical information of patients in the Tissue Microarray (TMA) from Roswell Park Validation cohort, examined using imaging mass cytometry (IMC). </a:t>
            </a:r>
            <a:r>
              <a:rPr lang="en-US" altLang="zh-CN" sz="1200" b="1">
                <a:latin typeface="Arial" panose="020B0604020202020204" pitchFamily="34" charset="0"/>
                <a:ea typeface="Noto Serif CJK SC"/>
                <a:cs typeface="Arial" panose="020B0604020202020204" pitchFamily="34" charset="0"/>
              </a:rPr>
              <a:t>The P values were calculated using two sided t-test for all variables except for median survival where the P value was calculated using log-rank test.</a:t>
            </a:r>
            <a:endParaRPr lang="en-US" altLang="zh-CN" sz="1200">
              <a:latin typeface="Arial" panose="020B0604020202020204" pitchFamily="34" charset="0"/>
              <a:ea typeface="Noto Serif CJK SC"/>
              <a:cs typeface="Arial" panose="020B0604020202020204" pitchFamily="34" charset="0"/>
            </a:endParaRPr>
          </a:p>
          <a:p>
            <a:pPr algn="just">
              <a:lnSpc>
                <a:spcPct val="150000"/>
              </a:lnSpc>
            </a:pPr>
            <a:endParaRPr lang="en-US" sz="1200" kern="100">
              <a:latin typeface="Liberation Serif"/>
              <a:ea typeface="Noto Serif CJK SC"/>
              <a:cs typeface="Lohit Devanagari"/>
            </a:endParaRPr>
          </a:p>
        </p:txBody>
      </p:sp>
      <p:graphicFrame>
        <p:nvGraphicFramePr>
          <p:cNvPr id="5" name="Table 4"/>
          <p:cNvGraphicFramePr>
            <a:graphicFrameLocks noGrp="1"/>
          </p:cNvGraphicFramePr>
          <p:nvPr>
            <p:extLst>
              <p:ext uri="{D42A27DB-BD31-4B8C-83A1-F6EECF244321}">
                <p14:modId xmlns:p14="http://schemas.microsoft.com/office/powerpoint/2010/main" val="2023682215"/>
              </p:ext>
            </p:extLst>
          </p:nvPr>
        </p:nvGraphicFramePr>
        <p:xfrm>
          <a:off x="303709" y="1878222"/>
          <a:ext cx="6110151" cy="4354446"/>
        </p:xfrm>
        <a:graphic>
          <a:graphicData uri="http://schemas.openxmlformats.org/drawingml/2006/table">
            <a:tbl>
              <a:tblPr firstRow="1" firstCol="1" bandRow="1"/>
              <a:tblGrid>
                <a:gridCol w="1516529">
                  <a:extLst>
                    <a:ext uri="{9D8B030D-6E8A-4147-A177-3AD203B41FA5}">
                      <a16:colId xmlns:a16="http://schemas.microsoft.com/office/drawing/2014/main" val="2273823497"/>
                    </a:ext>
                  </a:extLst>
                </a:gridCol>
                <a:gridCol w="2003348">
                  <a:extLst>
                    <a:ext uri="{9D8B030D-6E8A-4147-A177-3AD203B41FA5}">
                      <a16:colId xmlns:a16="http://schemas.microsoft.com/office/drawing/2014/main" val="3068631755"/>
                    </a:ext>
                  </a:extLst>
                </a:gridCol>
                <a:gridCol w="1872432">
                  <a:extLst>
                    <a:ext uri="{9D8B030D-6E8A-4147-A177-3AD203B41FA5}">
                      <a16:colId xmlns:a16="http://schemas.microsoft.com/office/drawing/2014/main" val="22375692"/>
                    </a:ext>
                  </a:extLst>
                </a:gridCol>
                <a:gridCol w="717842">
                  <a:extLst>
                    <a:ext uri="{9D8B030D-6E8A-4147-A177-3AD203B41FA5}">
                      <a16:colId xmlns:a16="http://schemas.microsoft.com/office/drawing/2014/main" val="2421747097"/>
                    </a:ext>
                  </a:extLst>
                </a:gridCol>
              </a:tblGrid>
              <a:tr h="472169">
                <a:tc>
                  <a:txBody>
                    <a:bodyPr/>
                    <a:lstStyle/>
                    <a:p>
                      <a:pPr marL="0" marR="0" algn="l">
                        <a:spcBef>
                          <a:spcPts val="0"/>
                        </a:spcBef>
                        <a:spcAft>
                          <a:spcPts val="0"/>
                        </a:spcAft>
                      </a:pPr>
                      <a:r>
                        <a:rPr lang="en-US" sz="1200" b="1" kern="100">
                          <a:effectLst/>
                          <a:latin typeface="+mj-lt"/>
                          <a:ea typeface="Noto Serif CJK SC"/>
                          <a:cs typeface="Lohit Devanagari"/>
                        </a:rPr>
                        <a:t>Variable</a:t>
                      </a:r>
                      <a:endParaRPr lang="en-US" sz="1200" kern="100">
                        <a:effectLst/>
                        <a:latin typeface="+mj-lt"/>
                        <a:ea typeface="Noto Serif CJK SC"/>
                        <a:cs typeface="Lohit Devanagari"/>
                      </a:endParaRP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b="1" kern="100">
                          <a:effectLst/>
                          <a:latin typeface="+mj-lt"/>
                          <a:ea typeface="Noto Serif CJK SC"/>
                          <a:cs typeface="Lohit Devanagari"/>
                        </a:rPr>
                        <a:t>Black American (n=15, Value ± SD) </a:t>
                      </a:r>
                      <a:endParaRPr lang="en-US" sz="1200" kern="100">
                        <a:effectLst/>
                        <a:latin typeface="+mj-lt"/>
                        <a:ea typeface="Noto Serif CJK SC"/>
                        <a:cs typeface="Lohit Devanagari"/>
                      </a:endParaRP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b="1" kern="100">
                          <a:effectLst/>
                          <a:latin typeface="+mj-lt"/>
                          <a:ea typeface="Noto Serif CJK SC"/>
                          <a:cs typeface="Lohit Devanagari"/>
                        </a:rPr>
                        <a:t>White American (n=31, Value ± SD)</a:t>
                      </a:r>
                      <a:endParaRPr lang="en-US" sz="1200" kern="100">
                        <a:effectLst/>
                        <a:latin typeface="+mj-lt"/>
                        <a:ea typeface="Noto Serif CJK SC"/>
                        <a:cs typeface="Lohit Devanagari"/>
                      </a:endParaRP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b="1" kern="100">
                          <a:effectLst/>
                          <a:latin typeface="+mj-lt"/>
                          <a:ea typeface="Noto Serif CJK SC"/>
                          <a:cs typeface="Lohit Devanagari"/>
                        </a:rPr>
                        <a:t>P value</a:t>
                      </a:r>
                      <a:endParaRPr lang="en-US" sz="1200" kern="100">
                        <a:effectLst/>
                        <a:latin typeface="+mj-lt"/>
                        <a:ea typeface="Noto Serif CJK SC"/>
                        <a:cs typeface="Lohit Devanagari"/>
                      </a:endParaRP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6973840"/>
                  </a:ext>
                </a:extLst>
              </a:tr>
              <a:tr h="262316">
                <a:tc>
                  <a:txBody>
                    <a:bodyPr/>
                    <a:lstStyle/>
                    <a:p>
                      <a:pPr marL="0" marR="0" algn="l">
                        <a:spcBef>
                          <a:spcPts val="0"/>
                        </a:spcBef>
                        <a:spcAft>
                          <a:spcPts val="0"/>
                        </a:spcAft>
                      </a:pPr>
                      <a:r>
                        <a:rPr lang="en-US" sz="1200" b="1" kern="100">
                          <a:effectLst/>
                          <a:latin typeface="+mj-lt"/>
                          <a:ea typeface="Noto Serif CJK SC"/>
                          <a:cs typeface="Lohit Devanagari"/>
                        </a:rPr>
                        <a:t>Tumor Grade</a:t>
                      </a:r>
                      <a:endParaRPr lang="en-US" sz="1200" kern="100">
                        <a:effectLst/>
                        <a:latin typeface="+mj-lt"/>
                        <a:ea typeface="Noto Serif CJK SC"/>
                        <a:cs typeface="Lohit Devanagari"/>
                      </a:endParaRP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 </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 </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0.16</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8682678"/>
                  </a:ext>
                </a:extLst>
              </a:tr>
              <a:tr h="262316">
                <a:tc>
                  <a:txBody>
                    <a:bodyPr/>
                    <a:lstStyle/>
                    <a:p>
                      <a:pPr marL="0" marR="0" algn="l">
                        <a:spcBef>
                          <a:spcPts val="0"/>
                        </a:spcBef>
                        <a:spcAft>
                          <a:spcPts val="0"/>
                        </a:spcAft>
                      </a:pPr>
                      <a:r>
                        <a:rPr lang="en-US" sz="1200" kern="100">
                          <a:effectLst/>
                          <a:latin typeface="+mj-lt"/>
                          <a:ea typeface="Noto Serif CJK SC"/>
                          <a:cs typeface="Lohit Devanagari"/>
                        </a:rPr>
                        <a:t>Grade 1</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0</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0</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 </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8450899"/>
                  </a:ext>
                </a:extLst>
              </a:tr>
              <a:tr h="262316">
                <a:tc>
                  <a:txBody>
                    <a:bodyPr/>
                    <a:lstStyle/>
                    <a:p>
                      <a:pPr marL="0" marR="0" algn="l">
                        <a:spcBef>
                          <a:spcPts val="0"/>
                        </a:spcBef>
                        <a:spcAft>
                          <a:spcPts val="0"/>
                        </a:spcAft>
                      </a:pPr>
                      <a:r>
                        <a:rPr lang="en-US" sz="1200" kern="100">
                          <a:effectLst/>
                          <a:latin typeface="+mj-lt"/>
                          <a:ea typeface="Noto Serif CJK SC"/>
                          <a:cs typeface="Lohit Devanagari"/>
                        </a:rPr>
                        <a:t>Grade 2</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0</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2</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 </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3733641"/>
                  </a:ext>
                </a:extLst>
              </a:tr>
              <a:tr h="262316">
                <a:tc>
                  <a:txBody>
                    <a:bodyPr/>
                    <a:lstStyle/>
                    <a:p>
                      <a:pPr marL="0" marR="0" algn="l">
                        <a:spcBef>
                          <a:spcPts val="0"/>
                        </a:spcBef>
                        <a:spcAft>
                          <a:spcPts val="0"/>
                        </a:spcAft>
                      </a:pPr>
                      <a:r>
                        <a:rPr lang="en-US" sz="1200" kern="100">
                          <a:effectLst/>
                          <a:latin typeface="+mj-lt"/>
                          <a:ea typeface="Noto Serif CJK SC"/>
                          <a:cs typeface="Lohit Devanagari"/>
                        </a:rPr>
                        <a:t>Grade 3</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13</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29</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 </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2417678"/>
                  </a:ext>
                </a:extLst>
              </a:tr>
              <a:tr h="262316">
                <a:tc>
                  <a:txBody>
                    <a:bodyPr/>
                    <a:lstStyle/>
                    <a:p>
                      <a:pPr marL="0" marR="0" algn="l">
                        <a:spcBef>
                          <a:spcPts val="0"/>
                        </a:spcBef>
                        <a:spcAft>
                          <a:spcPts val="0"/>
                        </a:spcAft>
                      </a:pPr>
                      <a:r>
                        <a:rPr lang="en-US" sz="1200" kern="100">
                          <a:effectLst/>
                          <a:latin typeface="+mj-lt"/>
                          <a:ea typeface="Noto Serif CJK SC"/>
                          <a:cs typeface="Lohit Devanagari"/>
                        </a:rPr>
                        <a:t>Unknown</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2</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0</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 </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4759908"/>
                  </a:ext>
                </a:extLst>
              </a:tr>
              <a:tr h="262316">
                <a:tc>
                  <a:txBody>
                    <a:bodyPr/>
                    <a:lstStyle/>
                    <a:p>
                      <a:pPr marL="0" marR="0" algn="l">
                        <a:spcBef>
                          <a:spcPts val="0"/>
                        </a:spcBef>
                        <a:spcAft>
                          <a:spcPts val="0"/>
                        </a:spcAft>
                      </a:pPr>
                      <a:r>
                        <a:rPr lang="en-US" sz="1200" b="1" kern="100">
                          <a:effectLst/>
                          <a:latin typeface="+mj-lt"/>
                          <a:ea typeface="Noto Serif CJK SC"/>
                          <a:cs typeface="Lohit Devanagari"/>
                        </a:rPr>
                        <a:t>Tumor Stage</a:t>
                      </a:r>
                      <a:endParaRPr lang="en-US" sz="1200" kern="100">
                        <a:effectLst/>
                        <a:latin typeface="+mj-lt"/>
                        <a:ea typeface="Noto Serif CJK SC"/>
                        <a:cs typeface="Lohit Devanagari"/>
                      </a:endParaRP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 </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 </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0.10</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3495768"/>
                  </a:ext>
                </a:extLst>
              </a:tr>
              <a:tr h="262316">
                <a:tc>
                  <a:txBody>
                    <a:bodyPr/>
                    <a:lstStyle/>
                    <a:p>
                      <a:pPr marL="0" marR="0" algn="l">
                        <a:spcBef>
                          <a:spcPts val="0"/>
                        </a:spcBef>
                        <a:spcAft>
                          <a:spcPts val="0"/>
                        </a:spcAft>
                      </a:pPr>
                      <a:r>
                        <a:rPr lang="en-US" sz="1200" kern="100">
                          <a:effectLst/>
                          <a:latin typeface="+mj-lt"/>
                          <a:ea typeface="Noto Serif CJK SC"/>
                          <a:cs typeface="Lohit Devanagari"/>
                        </a:rPr>
                        <a:t>Stage 1</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3</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9</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 </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1884952"/>
                  </a:ext>
                </a:extLst>
              </a:tr>
              <a:tr h="262316">
                <a:tc>
                  <a:txBody>
                    <a:bodyPr/>
                    <a:lstStyle/>
                    <a:p>
                      <a:pPr marL="0" marR="0" algn="l">
                        <a:spcBef>
                          <a:spcPts val="0"/>
                        </a:spcBef>
                        <a:spcAft>
                          <a:spcPts val="0"/>
                        </a:spcAft>
                      </a:pPr>
                      <a:r>
                        <a:rPr lang="en-US" sz="1200" kern="100">
                          <a:effectLst/>
                          <a:latin typeface="+mj-lt"/>
                          <a:ea typeface="Noto Serif CJK SC"/>
                          <a:cs typeface="Lohit Devanagari"/>
                        </a:rPr>
                        <a:t>Stage 2</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6</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18</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 </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4244193"/>
                  </a:ext>
                </a:extLst>
              </a:tr>
              <a:tr h="262316">
                <a:tc>
                  <a:txBody>
                    <a:bodyPr/>
                    <a:lstStyle/>
                    <a:p>
                      <a:pPr marL="0" marR="0" algn="l">
                        <a:spcBef>
                          <a:spcPts val="0"/>
                        </a:spcBef>
                        <a:spcAft>
                          <a:spcPts val="0"/>
                        </a:spcAft>
                      </a:pPr>
                      <a:r>
                        <a:rPr lang="en-US" sz="1200" kern="100">
                          <a:effectLst/>
                          <a:latin typeface="+mj-lt"/>
                          <a:ea typeface="Noto Serif CJK SC"/>
                          <a:cs typeface="Lohit Devanagari"/>
                        </a:rPr>
                        <a:t>Stage 3</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5</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4</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 </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0516167"/>
                  </a:ext>
                </a:extLst>
              </a:tr>
              <a:tr h="262316">
                <a:tc>
                  <a:txBody>
                    <a:bodyPr/>
                    <a:lstStyle/>
                    <a:p>
                      <a:pPr marL="0" marR="0" algn="l">
                        <a:spcBef>
                          <a:spcPts val="0"/>
                        </a:spcBef>
                        <a:spcAft>
                          <a:spcPts val="0"/>
                        </a:spcAft>
                      </a:pPr>
                      <a:r>
                        <a:rPr lang="en-US" sz="1200" kern="100">
                          <a:effectLst/>
                          <a:latin typeface="+mj-lt"/>
                          <a:ea typeface="Noto Serif CJK SC"/>
                          <a:cs typeface="Lohit Devanagari"/>
                        </a:rPr>
                        <a:t>Stage 4</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1</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0</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 </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1378235"/>
                  </a:ext>
                </a:extLst>
              </a:tr>
              <a:tr h="262316">
                <a:tc>
                  <a:txBody>
                    <a:bodyPr/>
                    <a:lstStyle/>
                    <a:p>
                      <a:pPr marL="0" marR="0" algn="l">
                        <a:spcBef>
                          <a:spcPts val="0"/>
                        </a:spcBef>
                        <a:spcAft>
                          <a:spcPts val="0"/>
                        </a:spcAft>
                      </a:pPr>
                      <a:r>
                        <a:rPr lang="en-US" sz="1200" kern="100">
                          <a:effectLst/>
                          <a:latin typeface="+mj-lt"/>
                          <a:ea typeface="Noto Serif CJK SC"/>
                          <a:cs typeface="Lohit Devanagari"/>
                        </a:rPr>
                        <a:t>Unknown</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0</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0</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 </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1654170"/>
                  </a:ext>
                </a:extLst>
              </a:tr>
              <a:tr h="262316">
                <a:tc>
                  <a:txBody>
                    <a:bodyPr/>
                    <a:lstStyle/>
                    <a:p>
                      <a:pPr algn="l"/>
                      <a:endParaRPr lang="en-US" sz="1200" kern="100">
                        <a:effectLst/>
                        <a:latin typeface="+mj-lt"/>
                        <a:cs typeface="Lohit Devanagari"/>
                      </a:endParaRP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endParaRPr lang="en-US" sz="1200" kern="100">
                        <a:effectLst/>
                        <a:latin typeface="+mj-lt"/>
                        <a:cs typeface="Lohit Devanagari"/>
                      </a:endParaRP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 </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 </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7257491"/>
                  </a:ext>
                </a:extLst>
              </a:tr>
              <a:tr h="262316">
                <a:tc>
                  <a:txBody>
                    <a:bodyPr/>
                    <a:lstStyle/>
                    <a:p>
                      <a:pPr marL="0" marR="0" algn="l">
                        <a:spcBef>
                          <a:spcPts val="0"/>
                        </a:spcBef>
                        <a:spcAft>
                          <a:spcPts val="0"/>
                        </a:spcAft>
                      </a:pPr>
                      <a:r>
                        <a:rPr lang="en-US" sz="1200" b="1" kern="100">
                          <a:effectLst/>
                          <a:latin typeface="+mj-lt"/>
                          <a:ea typeface="Noto Serif CJK SC"/>
                          <a:cs typeface="Lohit Devanagari"/>
                        </a:rPr>
                        <a:t>AGE</a:t>
                      </a:r>
                      <a:endParaRPr lang="en-US" sz="1200" kern="100">
                        <a:effectLst/>
                        <a:latin typeface="+mj-lt"/>
                        <a:ea typeface="Noto Serif CJK SC"/>
                        <a:cs typeface="Lohit Devanagari"/>
                      </a:endParaRP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53.66 ± 14.54</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56.83 ± 15.19</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0.5</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3960556"/>
                  </a:ext>
                </a:extLst>
              </a:tr>
              <a:tr h="472169">
                <a:tc>
                  <a:txBody>
                    <a:bodyPr/>
                    <a:lstStyle/>
                    <a:p>
                      <a:pPr marL="0" marR="0" algn="l">
                        <a:spcBef>
                          <a:spcPts val="0"/>
                        </a:spcBef>
                        <a:spcAft>
                          <a:spcPts val="0"/>
                        </a:spcAft>
                      </a:pPr>
                      <a:r>
                        <a:rPr lang="en-US" sz="1200" b="1" kern="100">
                          <a:effectLst/>
                          <a:latin typeface="+mj-lt"/>
                          <a:ea typeface="Noto Serif CJK SC"/>
                          <a:cs typeface="Lohit Devanagari"/>
                        </a:rPr>
                        <a:t>Median Survival (months)</a:t>
                      </a:r>
                      <a:endParaRPr lang="en-US" sz="1200" kern="100">
                        <a:effectLst/>
                        <a:latin typeface="+mj-lt"/>
                        <a:ea typeface="Noto Serif CJK SC"/>
                        <a:cs typeface="Lohit Devanagari"/>
                      </a:endParaRP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79.00 ± 38.09</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98.00 ± 34.13</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200" kern="100">
                          <a:effectLst/>
                          <a:latin typeface="+mj-lt"/>
                          <a:ea typeface="Noto Serif CJK SC"/>
                          <a:cs typeface="Lohit Devanagari"/>
                        </a:rPr>
                        <a:t>0.7</a:t>
                      </a:r>
                    </a:p>
                  </a:txBody>
                  <a:tcPr marL="3724" marR="37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8962282"/>
                  </a:ext>
                </a:extLst>
              </a:tr>
            </a:tbl>
          </a:graphicData>
        </a:graphic>
      </p:graphicFrame>
    </p:spTree>
    <p:extLst>
      <p:ext uri="{BB962C8B-B14F-4D97-AF65-F5344CB8AC3E}">
        <p14:creationId xmlns:p14="http://schemas.microsoft.com/office/powerpoint/2010/main" val="1471770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5720" y="207487"/>
            <a:ext cx="67071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US" altLang="zh-CN" sz="1200" b="1" i="0" u="none" strike="noStrike" cap="none" normalizeH="0" baseline="0">
                <a:ln>
                  <a:noFill/>
                </a:ln>
                <a:solidFill>
                  <a:schemeClr val="tx1"/>
                </a:solidFill>
                <a:effectLst/>
                <a:latin typeface="Arial" panose="020B0604020202020204" pitchFamily="34" charset="0"/>
                <a:ea typeface="Noto Serif CJK SC"/>
                <a:cs typeface="Arial" panose="020B0604020202020204" pitchFamily="34" charset="0"/>
              </a:rPr>
              <a:t>Supplementary Table 3. Association of cluster abundance with patient race and TNBC </a:t>
            </a:r>
            <a:r>
              <a:rPr lang="en-US" altLang="zh-CN" sz="1200" b="1">
                <a:latin typeface="Arial" panose="020B0604020202020204" pitchFamily="34" charset="0"/>
                <a:ea typeface="Noto Serif CJK SC"/>
                <a:cs typeface="Arial" panose="020B0604020202020204" pitchFamily="34" charset="0"/>
              </a:rPr>
              <a:t>prognosis. P values in abundance are computed with t-test (1-sided). P values in HR comparisons are computed with Wald test (1-sided).</a:t>
            </a:r>
            <a:endParaRPr kumimoji="0" lang="en-US" altLang="zh-CN" sz="1800" b="0" i="0" u="none" strike="noStrike" cap="none" normalizeH="0" baseline="0">
              <a:ln>
                <a:noFill/>
              </a:ln>
              <a:solidFill>
                <a:schemeClr val="tx1"/>
              </a:solidFill>
              <a:effectLst/>
              <a:latin typeface="Arial" panose="020B0604020202020204" pitchFamily="34" charset="0"/>
            </a:endParaRPr>
          </a:p>
        </p:txBody>
      </p:sp>
      <p:pic>
        <p:nvPicPr>
          <p:cNvPr id="4097" name="Image1 Copy 1"/>
          <p:cNvPicPr>
            <a:picLocks noChangeAspect="1" noChangeArrowheads="1"/>
          </p:cNvPicPr>
          <p:nvPr/>
        </p:nvPicPr>
        <p:blipFill>
          <a:blip r:embed="rId2">
            <a:extLst>
              <a:ext uri="{28A0092B-C50C-407E-A947-70E740481C1C}">
                <a14:useLocalDpi xmlns:a14="http://schemas.microsoft.com/office/drawing/2010/main" val="0"/>
              </a:ext>
            </a:extLst>
          </a:blip>
          <a:srcRect t="6100"/>
          <a:stretch>
            <a:fillRect/>
          </a:stretch>
        </p:blipFill>
        <p:spPr bwMode="auto">
          <a:xfrm>
            <a:off x="91440" y="1158105"/>
            <a:ext cx="6615722" cy="394947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0" y="530653"/>
            <a:ext cx="22794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Noto Serif CJK SC"/>
                <a:cs typeface="Arial" panose="020B0604020202020204" pitchFamily="34" charset="0"/>
              </a:rPr>
              <a:t> </a:t>
            </a:r>
            <a:br>
              <a:rPr kumimoji="0" lang="en-US" altLang="zh-CN" sz="1200" b="1" i="0" u="none" strike="noStrike" cap="none" normalizeH="0" baseline="0">
                <a:ln>
                  <a:noFill/>
                </a:ln>
                <a:solidFill>
                  <a:schemeClr val="tx1"/>
                </a:solidFill>
                <a:effectLst/>
                <a:latin typeface="Arial" panose="020B0604020202020204" pitchFamily="34" charset="0"/>
                <a:ea typeface="Noto Serif CJK SC"/>
                <a:cs typeface="Arial" panose="020B0604020202020204" pitchFamily="34" charset="0"/>
              </a:rPr>
            </a:br>
            <a:endParaRPr kumimoji="0" lang="en-US" altLang="zh-CN"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60867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221440859"/>
              </p:ext>
            </p:extLst>
          </p:nvPr>
        </p:nvGraphicFramePr>
        <p:xfrm>
          <a:off x="380048" y="1450109"/>
          <a:ext cx="6020282" cy="6740301"/>
        </p:xfrm>
        <a:graphic>
          <a:graphicData uri="http://schemas.openxmlformats.org/drawingml/2006/table">
            <a:tbl>
              <a:tblPr firstRow="1" firstCol="1" bandRow="1"/>
              <a:tblGrid>
                <a:gridCol w="2359249">
                  <a:extLst>
                    <a:ext uri="{9D8B030D-6E8A-4147-A177-3AD203B41FA5}">
                      <a16:colId xmlns:a16="http://schemas.microsoft.com/office/drawing/2014/main" val="570761843"/>
                    </a:ext>
                  </a:extLst>
                </a:gridCol>
                <a:gridCol w="3661033">
                  <a:extLst>
                    <a:ext uri="{9D8B030D-6E8A-4147-A177-3AD203B41FA5}">
                      <a16:colId xmlns:a16="http://schemas.microsoft.com/office/drawing/2014/main" val="4082120492"/>
                    </a:ext>
                  </a:extLst>
                </a:gridCol>
              </a:tblGrid>
              <a:tr h="240725">
                <a:tc>
                  <a:txBody>
                    <a:bodyPr/>
                    <a:lstStyle/>
                    <a:p>
                      <a:pPr marL="0" marR="0" algn="just">
                        <a:spcBef>
                          <a:spcPts val="0"/>
                        </a:spcBef>
                        <a:spcAft>
                          <a:spcPts val="0"/>
                        </a:spcAft>
                      </a:pPr>
                      <a:r>
                        <a:rPr lang="en-US" sz="1200" b="1" kern="0">
                          <a:effectLst/>
                          <a:latin typeface="Arial" panose="020B0604020202020204" pitchFamily="34" charset="0"/>
                          <a:ea typeface="Times New Roman" panose="02020603050405020304" pitchFamily="18" charset="0"/>
                          <a:cs typeface="Lohit Devanagari"/>
                        </a:rPr>
                        <a:t>Metal</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b="1" kern="0">
                          <a:effectLst/>
                          <a:latin typeface="Arial" panose="020B0604020202020204" pitchFamily="34" charset="0"/>
                          <a:ea typeface="Times New Roman" panose="02020603050405020304" pitchFamily="18" charset="0"/>
                          <a:cs typeface="Lohit Devanagari"/>
                        </a:rPr>
                        <a:t>Antibody</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7550531"/>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143Nd</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Vimentin</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8654995"/>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144Nd</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PLK1</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9826253"/>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145Nd</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AR</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0950337"/>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146Nd</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CD16</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5747773"/>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147Sm</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CD163</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8962572"/>
                  </a:ext>
                </a:extLst>
              </a:tr>
              <a:tr h="361088">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148Nd</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Pan Cytokeratin</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9904534"/>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150Nd</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PD-L1</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4521490"/>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151Eu</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CD31</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9754916"/>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152Sm</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CD45</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8928129"/>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154Sm</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CD11c</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1867200"/>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155Gd</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FOXP3</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1755842"/>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156Gd</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CD4</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960546"/>
                  </a:ext>
                </a:extLst>
              </a:tr>
              <a:tr h="361088">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158Gd</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E-Cadherin</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7267360"/>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159Tb</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CD68</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0727453"/>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161Dy</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CD152/CTLA4</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7876825"/>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162Dy</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CD8a</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1350685"/>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163Dy</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VEGF</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651468"/>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164Dy</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HIF1a</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1722825"/>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165Ho</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PD-1</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4251516"/>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166Er</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CD45RA</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8300138"/>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167Er</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Granzyme B</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4523655"/>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168Er</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Ki-67</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0278591"/>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170Er</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CD3</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9190316"/>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173Yb</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CD45RO</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4609698"/>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175Lu</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KIFC1</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4118838"/>
                  </a:ext>
                </a:extLst>
              </a:tr>
              <a:tr h="240725">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176Yb</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pHH3</a:t>
                      </a:r>
                      <a:endParaRPr lang="en-US" sz="1200" kern="100">
                        <a:effectLst/>
                        <a:latin typeface="Liberation Serif"/>
                        <a:ea typeface="Noto Serif CJK SC"/>
                        <a:cs typeface="Lohit Devanagari"/>
                      </a:endParaRPr>
                    </a:p>
                  </a:txBody>
                  <a:tcPr marL="3851" marR="385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7868770"/>
                  </a:ext>
                </a:extLst>
              </a:tr>
            </a:tbl>
          </a:graphicData>
        </a:graphic>
      </p:graphicFrame>
      <p:sp>
        <p:nvSpPr>
          <p:cNvPr id="5" name="Rectangle 1"/>
          <p:cNvSpPr>
            <a:spLocks noChangeArrowheads="1"/>
          </p:cNvSpPr>
          <p:nvPr/>
        </p:nvSpPr>
        <p:spPr bwMode="auto">
          <a:xfrm>
            <a:off x="380048" y="409147"/>
            <a:ext cx="6190569"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Noto Serif CJK SC" charset="0"/>
                <a:cs typeface="Arial" panose="020B0604020202020204" pitchFamily="34" charset="0"/>
              </a:rPr>
              <a:t>Supplementary Table 4: </a:t>
            </a:r>
            <a:r>
              <a:rPr kumimoji="0" lang="en-US" altLang="zh-CN" sz="1200" b="0" i="0" u="none" strike="noStrike" cap="none" normalizeH="0" baseline="0">
                <a:ln>
                  <a:noFill/>
                </a:ln>
                <a:solidFill>
                  <a:schemeClr val="tx1"/>
                </a:solidFill>
                <a:effectLst/>
                <a:latin typeface="Arial" panose="020B0604020202020204" pitchFamily="34" charset="0"/>
                <a:ea typeface="Noto Serif CJK SC" charset="0"/>
                <a:cs typeface="Arial" panose="020B0604020202020204" pitchFamily="34" charset="0"/>
              </a:rPr>
              <a:t>List of antibodies and the metal tags used for Imaging Mass Cytometry (IMC) analysis of BSW-Discovery samples examined in Tissue Microarray format.</a:t>
            </a:r>
            <a:endParaRPr kumimoji="0" lang="en-US" altLang="zh-CN" sz="5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10710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268812613"/>
              </p:ext>
            </p:extLst>
          </p:nvPr>
        </p:nvGraphicFramePr>
        <p:xfrm>
          <a:off x="351834" y="1227075"/>
          <a:ext cx="6205719" cy="6088124"/>
        </p:xfrm>
        <a:graphic>
          <a:graphicData uri="http://schemas.openxmlformats.org/drawingml/2006/table">
            <a:tbl>
              <a:tblPr firstRow="1" firstCol="1" bandRow="1"/>
              <a:tblGrid>
                <a:gridCol w="1386904">
                  <a:extLst>
                    <a:ext uri="{9D8B030D-6E8A-4147-A177-3AD203B41FA5}">
                      <a16:colId xmlns:a16="http://schemas.microsoft.com/office/drawing/2014/main" val="487204265"/>
                    </a:ext>
                  </a:extLst>
                </a:gridCol>
                <a:gridCol w="4818815">
                  <a:extLst>
                    <a:ext uri="{9D8B030D-6E8A-4147-A177-3AD203B41FA5}">
                      <a16:colId xmlns:a16="http://schemas.microsoft.com/office/drawing/2014/main" val="3899587444"/>
                    </a:ext>
                  </a:extLst>
                </a:gridCol>
              </a:tblGrid>
              <a:tr h="217433">
                <a:tc>
                  <a:txBody>
                    <a:bodyPr/>
                    <a:lstStyle/>
                    <a:p>
                      <a:pPr marL="0" marR="0" algn="just">
                        <a:spcBef>
                          <a:spcPts val="0"/>
                        </a:spcBef>
                        <a:spcAft>
                          <a:spcPts val="0"/>
                        </a:spcAft>
                      </a:pPr>
                      <a:r>
                        <a:rPr lang="en-US" sz="1200" b="1" kern="0">
                          <a:effectLst/>
                          <a:latin typeface="Arial" panose="020B0604020202020204" pitchFamily="34" charset="0"/>
                          <a:ea typeface="Times New Roman" panose="02020603050405020304" pitchFamily="18" charset="0"/>
                          <a:cs typeface="Lohit Devanagari"/>
                        </a:rPr>
                        <a:t>Metal Tag</a:t>
                      </a:r>
                      <a:endParaRPr lang="en-US" sz="1200" b="1" kern="100">
                        <a:effectLst/>
                        <a:latin typeface="Liberation Serif"/>
                        <a:ea typeface="Noto Serif CJK SC"/>
                        <a:cs typeface="Lohit Devanagari"/>
                      </a:endParaRPr>
                    </a:p>
                  </a:txBody>
                  <a:tcPr marL="3556" marR="35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b="1" kern="0">
                          <a:effectLst/>
                          <a:latin typeface="Arial" panose="020B0604020202020204" pitchFamily="34" charset="0"/>
                          <a:ea typeface="Times New Roman" panose="02020603050405020304" pitchFamily="18" charset="0"/>
                          <a:cs typeface="Lohit Devanagari"/>
                        </a:rPr>
                        <a:t>Antibody</a:t>
                      </a:r>
                      <a:endParaRPr lang="en-US" sz="1200" b="1" kern="100">
                        <a:effectLst/>
                        <a:latin typeface="Liberation Serif"/>
                        <a:ea typeface="Noto Serif CJK SC"/>
                        <a:cs typeface="Lohit Devanagari"/>
                      </a:endParaRPr>
                    </a:p>
                  </a:txBody>
                  <a:tcPr marL="3556" marR="355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5680341"/>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143Nd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Vimentin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30447283"/>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144Nd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PLK1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59658144"/>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145Nd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AR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08517804"/>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146Nd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CD16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22793534"/>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147Sm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CD163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26314350"/>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148Nd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Pan Cytokeratin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88515935"/>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149Sm</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 CD31</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5079029"/>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150Nd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PD-L1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32514255"/>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151Eu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PD-1</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42890702"/>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152Sm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CD45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80755557"/>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154Sm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CD11c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03907791"/>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155Gd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FOXP3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74900965"/>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156Gd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CD4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45138701"/>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158Gd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E-Cadherin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32812357"/>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159Tb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CD68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48671961"/>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161Dy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CD152/CTLA4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53885038"/>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162Dy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CD8a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2111757"/>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163Dy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VEGF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49434244"/>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164Dy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MPO</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40866528"/>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165Ho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HIF1a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84815668"/>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166Er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CD45RA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1775672"/>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167Er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Granzyme B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50152429"/>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168Er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Ki-67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02592784"/>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170Er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CD3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01848512"/>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173Yb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CD45RO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26650197"/>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175Lu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KIFC1 </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84216141"/>
                  </a:ext>
                </a:extLst>
              </a:tr>
              <a:tr h="217433">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176Yb</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just">
                        <a:spcBef>
                          <a:spcPts val="0"/>
                        </a:spcBef>
                        <a:spcAft>
                          <a:spcPts val="0"/>
                        </a:spcAft>
                      </a:pPr>
                      <a:r>
                        <a:rPr lang="en-US" sz="1200" kern="0">
                          <a:effectLst/>
                          <a:latin typeface="Arial" panose="020B0604020202020204" pitchFamily="34" charset="0"/>
                          <a:ea typeface="Times New Roman" panose="02020603050405020304" pitchFamily="18" charset="0"/>
                          <a:cs typeface="Lohit Devanagari"/>
                        </a:rPr>
                        <a:t>pHH3</a:t>
                      </a:r>
                      <a:endParaRPr lang="en-US" sz="1200" kern="100">
                        <a:effectLst/>
                        <a:latin typeface="Liberation Serif"/>
                        <a:ea typeface="Noto Serif CJK SC"/>
                        <a:cs typeface="Lohit Devanagari"/>
                      </a:endParaRPr>
                    </a:p>
                  </a:txBody>
                  <a:tcPr marL="3556" marR="35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62682545"/>
                  </a:ext>
                </a:extLst>
              </a:tr>
            </a:tbl>
          </a:graphicData>
        </a:graphic>
      </p:graphicFrame>
      <p:sp>
        <p:nvSpPr>
          <p:cNvPr id="5" name="Rectangle 1"/>
          <p:cNvSpPr>
            <a:spLocks noChangeArrowheads="1"/>
          </p:cNvSpPr>
          <p:nvPr/>
        </p:nvSpPr>
        <p:spPr bwMode="auto">
          <a:xfrm>
            <a:off x="351835" y="488417"/>
            <a:ext cx="6336347"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Noto Serif CJK SC" charset="0"/>
                <a:cs typeface="Arial" panose="020B0604020202020204" pitchFamily="34" charset="0"/>
              </a:rPr>
              <a:t>Supplementary Table 5:</a:t>
            </a:r>
            <a:r>
              <a:rPr kumimoji="0" lang="en-US" altLang="zh-CN" sz="1200" b="0" i="0" u="none" strike="noStrike" cap="none" normalizeH="0" baseline="0">
                <a:ln>
                  <a:noFill/>
                </a:ln>
                <a:solidFill>
                  <a:schemeClr val="tx1"/>
                </a:solidFill>
                <a:effectLst/>
                <a:latin typeface="Arial" panose="020B0604020202020204" pitchFamily="34" charset="0"/>
                <a:ea typeface="Noto Serif CJK SC" charset="0"/>
                <a:cs typeface="Arial" panose="020B0604020202020204" pitchFamily="34" charset="0"/>
              </a:rPr>
              <a:t> List of antibodies and the metal tags used for Imaging Mass Cytometry (IMC) analysis of BSW2 validation samples </a:t>
            </a:r>
            <a:endParaRPr kumimoji="0" lang="en-US" altLang="zh-CN" sz="5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57505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552525449"/>
              </p:ext>
            </p:extLst>
          </p:nvPr>
        </p:nvGraphicFramePr>
        <p:xfrm>
          <a:off x="441109" y="1077179"/>
          <a:ext cx="6025005" cy="6734400"/>
        </p:xfrm>
        <a:graphic>
          <a:graphicData uri="http://schemas.openxmlformats.org/drawingml/2006/table">
            <a:tbl>
              <a:tblPr firstRow="1" firstCol="1" bandRow="1"/>
              <a:tblGrid>
                <a:gridCol w="1346481">
                  <a:extLst>
                    <a:ext uri="{9D8B030D-6E8A-4147-A177-3AD203B41FA5}">
                      <a16:colId xmlns:a16="http://schemas.microsoft.com/office/drawing/2014/main" val="2599402681"/>
                    </a:ext>
                  </a:extLst>
                </a:gridCol>
                <a:gridCol w="4678524">
                  <a:extLst>
                    <a:ext uri="{9D8B030D-6E8A-4147-A177-3AD203B41FA5}">
                      <a16:colId xmlns:a16="http://schemas.microsoft.com/office/drawing/2014/main" val="3580153297"/>
                    </a:ext>
                  </a:extLst>
                </a:gridCol>
              </a:tblGrid>
              <a:tr h="210450">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Metal Tag</a:t>
                      </a:r>
                      <a:endParaRPr lang="en-US" sz="1200" b="1" kern="100">
                        <a:effectLst/>
                        <a:latin typeface="Liberation Serif"/>
                        <a:ea typeface="Noto Serif CJK SC"/>
                        <a:cs typeface="Lohit Devanagari"/>
                      </a:endParaRPr>
                    </a:p>
                  </a:txBody>
                  <a:tcPr marL="3126" marR="3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kern="100">
                          <a:effectLst/>
                          <a:latin typeface="Arial" panose="020B0604020202020204" pitchFamily="34" charset="0"/>
                          <a:ea typeface="Noto Serif CJK SC"/>
                          <a:cs typeface="Lohit Devanagari"/>
                        </a:rPr>
                        <a:t>Antibody</a:t>
                      </a:r>
                      <a:endParaRPr lang="en-US" sz="1200" b="1" kern="100">
                        <a:effectLst/>
                        <a:latin typeface="Liberation Serif"/>
                        <a:ea typeface="Noto Serif CJK SC"/>
                        <a:cs typeface="Lohit Devanagari"/>
                      </a:endParaRPr>
                    </a:p>
                  </a:txBody>
                  <a:tcPr marL="3126" marR="31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3022374"/>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143Nd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Vimentin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7112476"/>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144Nd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PLK1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94516920"/>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145Nd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AR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80171549"/>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146Nd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CD16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21817002"/>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147Sm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CD163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84480334"/>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148Nd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Pan Cytokeratin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77233"/>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149Sm</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 CD31</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08599755"/>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150Nd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PD-L1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8055346"/>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151Eu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PD-1</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81929441"/>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152Sm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CD45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1015109"/>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154Sm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CD11c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32536746"/>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155Gd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FOXP3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91587650"/>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156Gd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CD4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74947637"/>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158Gd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E-Cadherin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2621571"/>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159Tb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CD68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31837365"/>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160Gd</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CD14</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00170655"/>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161Dy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CD152/CTLA4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13247354"/>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162Dy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NOS2</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39563169"/>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163Dy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VEGF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98915314"/>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164Dy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MPO</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22970421"/>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165Ho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HIF1a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87156391"/>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166Er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CD45RA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24756300"/>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167Er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Granzyme B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01448149"/>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168Er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Ki-67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75360947"/>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169Tm</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Arginase-1</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09060287"/>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170Er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CD3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9023307"/>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173Yb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CD45RO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75718709"/>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175Lu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KIFC1 </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29517609"/>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176Yb</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pHH3</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76543024"/>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Pr141</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CD8a</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63081536"/>
                  </a:ext>
                </a:extLst>
              </a:tr>
              <a:tr h="210450">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Nd142</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r>
                        <a:rPr lang="en-US" sz="1200" kern="100">
                          <a:effectLst/>
                          <a:latin typeface="Arial" panose="020B0604020202020204" pitchFamily="34" charset="0"/>
                          <a:ea typeface="Noto Serif CJK SC"/>
                          <a:cs typeface="Lohit Devanagari"/>
                        </a:rPr>
                        <a:t>CD20</a:t>
                      </a:r>
                      <a:endParaRPr lang="en-US" sz="1200" kern="100">
                        <a:effectLst/>
                        <a:latin typeface="Liberation Serif"/>
                        <a:ea typeface="Noto Serif CJK SC"/>
                        <a:cs typeface="Lohit Devanagari"/>
                      </a:endParaRPr>
                    </a:p>
                  </a:txBody>
                  <a:tcPr marL="3126" marR="31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58948466"/>
                  </a:ext>
                </a:extLst>
              </a:tr>
            </a:tbl>
          </a:graphicData>
        </a:graphic>
      </p:graphicFrame>
      <p:sp>
        <p:nvSpPr>
          <p:cNvPr id="5" name="Rectangle 2"/>
          <p:cNvSpPr>
            <a:spLocks noChangeArrowheads="1"/>
          </p:cNvSpPr>
          <p:nvPr/>
        </p:nvSpPr>
        <p:spPr bwMode="auto">
          <a:xfrm>
            <a:off x="441109" y="374078"/>
            <a:ext cx="6351360" cy="1000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200" b="1" i="0" u="none" strike="noStrike" cap="none" normalizeH="0" baseline="0">
                <a:ln>
                  <a:noFill/>
                </a:ln>
                <a:solidFill>
                  <a:schemeClr val="tx1"/>
                </a:solidFill>
                <a:effectLst/>
                <a:latin typeface="Arial" panose="020B0604020202020204" pitchFamily="34" charset="0"/>
                <a:ea typeface="Noto Serif CJK SC" charset="0"/>
                <a:cs typeface="Arial" panose="020B0604020202020204" pitchFamily="34" charset="0"/>
              </a:rPr>
              <a:t>Supplementary Table 6:</a:t>
            </a:r>
            <a:r>
              <a:rPr kumimoji="0" lang="en-US" altLang="zh-CN" sz="1200" b="0" i="0" u="none" strike="noStrike" cap="none" normalizeH="0" baseline="0">
                <a:ln>
                  <a:noFill/>
                </a:ln>
                <a:solidFill>
                  <a:schemeClr val="tx1"/>
                </a:solidFill>
                <a:effectLst/>
                <a:latin typeface="Arial" panose="020B0604020202020204" pitchFamily="34" charset="0"/>
                <a:ea typeface="Noto Serif CJK SC" charset="0"/>
                <a:cs typeface="Arial" panose="020B0604020202020204" pitchFamily="34" charset="0"/>
              </a:rPr>
              <a:t> List of antibodies and the metal tags used for Imaging Mass Cytometry (IMC) analysis of Roswell Park validation samples </a:t>
            </a:r>
            <a:endParaRPr kumimoji="0" lang="en-US" altLang="zh-CN" sz="5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zh-CN" sz="1200" b="0" i="0" u="none" strike="noStrike" cap="none" normalizeH="0" baseline="0">
                <a:ln>
                  <a:noFill/>
                </a:ln>
                <a:solidFill>
                  <a:schemeClr val="tx1"/>
                </a:solidFill>
                <a:effectLst/>
                <a:latin typeface="Arial" panose="020B0604020202020204" pitchFamily="34" charset="0"/>
                <a:ea typeface="Noto Serif CJK SC" charset="0"/>
                <a:cs typeface="Arial" panose="020B0604020202020204" pitchFamily="34" charset="0"/>
              </a:rPr>
            </a:br>
            <a:endParaRPr kumimoji="0" lang="en-US" altLang="zh-CN" sz="5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03519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779873" y="156346"/>
            <a:ext cx="5665525" cy="364587"/>
          </a:xfrm>
          <a:prstGeom prst="rect">
            <a:avLst/>
          </a:prstGeom>
          <a:noFill/>
        </p:spPr>
        <p:txBody>
          <a:bodyPr wrap="none" rtlCol="0">
            <a:spAutoFit/>
          </a:bodyPr>
          <a:lstStyle/>
          <a:p>
            <a:r>
              <a:rPr lang="en-US" sz="1769" dirty="0"/>
              <a:t>TMA 1                  TMA 2              TMA 4            TMA 6</a:t>
            </a:r>
          </a:p>
        </p:txBody>
      </p:sp>
      <p:sp>
        <p:nvSpPr>
          <p:cNvPr id="68" name="TextBox 67"/>
          <p:cNvSpPr txBox="1"/>
          <p:nvPr/>
        </p:nvSpPr>
        <p:spPr>
          <a:xfrm>
            <a:off x="676697" y="3420809"/>
            <a:ext cx="5729645" cy="364587"/>
          </a:xfrm>
          <a:prstGeom prst="rect">
            <a:avLst/>
          </a:prstGeom>
          <a:noFill/>
        </p:spPr>
        <p:txBody>
          <a:bodyPr wrap="none" rtlCol="0">
            <a:spAutoFit/>
          </a:bodyPr>
          <a:lstStyle/>
          <a:p>
            <a:r>
              <a:rPr lang="en-US" sz="1769" dirty="0"/>
              <a:t>TMA 7                   TMA 8                TMA 9          TMA 10</a:t>
            </a:r>
          </a:p>
        </p:txBody>
      </p:sp>
      <p:sp>
        <p:nvSpPr>
          <p:cNvPr id="69" name="TextBox 68"/>
          <p:cNvSpPr txBox="1"/>
          <p:nvPr/>
        </p:nvSpPr>
        <p:spPr>
          <a:xfrm>
            <a:off x="453451" y="7143945"/>
            <a:ext cx="5943268" cy="1200329"/>
          </a:xfrm>
          <a:prstGeom prst="rect">
            <a:avLst/>
          </a:prstGeom>
          <a:noFill/>
        </p:spPr>
        <p:txBody>
          <a:bodyPr wrap="square" rtlCol="0">
            <a:spAutoFit/>
          </a:bodyPr>
          <a:lstStyle/>
          <a:p>
            <a:pPr algn="just"/>
            <a:r>
              <a:rPr lang="en-US" sz="1200" b="1"/>
              <a:t>Supplementary Figure 1. </a:t>
            </a:r>
            <a:r>
              <a:rPr lang="en-US" sz="1200"/>
              <a:t>Hematoxylin Eosin (H&amp;E) images of tissue microarrays (n=8) containing the 57 TNBC patient-derived tumors analyzed by Immune mass cytometry (IMC) and </a:t>
            </a:r>
            <a:r>
              <a:rPr lang="en-US" sz="1200" err="1"/>
              <a:t>Nanostring</a:t>
            </a:r>
            <a:r>
              <a:rPr lang="en-US" sz="1200"/>
              <a:t> GeoMx whole transcriptome analysis, in this study. Black boxes represent the tissues that were analyzed using IMC and </a:t>
            </a:r>
            <a:r>
              <a:rPr lang="en-US" sz="1200" err="1"/>
              <a:t>Nanostring</a:t>
            </a:r>
            <a:r>
              <a:rPr lang="en-US" sz="1200"/>
              <a:t> GeoMx. The ROI markings for the analyzed tissues are shown in Supplementary Figure 2.</a:t>
            </a:r>
          </a:p>
        </p:txBody>
      </p:sp>
      <p:pic>
        <p:nvPicPr>
          <p:cNvPr id="110" name="Picture 109" descr="A screenshot of a cell phone&#10;&#10;AI-generated content may be incorrect.">
            <a:extLst>
              <a:ext uri="{FF2B5EF4-FFF2-40B4-BE49-F238E27FC236}">
                <a16:creationId xmlns:a16="http://schemas.microsoft.com/office/drawing/2014/main" id="{7DF63FC8-175B-C22D-1454-82A7CD754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326" y="520933"/>
            <a:ext cx="1781387" cy="2743200"/>
          </a:xfrm>
          <a:prstGeom prst="rect">
            <a:avLst/>
          </a:prstGeom>
        </p:spPr>
      </p:pic>
      <p:pic>
        <p:nvPicPr>
          <p:cNvPr id="112" name="Picture 111" descr="A close-up of a screen&#10;&#10;AI-generated content may be incorrect.">
            <a:extLst>
              <a:ext uri="{FF2B5EF4-FFF2-40B4-BE49-F238E27FC236}">
                <a16:creationId xmlns:a16="http://schemas.microsoft.com/office/drawing/2014/main" id="{1EAD6F72-3332-C66E-24E4-3B02B1B633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9423" y="520933"/>
            <a:ext cx="1539202" cy="2743200"/>
          </a:xfrm>
          <a:prstGeom prst="rect">
            <a:avLst/>
          </a:prstGeom>
        </p:spPr>
      </p:pic>
      <p:pic>
        <p:nvPicPr>
          <p:cNvPr id="114" name="Picture 113" descr="A collage of images of different shapes and colors&#10;&#10;AI-generated content may be incorrect.">
            <a:extLst>
              <a:ext uri="{FF2B5EF4-FFF2-40B4-BE49-F238E27FC236}">
                <a16:creationId xmlns:a16="http://schemas.microsoft.com/office/drawing/2014/main" id="{612B393D-E667-740B-B9EC-C7648DB025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3335" y="520933"/>
            <a:ext cx="1393750" cy="2743200"/>
          </a:xfrm>
          <a:prstGeom prst="rect">
            <a:avLst/>
          </a:prstGeom>
        </p:spPr>
      </p:pic>
      <p:pic>
        <p:nvPicPr>
          <p:cNvPr id="116" name="Picture 115" descr="A screenshot of a cell phone&#10;&#10;AI-generated content may be incorrect.">
            <a:extLst>
              <a:ext uri="{FF2B5EF4-FFF2-40B4-BE49-F238E27FC236}">
                <a16:creationId xmlns:a16="http://schemas.microsoft.com/office/drawing/2014/main" id="{7D414AD9-655F-9D28-9C1F-834F287516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00616" y="520933"/>
            <a:ext cx="1196103" cy="2743200"/>
          </a:xfrm>
          <a:prstGeom prst="rect">
            <a:avLst/>
          </a:prstGeom>
        </p:spPr>
      </p:pic>
      <p:pic>
        <p:nvPicPr>
          <p:cNvPr id="118" name="Picture 117" descr="A close-up of a microscope&#10;&#10;AI-generated content may be incorrect.">
            <a:extLst>
              <a:ext uri="{FF2B5EF4-FFF2-40B4-BE49-F238E27FC236}">
                <a16:creationId xmlns:a16="http://schemas.microsoft.com/office/drawing/2014/main" id="{7A63DF17-1CD3-C291-5276-C0D41CB61E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3326" y="3783743"/>
            <a:ext cx="1782401" cy="2743200"/>
          </a:xfrm>
          <a:prstGeom prst="rect">
            <a:avLst/>
          </a:prstGeom>
        </p:spPr>
      </p:pic>
      <p:pic>
        <p:nvPicPr>
          <p:cNvPr id="120" name="Picture 119" descr="A close-up of a microscope slide&#10;&#10;AI-generated content may be incorrect.">
            <a:extLst>
              <a:ext uri="{FF2B5EF4-FFF2-40B4-BE49-F238E27FC236}">
                <a16:creationId xmlns:a16="http://schemas.microsoft.com/office/drawing/2014/main" id="{C301A763-EFF1-B536-EFAC-E7060367F0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70547" y="3783743"/>
            <a:ext cx="1508078" cy="2743200"/>
          </a:xfrm>
          <a:prstGeom prst="rect">
            <a:avLst/>
          </a:prstGeom>
        </p:spPr>
      </p:pic>
      <p:pic>
        <p:nvPicPr>
          <p:cNvPr id="122" name="Picture 121" descr="A group of purple shapes&#10;&#10;AI-generated content may be incorrect.">
            <a:extLst>
              <a:ext uri="{FF2B5EF4-FFF2-40B4-BE49-F238E27FC236}">
                <a16:creationId xmlns:a16="http://schemas.microsoft.com/office/drawing/2014/main" id="{32F742BE-A976-DCF0-75CD-1998D46A22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63445" y="3783743"/>
            <a:ext cx="1376699" cy="2743200"/>
          </a:xfrm>
          <a:prstGeom prst="rect">
            <a:avLst/>
          </a:prstGeom>
        </p:spPr>
      </p:pic>
      <p:pic>
        <p:nvPicPr>
          <p:cNvPr id="3" name="Picture 2" descr="A collage of different shapes and colors&#10;&#10;AI-generated content may be incorrect.">
            <a:extLst>
              <a:ext uri="{FF2B5EF4-FFF2-40B4-BE49-F238E27FC236}">
                <a16:creationId xmlns:a16="http://schemas.microsoft.com/office/drawing/2014/main" id="{32242793-B957-9A5B-C866-E96EF507103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88892" y="3783743"/>
            <a:ext cx="1207827" cy="2743200"/>
          </a:xfrm>
          <a:prstGeom prst="rect">
            <a:avLst/>
          </a:prstGeom>
        </p:spPr>
      </p:pic>
    </p:spTree>
    <p:extLst>
      <p:ext uri="{BB962C8B-B14F-4D97-AF65-F5344CB8AC3E}">
        <p14:creationId xmlns:p14="http://schemas.microsoft.com/office/powerpoint/2010/main" val="2336058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C0E4D885-FB1C-971E-11E4-7F0D41C861A9}"/>
              </a:ext>
            </a:extLst>
          </p:cNvPr>
          <p:cNvPicPr>
            <a:picLocks noChangeAspect="1"/>
          </p:cNvPicPr>
          <p:nvPr/>
        </p:nvPicPr>
        <p:blipFill rotWithShape="1">
          <a:blip r:embed="rId2"/>
          <a:srcRect l="35689" t="5390" r="37514" b="6861"/>
          <a:stretch/>
        </p:blipFill>
        <p:spPr>
          <a:xfrm>
            <a:off x="4929944" y="3201710"/>
            <a:ext cx="1115195" cy="2215658"/>
          </a:xfrm>
          <a:prstGeom prst="rect">
            <a:avLst/>
          </a:prstGeom>
        </p:spPr>
      </p:pic>
      <p:pic>
        <p:nvPicPr>
          <p:cNvPr id="18" name="Picture 17">
            <a:extLst>
              <a:ext uri="{FF2B5EF4-FFF2-40B4-BE49-F238E27FC236}">
                <a16:creationId xmlns:a16="http://schemas.microsoft.com/office/drawing/2014/main" id="{8400C071-F405-176C-EB00-8E01BFD4595C}"/>
              </a:ext>
            </a:extLst>
          </p:cNvPr>
          <p:cNvPicPr>
            <a:picLocks noChangeAspect="1"/>
          </p:cNvPicPr>
          <p:nvPr/>
        </p:nvPicPr>
        <p:blipFill rotWithShape="1">
          <a:blip r:embed="rId3"/>
          <a:srcRect l="37024" t="4193" r="36192" b="5813"/>
          <a:stretch/>
        </p:blipFill>
        <p:spPr>
          <a:xfrm>
            <a:off x="3621875" y="3197805"/>
            <a:ext cx="1115195" cy="2219563"/>
          </a:xfrm>
          <a:prstGeom prst="rect">
            <a:avLst/>
          </a:prstGeom>
        </p:spPr>
      </p:pic>
      <p:pic>
        <p:nvPicPr>
          <p:cNvPr id="16" name="Picture 15">
            <a:extLst>
              <a:ext uri="{FF2B5EF4-FFF2-40B4-BE49-F238E27FC236}">
                <a16:creationId xmlns:a16="http://schemas.microsoft.com/office/drawing/2014/main" id="{8D79A71C-118E-B31A-1FC6-B6C81CCDA8AD}"/>
              </a:ext>
            </a:extLst>
          </p:cNvPr>
          <p:cNvPicPr>
            <a:picLocks noChangeAspect="1"/>
          </p:cNvPicPr>
          <p:nvPr/>
        </p:nvPicPr>
        <p:blipFill rotWithShape="1">
          <a:blip r:embed="rId4"/>
          <a:srcRect l="37317" t="8152" r="38016" b="11188"/>
          <a:stretch/>
        </p:blipFill>
        <p:spPr>
          <a:xfrm>
            <a:off x="2235855" y="3197805"/>
            <a:ext cx="1193146" cy="2219563"/>
          </a:xfrm>
          <a:prstGeom prst="rect">
            <a:avLst/>
          </a:prstGeom>
        </p:spPr>
      </p:pic>
      <p:pic>
        <p:nvPicPr>
          <p:cNvPr id="14" name="Picture 13">
            <a:extLst>
              <a:ext uri="{FF2B5EF4-FFF2-40B4-BE49-F238E27FC236}">
                <a16:creationId xmlns:a16="http://schemas.microsoft.com/office/drawing/2014/main" id="{57ADC4B4-3912-15E1-9779-B1D62C5466C7}"/>
              </a:ext>
            </a:extLst>
          </p:cNvPr>
          <p:cNvPicPr>
            <a:picLocks noChangeAspect="1"/>
          </p:cNvPicPr>
          <p:nvPr/>
        </p:nvPicPr>
        <p:blipFill rotWithShape="1">
          <a:blip r:embed="rId5"/>
          <a:srcRect l="37624" t="6295" r="36267" b="8535"/>
          <a:stretch/>
        </p:blipFill>
        <p:spPr>
          <a:xfrm>
            <a:off x="826399" y="3197805"/>
            <a:ext cx="1216581" cy="2219563"/>
          </a:xfrm>
          <a:prstGeom prst="rect">
            <a:avLst/>
          </a:prstGeom>
        </p:spPr>
      </p:pic>
      <p:pic>
        <p:nvPicPr>
          <p:cNvPr id="8" name="Picture 7">
            <a:extLst>
              <a:ext uri="{FF2B5EF4-FFF2-40B4-BE49-F238E27FC236}">
                <a16:creationId xmlns:a16="http://schemas.microsoft.com/office/drawing/2014/main" id="{6F74547D-82DD-246F-81F6-B6D1742C4FFE}"/>
              </a:ext>
            </a:extLst>
          </p:cNvPr>
          <p:cNvPicPr>
            <a:picLocks noChangeAspect="1"/>
          </p:cNvPicPr>
          <p:nvPr/>
        </p:nvPicPr>
        <p:blipFill rotWithShape="1">
          <a:blip r:embed="rId6"/>
          <a:srcRect l="37150" t="6202" r="37845" b="10016"/>
          <a:stretch/>
        </p:blipFill>
        <p:spPr>
          <a:xfrm>
            <a:off x="4929943" y="412371"/>
            <a:ext cx="1115195" cy="2219563"/>
          </a:xfrm>
          <a:prstGeom prst="rect">
            <a:avLst/>
          </a:prstGeom>
        </p:spPr>
      </p:pic>
      <p:pic>
        <p:nvPicPr>
          <p:cNvPr id="7" name="Picture 6">
            <a:extLst>
              <a:ext uri="{FF2B5EF4-FFF2-40B4-BE49-F238E27FC236}">
                <a16:creationId xmlns:a16="http://schemas.microsoft.com/office/drawing/2014/main" id="{6A03C6C7-8F8A-C6BA-2650-003A4A8629C2}"/>
              </a:ext>
            </a:extLst>
          </p:cNvPr>
          <p:cNvPicPr>
            <a:picLocks noChangeAspect="1"/>
          </p:cNvPicPr>
          <p:nvPr/>
        </p:nvPicPr>
        <p:blipFill rotWithShape="1">
          <a:blip r:embed="rId7"/>
          <a:srcRect l="38990" t="7332" r="35640" b="8237"/>
          <a:stretch/>
        </p:blipFill>
        <p:spPr>
          <a:xfrm>
            <a:off x="3621875" y="412371"/>
            <a:ext cx="1115195" cy="2219563"/>
          </a:xfrm>
          <a:prstGeom prst="rect">
            <a:avLst/>
          </a:prstGeom>
        </p:spPr>
      </p:pic>
      <p:pic>
        <p:nvPicPr>
          <p:cNvPr id="6" name="Picture 5">
            <a:extLst>
              <a:ext uri="{FF2B5EF4-FFF2-40B4-BE49-F238E27FC236}">
                <a16:creationId xmlns:a16="http://schemas.microsoft.com/office/drawing/2014/main" id="{97BE1DD2-56F4-4E06-BFE4-18B2090B8143}"/>
              </a:ext>
            </a:extLst>
          </p:cNvPr>
          <p:cNvPicPr>
            <a:picLocks noChangeAspect="1"/>
          </p:cNvPicPr>
          <p:nvPr/>
        </p:nvPicPr>
        <p:blipFill rotWithShape="1">
          <a:blip r:embed="rId8"/>
          <a:srcRect l="35519" t="6692" r="36673" b="7895"/>
          <a:stretch/>
        </p:blipFill>
        <p:spPr>
          <a:xfrm>
            <a:off x="2235856" y="412371"/>
            <a:ext cx="1193146" cy="2219563"/>
          </a:xfrm>
          <a:prstGeom prst="rect">
            <a:avLst/>
          </a:prstGeom>
        </p:spPr>
      </p:pic>
      <p:pic>
        <p:nvPicPr>
          <p:cNvPr id="4" name="Picture 3">
            <a:extLst>
              <a:ext uri="{FF2B5EF4-FFF2-40B4-BE49-F238E27FC236}">
                <a16:creationId xmlns:a16="http://schemas.microsoft.com/office/drawing/2014/main" id="{BC695144-2771-AA92-43D6-A87047BCA4BA}"/>
              </a:ext>
            </a:extLst>
          </p:cNvPr>
          <p:cNvPicPr>
            <a:picLocks noChangeAspect="1"/>
          </p:cNvPicPr>
          <p:nvPr/>
        </p:nvPicPr>
        <p:blipFill rotWithShape="1">
          <a:blip r:embed="rId9"/>
          <a:srcRect l="38747" t="8130" r="35614" b="12607"/>
          <a:stretch/>
        </p:blipFill>
        <p:spPr>
          <a:xfrm>
            <a:off x="826399" y="412371"/>
            <a:ext cx="1216581" cy="2219563"/>
          </a:xfrm>
          <a:prstGeom prst="rect">
            <a:avLst/>
          </a:prstGeom>
        </p:spPr>
      </p:pic>
      <p:sp>
        <p:nvSpPr>
          <p:cNvPr id="5" name="TextBox 4">
            <a:extLst>
              <a:ext uri="{FF2B5EF4-FFF2-40B4-BE49-F238E27FC236}">
                <a16:creationId xmlns:a16="http://schemas.microsoft.com/office/drawing/2014/main" id="{CC6E1693-7AF2-D3AF-9C95-AF15FFA83C38}"/>
              </a:ext>
            </a:extLst>
          </p:cNvPr>
          <p:cNvSpPr txBox="1"/>
          <p:nvPr/>
        </p:nvSpPr>
        <p:spPr>
          <a:xfrm>
            <a:off x="1011878" y="134096"/>
            <a:ext cx="845621" cy="215808"/>
          </a:xfrm>
          <a:prstGeom prst="rect">
            <a:avLst/>
          </a:prstGeom>
          <a:noFill/>
        </p:spPr>
        <p:txBody>
          <a:bodyPr wrap="square" rtlCol="0">
            <a:spAutoFit/>
          </a:bodyPr>
          <a:lstStyle/>
          <a:p>
            <a:pPr algn="ctr"/>
            <a:r>
              <a:rPr lang="en-IN" sz="813">
                <a:latin typeface="Arial" panose="020B0604020202020204" pitchFamily="34" charset="0"/>
                <a:cs typeface="Arial" panose="020B0604020202020204" pitchFamily="34" charset="0"/>
              </a:rPr>
              <a:t>TMA 1</a:t>
            </a:r>
          </a:p>
        </p:txBody>
      </p:sp>
      <p:sp>
        <p:nvSpPr>
          <p:cNvPr id="11" name="TextBox 10">
            <a:extLst>
              <a:ext uri="{FF2B5EF4-FFF2-40B4-BE49-F238E27FC236}">
                <a16:creationId xmlns:a16="http://schemas.microsoft.com/office/drawing/2014/main" id="{BA116010-248E-CDB0-9CD5-8DF4DCC7287A}"/>
              </a:ext>
            </a:extLst>
          </p:cNvPr>
          <p:cNvSpPr txBox="1"/>
          <p:nvPr/>
        </p:nvSpPr>
        <p:spPr>
          <a:xfrm>
            <a:off x="2362921" y="133437"/>
            <a:ext cx="845621" cy="215808"/>
          </a:xfrm>
          <a:prstGeom prst="rect">
            <a:avLst/>
          </a:prstGeom>
          <a:noFill/>
        </p:spPr>
        <p:txBody>
          <a:bodyPr wrap="square" rtlCol="0">
            <a:spAutoFit/>
          </a:bodyPr>
          <a:lstStyle/>
          <a:p>
            <a:pPr algn="ctr"/>
            <a:r>
              <a:rPr lang="en-IN" sz="813">
                <a:latin typeface="Arial" panose="020B0604020202020204" pitchFamily="34" charset="0"/>
                <a:cs typeface="Arial" panose="020B0604020202020204" pitchFamily="34" charset="0"/>
              </a:rPr>
              <a:t>TMA 2</a:t>
            </a:r>
          </a:p>
        </p:txBody>
      </p:sp>
      <p:sp>
        <p:nvSpPr>
          <p:cNvPr id="12" name="TextBox 11">
            <a:extLst>
              <a:ext uri="{FF2B5EF4-FFF2-40B4-BE49-F238E27FC236}">
                <a16:creationId xmlns:a16="http://schemas.microsoft.com/office/drawing/2014/main" id="{1ED09554-0957-8870-004E-E26BE63B2392}"/>
              </a:ext>
            </a:extLst>
          </p:cNvPr>
          <p:cNvSpPr txBox="1"/>
          <p:nvPr/>
        </p:nvSpPr>
        <p:spPr>
          <a:xfrm>
            <a:off x="3756662" y="133437"/>
            <a:ext cx="845621" cy="215808"/>
          </a:xfrm>
          <a:prstGeom prst="rect">
            <a:avLst/>
          </a:prstGeom>
          <a:noFill/>
        </p:spPr>
        <p:txBody>
          <a:bodyPr wrap="square" rtlCol="0">
            <a:spAutoFit/>
          </a:bodyPr>
          <a:lstStyle/>
          <a:p>
            <a:pPr algn="ctr"/>
            <a:r>
              <a:rPr lang="en-IN" sz="813">
                <a:latin typeface="Arial" panose="020B0604020202020204" pitchFamily="34" charset="0"/>
                <a:cs typeface="Arial" panose="020B0604020202020204" pitchFamily="34" charset="0"/>
              </a:rPr>
              <a:t>TMA 4</a:t>
            </a:r>
          </a:p>
        </p:txBody>
      </p:sp>
      <p:sp>
        <p:nvSpPr>
          <p:cNvPr id="13" name="TextBox 12">
            <a:extLst>
              <a:ext uri="{FF2B5EF4-FFF2-40B4-BE49-F238E27FC236}">
                <a16:creationId xmlns:a16="http://schemas.microsoft.com/office/drawing/2014/main" id="{9EE83E8E-D3C2-7BD8-2B48-553A5F37C790}"/>
              </a:ext>
            </a:extLst>
          </p:cNvPr>
          <p:cNvSpPr txBox="1"/>
          <p:nvPr/>
        </p:nvSpPr>
        <p:spPr>
          <a:xfrm>
            <a:off x="5064730" y="133437"/>
            <a:ext cx="845621" cy="215808"/>
          </a:xfrm>
          <a:prstGeom prst="rect">
            <a:avLst/>
          </a:prstGeom>
          <a:noFill/>
        </p:spPr>
        <p:txBody>
          <a:bodyPr wrap="square" rtlCol="0">
            <a:spAutoFit/>
          </a:bodyPr>
          <a:lstStyle/>
          <a:p>
            <a:pPr algn="ctr"/>
            <a:r>
              <a:rPr lang="en-IN" sz="813">
                <a:latin typeface="Arial" panose="020B0604020202020204" pitchFamily="34" charset="0"/>
                <a:cs typeface="Arial" panose="020B0604020202020204" pitchFamily="34" charset="0"/>
              </a:rPr>
              <a:t>TMA 6</a:t>
            </a:r>
          </a:p>
        </p:txBody>
      </p:sp>
      <p:sp>
        <p:nvSpPr>
          <p:cNvPr id="15" name="TextBox 14">
            <a:extLst>
              <a:ext uri="{FF2B5EF4-FFF2-40B4-BE49-F238E27FC236}">
                <a16:creationId xmlns:a16="http://schemas.microsoft.com/office/drawing/2014/main" id="{90F37B71-C046-6101-FB24-52F8CADAED48}"/>
              </a:ext>
            </a:extLst>
          </p:cNvPr>
          <p:cNvSpPr txBox="1"/>
          <p:nvPr/>
        </p:nvSpPr>
        <p:spPr>
          <a:xfrm>
            <a:off x="995699" y="2916368"/>
            <a:ext cx="845621" cy="215808"/>
          </a:xfrm>
          <a:prstGeom prst="rect">
            <a:avLst/>
          </a:prstGeom>
          <a:noFill/>
        </p:spPr>
        <p:txBody>
          <a:bodyPr wrap="square" rtlCol="0">
            <a:spAutoFit/>
          </a:bodyPr>
          <a:lstStyle/>
          <a:p>
            <a:pPr algn="ctr"/>
            <a:r>
              <a:rPr lang="en-IN" sz="813">
                <a:latin typeface="Arial" panose="020B0604020202020204" pitchFamily="34" charset="0"/>
                <a:cs typeface="Arial" panose="020B0604020202020204" pitchFamily="34" charset="0"/>
              </a:rPr>
              <a:t>TMA 7</a:t>
            </a:r>
          </a:p>
        </p:txBody>
      </p:sp>
      <p:sp>
        <p:nvSpPr>
          <p:cNvPr id="17" name="TextBox 16">
            <a:extLst>
              <a:ext uri="{FF2B5EF4-FFF2-40B4-BE49-F238E27FC236}">
                <a16:creationId xmlns:a16="http://schemas.microsoft.com/office/drawing/2014/main" id="{C272014A-C847-1C0C-ECB6-1858DA9C6BC5}"/>
              </a:ext>
            </a:extLst>
          </p:cNvPr>
          <p:cNvSpPr txBox="1"/>
          <p:nvPr/>
        </p:nvSpPr>
        <p:spPr>
          <a:xfrm>
            <a:off x="2362921" y="2916368"/>
            <a:ext cx="845621" cy="215808"/>
          </a:xfrm>
          <a:prstGeom prst="rect">
            <a:avLst/>
          </a:prstGeom>
          <a:noFill/>
        </p:spPr>
        <p:txBody>
          <a:bodyPr wrap="square" rtlCol="0">
            <a:spAutoFit/>
          </a:bodyPr>
          <a:lstStyle/>
          <a:p>
            <a:pPr algn="ctr"/>
            <a:r>
              <a:rPr lang="en-IN" sz="813">
                <a:latin typeface="Arial" panose="020B0604020202020204" pitchFamily="34" charset="0"/>
                <a:cs typeface="Arial" panose="020B0604020202020204" pitchFamily="34" charset="0"/>
              </a:rPr>
              <a:t>TMA 8</a:t>
            </a:r>
          </a:p>
        </p:txBody>
      </p:sp>
      <p:sp>
        <p:nvSpPr>
          <p:cNvPr id="19" name="TextBox 18">
            <a:extLst>
              <a:ext uri="{FF2B5EF4-FFF2-40B4-BE49-F238E27FC236}">
                <a16:creationId xmlns:a16="http://schemas.microsoft.com/office/drawing/2014/main" id="{BEC564EC-536C-6F33-1A2A-A5E0E7DCD53A}"/>
              </a:ext>
            </a:extLst>
          </p:cNvPr>
          <p:cNvSpPr txBox="1"/>
          <p:nvPr/>
        </p:nvSpPr>
        <p:spPr>
          <a:xfrm>
            <a:off x="3756662" y="2916368"/>
            <a:ext cx="845621" cy="215808"/>
          </a:xfrm>
          <a:prstGeom prst="rect">
            <a:avLst/>
          </a:prstGeom>
          <a:noFill/>
        </p:spPr>
        <p:txBody>
          <a:bodyPr wrap="square" rtlCol="0">
            <a:spAutoFit/>
          </a:bodyPr>
          <a:lstStyle/>
          <a:p>
            <a:pPr algn="ctr"/>
            <a:r>
              <a:rPr lang="en-IN" sz="813">
                <a:latin typeface="Arial" panose="020B0604020202020204" pitchFamily="34" charset="0"/>
                <a:cs typeface="Arial" panose="020B0604020202020204" pitchFamily="34" charset="0"/>
              </a:rPr>
              <a:t>TMA 9</a:t>
            </a:r>
          </a:p>
        </p:txBody>
      </p:sp>
      <p:sp>
        <p:nvSpPr>
          <p:cNvPr id="21" name="TextBox 20">
            <a:extLst>
              <a:ext uri="{FF2B5EF4-FFF2-40B4-BE49-F238E27FC236}">
                <a16:creationId xmlns:a16="http://schemas.microsoft.com/office/drawing/2014/main" id="{746D2EB0-3B33-5D5F-E0A6-734E8F0668B6}"/>
              </a:ext>
            </a:extLst>
          </p:cNvPr>
          <p:cNvSpPr txBox="1"/>
          <p:nvPr/>
        </p:nvSpPr>
        <p:spPr>
          <a:xfrm>
            <a:off x="5064730" y="2916368"/>
            <a:ext cx="845621" cy="215808"/>
          </a:xfrm>
          <a:prstGeom prst="rect">
            <a:avLst/>
          </a:prstGeom>
          <a:noFill/>
        </p:spPr>
        <p:txBody>
          <a:bodyPr wrap="square" rtlCol="0">
            <a:spAutoFit/>
          </a:bodyPr>
          <a:lstStyle/>
          <a:p>
            <a:pPr algn="ctr"/>
            <a:r>
              <a:rPr lang="en-IN" sz="813">
                <a:latin typeface="Arial" panose="020B0604020202020204" pitchFamily="34" charset="0"/>
                <a:cs typeface="Arial" panose="020B0604020202020204" pitchFamily="34" charset="0"/>
              </a:rPr>
              <a:t>TMA 10</a:t>
            </a:r>
          </a:p>
        </p:txBody>
      </p:sp>
      <p:sp>
        <p:nvSpPr>
          <p:cNvPr id="22" name="TextBox 21"/>
          <p:cNvSpPr txBox="1"/>
          <p:nvPr/>
        </p:nvSpPr>
        <p:spPr>
          <a:xfrm>
            <a:off x="742466" y="5736479"/>
            <a:ext cx="5394102" cy="1754326"/>
          </a:xfrm>
          <a:prstGeom prst="rect">
            <a:avLst/>
          </a:prstGeom>
          <a:noFill/>
        </p:spPr>
        <p:txBody>
          <a:bodyPr wrap="square" rtlCol="0">
            <a:spAutoFit/>
          </a:bodyPr>
          <a:lstStyle/>
          <a:p>
            <a:pPr algn="just"/>
            <a:r>
              <a:rPr lang="en-US" sz="1200" b="1"/>
              <a:t>Supplementary Figure 2. </a:t>
            </a:r>
            <a:r>
              <a:rPr lang="en-US" sz="1200"/>
              <a:t>Photomicrographs of tissue microarrays (n=8) containing the 57 TNBC patient-derived tumors analyzed by Immune mass cytometry (IMC) and </a:t>
            </a:r>
            <a:r>
              <a:rPr lang="en-US" sz="1200" err="1"/>
              <a:t>Nanostring</a:t>
            </a:r>
            <a:r>
              <a:rPr lang="en-US" sz="1200"/>
              <a:t> GeoMx whole transcriptome analysis, in this study. Boxes represent the regions of interest (ROI) that were analyzed using IMC and </a:t>
            </a:r>
            <a:r>
              <a:rPr lang="en-US" sz="1200" err="1"/>
              <a:t>Nanostring</a:t>
            </a:r>
            <a:r>
              <a:rPr lang="en-US" sz="1200"/>
              <a:t> GeoMx. Each slide was stained using Pan-Cytokeratin  (</a:t>
            </a:r>
            <a:r>
              <a:rPr lang="en-US" sz="1200" err="1"/>
              <a:t>PanCK</a:t>
            </a:r>
            <a:r>
              <a:rPr lang="en-US" sz="1200"/>
              <a:t>, green) marking epithelial cells and CD45 (red) marking immune cells. In majority of the tissues 2 ROIs were analyzed using IMC and </a:t>
            </a:r>
            <a:r>
              <a:rPr lang="en-US" sz="1200" err="1"/>
              <a:t>Nanostring</a:t>
            </a:r>
            <a:r>
              <a:rPr lang="en-US" sz="1200"/>
              <a:t> GeoMx platforms. The only ROI that was marked TPIP is in TMA 1 marked as ROI  number 004 in the figure.</a:t>
            </a:r>
          </a:p>
        </p:txBody>
      </p:sp>
      <p:pic>
        <p:nvPicPr>
          <p:cNvPr id="24" name="Picture 23">
            <a:extLst>
              <a:ext uri="{FF2B5EF4-FFF2-40B4-BE49-F238E27FC236}">
                <a16:creationId xmlns:a16="http://schemas.microsoft.com/office/drawing/2014/main" id="{BC695144-2771-AA92-43D6-A87047BCA4BA}"/>
              </a:ext>
            </a:extLst>
          </p:cNvPr>
          <p:cNvPicPr>
            <a:picLocks noChangeAspect="1"/>
          </p:cNvPicPr>
          <p:nvPr/>
        </p:nvPicPr>
        <p:blipFill rotWithShape="1">
          <a:blip r:embed="rId9"/>
          <a:srcRect l="90303" t="93285" r="-17" b="1228"/>
          <a:stretch/>
        </p:blipFill>
        <p:spPr>
          <a:xfrm>
            <a:off x="1582032" y="412371"/>
            <a:ext cx="460948" cy="153649"/>
          </a:xfrm>
          <a:prstGeom prst="rect">
            <a:avLst/>
          </a:prstGeom>
        </p:spPr>
      </p:pic>
      <p:pic>
        <p:nvPicPr>
          <p:cNvPr id="2" name="Picture 1">
            <a:extLst>
              <a:ext uri="{FF2B5EF4-FFF2-40B4-BE49-F238E27FC236}">
                <a16:creationId xmlns:a16="http://schemas.microsoft.com/office/drawing/2014/main" id="{96C70ED9-1D4E-BA3C-43C3-AD734A0D4D7D}"/>
              </a:ext>
            </a:extLst>
          </p:cNvPr>
          <p:cNvPicPr>
            <a:picLocks noChangeAspect="1"/>
          </p:cNvPicPr>
          <p:nvPr/>
        </p:nvPicPr>
        <p:blipFill rotWithShape="1">
          <a:blip r:embed="rId8"/>
          <a:srcRect l="91057" t="93412" r="266" b="1816"/>
          <a:stretch/>
        </p:blipFill>
        <p:spPr>
          <a:xfrm>
            <a:off x="3022396" y="429455"/>
            <a:ext cx="372292" cy="124014"/>
          </a:xfrm>
          <a:prstGeom prst="rect">
            <a:avLst/>
          </a:prstGeom>
        </p:spPr>
      </p:pic>
      <p:pic>
        <p:nvPicPr>
          <p:cNvPr id="3" name="Picture 2">
            <a:extLst>
              <a:ext uri="{FF2B5EF4-FFF2-40B4-BE49-F238E27FC236}">
                <a16:creationId xmlns:a16="http://schemas.microsoft.com/office/drawing/2014/main" id="{7EB8C9DF-0F4B-F366-75A1-55D85C3FDBC7}"/>
              </a:ext>
            </a:extLst>
          </p:cNvPr>
          <p:cNvPicPr>
            <a:picLocks noChangeAspect="1"/>
          </p:cNvPicPr>
          <p:nvPr/>
        </p:nvPicPr>
        <p:blipFill rotWithShape="1">
          <a:blip r:embed="rId7"/>
          <a:srcRect l="91386" t="94050" r="442" b="1895"/>
          <a:stretch/>
        </p:blipFill>
        <p:spPr>
          <a:xfrm>
            <a:off x="4330336" y="442603"/>
            <a:ext cx="359229" cy="106608"/>
          </a:xfrm>
          <a:prstGeom prst="rect">
            <a:avLst/>
          </a:prstGeom>
        </p:spPr>
      </p:pic>
      <p:pic>
        <p:nvPicPr>
          <p:cNvPr id="9" name="Picture 8">
            <a:extLst>
              <a:ext uri="{FF2B5EF4-FFF2-40B4-BE49-F238E27FC236}">
                <a16:creationId xmlns:a16="http://schemas.microsoft.com/office/drawing/2014/main" id="{9D618098-3CBE-1F1E-398C-4BEDC1EC7CD5}"/>
              </a:ext>
            </a:extLst>
          </p:cNvPr>
          <p:cNvPicPr>
            <a:picLocks noChangeAspect="1"/>
          </p:cNvPicPr>
          <p:nvPr/>
        </p:nvPicPr>
        <p:blipFill rotWithShape="1">
          <a:blip r:embed="rId6"/>
          <a:srcRect l="91095" t="93609" r="411" b="2446"/>
          <a:stretch/>
        </p:blipFill>
        <p:spPr>
          <a:xfrm>
            <a:off x="5629918" y="443655"/>
            <a:ext cx="378823" cy="104503"/>
          </a:xfrm>
          <a:prstGeom prst="rect">
            <a:avLst/>
          </a:prstGeom>
        </p:spPr>
      </p:pic>
      <p:pic>
        <p:nvPicPr>
          <p:cNvPr id="10" name="Picture 9">
            <a:extLst>
              <a:ext uri="{FF2B5EF4-FFF2-40B4-BE49-F238E27FC236}">
                <a16:creationId xmlns:a16="http://schemas.microsoft.com/office/drawing/2014/main" id="{33675EBB-4481-8664-F5FA-DBBE08863A1F}"/>
              </a:ext>
            </a:extLst>
          </p:cNvPr>
          <p:cNvPicPr>
            <a:picLocks noChangeAspect="1"/>
          </p:cNvPicPr>
          <p:nvPr/>
        </p:nvPicPr>
        <p:blipFill rotWithShape="1">
          <a:blip r:embed="rId5"/>
          <a:srcRect l="91259" t="94030" r="261" b="2138"/>
          <a:stretch/>
        </p:blipFill>
        <p:spPr>
          <a:xfrm>
            <a:off x="1643744" y="3206659"/>
            <a:ext cx="395151" cy="99856"/>
          </a:xfrm>
          <a:prstGeom prst="rect">
            <a:avLst/>
          </a:prstGeom>
        </p:spPr>
      </p:pic>
      <p:pic>
        <p:nvPicPr>
          <p:cNvPr id="23" name="Picture 22">
            <a:extLst>
              <a:ext uri="{FF2B5EF4-FFF2-40B4-BE49-F238E27FC236}">
                <a16:creationId xmlns:a16="http://schemas.microsoft.com/office/drawing/2014/main" id="{310E3193-C3EE-1ED8-5C88-C9560D4F5DB9}"/>
              </a:ext>
            </a:extLst>
          </p:cNvPr>
          <p:cNvPicPr>
            <a:picLocks noChangeAspect="1"/>
          </p:cNvPicPr>
          <p:nvPr/>
        </p:nvPicPr>
        <p:blipFill rotWithShape="1">
          <a:blip r:embed="rId4"/>
          <a:srcRect l="91173" t="93852" r="185" b="1876"/>
          <a:stretch/>
        </p:blipFill>
        <p:spPr>
          <a:xfrm>
            <a:off x="3010988" y="3197805"/>
            <a:ext cx="418012" cy="117565"/>
          </a:xfrm>
          <a:prstGeom prst="rect">
            <a:avLst/>
          </a:prstGeom>
        </p:spPr>
      </p:pic>
      <p:pic>
        <p:nvPicPr>
          <p:cNvPr id="25" name="Picture 24">
            <a:extLst>
              <a:ext uri="{FF2B5EF4-FFF2-40B4-BE49-F238E27FC236}">
                <a16:creationId xmlns:a16="http://schemas.microsoft.com/office/drawing/2014/main" id="{462E7797-C845-D30F-A608-CF010087A616}"/>
              </a:ext>
            </a:extLst>
          </p:cNvPr>
          <p:cNvPicPr>
            <a:picLocks noChangeAspect="1"/>
          </p:cNvPicPr>
          <p:nvPr/>
        </p:nvPicPr>
        <p:blipFill rotWithShape="1">
          <a:blip r:embed="rId3"/>
          <a:srcRect l="91241" t="93852" r="-108" b="1911"/>
          <a:stretch/>
        </p:blipFill>
        <p:spPr>
          <a:xfrm>
            <a:off x="4367871" y="3202012"/>
            <a:ext cx="369199" cy="104503"/>
          </a:xfrm>
          <a:prstGeom prst="rect">
            <a:avLst/>
          </a:prstGeom>
        </p:spPr>
      </p:pic>
      <p:pic>
        <p:nvPicPr>
          <p:cNvPr id="26" name="Picture 25">
            <a:extLst>
              <a:ext uri="{FF2B5EF4-FFF2-40B4-BE49-F238E27FC236}">
                <a16:creationId xmlns:a16="http://schemas.microsoft.com/office/drawing/2014/main" id="{129566C8-CA08-04BF-4521-3B63836BBFC2}"/>
              </a:ext>
            </a:extLst>
          </p:cNvPr>
          <p:cNvPicPr>
            <a:picLocks noChangeAspect="1"/>
          </p:cNvPicPr>
          <p:nvPr/>
        </p:nvPicPr>
        <p:blipFill rotWithShape="1">
          <a:blip r:embed="rId2"/>
          <a:srcRect l="91068" t="93847" r="300" b="1885"/>
          <a:stretch/>
        </p:blipFill>
        <p:spPr>
          <a:xfrm>
            <a:off x="5672373" y="3207601"/>
            <a:ext cx="359228" cy="107769"/>
          </a:xfrm>
          <a:prstGeom prst="rect">
            <a:avLst/>
          </a:prstGeom>
        </p:spPr>
      </p:pic>
    </p:spTree>
    <p:extLst>
      <p:ext uri="{BB962C8B-B14F-4D97-AF65-F5344CB8AC3E}">
        <p14:creationId xmlns:p14="http://schemas.microsoft.com/office/powerpoint/2010/main" val="88461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97351" y="4195739"/>
            <a:ext cx="6063298" cy="2123658"/>
          </a:xfrm>
          <a:prstGeom prst="rect">
            <a:avLst/>
          </a:prstGeom>
          <a:noFill/>
        </p:spPr>
        <p:txBody>
          <a:bodyPr wrap="square" rtlCol="0">
            <a:spAutoFit/>
          </a:bodyPr>
          <a:lstStyle/>
          <a:p>
            <a:pPr algn="just"/>
            <a:r>
              <a:rPr lang="en-US" sz="1200" b="1"/>
              <a:t>Supplementary Figure 3</a:t>
            </a:r>
            <a:r>
              <a:rPr lang="en-US" sz="1200"/>
              <a:t>. Dot plot showing the total area of CD45+ signal (quantified by Image J software) measuring the total immune cells within each Region Of Interest (ROI) within each tumor, in each of the Tissue Microarrays (TMAs) that were analyzed. Each dot represents a single ROI where, red dots represent the Immune-poor ROIs and blue dots represent Immune-rich ROIs. Immune rich and immune poor ROIs were originally defined by assessment of H&amp;E images by two independent breast pathologists and were quantified separately. For every TMA, significantly more immune cells were quantified in immune rich vs immune poor ROIs</a:t>
            </a:r>
            <a:r>
              <a:rPr lang="en-US" sz="1200">
                <a:latin typeface="+mj-lt"/>
              </a:rPr>
              <a:t>. </a:t>
            </a:r>
            <a:r>
              <a:rPr lang="en-GB" sz="1200">
                <a:effectLst/>
                <a:latin typeface="+mj-lt"/>
                <a:ea typeface="Aptos" panose="020B0004020202020204" pitchFamily="34" charset="0"/>
              </a:rPr>
              <a:t>Data are presented as dots in each series </a:t>
            </a:r>
            <a:r>
              <a:rPr lang="en-GB" sz="1200">
                <a:latin typeface="+mj-lt"/>
                <a:ea typeface="Aptos" panose="020B0004020202020204" pitchFamily="34" charset="0"/>
              </a:rPr>
              <a:t>with </a:t>
            </a:r>
            <a:r>
              <a:rPr lang="en-GB" sz="1200">
                <a:effectLst/>
                <a:latin typeface="+mj-lt"/>
                <a:ea typeface="Aptos" panose="020B0004020202020204" pitchFamily="34" charset="0"/>
              </a:rPr>
              <a:t>mean values represented by a line and SEM as error bars. </a:t>
            </a:r>
            <a:r>
              <a:rPr lang="en-US" sz="1200"/>
              <a:t>Statistical significance computed using Unpaired t-test with Welch’s correction. </a:t>
            </a:r>
            <a:r>
              <a:rPr lang="en-US" sz="1200">
                <a:effectLst/>
                <a:latin typeface="Arial" panose="020B0604020202020204" pitchFamily="34" charset="0"/>
                <a:ea typeface="Noto Serif CJK SC"/>
              </a:rPr>
              <a:t>Source data are provided as a Source Data file.</a:t>
            </a:r>
            <a:endParaRPr lang="en-US" sz="1200"/>
          </a:p>
        </p:txBody>
      </p:sp>
      <p:graphicFrame>
        <p:nvGraphicFramePr>
          <p:cNvPr id="2" name="Object 1">
            <a:extLst>
              <a:ext uri="{FF2B5EF4-FFF2-40B4-BE49-F238E27FC236}">
                <a16:creationId xmlns:a16="http://schemas.microsoft.com/office/drawing/2014/main" id="{0ED890B0-3526-6295-C8D2-52E3AF936C02}"/>
              </a:ext>
            </a:extLst>
          </p:cNvPr>
          <p:cNvGraphicFramePr>
            <a:graphicFrameLocks noChangeAspect="1"/>
          </p:cNvGraphicFramePr>
          <p:nvPr>
            <p:extLst>
              <p:ext uri="{D42A27DB-BD31-4B8C-83A1-F6EECF244321}">
                <p14:modId xmlns:p14="http://schemas.microsoft.com/office/powerpoint/2010/main" val="3775275662"/>
              </p:ext>
            </p:extLst>
          </p:nvPr>
        </p:nvGraphicFramePr>
        <p:xfrm>
          <a:off x="919414" y="1170400"/>
          <a:ext cx="5101817" cy="2785536"/>
        </p:xfrm>
        <a:graphic>
          <a:graphicData uri="http://schemas.openxmlformats.org/presentationml/2006/ole">
            <mc:AlternateContent xmlns:mc="http://schemas.openxmlformats.org/markup-compatibility/2006">
              <mc:Choice xmlns:v="urn:schemas-microsoft-com:vml" Requires="v">
                <p:oleObj name="Prism 9" r:id="rId2" imgW="8639656" imgH="4715857" progId="Prism9.Document">
                  <p:embed/>
                </p:oleObj>
              </mc:Choice>
              <mc:Fallback>
                <p:oleObj name="Prism 9" r:id="rId2" imgW="8639656" imgH="4715857" progId="Prism9.Document">
                  <p:embed/>
                  <p:pic>
                    <p:nvPicPr>
                      <p:cNvPr id="2" name="Object 1">
                        <a:extLst>
                          <a:ext uri="{FF2B5EF4-FFF2-40B4-BE49-F238E27FC236}">
                            <a16:creationId xmlns:a16="http://schemas.microsoft.com/office/drawing/2014/main" id="{0ED890B0-3526-6295-C8D2-52E3AF936C02}"/>
                          </a:ext>
                        </a:extLst>
                      </p:cNvPr>
                      <p:cNvPicPr/>
                      <p:nvPr/>
                    </p:nvPicPr>
                    <p:blipFill>
                      <a:blip r:embed="rId3"/>
                      <a:stretch>
                        <a:fillRect/>
                      </a:stretch>
                    </p:blipFill>
                    <p:spPr>
                      <a:xfrm>
                        <a:off x="919414" y="1170400"/>
                        <a:ext cx="5101817" cy="2785536"/>
                      </a:xfrm>
                      <a:prstGeom prst="rect">
                        <a:avLst/>
                      </a:prstGeom>
                    </p:spPr>
                  </p:pic>
                </p:oleObj>
              </mc:Fallback>
            </mc:AlternateContent>
          </a:graphicData>
        </a:graphic>
      </p:graphicFrame>
    </p:spTree>
    <p:extLst>
      <p:ext uri="{BB962C8B-B14F-4D97-AF65-F5344CB8AC3E}">
        <p14:creationId xmlns:p14="http://schemas.microsoft.com/office/powerpoint/2010/main" val="343699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992495" y="363104"/>
            <a:ext cx="5089158" cy="2892449"/>
            <a:chOff x="2085310" y="327600"/>
            <a:chExt cx="3564180" cy="2025720"/>
          </a:xfrm>
        </p:grpSpPr>
        <p:pic>
          <p:nvPicPr>
            <p:cNvPr id="4" name="Picture 3"/>
            <p:cNvPicPr/>
            <p:nvPr/>
          </p:nvPicPr>
          <p:blipFill>
            <a:blip r:embed="rId2"/>
            <a:srcRect b="25743"/>
            <a:stretch/>
          </p:blipFill>
          <p:spPr>
            <a:xfrm>
              <a:off x="2085310" y="327600"/>
              <a:ext cx="3410280" cy="2025720"/>
            </a:xfrm>
            <a:prstGeom prst="rect">
              <a:avLst/>
            </a:prstGeom>
            <a:ln w="0">
              <a:noFill/>
            </a:ln>
          </p:spPr>
        </p:pic>
        <p:pic>
          <p:nvPicPr>
            <p:cNvPr id="7" name="Picture 6"/>
            <p:cNvPicPr/>
            <p:nvPr/>
          </p:nvPicPr>
          <p:blipFill>
            <a:blip r:embed="rId3"/>
            <a:stretch/>
          </p:blipFill>
          <p:spPr>
            <a:xfrm rot="5400000">
              <a:off x="4703950" y="1389960"/>
              <a:ext cx="1775880" cy="115200"/>
            </a:xfrm>
            <a:prstGeom prst="rect">
              <a:avLst/>
            </a:prstGeom>
            <a:ln w="0">
              <a:noFill/>
            </a:ln>
          </p:spPr>
        </p:pic>
        <p:pic>
          <p:nvPicPr>
            <p:cNvPr id="9" name="Picture 8"/>
            <p:cNvPicPr/>
            <p:nvPr/>
          </p:nvPicPr>
          <p:blipFill>
            <a:blip r:embed="rId4"/>
            <a:srcRect t="85920" b="1524"/>
            <a:stretch/>
          </p:blipFill>
          <p:spPr>
            <a:xfrm>
              <a:off x="2565550" y="496675"/>
              <a:ext cx="2171520" cy="61325"/>
            </a:xfrm>
            <a:prstGeom prst="rect">
              <a:avLst/>
            </a:prstGeom>
            <a:ln w="0">
              <a:noFill/>
            </a:ln>
          </p:spPr>
        </p:pic>
      </p:grpSp>
      <p:sp>
        <p:nvSpPr>
          <p:cNvPr id="10" name="TextBox 9"/>
          <p:cNvSpPr txBox="1"/>
          <p:nvPr/>
        </p:nvSpPr>
        <p:spPr>
          <a:xfrm>
            <a:off x="748448" y="106040"/>
            <a:ext cx="97993" cy="196693"/>
          </a:xfrm>
          <a:prstGeom prst="rect">
            <a:avLst/>
          </a:prstGeom>
          <a:noFill/>
          <a:ln w="0">
            <a:noFill/>
          </a:ln>
        </p:spPr>
        <p:txBody>
          <a:bodyPr lIns="0" tIns="0" rIns="0" bIns="0" anchor="ctr">
            <a:noAutofit/>
          </a:bodyPr>
          <a:lstStyle/>
          <a:p>
            <a:r>
              <a:rPr lang="en-US" sz="1376" b="1" spc="-1">
                <a:solidFill>
                  <a:srgbClr val="000000"/>
                </a:solidFill>
                <a:latin typeface="Arial"/>
              </a:rPr>
              <a:t>a</a:t>
            </a:r>
            <a:endParaRPr lang="en-US" sz="1376" spc="-1">
              <a:solidFill>
                <a:srgbClr val="000000"/>
              </a:solidFill>
              <a:latin typeface="Arial"/>
            </a:endParaRPr>
          </a:p>
        </p:txBody>
      </p:sp>
      <p:pic>
        <p:nvPicPr>
          <p:cNvPr id="8" name="Picture 7"/>
          <p:cNvPicPr/>
          <p:nvPr/>
        </p:nvPicPr>
        <p:blipFill>
          <a:blip r:embed="rId5"/>
          <a:srcRect l="1047" t="29141"/>
          <a:stretch/>
        </p:blipFill>
        <p:spPr>
          <a:xfrm>
            <a:off x="642840" y="4344829"/>
            <a:ext cx="5539941" cy="1164877"/>
          </a:xfrm>
          <a:prstGeom prst="rect">
            <a:avLst/>
          </a:prstGeom>
          <a:ln w="0">
            <a:noFill/>
          </a:ln>
        </p:spPr>
      </p:pic>
      <p:sp>
        <p:nvSpPr>
          <p:cNvPr id="13" name="TextBox 12"/>
          <p:cNvSpPr txBox="1"/>
          <p:nvPr/>
        </p:nvSpPr>
        <p:spPr>
          <a:xfrm>
            <a:off x="3429486" y="5806728"/>
            <a:ext cx="1736078" cy="292209"/>
          </a:xfrm>
          <a:prstGeom prst="rect">
            <a:avLst/>
          </a:prstGeom>
          <a:noFill/>
          <a:ln w="0">
            <a:noFill/>
          </a:ln>
        </p:spPr>
        <p:txBody>
          <a:bodyPr lIns="0" tIns="0" rIns="0" bIns="0" anchor="ctr">
            <a:noAutofit/>
          </a:bodyPr>
          <a:lstStyle/>
          <a:p>
            <a:r>
              <a:rPr lang="en-US" sz="688" b="1" spc="-1">
                <a:solidFill>
                  <a:srgbClr val="000000"/>
                </a:solidFill>
                <a:latin typeface="Arial"/>
              </a:rPr>
              <a:t>BA-specific</a:t>
            </a:r>
          </a:p>
          <a:p>
            <a:endParaRPr lang="en-US" sz="688" spc="-1">
              <a:solidFill>
                <a:srgbClr val="000000"/>
              </a:solidFill>
              <a:latin typeface="Arial"/>
            </a:endParaRPr>
          </a:p>
          <a:p>
            <a:r>
              <a:rPr lang="en-US" sz="688" spc="-1">
                <a:solidFill>
                  <a:srgbClr val="000000"/>
                </a:solidFill>
                <a:latin typeface="Arial"/>
              </a:rPr>
              <a:t>5 CD11c FOXP3 pHH3 </a:t>
            </a:r>
            <a:r>
              <a:rPr lang="en-US" sz="688" spc="-1" err="1">
                <a:solidFill>
                  <a:srgbClr val="000000"/>
                </a:solidFill>
                <a:latin typeface="Arial"/>
              </a:rPr>
              <a:t>ECadherin</a:t>
            </a:r>
            <a:endParaRPr lang="en-US" sz="688" spc="-1">
              <a:solidFill>
                <a:srgbClr val="000000"/>
              </a:solidFill>
              <a:latin typeface="Arial"/>
            </a:endParaRPr>
          </a:p>
          <a:p>
            <a:r>
              <a:rPr lang="en-US" sz="688" spc="-1">
                <a:solidFill>
                  <a:srgbClr val="000000"/>
                </a:solidFill>
                <a:latin typeface="Arial"/>
              </a:rPr>
              <a:t>20 CD31 CD45RA</a:t>
            </a:r>
          </a:p>
        </p:txBody>
      </p:sp>
      <p:sp>
        <p:nvSpPr>
          <p:cNvPr id="14" name="TextBox 13"/>
          <p:cNvSpPr txBox="1"/>
          <p:nvPr/>
        </p:nvSpPr>
        <p:spPr>
          <a:xfrm>
            <a:off x="5114131" y="5775437"/>
            <a:ext cx="668118" cy="354792"/>
          </a:xfrm>
          <a:prstGeom prst="rect">
            <a:avLst/>
          </a:prstGeom>
          <a:noFill/>
          <a:ln w="0">
            <a:noFill/>
          </a:ln>
        </p:spPr>
        <p:txBody>
          <a:bodyPr lIns="0" tIns="0" rIns="0" bIns="0" anchor="ctr">
            <a:noAutofit/>
          </a:bodyPr>
          <a:lstStyle/>
          <a:p>
            <a:r>
              <a:rPr lang="en-US" sz="688" b="1" spc="-1">
                <a:solidFill>
                  <a:srgbClr val="000000"/>
                </a:solidFill>
                <a:latin typeface="Arial"/>
              </a:rPr>
              <a:t>WA-specific</a:t>
            </a:r>
          </a:p>
          <a:p>
            <a:endParaRPr lang="en-US" sz="688" spc="-1">
              <a:solidFill>
                <a:srgbClr val="000000"/>
              </a:solidFill>
              <a:latin typeface="Arial"/>
            </a:endParaRPr>
          </a:p>
          <a:p>
            <a:r>
              <a:rPr lang="en-US" sz="688" spc="-1">
                <a:solidFill>
                  <a:srgbClr val="000000"/>
                </a:solidFill>
                <a:latin typeface="Arial"/>
              </a:rPr>
              <a:t>7 CD152 CD8a</a:t>
            </a:r>
          </a:p>
          <a:p>
            <a:r>
              <a:rPr lang="en-US" sz="688" spc="-1">
                <a:solidFill>
                  <a:srgbClr val="000000"/>
                </a:solidFill>
                <a:latin typeface="Arial"/>
              </a:rPr>
              <a:t>19 PLK1 PD1</a:t>
            </a:r>
          </a:p>
        </p:txBody>
      </p:sp>
      <p:sp>
        <p:nvSpPr>
          <p:cNvPr id="15" name="Rectangle 14"/>
          <p:cNvSpPr/>
          <p:nvPr/>
        </p:nvSpPr>
        <p:spPr>
          <a:xfrm>
            <a:off x="3296506" y="5965358"/>
            <a:ext cx="100115" cy="100115"/>
          </a:xfrm>
          <a:prstGeom prst="rect">
            <a:avLst/>
          </a:prstGeom>
          <a:solidFill>
            <a:srgbClr val="D9D9D9"/>
          </a:solidFill>
          <a:ln w="0">
            <a:noFill/>
          </a:ln>
        </p:spPr>
        <p:style>
          <a:lnRef idx="0">
            <a:scrgbClr r="0" g="0" b="0"/>
          </a:lnRef>
          <a:fillRef idx="0">
            <a:scrgbClr r="0" g="0" b="0"/>
          </a:fillRef>
          <a:effectRef idx="0">
            <a:scrgbClr r="0" g="0" b="0"/>
          </a:effectRef>
          <a:fontRef idx="minor"/>
        </p:style>
        <p:txBody>
          <a:bodyPr lIns="0" tIns="0" rIns="0" bIns="0" anchor="ctr">
            <a:noAutofit/>
          </a:bodyPr>
          <a:lstStyle/>
          <a:p>
            <a:endParaRPr lang="en-US" sz="1769" spc="-1">
              <a:solidFill>
                <a:srgbClr val="000000"/>
              </a:solidFill>
              <a:latin typeface="Arial"/>
            </a:endParaRPr>
          </a:p>
        </p:txBody>
      </p:sp>
      <p:sp>
        <p:nvSpPr>
          <p:cNvPr id="16" name="Rectangle 15"/>
          <p:cNvSpPr/>
          <p:nvPr/>
        </p:nvSpPr>
        <p:spPr>
          <a:xfrm>
            <a:off x="3296506" y="6071487"/>
            <a:ext cx="100115" cy="100115"/>
          </a:xfrm>
          <a:prstGeom prst="rect">
            <a:avLst/>
          </a:prstGeom>
          <a:solidFill>
            <a:srgbClr val="B3DE69"/>
          </a:solidFill>
          <a:ln w="0">
            <a:noFill/>
          </a:ln>
        </p:spPr>
        <p:style>
          <a:lnRef idx="0">
            <a:scrgbClr r="0" g="0" b="0"/>
          </a:lnRef>
          <a:fillRef idx="0">
            <a:scrgbClr r="0" g="0" b="0"/>
          </a:fillRef>
          <a:effectRef idx="0">
            <a:scrgbClr r="0" g="0" b="0"/>
          </a:effectRef>
          <a:fontRef idx="minor"/>
        </p:style>
        <p:txBody>
          <a:bodyPr lIns="0" tIns="0" rIns="0" bIns="0" anchor="ctr">
            <a:noAutofit/>
          </a:bodyPr>
          <a:lstStyle/>
          <a:p>
            <a:endParaRPr lang="en-US" sz="1769" spc="-1">
              <a:solidFill>
                <a:srgbClr val="000000"/>
              </a:solidFill>
              <a:latin typeface="Arial"/>
            </a:endParaRPr>
          </a:p>
        </p:txBody>
      </p:sp>
      <p:sp>
        <p:nvSpPr>
          <p:cNvPr id="17" name="Rectangle 16"/>
          <p:cNvSpPr/>
          <p:nvPr/>
        </p:nvSpPr>
        <p:spPr>
          <a:xfrm>
            <a:off x="4977861" y="5965358"/>
            <a:ext cx="100115" cy="100115"/>
          </a:xfrm>
          <a:prstGeom prst="rect">
            <a:avLst/>
          </a:prstGeom>
          <a:solidFill>
            <a:srgbClr val="D4181A"/>
          </a:solidFill>
          <a:ln w="0">
            <a:noFill/>
          </a:ln>
        </p:spPr>
        <p:style>
          <a:lnRef idx="0">
            <a:scrgbClr r="0" g="0" b="0"/>
          </a:lnRef>
          <a:fillRef idx="0">
            <a:scrgbClr r="0" g="0" b="0"/>
          </a:fillRef>
          <a:effectRef idx="0">
            <a:scrgbClr r="0" g="0" b="0"/>
          </a:effectRef>
          <a:fontRef idx="minor"/>
        </p:style>
        <p:txBody>
          <a:bodyPr lIns="0" tIns="0" rIns="0" bIns="0" anchor="ctr">
            <a:noAutofit/>
          </a:bodyPr>
          <a:lstStyle/>
          <a:p>
            <a:endParaRPr lang="en-US" sz="1769" spc="-1">
              <a:solidFill>
                <a:srgbClr val="000000"/>
              </a:solidFill>
              <a:latin typeface="Arial"/>
            </a:endParaRPr>
          </a:p>
        </p:txBody>
      </p:sp>
      <p:sp>
        <p:nvSpPr>
          <p:cNvPr id="18" name="Rectangle 17"/>
          <p:cNvSpPr/>
          <p:nvPr/>
        </p:nvSpPr>
        <p:spPr>
          <a:xfrm>
            <a:off x="4977861" y="6071487"/>
            <a:ext cx="100115" cy="100115"/>
          </a:xfrm>
          <a:prstGeom prst="rect">
            <a:avLst/>
          </a:prstGeom>
          <a:solidFill>
            <a:srgbClr val="E7298A"/>
          </a:solidFill>
          <a:ln w="0">
            <a:noFill/>
          </a:ln>
        </p:spPr>
        <p:style>
          <a:lnRef idx="0">
            <a:scrgbClr r="0" g="0" b="0"/>
          </a:lnRef>
          <a:fillRef idx="0">
            <a:scrgbClr r="0" g="0" b="0"/>
          </a:fillRef>
          <a:effectRef idx="0">
            <a:scrgbClr r="0" g="0" b="0"/>
          </a:effectRef>
          <a:fontRef idx="minor"/>
        </p:style>
        <p:txBody>
          <a:bodyPr lIns="0" tIns="0" rIns="0" bIns="0" anchor="ctr">
            <a:noAutofit/>
          </a:bodyPr>
          <a:lstStyle/>
          <a:p>
            <a:endParaRPr lang="en-US" sz="1769" spc="-1">
              <a:solidFill>
                <a:srgbClr val="000000"/>
              </a:solidFill>
              <a:latin typeface="Arial"/>
            </a:endParaRPr>
          </a:p>
        </p:txBody>
      </p:sp>
      <p:sp>
        <p:nvSpPr>
          <p:cNvPr id="19" name="TextBox 18"/>
          <p:cNvSpPr txBox="1"/>
          <p:nvPr/>
        </p:nvSpPr>
        <p:spPr>
          <a:xfrm>
            <a:off x="135360" y="6879747"/>
            <a:ext cx="6583680" cy="2492990"/>
          </a:xfrm>
          <a:prstGeom prst="rect">
            <a:avLst/>
          </a:prstGeom>
          <a:noFill/>
        </p:spPr>
        <p:txBody>
          <a:bodyPr wrap="square" rtlCol="0">
            <a:spAutoFit/>
          </a:bodyPr>
          <a:lstStyle/>
          <a:p>
            <a:pPr algn="just"/>
            <a:r>
              <a:rPr lang="en-US" sz="1200" b="1"/>
              <a:t>Supplementary Figure 4</a:t>
            </a:r>
            <a:r>
              <a:rPr lang="en-US" sz="1200"/>
              <a:t>. a) Hierarchical heat map showing the relative abundance of the 20 single-cell clusters in BA and WA TNBC. Relative abundance is expressed as proportion of total number of cells per ROI belong to each cluster. b) Stacked bar plot showing the distribution of the 20 single-cell clusters in each region of interest (ROI) within the BA and WA TNBC tissues. Two ROIs were examined in majority of the BA and WA TNBC tumors. Clusters that are slightly more abundant in subsets of BA or WA TNBC are described. These include cluster 5 containing CD11c, FOXP3, pHH3 and E-Cadherin (P=0.049), as well as cluster 20 containing CD31 and CD45RA (P=0.046) that were higher in a subset of AA TNBC (t-test). Similarly, cluster 7 containing CD152 and CD8a (P=0.07), as well as cluster 19 containing PLK1 and PD1 are slightly more abundant in a subset of WA TNBC samples (P=0.052) (t-test). Legend: For the colored ribbon describing the patients on the top of this heat map, each color represents a unique patient. Each patient has two ROIs indicated by the same color. </a:t>
            </a:r>
            <a:r>
              <a:rPr lang="en-US" sz="1200">
                <a:effectLst/>
                <a:latin typeface="Arial" panose="020B0604020202020204" pitchFamily="34" charset="0"/>
                <a:ea typeface="Noto Serif CJK SC"/>
              </a:rPr>
              <a:t>Source data are provided as a Source Data file.</a:t>
            </a:r>
            <a:r>
              <a:rPr lang="en-US" sz="1200"/>
              <a:t> </a:t>
            </a:r>
          </a:p>
        </p:txBody>
      </p:sp>
      <p:sp>
        <p:nvSpPr>
          <p:cNvPr id="26" name="TextBox 25"/>
          <p:cNvSpPr txBox="1"/>
          <p:nvPr/>
        </p:nvSpPr>
        <p:spPr>
          <a:xfrm>
            <a:off x="748448" y="3308171"/>
            <a:ext cx="97993" cy="196693"/>
          </a:xfrm>
          <a:prstGeom prst="rect">
            <a:avLst/>
          </a:prstGeom>
          <a:noFill/>
          <a:ln w="0">
            <a:noFill/>
          </a:ln>
        </p:spPr>
        <p:txBody>
          <a:bodyPr lIns="0" tIns="0" rIns="0" bIns="0" anchor="ctr">
            <a:noAutofit/>
          </a:bodyPr>
          <a:lstStyle/>
          <a:p>
            <a:r>
              <a:rPr lang="en-US" sz="1376" b="1" spc="-1">
                <a:solidFill>
                  <a:srgbClr val="000000"/>
                </a:solidFill>
                <a:latin typeface="Arial"/>
              </a:rPr>
              <a:t>b</a:t>
            </a:r>
            <a:endParaRPr lang="en-US" sz="1376" spc="-1">
              <a:solidFill>
                <a:srgbClr val="000000"/>
              </a:solidFill>
              <a:latin typeface="Arial"/>
            </a:endParaRPr>
          </a:p>
        </p:txBody>
      </p:sp>
      <p:sp>
        <p:nvSpPr>
          <p:cNvPr id="5" name="TextBox 4">
            <a:extLst>
              <a:ext uri="{FF2B5EF4-FFF2-40B4-BE49-F238E27FC236}">
                <a16:creationId xmlns:a16="http://schemas.microsoft.com/office/drawing/2014/main" id="{E73950F8-1EB2-920B-6ED2-EB28B300D419}"/>
              </a:ext>
            </a:extLst>
          </p:cNvPr>
          <p:cNvSpPr txBox="1"/>
          <p:nvPr/>
        </p:nvSpPr>
        <p:spPr>
          <a:xfrm>
            <a:off x="2866947" y="3225093"/>
            <a:ext cx="756429" cy="211712"/>
          </a:xfrm>
          <a:prstGeom prst="rect">
            <a:avLst/>
          </a:prstGeom>
          <a:noFill/>
        </p:spPr>
        <p:txBody>
          <a:bodyPr wrap="none" rtlCol="0">
            <a:spAutoFit/>
          </a:bodyPr>
          <a:lstStyle/>
          <a:p>
            <a:r>
              <a:rPr lang="en-US" sz="786"/>
              <a:t>Patient ROIs</a:t>
            </a:r>
          </a:p>
        </p:txBody>
      </p:sp>
      <p:sp>
        <p:nvSpPr>
          <p:cNvPr id="6" name="TextBox 5">
            <a:extLst>
              <a:ext uri="{FF2B5EF4-FFF2-40B4-BE49-F238E27FC236}">
                <a16:creationId xmlns:a16="http://schemas.microsoft.com/office/drawing/2014/main" id="{B421CD57-B632-49EC-6A19-09F318FDAE06}"/>
              </a:ext>
            </a:extLst>
          </p:cNvPr>
          <p:cNvSpPr txBox="1"/>
          <p:nvPr/>
        </p:nvSpPr>
        <p:spPr>
          <a:xfrm>
            <a:off x="4533279" y="547635"/>
            <a:ext cx="1073050" cy="211712"/>
          </a:xfrm>
          <a:prstGeom prst="rect">
            <a:avLst/>
          </a:prstGeom>
          <a:noFill/>
        </p:spPr>
        <p:txBody>
          <a:bodyPr wrap="none" rtlCol="0">
            <a:spAutoFit/>
          </a:bodyPr>
          <a:lstStyle/>
          <a:p>
            <a:r>
              <a:rPr lang="en-US" sz="786">
                <a:highlight>
                  <a:srgbClr val="FFFFFF"/>
                </a:highlight>
              </a:rPr>
              <a:t>Race of patient ROI</a:t>
            </a:r>
          </a:p>
        </p:txBody>
      </p:sp>
      <p:sp>
        <p:nvSpPr>
          <p:cNvPr id="11" name="TextBox 10">
            <a:extLst>
              <a:ext uri="{FF2B5EF4-FFF2-40B4-BE49-F238E27FC236}">
                <a16:creationId xmlns:a16="http://schemas.microsoft.com/office/drawing/2014/main" id="{E87FDC34-73A8-6D6F-0BB2-0A285E1CB8AC}"/>
              </a:ext>
            </a:extLst>
          </p:cNvPr>
          <p:cNvSpPr txBox="1"/>
          <p:nvPr/>
        </p:nvSpPr>
        <p:spPr>
          <a:xfrm>
            <a:off x="2968349" y="5452768"/>
            <a:ext cx="756429" cy="211712"/>
          </a:xfrm>
          <a:prstGeom prst="rect">
            <a:avLst/>
          </a:prstGeom>
          <a:noFill/>
        </p:spPr>
        <p:txBody>
          <a:bodyPr wrap="none" rtlCol="0">
            <a:spAutoFit/>
          </a:bodyPr>
          <a:lstStyle/>
          <a:p>
            <a:r>
              <a:rPr lang="en-US" sz="786"/>
              <a:t>Patient ROIs</a:t>
            </a:r>
          </a:p>
        </p:txBody>
      </p:sp>
      <p:sp>
        <p:nvSpPr>
          <p:cNvPr id="12" name="TextBox 11">
            <a:extLst>
              <a:ext uri="{FF2B5EF4-FFF2-40B4-BE49-F238E27FC236}">
                <a16:creationId xmlns:a16="http://schemas.microsoft.com/office/drawing/2014/main" id="{C60D57ED-D580-2468-FBD8-173D040A7F42}"/>
              </a:ext>
            </a:extLst>
          </p:cNvPr>
          <p:cNvSpPr txBox="1"/>
          <p:nvPr/>
        </p:nvSpPr>
        <p:spPr>
          <a:xfrm rot="16200000">
            <a:off x="680386" y="670029"/>
            <a:ext cx="649312" cy="211712"/>
          </a:xfrm>
          <a:prstGeom prst="rect">
            <a:avLst/>
          </a:prstGeom>
          <a:noFill/>
        </p:spPr>
        <p:txBody>
          <a:bodyPr wrap="none" rtlCol="0">
            <a:spAutoFit/>
          </a:bodyPr>
          <a:lstStyle/>
          <a:p>
            <a:r>
              <a:rPr lang="en-US" sz="786"/>
              <a:t>Proportion</a:t>
            </a:r>
          </a:p>
        </p:txBody>
      </p:sp>
      <p:sp>
        <p:nvSpPr>
          <p:cNvPr id="20" name="TextBox 19">
            <a:extLst>
              <a:ext uri="{FF2B5EF4-FFF2-40B4-BE49-F238E27FC236}">
                <a16:creationId xmlns:a16="http://schemas.microsoft.com/office/drawing/2014/main" id="{0ABC0ED7-2BA4-E899-975B-FBC77E6CE0DB}"/>
              </a:ext>
            </a:extLst>
          </p:cNvPr>
          <p:cNvSpPr txBox="1"/>
          <p:nvPr/>
        </p:nvSpPr>
        <p:spPr>
          <a:xfrm rot="16200000">
            <a:off x="377817" y="4919144"/>
            <a:ext cx="1044696" cy="211712"/>
          </a:xfrm>
          <a:prstGeom prst="rect">
            <a:avLst/>
          </a:prstGeom>
          <a:noFill/>
        </p:spPr>
        <p:txBody>
          <a:bodyPr wrap="none" rtlCol="0">
            <a:spAutoFit/>
          </a:bodyPr>
          <a:lstStyle/>
          <a:p>
            <a:r>
              <a:rPr lang="en-US" sz="786"/>
              <a:t>Stacked Proportion</a:t>
            </a:r>
          </a:p>
        </p:txBody>
      </p:sp>
      <p:sp>
        <p:nvSpPr>
          <p:cNvPr id="25" name="Rectangle 24"/>
          <p:cNvSpPr/>
          <p:nvPr/>
        </p:nvSpPr>
        <p:spPr>
          <a:xfrm>
            <a:off x="3537074" y="3559603"/>
            <a:ext cx="187703" cy="6718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9"/>
          </a:p>
        </p:txBody>
      </p:sp>
      <p:sp>
        <p:nvSpPr>
          <p:cNvPr id="28" name="Rectangle 27"/>
          <p:cNvSpPr/>
          <p:nvPr/>
        </p:nvSpPr>
        <p:spPr>
          <a:xfrm>
            <a:off x="3537074" y="3655621"/>
            <a:ext cx="187703" cy="6718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9"/>
          </a:p>
        </p:txBody>
      </p:sp>
      <p:sp>
        <p:nvSpPr>
          <p:cNvPr id="2" name="Rectangle 1">
            <a:extLst>
              <a:ext uri="{FF2B5EF4-FFF2-40B4-BE49-F238E27FC236}">
                <a16:creationId xmlns:a16="http://schemas.microsoft.com/office/drawing/2014/main" id="{CCAB9823-F228-C581-001D-46D415AEE200}"/>
              </a:ext>
            </a:extLst>
          </p:cNvPr>
          <p:cNvSpPr/>
          <p:nvPr/>
        </p:nvSpPr>
        <p:spPr>
          <a:xfrm>
            <a:off x="2365731" y="3559080"/>
            <a:ext cx="85949" cy="61772"/>
          </a:xfrm>
          <a:prstGeom prst="rect">
            <a:avLst/>
          </a:prstGeom>
          <a:solidFill>
            <a:srgbClr val="FECA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69"/>
          </a:p>
        </p:txBody>
      </p:sp>
      <p:sp>
        <p:nvSpPr>
          <p:cNvPr id="22" name="Rectangle 21">
            <a:extLst>
              <a:ext uri="{FF2B5EF4-FFF2-40B4-BE49-F238E27FC236}">
                <a16:creationId xmlns:a16="http://schemas.microsoft.com/office/drawing/2014/main" id="{DB441CD7-3DBE-009D-0F53-F5AE75A15045}"/>
              </a:ext>
            </a:extLst>
          </p:cNvPr>
          <p:cNvSpPr/>
          <p:nvPr/>
        </p:nvSpPr>
        <p:spPr>
          <a:xfrm>
            <a:off x="2365731" y="3649223"/>
            <a:ext cx="85949" cy="61772"/>
          </a:xfrm>
          <a:prstGeom prst="rect">
            <a:avLst/>
          </a:prstGeom>
          <a:solidFill>
            <a:srgbClr val="BC13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69"/>
          </a:p>
        </p:txBody>
      </p:sp>
      <p:sp>
        <p:nvSpPr>
          <p:cNvPr id="31" name="Rectangle 30">
            <a:extLst>
              <a:ext uri="{FF2B5EF4-FFF2-40B4-BE49-F238E27FC236}">
                <a16:creationId xmlns:a16="http://schemas.microsoft.com/office/drawing/2014/main" id="{3133ECFE-93CE-7624-6085-3C4D14BE675A}"/>
              </a:ext>
            </a:extLst>
          </p:cNvPr>
          <p:cNvSpPr/>
          <p:nvPr/>
        </p:nvSpPr>
        <p:spPr>
          <a:xfrm>
            <a:off x="2365731" y="3746772"/>
            <a:ext cx="85949" cy="61772"/>
          </a:xfrm>
          <a:prstGeom prst="rect">
            <a:avLst/>
          </a:prstGeom>
          <a:solidFill>
            <a:srgbClr val="FD8A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69"/>
          </a:p>
        </p:txBody>
      </p:sp>
      <p:sp>
        <p:nvSpPr>
          <p:cNvPr id="32" name="TextBox 31">
            <a:extLst>
              <a:ext uri="{FF2B5EF4-FFF2-40B4-BE49-F238E27FC236}">
                <a16:creationId xmlns:a16="http://schemas.microsoft.com/office/drawing/2014/main" id="{89EC98E4-6473-6452-6207-E8DF7E28346D}"/>
              </a:ext>
            </a:extLst>
          </p:cNvPr>
          <p:cNvSpPr txBox="1"/>
          <p:nvPr/>
        </p:nvSpPr>
        <p:spPr>
          <a:xfrm>
            <a:off x="2386907" y="3506572"/>
            <a:ext cx="357893" cy="362934"/>
          </a:xfrm>
          <a:prstGeom prst="rect">
            <a:avLst/>
          </a:prstGeom>
          <a:noFill/>
        </p:spPr>
        <p:txBody>
          <a:bodyPr wrap="none" rtlCol="0">
            <a:spAutoFit/>
          </a:bodyPr>
          <a:lstStyle/>
          <a:p>
            <a:r>
              <a:rPr lang="en-US" sz="590"/>
              <a:t>TCIP</a:t>
            </a:r>
          </a:p>
          <a:p>
            <a:r>
              <a:rPr lang="en-US" sz="590"/>
              <a:t>TPIR</a:t>
            </a:r>
          </a:p>
          <a:p>
            <a:r>
              <a:rPr lang="en-US" sz="590"/>
              <a:t>TCIR</a:t>
            </a:r>
          </a:p>
        </p:txBody>
      </p:sp>
      <p:pic>
        <p:nvPicPr>
          <p:cNvPr id="34" name="Picture 33">
            <a:extLst>
              <a:ext uri="{FF2B5EF4-FFF2-40B4-BE49-F238E27FC236}">
                <a16:creationId xmlns:a16="http://schemas.microsoft.com/office/drawing/2014/main" id="{C55E8523-082A-DE9B-D40F-FCE9D66040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2699599" y="3574172"/>
            <a:ext cx="362934" cy="250809"/>
          </a:xfrm>
          <a:prstGeom prst="rect">
            <a:avLst/>
          </a:prstGeom>
        </p:spPr>
      </p:pic>
      <p:sp>
        <p:nvSpPr>
          <p:cNvPr id="35" name="TextBox 34">
            <a:extLst>
              <a:ext uri="{FF2B5EF4-FFF2-40B4-BE49-F238E27FC236}">
                <a16:creationId xmlns:a16="http://schemas.microsoft.com/office/drawing/2014/main" id="{91B61233-6BA3-3858-CCEF-7055C06B647D}"/>
              </a:ext>
            </a:extLst>
          </p:cNvPr>
          <p:cNvSpPr txBox="1"/>
          <p:nvPr/>
        </p:nvSpPr>
        <p:spPr>
          <a:xfrm>
            <a:off x="2928010" y="3574252"/>
            <a:ext cx="560896" cy="211712"/>
          </a:xfrm>
          <a:prstGeom prst="rect">
            <a:avLst/>
          </a:prstGeom>
          <a:noFill/>
        </p:spPr>
        <p:txBody>
          <a:bodyPr wrap="square" rtlCol="0">
            <a:spAutoFit/>
          </a:bodyPr>
          <a:lstStyle/>
          <a:p>
            <a:r>
              <a:rPr lang="en-US" sz="786"/>
              <a:t>Patients</a:t>
            </a:r>
          </a:p>
        </p:txBody>
      </p:sp>
      <p:sp>
        <p:nvSpPr>
          <p:cNvPr id="36" name="TextBox 35">
            <a:extLst>
              <a:ext uri="{FF2B5EF4-FFF2-40B4-BE49-F238E27FC236}">
                <a16:creationId xmlns:a16="http://schemas.microsoft.com/office/drawing/2014/main" id="{F8488B80-520C-63F8-2956-F465A61C302F}"/>
              </a:ext>
            </a:extLst>
          </p:cNvPr>
          <p:cNvSpPr txBox="1"/>
          <p:nvPr/>
        </p:nvSpPr>
        <p:spPr>
          <a:xfrm>
            <a:off x="3661616" y="3509417"/>
            <a:ext cx="306494" cy="273921"/>
          </a:xfrm>
          <a:prstGeom prst="rect">
            <a:avLst/>
          </a:prstGeom>
          <a:noFill/>
        </p:spPr>
        <p:txBody>
          <a:bodyPr wrap="none" rtlCol="0">
            <a:spAutoFit/>
          </a:bodyPr>
          <a:lstStyle/>
          <a:p>
            <a:r>
              <a:rPr lang="en-US" sz="590"/>
              <a:t>BA</a:t>
            </a:r>
          </a:p>
          <a:p>
            <a:r>
              <a:rPr lang="en-US" sz="590"/>
              <a:t>WA</a:t>
            </a:r>
          </a:p>
        </p:txBody>
      </p:sp>
      <p:sp>
        <p:nvSpPr>
          <p:cNvPr id="37" name="Rectangle 36">
            <a:extLst>
              <a:ext uri="{FF2B5EF4-FFF2-40B4-BE49-F238E27FC236}">
                <a16:creationId xmlns:a16="http://schemas.microsoft.com/office/drawing/2014/main" id="{83FA90CF-0CBF-F46A-413A-DB8CE0BC20BD}"/>
              </a:ext>
            </a:extLst>
          </p:cNvPr>
          <p:cNvSpPr/>
          <p:nvPr/>
        </p:nvSpPr>
        <p:spPr>
          <a:xfrm>
            <a:off x="5613233" y="537332"/>
            <a:ext cx="187703" cy="6718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9"/>
          </a:p>
        </p:txBody>
      </p:sp>
      <p:sp>
        <p:nvSpPr>
          <p:cNvPr id="38" name="Rectangle 37">
            <a:extLst>
              <a:ext uri="{FF2B5EF4-FFF2-40B4-BE49-F238E27FC236}">
                <a16:creationId xmlns:a16="http://schemas.microsoft.com/office/drawing/2014/main" id="{09B519C0-D9BD-33DF-75FD-4D204FF48DF2}"/>
              </a:ext>
            </a:extLst>
          </p:cNvPr>
          <p:cNvSpPr/>
          <p:nvPr/>
        </p:nvSpPr>
        <p:spPr>
          <a:xfrm>
            <a:off x="5613233" y="633350"/>
            <a:ext cx="187703" cy="6718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9"/>
          </a:p>
        </p:txBody>
      </p:sp>
      <p:sp>
        <p:nvSpPr>
          <p:cNvPr id="39" name="TextBox 38">
            <a:extLst>
              <a:ext uri="{FF2B5EF4-FFF2-40B4-BE49-F238E27FC236}">
                <a16:creationId xmlns:a16="http://schemas.microsoft.com/office/drawing/2014/main" id="{26C9F0EC-0134-67CF-A739-5530D082596F}"/>
              </a:ext>
            </a:extLst>
          </p:cNvPr>
          <p:cNvSpPr txBox="1"/>
          <p:nvPr/>
        </p:nvSpPr>
        <p:spPr>
          <a:xfrm>
            <a:off x="5737775" y="487146"/>
            <a:ext cx="306494" cy="273921"/>
          </a:xfrm>
          <a:prstGeom prst="rect">
            <a:avLst/>
          </a:prstGeom>
          <a:noFill/>
        </p:spPr>
        <p:txBody>
          <a:bodyPr wrap="none" rtlCol="0">
            <a:spAutoFit/>
          </a:bodyPr>
          <a:lstStyle/>
          <a:p>
            <a:r>
              <a:rPr lang="en-US" sz="590"/>
              <a:t>BA</a:t>
            </a:r>
          </a:p>
          <a:p>
            <a:r>
              <a:rPr lang="en-US" sz="590"/>
              <a:t>WA</a:t>
            </a:r>
          </a:p>
        </p:txBody>
      </p:sp>
      <p:sp>
        <p:nvSpPr>
          <p:cNvPr id="40" name="TextBox 39">
            <a:extLst>
              <a:ext uri="{FF2B5EF4-FFF2-40B4-BE49-F238E27FC236}">
                <a16:creationId xmlns:a16="http://schemas.microsoft.com/office/drawing/2014/main" id="{C403E70B-3749-1171-F1D9-070A02ECAF6F}"/>
              </a:ext>
            </a:extLst>
          </p:cNvPr>
          <p:cNvSpPr txBox="1"/>
          <p:nvPr/>
        </p:nvSpPr>
        <p:spPr>
          <a:xfrm>
            <a:off x="2183903" y="3376359"/>
            <a:ext cx="634875" cy="211712"/>
          </a:xfrm>
          <a:prstGeom prst="rect">
            <a:avLst/>
          </a:prstGeom>
          <a:noFill/>
        </p:spPr>
        <p:txBody>
          <a:bodyPr wrap="square" rtlCol="0">
            <a:spAutoFit/>
          </a:bodyPr>
          <a:lstStyle/>
          <a:p>
            <a:r>
              <a:rPr lang="en-US" sz="786" err="1"/>
              <a:t>Coretype</a:t>
            </a:r>
            <a:endParaRPr lang="en-US" sz="786"/>
          </a:p>
        </p:txBody>
      </p:sp>
      <p:sp>
        <p:nvSpPr>
          <p:cNvPr id="41" name="TextBox 40">
            <a:extLst>
              <a:ext uri="{FF2B5EF4-FFF2-40B4-BE49-F238E27FC236}">
                <a16:creationId xmlns:a16="http://schemas.microsoft.com/office/drawing/2014/main" id="{6B7BB63D-F537-C38A-4804-AE41D0DC4EA4}"/>
              </a:ext>
            </a:extLst>
          </p:cNvPr>
          <p:cNvSpPr txBox="1"/>
          <p:nvPr/>
        </p:nvSpPr>
        <p:spPr>
          <a:xfrm>
            <a:off x="3429001" y="3372785"/>
            <a:ext cx="634875" cy="211712"/>
          </a:xfrm>
          <a:prstGeom prst="rect">
            <a:avLst/>
          </a:prstGeom>
          <a:noFill/>
        </p:spPr>
        <p:txBody>
          <a:bodyPr wrap="square" rtlCol="0">
            <a:spAutoFit/>
          </a:bodyPr>
          <a:lstStyle/>
          <a:p>
            <a:r>
              <a:rPr lang="en-US" sz="786"/>
              <a:t>Race</a:t>
            </a:r>
          </a:p>
        </p:txBody>
      </p:sp>
      <p:pic>
        <p:nvPicPr>
          <p:cNvPr id="29" name="Picture 28" descr="A screenshot of a graph&#10;&#10;AI-generated content may be incorrect.">
            <a:extLst>
              <a:ext uri="{FF2B5EF4-FFF2-40B4-BE49-F238E27FC236}">
                <a16:creationId xmlns:a16="http://schemas.microsoft.com/office/drawing/2014/main" id="{FA79CF12-226C-204F-2FC3-7F8C34203DA5}"/>
              </a:ext>
            </a:extLst>
          </p:cNvPr>
          <p:cNvPicPr>
            <a:picLocks noChangeAspect="1"/>
          </p:cNvPicPr>
          <p:nvPr/>
        </p:nvPicPr>
        <p:blipFill>
          <a:blip r:embed="rId7" cstate="print">
            <a:extLst>
              <a:ext uri="{28A0092B-C50C-407E-A947-70E740481C1C}">
                <a14:useLocalDpi xmlns:a14="http://schemas.microsoft.com/office/drawing/2010/main" val="0"/>
              </a:ext>
            </a:extLst>
          </a:blip>
          <a:srcRect l="9162" t="20831" r="9740" b="24107"/>
          <a:stretch/>
        </p:blipFill>
        <p:spPr>
          <a:xfrm>
            <a:off x="1644766" y="181852"/>
            <a:ext cx="2990058" cy="422460"/>
          </a:xfrm>
          <a:prstGeom prst="rect">
            <a:avLst/>
          </a:prstGeom>
        </p:spPr>
      </p:pic>
      <p:pic>
        <p:nvPicPr>
          <p:cNvPr id="33" name="Picture 32" descr="A screenshot of a computer&#10;&#10;AI-generated content may be incorrect.">
            <a:extLst>
              <a:ext uri="{FF2B5EF4-FFF2-40B4-BE49-F238E27FC236}">
                <a16:creationId xmlns:a16="http://schemas.microsoft.com/office/drawing/2014/main" id="{E787BAFF-C715-A722-584D-396791B50D23}"/>
              </a:ext>
            </a:extLst>
          </p:cNvPr>
          <p:cNvPicPr>
            <a:picLocks noChangeAspect="1"/>
          </p:cNvPicPr>
          <p:nvPr/>
        </p:nvPicPr>
        <p:blipFill>
          <a:blip r:embed="rId8" cstate="print">
            <a:extLst>
              <a:ext uri="{28A0092B-C50C-407E-A947-70E740481C1C}">
                <a14:useLocalDpi xmlns:a14="http://schemas.microsoft.com/office/drawing/2010/main" val="0"/>
              </a:ext>
            </a:extLst>
          </a:blip>
          <a:srcRect l="10387" t="15501" r="9827" b="21590"/>
          <a:stretch/>
        </p:blipFill>
        <p:spPr>
          <a:xfrm>
            <a:off x="899186" y="3857476"/>
            <a:ext cx="4980044" cy="505741"/>
          </a:xfrm>
          <a:prstGeom prst="rect">
            <a:avLst/>
          </a:prstGeom>
        </p:spPr>
      </p:pic>
    </p:spTree>
    <p:extLst>
      <p:ext uri="{BB962C8B-B14F-4D97-AF65-F5344CB8AC3E}">
        <p14:creationId xmlns:p14="http://schemas.microsoft.com/office/powerpoint/2010/main" val="3260554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5"/>
          <p:cNvSpPr txBox="1"/>
          <p:nvPr/>
        </p:nvSpPr>
        <p:spPr>
          <a:xfrm>
            <a:off x="52251" y="4649965"/>
            <a:ext cx="6766560" cy="5151532"/>
          </a:xfrm>
          <a:prstGeom prst="rect">
            <a:avLst/>
          </a:prstGeom>
          <a:solidFill>
            <a:schemeClr val="lt1"/>
          </a:solidFill>
          <a:ln w="6350">
            <a:noFill/>
          </a:ln>
        </p:spPr>
        <p:txBody>
          <a:bodyPr rot="0" spcFirstLastPara="0" vert="horz" wrap="square" lIns="89856" tIns="44928" rIns="89856" bIns="44928" numCol="1" spcCol="0" rtlCol="0" fromWordArt="0" anchor="t" anchorCtr="0" forceAA="0" compatLnSpc="1">
            <a:prstTxWarp prst="textNoShape">
              <a:avLst/>
            </a:prstTxWarp>
            <a:noAutofit/>
          </a:bodyPr>
          <a:lstStyle/>
          <a:p>
            <a:pPr algn="just"/>
            <a:r>
              <a:rPr lang="en-US" sz="1200" b="1">
                <a:ea typeface="Calibri" panose="020F0502020204030204" pitchFamily="34" charset="0"/>
                <a:cs typeface="Noto Sans Arabic UI"/>
              </a:rPr>
              <a:t>Supplementary Figure 5</a:t>
            </a:r>
            <a:r>
              <a:rPr lang="en-US" sz="1200">
                <a:ea typeface="Calibri" panose="020F0502020204030204" pitchFamily="34" charset="0"/>
                <a:cs typeface="Noto Sans Arabic UI"/>
              </a:rPr>
              <a:t>. </a:t>
            </a:r>
            <a:r>
              <a:rPr lang="en-US" sz="1200"/>
              <a:t>Giotto functions by randomly reshuffling cell type labels across the spatial grid to establish a baseline level of cell-to-cell interactions (CCIs) among cell types while preserving the relative abundance and total number of cells. This approach accounts for variations in cellular diversity and prevalence, ensuring that the control "baseline" is adjusted for different regions of interest (ROIs). After 1,000 label randomizations, a null distribution of the expected interactions from random cell distribution is generated. The method then computes fold-enrichment z-scores (and P-values) by comparing the actual number of CCIs in the ROI with this null distribution. P-values were thus generated by permutation test (n=1,000 permutations).We present data from a single ROI, showing nine distinct spatial arrangements of interacting cell types. These scenarios were generated to demonstrate how Giotto’s algorithm works across varying cluster abundances and diversities, ranging from tens to hundreds of cells per cluster. The figure overlays the spatial positions of interacting cells. </a:t>
            </a:r>
            <a:r>
              <a:rPr lang="en-US" sz="1200" b="1"/>
              <a:t>(a)</a:t>
            </a:r>
            <a:r>
              <a:rPr lang="en-US" sz="1200"/>
              <a:t> CCI enrichment in three cases involving two interacting cell clusters, C1 and C2: Case 1, where C1 and C2 have similar numbers of cells; Case 2, where C2 has eight times more cells than C1; and Case 3, where there is a two-fold difference in cell numbers. Despite variations in abundance and diversity between C1 and C2, Giotto correctly identifies significant CCI enrichment with corresponding significant P-values, supported by spatial maps showing C1:C2 interactions (indicated by blue and dark red dots). </a:t>
            </a:r>
            <a:r>
              <a:rPr lang="en-US" sz="1200" b="1"/>
              <a:t>(b)</a:t>
            </a:r>
            <a:r>
              <a:rPr lang="en-US" sz="1200"/>
              <a:t> In contrast, a negative enrichment score reflects reduced CCIs or cluster exclusion. This panel illustrates this in Cases 4, 5, and 6: Cases 4 and 5 have similar cell numbers in C1 and C2, whereas Case 6 exhibits a 10-fold disparity in cell numbers. In all three cases, C1 and C2 do not interact but are spatially separated (light-red and cyan dots in the spatial maps). In these scenarios, the CCI scores are significantly negative. </a:t>
            </a:r>
            <a:r>
              <a:rPr lang="en-US" sz="1200" b="1"/>
              <a:t>(c) </a:t>
            </a:r>
            <a:r>
              <a:rPr lang="en-US" sz="1200"/>
              <a:t>Cases 7-9 show minimal or no interaction between C1 and C2, with Giotto assigning low CCI scores ranging from -0.4 to -0.001, indicating non-significant interactions.</a:t>
            </a:r>
            <a:r>
              <a:rPr lang="en-US" sz="1200">
                <a:ea typeface="Calibri" panose="020F0502020204030204" pitchFamily="34" charset="0"/>
                <a:cs typeface="Noto Sans Arabic UI"/>
              </a:rPr>
              <a:t> </a:t>
            </a:r>
          </a:p>
        </p:txBody>
      </p:sp>
      <p:sp>
        <p:nvSpPr>
          <p:cNvPr id="19" name="Rectangle 20"/>
          <p:cNvSpPr>
            <a:spLocks noChangeArrowheads="1"/>
          </p:cNvSpPr>
          <p:nvPr/>
        </p:nvSpPr>
        <p:spPr bwMode="auto">
          <a:xfrm>
            <a:off x="642840" y="43147"/>
            <a:ext cx="181532" cy="36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9856" tIns="44928" rIns="89856" bIns="44928" numCol="1" anchor="ctr" anchorCtr="0" compatLnSpc="1">
            <a:prstTxWarp prst="textNoShape">
              <a:avLst/>
            </a:prstTxWarp>
            <a:spAutoFit/>
          </a:bodyPr>
          <a:lstStyle/>
          <a:p>
            <a:endParaRPr lang="en-US" sz="1769"/>
          </a:p>
        </p:txBody>
      </p:sp>
      <p:pic>
        <p:nvPicPr>
          <p:cNvPr id="3" name="Picture 2"/>
          <p:cNvPicPr>
            <a:picLocks noChangeAspect="1"/>
          </p:cNvPicPr>
          <p:nvPr/>
        </p:nvPicPr>
        <p:blipFill>
          <a:blip r:embed="rId2"/>
          <a:stretch>
            <a:fillRect/>
          </a:stretch>
        </p:blipFill>
        <p:spPr>
          <a:xfrm>
            <a:off x="219335" y="94011"/>
            <a:ext cx="6532670" cy="2960559"/>
          </a:xfrm>
          <a:prstGeom prst="rect">
            <a:avLst/>
          </a:prstGeom>
        </p:spPr>
      </p:pic>
      <p:pic>
        <p:nvPicPr>
          <p:cNvPr id="4" name="Picture 3"/>
          <p:cNvPicPr>
            <a:picLocks noChangeAspect="1"/>
          </p:cNvPicPr>
          <p:nvPr/>
        </p:nvPicPr>
        <p:blipFill>
          <a:blip r:embed="rId3"/>
          <a:stretch>
            <a:fillRect/>
          </a:stretch>
        </p:blipFill>
        <p:spPr>
          <a:xfrm>
            <a:off x="167083" y="3054570"/>
            <a:ext cx="6638665" cy="1510472"/>
          </a:xfrm>
          <a:prstGeom prst="rect">
            <a:avLst/>
          </a:prstGeom>
        </p:spPr>
      </p:pic>
    </p:spTree>
    <p:extLst>
      <p:ext uri="{BB962C8B-B14F-4D97-AF65-F5344CB8AC3E}">
        <p14:creationId xmlns:p14="http://schemas.microsoft.com/office/powerpoint/2010/main" val="2532322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442" y="6631391"/>
            <a:ext cx="6244046" cy="1200329"/>
          </a:xfrm>
          <a:prstGeom prst="rect">
            <a:avLst/>
          </a:prstGeom>
          <a:noFill/>
        </p:spPr>
        <p:txBody>
          <a:bodyPr wrap="square" rtlCol="0">
            <a:spAutoFit/>
          </a:bodyPr>
          <a:lstStyle/>
          <a:p>
            <a:pPr algn="just"/>
            <a:r>
              <a:rPr lang="en-US" sz="1200" b="1"/>
              <a:t>Supplementary Figure 6</a:t>
            </a:r>
            <a:r>
              <a:rPr lang="en-US" sz="1200"/>
              <a:t>. Linear Mixed Modeling (LMM) of BSW-discovery cohort after removal of low-grade tumors. a) Scatter plot showing the comparison of BA-coefficients determined by LMM before and after removal of low grade tumors. b) same as in a) but comparing WA-coefficients. c) Top BA-associated spatially resolved cell-cell interactions in BA-TNBC. d) same as in c) but showing the top WA-associated spatially resolved cell-cell interactions in WA-TNBC. </a:t>
            </a:r>
            <a:r>
              <a:rPr lang="en-US" sz="1200">
                <a:effectLst/>
                <a:latin typeface="Arial" panose="020B0604020202020204" pitchFamily="34" charset="0"/>
                <a:ea typeface="Noto Serif CJK SC"/>
              </a:rPr>
              <a:t>Source data are provided as a Source Data file.</a:t>
            </a:r>
            <a:endParaRPr lang="en-US" sz="1200"/>
          </a:p>
        </p:txBody>
      </p:sp>
      <p:grpSp>
        <p:nvGrpSpPr>
          <p:cNvPr id="16" name="Group 15">
            <a:extLst>
              <a:ext uri="{FF2B5EF4-FFF2-40B4-BE49-F238E27FC236}">
                <a16:creationId xmlns:a16="http://schemas.microsoft.com/office/drawing/2014/main" id="{2B135DAB-475C-73BD-4382-63EF3CAC1298}"/>
              </a:ext>
            </a:extLst>
          </p:cNvPr>
          <p:cNvGrpSpPr/>
          <p:nvPr/>
        </p:nvGrpSpPr>
        <p:grpSpPr>
          <a:xfrm>
            <a:off x="3587525" y="559038"/>
            <a:ext cx="2914356" cy="2398393"/>
            <a:chOff x="419486" y="483232"/>
            <a:chExt cx="2965730" cy="2440672"/>
          </a:xfrm>
        </p:grpSpPr>
        <p:pic>
          <p:nvPicPr>
            <p:cNvPr id="2" name="Picture 1">
              <a:extLst>
                <a:ext uri="{FF2B5EF4-FFF2-40B4-BE49-F238E27FC236}">
                  <a16:creationId xmlns:a16="http://schemas.microsoft.com/office/drawing/2014/main" id="{C6A83659-518E-3E65-32A7-746BD4599FCB}"/>
                </a:ext>
              </a:extLst>
            </p:cNvPr>
            <p:cNvPicPr/>
            <p:nvPr/>
          </p:nvPicPr>
          <p:blipFill>
            <a:blip r:embed="rId2"/>
            <a:srcRect l="5089" t="14086" r="5481" b="7240"/>
            <a:stretch/>
          </p:blipFill>
          <p:spPr>
            <a:xfrm>
              <a:off x="813294" y="483232"/>
              <a:ext cx="2296250" cy="2122236"/>
            </a:xfrm>
            <a:prstGeom prst="rect">
              <a:avLst/>
            </a:prstGeom>
            <a:ln w="0">
              <a:noFill/>
            </a:ln>
          </p:spPr>
        </p:pic>
        <p:sp>
          <p:nvSpPr>
            <p:cNvPr id="6" name="TextBox 5">
              <a:extLst>
                <a:ext uri="{FF2B5EF4-FFF2-40B4-BE49-F238E27FC236}">
                  <a16:creationId xmlns:a16="http://schemas.microsoft.com/office/drawing/2014/main" id="{B341B3AB-B8B9-5E1B-4EFB-6697E5517C16}"/>
                </a:ext>
              </a:extLst>
            </p:cNvPr>
            <p:cNvSpPr txBox="1"/>
            <p:nvPr/>
          </p:nvSpPr>
          <p:spPr>
            <a:xfrm>
              <a:off x="1191738" y="2585144"/>
              <a:ext cx="2193478" cy="338760"/>
            </a:xfrm>
            <a:prstGeom prst="rect">
              <a:avLst/>
            </a:prstGeom>
            <a:noFill/>
            <a:ln w="0">
              <a:noFill/>
            </a:ln>
          </p:spPr>
          <p:txBody>
            <a:bodyPr lIns="88441" tIns="44220" rIns="88441" bIns="44220" anchor="t">
              <a:noAutofit/>
            </a:bodyPr>
            <a:lstStyle/>
            <a:p>
              <a:r>
                <a:rPr lang="en-US" sz="1179" spc="-1">
                  <a:solidFill>
                    <a:srgbClr val="000000"/>
                  </a:solidFill>
                  <a:latin typeface="Arial"/>
                </a:rPr>
                <a:t>Original WA coefficient</a:t>
              </a:r>
            </a:p>
          </p:txBody>
        </p:sp>
        <p:sp>
          <p:nvSpPr>
            <p:cNvPr id="7" name="TextBox 6">
              <a:extLst>
                <a:ext uri="{FF2B5EF4-FFF2-40B4-BE49-F238E27FC236}">
                  <a16:creationId xmlns:a16="http://schemas.microsoft.com/office/drawing/2014/main" id="{1E9F0653-439D-12BB-93CF-0D9CDB496FE1}"/>
                </a:ext>
              </a:extLst>
            </p:cNvPr>
            <p:cNvSpPr txBox="1"/>
            <p:nvPr/>
          </p:nvSpPr>
          <p:spPr>
            <a:xfrm rot="16200000">
              <a:off x="8006" y="1170112"/>
              <a:ext cx="1590480" cy="767520"/>
            </a:xfrm>
            <a:prstGeom prst="rect">
              <a:avLst/>
            </a:prstGeom>
            <a:noFill/>
            <a:ln w="0">
              <a:noFill/>
            </a:ln>
          </p:spPr>
          <p:txBody>
            <a:bodyPr lIns="88441" tIns="44220" rIns="88441" bIns="44220" anchor="t">
              <a:noAutofit/>
            </a:bodyPr>
            <a:lstStyle/>
            <a:p>
              <a:pPr algn="ctr"/>
              <a:r>
                <a:rPr lang="en-US" sz="1179" spc="-1">
                  <a:solidFill>
                    <a:srgbClr val="000000"/>
                  </a:solidFill>
                  <a:latin typeface="Arial"/>
                </a:rPr>
                <a:t>Low-grade-removed </a:t>
              </a:r>
            </a:p>
            <a:p>
              <a:pPr algn="ctr"/>
              <a:r>
                <a:rPr lang="en-US" sz="1179" spc="-1">
                  <a:solidFill>
                    <a:srgbClr val="000000"/>
                  </a:solidFill>
                  <a:latin typeface="Arial"/>
                </a:rPr>
                <a:t>WA coefficient</a:t>
              </a:r>
            </a:p>
          </p:txBody>
        </p:sp>
        <p:sp>
          <p:nvSpPr>
            <p:cNvPr id="9" name="TextBox 8">
              <a:extLst>
                <a:ext uri="{FF2B5EF4-FFF2-40B4-BE49-F238E27FC236}">
                  <a16:creationId xmlns:a16="http://schemas.microsoft.com/office/drawing/2014/main" id="{7C2A702E-8ADC-6F58-2BEE-0C7F0D890353}"/>
                </a:ext>
              </a:extLst>
            </p:cNvPr>
            <p:cNvSpPr txBox="1"/>
            <p:nvPr/>
          </p:nvSpPr>
          <p:spPr>
            <a:xfrm>
              <a:off x="2052271" y="638752"/>
              <a:ext cx="902473" cy="322200"/>
            </a:xfrm>
            <a:prstGeom prst="rect">
              <a:avLst/>
            </a:prstGeom>
            <a:noFill/>
            <a:ln w="0">
              <a:noFill/>
            </a:ln>
          </p:spPr>
          <p:txBody>
            <a:bodyPr lIns="88441" tIns="44220" rIns="88441" bIns="44220" anchor="t">
              <a:noAutofit/>
            </a:bodyPr>
            <a:lstStyle/>
            <a:p>
              <a:r>
                <a:rPr lang="en-US" sz="1179" spc="-1">
                  <a:solidFill>
                    <a:srgbClr val="000000"/>
                  </a:solidFill>
                  <a:latin typeface="Arial"/>
                </a:rPr>
                <a:t>R</a:t>
              </a:r>
              <a:r>
                <a:rPr lang="en-US" sz="1179" spc="-1" baseline="33000">
                  <a:solidFill>
                    <a:srgbClr val="000000"/>
                  </a:solidFill>
                  <a:latin typeface="Arial"/>
                </a:rPr>
                <a:t>2</a:t>
              </a:r>
              <a:r>
                <a:rPr lang="en-US" sz="1179" spc="-1">
                  <a:solidFill>
                    <a:srgbClr val="000000"/>
                  </a:solidFill>
                  <a:latin typeface="Arial"/>
                </a:rPr>
                <a:t>=0.992</a:t>
              </a:r>
            </a:p>
          </p:txBody>
        </p:sp>
      </p:grpSp>
      <p:grpSp>
        <p:nvGrpSpPr>
          <p:cNvPr id="17" name="Group 16">
            <a:extLst>
              <a:ext uri="{FF2B5EF4-FFF2-40B4-BE49-F238E27FC236}">
                <a16:creationId xmlns:a16="http://schemas.microsoft.com/office/drawing/2014/main" id="{FAE78816-5846-39E3-17C4-73534FDC6513}"/>
              </a:ext>
            </a:extLst>
          </p:cNvPr>
          <p:cNvGrpSpPr/>
          <p:nvPr/>
        </p:nvGrpSpPr>
        <p:grpSpPr>
          <a:xfrm>
            <a:off x="675782" y="565559"/>
            <a:ext cx="2675563" cy="2411843"/>
            <a:chOff x="3807221" y="443132"/>
            <a:chExt cx="2722728" cy="2454359"/>
          </a:xfrm>
        </p:grpSpPr>
        <p:pic>
          <p:nvPicPr>
            <p:cNvPr id="3" name="Picture 2">
              <a:extLst>
                <a:ext uri="{FF2B5EF4-FFF2-40B4-BE49-F238E27FC236}">
                  <a16:creationId xmlns:a16="http://schemas.microsoft.com/office/drawing/2014/main" id="{A35A3E6B-A528-2529-BEE3-2737C7C9B5BF}"/>
                </a:ext>
              </a:extLst>
            </p:cNvPr>
            <p:cNvPicPr/>
            <p:nvPr/>
          </p:nvPicPr>
          <p:blipFill>
            <a:blip r:embed="rId3"/>
            <a:srcRect l="6011" t="15665" r="6323" b="7446"/>
            <a:stretch/>
          </p:blipFill>
          <p:spPr>
            <a:xfrm>
              <a:off x="4233699" y="443132"/>
              <a:ext cx="2296250" cy="2115599"/>
            </a:xfrm>
            <a:prstGeom prst="rect">
              <a:avLst/>
            </a:prstGeom>
            <a:ln w="0">
              <a:noFill/>
            </a:ln>
          </p:spPr>
        </p:pic>
        <p:sp>
          <p:nvSpPr>
            <p:cNvPr id="5" name="TextBox 4">
              <a:extLst>
                <a:ext uri="{FF2B5EF4-FFF2-40B4-BE49-F238E27FC236}">
                  <a16:creationId xmlns:a16="http://schemas.microsoft.com/office/drawing/2014/main" id="{51E9B936-DD67-2755-906E-D0775AB594EA}"/>
                </a:ext>
              </a:extLst>
            </p:cNvPr>
            <p:cNvSpPr txBox="1"/>
            <p:nvPr/>
          </p:nvSpPr>
          <p:spPr>
            <a:xfrm>
              <a:off x="4545723" y="2558731"/>
              <a:ext cx="1672200" cy="338760"/>
            </a:xfrm>
            <a:prstGeom prst="rect">
              <a:avLst/>
            </a:prstGeom>
            <a:noFill/>
            <a:ln w="0">
              <a:noFill/>
            </a:ln>
          </p:spPr>
          <p:txBody>
            <a:bodyPr lIns="88441" tIns="44220" rIns="88441" bIns="44220" anchor="t">
              <a:noAutofit/>
            </a:bodyPr>
            <a:lstStyle/>
            <a:p>
              <a:r>
                <a:rPr lang="en-US" sz="1179" spc="-1">
                  <a:solidFill>
                    <a:srgbClr val="000000"/>
                  </a:solidFill>
                  <a:latin typeface="Arial"/>
                </a:rPr>
                <a:t>Original BA coefficient</a:t>
              </a:r>
            </a:p>
          </p:txBody>
        </p:sp>
        <p:sp>
          <p:nvSpPr>
            <p:cNvPr id="8" name="TextBox 7">
              <a:extLst>
                <a:ext uri="{FF2B5EF4-FFF2-40B4-BE49-F238E27FC236}">
                  <a16:creationId xmlns:a16="http://schemas.microsoft.com/office/drawing/2014/main" id="{95A81924-768A-1299-FF07-928B99BC2803}"/>
                </a:ext>
              </a:extLst>
            </p:cNvPr>
            <p:cNvSpPr txBox="1"/>
            <p:nvPr/>
          </p:nvSpPr>
          <p:spPr>
            <a:xfrm rot="16200000">
              <a:off x="3395742" y="1109105"/>
              <a:ext cx="1590480" cy="767521"/>
            </a:xfrm>
            <a:prstGeom prst="rect">
              <a:avLst/>
            </a:prstGeom>
            <a:noFill/>
            <a:ln w="0">
              <a:noFill/>
            </a:ln>
          </p:spPr>
          <p:txBody>
            <a:bodyPr lIns="88441" tIns="44220" rIns="88441" bIns="44220" anchor="t">
              <a:noAutofit/>
            </a:bodyPr>
            <a:lstStyle/>
            <a:p>
              <a:pPr algn="ctr"/>
              <a:r>
                <a:rPr lang="en-US" sz="1179" spc="-1">
                  <a:solidFill>
                    <a:srgbClr val="000000"/>
                  </a:solidFill>
                  <a:latin typeface="Arial"/>
                </a:rPr>
                <a:t>Low-grade-removed </a:t>
              </a:r>
            </a:p>
            <a:p>
              <a:pPr algn="ctr"/>
              <a:r>
                <a:rPr lang="en-US" sz="1179" spc="-1">
                  <a:solidFill>
                    <a:srgbClr val="000000"/>
                  </a:solidFill>
                  <a:latin typeface="Arial"/>
                </a:rPr>
                <a:t>BA coefficient</a:t>
              </a:r>
            </a:p>
          </p:txBody>
        </p:sp>
        <p:sp>
          <p:nvSpPr>
            <p:cNvPr id="10" name="TextBox 9">
              <a:extLst>
                <a:ext uri="{FF2B5EF4-FFF2-40B4-BE49-F238E27FC236}">
                  <a16:creationId xmlns:a16="http://schemas.microsoft.com/office/drawing/2014/main" id="{FECC2DA7-AE7E-3626-EDDD-47C00D4E5E0F}"/>
                </a:ext>
              </a:extLst>
            </p:cNvPr>
            <p:cNvSpPr txBox="1"/>
            <p:nvPr/>
          </p:nvSpPr>
          <p:spPr>
            <a:xfrm>
              <a:off x="4701871" y="638752"/>
              <a:ext cx="1027919" cy="338760"/>
            </a:xfrm>
            <a:prstGeom prst="rect">
              <a:avLst/>
            </a:prstGeom>
            <a:noFill/>
            <a:ln w="0">
              <a:noFill/>
            </a:ln>
          </p:spPr>
          <p:txBody>
            <a:bodyPr lIns="88441" tIns="44220" rIns="88441" bIns="44220" anchor="t">
              <a:noAutofit/>
            </a:bodyPr>
            <a:lstStyle/>
            <a:p>
              <a:r>
                <a:rPr lang="en-US" sz="1179" spc="-1">
                  <a:solidFill>
                    <a:srgbClr val="000000"/>
                  </a:solidFill>
                  <a:latin typeface="Arial"/>
                </a:rPr>
                <a:t>R</a:t>
              </a:r>
              <a:r>
                <a:rPr lang="en-US" sz="1179" spc="-1" baseline="33000">
                  <a:solidFill>
                    <a:srgbClr val="000000"/>
                  </a:solidFill>
                  <a:latin typeface="Arial"/>
                </a:rPr>
                <a:t>2</a:t>
              </a:r>
              <a:r>
                <a:rPr lang="en-US" sz="1179" spc="-1">
                  <a:solidFill>
                    <a:srgbClr val="000000"/>
                  </a:solidFill>
                  <a:latin typeface="Arial"/>
                </a:rPr>
                <a:t>=0.998</a:t>
              </a:r>
            </a:p>
          </p:txBody>
        </p:sp>
      </p:grpSp>
      <p:pic>
        <p:nvPicPr>
          <p:cNvPr id="11" name="Picture 10">
            <a:extLst>
              <a:ext uri="{FF2B5EF4-FFF2-40B4-BE49-F238E27FC236}">
                <a16:creationId xmlns:a16="http://schemas.microsoft.com/office/drawing/2014/main" id="{9648316D-5C1E-3095-CD56-AC90D7AE0E2B}"/>
              </a:ext>
            </a:extLst>
          </p:cNvPr>
          <p:cNvPicPr/>
          <p:nvPr/>
        </p:nvPicPr>
        <p:blipFill>
          <a:blip r:embed="rId4"/>
          <a:stretch/>
        </p:blipFill>
        <p:spPr>
          <a:xfrm>
            <a:off x="678423" y="3342676"/>
            <a:ext cx="5478269" cy="1270432"/>
          </a:xfrm>
          <a:prstGeom prst="rect">
            <a:avLst/>
          </a:prstGeom>
          <a:ln w="0">
            <a:noFill/>
          </a:ln>
        </p:spPr>
      </p:pic>
      <p:pic>
        <p:nvPicPr>
          <p:cNvPr id="12" name="Picture 11">
            <a:extLst>
              <a:ext uri="{FF2B5EF4-FFF2-40B4-BE49-F238E27FC236}">
                <a16:creationId xmlns:a16="http://schemas.microsoft.com/office/drawing/2014/main" id="{21A49553-F2B7-FB62-7829-114EE3E7584D}"/>
              </a:ext>
            </a:extLst>
          </p:cNvPr>
          <p:cNvPicPr/>
          <p:nvPr/>
        </p:nvPicPr>
        <p:blipFill>
          <a:blip r:embed="rId5"/>
          <a:srcRect l="6223"/>
          <a:stretch/>
        </p:blipFill>
        <p:spPr>
          <a:xfrm>
            <a:off x="642840" y="5018789"/>
            <a:ext cx="5549081" cy="1313879"/>
          </a:xfrm>
          <a:prstGeom prst="rect">
            <a:avLst/>
          </a:prstGeom>
          <a:ln w="0">
            <a:noFill/>
          </a:ln>
        </p:spPr>
      </p:pic>
      <p:sp>
        <p:nvSpPr>
          <p:cNvPr id="13" name="TextBox 12">
            <a:extLst>
              <a:ext uri="{FF2B5EF4-FFF2-40B4-BE49-F238E27FC236}">
                <a16:creationId xmlns:a16="http://schemas.microsoft.com/office/drawing/2014/main" id="{1C89A971-B5B9-4C52-9C45-D8C504D8D95D}"/>
              </a:ext>
            </a:extLst>
          </p:cNvPr>
          <p:cNvSpPr txBox="1"/>
          <p:nvPr/>
        </p:nvSpPr>
        <p:spPr>
          <a:xfrm>
            <a:off x="581752" y="267767"/>
            <a:ext cx="3142907" cy="362934"/>
          </a:xfrm>
          <a:prstGeom prst="rect">
            <a:avLst/>
          </a:prstGeom>
          <a:noFill/>
        </p:spPr>
        <p:txBody>
          <a:bodyPr wrap="none" rtlCol="0">
            <a:spAutoFit/>
          </a:bodyPr>
          <a:lstStyle/>
          <a:p>
            <a:r>
              <a:rPr lang="en-US" sz="1769"/>
              <a:t>a                                           b</a:t>
            </a:r>
          </a:p>
        </p:txBody>
      </p:sp>
      <p:sp>
        <p:nvSpPr>
          <p:cNvPr id="14" name="TextBox 13">
            <a:extLst>
              <a:ext uri="{FF2B5EF4-FFF2-40B4-BE49-F238E27FC236}">
                <a16:creationId xmlns:a16="http://schemas.microsoft.com/office/drawing/2014/main" id="{F190975E-1134-C6B0-694B-C52E3EA12CF3}"/>
              </a:ext>
            </a:extLst>
          </p:cNvPr>
          <p:cNvSpPr txBox="1"/>
          <p:nvPr/>
        </p:nvSpPr>
        <p:spPr>
          <a:xfrm>
            <a:off x="579232" y="2952989"/>
            <a:ext cx="357893" cy="362934"/>
          </a:xfrm>
          <a:prstGeom prst="rect">
            <a:avLst/>
          </a:prstGeom>
          <a:noFill/>
        </p:spPr>
        <p:txBody>
          <a:bodyPr wrap="none" rtlCol="0">
            <a:spAutoFit/>
          </a:bodyPr>
          <a:lstStyle/>
          <a:p>
            <a:r>
              <a:rPr lang="en-US" sz="1769"/>
              <a:t>c </a:t>
            </a:r>
          </a:p>
        </p:txBody>
      </p:sp>
      <p:sp>
        <p:nvSpPr>
          <p:cNvPr id="15" name="TextBox 14">
            <a:extLst>
              <a:ext uri="{FF2B5EF4-FFF2-40B4-BE49-F238E27FC236}">
                <a16:creationId xmlns:a16="http://schemas.microsoft.com/office/drawing/2014/main" id="{B3417DF0-399D-490E-78B0-F4AB945F44EA}"/>
              </a:ext>
            </a:extLst>
          </p:cNvPr>
          <p:cNvSpPr txBox="1"/>
          <p:nvPr/>
        </p:nvSpPr>
        <p:spPr>
          <a:xfrm>
            <a:off x="607315" y="4357132"/>
            <a:ext cx="370495" cy="362934"/>
          </a:xfrm>
          <a:prstGeom prst="rect">
            <a:avLst/>
          </a:prstGeom>
          <a:noFill/>
        </p:spPr>
        <p:txBody>
          <a:bodyPr wrap="none" rtlCol="0">
            <a:spAutoFit/>
          </a:bodyPr>
          <a:lstStyle/>
          <a:p>
            <a:r>
              <a:rPr lang="en-US" sz="1769"/>
              <a:t>d </a:t>
            </a:r>
          </a:p>
        </p:txBody>
      </p:sp>
    </p:spTree>
    <p:extLst>
      <p:ext uri="{BB962C8B-B14F-4D97-AF65-F5344CB8AC3E}">
        <p14:creationId xmlns:p14="http://schemas.microsoft.com/office/powerpoint/2010/main" val="1322539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p:cNvGrpSpPr/>
          <p:nvPr/>
        </p:nvGrpSpPr>
        <p:grpSpPr>
          <a:xfrm>
            <a:off x="897096" y="724156"/>
            <a:ext cx="5063808" cy="2617794"/>
            <a:chOff x="194617" y="350492"/>
            <a:chExt cx="5153074" cy="2663941"/>
          </a:xfrm>
        </p:grpSpPr>
        <p:sp>
          <p:nvSpPr>
            <p:cNvPr id="4" name="TextBox 3">
              <a:extLst>
                <a:ext uri="{FF2B5EF4-FFF2-40B4-BE49-F238E27FC236}">
                  <a16:creationId xmlns:a16="http://schemas.microsoft.com/office/drawing/2014/main" id="{CD6E30F3-D5F1-2B24-F26C-837B7E8E4256}"/>
                </a:ext>
              </a:extLst>
            </p:cNvPr>
            <p:cNvSpPr txBox="1"/>
            <p:nvPr/>
          </p:nvSpPr>
          <p:spPr>
            <a:xfrm rot="16200000">
              <a:off x="1064199" y="1559427"/>
              <a:ext cx="585424" cy="2324588"/>
            </a:xfrm>
            <a:prstGeom prst="rect">
              <a:avLst/>
            </a:prstGeom>
            <a:noFill/>
            <a:ln w="0">
              <a:noFill/>
            </a:ln>
          </p:spPr>
          <p:txBody>
            <a:bodyPr lIns="88438" tIns="44219" rIns="88438" bIns="44219" anchor="t">
              <a:noAutofit/>
            </a:bodyPr>
            <a:lstStyle/>
            <a:p>
              <a:pPr algn="r">
                <a:lnSpc>
                  <a:spcPct val="91000"/>
                </a:lnSpc>
              </a:pPr>
              <a:r>
                <a:rPr lang="en-US" sz="590" spc="-1">
                  <a:solidFill>
                    <a:srgbClr val="000000"/>
                  </a:solidFill>
                  <a:latin typeface="Arial"/>
                </a:rPr>
                <a:t>HIF1a</a:t>
              </a:r>
            </a:p>
            <a:p>
              <a:pPr algn="r">
                <a:lnSpc>
                  <a:spcPct val="91000"/>
                </a:lnSpc>
              </a:pPr>
              <a:r>
                <a:rPr lang="en-US" sz="590" spc="-1" err="1">
                  <a:solidFill>
                    <a:srgbClr val="000000"/>
                  </a:solidFill>
                  <a:latin typeface="Arial"/>
                </a:rPr>
                <a:t>GranzymeB</a:t>
              </a:r>
              <a:endParaRPr lang="en-US" sz="590" spc="-1">
                <a:solidFill>
                  <a:srgbClr val="000000"/>
                </a:solidFill>
                <a:latin typeface="Arial"/>
              </a:endParaRPr>
            </a:p>
            <a:p>
              <a:pPr algn="r">
                <a:lnSpc>
                  <a:spcPct val="91000"/>
                </a:lnSpc>
              </a:pPr>
              <a:r>
                <a:rPr lang="en-US" sz="590" spc="-1">
                  <a:solidFill>
                    <a:srgbClr val="000000"/>
                  </a:solidFill>
                  <a:latin typeface="Arial"/>
                </a:rPr>
                <a:t>CD163</a:t>
              </a:r>
            </a:p>
            <a:p>
              <a:pPr algn="r">
                <a:lnSpc>
                  <a:spcPct val="91000"/>
                </a:lnSpc>
              </a:pPr>
              <a:r>
                <a:rPr lang="en-US" sz="590" spc="-1">
                  <a:solidFill>
                    <a:srgbClr val="000000"/>
                  </a:solidFill>
                  <a:latin typeface="Arial"/>
                </a:rPr>
                <a:t>CD16</a:t>
              </a:r>
            </a:p>
            <a:p>
              <a:pPr algn="r">
                <a:lnSpc>
                  <a:spcPct val="91000"/>
                </a:lnSpc>
              </a:pPr>
              <a:r>
                <a:rPr lang="en-US" sz="590" spc="-1">
                  <a:solidFill>
                    <a:srgbClr val="000000"/>
                  </a:solidFill>
                  <a:latin typeface="Arial"/>
                </a:rPr>
                <a:t>CD68</a:t>
              </a:r>
            </a:p>
            <a:p>
              <a:pPr algn="r">
                <a:lnSpc>
                  <a:spcPct val="91000"/>
                </a:lnSpc>
              </a:pPr>
              <a:r>
                <a:rPr lang="en-US" sz="590" spc="-1">
                  <a:solidFill>
                    <a:srgbClr val="000000"/>
                  </a:solidFill>
                  <a:latin typeface="Arial"/>
                </a:rPr>
                <a:t>CD152</a:t>
              </a:r>
            </a:p>
            <a:p>
              <a:pPr algn="r">
                <a:lnSpc>
                  <a:spcPct val="91000"/>
                </a:lnSpc>
              </a:pPr>
              <a:r>
                <a:rPr lang="en-US" sz="590" spc="-1">
                  <a:solidFill>
                    <a:srgbClr val="000000"/>
                  </a:solidFill>
                  <a:latin typeface="Arial"/>
                </a:rPr>
                <a:t>CD4</a:t>
              </a:r>
            </a:p>
            <a:p>
              <a:pPr algn="r">
                <a:lnSpc>
                  <a:spcPct val="91000"/>
                </a:lnSpc>
              </a:pPr>
              <a:r>
                <a:rPr lang="en-US" sz="590" spc="-1">
                  <a:solidFill>
                    <a:srgbClr val="000000"/>
                  </a:solidFill>
                  <a:latin typeface="Arial"/>
                </a:rPr>
                <a:t>CD45</a:t>
              </a:r>
            </a:p>
            <a:p>
              <a:pPr algn="r">
                <a:lnSpc>
                  <a:spcPct val="91000"/>
                </a:lnSpc>
              </a:pPr>
              <a:r>
                <a:rPr lang="en-US" sz="590" spc="-1">
                  <a:solidFill>
                    <a:srgbClr val="000000"/>
                  </a:solidFill>
                  <a:latin typeface="Arial"/>
                </a:rPr>
                <a:t>CD45RO</a:t>
              </a:r>
            </a:p>
            <a:p>
              <a:pPr algn="r">
                <a:lnSpc>
                  <a:spcPct val="91000"/>
                </a:lnSpc>
              </a:pPr>
              <a:r>
                <a:rPr lang="en-US" sz="590" spc="-1">
                  <a:solidFill>
                    <a:srgbClr val="000000"/>
                  </a:solidFill>
                  <a:latin typeface="Arial"/>
                </a:rPr>
                <a:t>CD3</a:t>
              </a:r>
            </a:p>
            <a:p>
              <a:pPr algn="r">
                <a:lnSpc>
                  <a:spcPct val="91000"/>
                </a:lnSpc>
              </a:pPr>
              <a:r>
                <a:rPr lang="en-US" sz="590" spc="-1">
                  <a:solidFill>
                    <a:srgbClr val="000000"/>
                  </a:solidFill>
                  <a:latin typeface="Arial"/>
                </a:rPr>
                <a:t>CD45RA</a:t>
              </a:r>
            </a:p>
            <a:p>
              <a:pPr algn="r">
                <a:lnSpc>
                  <a:spcPct val="91000"/>
                </a:lnSpc>
              </a:pPr>
              <a:r>
                <a:rPr lang="en-US" sz="590" spc="-1">
                  <a:solidFill>
                    <a:srgbClr val="000000"/>
                  </a:solidFill>
                  <a:latin typeface="Arial"/>
                </a:rPr>
                <a:t>PLK1</a:t>
              </a:r>
            </a:p>
            <a:p>
              <a:pPr algn="r">
                <a:lnSpc>
                  <a:spcPct val="91000"/>
                </a:lnSpc>
              </a:pPr>
              <a:r>
                <a:rPr lang="en-US" sz="590" spc="-1" err="1">
                  <a:solidFill>
                    <a:srgbClr val="000000"/>
                  </a:solidFill>
                  <a:latin typeface="Arial"/>
                </a:rPr>
                <a:t>Vimentin</a:t>
              </a:r>
              <a:endParaRPr lang="en-US" sz="590" spc="-1">
                <a:solidFill>
                  <a:srgbClr val="000000"/>
                </a:solidFill>
                <a:latin typeface="Arial"/>
              </a:endParaRPr>
            </a:p>
            <a:p>
              <a:pPr algn="r">
                <a:lnSpc>
                  <a:spcPct val="91000"/>
                </a:lnSpc>
              </a:pPr>
              <a:r>
                <a:rPr lang="en-US" sz="590" spc="-1">
                  <a:solidFill>
                    <a:srgbClr val="000000"/>
                  </a:solidFill>
                  <a:latin typeface="Arial"/>
                </a:rPr>
                <a:t>CD31</a:t>
              </a:r>
            </a:p>
            <a:p>
              <a:pPr algn="r">
                <a:lnSpc>
                  <a:spcPct val="91000"/>
                </a:lnSpc>
              </a:pPr>
              <a:r>
                <a:rPr lang="en-US" sz="590" spc="-1">
                  <a:solidFill>
                    <a:srgbClr val="000000"/>
                  </a:solidFill>
                  <a:latin typeface="Arial"/>
                </a:rPr>
                <a:t>CD8a</a:t>
              </a:r>
            </a:p>
            <a:p>
              <a:pPr algn="r">
                <a:lnSpc>
                  <a:spcPct val="91000"/>
                </a:lnSpc>
              </a:pPr>
              <a:r>
                <a:rPr lang="en-US" sz="590" spc="-1">
                  <a:solidFill>
                    <a:srgbClr val="000000"/>
                  </a:solidFill>
                  <a:latin typeface="Arial"/>
                </a:rPr>
                <a:t>PD-L1</a:t>
              </a:r>
            </a:p>
            <a:p>
              <a:pPr algn="r">
                <a:lnSpc>
                  <a:spcPct val="91000"/>
                </a:lnSpc>
              </a:pPr>
              <a:r>
                <a:rPr lang="en-US" sz="590" spc="-1">
                  <a:solidFill>
                    <a:srgbClr val="000000"/>
                  </a:solidFill>
                  <a:latin typeface="Arial"/>
                </a:rPr>
                <a:t>PD-1</a:t>
              </a:r>
            </a:p>
            <a:p>
              <a:pPr algn="r">
                <a:lnSpc>
                  <a:spcPct val="91000"/>
                </a:lnSpc>
              </a:pPr>
              <a:r>
                <a:rPr lang="en-US" sz="590" spc="-1">
                  <a:solidFill>
                    <a:srgbClr val="000000"/>
                  </a:solidFill>
                  <a:latin typeface="Arial"/>
                </a:rPr>
                <a:t>AR</a:t>
              </a:r>
            </a:p>
            <a:p>
              <a:pPr algn="r">
                <a:lnSpc>
                  <a:spcPct val="91000"/>
                </a:lnSpc>
              </a:pPr>
              <a:r>
                <a:rPr lang="en-US" sz="590" spc="-1">
                  <a:solidFill>
                    <a:srgbClr val="000000"/>
                  </a:solidFill>
                  <a:latin typeface="Arial"/>
                </a:rPr>
                <a:t>CD11c</a:t>
              </a:r>
            </a:p>
            <a:p>
              <a:pPr algn="r">
                <a:lnSpc>
                  <a:spcPct val="91000"/>
                </a:lnSpc>
              </a:pPr>
              <a:r>
                <a:rPr lang="en-US" sz="590" spc="-1" err="1">
                  <a:solidFill>
                    <a:srgbClr val="000000"/>
                  </a:solidFill>
                  <a:latin typeface="Arial"/>
                </a:rPr>
                <a:t>PanCK</a:t>
              </a:r>
              <a:endParaRPr lang="en-US" sz="590" spc="-1">
                <a:solidFill>
                  <a:srgbClr val="000000"/>
                </a:solidFill>
                <a:latin typeface="Arial"/>
              </a:endParaRPr>
            </a:p>
            <a:p>
              <a:pPr algn="r">
                <a:lnSpc>
                  <a:spcPct val="91000"/>
                </a:lnSpc>
              </a:pPr>
              <a:r>
                <a:rPr lang="en-US" sz="590" spc="-1">
                  <a:solidFill>
                    <a:srgbClr val="000000"/>
                  </a:solidFill>
                  <a:latin typeface="Arial"/>
                </a:rPr>
                <a:t>Ki67</a:t>
              </a:r>
            </a:p>
            <a:p>
              <a:pPr algn="r">
                <a:lnSpc>
                  <a:spcPct val="91000"/>
                </a:lnSpc>
              </a:pPr>
              <a:r>
                <a:rPr lang="en-US" sz="590" spc="-1">
                  <a:solidFill>
                    <a:srgbClr val="000000"/>
                  </a:solidFill>
                  <a:latin typeface="Arial"/>
                </a:rPr>
                <a:t>PHH3</a:t>
              </a:r>
            </a:p>
            <a:p>
              <a:pPr algn="r">
                <a:lnSpc>
                  <a:spcPct val="91000"/>
                </a:lnSpc>
              </a:pPr>
              <a:r>
                <a:rPr lang="en-US" sz="590" spc="-1">
                  <a:solidFill>
                    <a:srgbClr val="000000"/>
                  </a:solidFill>
                  <a:latin typeface="Arial"/>
                </a:rPr>
                <a:t>Foxp3</a:t>
              </a:r>
            </a:p>
            <a:p>
              <a:pPr algn="r">
                <a:lnSpc>
                  <a:spcPct val="91000"/>
                </a:lnSpc>
              </a:pPr>
              <a:r>
                <a:rPr lang="en-US" sz="590" spc="-1">
                  <a:solidFill>
                    <a:srgbClr val="000000"/>
                  </a:solidFill>
                  <a:latin typeface="Arial"/>
                </a:rPr>
                <a:t>KIFC1</a:t>
              </a:r>
            </a:p>
            <a:p>
              <a:pPr algn="r">
                <a:lnSpc>
                  <a:spcPct val="91000"/>
                </a:lnSpc>
              </a:pPr>
              <a:r>
                <a:rPr lang="en-US" sz="590" spc="-1" err="1">
                  <a:solidFill>
                    <a:srgbClr val="000000"/>
                  </a:solidFill>
                  <a:latin typeface="Arial"/>
                </a:rPr>
                <a:t>Ecad</a:t>
              </a:r>
              <a:endParaRPr lang="en-US" sz="590" spc="-1">
                <a:solidFill>
                  <a:srgbClr val="000000"/>
                </a:solidFill>
                <a:latin typeface="Arial"/>
              </a:endParaRPr>
            </a:p>
            <a:p>
              <a:pPr algn="r">
                <a:lnSpc>
                  <a:spcPct val="91000"/>
                </a:lnSpc>
              </a:pPr>
              <a:r>
                <a:rPr lang="en-US" sz="590" spc="-1">
                  <a:solidFill>
                    <a:srgbClr val="000000"/>
                  </a:solidFill>
                  <a:latin typeface="Arial"/>
                </a:rPr>
                <a:t>VEGF</a:t>
              </a:r>
            </a:p>
          </p:txBody>
        </p:sp>
        <p:pic>
          <p:nvPicPr>
            <p:cNvPr id="5" name="Picture 4" descr="A grid of squares with a ruler&#10;&#10;AI-generated content may be incorrect.">
              <a:extLst>
                <a:ext uri="{FF2B5EF4-FFF2-40B4-BE49-F238E27FC236}">
                  <a16:creationId xmlns:a16="http://schemas.microsoft.com/office/drawing/2014/main" id="{CC5EC34A-D8BC-7A83-6C70-0F4BF138E3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383" y="353590"/>
              <a:ext cx="2218745" cy="2157040"/>
            </a:xfrm>
            <a:prstGeom prst="rect">
              <a:avLst/>
            </a:prstGeom>
          </p:spPr>
        </p:pic>
        <p:sp>
          <p:nvSpPr>
            <p:cNvPr id="6" name="TextBox 5">
              <a:extLst>
                <a:ext uri="{FF2B5EF4-FFF2-40B4-BE49-F238E27FC236}">
                  <a16:creationId xmlns:a16="http://schemas.microsoft.com/office/drawing/2014/main" id="{C469831B-A432-980F-ECAE-659947A3576E}"/>
                </a:ext>
              </a:extLst>
            </p:cNvPr>
            <p:cNvSpPr txBox="1"/>
            <p:nvPr/>
          </p:nvSpPr>
          <p:spPr>
            <a:xfrm>
              <a:off x="2335016" y="350492"/>
              <a:ext cx="3012675" cy="2156358"/>
            </a:xfrm>
            <a:prstGeom prst="rect">
              <a:avLst/>
            </a:prstGeom>
            <a:noFill/>
            <a:ln w="0">
              <a:noFill/>
            </a:ln>
          </p:spPr>
          <p:txBody>
            <a:bodyPr lIns="88438" tIns="44219" rIns="88438" bIns="44219" anchor="t">
              <a:noAutofit/>
            </a:bodyPr>
            <a:lstStyle/>
            <a:p>
              <a:pPr>
                <a:lnSpc>
                  <a:spcPct val="114000"/>
                </a:lnSpc>
              </a:pPr>
              <a:r>
                <a:rPr lang="en-US" sz="590" spc="-1">
                  <a:latin typeface="Arial"/>
                </a:rPr>
                <a:t>7b M2 Macrophages (CD163, CD16)</a:t>
              </a:r>
            </a:p>
            <a:p>
              <a:pPr>
                <a:lnSpc>
                  <a:spcPct val="114000"/>
                </a:lnSpc>
              </a:pPr>
              <a:r>
                <a:rPr lang="en-US" sz="590" spc="-1">
                  <a:latin typeface="Arial"/>
                </a:rPr>
                <a:t>2b Myeloid cells (CD68)</a:t>
              </a:r>
            </a:p>
            <a:p>
              <a:pPr>
                <a:lnSpc>
                  <a:spcPct val="114000"/>
                </a:lnSpc>
              </a:pPr>
              <a:r>
                <a:rPr lang="en-US" sz="590" spc="-1">
                  <a:latin typeface="Arial"/>
                </a:rPr>
                <a:t>15b M2 Macrophages (CD16)</a:t>
              </a:r>
            </a:p>
            <a:p>
              <a:pPr>
                <a:lnSpc>
                  <a:spcPct val="114000"/>
                </a:lnSpc>
              </a:pPr>
              <a:r>
                <a:rPr lang="en-US" sz="590" spc="-1">
                  <a:latin typeface="Arial"/>
                </a:rPr>
                <a:t>1b Activated Cytotoxic cells in hypoxic microenvironment (HIF1a, </a:t>
              </a:r>
              <a:r>
                <a:rPr lang="en-US" sz="590" spc="-1" err="1">
                  <a:latin typeface="Arial"/>
                </a:rPr>
                <a:t>Gzmb</a:t>
              </a:r>
              <a:r>
                <a:rPr lang="en-US" sz="590" spc="-1">
                  <a:latin typeface="Arial"/>
                </a:rPr>
                <a:t>)</a:t>
              </a:r>
            </a:p>
            <a:p>
              <a:pPr>
                <a:lnSpc>
                  <a:spcPct val="114000"/>
                </a:lnSpc>
              </a:pPr>
              <a:r>
                <a:rPr lang="en-US" sz="590" spc="-1">
                  <a:latin typeface="Arial"/>
                </a:rPr>
                <a:t>8b Naïve T cells (CD45RA, CD45)</a:t>
              </a:r>
            </a:p>
            <a:p>
              <a:pPr>
                <a:lnSpc>
                  <a:spcPct val="114000"/>
                </a:lnSpc>
              </a:pPr>
              <a:r>
                <a:rPr lang="en-US" sz="590" spc="-1">
                  <a:latin typeface="Arial"/>
                </a:rPr>
                <a:t>6b T-Helper cells (CD45, CD4, CD45RO)</a:t>
              </a:r>
            </a:p>
            <a:p>
              <a:pPr>
                <a:lnSpc>
                  <a:spcPct val="114000"/>
                </a:lnSpc>
              </a:pPr>
              <a:r>
                <a:rPr lang="en-US" sz="590" spc="-1">
                  <a:latin typeface="Arial"/>
                </a:rPr>
                <a:t>3b Memory T cells (CD3, CD45RO)</a:t>
              </a:r>
            </a:p>
            <a:p>
              <a:pPr>
                <a:lnSpc>
                  <a:spcPct val="114000"/>
                </a:lnSpc>
              </a:pPr>
              <a:r>
                <a:rPr lang="en-US" sz="590" spc="-1">
                  <a:latin typeface="Arial"/>
                </a:rPr>
                <a:t>19b Endothelial cells (CD31)</a:t>
              </a:r>
            </a:p>
            <a:p>
              <a:pPr>
                <a:lnSpc>
                  <a:spcPct val="114000"/>
                </a:lnSpc>
              </a:pPr>
              <a:r>
                <a:rPr lang="en-US" sz="590" spc="-1">
                  <a:solidFill>
                    <a:srgbClr val="000000"/>
                  </a:solidFill>
                  <a:latin typeface="Arial"/>
                </a:rPr>
                <a:t>5b  </a:t>
              </a:r>
              <a:r>
                <a:rPr lang="en-US" sz="590" spc="-1">
                  <a:solidFill>
                    <a:srgbClr val="FF0000"/>
                  </a:solidFill>
                  <a:latin typeface="Arial"/>
                </a:rPr>
                <a:t>Epithelial Mesenchymal cells (PLK1, Vim, AR, pHH3)</a:t>
              </a:r>
            </a:p>
            <a:p>
              <a:pPr>
                <a:lnSpc>
                  <a:spcPct val="114000"/>
                </a:lnSpc>
              </a:pPr>
              <a:r>
                <a:rPr lang="en-US" sz="590" spc="-1">
                  <a:solidFill>
                    <a:srgbClr val="000000"/>
                  </a:solidFill>
                  <a:latin typeface="Arial"/>
                </a:rPr>
                <a:t>14b </a:t>
              </a:r>
              <a:r>
                <a:rPr lang="en-US" sz="590" spc="-1">
                  <a:solidFill>
                    <a:srgbClr val="FF0000"/>
                  </a:solidFill>
                  <a:latin typeface="Arial"/>
                </a:rPr>
                <a:t>Immunosuppressive Tumor cells (Vim, PLK1, PD-1</a:t>
              </a:r>
              <a:r>
                <a:rPr lang="en-US" sz="590" spc="-1">
                  <a:solidFill>
                    <a:srgbClr val="000000"/>
                  </a:solidFill>
                  <a:latin typeface="Arial"/>
                </a:rPr>
                <a:t>)</a:t>
              </a:r>
            </a:p>
            <a:p>
              <a:pPr>
                <a:lnSpc>
                  <a:spcPct val="114000"/>
                </a:lnSpc>
              </a:pPr>
              <a:r>
                <a:rPr lang="en-US" sz="590" spc="-1">
                  <a:latin typeface="Arial"/>
                </a:rPr>
                <a:t>13b Mitotic cell (KIFC1)*</a:t>
              </a:r>
            </a:p>
            <a:p>
              <a:pPr>
                <a:lnSpc>
                  <a:spcPct val="114000"/>
                </a:lnSpc>
              </a:pPr>
              <a:r>
                <a:rPr lang="en-US" sz="590" spc="-1">
                  <a:latin typeface="Arial"/>
                </a:rPr>
                <a:t>18b </a:t>
              </a:r>
              <a:r>
                <a:rPr lang="en-US" sz="590" spc="-1" err="1">
                  <a:latin typeface="Arial"/>
                </a:rPr>
                <a:t>Tregs</a:t>
              </a:r>
              <a:r>
                <a:rPr lang="en-US" sz="590" spc="-1">
                  <a:latin typeface="Arial"/>
                </a:rPr>
                <a:t> (PD-L1, PD-1, CD8a, Foxp3, Ki67)</a:t>
              </a:r>
            </a:p>
            <a:p>
              <a:pPr>
                <a:lnSpc>
                  <a:spcPct val="114000"/>
                </a:lnSpc>
              </a:pPr>
              <a:r>
                <a:rPr lang="en-US" sz="590" spc="-1">
                  <a:latin typeface="Arial"/>
                </a:rPr>
                <a:t>16b Exhausted Cytotoxic T cells (CD8a, Ki67, PD-L1, PD1, CD152, VEGF)</a:t>
              </a:r>
            </a:p>
            <a:p>
              <a:pPr>
                <a:lnSpc>
                  <a:spcPct val="114000"/>
                </a:lnSpc>
              </a:pPr>
              <a:r>
                <a:rPr lang="en-US" sz="590" spc="-1">
                  <a:latin typeface="Arial"/>
                </a:rPr>
                <a:t>9b  </a:t>
              </a:r>
              <a:r>
                <a:rPr lang="en-US" sz="590" spc="-1" err="1">
                  <a:latin typeface="Arial"/>
                </a:rPr>
                <a:t>Tregs</a:t>
              </a:r>
              <a:r>
                <a:rPr lang="en-US" sz="590" spc="-1">
                  <a:latin typeface="Arial"/>
                </a:rPr>
                <a:t> and Endothelial cells (Foxp3, CD4, CD31)</a:t>
              </a:r>
            </a:p>
            <a:p>
              <a:pPr>
                <a:lnSpc>
                  <a:spcPct val="114000"/>
                </a:lnSpc>
              </a:pPr>
              <a:r>
                <a:rPr lang="en-US" sz="590" spc="-1">
                  <a:latin typeface="Arial"/>
                </a:rPr>
                <a:t>20b Other cells in Hypoxic microenvironment (E-cad, VEGF, HIF1a)*</a:t>
              </a:r>
            </a:p>
            <a:p>
              <a:pPr>
                <a:lnSpc>
                  <a:spcPct val="114000"/>
                </a:lnSpc>
              </a:pPr>
              <a:r>
                <a:rPr lang="en-US" sz="590" spc="-1">
                  <a:latin typeface="Arial"/>
                </a:rPr>
                <a:t>11b Other cells undergoing mitosis (pHH3)* </a:t>
              </a:r>
            </a:p>
            <a:p>
              <a:pPr>
                <a:lnSpc>
                  <a:spcPct val="114000"/>
                </a:lnSpc>
              </a:pPr>
              <a:r>
                <a:rPr lang="en-US" sz="590" spc="-1">
                  <a:latin typeface="Arial"/>
                </a:rPr>
                <a:t>17b Exhausted T cells (CD152) </a:t>
              </a:r>
            </a:p>
            <a:p>
              <a:pPr>
                <a:lnSpc>
                  <a:spcPct val="114000"/>
                </a:lnSpc>
              </a:pPr>
              <a:r>
                <a:rPr lang="en-US" sz="590" spc="-1">
                  <a:solidFill>
                    <a:srgbClr val="000000"/>
                  </a:solidFill>
                  <a:latin typeface="Arial"/>
                </a:rPr>
                <a:t>4b </a:t>
              </a:r>
              <a:r>
                <a:rPr lang="en-US" sz="590" spc="-1">
                  <a:solidFill>
                    <a:srgbClr val="FF0000"/>
                  </a:solidFill>
                  <a:latin typeface="Arial"/>
                </a:rPr>
                <a:t>Proliferating Tumor cells (</a:t>
              </a:r>
              <a:r>
                <a:rPr lang="en-US" sz="590" spc="-1" err="1">
                  <a:solidFill>
                    <a:srgbClr val="FF0000"/>
                  </a:solidFill>
                  <a:latin typeface="Arial"/>
                </a:rPr>
                <a:t>PanCK</a:t>
              </a:r>
              <a:r>
                <a:rPr lang="en-US" sz="590" spc="-1">
                  <a:solidFill>
                    <a:srgbClr val="FF0000"/>
                  </a:solidFill>
                  <a:latin typeface="Arial"/>
                </a:rPr>
                <a:t>, CD11c, KIFC1)</a:t>
              </a:r>
            </a:p>
            <a:p>
              <a:pPr>
                <a:lnSpc>
                  <a:spcPct val="114000"/>
                </a:lnSpc>
              </a:pPr>
              <a:r>
                <a:rPr lang="en-US" sz="590" spc="-1">
                  <a:solidFill>
                    <a:srgbClr val="000000"/>
                  </a:solidFill>
                  <a:latin typeface="Arial"/>
                </a:rPr>
                <a:t>10b </a:t>
              </a:r>
              <a:r>
                <a:rPr lang="en-US" sz="590" spc="-1">
                  <a:solidFill>
                    <a:srgbClr val="FF0000"/>
                  </a:solidFill>
                  <a:latin typeface="Arial"/>
                </a:rPr>
                <a:t>Tumor cells (AR, </a:t>
              </a:r>
              <a:r>
                <a:rPr lang="en-US" sz="590" spc="-1" err="1">
                  <a:solidFill>
                    <a:srgbClr val="FF0000"/>
                  </a:solidFill>
                  <a:latin typeface="Arial"/>
                </a:rPr>
                <a:t>PanCK</a:t>
              </a:r>
              <a:r>
                <a:rPr lang="en-US" sz="590" spc="-1">
                  <a:solidFill>
                    <a:srgbClr val="FF0000"/>
                  </a:solidFill>
                  <a:latin typeface="Arial"/>
                </a:rPr>
                <a:t>, CD11c)</a:t>
              </a:r>
            </a:p>
            <a:p>
              <a:pPr>
                <a:lnSpc>
                  <a:spcPct val="114000"/>
                </a:lnSpc>
              </a:pPr>
              <a:r>
                <a:rPr lang="en-US" sz="590" spc="-1">
                  <a:latin typeface="Arial"/>
                </a:rPr>
                <a:t>12b Naïve T cells (CD45RA)</a:t>
              </a:r>
            </a:p>
          </p:txBody>
        </p:sp>
        <p:sp>
          <p:nvSpPr>
            <p:cNvPr id="7" name="Rectangle 6"/>
            <p:cNvSpPr/>
            <p:nvPr/>
          </p:nvSpPr>
          <p:spPr>
            <a:xfrm>
              <a:off x="402911" y="371826"/>
              <a:ext cx="167323" cy="9605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8" name="Rectangle 7"/>
            <p:cNvSpPr/>
            <p:nvPr/>
          </p:nvSpPr>
          <p:spPr>
            <a:xfrm>
              <a:off x="570234" y="467882"/>
              <a:ext cx="74365" cy="9610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10" name="Rectangle 9"/>
            <p:cNvSpPr/>
            <p:nvPr/>
          </p:nvSpPr>
          <p:spPr>
            <a:xfrm>
              <a:off x="486573" y="580159"/>
              <a:ext cx="83661" cy="1015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11" name="Rectangle 10"/>
            <p:cNvSpPr/>
            <p:nvPr/>
          </p:nvSpPr>
          <p:spPr>
            <a:xfrm>
              <a:off x="225209" y="686473"/>
              <a:ext cx="175730" cy="10675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12" name="Rectangle 11"/>
            <p:cNvSpPr/>
            <p:nvPr/>
          </p:nvSpPr>
          <p:spPr>
            <a:xfrm>
              <a:off x="1063975" y="793229"/>
              <a:ext cx="98082" cy="929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13" name="Rectangle 12"/>
            <p:cNvSpPr/>
            <p:nvPr/>
          </p:nvSpPr>
          <p:spPr>
            <a:xfrm>
              <a:off x="812991" y="787033"/>
              <a:ext cx="91886" cy="9915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14" name="Rectangle 13"/>
            <p:cNvSpPr/>
            <p:nvPr/>
          </p:nvSpPr>
          <p:spPr>
            <a:xfrm>
              <a:off x="745356" y="898554"/>
              <a:ext cx="240083" cy="10535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15" name="Rectangle 14"/>
            <p:cNvSpPr/>
            <p:nvPr/>
          </p:nvSpPr>
          <p:spPr>
            <a:xfrm>
              <a:off x="914576" y="1000628"/>
              <a:ext cx="149399" cy="9316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16" name="Rectangle 15"/>
            <p:cNvSpPr/>
            <p:nvPr/>
          </p:nvSpPr>
          <p:spPr>
            <a:xfrm>
              <a:off x="1323755" y="1112229"/>
              <a:ext cx="69699" cy="9620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17" name="Rectangle 16"/>
            <p:cNvSpPr/>
            <p:nvPr/>
          </p:nvSpPr>
          <p:spPr>
            <a:xfrm>
              <a:off x="1162977" y="1208435"/>
              <a:ext cx="149399" cy="9316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18" name="Rectangle 17"/>
            <p:cNvSpPr/>
            <p:nvPr/>
          </p:nvSpPr>
          <p:spPr>
            <a:xfrm>
              <a:off x="1664646" y="1208435"/>
              <a:ext cx="69699" cy="9620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19" name="Rectangle 18"/>
            <p:cNvSpPr/>
            <p:nvPr/>
          </p:nvSpPr>
          <p:spPr>
            <a:xfrm>
              <a:off x="1994125" y="1206912"/>
              <a:ext cx="69699" cy="9620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20" name="Rectangle 19"/>
            <p:cNvSpPr/>
            <p:nvPr/>
          </p:nvSpPr>
          <p:spPr>
            <a:xfrm>
              <a:off x="1162057" y="1313874"/>
              <a:ext cx="149399" cy="10216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21" name="Rectangle 20"/>
            <p:cNvSpPr/>
            <p:nvPr/>
          </p:nvSpPr>
          <p:spPr>
            <a:xfrm>
              <a:off x="1558672" y="1313874"/>
              <a:ext cx="93676" cy="10216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22" name="Rectangle 21"/>
            <p:cNvSpPr/>
            <p:nvPr/>
          </p:nvSpPr>
          <p:spPr>
            <a:xfrm>
              <a:off x="2152582" y="1427065"/>
              <a:ext cx="72278" cy="974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23" name="Rectangle 22"/>
            <p:cNvSpPr/>
            <p:nvPr/>
          </p:nvSpPr>
          <p:spPr>
            <a:xfrm>
              <a:off x="1393454" y="1531292"/>
              <a:ext cx="258894" cy="966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24" name="Rectangle 23"/>
            <p:cNvSpPr/>
            <p:nvPr/>
          </p:nvSpPr>
          <p:spPr>
            <a:xfrm>
              <a:off x="2070422" y="1531292"/>
              <a:ext cx="72278" cy="974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25" name="Rectangle 24"/>
            <p:cNvSpPr/>
            <p:nvPr/>
          </p:nvSpPr>
          <p:spPr>
            <a:xfrm>
              <a:off x="1906928" y="1527586"/>
              <a:ext cx="73147" cy="1003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26" name="Rectangle 25"/>
            <p:cNvSpPr/>
            <p:nvPr/>
          </p:nvSpPr>
          <p:spPr>
            <a:xfrm>
              <a:off x="1393454" y="1627904"/>
              <a:ext cx="258894" cy="11099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27" name="Rectangle 26"/>
            <p:cNvSpPr/>
            <p:nvPr/>
          </p:nvSpPr>
          <p:spPr>
            <a:xfrm>
              <a:off x="1906928" y="1636605"/>
              <a:ext cx="73147" cy="1003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28" name="Rectangle 27"/>
            <p:cNvSpPr/>
            <p:nvPr/>
          </p:nvSpPr>
          <p:spPr>
            <a:xfrm>
              <a:off x="2327426" y="1631843"/>
              <a:ext cx="73147" cy="1003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29" name="Rectangle 28"/>
            <p:cNvSpPr/>
            <p:nvPr/>
          </p:nvSpPr>
          <p:spPr>
            <a:xfrm>
              <a:off x="645519" y="1635556"/>
              <a:ext cx="99837" cy="1033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30" name="Rectangle 29"/>
            <p:cNvSpPr/>
            <p:nvPr/>
          </p:nvSpPr>
          <p:spPr>
            <a:xfrm>
              <a:off x="747184" y="1735884"/>
              <a:ext cx="72278" cy="974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31" name="Rectangle 30"/>
            <p:cNvSpPr/>
            <p:nvPr/>
          </p:nvSpPr>
          <p:spPr>
            <a:xfrm>
              <a:off x="2071677" y="1742524"/>
              <a:ext cx="72278" cy="974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32" name="Rectangle 31"/>
            <p:cNvSpPr/>
            <p:nvPr/>
          </p:nvSpPr>
          <p:spPr>
            <a:xfrm>
              <a:off x="1326604" y="1742524"/>
              <a:ext cx="72278" cy="974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33" name="Rectangle 32"/>
            <p:cNvSpPr/>
            <p:nvPr/>
          </p:nvSpPr>
          <p:spPr>
            <a:xfrm>
              <a:off x="2240296" y="1839947"/>
              <a:ext cx="160277" cy="974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34" name="Rectangle 33"/>
            <p:cNvSpPr/>
            <p:nvPr/>
          </p:nvSpPr>
          <p:spPr>
            <a:xfrm>
              <a:off x="236142" y="1839947"/>
              <a:ext cx="72278" cy="9742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35" name="Rectangle 34"/>
            <p:cNvSpPr/>
            <p:nvPr/>
          </p:nvSpPr>
          <p:spPr>
            <a:xfrm>
              <a:off x="1980074" y="1944571"/>
              <a:ext cx="90349" cy="10047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36" name="Rectangle 35"/>
            <p:cNvSpPr/>
            <p:nvPr/>
          </p:nvSpPr>
          <p:spPr>
            <a:xfrm>
              <a:off x="655007" y="2061696"/>
              <a:ext cx="90349" cy="10047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37" name="Rectangle 36"/>
            <p:cNvSpPr/>
            <p:nvPr/>
          </p:nvSpPr>
          <p:spPr>
            <a:xfrm>
              <a:off x="1738116" y="2153555"/>
              <a:ext cx="168811" cy="1114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38" name="Rectangle 37"/>
            <p:cNvSpPr/>
            <p:nvPr/>
          </p:nvSpPr>
          <p:spPr>
            <a:xfrm>
              <a:off x="2150555" y="2162169"/>
              <a:ext cx="90349" cy="10047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39" name="Rectangle 38"/>
            <p:cNvSpPr/>
            <p:nvPr/>
          </p:nvSpPr>
          <p:spPr>
            <a:xfrm>
              <a:off x="1652348" y="2262573"/>
              <a:ext cx="254580" cy="1132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sp>
          <p:nvSpPr>
            <p:cNvPr id="40" name="Rectangle 39"/>
            <p:cNvSpPr/>
            <p:nvPr/>
          </p:nvSpPr>
          <p:spPr>
            <a:xfrm>
              <a:off x="1063975" y="2370689"/>
              <a:ext cx="90349" cy="10047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7" rIns="74295" bIns="37147" numCol="1" spcCol="0" rtlCol="0" fromWordArt="0" anchor="ctr" anchorCtr="0" forceAA="0" compatLnSpc="1">
              <a:prstTxWarp prst="textNoShape">
                <a:avLst/>
              </a:prstTxWarp>
              <a:noAutofit/>
            </a:bodyPr>
            <a:lstStyle/>
            <a:p>
              <a:pPr algn="ctr"/>
              <a:endParaRPr lang="en-US" sz="1462"/>
            </a:p>
          </p:txBody>
        </p:sp>
      </p:grpSp>
      <p:grpSp>
        <p:nvGrpSpPr>
          <p:cNvPr id="52" name="Group 51"/>
          <p:cNvGrpSpPr/>
          <p:nvPr/>
        </p:nvGrpSpPr>
        <p:grpSpPr>
          <a:xfrm>
            <a:off x="774718" y="3672222"/>
            <a:ext cx="5690387" cy="1782789"/>
            <a:chOff x="120087" y="3565002"/>
            <a:chExt cx="5790698" cy="1814216"/>
          </a:xfrm>
        </p:grpSpPr>
        <p:pic>
          <p:nvPicPr>
            <p:cNvPr id="42" name="Picture 41">
              <a:extLst>
                <a:ext uri="{FF2B5EF4-FFF2-40B4-BE49-F238E27FC236}">
                  <a16:creationId xmlns:a16="http://schemas.microsoft.com/office/drawing/2014/main" id="{5B6960C0-A86F-48DD-BAD6-C2D44A446214}"/>
                </a:ext>
              </a:extLst>
            </p:cNvPr>
            <p:cNvPicPr>
              <a:picLocks noChangeAspect="1"/>
            </p:cNvPicPr>
            <p:nvPr/>
          </p:nvPicPr>
          <p:blipFill rotWithShape="1">
            <a:blip r:embed="rId3"/>
            <a:srcRect l="36519" t="19017" r="24209" b="14615"/>
            <a:stretch/>
          </p:blipFill>
          <p:spPr>
            <a:xfrm>
              <a:off x="2835275" y="3732835"/>
              <a:ext cx="1972895" cy="1603094"/>
            </a:xfrm>
            <a:prstGeom prst="rect">
              <a:avLst/>
            </a:prstGeom>
          </p:spPr>
        </p:pic>
        <p:sp>
          <p:nvSpPr>
            <p:cNvPr id="43" name="TextBox 42"/>
            <p:cNvSpPr txBox="1"/>
            <p:nvPr/>
          </p:nvSpPr>
          <p:spPr>
            <a:xfrm>
              <a:off x="2704458" y="3565002"/>
              <a:ext cx="3206327" cy="246221"/>
            </a:xfrm>
            <a:prstGeom prst="rect">
              <a:avLst/>
            </a:prstGeom>
            <a:noFill/>
          </p:spPr>
          <p:txBody>
            <a:bodyPr wrap="none" rtlCol="0">
              <a:spAutoFit/>
            </a:bodyPr>
            <a:lstStyle/>
            <a:p>
              <a:r>
                <a:rPr lang="en-US" sz="983"/>
                <a:t>-0.6 -0.4  -0.2    0    0.2   0.4  0.6   0.8    0.1    0.001 </a:t>
              </a:r>
            </a:p>
          </p:txBody>
        </p:sp>
        <p:sp>
          <p:nvSpPr>
            <p:cNvPr id="44" name="TextBox 43"/>
            <p:cNvSpPr txBox="1"/>
            <p:nvPr/>
          </p:nvSpPr>
          <p:spPr>
            <a:xfrm>
              <a:off x="273600" y="3803177"/>
              <a:ext cx="2716441" cy="463148"/>
            </a:xfrm>
            <a:prstGeom prst="rect">
              <a:avLst/>
            </a:prstGeom>
            <a:noFill/>
          </p:spPr>
          <p:txBody>
            <a:bodyPr wrap="none" rtlCol="0">
              <a:spAutoFit/>
            </a:bodyPr>
            <a:lstStyle/>
            <a:p>
              <a:pPr algn="r"/>
              <a:r>
                <a:rPr lang="en-US" sz="786">
                  <a:solidFill>
                    <a:srgbClr val="002060"/>
                  </a:solidFill>
                </a:rPr>
                <a:t>         </a:t>
              </a:r>
              <a:r>
                <a:rPr lang="en-US" sz="786" b="1">
                  <a:solidFill>
                    <a:srgbClr val="002060"/>
                  </a:solidFill>
                </a:rPr>
                <a:t>Myeloid cells-</a:t>
              </a:r>
              <a:r>
                <a:rPr lang="en-US" sz="786" b="1" err="1">
                  <a:solidFill>
                    <a:srgbClr val="002060"/>
                  </a:solidFill>
                </a:rPr>
                <a:t>Tregs</a:t>
              </a:r>
              <a:r>
                <a:rPr lang="en-US" sz="786" b="1">
                  <a:solidFill>
                    <a:srgbClr val="002060"/>
                  </a:solidFill>
                </a:rPr>
                <a:t> and Endothelial cells</a:t>
              </a:r>
            </a:p>
            <a:p>
              <a:pPr algn="r"/>
              <a:r>
                <a:rPr lang="en-US" sz="786">
                  <a:solidFill>
                    <a:srgbClr val="002060"/>
                  </a:solidFill>
                </a:rPr>
                <a:t>                                      (2b CD68–9b Foxp3 CD4 CD31)</a:t>
              </a:r>
            </a:p>
            <a:p>
              <a:pPr algn="r"/>
              <a:endParaRPr lang="en-US" sz="786">
                <a:solidFill>
                  <a:srgbClr val="002060"/>
                </a:solidFill>
              </a:endParaRPr>
            </a:p>
          </p:txBody>
        </p:sp>
        <p:sp>
          <p:nvSpPr>
            <p:cNvPr id="45" name="TextBox 44"/>
            <p:cNvSpPr txBox="1"/>
            <p:nvPr/>
          </p:nvSpPr>
          <p:spPr>
            <a:xfrm>
              <a:off x="526302" y="4165014"/>
              <a:ext cx="2440092" cy="461665"/>
            </a:xfrm>
            <a:prstGeom prst="rect">
              <a:avLst/>
            </a:prstGeom>
            <a:noFill/>
          </p:spPr>
          <p:txBody>
            <a:bodyPr wrap="none" rtlCol="0">
              <a:spAutoFit/>
            </a:bodyPr>
            <a:lstStyle/>
            <a:p>
              <a:pPr algn="r"/>
              <a:r>
                <a:rPr lang="en-US" sz="786">
                  <a:solidFill>
                    <a:srgbClr val="002060"/>
                  </a:solidFill>
                </a:rPr>
                <a:t>         </a:t>
              </a:r>
              <a:r>
                <a:rPr lang="en-US" sz="786" b="1">
                  <a:solidFill>
                    <a:srgbClr val="002060"/>
                  </a:solidFill>
                </a:rPr>
                <a:t>M2 macrophages-Endothelial and Tregs</a:t>
              </a:r>
            </a:p>
            <a:p>
              <a:pPr algn="r"/>
              <a:r>
                <a:rPr lang="en-US" sz="786">
                  <a:solidFill>
                    <a:srgbClr val="002060"/>
                  </a:solidFill>
                </a:rPr>
                <a:t>                       (15b CD16—9b Foxp3 CD4 CD31)</a:t>
              </a:r>
            </a:p>
            <a:p>
              <a:pPr algn="r"/>
              <a:endParaRPr lang="en-US" sz="786">
                <a:solidFill>
                  <a:srgbClr val="002060"/>
                </a:solidFill>
              </a:endParaRPr>
            </a:p>
          </p:txBody>
        </p:sp>
        <p:sp>
          <p:nvSpPr>
            <p:cNvPr id="46" name="TextBox 45"/>
            <p:cNvSpPr txBox="1"/>
            <p:nvPr/>
          </p:nvSpPr>
          <p:spPr>
            <a:xfrm>
              <a:off x="150548" y="4528059"/>
              <a:ext cx="2831804" cy="463148"/>
            </a:xfrm>
            <a:prstGeom prst="rect">
              <a:avLst/>
            </a:prstGeom>
            <a:noFill/>
          </p:spPr>
          <p:txBody>
            <a:bodyPr wrap="none" rtlCol="0">
              <a:spAutoFit/>
            </a:bodyPr>
            <a:lstStyle/>
            <a:p>
              <a:pPr algn="r"/>
              <a:r>
                <a:rPr lang="en-US" sz="786">
                  <a:solidFill>
                    <a:srgbClr val="002060"/>
                  </a:solidFill>
                </a:rPr>
                <a:t> </a:t>
              </a:r>
              <a:r>
                <a:rPr lang="en-US" sz="786" b="1">
                  <a:solidFill>
                    <a:srgbClr val="002060"/>
                  </a:solidFill>
                </a:rPr>
                <a:t>Hypoxic e</a:t>
              </a:r>
              <a:r>
                <a:rPr lang="en-US" sz="786" b="1" spc="-1">
                  <a:solidFill>
                    <a:srgbClr val="002060"/>
                  </a:solidFill>
                </a:rPr>
                <a:t>ndothelial cells -Proliferating Tumor </a:t>
              </a:r>
            </a:p>
            <a:p>
              <a:pPr algn="r"/>
              <a:r>
                <a:rPr lang="en-US" sz="786">
                  <a:solidFill>
                    <a:srgbClr val="002060"/>
                  </a:solidFill>
                </a:rPr>
                <a:t>      (20b </a:t>
              </a:r>
              <a:r>
                <a:rPr lang="en-US" sz="786" spc="-1">
                  <a:solidFill>
                    <a:srgbClr val="002060"/>
                  </a:solidFill>
                </a:rPr>
                <a:t>E-cad, VEGF, HIF1a—4b </a:t>
              </a:r>
              <a:r>
                <a:rPr lang="en-US" sz="786" spc="-1" err="1">
                  <a:solidFill>
                    <a:srgbClr val="002060"/>
                  </a:solidFill>
                </a:rPr>
                <a:t>PanCK</a:t>
              </a:r>
              <a:r>
                <a:rPr lang="en-US" sz="786" spc="-1">
                  <a:solidFill>
                    <a:srgbClr val="002060"/>
                  </a:solidFill>
                </a:rPr>
                <a:t>, CD11c, KIFC1</a:t>
              </a:r>
              <a:r>
                <a:rPr lang="en-US" sz="786">
                  <a:solidFill>
                    <a:srgbClr val="002060"/>
                  </a:solidFill>
                </a:rPr>
                <a:t>)</a:t>
              </a:r>
            </a:p>
            <a:p>
              <a:pPr algn="r"/>
              <a:endParaRPr lang="en-US" sz="786">
                <a:solidFill>
                  <a:srgbClr val="002060"/>
                </a:solidFill>
              </a:endParaRPr>
            </a:p>
          </p:txBody>
        </p:sp>
        <p:pic>
          <p:nvPicPr>
            <p:cNvPr id="47" name="Picture 46">
              <a:extLst>
                <a:ext uri="{FF2B5EF4-FFF2-40B4-BE49-F238E27FC236}">
                  <a16:creationId xmlns:a16="http://schemas.microsoft.com/office/drawing/2014/main" id="{5B6960C0-A86F-48DD-BAD6-C2D44A446214}"/>
                </a:ext>
              </a:extLst>
            </p:cNvPr>
            <p:cNvPicPr>
              <a:picLocks noChangeAspect="1"/>
            </p:cNvPicPr>
            <p:nvPr/>
          </p:nvPicPr>
          <p:blipFill rotWithShape="1">
            <a:blip r:embed="rId3"/>
            <a:srcRect l="82010" t="19017" r="4502" b="14615"/>
            <a:stretch/>
          </p:blipFill>
          <p:spPr>
            <a:xfrm>
              <a:off x="4808170" y="3755984"/>
              <a:ext cx="677635" cy="1556795"/>
            </a:xfrm>
            <a:prstGeom prst="rect">
              <a:avLst/>
            </a:prstGeom>
          </p:spPr>
        </p:pic>
        <p:sp>
          <p:nvSpPr>
            <p:cNvPr id="48" name="TextBox 47"/>
            <p:cNvSpPr txBox="1"/>
            <p:nvPr/>
          </p:nvSpPr>
          <p:spPr>
            <a:xfrm>
              <a:off x="120087" y="4917553"/>
              <a:ext cx="2843792" cy="461665"/>
            </a:xfrm>
            <a:prstGeom prst="rect">
              <a:avLst/>
            </a:prstGeom>
            <a:noFill/>
          </p:spPr>
          <p:txBody>
            <a:bodyPr wrap="none" rtlCol="0">
              <a:spAutoFit/>
            </a:bodyPr>
            <a:lstStyle/>
            <a:p>
              <a:pPr algn="r"/>
              <a:r>
                <a:rPr lang="en-US" sz="786">
                  <a:solidFill>
                    <a:srgbClr val="002060"/>
                  </a:solidFill>
                </a:rPr>
                <a:t> </a:t>
              </a:r>
              <a:r>
                <a:rPr lang="en-US" sz="786" b="1">
                  <a:solidFill>
                    <a:srgbClr val="002060"/>
                  </a:solidFill>
                </a:rPr>
                <a:t>Hypoxic a</a:t>
              </a:r>
              <a:r>
                <a:rPr lang="en-US" sz="786" b="1" spc="-1">
                  <a:solidFill>
                    <a:srgbClr val="002060"/>
                  </a:solidFill>
                </a:rPr>
                <a:t>ctivated Cytotoxic cells- Naïve T cells </a:t>
              </a:r>
            </a:p>
            <a:p>
              <a:pPr algn="r"/>
              <a:r>
                <a:rPr lang="en-US" sz="786">
                  <a:solidFill>
                    <a:srgbClr val="002060"/>
                  </a:solidFill>
                </a:rPr>
                <a:t>                              (1b </a:t>
              </a:r>
              <a:r>
                <a:rPr lang="en-US" sz="786" spc="-1">
                  <a:solidFill>
                    <a:srgbClr val="002060"/>
                  </a:solidFill>
                </a:rPr>
                <a:t>HIF1a, </a:t>
              </a:r>
              <a:r>
                <a:rPr lang="en-US" sz="786" spc="-1" err="1">
                  <a:solidFill>
                    <a:srgbClr val="002060"/>
                  </a:solidFill>
                </a:rPr>
                <a:t>Gzmb</a:t>
              </a:r>
              <a:r>
                <a:rPr lang="en-US" sz="786" spc="-1">
                  <a:solidFill>
                    <a:srgbClr val="002060"/>
                  </a:solidFill>
                </a:rPr>
                <a:t>—8b CD45RA, CD45</a:t>
              </a:r>
              <a:r>
                <a:rPr lang="en-US" sz="786">
                  <a:solidFill>
                    <a:srgbClr val="002060"/>
                  </a:solidFill>
                </a:rPr>
                <a:t>)</a:t>
              </a:r>
            </a:p>
            <a:p>
              <a:pPr algn="r"/>
              <a:endParaRPr lang="en-US" sz="786">
                <a:solidFill>
                  <a:srgbClr val="002060"/>
                </a:solidFill>
              </a:endParaRPr>
            </a:p>
          </p:txBody>
        </p:sp>
      </p:grpSp>
      <p:sp>
        <p:nvSpPr>
          <p:cNvPr id="49" name="TextBox 48"/>
          <p:cNvSpPr txBox="1"/>
          <p:nvPr/>
        </p:nvSpPr>
        <p:spPr>
          <a:xfrm>
            <a:off x="811743" y="3303855"/>
            <a:ext cx="1940122" cy="272201"/>
          </a:xfrm>
          <a:prstGeom prst="rect">
            <a:avLst/>
          </a:prstGeom>
          <a:noFill/>
        </p:spPr>
        <p:txBody>
          <a:bodyPr wrap="none" rtlCol="0">
            <a:spAutoFit/>
          </a:bodyPr>
          <a:lstStyle/>
          <a:p>
            <a:r>
              <a:rPr lang="en-US" sz="1179" b="1"/>
              <a:t>BA Cell-Cell Interactions</a:t>
            </a:r>
          </a:p>
        </p:txBody>
      </p:sp>
      <p:sp>
        <p:nvSpPr>
          <p:cNvPr id="50" name="Rectangle 49"/>
          <p:cNvSpPr/>
          <p:nvPr/>
        </p:nvSpPr>
        <p:spPr>
          <a:xfrm>
            <a:off x="800388" y="45301"/>
            <a:ext cx="4051267" cy="362934"/>
          </a:xfrm>
          <a:prstGeom prst="rect">
            <a:avLst/>
          </a:prstGeom>
        </p:spPr>
        <p:txBody>
          <a:bodyPr wrap="square">
            <a:spAutoFit/>
          </a:bodyPr>
          <a:lstStyle/>
          <a:p>
            <a:r>
              <a:rPr lang="en-US" sz="1769" b="1"/>
              <a:t>Roswell Park Validation Set</a:t>
            </a:r>
            <a:endParaRPr lang="en-US" sz="1769"/>
          </a:p>
        </p:txBody>
      </p:sp>
      <p:sp>
        <p:nvSpPr>
          <p:cNvPr id="51" name="TextBox 50"/>
          <p:cNvSpPr txBox="1"/>
          <p:nvPr/>
        </p:nvSpPr>
        <p:spPr>
          <a:xfrm>
            <a:off x="804456" y="430181"/>
            <a:ext cx="929704" cy="272201"/>
          </a:xfrm>
          <a:prstGeom prst="rect">
            <a:avLst/>
          </a:prstGeom>
          <a:noFill/>
        </p:spPr>
        <p:txBody>
          <a:bodyPr wrap="none" rtlCol="0">
            <a:spAutoFit/>
          </a:bodyPr>
          <a:lstStyle/>
          <a:p>
            <a:r>
              <a:rPr lang="en-US" sz="1179" b="1"/>
              <a:t>Clustering</a:t>
            </a:r>
          </a:p>
        </p:txBody>
      </p:sp>
      <p:sp>
        <p:nvSpPr>
          <p:cNvPr id="55" name="TextBox 54"/>
          <p:cNvSpPr txBox="1"/>
          <p:nvPr/>
        </p:nvSpPr>
        <p:spPr>
          <a:xfrm>
            <a:off x="4519792" y="5390212"/>
            <a:ext cx="1577676" cy="243593"/>
          </a:xfrm>
          <a:prstGeom prst="rect">
            <a:avLst/>
          </a:prstGeom>
          <a:noFill/>
        </p:spPr>
        <p:txBody>
          <a:bodyPr wrap="none" rtlCol="0">
            <a:spAutoFit/>
          </a:bodyPr>
          <a:lstStyle/>
          <a:p>
            <a:r>
              <a:rPr lang="en-US" sz="983" err="1"/>
              <a:t>Coeff</a:t>
            </a:r>
            <a:r>
              <a:rPr lang="en-US" sz="983"/>
              <a:t>                   P value</a:t>
            </a:r>
          </a:p>
        </p:txBody>
      </p:sp>
      <p:grpSp>
        <p:nvGrpSpPr>
          <p:cNvPr id="56" name="Group 55"/>
          <p:cNvGrpSpPr/>
          <p:nvPr/>
        </p:nvGrpSpPr>
        <p:grpSpPr>
          <a:xfrm>
            <a:off x="477000" y="5860047"/>
            <a:ext cx="5942978" cy="1777788"/>
            <a:chOff x="-140476" y="4173780"/>
            <a:chExt cx="6047742" cy="1809127"/>
          </a:xfrm>
        </p:grpSpPr>
        <p:pic>
          <p:nvPicPr>
            <p:cNvPr id="57" name="Picture 56">
              <a:extLst>
                <a:ext uri="{FF2B5EF4-FFF2-40B4-BE49-F238E27FC236}">
                  <a16:creationId xmlns:a16="http://schemas.microsoft.com/office/drawing/2014/main" id="{93B49592-A9DE-03F9-E26F-80762DA38B60}"/>
                </a:ext>
              </a:extLst>
            </p:cNvPr>
            <p:cNvPicPr>
              <a:picLocks noChangeAspect="1"/>
            </p:cNvPicPr>
            <p:nvPr/>
          </p:nvPicPr>
          <p:blipFill rotWithShape="1">
            <a:blip r:embed="rId4"/>
            <a:srcRect l="82174" t="18700" r="4440" b="14052"/>
            <a:stretch/>
          </p:blipFill>
          <p:spPr>
            <a:xfrm>
              <a:off x="4939604" y="4350555"/>
              <a:ext cx="688693" cy="1632351"/>
            </a:xfrm>
            <a:prstGeom prst="rect">
              <a:avLst/>
            </a:prstGeom>
          </p:spPr>
        </p:pic>
        <p:pic>
          <p:nvPicPr>
            <p:cNvPr id="58" name="Picture 57">
              <a:extLst>
                <a:ext uri="{FF2B5EF4-FFF2-40B4-BE49-F238E27FC236}">
                  <a16:creationId xmlns:a16="http://schemas.microsoft.com/office/drawing/2014/main" id="{93B49592-A9DE-03F9-E26F-80762DA38B60}"/>
                </a:ext>
              </a:extLst>
            </p:cNvPr>
            <p:cNvPicPr>
              <a:picLocks noChangeAspect="1"/>
            </p:cNvPicPr>
            <p:nvPr/>
          </p:nvPicPr>
          <p:blipFill rotWithShape="1">
            <a:blip r:embed="rId4"/>
            <a:srcRect l="38272" t="20751" r="23150" b="14052"/>
            <a:stretch/>
          </p:blipFill>
          <p:spPr>
            <a:xfrm>
              <a:off x="2954518" y="4373706"/>
              <a:ext cx="1984828" cy="1609201"/>
            </a:xfrm>
            <a:prstGeom prst="rect">
              <a:avLst/>
            </a:prstGeom>
          </p:spPr>
        </p:pic>
        <p:sp>
          <p:nvSpPr>
            <p:cNvPr id="59" name="TextBox 58"/>
            <p:cNvSpPr txBox="1"/>
            <p:nvPr/>
          </p:nvSpPr>
          <p:spPr>
            <a:xfrm>
              <a:off x="2835275" y="4173780"/>
              <a:ext cx="3071991" cy="247887"/>
            </a:xfrm>
            <a:prstGeom prst="rect">
              <a:avLst/>
            </a:prstGeom>
            <a:noFill/>
          </p:spPr>
          <p:txBody>
            <a:bodyPr wrap="none" rtlCol="0">
              <a:spAutoFit/>
            </a:bodyPr>
            <a:lstStyle/>
            <a:p>
              <a:r>
                <a:rPr lang="en-US" sz="983"/>
                <a:t>-1    -0.5      0      0.5     1      1.5      2   0.1    0.001 </a:t>
              </a:r>
            </a:p>
          </p:txBody>
        </p:sp>
        <p:sp>
          <p:nvSpPr>
            <p:cNvPr id="60" name="TextBox 59"/>
            <p:cNvSpPr txBox="1"/>
            <p:nvPr/>
          </p:nvSpPr>
          <p:spPr>
            <a:xfrm>
              <a:off x="-140476" y="4343670"/>
              <a:ext cx="3146760" cy="338554"/>
            </a:xfrm>
            <a:prstGeom prst="rect">
              <a:avLst/>
            </a:prstGeom>
            <a:noFill/>
          </p:spPr>
          <p:txBody>
            <a:bodyPr wrap="square" rtlCol="0">
              <a:spAutoFit/>
            </a:bodyPr>
            <a:lstStyle/>
            <a:p>
              <a:pPr algn="r"/>
              <a:r>
                <a:rPr lang="en-US" sz="786">
                  <a:solidFill>
                    <a:srgbClr val="002060"/>
                  </a:solidFill>
                </a:rPr>
                <a:t>          </a:t>
              </a:r>
              <a:r>
                <a:rPr lang="en-US" sz="786" b="1">
                  <a:solidFill>
                    <a:srgbClr val="002060"/>
                  </a:solidFill>
                </a:rPr>
                <a:t>Exhausted Cytotoxic T cells-</a:t>
              </a:r>
              <a:r>
                <a:rPr lang="en-US" sz="786" b="1" err="1">
                  <a:solidFill>
                    <a:srgbClr val="002060"/>
                  </a:solidFill>
                </a:rPr>
                <a:t>Tregs</a:t>
              </a:r>
              <a:r>
                <a:rPr lang="en-US" sz="786" b="1">
                  <a:solidFill>
                    <a:srgbClr val="002060"/>
                  </a:solidFill>
                </a:rPr>
                <a:t> &amp; Endothelial cells </a:t>
              </a:r>
              <a:r>
                <a:rPr lang="en-US" sz="786">
                  <a:solidFill>
                    <a:srgbClr val="002060"/>
                  </a:solidFill>
                </a:rPr>
                <a:t> </a:t>
              </a:r>
            </a:p>
            <a:p>
              <a:pPr algn="r"/>
              <a:r>
                <a:rPr lang="en-US" sz="786">
                  <a:solidFill>
                    <a:srgbClr val="002060"/>
                  </a:solidFill>
                </a:rPr>
                <a:t>    (16b </a:t>
              </a:r>
              <a:r>
                <a:rPr lang="en-US" sz="786" spc="-1">
                  <a:solidFill>
                    <a:srgbClr val="002060"/>
                  </a:solidFill>
                </a:rPr>
                <a:t>CD8a Ki67 PD-L1 PD1 CD152—9b Foxp3 CD4 CD31</a:t>
              </a:r>
              <a:r>
                <a:rPr lang="en-US" sz="786">
                  <a:solidFill>
                    <a:srgbClr val="002060"/>
                  </a:solidFill>
                </a:rPr>
                <a:t>)</a:t>
              </a:r>
            </a:p>
          </p:txBody>
        </p:sp>
        <p:sp>
          <p:nvSpPr>
            <p:cNvPr id="61" name="TextBox 60"/>
            <p:cNvSpPr txBox="1"/>
            <p:nvPr/>
          </p:nvSpPr>
          <p:spPr>
            <a:xfrm>
              <a:off x="452852" y="4703937"/>
              <a:ext cx="2553431" cy="338554"/>
            </a:xfrm>
            <a:prstGeom prst="rect">
              <a:avLst/>
            </a:prstGeom>
            <a:noFill/>
          </p:spPr>
          <p:txBody>
            <a:bodyPr wrap="square" rtlCol="0">
              <a:spAutoFit/>
            </a:bodyPr>
            <a:lstStyle/>
            <a:p>
              <a:pPr algn="r"/>
              <a:r>
                <a:rPr lang="en-US" sz="786">
                  <a:solidFill>
                    <a:srgbClr val="002060"/>
                  </a:solidFill>
                </a:rPr>
                <a:t>                          </a:t>
              </a:r>
              <a:r>
                <a:rPr lang="en-US" sz="786" b="1">
                  <a:solidFill>
                    <a:srgbClr val="002060"/>
                  </a:solidFill>
                </a:rPr>
                <a:t>Tumor cells-Tumor cells</a:t>
              </a:r>
            </a:p>
            <a:p>
              <a:pPr algn="r"/>
              <a:r>
                <a:rPr lang="en-US" sz="786" b="1">
                  <a:solidFill>
                    <a:srgbClr val="002060"/>
                  </a:solidFill>
                </a:rPr>
                <a:t> </a:t>
              </a:r>
              <a:r>
                <a:rPr lang="en-US" sz="786" spc="-1">
                  <a:solidFill>
                    <a:srgbClr val="002060"/>
                  </a:solidFill>
                </a:rPr>
                <a:t>(10b AR </a:t>
              </a:r>
              <a:r>
                <a:rPr lang="en-US" sz="786" spc="-1" err="1">
                  <a:solidFill>
                    <a:srgbClr val="002060"/>
                  </a:solidFill>
                </a:rPr>
                <a:t>PanCK</a:t>
              </a:r>
              <a:r>
                <a:rPr lang="en-US" sz="786" spc="-1">
                  <a:solidFill>
                    <a:srgbClr val="002060"/>
                  </a:solidFill>
                </a:rPr>
                <a:t> CD11c—10b AR </a:t>
              </a:r>
              <a:r>
                <a:rPr lang="en-US" sz="786" spc="-1" err="1">
                  <a:solidFill>
                    <a:srgbClr val="002060"/>
                  </a:solidFill>
                </a:rPr>
                <a:t>PanCK</a:t>
              </a:r>
              <a:r>
                <a:rPr lang="en-US" sz="786" spc="-1">
                  <a:solidFill>
                    <a:srgbClr val="002060"/>
                  </a:solidFill>
                </a:rPr>
                <a:t> CD11c</a:t>
              </a:r>
              <a:r>
                <a:rPr lang="en-US" sz="786">
                  <a:solidFill>
                    <a:srgbClr val="002060"/>
                  </a:solidFill>
                </a:rPr>
                <a:t>) </a:t>
              </a:r>
            </a:p>
          </p:txBody>
        </p:sp>
        <p:sp>
          <p:nvSpPr>
            <p:cNvPr id="62" name="TextBox 61"/>
            <p:cNvSpPr txBox="1"/>
            <p:nvPr/>
          </p:nvSpPr>
          <p:spPr>
            <a:xfrm>
              <a:off x="-89638" y="5022450"/>
              <a:ext cx="3114393" cy="338554"/>
            </a:xfrm>
            <a:prstGeom prst="rect">
              <a:avLst/>
            </a:prstGeom>
            <a:noFill/>
          </p:spPr>
          <p:txBody>
            <a:bodyPr wrap="square" rtlCol="0">
              <a:spAutoFit/>
            </a:bodyPr>
            <a:lstStyle/>
            <a:p>
              <a:pPr algn="r"/>
              <a:r>
                <a:rPr lang="en-US" sz="786" b="1">
                  <a:solidFill>
                    <a:srgbClr val="002060"/>
                  </a:solidFill>
                </a:rPr>
                <a:t>M2 macrophages–Exhausted Cytotoxic T cells </a:t>
              </a:r>
            </a:p>
            <a:p>
              <a:pPr algn="r"/>
              <a:r>
                <a:rPr lang="en-US" sz="786" spc="-1">
                  <a:solidFill>
                    <a:srgbClr val="002060"/>
                  </a:solidFill>
                </a:rPr>
                <a:t>                     (15b </a:t>
              </a:r>
              <a:r>
                <a:rPr lang="en-US" sz="786">
                  <a:solidFill>
                    <a:srgbClr val="002060"/>
                  </a:solidFill>
                </a:rPr>
                <a:t>CD16</a:t>
              </a:r>
              <a:r>
                <a:rPr lang="en-US" sz="786" spc="-1">
                  <a:solidFill>
                    <a:srgbClr val="002060"/>
                  </a:solidFill>
                </a:rPr>
                <a:t>—16b CD8a Ki67 PD-L1 PD1 CD152</a:t>
              </a:r>
              <a:r>
                <a:rPr lang="en-US" sz="786">
                  <a:solidFill>
                    <a:srgbClr val="002060"/>
                  </a:solidFill>
                </a:rPr>
                <a:t>)</a:t>
              </a:r>
            </a:p>
          </p:txBody>
        </p:sp>
        <p:sp>
          <p:nvSpPr>
            <p:cNvPr id="63" name="TextBox 62"/>
            <p:cNvSpPr txBox="1"/>
            <p:nvPr/>
          </p:nvSpPr>
          <p:spPr>
            <a:xfrm>
              <a:off x="1026131" y="5321542"/>
              <a:ext cx="1998624" cy="338554"/>
            </a:xfrm>
            <a:prstGeom prst="rect">
              <a:avLst/>
            </a:prstGeom>
            <a:noFill/>
          </p:spPr>
          <p:txBody>
            <a:bodyPr wrap="none" rtlCol="0">
              <a:spAutoFit/>
            </a:bodyPr>
            <a:lstStyle/>
            <a:p>
              <a:pPr algn="r"/>
              <a:r>
                <a:rPr lang="en-US" sz="786" b="1">
                  <a:solidFill>
                    <a:srgbClr val="002060"/>
                  </a:solidFill>
                </a:rPr>
                <a:t> </a:t>
              </a:r>
              <a:r>
                <a:rPr lang="en-US" sz="786" b="1" spc="-1">
                  <a:solidFill>
                    <a:srgbClr val="002060"/>
                  </a:solidFill>
                </a:rPr>
                <a:t>Memory T cells </a:t>
              </a:r>
              <a:r>
                <a:rPr lang="en-US" sz="786" b="1">
                  <a:solidFill>
                    <a:srgbClr val="002060"/>
                  </a:solidFill>
                </a:rPr>
                <a:t>-</a:t>
              </a:r>
              <a:r>
                <a:rPr lang="en-US" sz="786" b="1" spc="-1">
                  <a:solidFill>
                    <a:srgbClr val="002060"/>
                  </a:solidFill>
                </a:rPr>
                <a:t> Memory T cells </a:t>
              </a:r>
              <a:endParaRPr lang="en-US" sz="786" b="1">
                <a:solidFill>
                  <a:srgbClr val="002060"/>
                </a:solidFill>
              </a:endParaRPr>
            </a:p>
            <a:p>
              <a:pPr algn="r"/>
              <a:r>
                <a:rPr lang="en-US" sz="786" spc="-1">
                  <a:solidFill>
                    <a:srgbClr val="002060"/>
                  </a:solidFill>
                </a:rPr>
                <a:t>  (3b CD3 CD45RO—3b CD3 CD45RO</a:t>
              </a:r>
              <a:r>
                <a:rPr lang="en-US" sz="786">
                  <a:solidFill>
                    <a:srgbClr val="002060"/>
                  </a:solidFill>
                </a:rPr>
                <a:t>)</a:t>
              </a:r>
            </a:p>
          </p:txBody>
        </p:sp>
        <p:sp>
          <p:nvSpPr>
            <p:cNvPr id="64" name="TextBox 63"/>
            <p:cNvSpPr txBox="1"/>
            <p:nvPr/>
          </p:nvSpPr>
          <p:spPr>
            <a:xfrm>
              <a:off x="134259" y="5631243"/>
              <a:ext cx="2890496" cy="338554"/>
            </a:xfrm>
            <a:prstGeom prst="rect">
              <a:avLst/>
            </a:prstGeom>
            <a:noFill/>
          </p:spPr>
          <p:txBody>
            <a:bodyPr wrap="square" rtlCol="0">
              <a:spAutoFit/>
            </a:bodyPr>
            <a:lstStyle/>
            <a:p>
              <a:pPr algn="r"/>
              <a:r>
                <a:rPr lang="en-US" sz="786">
                  <a:solidFill>
                    <a:srgbClr val="002060"/>
                  </a:solidFill>
                </a:rPr>
                <a:t> </a:t>
              </a:r>
              <a:r>
                <a:rPr lang="en-US" sz="786" b="1">
                  <a:solidFill>
                    <a:srgbClr val="002060"/>
                  </a:solidFill>
                </a:rPr>
                <a:t>Hypoxic a</a:t>
              </a:r>
              <a:r>
                <a:rPr lang="en-US" sz="786" b="1" spc="-1">
                  <a:solidFill>
                    <a:srgbClr val="002060"/>
                  </a:solidFill>
                </a:rPr>
                <a:t>ctivated Cytotoxic cells- </a:t>
              </a:r>
              <a:r>
                <a:rPr lang="en-US" sz="786" b="1">
                  <a:solidFill>
                    <a:srgbClr val="002060"/>
                  </a:solidFill>
                </a:rPr>
                <a:t>Hypoxic a</a:t>
              </a:r>
              <a:r>
                <a:rPr lang="en-US" sz="786" b="1" spc="-1">
                  <a:solidFill>
                    <a:srgbClr val="002060"/>
                  </a:solidFill>
                </a:rPr>
                <a:t>ctivated </a:t>
              </a:r>
            </a:p>
            <a:p>
              <a:pPr algn="r"/>
              <a:r>
                <a:rPr lang="en-US" sz="786" b="1" spc="-1">
                  <a:solidFill>
                    <a:srgbClr val="002060"/>
                  </a:solidFill>
                </a:rPr>
                <a:t>Cytotoxic cells </a:t>
              </a:r>
              <a:r>
                <a:rPr lang="en-US" sz="786">
                  <a:solidFill>
                    <a:srgbClr val="002060"/>
                  </a:solidFill>
                </a:rPr>
                <a:t>(1b </a:t>
              </a:r>
              <a:r>
                <a:rPr lang="en-US" sz="786" spc="-1">
                  <a:solidFill>
                    <a:srgbClr val="002060"/>
                  </a:solidFill>
                </a:rPr>
                <a:t>HIF1a </a:t>
              </a:r>
              <a:r>
                <a:rPr lang="en-US" sz="786" spc="-1" err="1">
                  <a:solidFill>
                    <a:srgbClr val="002060"/>
                  </a:solidFill>
                </a:rPr>
                <a:t>Gzmb</a:t>
              </a:r>
              <a:r>
                <a:rPr lang="en-US" sz="786" spc="-1">
                  <a:solidFill>
                    <a:srgbClr val="002060"/>
                  </a:solidFill>
                </a:rPr>
                <a:t>—1b HIF1a </a:t>
              </a:r>
              <a:r>
                <a:rPr lang="en-US" sz="786" spc="-1" err="1">
                  <a:solidFill>
                    <a:srgbClr val="002060"/>
                  </a:solidFill>
                </a:rPr>
                <a:t>Gzmb</a:t>
              </a:r>
              <a:r>
                <a:rPr lang="en-US" sz="786" spc="-1">
                  <a:solidFill>
                    <a:srgbClr val="002060"/>
                  </a:solidFill>
                </a:rPr>
                <a:t> </a:t>
              </a:r>
              <a:r>
                <a:rPr lang="en-US" sz="786">
                  <a:solidFill>
                    <a:srgbClr val="002060"/>
                  </a:solidFill>
                </a:rPr>
                <a:t>)</a:t>
              </a:r>
            </a:p>
          </p:txBody>
        </p:sp>
      </p:grpSp>
      <p:sp>
        <p:nvSpPr>
          <p:cNvPr id="65" name="TextBox 64"/>
          <p:cNvSpPr txBox="1"/>
          <p:nvPr/>
        </p:nvSpPr>
        <p:spPr>
          <a:xfrm>
            <a:off x="4554378" y="7558145"/>
            <a:ext cx="1577676" cy="243593"/>
          </a:xfrm>
          <a:prstGeom prst="rect">
            <a:avLst/>
          </a:prstGeom>
          <a:noFill/>
        </p:spPr>
        <p:txBody>
          <a:bodyPr wrap="none" rtlCol="0">
            <a:spAutoFit/>
          </a:bodyPr>
          <a:lstStyle/>
          <a:p>
            <a:r>
              <a:rPr lang="en-US" sz="983" err="1"/>
              <a:t>Coeff</a:t>
            </a:r>
            <a:r>
              <a:rPr lang="en-US" sz="983"/>
              <a:t>                   P value</a:t>
            </a:r>
          </a:p>
        </p:txBody>
      </p:sp>
      <p:sp>
        <p:nvSpPr>
          <p:cNvPr id="66" name="TextBox 65"/>
          <p:cNvSpPr txBox="1"/>
          <p:nvPr/>
        </p:nvSpPr>
        <p:spPr>
          <a:xfrm>
            <a:off x="712250" y="5707778"/>
            <a:ext cx="1966460" cy="272201"/>
          </a:xfrm>
          <a:prstGeom prst="rect">
            <a:avLst/>
          </a:prstGeom>
          <a:noFill/>
        </p:spPr>
        <p:txBody>
          <a:bodyPr wrap="none" rtlCol="0">
            <a:spAutoFit/>
          </a:bodyPr>
          <a:lstStyle/>
          <a:p>
            <a:r>
              <a:rPr lang="en-US" sz="1179" b="1"/>
              <a:t>WA Cell-Cell Interactions</a:t>
            </a:r>
          </a:p>
        </p:txBody>
      </p:sp>
      <p:sp>
        <p:nvSpPr>
          <p:cNvPr id="67" name="TextBox 485"/>
          <p:cNvSpPr/>
          <p:nvPr/>
        </p:nvSpPr>
        <p:spPr>
          <a:xfrm>
            <a:off x="665899" y="468843"/>
            <a:ext cx="44927" cy="19487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898581"/>
            <a:r>
              <a:rPr lang="en-US" sz="1376" spc="-1">
                <a:solidFill>
                  <a:srgbClr val="000000"/>
                </a:solidFill>
                <a:latin typeface="Arial"/>
              </a:rPr>
              <a:t>a</a:t>
            </a:r>
          </a:p>
        </p:txBody>
      </p:sp>
      <p:sp>
        <p:nvSpPr>
          <p:cNvPr id="68" name="TextBox 485"/>
          <p:cNvSpPr/>
          <p:nvPr/>
        </p:nvSpPr>
        <p:spPr>
          <a:xfrm>
            <a:off x="688363" y="3342962"/>
            <a:ext cx="44927" cy="19487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898581"/>
            <a:r>
              <a:rPr lang="en-US" sz="1376" spc="-1">
                <a:solidFill>
                  <a:srgbClr val="000000"/>
                </a:solidFill>
                <a:latin typeface="Arial"/>
              </a:rPr>
              <a:t>b</a:t>
            </a:r>
          </a:p>
        </p:txBody>
      </p:sp>
      <p:sp>
        <p:nvSpPr>
          <p:cNvPr id="73" name="TextBox 485"/>
          <p:cNvSpPr/>
          <p:nvPr/>
        </p:nvSpPr>
        <p:spPr>
          <a:xfrm>
            <a:off x="665613" y="5731257"/>
            <a:ext cx="44927" cy="19487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898581"/>
            <a:r>
              <a:rPr lang="en-US" sz="1376" spc="-1">
                <a:solidFill>
                  <a:srgbClr val="000000"/>
                </a:solidFill>
                <a:latin typeface="Arial"/>
              </a:rPr>
              <a:t>c</a:t>
            </a:r>
          </a:p>
        </p:txBody>
      </p:sp>
      <p:sp>
        <p:nvSpPr>
          <p:cNvPr id="75" name="Rectangle 149"/>
          <p:cNvSpPr/>
          <p:nvPr/>
        </p:nvSpPr>
        <p:spPr>
          <a:xfrm>
            <a:off x="6119566" y="4870603"/>
            <a:ext cx="223225" cy="223225"/>
          </a:xfrm>
          <a:prstGeom prst="rect">
            <a:avLst/>
          </a:prstGeom>
          <a:solidFill>
            <a:srgbClr val="004585"/>
          </a:solidFill>
          <a:ln>
            <a:noFill/>
          </a:ln>
        </p:spPr>
        <p:style>
          <a:lnRef idx="2">
            <a:schemeClr val="accent1">
              <a:shade val="50000"/>
            </a:schemeClr>
          </a:lnRef>
          <a:fillRef idx="1">
            <a:schemeClr val="accent1"/>
          </a:fillRef>
          <a:effectRef idx="0">
            <a:schemeClr val="accent1"/>
          </a:effectRef>
          <a:fontRef idx="minor"/>
        </p:style>
        <p:txBody>
          <a:bodyPr lIns="88441" tIns="18749" rIns="88441" bIns="18749" anchor="ctr">
            <a:noAutofit/>
          </a:bodyPr>
          <a:lstStyle/>
          <a:p>
            <a:pPr defTabSz="898581"/>
            <a:endParaRPr lang="en-US" sz="1769" spc="-1">
              <a:solidFill>
                <a:schemeClr val="lt1"/>
              </a:solidFill>
              <a:latin typeface="Arial"/>
              <a:ea typeface="DejaVu Sans"/>
            </a:endParaRPr>
          </a:p>
        </p:txBody>
      </p:sp>
      <p:sp>
        <p:nvSpPr>
          <p:cNvPr id="77" name="Rectangle 150"/>
          <p:cNvSpPr/>
          <p:nvPr/>
        </p:nvSpPr>
        <p:spPr>
          <a:xfrm>
            <a:off x="6120981" y="5102117"/>
            <a:ext cx="221810" cy="22181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p:style>
        <p:txBody>
          <a:bodyPr lIns="88441" tIns="18749" rIns="88441" bIns="18749" anchor="ctr">
            <a:noAutofit/>
          </a:bodyPr>
          <a:lstStyle/>
          <a:p>
            <a:pPr defTabSz="898581"/>
            <a:endParaRPr lang="en-US" sz="1769" spc="-1">
              <a:solidFill>
                <a:schemeClr val="lt1"/>
              </a:solidFill>
              <a:latin typeface="Arial"/>
              <a:ea typeface="DejaVu Sans"/>
            </a:endParaRPr>
          </a:p>
        </p:txBody>
      </p:sp>
      <p:sp>
        <p:nvSpPr>
          <p:cNvPr id="78" name="TextBox 77"/>
          <p:cNvSpPr txBox="1"/>
          <p:nvPr/>
        </p:nvSpPr>
        <p:spPr>
          <a:xfrm>
            <a:off x="6304919" y="4840846"/>
            <a:ext cx="428322" cy="527837"/>
          </a:xfrm>
          <a:prstGeom prst="rect">
            <a:avLst/>
          </a:prstGeom>
          <a:noFill/>
        </p:spPr>
        <p:txBody>
          <a:bodyPr wrap="none" rtlCol="0">
            <a:spAutoFit/>
          </a:bodyPr>
          <a:lstStyle/>
          <a:p>
            <a:pPr>
              <a:lnSpc>
                <a:spcPct val="80000"/>
              </a:lnSpc>
            </a:pPr>
            <a:r>
              <a:rPr lang="en-US" sz="1179"/>
              <a:t>BA</a:t>
            </a:r>
          </a:p>
          <a:p>
            <a:pPr>
              <a:lnSpc>
                <a:spcPct val="80000"/>
              </a:lnSpc>
            </a:pPr>
            <a:endParaRPr lang="en-US" sz="1179"/>
          </a:p>
          <a:p>
            <a:pPr>
              <a:lnSpc>
                <a:spcPct val="80000"/>
              </a:lnSpc>
            </a:pPr>
            <a:r>
              <a:rPr lang="en-US" sz="1179"/>
              <a:t>WA</a:t>
            </a:r>
          </a:p>
        </p:txBody>
      </p:sp>
      <p:sp>
        <p:nvSpPr>
          <p:cNvPr id="79" name="TextBox 78"/>
          <p:cNvSpPr txBox="1"/>
          <p:nvPr/>
        </p:nvSpPr>
        <p:spPr>
          <a:xfrm>
            <a:off x="13871" y="8049509"/>
            <a:ext cx="6858000" cy="1754326"/>
          </a:xfrm>
          <a:prstGeom prst="rect">
            <a:avLst/>
          </a:prstGeom>
          <a:noFill/>
        </p:spPr>
        <p:txBody>
          <a:bodyPr wrap="square" rtlCol="0">
            <a:spAutoFit/>
          </a:bodyPr>
          <a:lstStyle/>
          <a:p>
            <a:pPr algn="just"/>
            <a:r>
              <a:rPr lang="en-US" sz="1200" b="1"/>
              <a:t>Supplementary Figure 7. </a:t>
            </a:r>
            <a:r>
              <a:rPr lang="en-US" sz="1200"/>
              <a:t>a) Heat map showing the 20 clusters, their markers and cell types, from the imaging mass cytometry data obtained from the 46 TNBC tumors from the Roswell Park Cancer Institute validation cohort. These tumors were analyzed in a tissue microarray (TMA) setting. Black boxes indicate markers that are significant using t-statistics. Clusters associated with tumor characteristics are indicated in red fonts. b) Top four spatially resolved cell-cell interactions in BA (blue bars) compared to WA (orange bars) TNBC, with associated significance computed using -log10 P value (green bars) (ANOVA test). c) Top five spatially resolved cell-cell interactions in BA (blue bars) compared to WA (orange bars) TNBC, with associated significance computed using -log10 P value (green bars) (ANOVA test). </a:t>
            </a:r>
            <a:r>
              <a:rPr lang="en-US" sz="1200">
                <a:effectLst/>
                <a:latin typeface="Arial" panose="020B0604020202020204" pitchFamily="34" charset="0"/>
                <a:ea typeface="Noto Serif CJK SC"/>
              </a:rPr>
              <a:t>Source data are provided as a Source Data file.</a:t>
            </a:r>
            <a:r>
              <a:rPr lang="en-US" sz="1200"/>
              <a:t> </a:t>
            </a:r>
          </a:p>
        </p:txBody>
      </p:sp>
      <p:pic>
        <p:nvPicPr>
          <p:cNvPr id="2" name="Picture 1">
            <a:extLst>
              <a:ext uri="{FF2B5EF4-FFF2-40B4-BE49-F238E27FC236}">
                <a16:creationId xmlns:a16="http://schemas.microsoft.com/office/drawing/2014/main" id="{E847E142-27FF-CA6C-63CC-F55F269D9E9D}"/>
              </a:ext>
            </a:extLst>
          </p:cNvPr>
          <p:cNvPicPr/>
          <p:nvPr/>
        </p:nvPicPr>
        <p:blipFill rotWithShape="1">
          <a:blip r:embed="rId5"/>
          <a:srcRect l="89697" t="31792" r="3548" b="51178"/>
          <a:stretch/>
        </p:blipFill>
        <p:spPr>
          <a:xfrm rot="16200000">
            <a:off x="1902261" y="401942"/>
            <a:ext cx="196171" cy="437084"/>
          </a:xfrm>
          <a:prstGeom prst="rect">
            <a:avLst/>
          </a:prstGeom>
          <a:ln w="0">
            <a:noFill/>
          </a:ln>
        </p:spPr>
      </p:pic>
      <p:sp>
        <p:nvSpPr>
          <p:cNvPr id="3" name="Rectangle 149">
            <a:extLst>
              <a:ext uri="{FF2B5EF4-FFF2-40B4-BE49-F238E27FC236}">
                <a16:creationId xmlns:a16="http://schemas.microsoft.com/office/drawing/2014/main" id="{0AE3DDE5-D89A-6537-F8B3-7F8B66605C78}"/>
              </a:ext>
            </a:extLst>
          </p:cNvPr>
          <p:cNvSpPr/>
          <p:nvPr/>
        </p:nvSpPr>
        <p:spPr>
          <a:xfrm>
            <a:off x="6196753" y="7126429"/>
            <a:ext cx="223225" cy="223225"/>
          </a:xfrm>
          <a:prstGeom prst="rect">
            <a:avLst/>
          </a:prstGeom>
          <a:solidFill>
            <a:srgbClr val="004585"/>
          </a:solidFill>
          <a:ln>
            <a:noFill/>
          </a:ln>
        </p:spPr>
        <p:style>
          <a:lnRef idx="2">
            <a:schemeClr val="accent1">
              <a:shade val="50000"/>
            </a:schemeClr>
          </a:lnRef>
          <a:fillRef idx="1">
            <a:schemeClr val="accent1"/>
          </a:fillRef>
          <a:effectRef idx="0">
            <a:schemeClr val="accent1"/>
          </a:effectRef>
          <a:fontRef idx="minor"/>
        </p:style>
        <p:txBody>
          <a:bodyPr lIns="88441" tIns="18749" rIns="88441" bIns="18749" anchor="ctr">
            <a:noAutofit/>
          </a:bodyPr>
          <a:lstStyle/>
          <a:p>
            <a:pPr defTabSz="898581"/>
            <a:endParaRPr lang="en-US" sz="1769" spc="-1">
              <a:solidFill>
                <a:schemeClr val="lt1"/>
              </a:solidFill>
              <a:latin typeface="Arial"/>
              <a:ea typeface="DejaVu Sans"/>
            </a:endParaRPr>
          </a:p>
        </p:txBody>
      </p:sp>
      <p:sp>
        <p:nvSpPr>
          <p:cNvPr id="9" name="Rectangle 150">
            <a:extLst>
              <a:ext uri="{FF2B5EF4-FFF2-40B4-BE49-F238E27FC236}">
                <a16:creationId xmlns:a16="http://schemas.microsoft.com/office/drawing/2014/main" id="{426D923C-D52E-AD19-FEE6-70267F78B1D0}"/>
              </a:ext>
            </a:extLst>
          </p:cNvPr>
          <p:cNvSpPr/>
          <p:nvPr/>
        </p:nvSpPr>
        <p:spPr>
          <a:xfrm>
            <a:off x="6198168" y="7357943"/>
            <a:ext cx="221810" cy="22181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p:style>
        <p:txBody>
          <a:bodyPr lIns="88441" tIns="18749" rIns="88441" bIns="18749" anchor="ctr">
            <a:noAutofit/>
          </a:bodyPr>
          <a:lstStyle/>
          <a:p>
            <a:pPr defTabSz="898581"/>
            <a:endParaRPr lang="en-US" sz="1769" spc="-1">
              <a:solidFill>
                <a:schemeClr val="lt1"/>
              </a:solidFill>
              <a:latin typeface="Arial"/>
              <a:ea typeface="DejaVu Sans"/>
            </a:endParaRPr>
          </a:p>
        </p:txBody>
      </p:sp>
      <p:sp>
        <p:nvSpPr>
          <p:cNvPr id="53" name="TextBox 52">
            <a:extLst>
              <a:ext uri="{FF2B5EF4-FFF2-40B4-BE49-F238E27FC236}">
                <a16:creationId xmlns:a16="http://schemas.microsoft.com/office/drawing/2014/main" id="{6B3CC3D7-E57D-6E94-D7CE-308270298496}"/>
              </a:ext>
            </a:extLst>
          </p:cNvPr>
          <p:cNvSpPr txBox="1"/>
          <p:nvPr/>
        </p:nvSpPr>
        <p:spPr>
          <a:xfrm>
            <a:off x="6382106" y="7096672"/>
            <a:ext cx="428322" cy="527837"/>
          </a:xfrm>
          <a:prstGeom prst="rect">
            <a:avLst/>
          </a:prstGeom>
          <a:noFill/>
        </p:spPr>
        <p:txBody>
          <a:bodyPr wrap="none" rtlCol="0">
            <a:spAutoFit/>
          </a:bodyPr>
          <a:lstStyle/>
          <a:p>
            <a:pPr>
              <a:lnSpc>
                <a:spcPct val="80000"/>
              </a:lnSpc>
            </a:pPr>
            <a:r>
              <a:rPr lang="en-US" sz="1179"/>
              <a:t>BA</a:t>
            </a:r>
          </a:p>
          <a:p>
            <a:pPr>
              <a:lnSpc>
                <a:spcPct val="80000"/>
              </a:lnSpc>
            </a:pPr>
            <a:endParaRPr lang="en-US" sz="1179"/>
          </a:p>
          <a:p>
            <a:pPr>
              <a:lnSpc>
                <a:spcPct val="80000"/>
              </a:lnSpc>
            </a:pPr>
            <a:r>
              <a:rPr lang="en-US" sz="1179"/>
              <a:t>WA</a:t>
            </a:r>
          </a:p>
        </p:txBody>
      </p:sp>
    </p:spTree>
    <p:extLst>
      <p:ext uri="{BB962C8B-B14F-4D97-AF65-F5344CB8AC3E}">
        <p14:creationId xmlns:p14="http://schemas.microsoft.com/office/powerpoint/2010/main" val="503867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EAC88A5-1158-D515-BBE3-9DA34A6F46E7}"/>
              </a:ext>
            </a:extLst>
          </p:cNvPr>
          <p:cNvSpPr txBox="1"/>
          <p:nvPr/>
        </p:nvSpPr>
        <p:spPr>
          <a:xfrm rot="16200000">
            <a:off x="1762027" y="1989891"/>
            <a:ext cx="515960" cy="2613886"/>
          </a:xfrm>
          <a:prstGeom prst="rect">
            <a:avLst/>
          </a:prstGeom>
          <a:noFill/>
          <a:ln w="0">
            <a:noFill/>
          </a:ln>
        </p:spPr>
        <p:txBody>
          <a:bodyPr lIns="88438" tIns="44219" rIns="88438" bIns="44219" anchor="t">
            <a:noAutofit/>
          </a:bodyPr>
          <a:lstStyle/>
          <a:p>
            <a:pPr algn="r">
              <a:lnSpc>
                <a:spcPct val="106000"/>
              </a:lnSpc>
            </a:pPr>
            <a:r>
              <a:rPr lang="en-US" sz="590" spc="-1">
                <a:solidFill>
                  <a:srgbClr val="000000"/>
                </a:solidFill>
                <a:latin typeface="Arial"/>
              </a:rPr>
              <a:t>AR</a:t>
            </a:r>
          </a:p>
          <a:p>
            <a:pPr algn="r">
              <a:lnSpc>
                <a:spcPct val="106000"/>
              </a:lnSpc>
            </a:pPr>
            <a:r>
              <a:rPr lang="en-US" sz="590" spc="-1">
                <a:solidFill>
                  <a:srgbClr val="000000"/>
                </a:solidFill>
                <a:latin typeface="Arial"/>
              </a:rPr>
              <a:t>Vim</a:t>
            </a:r>
          </a:p>
          <a:p>
            <a:pPr algn="r">
              <a:lnSpc>
                <a:spcPct val="106000"/>
              </a:lnSpc>
            </a:pPr>
            <a:r>
              <a:rPr lang="en-US" sz="590" spc="-1">
                <a:solidFill>
                  <a:srgbClr val="000000"/>
                </a:solidFill>
                <a:latin typeface="Arial"/>
              </a:rPr>
              <a:t>CD163</a:t>
            </a:r>
          </a:p>
          <a:p>
            <a:pPr algn="r">
              <a:lnSpc>
                <a:spcPct val="106000"/>
              </a:lnSpc>
            </a:pPr>
            <a:r>
              <a:rPr lang="en-US" sz="590" spc="-1">
                <a:solidFill>
                  <a:srgbClr val="000000"/>
                </a:solidFill>
                <a:latin typeface="Arial"/>
              </a:rPr>
              <a:t>CD16</a:t>
            </a:r>
          </a:p>
          <a:p>
            <a:pPr algn="r">
              <a:lnSpc>
                <a:spcPct val="106000"/>
              </a:lnSpc>
            </a:pPr>
            <a:r>
              <a:rPr lang="en-US" sz="590" spc="-1">
                <a:solidFill>
                  <a:srgbClr val="000000"/>
                </a:solidFill>
                <a:latin typeface="Arial"/>
              </a:rPr>
              <a:t>CD68</a:t>
            </a:r>
          </a:p>
          <a:p>
            <a:pPr algn="r">
              <a:lnSpc>
                <a:spcPct val="106000"/>
              </a:lnSpc>
            </a:pPr>
            <a:r>
              <a:rPr lang="en-US" sz="590" spc="-1">
                <a:solidFill>
                  <a:srgbClr val="000000"/>
                </a:solidFill>
                <a:latin typeface="Arial"/>
              </a:rPr>
              <a:t>PDL1</a:t>
            </a:r>
          </a:p>
          <a:p>
            <a:pPr algn="r">
              <a:lnSpc>
                <a:spcPct val="106000"/>
              </a:lnSpc>
            </a:pPr>
            <a:r>
              <a:rPr lang="en-US" sz="590" spc="-1">
                <a:solidFill>
                  <a:srgbClr val="000000"/>
                </a:solidFill>
                <a:latin typeface="Arial"/>
              </a:rPr>
              <a:t>PLK1</a:t>
            </a:r>
          </a:p>
          <a:p>
            <a:pPr algn="r">
              <a:lnSpc>
                <a:spcPct val="106000"/>
              </a:lnSpc>
            </a:pPr>
            <a:r>
              <a:rPr lang="en-US" sz="590" spc="-1">
                <a:solidFill>
                  <a:srgbClr val="000000"/>
                </a:solidFill>
                <a:latin typeface="Arial"/>
              </a:rPr>
              <a:t>PD1</a:t>
            </a:r>
          </a:p>
          <a:p>
            <a:pPr algn="r">
              <a:lnSpc>
                <a:spcPct val="106000"/>
              </a:lnSpc>
            </a:pPr>
            <a:r>
              <a:rPr lang="en-US" sz="590" spc="-1">
                <a:solidFill>
                  <a:srgbClr val="000000"/>
                </a:solidFill>
                <a:latin typeface="Arial"/>
              </a:rPr>
              <a:t>PHH3</a:t>
            </a:r>
          </a:p>
          <a:p>
            <a:pPr algn="r">
              <a:lnSpc>
                <a:spcPct val="106000"/>
              </a:lnSpc>
            </a:pPr>
            <a:r>
              <a:rPr lang="en-US" sz="590" spc="-1" err="1">
                <a:solidFill>
                  <a:srgbClr val="000000"/>
                </a:solidFill>
                <a:latin typeface="Arial"/>
              </a:rPr>
              <a:t>GzmB</a:t>
            </a:r>
            <a:endParaRPr lang="en-US" sz="590" spc="-1">
              <a:solidFill>
                <a:srgbClr val="000000"/>
              </a:solidFill>
              <a:latin typeface="Arial"/>
            </a:endParaRPr>
          </a:p>
          <a:p>
            <a:pPr algn="r">
              <a:lnSpc>
                <a:spcPct val="106000"/>
              </a:lnSpc>
            </a:pPr>
            <a:r>
              <a:rPr lang="en-US" sz="590" spc="-1">
                <a:solidFill>
                  <a:srgbClr val="000000"/>
                </a:solidFill>
                <a:latin typeface="Arial"/>
              </a:rPr>
              <a:t>HIF1a</a:t>
            </a:r>
          </a:p>
          <a:p>
            <a:pPr algn="r">
              <a:lnSpc>
                <a:spcPct val="106000"/>
              </a:lnSpc>
            </a:pPr>
            <a:r>
              <a:rPr lang="en-US" sz="590" spc="-1">
                <a:solidFill>
                  <a:srgbClr val="000000"/>
                </a:solidFill>
                <a:latin typeface="Arial"/>
              </a:rPr>
              <a:t>KIFC1</a:t>
            </a:r>
          </a:p>
          <a:p>
            <a:pPr algn="r">
              <a:lnSpc>
                <a:spcPct val="106000"/>
              </a:lnSpc>
            </a:pPr>
            <a:r>
              <a:rPr lang="en-US" sz="590" spc="-1">
                <a:solidFill>
                  <a:srgbClr val="000000"/>
                </a:solidFill>
                <a:latin typeface="Arial"/>
              </a:rPr>
              <a:t>Foxp3</a:t>
            </a:r>
          </a:p>
          <a:p>
            <a:pPr algn="r">
              <a:lnSpc>
                <a:spcPct val="106000"/>
              </a:lnSpc>
            </a:pPr>
            <a:r>
              <a:rPr lang="en-US" sz="590" spc="-1" err="1">
                <a:solidFill>
                  <a:srgbClr val="000000"/>
                </a:solidFill>
                <a:latin typeface="Arial"/>
              </a:rPr>
              <a:t>Ecad</a:t>
            </a:r>
            <a:endParaRPr lang="en-US" sz="590" spc="-1">
              <a:solidFill>
                <a:srgbClr val="000000"/>
              </a:solidFill>
              <a:latin typeface="Arial"/>
            </a:endParaRPr>
          </a:p>
          <a:p>
            <a:pPr algn="r">
              <a:lnSpc>
                <a:spcPct val="106000"/>
              </a:lnSpc>
            </a:pPr>
            <a:r>
              <a:rPr lang="en-US" sz="590" spc="-1" err="1">
                <a:solidFill>
                  <a:srgbClr val="000000"/>
                </a:solidFill>
                <a:latin typeface="Arial"/>
              </a:rPr>
              <a:t>PanCK</a:t>
            </a:r>
            <a:endParaRPr lang="en-US" sz="590" spc="-1">
              <a:solidFill>
                <a:srgbClr val="000000"/>
              </a:solidFill>
              <a:latin typeface="Arial"/>
            </a:endParaRPr>
          </a:p>
          <a:p>
            <a:pPr algn="r">
              <a:lnSpc>
                <a:spcPct val="106000"/>
              </a:lnSpc>
            </a:pPr>
            <a:r>
              <a:rPr lang="en-US" sz="590" spc="-1">
                <a:solidFill>
                  <a:srgbClr val="000000"/>
                </a:solidFill>
                <a:latin typeface="Arial"/>
              </a:rPr>
              <a:t>Ki67</a:t>
            </a:r>
          </a:p>
          <a:p>
            <a:pPr algn="r">
              <a:lnSpc>
                <a:spcPct val="106000"/>
              </a:lnSpc>
            </a:pPr>
            <a:r>
              <a:rPr lang="en-US" sz="590" spc="-1">
                <a:solidFill>
                  <a:srgbClr val="000000"/>
                </a:solidFill>
                <a:latin typeface="Arial"/>
              </a:rPr>
              <a:t>VEGF</a:t>
            </a:r>
          </a:p>
          <a:p>
            <a:pPr algn="r">
              <a:lnSpc>
                <a:spcPct val="106000"/>
              </a:lnSpc>
            </a:pPr>
            <a:r>
              <a:rPr lang="en-US" sz="590" spc="-1">
                <a:solidFill>
                  <a:srgbClr val="000000"/>
                </a:solidFill>
                <a:latin typeface="Arial"/>
              </a:rPr>
              <a:t>CD152</a:t>
            </a:r>
          </a:p>
          <a:p>
            <a:pPr algn="r">
              <a:lnSpc>
                <a:spcPct val="106000"/>
              </a:lnSpc>
            </a:pPr>
            <a:r>
              <a:rPr lang="en-US" sz="590" spc="-1">
                <a:solidFill>
                  <a:srgbClr val="000000"/>
                </a:solidFill>
                <a:latin typeface="Arial"/>
              </a:rPr>
              <a:t>CD8a</a:t>
            </a:r>
          </a:p>
          <a:p>
            <a:pPr algn="r">
              <a:lnSpc>
                <a:spcPct val="106000"/>
              </a:lnSpc>
            </a:pPr>
            <a:r>
              <a:rPr lang="en-US" sz="590" spc="-1">
                <a:solidFill>
                  <a:srgbClr val="000000"/>
                </a:solidFill>
                <a:latin typeface="Arial"/>
              </a:rPr>
              <a:t>CD45RO</a:t>
            </a:r>
          </a:p>
          <a:p>
            <a:pPr algn="r">
              <a:lnSpc>
                <a:spcPct val="106000"/>
              </a:lnSpc>
            </a:pPr>
            <a:r>
              <a:rPr lang="en-US" sz="590" spc="-1">
                <a:solidFill>
                  <a:srgbClr val="000000"/>
                </a:solidFill>
                <a:latin typeface="Arial"/>
              </a:rPr>
              <a:t>CD3</a:t>
            </a:r>
          </a:p>
          <a:p>
            <a:pPr algn="r">
              <a:lnSpc>
                <a:spcPct val="106000"/>
              </a:lnSpc>
            </a:pPr>
            <a:r>
              <a:rPr lang="en-US" sz="590" spc="-1">
                <a:solidFill>
                  <a:srgbClr val="000000"/>
                </a:solidFill>
                <a:latin typeface="Arial"/>
              </a:rPr>
              <a:t>CD4</a:t>
            </a:r>
          </a:p>
          <a:p>
            <a:pPr algn="r">
              <a:lnSpc>
                <a:spcPct val="106000"/>
              </a:lnSpc>
            </a:pPr>
            <a:r>
              <a:rPr lang="en-US" sz="590" spc="-1">
                <a:solidFill>
                  <a:srgbClr val="000000"/>
                </a:solidFill>
                <a:latin typeface="Arial"/>
              </a:rPr>
              <a:t>CD11c</a:t>
            </a:r>
          </a:p>
          <a:p>
            <a:pPr algn="r">
              <a:lnSpc>
                <a:spcPct val="106000"/>
              </a:lnSpc>
            </a:pPr>
            <a:r>
              <a:rPr lang="en-US" sz="590" spc="-1">
                <a:solidFill>
                  <a:srgbClr val="000000"/>
                </a:solidFill>
                <a:latin typeface="Arial"/>
              </a:rPr>
              <a:t>CD45</a:t>
            </a:r>
          </a:p>
          <a:p>
            <a:pPr algn="r">
              <a:lnSpc>
                <a:spcPct val="106000"/>
              </a:lnSpc>
            </a:pPr>
            <a:r>
              <a:rPr lang="en-US" sz="590" spc="-1">
                <a:solidFill>
                  <a:srgbClr val="000000"/>
                </a:solidFill>
                <a:latin typeface="Arial"/>
              </a:rPr>
              <a:t>CD45RA</a:t>
            </a:r>
          </a:p>
          <a:p>
            <a:pPr algn="r">
              <a:lnSpc>
                <a:spcPct val="106000"/>
              </a:lnSpc>
            </a:pPr>
            <a:r>
              <a:rPr lang="en-US" sz="590" spc="-1">
                <a:solidFill>
                  <a:srgbClr val="000000"/>
                </a:solidFill>
                <a:latin typeface="Arial"/>
              </a:rPr>
              <a:t>CD31</a:t>
            </a:r>
          </a:p>
        </p:txBody>
      </p:sp>
      <p:pic>
        <p:nvPicPr>
          <p:cNvPr id="21" name="Picture 20" descr="A grid of squares with different colors&#10;&#10;AI-generated content may be incorrect.">
            <a:extLst>
              <a:ext uri="{FF2B5EF4-FFF2-40B4-BE49-F238E27FC236}">
                <a16:creationId xmlns:a16="http://schemas.microsoft.com/office/drawing/2014/main" id="{75915F90-6FF9-F1F0-FC7E-D428D5ED31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2035" y="581896"/>
            <a:ext cx="2537448" cy="2521327"/>
          </a:xfrm>
          <a:prstGeom prst="rect">
            <a:avLst/>
          </a:prstGeom>
        </p:spPr>
      </p:pic>
      <p:sp>
        <p:nvSpPr>
          <p:cNvPr id="22" name="TextBox 21">
            <a:extLst>
              <a:ext uri="{FF2B5EF4-FFF2-40B4-BE49-F238E27FC236}">
                <a16:creationId xmlns:a16="http://schemas.microsoft.com/office/drawing/2014/main" id="{E6761774-8DC7-4A8B-36EC-293B6FC4B93D}"/>
              </a:ext>
            </a:extLst>
          </p:cNvPr>
          <p:cNvSpPr txBox="1"/>
          <p:nvPr/>
        </p:nvSpPr>
        <p:spPr>
          <a:xfrm>
            <a:off x="3208660" y="548350"/>
            <a:ext cx="2960487" cy="2524052"/>
          </a:xfrm>
          <a:prstGeom prst="rect">
            <a:avLst/>
          </a:prstGeom>
          <a:noFill/>
          <a:ln w="0">
            <a:noFill/>
          </a:ln>
        </p:spPr>
        <p:txBody>
          <a:bodyPr lIns="88438" tIns="44219" rIns="88438" bIns="44219" anchor="t">
            <a:noAutofit/>
          </a:bodyPr>
          <a:lstStyle/>
          <a:p>
            <a:pPr>
              <a:lnSpc>
                <a:spcPts val="934"/>
              </a:lnSpc>
            </a:pPr>
            <a:r>
              <a:rPr lang="en-US" sz="590" spc="-1">
                <a:latin typeface="Arial"/>
              </a:rPr>
              <a:t>19c</a:t>
            </a:r>
            <a:r>
              <a:rPr lang="en-US" sz="590" spc="-1"/>
              <a:t> Exhausted Immune cells (PLK1, PDL1, PD1, pHH3, Foxp3, CD152) </a:t>
            </a:r>
          </a:p>
          <a:p>
            <a:pPr>
              <a:lnSpc>
                <a:spcPts val="934"/>
              </a:lnSpc>
            </a:pPr>
            <a:r>
              <a:rPr lang="en-US" sz="590" spc="-1">
                <a:latin typeface="Arial"/>
              </a:rPr>
              <a:t>10c</a:t>
            </a:r>
            <a:r>
              <a:rPr lang="en-US" sz="590" spc="-1">
                <a:solidFill>
                  <a:srgbClr val="0070C0"/>
                </a:solidFill>
                <a:latin typeface="Arial"/>
              </a:rPr>
              <a:t> </a:t>
            </a:r>
            <a:r>
              <a:rPr lang="en-US" sz="590" spc="-1" err="1">
                <a:solidFill>
                  <a:srgbClr val="FF0000"/>
                </a:solidFill>
                <a:latin typeface="Arial"/>
              </a:rPr>
              <a:t>Angiogenic</a:t>
            </a:r>
            <a:r>
              <a:rPr lang="en-US" sz="590" spc="-1">
                <a:solidFill>
                  <a:srgbClr val="FF0000"/>
                </a:solidFill>
                <a:latin typeface="Arial"/>
              </a:rPr>
              <a:t> Tumor cells (</a:t>
            </a:r>
            <a:r>
              <a:rPr lang="en-US" sz="590" spc="-1" err="1">
                <a:solidFill>
                  <a:srgbClr val="FF0000"/>
                </a:solidFill>
                <a:latin typeface="Arial"/>
              </a:rPr>
              <a:t>PanCK</a:t>
            </a:r>
            <a:r>
              <a:rPr lang="en-US" sz="590" spc="-1">
                <a:solidFill>
                  <a:srgbClr val="FF0000"/>
                </a:solidFill>
                <a:latin typeface="Arial"/>
              </a:rPr>
              <a:t>, VEGF)</a:t>
            </a:r>
          </a:p>
          <a:p>
            <a:pPr>
              <a:lnSpc>
                <a:spcPts val="934"/>
              </a:lnSpc>
            </a:pPr>
            <a:r>
              <a:rPr lang="en-US" sz="590" spc="-1">
                <a:solidFill>
                  <a:srgbClr val="000000"/>
                </a:solidFill>
                <a:latin typeface="Arial"/>
              </a:rPr>
              <a:t>7c </a:t>
            </a:r>
            <a:r>
              <a:rPr lang="en-US" sz="590" spc="-1">
                <a:solidFill>
                  <a:srgbClr val="0070C0"/>
                </a:solidFill>
                <a:latin typeface="Arial"/>
              </a:rPr>
              <a:t> </a:t>
            </a:r>
            <a:r>
              <a:rPr lang="en-US" sz="590" spc="-1">
                <a:solidFill>
                  <a:srgbClr val="FF0000"/>
                </a:solidFill>
                <a:latin typeface="Arial"/>
              </a:rPr>
              <a:t>Proliferating Tumor cells (Ki67, </a:t>
            </a:r>
            <a:r>
              <a:rPr lang="en-US" sz="590" spc="-1" err="1">
                <a:solidFill>
                  <a:srgbClr val="FF0000"/>
                </a:solidFill>
                <a:latin typeface="Arial"/>
              </a:rPr>
              <a:t>PanCK</a:t>
            </a:r>
            <a:r>
              <a:rPr lang="en-US" sz="590" spc="-1">
                <a:solidFill>
                  <a:srgbClr val="FF0000"/>
                </a:solidFill>
                <a:latin typeface="Arial"/>
              </a:rPr>
              <a:t>, Foxp3, KIFC1)</a:t>
            </a:r>
          </a:p>
          <a:p>
            <a:pPr>
              <a:lnSpc>
                <a:spcPts val="934"/>
              </a:lnSpc>
            </a:pPr>
            <a:r>
              <a:rPr lang="en-US" sz="590" spc="-1">
                <a:solidFill>
                  <a:srgbClr val="000000"/>
                </a:solidFill>
                <a:latin typeface="Arial"/>
              </a:rPr>
              <a:t>18c </a:t>
            </a:r>
            <a:r>
              <a:rPr lang="en-US" sz="590" spc="-1">
                <a:solidFill>
                  <a:srgbClr val="FF0000"/>
                </a:solidFill>
              </a:rPr>
              <a:t>Proliferating Tumor cells (</a:t>
            </a:r>
            <a:r>
              <a:rPr lang="en-US" sz="590" spc="-1">
                <a:solidFill>
                  <a:srgbClr val="FF0000"/>
                </a:solidFill>
                <a:latin typeface="Arial"/>
              </a:rPr>
              <a:t>Ki67, E-cad, Foxp3, KIFC1)</a:t>
            </a:r>
          </a:p>
          <a:p>
            <a:pPr>
              <a:lnSpc>
                <a:spcPts val="934"/>
              </a:lnSpc>
            </a:pPr>
            <a:r>
              <a:rPr lang="en-US" sz="590" spc="-1">
                <a:solidFill>
                  <a:srgbClr val="000000"/>
                </a:solidFill>
                <a:latin typeface="Arial"/>
              </a:rPr>
              <a:t>5c Hypoxia (HIFα)</a:t>
            </a:r>
            <a:endParaRPr lang="en-US" sz="590" spc="-1">
              <a:solidFill>
                <a:srgbClr val="0070C0"/>
              </a:solidFill>
              <a:latin typeface="Arial"/>
            </a:endParaRPr>
          </a:p>
          <a:p>
            <a:pPr>
              <a:lnSpc>
                <a:spcPts val="934"/>
              </a:lnSpc>
            </a:pPr>
            <a:r>
              <a:rPr lang="en-US" sz="590" spc="-1">
                <a:solidFill>
                  <a:srgbClr val="000000"/>
                </a:solidFill>
                <a:latin typeface="Arial"/>
              </a:rPr>
              <a:t>2c </a:t>
            </a:r>
            <a:r>
              <a:rPr lang="en-US" sz="590" spc="-1">
                <a:solidFill>
                  <a:srgbClr val="FF0000"/>
                </a:solidFill>
              </a:rPr>
              <a:t>Epithelial-Mesenchymal cells (</a:t>
            </a:r>
            <a:r>
              <a:rPr lang="en-US" sz="590" spc="-1">
                <a:solidFill>
                  <a:srgbClr val="FF0000"/>
                </a:solidFill>
                <a:latin typeface="Arial"/>
              </a:rPr>
              <a:t>Vim, AR, PD1)</a:t>
            </a:r>
          </a:p>
          <a:p>
            <a:pPr>
              <a:lnSpc>
                <a:spcPts val="934"/>
              </a:lnSpc>
            </a:pPr>
            <a:r>
              <a:rPr lang="en-US" sz="590" spc="-1">
                <a:solidFill>
                  <a:srgbClr val="000000"/>
                </a:solidFill>
                <a:latin typeface="Arial"/>
              </a:rPr>
              <a:t>11c </a:t>
            </a:r>
            <a:r>
              <a:rPr lang="en-US" sz="590" spc="-1"/>
              <a:t>Unknown </a:t>
            </a:r>
            <a:r>
              <a:rPr lang="en-US" sz="590" spc="-1">
                <a:latin typeface="Arial"/>
              </a:rPr>
              <a:t>(E-cad)</a:t>
            </a:r>
          </a:p>
          <a:p>
            <a:pPr>
              <a:lnSpc>
                <a:spcPts val="934"/>
              </a:lnSpc>
            </a:pPr>
            <a:r>
              <a:rPr lang="en-US" sz="590" spc="-1">
                <a:latin typeface="Arial"/>
              </a:rPr>
              <a:t>4c M2 Macrophages (CD163)</a:t>
            </a:r>
          </a:p>
          <a:p>
            <a:pPr>
              <a:lnSpc>
                <a:spcPts val="934"/>
              </a:lnSpc>
            </a:pPr>
            <a:r>
              <a:rPr lang="en-US" sz="590" spc="-1">
                <a:latin typeface="Arial"/>
              </a:rPr>
              <a:t>16c M2 Macrophages (CD16, CD163, CD68)</a:t>
            </a:r>
          </a:p>
          <a:p>
            <a:pPr>
              <a:lnSpc>
                <a:spcPts val="934"/>
              </a:lnSpc>
            </a:pPr>
            <a:r>
              <a:rPr lang="en-US" sz="590" spc="-1">
                <a:latin typeface="Arial"/>
              </a:rPr>
              <a:t>6c </a:t>
            </a:r>
            <a:r>
              <a:rPr lang="en-US" sz="590" spc="-1"/>
              <a:t>Monocytes or Macrophages (</a:t>
            </a:r>
            <a:r>
              <a:rPr lang="en-US" sz="590" spc="-1">
                <a:latin typeface="Arial"/>
              </a:rPr>
              <a:t>CD16, PDL1, CD68)</a:t>
            </a:r>
          </a:p>
          <a:p>
            <a:pPr>
              <a:lnSpc>
                <a:spcPts val="934"/>
              </a:lnSpc>
            </a:pPr>
            <a:r>
              <a:rPr lang="en-US" sz="590" spc="-1">
                <a:latin typeface="Arial"/>
              </a:rPr>
              <a:t>9c </a:t>
            </a:r>
            <a:r>
              <a:rPr lang="en-US" sz="590" spc="-1"/>
              <a:t>Activated Cytotoxic cells in hypoxic microenvironment (HIF1a, </a:t>
            </a:r>
            <a:r>
              <a:rPr lang="en-US" sz="590" spc="-1" err="1"/>
              <a:t>Gzmb</a:t>
            </a:r>
            <a:r>
              <a:rPr lang="en-US" sz="590" spc="-1"/>
              <a:t>) </a:t>
            </a:r>
          </a:p>
          <a:p>
            <a:pPr>
              <a:lnSpc>
                <a:spcPts val="934"/>
              </a:lnSpc>
            </a:pPr>
            <a:r>
              <a:rPr lang="en-US" sz="590" spc="-1">
                <a:solidFill>
                  <a:srgbClr val="000000"/>
                </a:solidFill>
                <a:latin typeface="Arial"/>
              </a:rPr>
              <a:t>20c </a:t>
            </a:r>
            <a:r>
              <a:rPr lang="en-US" sz="590" spc="-1">
                <a:solidFill>
                  <a:srgbClr val="FF0000"/>
                </a:solidFill>
              </a:rPr>
              <a:t>Endothelial-Mesenchymal cells (CD31,Vim, AR)</a:t>
            </a:r>
          </a:p>
          <a:p>
            <a:pPr>
              <a:lnSpc>
                <a:spcPts val="934"/>
              </a:lnSpc>
            </a:pPr>
            <a:r>
              <a:rPr lang="en-US" sz="590" spc="-1">
                <a:solidFill>
                  <a:srgbClr val="000000"/>
                </a:solidFill>
                <a:latin typeface="Arial"/>
              </a:rPr>
              <a:t>17c Endothelial cells (CD31, </a:t>
            </a:r>
            <a:r>
              <a:rPr lang="en-US" sz="590" spc="-1" err="1">
                <a:solidFill>
                  <a:srgbClr val="000000"/>
                </a:solidFill>
                <a:latin typeface="Arial"/>
              </a:rPr>
              <a:t>Gzmb</a:t>
            </a:r>
            <a:r>
              <a:rPr lang="en-US" sz="590" spc="-1">
                <a:solidFill>
                  <a:srgbClr val="000000"/>
                </a:solidFill>
                <a:latin typeface="Arial"/>
              </a:rPr>
              <a:t>)</a:t>
            </a:r>
            <a:endParaRPr lang="en-US" sz="590" spc="-1">
              <a:solidFill>
                <a:srgbClr val="0070C0"/>
              </a:solidFill>
              <a:latin typeface="Arial"/>
            </a:endParaRPr>
          </a:p>
          <a:p>
            <a:pPr>
              <a:lnSpc>
                <a:spcPts val="934"/>
              </a:lnSpc>
            </a:pPr>
            <a:r>
              <a:rPr lang="en-US" sz="590" spc="-1">
                <a:solidFill>
                  <a:srgbClr val="000000"/>
                </a:solidFill>
                <a:latin typeface="Arial"/>
              </a:rPr>
              <a:t>14c </a:t>
            </a:r>
            <a:r>
              <a:rPr lang="en-US" sz="590" spc="-1">
                <a:latin typeface="Arial"/>
              </a:rPr>
              <a:t>Tumor (PLK1)</a:t>
            </a:r>
          </a:p>
          <a:p>
            <a:pPr>
              <a:lnSpc>
                <a:spcPts val="934"/>
              </a:lnSpc>
            </a:pPr>
            <a:r>
              <a:rPr lang="en-US" sz="590" spc="-1">
                <a:latin typeface="Arial"/>
              </a:rPr>
              <a:t>8c Cytotoxic T cells (CD11c, CD8a, CD3, CD45RO, pHH3)</a:t>
            </a:r>
          </a:p>
          <a:p>
            <a:pPr>
              <a:lnSpc>
                <a:spcPts val="934"/>
              </a:lnSpc>
            </a:pPr>
            <a:r>
              <a:rPr lang="en-US" sz="590" spc="-1">
                <a:latin typeface="Arial"/>
              </a:rPr>
              <a:t>1c </a:t>
            </a:r>
            <a:r>
              <a:rPr lang="en-US" sz="590" spc="-1"/>
              <a:t>Exhausted Cytotoxic T cells (</a:t>
            </a:r>
            <a:r>
              <a:rPr lang="en-US" sz="590" spc="-1">
                <a:latin typeface="Arial"/>
              </a:rPr>
              <a:t>CD152, CD8a)</a:t>
            </a:r>
          </a:p>
          <a:p>
            <a:pPr>
              <a:lnSpc>
                <a:spcPts val="934"/>
              </a:lnSpc>
            </a:pPr>
            <a:r>
              <a:rPr lang="en-US" sz="590" spc="-1">
                <a:latin typeface="Arial"/>
              </a:rPr>
              <a:t>13c Naïve T cells (CD45, CD45RA)</a:t>
            </a:r>
          </a:p>
          <a:p>
            <a:pPr>
              <a:lnSpc>
                <a:spcPts val="934"/>
              </a:lnSpc>
            </a:pPr>
            <a:r>
              <a:rPr lang="en-US" sz="590" spc="-1">
                <a:latin typeface="Arial"/>
              </a:rPr>
              <a:t>15c T-Helper cells (CD4, CD3, CD45RO, CD45)</a:t>
            </a:r>
          </a:p>
          <a:p>
            <a:pPr>
              <a:lnSpc>
                <a:spcPts val="934"/>
              </a:lnSpc>
            </a:pPr>
            <a:r>
              <a:rPr lang="en-US" sz="590" spc="-1">
                <a:latin typeface="Arial"/>
              </a:rPr>
              <a:t>12c T-Helper cells (CD4)</a:t>
            </a:r>
          </a:p>
          <a:p>
            <a:pPr>
              <a:lnSpc>
                <a:spcPts val="934"/>
              </a:lnSpc>
            </a:pPr>
            <a:r>
              <a:rPr lang="en-US" sz="590" spc="-1">
                <a:latin typeface="Arial"/>
              </a:rPr>
              <a:t>3c </a:t>
            </a:r>
            <a:r>
              <a:rPr lang="en-US" sz="590" spc="-1"/>
              <a:t>Dendritic cells</a:t>
            </a:r>
            <a:r>
              <a:rPr lang="en-US" sz="590" spc="-1">
                <a:latin typeface="Arial"/>
              </a:rPr>
              <a:t> (CD11c)</a:t>
            </a:r>
          </a:p>
        </p:txBody>
      </p:sp>
      <p:pic>
        <p:nvPicPr>
          <p:cNvPr id="35" name="Picture 34">
            <a:extLst>
              <a:ext uri="{FF2B5EF4-FFF2-40B4-BE49-F238E27FC236}">
                <a16:creationId xmlns:a16="http://schemas.microsoft.com/office/drawing/2014/main" id="{BFA3D78C-4EF5-FDC4-9F49-B5613DF63926}"/>
              </a:ext>
            </a:extLst>
          </p:cNvPr>
          <p:cNvPicPr>
            <a:picLocks noChangeAspect="1"/>
          </p:cNvPicPr>
          <p:nvPr/>
        </p:nvPicPr>
        <p:blipFill rotWithShape="1">
          <a:blip r:embed="rId3"/>
          <a:srcRect l="38708" t="23743" r="23170" b="15021"/>
          <a:stretch/>
        </p:blipFill>
        <p:spPr>
          <a:xfrm>
            <a:off x="3507016" y="5932426"/>
            <a:ext cx="1873603" cy="1626489"/>
          </a:xfrm>
          <a:prstGeom prst="rect">
            <a:avLst/>
          </a:prstGeom>
        </p:spPr>
      </p:pic>
      <p:sp>
        <p:nvSpPr>
          <p:cNvPr id="55" name="Rectangle 54"/>
          <p:cNvSpPr/>
          <p:nvPr/>
        </p:nvSpPr>
        <p:spPr>
          <a:xfrm>
            <a:off x="800387" y="45301"/>
            <a:ext cx="5414772" cy="362934"/>
          </a:xfrm>
          <a:prstGeom prst="rect">
            <a:avLst/>
          </a:prstGeom>
        </p:spPr>
        <p:txBody>
          <a:bodyPr wrap="square">
            <a:spAutoFit/>
          </a:bodyPr>
          <a:lstStyle/>
          <a:p>
            <a:r>
              <a:rPr lang="en-US" sz="1769" b="1"/>
              <a:t>Baylor Scott and White (BSW) Validation Set</a:t>
            </a:r>
            <a:endParaRPr lang="en-US" sz="1769"/>
          </a:p>
        </p:txBody>
      </p:sp>
      <p:sp>
        <p:nvSpPr>
          <p:cNvPr id="56" name="Rectangle 55"/>
          <p:cNvSpPr/>
          <p:nvPr/>
        </p:nvSpPr>
        <p:spPr>
          <a:xfrm>
            <a:off x="1230764" y="595933"/>
            <a:ext cx="377908" cy="1344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57" name="Rectangle 56"/>
          <p:cNvSpPr/>
          <p:nvPr/>
        </p:nvSpPr>
        <p:spPr>
          <a:xfrm>
            <a:off x="1892176" y="610253"/>
            <a:ext cx="105091"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58" name="Rectangle 57"/>
          <p:cNvSpPr/>
          <p:nvPr/>
        </p:nvSpPr>
        <p:spPr>
          <a:xfrm>
            <a:off x="2370226" y="595932"/>
            <a:ext cx="97023" cy="1354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59" name="Rectangle 58"/>
          <p:cNvSpPr/>
          <p:nvPr/>
        </p:nvSpPr>
        <p:spPr>
          <a:xfrm>
            <a:off x="2281391" y="730382"/>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60" name="Rectangle 59"/>
          <p:cNvSpPr/>
          <p:nvPr/>
        </p:nvSpPr>
        <p:spPr>
          <a:xfrm>
            <a:off x="2094911" y="719171"/>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61" name="Rectangle 60"/>
          <p:cNvSpPr/>
          <p:nvPr/>
        </p:nvSpPr>
        <p:spPr>
          <a:xfrm>
            <a:off x="1803340" y="850511"/>
            <a:ext cx="194548" cy="1297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62" name="Rectangle 61"/>
          <p:cNvSpPr/>
          <p:nvPr/>
        </p:nvSpPr>
        <p:spPr>
          <a:xfrm>
            <a:off x="2094911" y="850510"/>
            <a:ext cx="186480" cy="126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63" name="Rectangle 62"/>
          <p:cNvSpPr/>
          <p:nvPr/>
        </p:nvSpPr>
        <p:spPr>
          <a:xfrm>
            <a:off x="1803339" y="970640"/>
            <a:ext cx="291571" cy="12606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64" name="Rectangle 63"/>
          <p:cNvSpPr/>
          <p:nvPr/>
        </p:nvSpPr>
        <p:spPr>
          <a:xfrm>
            <a:off x="2192556" y="970639"/>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65" name="Rectangle 64"/>
          <p:cNvSpPr/>
          <p:nvPr/>
        </p:nvSpPr>
        <p:spPr>
          <a:xfrm>
            <a:off x="1714503" y="1096704"/>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66" name="Rectangle 65"/>
          <p:cNvSpPr/>
          <p:nvPr/>
        </p:nvSpPr>
        <p:spPr>
          <a:xfrm>
            <a:off x="755969" y="1216832"/>
            <a:ext cx="194400" cy="12380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67" name="Rectangle 66"/>
          <p:cNvSpPr/>
          <p:nvPr/>
        </p:nvSpPr>
        <p:spPr>
          <a:xfrm>
            <a:off x="1419719" y="1216832"/>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68" name="Rectangle 67"/>
          <p:cNvSpPr/>
          <p:nvPr/>
        </p:nvSpPr>
        <p:spPr>
          <a:xfrm>
            <a:off x="2006075" y="1336960"/>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69" name="Rectangle 68"/>
          <p:cNvSpPr/>
          <p:nvPr/>
        </p:nvSpPr>
        <p:spPr>
          <a:xfrm>
            <a:off x="950369" y="1457089"/>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70" name="Rectangle 69"/>
          <p:cNvSpPr/>
          <p:nvPr/>
        </p:nvSpPr>
        <p:spPr>
          <a:xfrm>
            <a:off x="950368" y="1577218"/>
            <a:ext cx="280396" cy="14090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71" name="Rectangle 70"/>
          <p:cNvSpPr/>
          <p:nvPr/>
        </p:nvSpPr>
        <p:spPr>
          <a:xfrm>
            <a:off x="1039204" y="1718127"/>
            <a:ext cx="294837" cy="12012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72" name="Rectangle 71"/>
          <p:cNvSpPr/>
          <p:nvPr/>
        </p:nvSpPr>
        <p:spPr>
          <a:xfrm>
            <a:off x="1608672" y="1832962"/>
            <a:ext cx="194548" cy="1297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73" name="Rectangle 72"/>
          <p:cNvSpPr/>
          <p:nvPr/>
        </p:nvSpPr>
        <p:spPr>
          <a:xfrm>
            <a:off x="755820" y="1959414"/>
            <a:ext cx="194548" cy="1297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74" name="Rectangle 73"/>
          <p:cNvSpPr/>
          <p:nvPr/>
        </p:nvSpPr>
        <p:spPr>
          <a:xfrm>
            <a:off x="3145176" y="1959414"/>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75" name="Rectangle 74"/>
          <p:cNvSpPr/>
          <p:nvPr/>
        </p:nvSpPr>
        <p:spPr>
          <a:xfrm>
            <a:off x="3144483" y="2088257"/>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76" name="Rectangle 75"/>
          <p:cNvSpPr/>
          <p:nvPr/>
        </p:nvSpPr>
        <p:spPr>
          <a:xfrm>
            <a:off x="1613024" y="2081941"/>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77" name="Rectangle 76"/>
          <p:cNvSpPr/>
          <p:nvPr/>
        </p:nvSpPr>
        <p:spPr>
          <a:xfrm>
            <a:off x="1325821" y="2197885"/>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78" name="Rectangle 77"/>
          <p:cNvSpPr/>
          <p:nvPr/>
        </p:nvSpPr>
        <p:spPr>
          <a:xfrm>
            <a:off x="2853885" y="2325505"/>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79" name="Rectangle 78"/>
          <p:cNvSpPr/>
          <p:nvPr/>
        </p:nvSpPr>
        <p:spPr>
          <a:xfrm>
            <a:off x="2483987" y="2318013"/>
            <a:ext cx="281825" cy="1276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80" name="Rectangle 79"/>
          <p:cNvSpPr/>
          <p:nvPr/>
        </p:nvSpPr>
        <p:spPr>
          <a:xfrm>
            <a:off x="1519176" y="2320584"/>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81" name="Rectangle 80"/>
          <p:cNvSpPr/>
          <p:nvPr/>
        </p:nvSpPr>
        <p:spPr>
          <a:xfrm>
            <a:off x="2375035" y="2456891"/>
            <a:ext cx="194548" cy="11141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82" name="Rectangle 81"/>
          <p:cNvSpPr/>
          <p:nvPr/>
        </p:nvSpPr>
        <p:spPr>
          <a:xfrm>
            <a:off x="3043319" y="2568307"/>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83" name="Rectangle 82"/>
          <p:cNvSpPr/>
          <p:nvPr/>
        </p:nvSpPr>
        <p:spPr>
          <a:xfrm>
            <a:off x="2952298" y="2688435"/>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84" name="Rectangle 83"/>
          <p:cNvSpPr/>
          <p:nvPr/>
        </p:nvSpPr>
        <p:spPr>
          <a:xfrm>
            <a:off x="2569583" y="2692164"/>
            <a:ext cx="284301" cy="11141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85" name="Rectangle 84"/>
          <p:cNvSpPr/>
          <p:nvPr/>
        </p:nvSpPr>
        <p:spPr>
          <a:xfrm>
            <a:off x="2761065" y="2807310"/>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86" name="Rectangle 85"/>
          <p:cNvSpPr/>
          <p:nvPr/>
        </p:nvSpPr>
        <p:spPr>
          <a:xfrm>
            <a:off x="2853884" y="2944214"/>
            <a:ext cx="88835" cy="1201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9"/>
          </a:p>
        </p:txBody>
      </p:sp>
      <p:sp>
        <p:nvSpPr>
          <p:cNvPr id="102" name="TextBox 101"/>
          <p:cNvSpPr txBox="1"/>
          <p:nvPr/>
        </p:nvSpPr>
        <p:spPr>
          <a:xfrm>
            <a:off x="888106" y="3371837"/>
            <a:ext cx="1940122" cy="272201"/>
          </a:xfrm>
          <a:prstGeom prst="rect">
            <a:avLst/>
          </a:prstGeom>
          <a:noFill/>
        </p:spPr>
        <p:txBody>
          <a:bodyPr wrap="none" rtlCol="0">
            <a:spAutoFit/>
          </a:bodyPr>
          <a:lstStyle/>
          <a:p>
            <a:r>
              <a:rPr lang="en-US" sz="1179" b="1"/>
              <a:t>BA Cell-Cell Interactions</a:t>
            </a:r>
          </a:p>
        </p:txBody>
      </p:sp>
      <p:sp>
        <p:nvSpPr>
          <p:cNvPr id="103" name="TextBox 102"/>
          <p:cNvSpPr txBox="1"/>
          <p:nvPr/>
        </p:nvSpPr>
        <p:spPr>
          <a:xfrm>
            <a:off x="850771" y="355773"/>
            <a:ext cx="929704" cy="272201"/>
          </a:xfrm>
          <a:prstGeom prst="rect">
            <a:avLst/>
          </a:prstGeom>
          <a:noFill/>
        </p:spPr>
        <p:txBody>
          <a:bodyPr wrap="none" rtlCol="0">
            <a:spAutoFit/>
          </a:bodyPr>
          <a:lstStyle/>
          <a:p>
            <a:r>
              <a:rPr lang="en-US" sz="1179" b="1"/>
              <a:t>Clustering</a:t>
            </a:r>
          </a:p>
        </p:txBody>
      </p:sp>
      <p:sp>
        <p:nvSpPr>
          <p:cNvPr id="104" name="TextBox 485"/>
          <p:cNvSpPr/>
          <p:nvPr/>
        </p:nvSpPr>
        <p:spPr>
          <a:xfrm>
            <a:off x="712215" y="394435"/>
            <a:ext cx="44927" cy="19487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898581"/>
            <a:r>
              <a:rPr lang="en-US" sz="1376" spc="-1">
                <a:solidFill>
                  <a:srgbClr val="000000"/>
                </a:solidFill>
                <a:latin typeface="Arial"/>
              </a:rPr>
              <a:t>a</a:t>
            </a:r>
          </a:p>
        </p:txBody>
      </p:sp>
      <p:sp>
        <p:nvSpPr>
          <p:cNvPr id="105" name="TextBox 485"/>
          <p:cNvSpPr/>
          <p:nvPr/>
        </p:nvSpPr>
        <p:spPr>
          <a:xfrm>
            <a:off x="764726" y="3410945"/>
            <a:ext cx="44927" cy="19487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898581"/>
            <a:r>
              <a:rPr lang="en-US" sz="1376" spc="-1">
                <a:solidFill>
                  <a:srgbClr val="000000"/>
                </a:solidFill>
                <a:latin typeface="Arial"/>
              </a:rPr>
              <a:t>b</a:t>
            </a:r>
          </a:p>
        </p:txBody>
      </p:sp>
      <p:grpSp>
        <p:nvGrpSpPr>
          <p:cNvPr id="3" name="Group 2"/>
          <p:cNvGrpSpPr/>
          <p:nvPr/>
        </p:nvGrpSpPr>
        <p:grpSpPr>
          <a:xfrm>
            <a:off x="848702" y="3507937"/>
            <a:ext cx="5526693" cy="2059021"/>
            <a:chOff x="300258" y="3569775"/>
            <a:chExt cx="5624118" cy="2095318"/>
          </a:xfrm>
        </p:grpSpPr>
        <p:pic>
          <p:nvPicPr>
            <p:cNvPr id="88" name="Picture 87">
              <a:extLst>
                <a:ext uri="{FF2B5EF4-FFF2-40B4-BE49-F238E27FC236}">
                  <a16:creationId xmlns:a16="http://schemas.microsoft.com/office/drawing/2014/main" id="{9A327F3A-E6B2-6E40-700A-5EB3D631CDC4}"/>
                </a:ext>
              </a:extLst>
            </p:cNvPr>
            <p:cNvPicPr>
              <a:picLocks noChangeAspect="1"/>
            </p:cNvPicPr>
            <p:nvPr/>
          </p:nvPicPr>
          <p:blipFill rotWithShape="1">
            <a:blip r:embed="rId4"/>
            <a:srcRect l="38162" t="23690" r="23087" b="12863"/>
            <a:stretch/>
          </p:blipFill>
          <p:spPr>
            <a:xfrm>
              <a:off x="3056387" y="3755454"/>
              <a:ext cx="1907695" cy="1689525"/>
            </a:xfrm>
            <a:prstGeom prst="rect">
              <a:avLst/>
            </a:prstGeom>
          </p:spPr>
        </p:pic>
        <p:pic>
          <p:nvPicPr>
            <p:cNvPr id="89" name="Picture 88">
              <a:extLst>
                <a:ext uri="{FF2B5EF4-FFF2-40B4-BE49-F238E27FC236}">
                  <a16:creationId xmlns:a16="http://schemas.microsoft.com/office/drawing/2014/main" id="{9A327F3A-E6B2-6E40-700A-5EB3D631CDC4}"/>
                </a:ext>
              </a:extLst>
            </p:cNvPr>
            <p:cNvPicPr>
              <a:picLocks noChangeAspect="1"/>
            </p:cNvPicPr>
            <p:nvPr/>
          </p:nvPicPr>
          <p:blipFill rotWithShape="1">
            <a:blip r:embed="rId4"/>
            <a:srcRect l="82180" t="23690" r="4420" b="12863"/>
            <a:stretch/>
          </p:blipFill>
          <p:spPr>
            <a:xfrm>
              <a:off x="4964082" y="3755454"/>
              <a:ext cx="659643" cy="1689525"/>
            </a:xfrm>
            <a:prstGeom prst="rect">
              <a:avLst/>
            </a:prstGeom>
          </p:spPr>
        </p:pic>
        <p:sp>
          <p:nvSpPr>
            <p:cNvPr id="90" name="TextBox 89"/>
            <p:cNvSpPr txBox="1"/>
            <p:nvPr/>
          </p:nvSpPr>
          <p:spPr>
            <a:xfrm>
              <a:off x="845235" y="3740688"/>
              <a:ext cx="2297424" cy="338554"/>
            </a:xfrm>
            <a:prstGeom prst="rect">
              <a:avLst/>
            </a:prstGeom>
            <a:noFill/>
          </p:spPr>
          <p:txBody>
            <a:bodyPr wrap="none" rtlCol="0">
              <a:spAutoFit/>
            </a:bodyPr>
            <a:lstStyle/>
            <a:p>
              <a:pPr algn="r"/>
              <a:r>
                <a:rPr lang="en-US" sz="786">
                  <a:solidFill>
                    <a:srgbClr val="002060"/>
                  </a:solidFill>
                </a:rPr>
                <a:t> </a:t>
              </a:r>
              <a:r>
                <a:rPr lang="en-US" sz="786" b="1" spc="-1">
                  <a:solidFill>
                    <a:srgbClr val="002060"/>
                  </a:solidFill>
                </a:rPr>
                <a:t>Tumor – Epithelial Mesenchymal cells</a:t>
              </a:r>
              <a:r>
                <a:rPr lang="en-US" sz="786" b="1" spc="-1">
                  <a:solidFill>
                    <a:srgbClr val="FF0000"/>
                  </a:solidFill>
                </a:rPr>
                <a:t> </a:t>
              </a:r>
              <a:endParaRPr lang="en-US" sz="786" b="1">
                <a:solidFill>
                  <a:srgbClr val="002060"/>
                </a:solidFill>
              </a:endParaRPr>
            </a:p>
            <a:p>
              <a:pPr algn="r"/>
              <a:r>
                <a:rPr lang="en-US" sz="786">
                  <a:solidFill>
                    <a:srgbClr val="002060"/>
                  </a:solidFill>
                </a:rPr>
                <a:t>                           (14c PLK1—2c Vim AR PD1)</a:t>
              </a:r>
            </a:p>
          </p:txBody>
        </p:sp>
        <p:sp>
          <p:nvSpPr>
            <p:cNvPr id="91" name="TextBox 90"/>
            <p:cNvSpPr txBox="1"/>
            <p:nvPr/>
          </p:nvSpPr>
          <p:spPr>
            <a:xfrm>
              <a:off x="634395" y="4024894"/>
              <a:ext cx="2509020" cy="338554"/>
            </a:xfrm>
            <a:prstGeom prst="rect">
              <a:avLst/>
            </a:prstGeom>
            <a:noFill/>
          </p:spPr>
          <p:txBody>
            <a:bodyPr wrap="none" rtlCol="0">
              <a:spAutoFit/>
            </a:bodyPr>
            <a:lstStyle/>
            <a:p>
              <a:pPr algn="r"/>
              <a:r>
                <a:rPr lang="en-US" sz="786">
                  <a:solidFill>
                    <a:srgbClr val="002060"/>
                  </a:solidFill>
                </a:rPr>
                <a:t> </a:t>
              </a:r>
              <a:r>
                <a:rPr lang="en-US" sz="786" b="1" spc="-1">
                  <a:solidFill>
                    <a:srgbClr val="002060"/>
                  </a:solidFill>
                </a:rPr>
                <a:t>T-Helper cells – Epithelial Mesenchymal cells</a:t>
              </a:r>
              <a:r>
                <a:rPr lang="en-US" sz="786" b="1" spc="-1">
                  <a:solidFill>
                    <a:srgbClr val="FF0000"/>
                  </a:solidFill>
                </a:rPr>
                <a:t> </a:t>
              </a:r>
              <a:endParaRPr lang="en-US" sz="786" b="1">
                <a:solidFill>
                  <a:srgbClr val="002060"/>
                </a:solidFill>
              </a:endParaRPr>
            </a:p>
            <a:p>
              <a:pPr algn="r"/>
              <a:r>
                <a:rPr lang="en-US" sz="786">
                  <a:solidFill>
                    <a:srgbClr val="002060"/>
                  </a:solidFill>
                </a:rPr>
                <a:t>                                    (12c CD4—2c Vim AR PD1)</a:t>
              </a:r>
            </a:p>
          </p:txBody>
        </p:sp>
        <p:sp>
          <p:nvSpPr>
            <p:cNvPr id="92" name="TextBox 91"/>
            <p:cNvSpPr txBox="1"/>
            <p:nvPr/>
          </p:nvSpPr>
          <p:spPr>
            <a:xfrm>
              <a:off x="966636" y="4315113"/>
              <a:ext cx="2164374" cy="338554"/>
            </a:xfrm>
            <a:prstGeom prst="rect">
              <a:avLst/>
            </a:prstGeom>
            <a:noFill/>
          </p:spPr>
          <p:txBody>
            <a:bodyPr wrap="none" rtlCol="0">
              <a:spAutoFit/>
            </a:bodyPr>
            <a:lstStyle/>
            <a:p>
              <a:pPr algn="r"/>
              <a:r>
                <a:rPr lang="en-US" sz="786" b="1">
                  <a:solidFill>
                    <a:srgbClr val="002060"/>
                  </a:solidFill>
                </a:rPr>
                <a:t> </a:t>
              </a:r>
              <a:r>
                <a:rPr lang="en-US" sz="786" b="1" spc="-1">
                  <a:solidFill>
                    <a:srgbClr val="002060"/>
                  </a:solidFill>
                </a:rPr>
                <a:t>Naïve T cells - Endothelial cells</a:t>
              </a:r>
              <a:endParaRPr lang="en-US" sz="786" b="1">
                <a:solidFill>
                  <a:srgbClr val="002060"/>
                </a:solidFill>
              </a:endParaRPr>
            </a:p>
            <a:p>
              <a:pPr algn="r"/>
              <a:r>
                <a:rPr lang="en-US" sz="786">
                  <a:solidFill>
                    <a:srgbClr val="002060"/>
                  </a:solidFill>
                </a:rPr>
                <a:t>       (13c CD45 CD45RA—2c CD31 </a:t>
              </a:r>
              <a:r>
                <a:rPr lang="en-US" sz="786" err="1">
                  <a:solidFill>
                    <a:srgbClr val="002060"/>
                  </a:solidFill>
                </a:rPr>
                <a:t>GzmB</a:t>
              </a:r>
              <a:r>
                <a:rPr lang="en-US" sz="786">
                  <a:solidFill>
                    <a:srgbClr val="002060"/>
                  </a:solidFill>
                </a:rPr>
                <a:t>)</a:t>
              </a:r>
            </a:p>
          </p:txBody>
        </p:sp>
        <p:sp>
          <p:nvSpPr>
            <p:cNvPr id="93" name="TextBox 92"/>
            <p:cNvSpPr txBox="1"/>
            <p:nvPr/>
          </p:nvSpPr>
          <p:spPr>
            <a:xfrm>
              <a:off x="300258" y="4592072"/>
              <a:ext cx="2843158" cy="463148"/>
            </a:xfrm>
            <a:prstGeom prst="rect">
              <a:avLst/>
            </a:prstGeom>
            <a:noFill/>
          </p:spPr>
          <p:txBody>
            <a:bodyPr wrap="none" rtlCol="0">
              <a:spAutoFit/>
            </a:bodyPr>
            <a:lstStyle/>
            <a:p>
              <a:pPr algn="r"/>
              <a:r>
                <a:rPr lang="en-US" sz="786" b="1" spc="-1">
                  <a:solidFill>
                    <a:srgbClr val="002060"/>
                  </a:solidFill>
                </a:rPr>
                <a:t>          Epithelial Mesenchymal cells- Endothelial </a:t>
              </a:r>
            </a:p>
            <a:p>
              <a:pPr algn="r"/>
              <a:r>
                <a:rPr lang="en-US" sz="786" b="1" spc="-1">
                  <a:solidFill>
                    <a:srgbClr val="002060"/>
                  </a:solidFill>
                </a:rPr>
                <a:t>Mesenchymal cells</a:t>
              </a:r>
              <a:r>
                <a:rPr lang="en-US" sz="786">
                  <a:solidFill>
                    <a:srgbClr val="002060"/>
                  </a:solidFill>
                </a:rPr>
                <a:t> (2c Vim AR PD1—20c</a:t>
              </a:r>
              <a:r>
                <a:rPr lang="en-US" sz="786" spc="-1">
                  <a:solidFill>
                    <a:srgbClr val="002060"/>
                  </a:solidFill>
                </a:rPr>
                <a:t> CD31 Vim AR</a:t>
              </a:r>
              <a:r>
                <a:rPr lang="en-US" sz="786">
                  <a:solidFill>
                    <a:srgbClr val="002060"/>
                  </a:solidFill>
                </a:rPr>
                <a:t>)</a:t>
              </a:r>
            </a:p>
            <a:p>
              <a:pPr algn="r"/>
              <a:endParaRPr lang="en-US" sz="786">
                <a:solidFill>
                  <a:srgbClr val="002060"/>
                </a:solidFill>
              </a:endParaRPr>
            </a:p>
          </p:txBody>
        </p:sp>
        <p:sp>
          <p:nvSpPr>
            <p:cNvPr id="94" name="TextBox 93"/>
            <p:cNvSpPr txBox="1"/>
            <p:nvPr/>
          </p:nvSpPr>
          <p:spPr>
            <a:xfrm>
              <a:off x="446564" y="4889543"/>
              <a:ext cx="2672398" cy="463148"/>
            </a:xfrm>
            <a:prstGeom prst="rect">
              <a:avLst/>
            </a:prstGeom>
            <a:noFill/>
          </p:spPr>
          <p:txBody>
            <a:bodyPr wrap="none" rtlCol="0">
              <a:spAutoFit/>
            </a:bodyPr>
            <a:lstStyle/>
            <a:p>
              <a:pPr algn="r"/>
              <a:r>
                <a:rPr lang="en-US" sz="786" b="1">
                  <a:solidFill>
                    <a:srgbClr val="002060"/>
                  </a:solidFill>
                </a:rPr>
                <a:t> </a:t>
              </a:r>
              <a:r>
                <a:rPr lang="en-US" sz="786" b="1" spc="-1">
                  <a:solidFill>
                    <a:srgbClr val="002060"/>
                  </a:solidFill>
                </a:rPr>
                <a:t>Naïve T cells - Epithelial Mesenchymal cells</a:t>
              </a:r>
              <a:endParaRPr lang="en-US" sz="786" b="1">
                <a:solidFill>
                  <a:srgbClr val="002060"/>
                </a:solidFill>
              </a:endParaRPr>
            </a:p>
            <a:p>
              <a:pPr algn="r"/>
              <a:r>
                <a:rPr lang="en-US" sz="786">
                  <a:solidFill>
                    <a:srgbClr val="002060"/>
                  </a:solidFill>
                </a:rPr>
                <a:t>                          (13c CD45 CD45RA—2c Vim AR PD1)</a:t>
              </a:r>
            </a:p>
            <a:p>
              <a:pPr algn="r"/>
              <a:endParaRPr lang="en-US" sz="786" b="1">
                <a:solidFill>
                  <a:srgbClr val="002060"/>
                </a:solidFill>
              </a:endParaRPr>
            </a:p>
          </p:txBody>
        </p:sp>
        <p:sp>
          <p:nvSpPr>
            <p:cNvPr id="95" name="TextBox 94"/>
            <p:cNvSpPr txBox="1"/>
            <p:nvPr/>
          </p:nvSpPr>
          <p:spPr>
            <a:xfrm>
              <a:off x="970603" y="5155942"/>
              <a:ext cx="2133918" cy="338554"/>
            </a:xfrm>
            <a:prstGeom prst="rect">
              <a:avLst/>
            </a:prstGeom>
            <a:noFill/>
          </p:spPr>
          <p:txBody>
            <a:bodyPr wrap="none" rtlCol="0">
              <a:spAutoFit/>
            </a:bodyPr>
            <a:lstStyle/>
            <a:p>
              <a:pPr algn="r"/>
              <a:r>
                <a:rPr lang="en-US" sz="786" b="1" spc="-1">
                  <a:solidFill>
                    <a:srgbClr val="002060"/>
                  </a:solidFill>
                </a:rPr>
                <a:t>Endothelial cells- M2 Macrophages</a:t>
              </a:r>
              <a:endParaRPr lang="en-US" sz="786" b="1">
                <a:solidFill>
                  <a:srgbClr val="002060"/>
                </a:solidFill>
              </a:endParaRPr>
            </a:p>
            <a:p>
              <a:pPr algn="r"/>
              <a:r>
                <a:rPr lang="en-US" sz="786">
                  <a:solidFill>
                    <a:srgbClr val="002060"/>
                  </a:solidFill>
                </a:rPr>
                <a:t>                   (17c CD31 </a:t>
              </a:r>
              <a:r>
                <a:rPr lang="en-US" sz="786" err="1">
                  <a:solidFill>
                    <a:srgbClr val="002060"/>
                  </a:solidFill>
                </a:rPr>
                <a:t>GzmB</a:t>
              </a:r>
              <a:r>
                <a:rPr lang="en-US" sz="786">
                  <a:solidFill>
                    <a:srgbClr val="002060"/>
                  </a:solidFill>
                </a:rPr>
                <a:t>—4c CD163)</a:t>
              </a:r>
            </a:p>
          </p:txBody>
        </p:sp>
        <p:sp>
          <p:nvSpPr>
            <p:cNvPr id="106" name="TextBox 105"/>
            <p:cNvSpPr txBox="1"/>
            <p:nvPr/>
          </p:nvSpPr>
          <p:spPr>
            <a:xfrm>
              <a:off x="2845860" y="3569775"/>
              <a:ext cx="3078516" cy="247887"/>
            </a:xfrm>
            <a:prstGeom prst="rect">
              <a:avLst/>
            </a:prstGeom>
            <a:noFill/>
          </p:spPr>
          <p:txBody>
            <a:bodyPr wrap="none" rtlCol="0">
              <a:spAutoFit/>
            </a:bodyPr>
            <a:lstStyle/>
            <a:p>
              <a:r>
                <a:rPr lang="en-US" sz="983"/>
                <a:t>-0.6 -0.4 -0.2  0   0.2  0.4 0.6  0.8         0.1    0.001 </a:t>
              </a:r>
            </a:p>
          </p:txBody>
        </p:sp>
        <p:sp>
          <p:nvSpPr>
            <p:cNvPr id="107" name="TextBox 106"/>
            <p:cNvSpPr txBox="1"/>
            <p:nvPr/>
          </p:nvSpPr>
          <p:spPr>
            <a:xfrm>
              <a:off x="3919906" y="5417206"/>
              <a:ext cx="1605487" cy="247887"/>
            </a:xfrm>
            <a:prstGeom prst="rect">
              <a:avLst/>
            </a:prstGeom>
            <a:noFill/>
          </p:spPr>
          <p:txBody>
            <a:bodyPr wrap="none" rtlCol="0">
              <a:spAutoFit/>
            </a:bodyPr>
            <a:lstStyle/>
            <a:p>
              <a:r>
                <a:rPr lang="en-US" sz="983" err="1"/>
                <a:t>Coeff</a:t>
              </a:r>
              <a:r>
                <a:rPr lang="en-US" sz="983"/>
                <a:t>                   P value</a:t>
              </a:r>
            </a:p>
          </p:txBody>
        </p:sp>
      </p:grpSp>
      <p:pic>
        <p:nvPicPr>
          <p:cNvPr id="109" name="Picture 108">
            <a:extLst>
              <a:ext uri="{FF2B5EF4-FFF2-40B4-BE49-F238E27FC236}">
                <a16:creationId xmlns:a16="http://schemas.microsoft.com/office/drawing/2014/main" id="{BFA3D78C-4EF5-FDC4-9F49-B5613DF63926}"/>
              </a:ext>
            </a:extLst>
          </p:cNvPr>
          <p:cNvPicPr>
            <a:picLocks noChangeAspect="1"/>
          </p:cNvPicPr>
          <p:nvPr/>
        </p:nvPicPr>
        <p:blipFill rotWithShape="1">
          <a:blip r:embed="rId3"/>
          <a:srcRect l="82208" t="23743" r="4014" b="15021"/>
          <a:stretch/>
        </p:blipFill>
        <p:spPr>
          <a:xfrm>
            <a:off x="5380619" y="5932426"/>
            <a:ext cx="677170" cy="1626489"/>
          </a:xfrm>
          <a:prstGeom prst="rect">
            <a:avLst/>
          </a:prstGeom>
        </p:spPr>
      </p:pic>
      <p:sp>
        <p:nvSpPr>
          <p:cNvPr id="110" name="TextBox 109"/>
          <p:cNvSpPr txBox="1"/>
          <p:nvPr/>
        </p:nvSpPr>
        <p:spPr>
          <a:xfrm>
            <a:off x="3361818" y="5775252"/>
            <a:ext cx="2983509" cy="243593"/>
          </a:xfrm>
          <a:prstGeom prst="rect">
            <a:avLst/>
          </a:prstGeom>
          <a:noFill/>
        </p:spPr>
        <p:txBody>
          <a:bodyPr wrap="none" rtlCol="0">
            <a:spAutoFit/>
          </a:bodyPr>
          <a:lstStyle/>
          <a:p>
            <a:r>
              <a:rPr lang="en-US" sz="983"/>
              <a:t>-1     -0.5        0       0.5       1       1.5   0.1    0.001 </a:t>
            </a:r>
          </a:p>
        </p:txBody>
      </p:sp>
      <p:sp>
        <p:nvSpPr>
          <p:cNvPr id="111" name="TextBox 110"/>
          <p:cNvSpPr txBox="1"/>
          <p:nvPr/>
        </p:nvSpPr>
        <p:spPr>
          <a:xfrm>
            <a:off x="645738" y="6160544"/>
            <a:ext cx="2911349" cy="332689"/>
          </a:xfrm>
          <a:prstGeom prst="rect">
            <a:avLst/>
          </a:prstGeom>
          <a:noFill/>
        </p:spPr>
        <p:txBody>
          <a:bodyPr wrap="none" rtlCol="0">
            <a:spAutoFit/>
          </a:bodyPr>
          <a:lstStyle/>
          <a:p>
            <a:pPr algn="r"/>
            <a:r>
              <a:rPr lang="en-US" sz="786" b="1">
                <a:solidFill>
                  <a:srgbClr val="002060"/>
                </a:solidFill>
              </a:rPr>
              <a:t>                            </a:t>
            </a:r>
            <a:r>
              <a:rPr lang="en-US" sz="786" b="1" spc="-1">
                <a:solidFill>
                  <a:srgbClr val="002060"/>
                </a:solidFill>
              </a:rPr>
              <a:t>Naïve T cells – Cytotoxic T cells</a:t>
            </a:r>
            <a:r>
              <a:rPr lang="en-US" sz="786" b="1">
                <a:solidFill>
                  <a:srgbClr val="002060"/>
                </a:solidFill>
              </a:rPr>
              <a:t> </a:t>
            </a:r>
          </a:p>
          <a:p>
            <a:pPr algn="r"/>
            <a:r>
              <a:rPr lang="en-US" sz="786">
                <a:solidFill>
                  <a:srgbClr val="002060"/>
                </a:solidFill>
              </a:rPr>
              <a:t>(13c CD45 CD45RA—8c CD11c CD8a CD3 CD45RO pHH3)</a:t>
            </a:r>
          </a:p>
        </p:txBody>
      </p:sp>
      <p:sp>
        <p:nvSpPr>
          <p:cNvPr id="112" name="TextBox 111"/>
          <p:cNvSpPr txBox="1"/>
          <p:nvPr/>
        </p:nvSpPr>
        <p:spPr>
          <a:xfrm>
            <a:off x="1368364" y="5903028"/>
            <a:ext cx="2197767" cy="332689"/>
          </a:xfrm>
          <a:prstGeom prst="rect">
            <a:avLst/>
          </a:prstGeom>
          <a:noFill/>
        </p:spPr>
        <p:txBody>
          <a:bodyPr wrap="none" rtlCol="0">
            <a:spAutoFit/>
          </a:bodyPr>
          <a:lstStyle/>
          <a:p>
            <a:pPr algn="r"/>
            <a:r>
              <a:rPr lang="en-US" sz="786" b="1">
                <a:solidFill>
                  <a:srgbClr val="002060"/>
                </a:solidFill>
              </a:rPr>
              <a:t>      </a:t>
            </a:r>
            <a:r>
              <a:rPr lang="en-US" sz="786" b="1" spc="-1">
                <a:solidFill>
                  <a:srgbClr val="002060"/>
                </a:solidFill>
              </a:rPr>
              <a:t>Helper-T cells – Dendritic cells</a:t>
            </a:r>
            <a:endParaRPr lang="en-US" sz="786" b="1">
              <a:solidFill>
                <a:srgbClr val="002060"/>
              </a:solidFill>
            </a:endParaRPr>
          </a:p>
          <a:p>
            <a:pPr algn="r"/>
            <a:r>
              <a:rPr lang="en-US" sz="786">
                <a:solidFill>
                  <a:srgbClr val="002060"/>
                </a:solidFill>
              </a:rPr>
              <a:t>  (15c CD4 CD3 CD45RO CD45—3c CD11c)</a:t>
            </a:r>
          </a:p>
        </p:txBody>
      </p:sp>
      <p:sp>
        <p:nvSpPr>
          <p:cNvPr id="113" name="TextBox 112"/>
          <p:cNvSpPr txBox="1"/>
          <p:nvPr/>
        </p:nvSpPr>
        <p:spPr>
          <a:xfrm>
            <a:off x="551863" y="6407809"/>
            <a:ext cx="3005224" cy="332689"/>
          </a:xfrm>
          <a:prstGeom prst="rect">
            <a:avLst/>
          </a:prstGeom>
          <a:noFill/>
        </p:spPr>
        <p:txBody>
          <a:bodyPr wrap="square" rtlCol="0">
            <a:spAutoFit/>
          </a:bodyPr>
          <a:lstStyle/>
          <a:p>
            <a:pPr algn="r"/>
            <a:r>
              <a:rPr lang="en-US" sz="786" b="1">
                <a:solidFill>
                  <a:srgbClr val="002060"/>
                </a:solidFill>
              </a:rPr>
              <a:t>  </a:t>
            </a:r>
            <a:r>
              <a:rPr lang="en-US" sz="786" b="1" spc="-1">
                <a:solidFill>
                  <a:srgbClr val="002060"/>
                </a:solidFill>
              </a:rPr>
              <a:t>Exhausted Cytotoxic T cells- Cytotoxic T cells</a:t>
            </a:r>
          </a:p>
          <a:p>
            <a:pPr algn="r"/>
            <a:r>
              <a:rPr lang="en-US" sz="786">
                <a:solidFill>
                  <a:srgbClr val="002060"/>
                </a:solidFill>
              </a:rPr>
              <a:t>(1c CD152 CD8a—8c CD11c CD8a CD3 CD45RO pHH3)</a:t>
            </a:r>
          </a:p>
        </p:txBody>
      </p:sp>
      <p:sp>
        <p:nvSpPr>
          <p:cNvPr id="114" name="TextBox 113"/>
          <p:cNvSpPr txBox="1"/>
          <p:nvPr/>
        </p:nvSpPr>
        <p:spPr>
          <a:xfrm>
            <a:off x="250437" y="6946795"/>
            <a:ext cx="3300354" cy="453668"/>
          </a:xfrm>
          <a:prstGeom prst="rect">
            <a:avLst/>
          </a:prstGeom>
          <a:noFill/>
        </p:spPr>
        <p:txBody>
          <a:bodyPr wrap="square" rtlCol="0">
            <a:spAutoFit/>
          </a:bodyPr>
          <a:lstStyle/>
          <a:p>
            <a:pPr algn="r"/>
            <a:r>
              <a:rPr lang="en-US" sz="786" b="1" spc="-1">
                <a:solidFill>
                  <a:srgbClr val="002060"/>
                </a:solidFill>
              </a:rPr>
              <a:t>Dendritic cells-M2 Macrophages</a:t>
            </a:r>
          </a:p>
          <a:p>
            <a:pPr algn="r"/>
            <a:r>
              <a:rPr lang="en-US" sz="786" b="1" spc="-1">
                <a:solidFill>
                  <a:srgbClr val="002060"/>
                </a:solidFill>
              </a:rPr>
              <a:t>                             </a:t>
            </a:r>
            <a:r>
              <a:rPr lang="en-US" sz="786">
                <a:solidFill>
                  <a:srgbClr val="002060"/>
                </a:solidFill>
              </a:rPr>
              <a:t>(3c CD11c—4c CD163)</a:t>
            </a:r>
          </a:p>
          <a:p>
            <a:pPr algn="r"/>
            <a:endParaRPr lang="en-US" sz="786" b="1">
              <a:solidFill>
                <a:srgbClr val="002060"/>
              </a:solidFill>
            </a:endParaRPr>
          </a:p>
        </p:txBody>
      </p:sp>
      <p:sp>
        <p:nvSpPr>
          <p:cNvPr id="115" name="TextBox 114"/>
          <p:cNvSpPr txBox="1"/>
          <p:nvPr/>
        </p:nvSpPr>
        <p:spPr>
          <a:xfrm>
            <a:off x="863506" y="6698540"/>
            <a:ext cx="2676524" cy="332689"/>
          </a:xfrm>
          <a:prstGeom prst="rect">
            <a:avLst/>
          </a:prstGeom>
          <a:noFill/>
        </p:spPr>
        <p:txBody>
          <a:bodyPr wrap="square" rtlCol="0">
            <a:spAutoFit/>
          </a:bodyPr>
          <a:lstStyle/>
          <a:p>
            <a:pPr algn="r"/>
            <a:r>
              <a:rPr lang="en-US" sz="786" b="1" spc="-1">
                <a:solidFill>
                  <a:srgbClr val="002060"/>
                </a:solidFill>
              </a:rPr>
              <a:t>Exhausted Cytotoxic T cells-Dendritic cells</a:t>
            </a:r>
          </a:p>
          <a:p>
            <a:pPr algn="r"/>
            <a:r>
              <a:rPr lang="en-US" sz="786">
                <a:solidFill>
                  <a:srgbClr val="002060"/>
                </a:solidFill>
              </a:rPr>
              <a:t>                                   (1c CD152 CD8a—3c CD11c)</a:t>
            </a:r>
          </a:p>
        </p:txBody>
      </p:sp>
      <p:sp>
        <p:nvSpPr>
          <p:cNvPr id="116" name="TextBox 115"/>
          <p:cNvSpPr txBox="1"/>
          <p:nvPr/>
        </p:nvSpPr>
        <p:spPr>
          <a:xfrm>
            <a:off x="256734" y="7213574"/>
            <a:ext cx="3300354" cy="332689"/>
          </a:xfrm>
          <a:prstGeom prst="rect">
            <a:avLst/>
          </a:prstGeom>
          <a:noFill/>
        </p:spPr>
        <p:txBody>
          <a:bodyPr wrap="square" rtlCol="0">
            <a:spAutoFit/>
          </a:bodyPr>
          <a:lstStyle/>
          <a:p>
            <a:pPr algn="r"/>
            <a:r>
              <a:rPr lang="en-US" sz="786" b="1" spc="-1">
                <a:solidFill>
                  <a:srgbClr val="002060"/>
                </a:solidFill>
              </a:rPr>
              <a:t>Endothelial cells-Hypoxic Cytotoxic cells</a:t>
            </a:r>
          </a:p>
          <a:p>
            <a:pPr algn="r"/>
            <a:r>
              <a:rPr lang="en-US" sz="786">
                <a:solidFill>
                  <a:srgbClr val="002060"/>
                </a:solidFill>
              </a:rPr>
              <a:t>                                     (17c CD31—9c </a:t>
            </a:r>
            <a:r>
              <a:rPr lang="en-US" sz="786" err="1">
                <a:solidFill>
                  <a:srgbClr val="002060"/>
                </a:solidFill>
              </a:rPr>
              <a:t>GzmB</a:t>
            </a:r>
            <a:r>
              <a:rPr lang="en-US" sz="786">
                <a:solidFill>
                  <a:srgbClr val="002060"/>
                </a:solidFill>
              </a:rPr>
              <a:t> HIF1α)</a:t>
            </a:r>
          </a:p>
        </p:txBody>
      </p:sp>
      <p:sp>
        <p:nvSpPr>
          <p:cNvPr id="117" name="TextBox 116"/>
          <p:cNvSpPr txBox="1"/>
          <p:nvPr/>
        </p:nvSpPr>
        <p:spPr>
          <a:xfrm>
            <a:off x="4423902" y="7535441"/>
            <a:ext cx="1577676" cy="243593"/>
          </a:xfrm>
          <a:prstGeom prst="rect">
            <a:avLst/>
          </a:prstGeom>
          <a:noFill/>
        </p:spPr>
        <p:txBody>
          <a:bodyPr wrap="none" rtlCol="0">
            <a:spAutoFit/>
          </a:bodyPr>
          <a:lstStyle/>
          <a:p>
            <a:r>
              <a:rPr lang="en-US" sz="983" err="1"/>
              <a:t>Coeff</a:t>
            </a:r>
            <a:r>
              <a:rPr lang="en-US" sz="983"/>
              <a:t>                   P value</a:t>
            </a:r>
          </a:p>
        </p:txBody>
      </p:sp>
      <p:sp>
        <p:nvSpPr>
          <p:cNvPr id="118" name="TextBox 117"/>
          <p:cNvSpPr txBox="1"/>
          <p:nvPr/>
        </p:nvSpPr>
        <p:spPr>
          <a:xfrm>
            <a:off x="908945" y="5624178"/>
            <a:ext cx="1966460" cy="272201"/>
          </a:xfrm>
          <a:prstGeom prst="rect">
            <a:avLst/>
          </a:prstGeom>
          <a:noFill/>
        </p:spPr>
        <p:txBody>
          <a:bodyPr wrap="none" rtlCol="0">
            <a:spAutoFit/>
          </a:bodyPr>
          <a:lstStyle/>
          <a:p>
            <a:r>
              <a:rPr lang="en-US" sz="1179" b="1"/>
              <a:t>WA Cell-Cell Interactions</a:t>
            </a:r>
          </a:p>
        </p:txBody>
      </p:sp>
      <p:sp>
        <p:nvSpPr>
          <p:cNvPr id="119" name="TextBox 485"/>
          <p:cNvSpPr/>
          <p:nvPr/>
        </p:nvSpPr>
        <p:spPr>
          <a:xfrm>
            <a:off x="785566" y="5663285"/>
            <a:ext cx="44927" cy="19487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898581"/>
            <a:r>
              <a:rPr lang="en-US" sz="1376" spc="-1">
                <a:solidFill>
                  <a:srgbClr val="000000"/>
                </a:solidFill>
                <a:latin typeface="Arial"/>
              </a:rPr>
              <a:t>c</a:t>
            </a:r>
          </a:p>
        </p:txBody>
      </p:sp>
      <p:sp>
        <p:nvSpPr>
          <p:cNvPr id="123" name="TextBox 122"/>
          <p:cNvSpPr txBox="1"/>
          <p:nvPr/>
        </p:nvSpPr>
        <p:spPr>
          <a:xfrm>
            <a:off x="0" y="8004849"/>
            <a:ext cx="6753497" cy="1938992"/>
          </a:xfrm>
          <a:prstGeom prst="rect">
            <a:avLst/>
          </a:prstGeom>
          <a:noFill/>
        </p:spPr>
        <p:txBody>
          <a:bodyPr wrap="square" rtlCol="0">
            <a:spAutoFit/>
          </a:bodyPr>
          <a:lstStyle/>
          <a:p>
            <a:pPr algn="just"/>
            <a:r>
              <a:rPr lang="en-US" sz="1200" b="1"/>
              <a:t>Supplementary Figure 8. </a:t>
            </a:r>
            <a:r>
              <a:rPr lang="en-US" sz="1200"/>
              <a:t>a) Heat map showing the 20 clusters, their markers and cell types, from the imaging mass cytometry data obtained from the 10 TNBC tumors from the Baylor Scott and White in the validation cohort. These tumors were analyzed in a tissue microarray (TMA) setting. Black boxes indicate markers that are significant using t-statistics. Clusters associated with tumor characteristics are indicated in red fonts. b) Top six spatially resolved cell-cell interactions in BA (blue bars) compared to WA (orange bars) TNBC, with associated significance computed using -log10 P value (green bars) (ANOVA test). c) Top five spatially resolved cell-cell interactions in BA (blue bars) compared to WA (orange bars) TNBC, with associated significance computed using -log10 P value (green bars) (ANOVA test). </a:t>
            </a:r>
            <a:r>
              <a:rPr lang="en-US" sz="1200">
                <a:effectLst/>
                <a:latin typeface="Arial" panose="020B0604020202020204" pitchFamily="34" charset="0"/>
                <a:ea typeface="Noto Serif CJK SC"/>
              </a:rPr>
              <a:t>Source data are provided as a Source Data file.</a:t>
            </a:r>
            <a:endParaRPr lang="en-US" sz="1200"/>
          </a:p>
        </p:txBody>
      </p:sp>
      <p:pic>
        <p:nvPicPr>
          <p:cNvPr id="2" name="Picture 1">
            <a:extLst>
              <a:ext uri="{FF2B5EF4-FFF2-40B4-BE49-F238E27FC236}">
                <a16:creationId xmlns:a16="http://schemas.microsoft.com/office/drawing/2014/main" id="{61705FEE-C7D1-DA16-7503-7A533336BF56}"/>
              </a:ext>
            </a:extLst>
          </p:cNvPr>
          <p:cNvPicPr/>
          <p:nvPr/>
        </p:nvPicPr>
        <p:blipFill rotWithShape="1">
          <a:blip r:embed="rId5"/>
          <a:srcRect l="89697" t="31792" r="3548" b="51178"/>
          <a:stretch/>
        </p:blipFill>
        <p:spPr>
          <a:xfrm rot="16200000">
            <a:off x="1988899" y="256505"/>
            <a:ext cx="196171" cy="437084"/>
          </a:xfrm>
          <a:prstGeom prst="rect">
            <a:avLst/>
          </a:prstGeom>
          <a:ln w="0">
            <a:noFill/>
          </a:ln>
        </p:spPr>
      </p:pic>
      <p:sp>
        <p:nvSpPr>
          <p:cNvPr id="4" name="Rectangle 149">
            <a:extLst>
              <a:ext uri="{FF2B5EF4-FFF2-40B4-BE49-F238E27FC236}">
                <a16:creationId xmlns:a16="http://schemas.microsoft.com/office/drawing/2014/main" id="{85D9A613-6B71-C4DE-AEF9-C070DF0A8305}"/>
              </a:ext>
            </a:extLst>
          </p:cNvPr>
          <p:cNvSpPr/>
          <p:nvPr/>
        </p:nvSpPr>
        <p:spPr>
          <a:xfrm>
            <a:off x="6119566" y="4870603"/>
            <a:ext cx="223225" cy="223225"/>
          </a:xfrm>
          <a:prstGeom prst="rect">
            <a:avLst/>
          </a:prstGeom>
          <a:solidFill>
            <a:srgbClr val="004585"/>
          </a:solidFill>
          <a:ln>
            <a:noFill/>
          </a:ln>
        </p:spPr>
        <p:style>
          <a:lnRef idx="2">
            <a:schemeClr val="accent1">
              <a:shade val="50000"/>
            </a:schemeClr>
          </a:lnRef>
          <a:fillRef idx="1">
            <a:schemeClr val="accent1"/>
          </a:fillRef>
          <a:effectRef idx="0">
            <a:schemeClr val="accent1"/>
          </a:effectRef>
          <a:fontRef idx="minor"/>
        </p:style>
        <p:txBody>
          <a:bodyPr lIns="88441" tIns="18749" rIns="88441" bIns="18749" anchor="ctr">
            <a:noAutofit/>
          </a:bodyPr>
          <a:lstStyle/>
          <a:p>
            <a:pPr defTabSz="898581"/>
            <a:endParaRPr lang="en-US" sz="1769" spc="-1">
              <a:solidFill>
                <a:schemeClr val="lt1"/>
              </a:solidFill>
              <a:latin typeface="Arial"/>
              <a:ea typeface="DejaVu Sans"/>
            </a:endParaRPr>
          </a:p>
        </p:txBody>
      </p:sp>
      <p:sp>
        <p:nvSpPr>
          <p:cNvPr id="5" name="Rectangle 150">
            <a:extLst>
              <a:ext uri="{FF2B5EF4-FFF2-40B4-BE49-F238E27FC236}">
                <a16:creationId xmlns:a16="http://schemas.microsoft.com/office/drawing/2014/main" id="{E6DFBF34-B569-57EC-129D-542478A61119}"/>
              </a:ext>
            </a:extLst>
          </p:cNvPr>
          <p:cNvSpPr/>
          <p:nvPr/>
        </p:nvSpPr>
        <p:spPr>
          <a:xfrm>
            <a:off x="6120981" y="5102117"/>
            <a:ext cx="221810" cy="22181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p:style>
        <p:txBody>
          <a:bodyPr lIns="88441" tIns="18749" rIns="88441" bIns="18749" anchor="ctr">
            <a:noAutofit/>
          </a:bodyPr>
          <a:lstStyle/>
          <a:p>
            <a:pPr defTabSz="898581"/>
            <a:endParaRPr lang="en-US" sz="1769" spc="-1">
              <a:solidFill>
                <a:schemeClr val="lt1"/>
              </a:solidFill>
              <a:latin typeface="Arial"/>
              <a:ea typeface="DejaVu Sans"/>
            </a:endParaRPr>
          </a:p>
        </p:txBody>
      </p:sp>
      <p:sp>
        <p:nvSpPr>
          <p:cNvPr id="6" name="TextBox 5">
            <a:extLst>
              <a:ext uri="{FF2B5EF4-FFF2-40B4-BE49-F238E27FC236}">
                <a16:creationId xmlns:a16="http://schemas.microsoft.com/office/drawing/2014/main" id="{A8E2E375-3E58-B279-0094-CAD79C1979CC}"/>
              </a:ext>
            </a:extLst>
          </p:cNvPr>
          <p:cNvSpPr txBox="1"/>
          <p:nvPr/>
        </p:nvSpPr>
        <p:spPr>
          <a:xfrm>
            <a:off x="6304919" y="4840846"/>
            <a:ext cx="428322" cy="527837"/>
          </a:xfrm>
          <a:prstGeom prst="rect">
            <a:avLst/>
          </a:prstGeom>
          <a:noFill/>
        </p:spPr>
        <p:txBody>
          <a:bodyPr wrap="none" rtlCol="0">
            <a:spAutoFit/>
          </a:bodyPr>
          <a:lstStyle/>
          <a:p>
            <a:pPr>
              <a:lnSpc>
                <a:spcPct val="80000"/>
              </a:lnSpc>
            </a:pPr>
            <a:r>
              <a:rPr lang="en-US" sz="1179"/>
              <a:t>BA</a:t>
            </a:r>
          </a:p>
          <a:p>
            <a:pPr>
              <a:lnSpc>
                <a:spcPct val="80000"/>
              </a:lnSpc>
            </a:pPr>
            <a:endParaRPr lang="en-US" sz="1179"/>
          </a:p>
          <a:p>
            <a:pPr>
              <a:lnSpc>
                <a:spcPct val="80000"/>
              </a:lnSpc>
            </a:pPr>
            <a:r>
              <a:rPr lang="en-US" sz="1179"/>
              <a:t>WA</a:t>
            </a:r>
          </a:p>
        </p:txBody>
      </p:sp>
      <p:sp>
        <p:nvSpPr>
          <p:cNvPr id="7" name="Rectangle 149">
            <a:extLst>
              <a:ext uri="{FF2B5EF4-FFF2-40B4-BE49-F238E27FC236}">
                <a16:creationId xmlns:a16="http://schemas.microsoft.com/office/drawing/2014/main" id="{FEFF7CA2-9FD6-9A79-8BDF-82B3125C4DB9}"/>
              </a:ext>
            </a:extLst>
          </p:cNvPr>
          <p:cNvSpPr/>
          <p:nvPr/>
        </p:nvSpPr>
        <p:spPr>
          <a:xfrm>
            <a:off x="6119566" y="7075769"/>
            <a:ext cx="223225" cy="223225"/>
          </a:xfrm>
          <a:prstGeom prst="rect">
            <a:avLst/>
          </a:prstGeom>
          <a:solidFill>
            <a:srgbClr val="004585"/>
          </a:solidFill>
          <a:ln>
            <a:noFill/>
          </a:ln>
        </p:spPr>
        <p:style>
          <a:lnRef idx="2">
            <a:schemeClr val="accent1">
              <a:shade val="50000"/>
            </a:schemeClr>
          </a:lnRef>
          <a:fillRef idx="1">
            <a:schemeClr val="accent1"/>
          </a:fillRef>
          <a:effectRef idx="0">
            <a:schemeClr val="accent1"/>
          </a:effectRef>
          <a:fontRef idx="minor"/>
        </p:style>
        <p:txBody>
          <a:bodyPr lIns="88441" tIns="18749" rIns="88441" bIns="18749" anchor="ctr">
            <a:noAutofit/>
          </a:bodyPr>
          <a:lstStyle/>
          <a:p>
            <a:pPr defTabSz="898581"/>
            <a:endParaRPr lang="en-US" sz="1769" spc="-1">
              <a:solidFill>
                <a:schemeClr val="lt1"/>
              </a:solidFill>
              <a:latin typeface="Arial"/>
              <a:ea typeface="DejaVu Sans"/>
            </a:endParaRPr>
          </a:p>
        </p:txBody>
      </p:sp>
      <p:sp>
        <p:nvSpPr>
          <p:cNvPr id="8" name="Rectangle 150">
            <a:extLst>
              <a:ext uri="{FF2B5EF4-FFF2-40B4-BE49-F238E27FC236}">
                <a16:creationId xmlns:a16="http://schemas.microsoft.com/office/drawing/2014/main" id="{DCD6803E-7159-4E0A-4572-6FBC25F1C9BB}"/>
              </a:ext>
            </a:extLst>
          </p:cNvPr>
          <p:cNvSpPr/>
          <p:nvPr/>
        </p:nvSpPr>
        <p:spPr>
          <a:xfrm>
            <a:off x="6120981" y="7307283"/>
            <a:ext cx="221810" cy="22181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p:style>
        <p:txBody>
          <a:bodyPr lIns="88441" tIns="18749" rIns="88441" bIns="18749" anchor="ctr">
            <a:noAutofit/>
          </a:bodyPr>
          <a:lstStyle/>
          <a:p>
            <a:pPr defTabSz="898581"/>
            <a:endParaRPr lang="en-US" sz="1769" spc="-1">
              <a:solidFill>
                <a:schemeClr val="lt1"/>
              </a:solidFill>
              <a:latin typeface="Arial"/>
              <a:ea typeface="DejaVu Sans"/>
            </a:endParaRPr>
          </a:p>
        </p:txBody>
      </p:sp>
      <p:sp>
        <p:nvSpPr>
          <p:cNvPr id="9" name="TextBox 8">
            <a:extLst>
              <a:ext uri="{FF2B5EF4-FFF2-40B4-BE49-F238E27FC236}">
                <a16:creationId xmlns:a16="http://schemas.microsoft.com/office/drawing/2014/main" id="{331A00D6-331F-3882-F151-ADA7D117E61D}"/>
              </a:ext>
            </a:extLst>
          </p:cNvPr>
          <p:cNvSpPr txBox="1"/>
          <p:nvPr/>
        </p:nvSpPr>
        <p:spPr>
          <a:xfrm>
            <a:off x="6304919" y="7046012"/>
            <a:ext cx="428322" cy="527837"/>
          </a:xfrm>
          <a:prstGeom prst="rect">
            <a:avLst/>
          </a:prstGeom>
          <a:noFill/>
        </p:spPr>
        <p:txBody>
          <a:bodyPr wrap="none" rtlCol="0">
            <a:spAutoFit/>
          </a:bodyPr>
          <a:lstStyle/>
          <a:p>
            <a:pPr>
              <a:lnSpc>
                <a:spcPct val="80000"/>
              </a:lnSpc>
            </a:pPr>
            <a:r>
              <a:rPr lang="en-US" sz="1179"/>
              <a:t>BA</a:t>
            </a:r>
          </a:p>
          <a:p>
            <a:pPr>
              <a:lnSpc>
                <a:spcPct val="80000"/>
              </a:lnSpc>
            </a:pPr>
            <a:endParaRPr lang="en-US" sz="1179"/>
          </a:p>
          <a:p>
            <a:pPr>
              <a:lnSpc>
                <a:spcPct val="80000"/>
              </a:lnSpc>
            </a:pPr>
            <a:r>
              <a:rPr lang="en-US" sz="1179"/>
              <a:t>WA</a:t>
            </a:r>
          </a:p>
        </p:txBody>
      </p:sp>
    </p:spTree>
    <p:extLst>
      <p:ext uri="{BB962C8B-B14F-4D97-AF65-F5344CB8AC3E}">
        <p14:creationId xmlns:p14="http://schemas.microsoft.com/office/powerpoint/2010/main" val="3708830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Picture 83"/>
          <p:cNvPicPr/>
          <p:nvPr/>
        </p:nvPicPr>
        <p:blipFill>
          <a:blip r:embed="rId2"/>
          <a:stretch/>
        </p:blipFill>
        <p:spPr>
          <a:xfrm>
            <a:off x="803095" y="1260461"/>
            <a:ext cx="1498543" cy="887593"/>
          </a:xfrm>
          <a:prstGeom prst="rect">
            <a:avLst/>
          </a:prstGeom>
          <a:ln w="0">
            <a:noFill/>
          </a:ln>
        </p:spPr>
      </p:pic>
      <p:sp>
        <p:nvSpPr>
          <p:cNvPr id="85" name="Rectangle 84"/>
          <p:cNvSpPr/>
          <p:nvPr/>
        </p:nvSpPr>
        <p:spPr>
          <a:xfrm>
            <a:off x="1002264" y="2134965"/>
            <a:ext cx="1512340" cy="22322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786" spc="-1">
                <a:solidFill>
                  <a:srgbClr val="000000"/>
                </a:solidFill>
                <a:latin typeface="Arial"/>
                <a:ea typeface="Noto Sans CJK SC"/>
              </a:rPr>
              <a:t>Ecad VEGF CD11c FOXP3</a:t>
            </a:r>
            <a:r>
              <a:rPr lang="en-US" sz="786" spc="-1">
                <a:solidFill>
                  <a:srgbClr val="000000"/>
                </a:solidFill>
                <a:latin typeface="Arial"/>
                <a:ea typeface="Arial"/>
              </a:rPr>
              <a:t>►</a:t>
            </a:r>
            <a:r>
              <a:rPr lang="en-US" sz="786" spc="-1">
                <a:solidFill>
                  <a:srgbClr val="000000"/>
                </a:solidFill>
                <a:latin typeface="Arial"/>
                <a:ea typeface="Noto Sans CJK SC"/>
              </a:rPr>
              <a:t>,</a:t>
            </a:r>
            <a:endParaRPr lang="en-US" sz="786" spc="-1">
              <a:solidFill>
                <a:srgbClr val="000000"/>
              </a:solidFill>
              <a:latin typeface="Arial"/>
            </a:endParaRPr>
          </a:p>
          <a:p>
            <a:pPr>
              <a:lnSpc>
                <a:spcPct val="100000"/>
              </a:lnSpc>
            </a:pPr>
            <a:r>
              <a:rPr lang="en-US" sz="786" spc="-1">
                <a:solidFill>
                  <a:srgbClr val="000000"/>
                </a:solidFill>
                <a:latin typeface="Arial"/>
                <a:ea typeface="Noto Sans CJK SC"/>
              </a:rPr>
              <a:t>Ki67 KIFC1</a:t>
            </a:r>
            <a:r>
              <a:rPr lang="en-US" sz="786" spc="-1">
                <a:solidFill>
                  <a:srgbClr val="0000FF"/>
                </a:solidFill>
                <a:latin typeface="Arial"/>
                <a:ea typeface="Arial"/>
              </a:rPr>
              <a:t>►</a:t>
            </a:r>
            <a:r>
              <a:rPr lang="en-US" sz="786" spc="-1">
                <a:solidFill>
                  <a:srgbClr val="000000"/>
                </a:solidFill>
                <a:latin typeface="Arial"/>
                <a:ea typeface="Noto Sans CJK SC"/>
              </a:rPr>
              <a:t>, PanCK</a:t>
            </a:r>
            <a:r>
              <a:rPr lang="en-US" sz="786" spc="-1">
                <a:solidFill>
                  <a:srgbClr val="00FF00"/>
                </a:solidFill>
                <a:latin typeface="Arial"/>
                <a:ea typeface="Arial"/>
              </a:rPr>
              <a:t>►</a:t>
            </a:r>
            <a:r>
              <a:rPr lang="en-US" sz="786" spc="-1">
                <a:solidFill>
                  <a:srgbClr val="000000"/>
                </a:solidFill>
                <a:latin typeface="Arial"/>
                <a:ea typeface="Arial"/>
              </a:rPr>
              <a:t>, HIF1a</a:t>
            </a:r>
            <a:r>
              <a:rPr lang="en-US" sz="786" spc="-1">
                <a:solidFill>
                  <a:srgbClr val="FF0000"/>
                </a:solidFill>
                <a:latin typeface="Arial"/>
                <a:ea typeface="Arial"/>
              </a:rPr>
              <a:t>►</a:t>
            </a:r>
            <a:endParaRPr lang="en-US" sz="786" spc="-1">
              <a:solidFill>
                <a:srgbClr val="000000"/>
              </a:solidFill>
              <a:latin typeface="Arial"/>
            </a:endParaRPr>
          </a:p>
        </p:txBody>
      </p:sp>
      <p:sp>
        <p:nvSpPr>
          <p:cNvPr id="86" name="Rectangle 85"/>
          <p:cNvSpPr/>
          <p:nvPr/>
        </p:nvSpPr>
        <p:spPr>
          <a:xfrm>
            <a:off x="2777097" y="2063858"/>
            <a:ext cx="1605734" cy="335722"/>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786" spc="-1">
                <a:solidFill>
                  <a:srgbClr val="000000"/>
                </a:solidFill>
                <a:latin typeface="Arial"/>
                <a:ea typeface="Noto Sans CJK SC"/>
              </a:rPr>
              <a:t>PHH3 FOXP3</a:t>
            </a:r>
            <a:r>
              <a:rPr lang="en-US" sz="786" spc="-1">
                <a:solidFill>
                  <a:srgbClr val="000000"/>
                </a:solidFill>
                <a:latin typeface="Arial"/>
                <a:ea typeface="Arial"/>
              </a:rPr>
              <a:t>►</a:t>
            </a:r>
            <a:r>
              <a:rPr lang="en-US" sz="786" spc="-1">
                <a:solidFill>
                  <a:srgbClr val="000000"/>
                </a:solidFill>
                <a:latin typeface="Arial"/>
                <a:ea typeface="Noto Sans CJK SC"/>
              </a:rPr>
              <a:t>, Ecad VEGF</a:t>
            </a:r>
            <a:r>
              <a:rPr lang="en-US" sz="786" spc="-1">
                <a:solidFill>
                  <a:srgbClr val="0000FF"/>
                </a:solidFill>
                <a:latin typeface="Arial"/>
                <a:ea typeface="Arial"/>
              </a:rPr>
              <a:t>►</a:t>
            </a:r>
            <a:r>
              <a:rPr lang="en-US" sz="786" spc="-1">
                <a:solidFill>
                  <a:srgbClr val="000000"/>
                </a:solidFill>
                <a:latin typeface="Arial"/>
                <a:ea typeface="Noto Sans CJK SC"/>
              </a:rPr>
              <a:t>, PanCK CD11c</a:t>
            </a:r>
            <a:r>
              <a:rPr lang="en-US" sz="786" spc="-1">
                <a:solidFill>
                  <a:srgbClr val="00FF00"/>
                </a:solidFill>
                <a:latin typeface="Arial"/>
                <a:ea typeface="Arial"/>
              </a:rPr>
              <a:t>►</a:t>
            </a:r>
            <a:r>
              <a:rPr lang="en-US" sz="786" spc="-1">
                <a:solidFill>
                  <a:srgbClr val="000000"/>
                </a:solidFill>
                <a:latin typeface="Arial"/>
                <a:ea typeface="Noto Sans CJK SC"/>
              </a:rPr>
              <a:t>, </a:t>
            </a:r>
            <a:r>
              <a:rPr lang="en-US" sz="786" spc="-1">
                <a:solidFill>
                  <a:srgbClr val="000000"/>
                </a:solidFill>
                <a:latin typeface="Arial"/>
                <a:ea typeface="Arial"/>
              </a:rPr>
              <a:t>Ki67 VEGF PD-L1</a:t>
            </a:r>
            <a:r>
              <a:rPr lang="en-US" sz="786" spc="-1">
                <a:solidFill>
                  <a:srgbClr val="00FFFF"/>
                </a:solidFill>
                <a:latin typeface="Arial"/>
                <a:ea typeface="Arial"/>
              </a:rPr>
              <a:t>►</a:t>
            </a:r>
            <a:endParaRPr lang="en-US" sz="786" spc="-1">
              <a:solidFill>
                <a:srgbClr val="000000"/>
              </a:solidFill>
              <a:latin typeface="Arial"/>
            </a:endParaRPr>
          </a:p>
        </p:txBody>
      </p:sp>
      <p:pic>
        <p:nvPicPr>
          <p:cNvPr id="87" name="Picture 86"/>
          <p:cNvPicPr/>
          <p:nvPr/>
        </p:nvPicPr>
        <p:blipFill>
          <a:blip r:embed="rId3"/>
          <a:stretch/>
        </p:blipFill>
        <p:spPr>
          <a:xfrm>
            <a:off x="4194982" y="1362345"/>
            <a:ext cx="923323" cy="375343"/>
          </a:xfrm>
          <a:prstGeom prst="rect">
            <a:avLst/>
          </a:prstGeom>
          <a:ln w="0">
            <a:noFill/>
          </a:ln>
        </p:spPr>
      </p:pic>
      <p:sp>
        <p:nvSpPr>
          <p:cNvPr id="88" name="Rectangle 87"/>
          <p:cNvSpPr/>
          <p:nvPr/>
        </p:nvSpPr>
        <p:spPr>
          <a:xfrm>
            <a:off x="4617022" y="2063858"/>
            <a:ext cx="1527552" cy="276997"/>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786" spc="-1">
                <a:solidFill>
                  <a:srgbClr val="000000"/>
                </a:solidFill>
                <a:latin typeface="Arial"/>
                <a:ea typeface="Noto Sans CJK SC"/>
              </a:rPr>
              <a:t>KIFC1 Ecad Ki67</a:t>
            </a:r>
            <a:r>
              <a:rPr lang="en-US" sz="786" spc="-1">
                <a:solidFill>
                  <a:srgbClr val="000000"/>
                </a:solidFill>
                <a:latin typeface="Arial"/>
                <a:ea typeface="Arial"/>
              </a:rPr>
              <a:t>►</a:t>
            </a:r>
            <a:r>
              <a:rPr lang="en-US" sz="786" spc="-1">
                <a:solidFill>
                  <a:srgbClr val="000000"/>
                </a:solidFill>
                <a:latin typeface="Arial"/>
                <a:ea typeface="Noto Sans CJK SC"/>
              </a:rPr>
              <a:t>, PanCK VEGF PD-L1</a:t>
            </a:r>
            <a:r>
              <a:rPr lang="en-US" sz="786" spc="-1">
                <a:solidFill>
                  <a:srgbClr val="0000FF"/>
                </a:solidFill>
                <a:latin typeface="Arial"/>
                <a:ea typeface="Arial"/>
              </a:rPr>
              <a:t>►</a:t>
            </a:r>
            <a:endParaRPr lang="en-US" sz="786" spc="-1">
              <a:solidFill>
                <a:srgbClr val="000000"/>
              </a:solidFill>
              <a:latin typeface="Arial"/>
            </a:endParaRPr>
          </a:p>
        </p:txBody>
      </p:sp>
      <p:sp>
        <p:nvSpPr>
          <p:cNvPr id="89" name="Rectangle 88"/>
          <p:cNvSpPr/>
          <p:nvPr/>
        </p:nvSpPr>
        <p:spPr>
          <a:xfrm rot="16200000">
            <a:off x="141203" y="1807026"/>
            <a:ext cx="1313879" cy="222517"/>
          </a:xfrm>
          <a:prstGeom prst="rect">
            <a:avLst/>
          </a:prstGeom>
          <a:solidFill>
            <a:srgbClr val="999999"/>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n-US" sz="983" spc="-1">
                <a:solidFill>
                  <a:srgbClr val="000000"/>
                </a:solidFill>
                <a:latin typeface="Arial"/>
                <a:ea typeface="DejaVu Sans"/>
              </a:rPr>
              <a:t>BA-Community 2</a:t>
            </a:r>
            <a:endParaRPr lang="en-US" sz="983" spc="-1">
              <a:solidFill>
                <a:srgbClr val="000000"/>
              </a:solidFill>
              <a:latin typeface="Arial"/>
            </a:endParaRPr>
          </a:p>
        </p:txBody>
      </p:sp>
      <p:sp>
        <p:nvSpPr>
          <p:cNvPr id="90" name="Rectangle 89"/>
          <p:cNvSpPr/>
          <p:nvPr/>
        </p:nvSpPr>
        <p:spPr>
          <a:xfrm>
            <a:off x="1858726" y="2400995"/>
            <a:ext cx="3522072" cy="276997"/>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983" spc="-1">
                <a:solidFill>
                  <a:srgbClr val="FF0000"/>
                </a:solidFill>
                <a:latin typeface="Arial"/>
                <a:ea typeface="DejaVu Sans"/>
              </a:rPr>
              <a:t>Endothelial cells-Proliferating Tumor Attenuated Dendritic cells</a:t>
            </a:r>
            <a:endParaRPr lang="en-US" sz="983" spc="-1">
              <a:solidFill>
                <a:srgbClr val="000000"/>
              </a:solidFill>
              <a:latin typeface="Arial"/>
            </a:endParaRPr>
          </a:p>
        </p:txBody>
      </p:sp>
      <p:sp>
        <p:nvSpPr>
          <p:cNvPr id="91" name="Rectangle 90"/>
          <p:cNvSpPr/>
          <p:nvPr/>
        </p:nvSpPr>
        <p:spPr>
          <a:xfrm>
            <a:off x="671495" y="1260461"/>
            <a:ext cx="5449377" cy="1295837"/>
          </a:xfrm>
          <a:prstGeom prst="rect">
            <a:avLst/>
          </a:prstGeom>
          <a:noFill/>
          <a:ln w="0">
            <a:solidFill>
              <a:srgbClr val="999999"/>
            </a:solidFill>
          </a:ln>
        </p:spPr>
        <p:style>
          <a:lnRef idx="0">
            <a:scrgbClr r="0" g="0" b="0"/>
          </a:lnRef>
          <a:fillRef idx="0">
            <a:scrgbClr r="0" g="0" b="0"/>
          </a:fillRef>
          <a:effectRef idx="0">
            <a:scrgbClr r="0" g="0" b="0"/>
          </a:effectRef>
          <a:fontRef idx="minor"/>
        </p:style>
        <p:txBody>
          <a:bodyPr lIns="0" tIns="0" rIns="0" bIns="0" anchor="ctr">
            <a:noAutofit/>
          </a:bodyPr>
          <a:lstStyle/>
          <a:p>
            <a:endParaRPr lang="en-US" sz="1769" spc="-1">
              <a:solidFill>
                <a:srgbClr val="000000"/>
              </a:solidFill>
              <a:latin typeface="Arial"/>
              <a:ea typeface="DejaVu Sans"/>
            </a:endParaRPr>
          </a:p>
        </p:txBody>
      </p:sp>
      <p:sp>
        <p:nvSpPr>
          <p:cNvPr id="92" name="Rectangle 91"/>
          <p:cNvSpPr/>
          <p:nvPr/>
        </p:nvSpPr>
        <p:spPr>
          <a:xfrm>
            <a:off x="1114761" y="1394891"/>
            <a:ext cx="197400" cy="8154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r">
              <a:lnSpc>
                <a:spcPts val="919"/>
              </a:lnSpc>
            </a:pPr>
            <a:r>
              <a:rPr lang="en-US" sz="786" spc="-1">
                <a:solidFill>
                  <a:srgbClr val="000000"/>
                </a:solidFill>
                <a:latin typeface="Arial"/>
                <a:ea typeface="Arial"/>
              </a:rPr>
              <a:t>►</a:t>
            </a:r>
            <a:endParaRPr lang="en-US" sz="786" spc="-1">
              <a:solidFill>
                <a:srgbClr val="000000"/>
              </a:solidFill>
              <a:latin typeface="Arial"/>
            </a:endParaRPr>
          </a:p>
          <a:p>
            <a:pPr algn="r">
              <a:lnSpc>
                <a:spcPts val="919"/>
              </a:lnSpc>
            </a:pPr>
            <a:r>
              <a:rPr lang="en-US" sz="786" spc="-1">
                <a:solidFill>
                  <a:srgbClr val="000000"/>
                </a:solidFill>
                <a:latin typeface="Arial"/>
                <a:ea typeface="Arial"/>
              </a:rPr>
              <a:t>►</a:t>
            </a:r>
            <a:endParaRPr lang="en-US" sz="786" spc="-1">
              <a:solidFill>
                <a:srgbClr val="000000"/>
              </a:solidFill>
              <a:latin typeface="Arial"/>
            </a:endParaRPr>
          </a:p>
          <a:p>
            <a:pPr algn="r">
              <a:lnSpc>
                <a:spcPts val="919"/>
              </a:lnSpc>
            </a:pPr>
            <a:r>
              <a:rPr lang="en-US" sz="786" spc="-1">
                <a:solidFill>
                  <a:srgbClr val="FF0000"/>
                </a:solidFill>
                <a:latin typeface="Arial"/>
                <a:ea typeface="Arial"/>
              </a:rPr>
              <a:t>►</a:t>
            </a:r>
            <a:endParaRPr lang="en-US" sz="786" spc="-1">
              <a:solidFill>
                <a:srgbClr val="000000"/>
              </a:solidFill>
              <a:latin typeface="Arial"/>
            </a:endParaRPr>
          </a:p>
          <a:p>
            <a:pPr algn="r">
              <a:lnSpc>
                <a:spcPts val="919"/>
              </a:lnSpc>
            </a:pPr>
            <a:r>
              <a:rPr lang="en-US" sz="786" spc="-1">
                <a:solidFill>
                  <a:srgbClr val="00FF00"/>
                </a:solidFill>
                <a:latin typeface="Arial"/>
                <a:ea typeface="Arial"/>
              </a:rPr>
              <a:t>►</a:t>
            </a:r>
            <a:endParaRPr lang="en-US" sz="786" spc="-1">
              <a:solidFill>
                <a:srgbClr val="000000"/>
              </a:solidFill>
              <a:latin typeface="Arial"/>
            </a:endParaRPr>
          </a:p>
          <a:p>
            <a:pPr algn="r">
              <a:lnSpc>
                <a:spcPts val="919"/>
              </a:lnSpc>
            </a:pPr>
            <a:r>
              <a:rPr lang="en-US" sz="786" spc="-1">
                <a:solidFill>
                  <a:srgbClr val="00FF00"/>
                </a:solidFill>
                <a:latin typeface="Arial"/>
                <a:ea typeface="Arial"/>
              </a:rPr>
              <a:t>►</a:t>
            </a:r>
            <a:r>
              <a:rPr lang="en-US" sz="786" spc="-1">
                <a:solidFill>
                  <a:srgbClr val="000000"/>
                </a:solidFill>
                <a:latin typeface="Arial"/>
                <a:ea typeface="Arial"/>
              </a:rPr>
              <a:t>►</a:t>
            </a:r>
            <a:endParaRPr lang="en-US" sz="786" spc="-1">
              <a:solidFill>
                <a:srgbClr val="000000"/>
              </a:solidFill>
              <a:latin typeface="Arial"/>
            </a:endParaRPr>
          </a:p>
          <a:p>
            <a:pPr algn="r">
              <a:lnSpc>
                <a:spcPts val="919"/>
              </a:lnSpc>
            </a:pPr>
            <a:r>
              <a:rPr lang="en-US" sz="786" spc="-1">
                <a:solidFill>
                  <a:srgbClr val="0000FF"/>
                </a:solidFill>
                <a:latin typeface="Arial"/>
                <a:ea typeface="Arial"/>
              </a:rPr>
              <a:t>►</a:t>
            </a:r>
            <a:endParaRPr lang="en-US" sz="786" spc="-1">
              <a:solidFill>
                <a:srgbClr val="000000"/>
              </a:solidFill>
              <a:latin typeface="Arial"/>
            </a:endParaRPr>
          </a:p>
        </p:txBody>
      </p:sp>
      <p:sp>
        <p:nvSpPr>
          <p:cNvPr id="93" name="Rectangle 92"/>
          <p:cNvSpPr/>
          <p:nvPr/>
        </p:nvSpPr>
        <p:spPr>
          <a:xfrm>
            <a:off x="2720494" y="1277795"/>
            <a:ext cx="97993" cy="8154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r">
              <a:lnSpc>
                <a:spcPts val="919"/>
              </a:lnSpc>
            </a:pPr>
            <a:endParaRPr lang="en-US" sz="786" spc="-1">
              <a:solidFill>
                <a:srgbClr val="000000"/>
              </a:solidFill>
              <a:latin typeface="Arial"/>
            </a:endParaRPr>
          </a:p>
          <a:p>
            <a:pPr algn="r">
              <a:lnSpc>
                <a:spcPts val="919"/>
              </a:lnSpc>
            </a:pPr>
            <a:r>
              <a:rPr lang="en-US" sz="786" spc="-1">
                <a:solidFill>
                  <a:srgbClr val="000000"/>
                </a:solidFill>
                <a:latin typeface="Arial"/>
                <a:ea typeface="Arial"/>
              </a:rPr>
              <a:t>►</a:t>
            </a:r>
            <a:endParaRPr lang="en-US" sz="786" spc="-1">
              <a:solidFill>
                <a:srgbClr val="000000"/>
              </a:solidFill>
              <a:latin typeface="Arial"/>
            </a:endParaRPr>
          </a:p>
          <a:p>
            <a:pPr algn="r">
              <a:lnSpc>
                <a:spcPts val="919"/>
              </a:lnSpc>
            </a:pPr>
            <a:r>
              <a:rPr lang="en-US" sz="786" spc="-1">
                <a:solidFill>
                  <a:srgbClr val="00FF00"/>
                </a:solidFill>
                <a:latin typeface="Arial"/>
                <a:ea typeface="Arial"/>
              </a:rPr>
              <a:t>►</a:t>
            </a:r>
            <a:endParaRPr lang="en-US" sz="786" spc="-1">
              <a:solidFill>
                <a:srgbClr val="000000"/>
              </a:solidFill>
              <a:latin typeface="Arial"/>
            </a:endParaRPr>
          </a:p>
          <a:p>
            <a:pPr algn="r">
              <a:lnSpc>
                <a:spcPct val="100000"/>
              </a:lnSpc>
            </a:pPr>
            <a:r>
              <a:rPr lang="en-US" sz="786" spc="-1">
                <a:solidFill>
                  <a:srgbClr val="00FFFF"/>
                </a:solidFill>
                <a:latin typeface="Arial"/>
                <a:ea typeface="Arial"/>
              </a:rPr>
              <a:t>►</a:t>
            </a:r>
            <a:endParaRPr lang="en-US" sz="786" spc="-1">
              <a:solidFill>
                <a:srgbClr val="000000"/>
              </a:solidFill>
              <a:latin typeface="Arial"/>
            </a:endParaRPr>
          </a:p>
          <a:p>
            <a:pPr algn="r">
              <a:lnSpc>
                <a:spcPts val="919"/>
              </a:lnSpc>
            </a:pPr>
            <a:r>
              <a:rPr lang="en-US" sz="786" spc="-1">
                <a:solidFill>
                  <a:srgbClr val="0000FF"/>
                </a:solidFill>
                <a:latin typeface="Arial"/>
                <a:ea typeface="Arial"/>
              </a:rPr>
              <a:t>►</a:t>
            </a:r>
            <a:endParaRPr lang="en-US" sz="786" spc="-1">
              <a:solidFill>
                <a:srgbClr val="000000"/>
              </a:solidFill>
              <a:latin typeface="Arial"/>
            </a:endParaRPr>
          </a:p>
          <a:p>
            <a:pPr algn="r">
              <a:lnSpc>
                <a:spcPts val="919"/>
              </a:lnSpc>
            </a:pPr>
            <a:r>
              <a:rPr lang="en-US" sz="786" spc="-1">
                <a:solidFill>
                  <a:srgbClr val="00FF00"/>
                </a:solidFill>
                <a:latin typeface="Arial"/>
                <a:ea typeface="Arial"/>
              </a:rPr>
              <a:t>►</a:t>
            </a:r>
            <a:endParaRPr lang="en-US" sz="786" spc="-1">
              <a:solidFill>
                <a:srgbClr val="000000"/>
              </a:solidFill>
              <a:latin typeface="Arial"/>
            </a:endParaRPr>
          </a:p>
        </p:txBody>
      </p:sp>
      <p:pic>
        <p:nvPicPr>
          <p:cNvPr id="94" name="Picture 93"/>
          <p:cNvPicPr/>
          <p:nvPr/>
        </p:nvPicPr>
        <p:blipFill>
          <a:blip r:embed="rId4"/>
          <a:stretch/>
        </p:blipFill>
        <p:spPr>
          <a:xfrm>
            <a:off x="2847142" y="1267536"/>
            <a:ext cx="870613" cy="771913"/>
          </a:xfrm>
          <a:prstGeom prst="rect">
            <a:avLst/>
          </a:prstGeom>
          <a:ln w="0">
            <a:noFill/>
          </a:ln>
        </p:spPr>
      </p:pic>
      <p:sp>
        <p:nvSpPr>
          <p:cNvPr id="95" name="Rectangle 94"/>
          <p:cNvSpPr/>
          <p:nvPr/>
        </p:nvSpPr>
        <p:spPr>
          <a:xfrm>
            <a:off x="4595796" y="1384278"/>
            <a:ext cx="97993" cy="81542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r">
              <a:lnSpc>
                <a:spcPts val="919"/>
              </a:lnSpc>
            </a:pPr>
            <a:endParaRPr lang="en-US" sz="786" spc="-1">
              <a:solidFill>
                <a:srgbClr val="000000"/>
              </a:solidFill>
              <a:latin typeface="Arial"/>
            </a:endParaRPr>
          </a:p>
          <a:p>
            <a:pPr algn="r">
              <a:lnSpc>
                <a:spcPts val="919"/>
              </a:lnSpc>
            </a:pPr>
            <a:r>
              <a:rPr lang="en-US" sz="786" spc="-1">
                <a:solidFill>
                  <a:srgbClr val="000000"/>
                </a:solidFill>
                <a:latin typeface="Arial"/>
                <a:ea typeface="Arial"/>
              </a:rPr>
              <a:t>►</a:t>
            </a:r>
            <a:endParaRPr lang="en-US" sz="786" spc="-1">
              <a:solidFill>
                <a:srgbClr val="000000"/>
              </a:solidFill>
              <a:latin typeface="Arial"/>
            </a:endParaRPr>
          </a:p>
          <a:p>
            <a:pPr algn="r">
              <a:lnSpc>
                <a:spcPts val="919"/>
              </a:lnSpc>
            </a:pPr>
            <a:r>
              <a:rPr lang="en-US" sz="786" spc="-1">
                <a:solidFill>
                  <a:srgbClr val="0000FF"/>
                </a:solidFill>
                <a:latin typeface="Arial"/>
                <a:ea typeface="Arial"/>
              </a:rPr>
              <a:t>►</a:t>
            </a:r>
            <a:endParaRPr lang="en-US" sz="786" spc="-1">
              <a:solidFill>
                <a:srgbClr val="000000"/>
              </a:solidFill>
              <a:latin typeface="Arial"/>
            </a:endParaRPr>
          </a:p>
          <a:p>
            <a:pPr algn="r">
              <a:lnSpc>
                <a:spcPct val="100000"/>
              </a:lnSpc>
            </a:pPr>
            <a:endParaRPr lang="en-US" sz="786" spc="-1">
              <a:solidFill>
                <a:srgbClr val="000000"/>
              </a:solidFill>
              <a:latin typeface="Arial"/>
            </a:endParaRPr>
          </a:p>
        </p:txBody>
      </p:sp>
      <p:pic>
        <p:nvPicPr>
          <p:cNvPr id="96" name="Picture 95"/>
          <p:cNvPicPr/>
          <p:nvPr/>
        </p:nvPicPr>
        <p:blipFill>
          <a:blip r:embed="rId5"/>
          <a:srcRect l="38818"/>
          <a:stretch/>
        </p:blipFill>
        <p:spPr>
          <a:xfrm>
            <a:off x="2889240" y="4384903"/>
            <a:ext cx="898560" cy="827807"/>
          </a:xfrm>
          <a:prstGeom prst="rect">
            <a:avLst/>
          </a:prstGeom>
          <a:ln w="0">
            <a:noFill/>
          </a:ln>
        </p:spPr>
      </p:pic>
      <p:pic>
        <p:nvPicPr>
          <p:cNvPr id="97" name="Picture 96"/>
          <p:cNvPicPr/>
          <p:nvPr/>
        </p:nvPicPr>
        <p:blipFill>
          <a:blip r:embed="rId6"/>
          <a:stretch/>
        </p:blipFill>
        <p:spPr>
          <a:xfrm>
            <a:off x="2959993" y="5897243"/>
            <a:ext cx="761300" cy="673920"/>
          </a:xfrm>
          <a:prstGeom prst="rect">
            <a:avLst/>
          </a:prstGeom>
          <a:ln w="0">
            <a:noFill/>
          </a:ln>
        </p:spPr>
      </p:pic>
      <p:sp>
        <p:nvSpPr>
          <p:cNvPr id="98" name="TextBox 97"/>
          <p:cNvSpPr txBox="1"/>
          <p:nvPr/>
        </p:nvSpPr>
        <p:spPr>
          <a:xfrm>
            <a:off x="3113880" y="3317951"/>
            <a:ext cx="436938" cy="228178"/>
          </a:xfrm>
          <a:prstGeom prst="rect">
            <a:avLst/>
          </a:prstGeom>
          <a:noFill/>
          <a:ln w="0">
            <a:noFill/>
          </a:ln>
        </p:spPr>
        <p:txBody>
          <a:bodyPr lIns="88441" tIns="44220" rIns="88441" bIns="44220" anchor="t">
            <a:noAutofit/>
          </a:bodyPr>
          <a:lstStyle/>
          <a:p>
            <a:r>
              <a:rPr lang="en-US" sz="983" i="1" spc="-1">
                <a:solidFill>
                  <a:srgbClr val="666666"/>
                </a:solidFill>
                <a:latin typeface="Arial"/>
              </a:rPr>
              <a:t>NA</a:t>
            </a:r>
            <a:endParaRPr lang="en-US" sz="983" spc="-1">
              <a:solidFill>
                <a:srgbClr val="666666"/>
              </a:solidFill>
              <a:latin typeface="Arial"/>
            </a:endParaRPr>
          </a:p>
        </p:txBody>
      </p:sp>
      <p:sp>
        <p:nvSpPr>
          <p:cNvPr id="99" name="TextBox 98"/>
          <p:cNvSpPr txBox="1"/>
          <p:nvPr/>
        </p:nvSpPr>
        <p:spPr>
          <a:xfrm>
            <a:off x="1730664" y="4715671"/>
            <a:ext cx="422942" cy="228178"/>
          </a:xfrm>
          <a:prstGeom prst="rect">
            <a:avLst/>
          </a:prstGeom>
          <a:noFill/>
          <a:ln w="0">
            <a:noFill/>
          </a:ln>
        </p:spPr>
        <p:txBody>
          <a:bodyPr lIns="88441" tIns="44220" rIns="88441" bIns="44220" anchor="t">
            <a:noAutofit/>
          </a:bodyPr>
          <a:lstStyle/>
          <a:p>
            <a:r>
              <a:rPr lang="en-US" sz="983" i="1" spc="-1">
                <a:solidFill>
                  <a:srgbClr val="666666"/>
                </a:solidFill>
                <a:latin typeface="Arial"/>
              </a:rPr>
              <a:t>NA</a:t>
            </a:r>
            <a:endParaRPr lang="en-US" sz="983" spc="-1">
              <a:solidFill>
                <a:srgbClr val="666666"/>
              </a:solidFill>
              <a:latin typeface="Arial"/>
            </a:endParaRPr>
          </a:p>
        </p:txBody>
      </p:sp>
      <p:sp>
        <p:nvSpPr>
          <p:cNvPr id="100" name="TextBox 99"/>
          <p:cNvSpPr txBox="1"/>
          <p:nvPr/>
        </p:nvSpPr>
        <p:spPr>
          <a:xfrm>
            <a:off x="4879515" y="4716025"/>
            <a:ext cx="394365" cy="228178"/>
          </a:xfrm>
          <a:prstGeom prst="rect">
            <a:avLst/>
          </a:prstGeom>
          <a:noFill/>
          <a:ln w="0">
            <a:noFill/>
          </a:ln>
        </p:spPr>
        <p:txBody>
          <a:bodyPr lIns="88441" tIns="44220" rIns="88441" bIns="44220" anchor="t">
            <a:noAutofit/>
          </a:bodyPr>
          <a:lstStyle/>
          <a:p>
            <a:r>
              <a:rPr lang="en-US" sz="983" i="1" spc="-1">
                <a:solidFill>
                  <a:srgbClr val="666666"/>
                </a:solidFill>
                <a:latin typeface="Arial"/>
              </a:rPr>
              <a:t>NA</a:t>
            </a:r>
            <a:endParaRPr lang="en-US" sz="983" spc="-1">
              <a:solidFill>
                <a:srgbClr val="666666"/>
              </a:solidFill>
              <a:latin typeface="Arial"/>
            </a:endParaRPr>
          </a:p>
        </p:txBody>
      </p:sp>
      <p:sp>
        <p:nvSpPr>
          <p:cNvPr id="101" name="TextBox 100"/>
          <p:cNvSpPr txBox="1"/>
          <p:nvPr/>
        </p:nvSpPr>
        <p:spPr>
          <a:xfrm>
            <a:off x="4879869" y="6060681"/>
            <a:ext cx="453879" cy="228178"/>
          </a:xfrm>
          <a:prstGeom prst="rect">
            <a:avLst/>
          </a:prstGeom>
          <a:noFill/>
          <a:ln w="0">
            <a:noFill/>
          </a:ln>
        </p:spPr>
        <p:txBody>
          <a:bodyPr lIns="88441" tIns="44220" rIns="88441" bIns="44220" anchor="t">
            <a:noAutofit/>
          </a:bodyPr>
          <a:lstStyle/>
          <a:p>
            <a:r>
              <a:rPr lang="en-US" sz="983" i="1" spc="-1">
                <a:solidFill>
                  <a:srgbClr val="666666"/>
                </a:solidFill>
                <a:latin typeface="Arial"/>
              </a:rPr>
              <a:t>NA</a:t>
            </a:r>
            <a:endParaRPr lang="en-US" sz="983" spc="-1">
              <a:solidFill>
                <a:srgbClr val="666666"/>
              </a:solidFill>
              <a:latin typeface="Arial"/>
            </a:endParaRPr>
          </a:p>
        </p:txBody>
      </p:sp>
      <p:sp>
        <p:nvSpPr>
          <p:cNvPr id="102" name="TextBox 101"/>
          <p:cNvSpPr txBox="1"/>
          <p:nvPr/>
        </p:nvSpPr>
        <p:spPr>
          <a:xfrm>
            <a:off x="1766748" y="6096058"/>
            <a:ext cx="386858" cy="228178"/>
          </a:xfrm>
          <a:prstGeom prst="rect">
            <a:avLst/>
          </a:prstGeom>
          <a:noFill/>
          <a:ln w="0">
            <a:noFill/>
          </a:ln>
        </p:spPr>
        <p:txBody>
          <a:bodyPr lIns="88441" tIns="44220" rIns="88441" bIns="44220" anchor="t">
            <a:noAutofit/>
          </a:bodyPr>
          <a:lstStyle/>
          <a:p>
            <a:r>
              <a:rPr lang="en-US" sz="983" i="1" spc="-1">
                <a:solidFill>
                  <a:srgbClr val="666666"/>
                </a:solidFill>
                <a:latin typeface="Arial"/>
              </a:rPr>
              <a:t>NA</a:t>
            </a:r>
            <a:endParaRPr lang="en-US" sz="983" spc="-1">
              <a:solidFill>
                <a:srgbClr val="666666"/>
              </a:solidFill>
              <a:latin typeface="Arial"/>
            </a:endParaRPr>
          </a:p>
        </p:txBody>
      </p:sp>
      <p:sp>
        <p:nvSpPr>
          <p:cNvPr id="103" name="Rectangle 102"/>
          <p:cNvSpPr/>
          <p:nvPr/>
        </p:nvSpPr>
        <p:spPr>
          <a:xfrm rot="16200000">
            <a:off x="252639" y="3408161"/>
            <a:ext cx="1169543" cy="222517"/>
          </a:xfrm>
          <a:prstGeom prst="rect">
            <a:avLst/>
          </a:prstGeom>
          <a:solidFill>
            <a:srgbClr val="999999"/>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n-US" sz="688" spc="-1">
                <a:solidFill>
                  <a:srgbClr val="000000"/>
                </a:solidFill>
                <a:latin typeface="Arial"/>
                <a:ea typeface="DejaVu Sans"/>
              </a:rPr>
              <a:t>WA-Community 2</a:t>
            </a:r>
            <a:endParaRPr lang="en-US" sz="688" spc="-1">
              <a:solidFill>
                <a:srgbClr val="000000"/>
              </a:solidFill>
              <a:latin typeface="Arial"/>
            </a:endParaRPr>
          </a:p>
        </p:txBody>
      </p:sp>
      <p:sp>
        <p:nvSpPr>
          <p:cNvPr id="104" name="Rectangle 103"/>
          <p:cNvSpPr/>
          <p:nvPr/>
        </p:nvSpPr>
        <p:spPr>
          <a:xfrm rot="16200000">
            <a:off x="298981" y="4845857"/>
            <a:ext cx="1077211" cy="222517"/>
          </a:xfrm>
          <a:prstGeom prst="rect">
            <a:avLst/>
          </a:prstGeom>
          <a:solidFill>
            <a:srgbClr val="999999"/>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n-US" sz="688" spc="-1">
                <a:solidFill>
                  <a:srgbClr val="000000"/>
                </a:solidFill>
                <a:latin typeface="Arial"/>
                <a:ea typeface="DejaVu Sans"/>
              </a:rPr>
              <a:t>WA-Community 3</a:t>
            </a:r>
            <a:endParaRPr lang="en-US" sz="688" spc="-1">
              <a:solidFill>
                <a:srgbClr val="000000"/>
              </a:solidFill>
              <a:latin typeface="Arial"/>
            </a:endParaRPr>
          </a:p>
        </p:txBody>
      </p:sp>
      <p:sp>
        <p:nvSpPr>
          <p:cNvPr id="105" name="Rectangle 104"/>
          <p:cNvSpPr/>
          <p:nvPr/>
        </p:nvSpPr>
        <p:spPr>
          <a:xfrm rot="16200000">
            <a:off x="301104" y="6258436"/>
            <a:ext cx="1072612" cy="222517"/>
          </a:xfrm>
          <a:prstGeom prst="rect">
            <a:avLst/>
          </a:prstGeom>
          <a:solidFill>
            <a:srgbClr val="999999"/>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pPr>
            <a:r>
              <a:rPr lang="en-US" sz="688" spc="-1">
                <a:solidFill>
                  <a:srgbClr val="000000"/>
                </a:solidFill>
                <a:latin typeface="Arial"/>
                <a:ea typeface="DejaVu Sans"/>
              </a:rPr>
              <a:t>WA-Community 4</a:t>
            </a:r>
            <a:endParaRPr lang="en-US" sz="688" spc="-1">
              <a:solidFill>
                <a:srgbClr val="000000"/>
              </a:solidFill>
              <a:latin typeface="Arial"/>
            </a:endParaRPr>
          </a:p>
        </p:txBody>
      </p:sp>
      <p:sp>
        <p:nvSpPr>
          <p:cNvPr id="106" name="Rectangle 105"/>
          <p:cNvSpPr/>
          <p:nvPr/>
        </p:nvSpPr>
        <p:spPr>
          <a:xfrm>
            <a:off x="1162873" y="3737161"/>
            <a:ext cx="1512340" cy="22322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786" spc="-1">
                <a:solidFill>
                  <a:srgbClr val="000000"/>
                </a:solidFill>
                <a:latin typeface="Arial"/>
              </a:rPr>
              <a:t>VEGF Ecad </a:t>
            </a:r>
            <a:r>
              <a:rPr lang="en-US" sz="786" spc="-1">
                <a:solidFill>
                  <a:srgbClr val="000000"/>
                </a:solidFill>
                <a:latin typeface="Arial"/>
                <a:ea typeface="Arial"/>
              </a:rPr>
              <a:t>►</a:t>
            </a:r>
            <a:r>
              <a:rPr lang="en-US" sz="786" spc="-1">
                <a:solidFill>
                  <a:srgbClr val="000000"/>
                </a:solidFill>
                <a:latin typeface="Arial"/>
                <a:ea typeface="Noto Sans CJK SC"/>
              </a:rPr>
              <a:t>, Ki67 KIFC1</a:t>
            </a:r>
            <a:r>
              <a:rPr lang="en-US" sz="786" spc="-1">
                <a:solidFill>
                  <a:srgbClr val="0000FF"/>
                </a:solidFill>
                <a:latin typeface="Arial"/>
                <a:ea typeface="Arial"/>
              </a:rPr>
              <a:t>►</a:t>
            </a:r>
            <a:r>
              <a:rPr lang="en-US" sz="786" spc="-1">
                <a:solidFill>
                  <a:srgbClr val="000000"/>
                </a:solidFill>
                <a:latin typeface="Arial"/>
                <a:ea typeface="Noto Sans CJK SC"/>
              </a:rPr>
              <a:t>, PanCK</a:t>
            </a:r>
            <a:r>
              <a:rPr lang="en-US" sz="786" spc="-1">
                <a:solidFill>
                  <a:srgbClr val="00FF00"/>
                </a:solidFill>
                <a:latin typeface="Arial"/>
                <a:ea typeface="Arial"/>
              </a:rPr>
              <a:t>►, </a:t>
            </a:r>
            <a:r>
              <a:rPr lang="en-US" sz="786" spc="-1">
                <a:solidFill>
                  <a:srgbClr val="000000"/>
                </a:solidFill>
                <a:latin typeface="Arial"/>
                <a:ea typeface="Arial"/>
              </a:rPr>
              <a:t>PLK1 PD1</a:t>
            </a:r>
            <a:r>
              <a:rPr lang="en-US" sz="786" spc="-1">
                <a:solidFill>
                  <a:srgbClr val="FF0000"/>
                </a:solidFill>
                <a:latin typeface="Arial"/>
                <a:ea typeface="Arial"/>
              </a:rPr>
              <a:t>►</a:t>
            </a:r>
            <a:endParaRPr lang="en-US" sz="786" spc="-1">
              <a:solidFill>
                <a:srgbClr val="000000"/>
              </a:solidFill>
              <a:latin typeface="Arial"/>
            </a:endParaRPr>
          </a:p>
        </p:txBody>
      </p:sp>
      <p:sp>
        <p:nvSpPr>
          <p:cNvPr id="107" name="Rectangle 106"/>
          <p:cNvSpPr/>
          <p:nvPr/>
        </p:nvSpPr>
        <p:spPr>
          <a:xfrm>
            <a:off x="1352136" y="3038831"/>
            <a:ext cx="197400" cy="44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r">
              <a:lnSpc>
                <a:spcPct val="100000"/>
              </a:lnSpc>
            </a:pPr>
            <a:r>
              <a:rPr lang="en-US" sz="786" spc="-1">
                <a:solidFill>
                  <a:srgbClr val="000000"/>
                </a:solidFill>
                <a:latin typeface="Arial"/>
                <a:ea typeface="Arial"/>
              </a:rPr>
              <a:t>►</a:t>
            </a:r>
            <a:r>
              <a:rPr lang="en-US" sz="786" spc="-1">
                <a:solidFill>
                  <a:srgbClr val="00FF00"/>
                </a:solidFill>
                <a:latin typeface="Arial"/>
                <a:ea typeface="Arial"/>
              </a:rPr>
              <a:t>►</a:t>
            </a:r>
            <a:endParaRPr lang="en-US" sz="786" spc="-1">
              <a:solidFill>
                <a:srgbClr val="000000"/>
              </a:solidFill>
              <a:latin typeface="Arial"/>
            </a:endParaRPr>
          </a:p>
          <a:p>
            <a:pPr algn="r">
              <a:lnSpc>
                <a:spcPct val="100000"/>
              </a:lnSpc>
            </a:pPr>
            <a:r>
              <a:rPr lang="en-US" sz="786" spc="-1">
                <a:solidFill>
                  <a:srgbClr val="00FF00"/>
                </a:solidFill>
                <a:latin typeface="Arial"/>
                <a:ea typeface="Arial"/>
              </a:rPr>
              <a:t>►</a:t>
            </a:r>
            <a:endParaRPr lang="en-US" sz="786" spc="-1">
              <a:solidFill>
                <a:srgbClr val="000000"/>
              </a:solidFill>
              <a:latin typeface="Arial"/>
            </a:endParaRPr>
          </a:p>
          <a:p>
            <a:pPr algn="r">
              <a:lnSpc>
                <a:spcPts val="919"/>
              </a:lnSpc>
            </a:pPr>
            <a:r>
              <a:rPr lang="en-US" sz="786" spc="-1">
                <a:solidFill>
                  <a:srgbClr val="0000FF"/>
                </a:solidFill>
                <a:latin typeface="Arial"/>
                <a:ea typeface="Arial"/>
              </a:rPr>
              <a:t>►</a:t>
            </a:r>
            <a:endParaRPr lang="en-US" sz="786" spc="-1">
              <a:solidFill>
                <a:srgbClr val="000000"/>
              </a:solidFill>
              <a:latin typeface="Arial"/>
            </a:endParaRPr>
          </a:p>
          <a:p>
            <a:pPr algn="r">
              <a:lnSpc>
                <a:spcPct val="100000"/>
              </a:lnSpc>
            </a:pPr>
            <a:r>
              <a:rPr lang="en-US" sz="786" spc="-1">
                <a:solidFill>
                  <a:srgbClr val="FF0000"/>
                </a:solidFill>
                <a:latin typeface="Arial"/>
                <a:ea typeface="Arial"/>
              </a:rPr>
              <a:t>►</a:t>
            </a:r>
            <a:r>
              <a:rPr lang="en-US" sz="786" spc="-1">
                <a:solidFill>
                  <a:srgbClr val="00FF00"/>
                </a:solidFill>
                <a:latin typeface="Arial"/>
                <a:ea typeface="Arial"/>
              </a:rPr>
              <a:t>►</a:t>
            </a:r>
            <a:endParaRPr lang="en-US" sz="786" spc="-1">
              <a:solidFill>
                <a:srgbClr val="000000"/>
              </a:solidFill>
              <a:latin typeface="Arial"/>
            </a:endParaRPr>
          </a:p>
          <a:p>
            <a:pPr algn="r">
              <a:lnSpc>
                <a:spcPts val="919"/>
              </a:lnSpc>
            </a:pPr>
            <a:r>
              <a:rPr lang="en-US" sz="786" spc="-1">
                <a:solidFill>
                  <a:srgbClr val="FF0000"/>
                </a:solidFill>
                <a:latin typeface="Arial"/>
                <a:ea typeface="Arial"/>
              </a:rPr>
              <a:t>►</a:t>
            </a:r>
            <a:endParaRPr lang="en-US" sz="786" spc="-1">
              <a:solidFill>
                <a:srgbClr val="000000"/>
              </a:solidFill>
              <a:latin typeface="Arial"/>
            </a:endParaRPr>
          </a:p>
        </p:txBody>
      </p:sp>
      <p:pic>
        <p:nvPicPr>
          <p:cNvPr id="108" name="Picture 107"/>
          <p:cNvPicPr/>
          <p:nvPr/>
        </p:nvPicPr>
        <p:blipFill>
          <a:blip r:embed="rId7"/>
          <a:stretch/>
        </p:blipFill>
        <p:spPr>
          <a:xfrm>
            <a:off x="1599063" y="2935179"/>
            <a:ext cx="840897" cy="745734"/>
          </a:xfrm>
          <a:prstGeom prst="rect">
            <a:avLst/>
          </a:prstGeom>
          <a:ln w="0">
            <a:noFill/>
          </a:ln>
        </p:spPr>
      </p:pic>
      <p:pic>
        <p:nvPicPr>
          <p:cNvPr id="109" name="Picture 108"/>
          <p:cNvPicPr/>
          <p:nvPr/>
        </p:nvPicPr>
        <p:blipFill>
          <a:blip r:embed="rId8"/>
          <a:srcRect l="43895" r="14244" b="29183"/>
          <a:stretch/>
        </p:blipFill>
        <p:spPr>
          <a:xfrm>
            <a:off x="4901802" y="3070316"/>
            <a:ext cx="431946" cy="347750"/>
          </a:xfrm>
          <a:prstGeom prst="rect">
            <a:avLst/>
          </a:prstGeom>
          <a:ln w="0">
            <a:noFill/>
          </a:ln>
        </p:spPr>
      </p:pic>
      <p:sp>
        <p:nvSpPr>
          <p:cNvPr id="110" name="Rectangle 109"/>
          <p:cNvSpPr/>
          <p:nvPr/>
        </p:nvSpPr>
        <p:spPr>
          <a:xfrm>
            <a:off x="4712892" y="3172200"/>
            <a:ext cx="197400" cy="449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r">
              <a:lnSpc>
                <a:spcPct val="100000"/>
              </a:lnSpc>
            </a:pPr>
            <a:r>
              <a:rPr lang="en-US" sz="786" spc="-1">
                <a:solidFill>
                  <a:srgbClr val="FF0000"/>
                </a:solidFill>
                <a:latin typeface="Arial"/>
                <a:ea typeface="Arial"/>
              </a:rPr>
              <a:t>►</a:t>
            </a:r>
            <a:r>
              <a:rPr lang="en-US" sz="786" spc="-1">
                <a:solidFill>
                  <a:srgbClr val="00FF00"/>
                </a:solidFill>
                <a:latin typeface="Arial"/>
                <a:ea typeface="Arial"/>
              </a:rPr>
              <a:t>►</a:t>
            </a:r>
            <a:endParaRPr lang="en-US" sz="786" spc="-1">
              <a:solidFill>
                <a:srgbClr val="000000"/>
              </a:solidFill>
              <a:latin typeface="Arial"/>
            </a:endParaRPr>
          </a:p>
          <a:p>
            <a:pPr algn="r">
              <a:lnSpc>
                <a:spcPct val="100000"/>
              </a:lnSpc>
            </a:pPr>
            <a:r>
              <a:rPr lang="en-US" sz="786" spc="-1">
                <a:solidFill>
                  <a:srgbClr val="0000FF"/>
                </a:solidFill>
                <a:latin typeface="Arial"/>
                <a:ea typeface="Arial"/>
              </a:rPr>
              <a:t>►</a:t>
            </a:r>
            <a:r>
              <a:rPr lang="en-US" sz="786" spc="-1">
                <a:solidFill>
                  <a:srgbClr val="FF0000"/>
                </a:solidFill>
                <a:latin typeface="Arial"/>
                <a:ea typeface="Arial"/>
              </a:rPr>
              <a:t>►</a:t>
            </a:r>
            <a:endParaRPr lang="en-US" sz="786" spc="-1">
              <a:solidFill>
                <a:srgbClr val="000000"/>
              </a:solidFill>
              <a:latin typeface="Arial"/>
            </a:endParaRPr>
          </a:p>
          <a:p>
            <a:pPr algn="r">
              <a:lnSpc>
                <a:spcPts val="919"/>
              </a:lnSpc>
            </a:pPr>
            <a:endParaRPr lang="en-US" sz="786" spc="-1">
              <a:solidFill>
                <a:srgbClr val="000000"/>
              </a:solidFill>
              <a:latin typeface="Arial"/>
            </a:endParaRPr>
          </a:p>
        </p:txBody>
      </p:sp>
      <p:sp>
        <p:nvSpPr>
          <p:cNvPr id="111" name="Rectangle 110"/>
          <p:cNvSpPr/>
          <p:nvPr/>
        </p:nvSpPr>
        <p:spPr>
          <a:xfrm>
            <a:off x="4486484" y="3742114"/>
            <a:ext cx="1512340" cy="22322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786" spc="-1">
                <a:solidFill>
                  <a:srgbClr val="000000"/>
                </a:solidFill>
                <a:latin typeface="Arial"/>
                <a:ea typeface="Noto Sans CJK SC"/>
              </a:rPr>
              <a:t>Ki67 KIFC1</a:t>
            </a:r>
            <a:r>
              <a:rPr lang="en-US" sz="786" spc="-1">
                <a:solidFill>
                  <a:srgbClr val="0000FF"/>
                </a:solidFill>
                <a:latin typeface="Arial"/>
                <a:ea typeface="Arial"/>
              </a:rPr>
              <a:t>►</a:t>
            </a:r>
            <a:r>
              <a:rPr lang="en-US" sz="786" spc="-1">
                <a:solidFill>
                  <a:srgbClr val="000000"/>
                </a:solidFill>
                <a:latin typeface="Arial"/>
                <a:ea typeface="Noto Sans CJK SC"/>
              </a:rPr>
              <a:t>, PanCK</a:t>
            </a:r>
            <a:r>
              <a:rPr lang="en-US" sz="786" spc="-1">
                <a:solidFill>
                  <a:srgbClr val="00FF00"/>
                </a:solidFill>
                <a:latin typeface="Arial"/>
                <a:ea typeface="Arial"/>
              </a:rPr>
              <a:t>►, </a:t>
            </a:r>
            <a:r>
              <a:rPr lang="en-US" sz="786" spc="-1">
                <a:solidFill>
                  <a:srgbClr val="000000"/>
                </a:solidFill>
                <a:latin typeface="Arial"/>
                <a:ea typeface="Arial"/>
              </a:rPr>
              <a:t>PLK1 PD1</a:t>
            </a:r>
            <a:r>
              <a:rPr lang="en-US" sz="786" spc="-1">
                <a:solidFill>
                  <a:srgbClr val="FF0000"/>
                </a:solidFill>
                <a:latin typeface="Arial"/>
                <a:ea typeface="Arial"/>
              </a:rPr>
              <a:t>►</a:t>
            </a:r>
            <a:endParaRPr lang="en-US" sz="786" spc="-1">
              <a:solidFill>
                <a:srgbClr val="000000"/>
              </a:solidFill>
              <a:latin typeface="Arial"/>
            </a:endParaRPr>
          </a:p>
        </p:txBody>
      </p:sp>
      <p:sp>
        <p:nvSpPr>
          <p:cNvPr id="112" name="Rectangle 111"/>
          <p:cNvSpPr/>
          <p:nvPr/>
        </p:nvSpPr>
        <p:spPr>
          <a:xfrm>
            <a:off x="713593" y="2917137"/>
            <a:ext cx="5449377" cy="1187231"/>
          </a:xfrm>
          <a:prstGeom prst="rect">
            <a:avLst/>
          </a:prstGeom>
          <a:noFill/>
          <a:ln w="0">
            <a:solidFill>
              <a:srgbClr val="999999"/>
            </a:solidFill>
          </a:ln>
        </p:spPr>
        <p:style>
          <a:lnRef idx="0">
            <a:scrgbClr r="0" g="0" b="0"/>
          </a:lnRef>
          <a:fillRef idx="0">
            <a:scrgbClr r="0" g="0" b="0"/>
          </a:fillRef>
          <a:effectRef idx="0">
            <a:scrgbClr r="0" g="0" b="0"/>
          </a:effectRef>
          <a:fontRef idx="minor"/>
        </p:style>
        <p:txBody>
          <a:bodyPr lIns="0" tIns="0" rIns="0" bIns="0" anchor="ctr">
            <a:noAutofit/>
          </a:bodyPr>
          <a:lstStyle/>
          <a:p>
            <a:endParaRPr lang="en-US" sz="1769" spc="-1">
              <a:solidFill>
                <a:srgbClr val="000000"/>
              </a:solidFill>
              <a:latin typeface="Arial"/>
              <a:ea typeface="DejaVu Sans"/>
            </a:endParaRPr>
          </a:p>
        </p:txBody>
      </p:sp>
      <p:sp>
        <p:nvSpPr>
          <p:cNvPr id="113" name="Rectangle 112"/>
          <p:cNvSpPr/>
          <p:nvPr/>
        </p:nvSpPr>
        <p:spPr>
          <a:xfrm>
            <a:off x="2409298" y="3924479"/>
            <a:ext cx="2382599" cy="276997"/>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983" spc="-1">
                <a:solidFill>
                  <a:srgbClr val="FF0000"/>
                </a:solidFill>
                <a:latin typeface="Arial"/>
                <a:ea typeface="DejaVu Sans"/>
              </a:rPr>
              <a:t>Proliferating Tumor with PD1 expression</a:t>
            </a:r>
            <a:endParaRPr lang="en-US" sz="983" spc="-1">
              <a:solidFill>
                <a:srgbClr val="000000"/>
              </a:solidFill>
              <a:latin typeface="Arial"/>
            </a:endParaRPr>
          </a:p>
        </p:txBody>
      </p:sp>
      <p:sp>
        <p:nvSpPr>
          <p:cNvPr id="114" name="Rectangle 113"/>
          <p:cNvSpPr/>
          <p:nvPr/>
        </p:nvSpPr>
        <p:spPr>
          <a:xfrm>
            <a:off x="2664600" y="5166720"/>
            <a:ext cx="1512340" cy="22322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786" spc="-1">
                <a:solidFill>
                  <a:srgbClr val="000000"/>
                </a:solidFill>
                <a:latin typeface="Arial"/>
              </a:rPr>
              <a:t>CD68 CD163 </a:t>
            </a:r>
            <a:r>
              <a:rPr lang="en-US" sz="786" spc="-1">
                <a:solidFill>
                  <a:srgbClr val="000000"/>
                </a:solidFill>
                <a:latin typeface="Arial"/>
                <a:ea typeface="Arial"/>
              </a:rPr>
              <a:t>►</a:t>
            </a:r>
            <a:r>
              <a:rPr lang="en-US" sz="786" spc="-1">
                <a:solidFill>
                  <a:srgbClr val="000000"/>
                </a:solidFill>
                <a:latin typeface="Arial"/>
                <a:ea typeface="Noto Sans CJK SC"/>
              </a:rPr>
              <a:t>, CD20</a:t>
            </a:r>
            <a:r>
              <a:rPr lang="en-US" sz="786" spc="-1">
                <a:solidFill>
                  <a:srgbClr val="0000FF"/>
                </a:solidFill>
                <a:latin typeface="Arial"/>
                <a:ea typeface="Arial"/>
              </a:rPr>
              <a:t>►</a:t>
            </a:r>
            <a:r>
              <a:rPr lang="en-US" sz="786" spc="-1">
                <a:solidFill>
                  <a:srgbClr val="000000"/>
                </a:solidFill>
                <a:latin typeface="Arial"/>
                <a:ea typeface="Noto Sans CJK SC"/>
              </a:rPr>
              <a:t>, PLK1 VIM</a:t>
            </a:r>
            <a:r>
              <a:rPr lang="en-US" sz="786" spc="-1">
                <a:solidFill>
                  <a:srgbClr val="00FF00"/>
                </a:solidFill>
                <a:latin typeface="Arial"/>
                <a:ea typeface="Arial"/>
              </a:rPr>
              <a:t>►, </a:t>
            </a:r>
            <a:r>
              <a:rPr lang="en-US" sz="786" spc="-1">
                <a:solidFill>
                  <a:srgbClr val="000000"/>
                </a:solidFill>
                <a:latin typeface="Arial"/>
                <a:ea typeface="Arial"/>
              </a:rPr>
              <a:t>CD45</a:t>
            </a:r>
            <a:r>
              <a:rPr lang="en-US" sz="786" spc="-1">
                <a:solidFill>
                  <a:srgbClr val="FF0000"/>
                </a:solidFill>
                <a:latin typeface="Arial"/>
                <a:ea typeface="Arial"/>
              </a:rPr>
              <a:t>►</a:t>
            </a:r>
            <a:endParaRPr lang="en-US" sz="786" spc="-1">
              <a:solidFill>
                <a:srgbClr val="000000"/>
              </a:solidFill>
              <a:latin typeface="Arial"/>
            </a:endParaRPr>
          </a:p>
        </p:txBody>
      </p:sp>
      <p:sp>
        <p:nvSpPr>
          <p:cNvPr id="115" name="Rectangle 114"/>
          <p:cNvSpPr/>
          <p:nvPr/>
        </p:nvSpPr>
        <p:spPr>
          <a:xfrm>
            <a:off x="2696439" y="4516503"/>
            <a:ext cx="197400" cy="65021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r">
              <a:lnSpc>
                <a:spcPct val="100000"/>
              </a:lnSpc>
            </a:pPr>
            <a:r>
              <a:rPr lang="en-US" sz="786" spc="-1">
                <a:solidFill>
                  <a:srgbClr val="000000"/>
                </a:solidFill>
                <a:latin typeface="Arial"/>
                <a:ea typeface="Arial"/>
              </a:rPr>
              <a:t>►</a:t>
            </a:r>
            <a:endParaRPr lang="en-US" sz="786" spc="-1">
              <a:solidFill>
                <a:srgbClr val="000000"/>
              </a:solidFill>
              <a:latin typeface="Arial"/>
            </a:endParaRPr>
          </a:p>
          <a:p>
            <a:pPr algn="r">
              <a:lnSpc>
                <a:spcPts val="919"/>
              </a:lnSpc>
            </a:pPr>
            <a:r>
              <a:rPr lang="en-US" sz="786" spc="-1">
                <a:solidFill>
                  <a:srgbClr val="0000FF"/>
                </a:solidFill>
                <a:latin typeface="Arial"/>
                <a:ea typeface="Arial"/>
              </a:rPr>
              <a:t>►</a:t>
            </a:r>
            <a:r>
              <a:rPr lang="en-US" sz="786" spc="-1">
                <a:solidFill>
                  <a:srgbClr val="FF0000"/>
                </a:solidFill>
                <a:latin typeface="Arial"/>
                <a:ea typeface="Arial"/>
              </a:rPr>
              <a:t>►</a:t>
            </a:r>
            <a:endParaRPr lang="en-US" sz="786" spc="-1">
              <a:solidFill>
                <a:srgbClr val="000000"/>
              </a:solidFill>
              <a:latin typeface="Arial"/>
            </a:endParaRPr>
          </a:p>
          <a:p>
            <a:pPr algn="r">
              <a:lnSpc>
                <a:spcPts val="919"/>
              </a:lnSpc>
            </a:pPr>
            <a:r>
              <a:rPr lang="en-US" sz="786" spc="-1">
                <a:solidFill>
                  <a:srgbClr val="000000"/>
                </a:solidFill>
                <a:latin typeface="Arial"/>
                <a:ea typeface="Arial"/>
              </a:rPr>
              <a:t>►</a:t>
            </a:r>
            <a:endParaRPr lang="en-US" sz="786" spc="-1">
              <a:solidFill>
                <a:srgbClr val="000000"/>
              </a:solidFill>
              <a:latin typeface="Arial"/>
            </a:endParaRPr>
          </a:p>
          <a:p>
            <a:pPr algn="r">
              <a:lnSpc>
                <a:spcPct val="100000"/>
              </a:lnSpc>
            </a:pPr>
            <a:r>
              <a:rPr lang="en-US" sz="786" spc="-1">
                <a:solidFill>
                  <a:srgbClr val="0000FF"/>
                </a:solidFill>
                <a:latin typeface="Arial"/>
                <a:ea typeface="Arial"/>
              </a:rPr>
              <a:t>►</a:t>
            </a:r>
            <a:r>
              <a:rPr lang="en-US" sz="786" spc="-1">
                <a:solidFill>
                  <a:srgbClr val="00FF00"/>
                </a:solidFill>
                <a:latin typeface="Arial"/>
                <a:ea typeface="Arial"/>
              </a:rPr>
              <a:t>►</a:t>
            </a:r>
            <a:endParaRPr lang="en-US" sz="786" spc="-1">
              <a:solidFill>
                <a:srgbClr val="000000"/>
              </a:solidFill>
              <a:latin typeface="Arial"/>
            </a:endParaRPr>
          </a:p>
          <a:p>
            <a:pPr algn="r">
              <a:lnSpc>
                <a:spcPts val="919"/>
              </a:lnSpc>
            </a:pPr>
            <a:r>
              <a:rPr lang="en-US" sz="786" spc="-1">
                <a:solidFill>
                  <a:srgbClr val="FF0000"/>
                </a:solidFill>
                <a:latin typeface="Arial"/>
                <a:ea typeface="Arial"/>
              </a:rPr>
              <a:t>►</a:t>
            </a:r>
            <a:endParaRPr lang="en-US" sz="786" spc="-1">
              <a:solidFill>
                <a:srgbClr val="000000"/>
              </a:solidFill>
              <a:latin typeface="Arial"/>
            </a:endParaRPr>
          </a:p>
        </p:txBody>
      </p:sp>
      <p:sp>
        <p:nvSpPr>
          <p:cNvPr id="116" name="Rectangle 115"/>
          <p:cNvSpPr/>
          <p:nvPr/>
        </p:nvSpPr>
        <p:spPr>
          <a:xfrm>
            <a:off x="2664600" y="5391361"/>
            <a:ext cx="1430974" cy="276997"/>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ctr">
              <a:lnSpc>
                <a:spcPct val="100000"/>
              </a:lnSpc>
            </a:pPr>
            <a:r>
              <a:rPr lang="en-US" sz="983" spc="-1">
                <a:solidFill>
                  <a:srgbClr val="FF0000"/>
                </a:solidFill>
                <a:latin typeface="Arial"/>
                <a:ea typeface="DejaVu Sans"/>
              </a:rPr>
              <a:t>B cell-Macrophage</a:t>
            </a:r>
            <a:endParaRPr lang="en-US" sz="983" spc="-1">
              <a:solidFill>
                <a:srgbClr val="000000"/>
              </a:solidFill>
              <a:latin typeface="Arial"/>
            </a:endParaRPr>
          </a:p>
        </p:txBody>
      </p:sp>
      <p:sp>
        <p:nvSpPr>
          <p:cNvPr id="117" name="Rectangle 116"/>
          <p:cNvSpPr/>
          <p:nvPr/>
        </p:nvSpPr>
        <p:spPr>
          <a:xfrm>
            <a:off x="2616842" y="6757596"/>
            <a:ext cx="1430974" cy="276997"/>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ctr">
              <a:lnSpc>
                <a:spcPct val="100000"/>
              </a:lnSpc>
            </a:pPr>
            <a:r>
              <a:rPr lang="en-US" sz="983" spc="-1">
                <a:solidFill>
                  <a:srgbClr val="FF0000"/>
                </a:solidFill>
                <a:latin typeface="Arial"/>
                <a:ea typeface="DejaVu Sans"/>
              </a:rPr>
              <a:t>Treg, Endothelial</a:t>
            </a:r>
            <a:endParaRPr lang="en-US" sz="983" spc="-1">
              <a:solidFill>
                <a:srgbClr val="000000"/>
              </a:solidFill>
              <a:latin typeface="Arial"/>
            </a:endParaRPr>
          </a:p>
        </p:txBody>
      </p:sp>
      <p:sp>
        <p:nvSpPr>
          <p:cNvPr id="118" name="Rectangle 117"/>
          <p:cNvSpPr/>
          <p:nvPr/>
        </p:nvSpPr>
        <p:spPr>
          <a:xfrm>
            <a:off x="2664600" y="6515976"/>
            <a:ext cx="1512340" cy="22322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786" spc="-1">
                <a:solidFill>
                  <a:srgbClr val="000000"/>
                </a:solidFill>
                <a:latin typeface="Arial"/>
              </a:rPr>
              <a:t>Foxp3 CD4 </a:t>
            </a:r>
            <a:r>
              <a:rPr lang="en-US" sz="786" spc="-1">
                <a:solidFill>
                  <a:srgbClr val="000000"/>
                </a:solidFill>
                <a:latin typeface="Arial"/>
                <a:ea typeface="Arial"/>
              </a:rPr>
              <a:t>►</a:t>
            </a:r>
            <a:r>
              <a:rPr lang="en-US" sz="786" spc="-1">
                <a:solidFill>
                  <a:srgbClr val="000000"/>
                </a:solidFill>
                <a:latin typeface="Arial"/>
                <a:ea typeface="Noto Sans CJK SC"/>
              </a:rPr>
              <a:t>, CD31</a:t>
            </a:r>
            <a:r>
              <a:rPr lang="en-US" sz="786" spc="-1">
                <a:solidFill>
                  <a:srgbClr val="0000FF"/>
                </a:solidFill>
                <a:latin typeface="Arial"/>
                <a:ea typeface="Arial"/>
              </a:rPr>
              <a:t>►</a:t>
            </a:r>
            <a:r>
              <a:rPr lang="en-US" sz="786" spc="-1">
                <a:solidFill>
                  <a:srgbClr val="000000"/>
                </a:solidFill>
                <a:latin typeface="Arial"/>
                <a:ea typeface="Noto Sans CJK SC"/>
              </a:rPr>
              <a:t>, KIFC1</a:t>
            </a:r>
            <a:r>
              <a:rPr lang="en-US" sz="786" spc="-1">
                <a:solidFill>
                  <a:srgbClr val="00FF00"/>
                </a:solidFill>
                <a:latin typeface="Arial"/>
                <a:ea typeface="Arial"/>
              </a:rPr>
              <a:t>►, </a:t>
            </a:r>
            <a:r>
              <a:rPr lang="en-US" sz="786" spc="-1">
                <a:solidFill>
                  <a:srgbClr val="000000"/>
                </a:solidFill>
                <a:latin typeface="Arial"/>
                <a:ea typeface="Arial"/>
              </a:rPr>
              <a:t>PLK1 Ecad</a:t>
            </a:r>
            <a:r>
              <a:rPr lang="en-US" sz="786" spc="-1">
                <a:solidFill>
                  <a:srgbClr val="FF0000"/>
                </a:solidFill>
                <a:latin typeface="Arial"/>
                <a:ea typeface="Arial"/>
              </a:rPr>
              <a:t>►</a:t>
            </a:r>
            <a:endParaRPr lang="en-US" sz="786" spc="-1">
              <a:solidFill>
                <a:srgbClr val="000000"/>
              </a:solidFill>
              <a:latin typeface="Arial"/>
            </a:endParaRPr>
          </a:p>
        </p:txBody>
      </p:sp>
      <p:sp>
        <p:nvSpPr>
          <p:cNvPr id="119" name="Rectangle 118"/>
          <p:cNvSpPr/>
          <p:nvPr/>
        </p:nvSpPr>
        <p:spPr>
          <a:xfrm>
            <a:off x="2767192" y="6002310"/>
            <a:ext cx="197400" cy="65021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r">
              <a:lnSpc>
                <a:spcPct val="100000"/>
              </a:lnSpc>
            </a:pPr>
            <a:r>
              <a:rPr lang="en-US" sz="786" spc="-1">
                <a:solidFill>
                  <a:srgbClr val="000000"/>
                </a:solidFill>
                <a:latin typeface="Arial"/>
                <a:ea typeface="Arial"/>
              </a:rPr>
              <a:t>►</a:t>
            </a:r>
            <a:r>
              <a:rPr lang="en-US" sz="786" spc="-1">
                <a:solidFill>
                  <a:srgbClr val="0000FF"/>
                </a:solidFill>
                <a:latin typeface="Arial"/>
                <a:ea typeface="Arial"/>
              </a:rPr>
              <a:t>►</a:t>
            </a:r>
            <a:r>
              <a:rPr lang="en-US" sz="786" spc="-1">
                <a:solidFill>
                  <a:srgbClr val="000000"/>
                </a:solidFill>
                <a:latin typeface="Arial"/>
                <a:ea typeface="Arial"/>
              </a:rPr>
              <a:t>►</a:t>
            </a:r>
            <a:r>
              <a:rPr lang="en-US" sz="786" spc="-1">
                <a:solidFill>
                  <a:srgbClr val="00FF00"/>
                </a:solidFill>
                <a:latin typeface="Arial"/>
                <a:ea typeface="Arial"/>
              </a:rPr>
              <a:t>►</a:t>
            </a:r>
            <a:r>
              <a:rPr lang="en-US" sz="786" spc="-1">
                <a:solidFill>
                  <a:srgbClr val="0000FF"/>
                </a:solidFill>
                <a:latin typeface="Arial"/>
                <a:ea typeface="Arial"/>
              </a:rPr>
              <a:t>►</a:t>
            </a:r>
            <a:endParaRPr lang="en-US" sz="786" spc="-1">
              <a:solidFill>
                <a:srgbClr val="000000"/>
              </a:solidFill>
              <a:latin typeface="Arial"/>
            </a:endParaRPr>
          </a:p>
          <a:p>
            <a:pPr algn="r">
              <a:lnSpc>
                <a:spcPts val="919"/>
              </a:lnSpc>
            </a:pPr>
            <a:r>
              <a:rPr lang="en-US" sz="786" spc="-1">
                <a:solidFill>
                  <a:srgbClr val="00FF00"/>
                </a:solidFill>
                <a:latin typeface="Arial"/>
                <a:ea typeface="Arial"/>
              </a:rPr>
              <a:t>►</a:t>
            </a:r>
            <a:r>
              <a:rPr lang="en-US" sz="786" spc="-1">
                <a:solidFill>
                  <a:srgbClr val="FF0000"/>
                </a:solidFill>
                <a:latin typeface="Arial"/>
                <a:ea typeface="Arial"/>
              </a:rPr>
              <a:t>►</a:t>
            </a:r>
            <a:endParaRPr lang="en-US" sz="786" spc="-1">
              <a:solidFill>
                <a:srgbClr val="000000"/>
              </a:solidFill>
              <a:latin typeface="Arial"/>
            </a:endParaRPr>
          </a:p>
        </p:txBody>
      </p:sp>
      <p:sp>
        <p:nvSpPr>
          <p:cNvPr id="120" name="Rectangle 119"/>
          <p:cNvSpPr/>
          <p:nvPr/>
        </p:nvSpPr>
        <p:spPr>
          <a:xfrm>
            <a:off x="713593" y="4367568"/>
            <a:ext cx="5449377" cy="1187231"/>
          </a:xfrm>
          <a:prstGeom prst="rect">
            <a:avLst/>
          </a:prstGeom>
          <a:noFill/>
          <a:ln w="0">
            <a:solidFill>
              <a:srgbClr val="999999"/>
            </a:solidFill>
          </a:ln>
        </p:spPr>
        <p:style>
          <a:lnRef idx="0">
            <a:scrgbClr r="0" g="0" b="0"/>
          </a:lnRef>
          <a:fillRef idx="0">
            <a:scrgbClr r="0" g="0" b="0"/>
          </a:fillRef>
          <a:effectRef idx="0">
            <a:scrgbClr r="0" g="0" b="0"/>
          </a:effectRef>
          <a:fontRef idx="minor"/>
        </p:style>
        <p:txBody>
          <a:bodyPr lIns="0" tIns="0" rIns="0" bIns="0" anchor="ctr">
            <a:noAutofit/>
          </a:bodyPr>
          <a:lstStyle/>
          <a:p>
            <a:endParaRPr lang="en-US" sz="1769" spc="-1">
              <a:solidFill>
                <a:srgbClr val="000000"/>
              </a:solidFill>
              <a:latin typeface="Arial"/>
              <a:ea typeface="DejaVu Sans"/>
            </a:endParaRPr>
          </a:p>
        </p:txBody>
      </p:sp>
      <p:sp>
        <p:nvSpPr>
          <p:cNvPr id="121" name="Rectangle 120"/>
          <p:cNvSpPr/>
          <p:nvPr/>
        </p:nvSpPr>
        <p:spPr>
          <a:xfrm>
            <a:off x="713593" y="5817292"/>
            <a:ext cx="5449377" cy="1117186"/>
          </a:xfrm>
          <a:prstGeom prst="rect">
            <a:avLst/>
          </a:prstGeom>
          <a:noFill/>
          <a:ln w="0">
            <a:solidFill>
              <a:srgbClr val="999999"/>
            </a:solidFill>
          </a:ln>
        </p:spPr>
        <p:style>
          <a:lnRef idx="0">
            <a:scrgbClr r="0" g="0" b="0"/>
          </a:lnRef>
          <a:fillRef idx="0">
            <a:scrgbClr r="0" g="0" b="0"/>
          </a:fillRef>
          <a:effectRef idx="0">
            <a:scrgbClr r="0" g="0" b="0"/>
          </a:effectRef>
          <a:fontRef idx="minor"/>
        </p:style>
        <p:txBody>
          <a:bodyPr lIns="0" tIns="0" rIns="0" bIns="0" anchor="ctr">
            <a:noAutofit/>
          </a:bodyPr>
          <a:lstStyle/>
          <a:p>
            <a:endParaRPr lang="en-US" sz="1769" spc="-1">
              <a:solidFill>
                <a:srgbClr val="000000"/>
              </a:solidFill>
              <a:latin typeface="Arial"/>
              <a:ea typeface="DejaVu Sans"/>
            </a:endParaRPr>
          </a:p>
        </p:txBody>
      </p:sp>
      <p:sp>
        <p:nvSpPr>
          <p:cNvPr id="122" name="Rectangle 121"/>
          <p:cNvSpPr/>
          <p:nvPr/>
        </p:nvSpPr>
        <p:spPr>
          <a:xfrm>
            <a:off x="1089998" y="838067"/>
            <a:ext cx="1251219" cy="137614"/>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983" b="1" spc="-1">
                <a:solidFill>
                  <a:srgbClr val="000000"/>
                </a:solidFill>
                <a:latin typeface="Arial"/>
                <a:ea typeface="DejaVu Sans"/>
              </a:rPr>
              <a:t>BSW Discovery IMC</a:t>
            </a:r>
            <a:endParaRPr lang="en-US" sz="983" spc="-1">
              <a:solidFill>
                <a:srgbClr val="000000"/>
              </a:solidFill>
              <a:latin typeface="Arial"/>
            </a:endParaRPr>
          </a:p>
        </p:txBody>
      </p:sp>
      <p:sp>
        <p:nvSpPr>
          <p:cNvPr id="123" name="Rectangle 122"/>
          <p:cNvSpPr/>
          <p:nvPr/>
        </p:nvSpPr>
        <p:spPr>
          <a:xfrm>
            <a:off x="2898416" y="831048"/>
            <a:ext cx="1149400" cy="17328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983" b="1" spc="-1">
                <a:solidFill>
                  <a:srgbClr val="000000"/>
                </a:solidFill>
                <a:latin typeface="Arial"/>
                <a:ea typeface="DejaVu Sans"/>
              </a:rPr>
              <a:t>Roswell Park IMC</a:t>
            </a:r>
            <a:endParaRPr lang="en-US" sz="983" spc="-1">
              <a:solidFill>
                <a:srgbClr val="000000"/>
              </a:solidFill>
              <a:latin typeface="Arial"/>
            </a:endParaRPr>
          </a:p>
        </p:txBody>
      </p:sp>
      <p:sp>
        <p:nvSpPr>
          <p:cNvPr id="124" name="Rectangle 123"/>
          <p:cNvSpPr/>
          <p:nvPr/>
        </p:nvSpPr>
        <p:spPr>
          <a:xfrm>
            <a:off x="4684237" y="850449"/>
            <a:ext cx="1349963" cy="137614"/>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983" b="1" spc="-1">
                <a:solidFill>
                  <a:srgbClr val="000000"/>
                </a:solidFill>
                <a:latin typeface="Arial"/>
                <a:ea typeface="DejaVu Sans"/>
              </a:rPr>
              <a:t>BSW Validation IMC</a:t>
            </a:r>
            <a:endParaRPr lang="en-US" sz="983" spc="-1">
              <a:solidFill>
                <a:srgbClr val="000000"/>
              </a:solidFill>
              <a:latin typeface="Arial"/>
            </a:endParaRPr>
          </a:p>
        </p:txBody>
      </p:sp>
      <p:sp>
        <p:nvSpPr>
          <p:cNvPr id="43" name="TextBox 42"/>
          <p:cNvSpPr txBox="1"/>
          <p:nvPr/>
        </p:nvSpPr>
        <p:spPr>
          <a:xfrm>
            <a:off x="287383" y="7419665"/>
            <a:ext cx="5978709" cy="2308324"/>
          </a:xfrm>
          <a:prstGeom prst="rect">
            <a:avLst/>
          </a:prstGeom>
          <a:noFill/>
        </p:spPr>
        <p:txBody>
          <a:bodyPr wrap="square" rtlCol="0">
            <a:spAutoFit/>
          </a:bodyPr>
          <a:lstStyle/>
          <a:p>
            <a:pPr algn="just"/>
            <a:r>
              <a:rPr lang="en-US" sz="1200" b="1"/>
              <a:t>Supplementary Figure 9. </a:t>
            </a:r>
            <a:r>
              <a:rPr lang="en-US" sz="1200"/>
              <a:t>Additional BA and WA communities (see main text) identified in three imaging mass cytometry (IMC) datasets from Baylor Scott and White (BSW) Discovery, as well as validation cohorts from Roswell Park Cancer Institute and BSW2. Each heatmap shows the cell-type interactions between specific cell-type clusters (indicated in row and column labels) in each IMC dataset. A community is defined as a group of connecting cell-type interactions. So, for example, BA-Community-2 in Roswell Park IMC is made of connecting interactions between clusters 11, 10, 16, 20, 4. Members of the community are indicated at the bottom of each community. BA-Community 2 is shared across all the three IMC datasets. NA describes absence of the community in the respective dataset. Thus for example, WA-Community 2 was seen only in the BSW  Discovery and BSW Validation dataset but not in the Roswell Park Cancer Institute dataset. </a:t>
            </a:r>
          </a:p>
        </p:txBody>
      </p:sp>
    </p:spTree>
    <p:extLst>
      <p:ext uri="{BB962C8B-B14F-4D97-AF65-F5344CB8AC3E}">
        <p14:creationId xmlns:p14="http://schemas.microsoft.com/office/powerpoint/2010/main" val="1609253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7" name="Picture 516"/>
          <p:cNvPicPr/>
          <p:nvPr/>
        </p:nvPicPr>
        <p:blipFill rotWithShape="1">
          <a:blip r:embed="rId2"/>
          <a:srcRect r="9502"/>
          <a:stretch/>
        </p:blipFill>
        <p:spPr>
          <a:xfrm>
            <a:off x="3504817" y="4019228"/>
            <a:ext cx="2594082" cy="2489614"/>
          </a:xfrm>
          <a:prstGeom prst="rect">
            <a:avLst/>
          </a:prstGeom>
          <a:ln w="0">
            <a:noFill/>
          </a:ln>
        </p:spPr>
      </p:pic>
      <p:sp>
        <p:nvSpPr>
          <p:cNvPr id="518" name="Rectangle 517"/>
          <p:cNvSpPr/>
          <p:nvPr/>
        </p:nvSpPr>
        <p:spPr>
          <a:xfrm>
            <a:off x="3026523" y="319465"/>
            <a:ext cx="1422130" cy="96931"/>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983" b="1" spc="-1">
                <a:solidFill>
                  <a:srgbClr val="000000"/>
                </a:solidFill>
                <a:latin typeface="Arial"/>
                <a:ea typeface="DejaVu Sans"/>
              </a:rPr>
              <a:t>BSW Discovery IMC</a:t>
            </a:r>
            <a:endParaRPr lang="en-US" sz="983" spc="-1">
              <a:solidFill>
                <a:srgbClr val="000000"/>
              </a:solidFill>
              <a:latin typeface="Arial"/>
            </a:endParaRPr>
          </a:p>
        </p:txBody>
      </p:sp>
      <p:sp>
        <p:nvSpPr>
          <p:cNvPr id="519" name="Rectangle 518"/>
          <p:cNvSpPr/>
          <p:nvPr/>
        </p:nvSpPr>
        <p:spPr>
          <a:xfrm>
            <a:off x="2887569" y="3877887"/>
            <a:ext cx="1943264" cy="167283"/>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983" b="1" spc="-1">
                <a:solidFill>
                  <a:srgbClr val="000000"/>
                </a:solidFill>
                <a:latin typeface="Arial"/>
                <a:ea typeface="DejaVu Sans"/>
              </a:rPr>
              <a:t>Roswell Park Validation IMC</a:t>
            </a:r>
            <a:endParaRPr lang="en-US" sz="983" spc="-1">
              <a:solidFill>
                <a:srgbClr val="000000"/>
              </a:solidFill>
              <a:latin typeface="Arial"/>
            </a:endParaRPr>
          </a:p>
        </p:txBody>
      </p:sp>
      <p:sp>
        <p:nvSpPr>
          <p:cNvPr id="525" name="Rectangle 524"/>
          <p:cNvSpPr/>
          <p:nvPr/>
        </p:nvSpPr>
        <p:spPr>
          <a:xfrm>
            <a:off x="1098841" y="4182903"/>
            <a:ext cx="602460" cy="13796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769" spc="-1">
              <a:solidFill>
                <a:srgbClr val="000000"/>
              </a:solidFill>
              <a:latin typeface="Arial"/>
              <a:ea typeface="DejaVu Sans"/>
            </a:endParaRPr>
          </a:p>
        </p:txBody>
      </p:sp>
      <p:grpSp>
        <p:nvGrpSpPr>
          <p:cNvPr id="4" name="Group 3"/>
          <p:cNvGrpSpPr/>
          <p:nvPr/>
        </p:nvGrpSpPr>
        <p:grpSpPr>
          <a:xfrm>
            <a:off x="823463" y="4170709"/>
            <a:ext cx="2513718" cy="2345779"/>
            <a:chOff x="2871000" y="5817664"/>
            <a:chExt cx="1317346" cy="1229336"/>
          </a:xfrm>
        </p:grpSpPr>
        <p:pic>
          <p:nvPicPr>
            <p:cNvPr id="516" name="Picture 515"/>
            <p:cNvPicPr/>
            <p:nvPr/>
          </p:nvPicPr>
          <p:blipFill>
            <a:blip r:embed="rId3"/>
            <a:stretch/>
          </p:blipFill>
          <p:spPr>
            <a:xfrm>
              <a:off x="2871000" y="5875560"/>
              <a:ext cx="1293840" cy="1171440"/>
            </a:xfrm>
            <a:prstGeom prst="rect">
              <a:avLst/>
            </a:prstGeom>
            <a:solidFill>
              <a:srgbClr val="FF0000"/>
            </a:solidFill>
            <a:ln w="0">
              <a:noFill/>
            </a:ln>
          </p:spPr>
        </p:pic>
        <p:sp>
          <p:nvSpPr>
            <p:cNvPr id="527" name="Rectangle 526"/>
            <p:cNvSpPr/>
            <p:nvPr/>
          </p:nvSpPr>
          <p:spPr>
            <a:xfrm>
              <a:off x="3255396" y="5817664"/>
              <a:ext cx="932950" cy="227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786" spc="-1">
                  <a:solidFill>
                    <a:srgbClr val="000000"/>
                  </a:solidFill>
                  <a:latin typeface="Arial"/>
                  <a:ea typeface="DejaVu Sans"/>
                </a:rPr>
                <a:t>BA-Communities (Multi-groups)</a:t>
              </a:r>
              <a:endParaRPr lang="en-US" sz="786" spc="-1">
                <a:solidFill>
                  <a:srgbClr val="000000"/>
                </a:solidFill>
                <a:latin typeface="Arial"/>
              </a:endParaRPr>
            </a:p>
          </p:txBody>
        </p:sp>
      </p:grpSp>
      <p:grpSp>
        <p:nvGrpSpPr>
          <p:cNvPr id="2" name="Group 1"/>
          <p:cNvGrpSpPr>
            <a:grpSpLocks noChangeAspect="1"/>
          </p:cNvGrpSpPr>
          <p:nvPr/>
        </p:nvGrpSpPr>
        <p:grpSpPr>
          <a:xfrm>
            <a:off x="805648" y="685859"/>
            <a:ext cx="2574970" cy="2457471"/>
            <a:chOff x="229140" y="600192"/>
            <a:chExt cx="1301760" cy="1242360"/>
          </a:xfrm>
        </p:grpSpPr>
        <p:pic>
          <p:nvPicPr>
            <p:cNvPr id="511" name="Picture 510"/>
            <p:cNvPicPr/>
            <p:nvPr/>
          </p:nvPicPr>
          <p:blipFill>
            <a:blip r:embed="rId4"/>
            <a:stretch/>
          </p:blipFill>
          <p:spPr>
            <a:xfrm>
              <a:off x="229140" y="666072"/>
              <a:ext cx="1296360" cy="1176480"/>
            </a:xfrm>
            <a:prstGeom prst="rect">
              <a:avLst/>
            </a:prstGeom>
            <a:ln w="0">
              <a:noFill/>
            </a:ln>
          </p:spPr>
        </p:pic>
        <p:sp>
          <p:nvSpPr>
            <p:cNvPr id="523" name="Rectangle 522"/>
            <p:cNvSpPr/>
            <p:nvPr/>
          </p:nvSpPr>
          <p:spPr>
            <a:xfrm>
              <a:off x="563945" y="600192"/>
              <a:ext cx="922320" cy="227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786" spc="-1">
                  <a:solidFill>
                    <a:srgbClr val="000000"/>
                  </a:solidFill>
                  <a:latin typeface="Arial"/>
                  <a:ea typeface="DejaVu Sans"/>
                </a:rPr>
                <a:t>BA-communities (Multi-groups)</a:t>
              </a:r>
              <a:endParaRPr lang="en-US" sz="786" spc="-1">
                <a:solidFill>
                  <a:srgbClr val="000000"/>
                </a:solidFill>
                <a:latin typeface="Arial"/>
              </a:endParaRPr>
            </a:p>
          </p:txBody>
        </p:sp>
        <p:sp>
          <p:nvSpPr>
            <p:cNvPr id="529" name="Oval 528"/>
            <p:cNvSpPr/>
            <p:nvPr/>
          </p:nvSpPr>
          <p:spPr>
            <a:xfrm>
              <a:off x="1486980" y="713952"/>
              <a:ext cx="43920" cy="43920"/>
            </a:xfrm>
            <a:prstGeom prst="ellipse">
              <a:avLst/>
            </a:prstGeom>
            <a:solidFill>
              <a:srgbClr val="FF0000"/>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530" name="Oval 529"/>
            <p:cNvSpPr/>
            <p:nvPr/>
          </p:nvSpPr>
          <p:spPr>
            <a:xfrm>
              <a:off x="1486980" y="965952"/>
              <a:ext cx="43920" cy="43920"/>
            </a:xfrm>
            <a:prstGeom prst="ellipse">
              <a:avLst/>
            </a:prstGeom>
            <a:solidFill>
              <a:srgbClr val="0000FF"/>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FFFFFF"/>
                </a:solidFill>
                <a:latin typeface="Arial"/>
                <a:ea typeface="DejaVu Sans"/>
              </a:endParaRPr>
            </a:p>
          </p:txBody>
        </p:sp>
        <p:sp>
          <p:nvSpPr>
            <p:cNvPr id="537" name="Oval 536"/>
            <p:cNvSpPr/>
            <p:nvPr/>
          </p:nvSpPr>
          <p:spPr>
            <a:xfrm>
              <a:off x="474054" y="1402527"/>
              <a:ext cx="43920" cy="43920"/>
            </a:xfrm>
            <a:prstGeom prst="ellipse">
              <a:avLst/>
            </a:prstGeom>
            <a:solidFill>
              <a:srgbClr val="FF0000"/>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538" name="Oval 537"/>
            <p:cNvSpPr/>
            <p:nvPr/>
          </p:nvSpPr>
          <p:spPr>
            <a:xfrm>
              <a:off x="474054" y="1474527"/>
              <a:ext cx="43920" cy="43920"/>
            </a:xfrm>
            <a:prstGeom prst="ellipse">
              <a:avLst/>
            </a:prstGeom>
            <a:solidFill>
              <a:srgbClr val="0000FF"/>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FFFFFF"/>
                </a:solidFill>
                <a:latin typeface="Arial"/>
                <a:ea typeface="DejaVu Sans"/>
              </a:endParaRPr>
            </a:p>
          </p:txBody>
        </p:sp>
        <p:sp>
          <p:nvSpPr>
            <p:cNvPr id="539" name="Rectangle 538"/>
            <p:cNvSpPr/>
            <p:nvPr/>
          </p:nvSpPr>
          <p:spPr>
            <a:xfrm>
              <a:off x="532127" y="1405579"/>
              <a:ext cx="984746" cy="140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50000"/>
                </a:lnSpc>
              </a:pPr>
              <a:r>
                <a:rPr lang="en-US" sz="983" spc="-1">
                  <a:solidFill>
                    <a:srgbClr val="000000"/>
                  </a:solidFill>
                  <a:latin typeface="Arial"/>
                  <a:ea typeface="DejaVu Sans"/>
                </a:rPr>
                <a:t>BA-communities-low, BA patients</a:t>
              </a:r>
            </a:p>
            <a:p>
              <a:pPr>
                <a:lnSpc>
                  <a:spcPct val="50000"/>
                </a:lnSpc>
              </a:pPr>
              <a:endParaRPr lang="en-US" sz="983" spc="-1">
                <a:solidFill>
                  <a:srgbClr val="000000"/>
                </a:solidFill>
                <a:latin typeface="Arial"/>
              </a:endParaRPr>
            </a:p>
            <a:p>
              <a:pPr>
                <a:lnSpc>
                  <a:spcPct val="50000"/>
                </a:lnSpc>
              </a:pPr>
              <a:r>
                <a:rPr lang="en-US" sz="983" spc="-1">
                  <a:solidFill>
                    <a:srgbClr val="000000"/>
                  </a:solidFill>
                  <a:latin typeface="Arial"/>
                  <a:ea typeface="DejaVu Sans"/>
                </a:rPr>
                <a:t>BA-communities-high, BA patients</a:t>
              </a:r>
              <a:endParaRPr lang="en-US" sz="983" spc="-1">
                <a:solidFill>
                  <a:srgbClr val="000000"/>
                </a:solidFill>
                <a:latin typeface="Arial"/>
              </a:endParaRPr>
            </a:p>
          </p:txBody>
        </p:sp>
      </p:grpSp>
      <p:grpSp>
        <p:nvGrpSpPr>
          <p:cNvPr id="3" name="Group 2"/>
          <p:cNvGrpSpPr>
            <a:grpSpLocks noChangeAspect="1"/>
          </p:cNvGrpSpPr>
          <p:nvPr/>
        </p:nvGrpSpPr>
        <p:grpSpPr>
          <a:xfrm>
            <a:off x="3571673" y="655636"/>
            <a:ext cx="2673688" cy="2467105"/>
            <a:chOff x="1544580" y="628632"/>
            <a:chExt cx="1344828" cy="1240920"/>
          </a:xfrm>
        </p:grpSpPr>
        <p:pic>
          <p:nvPicPr>
            <p:cNvPr id="512" name="Picture 511"/>
            <p:cNvPicPr/>
            <p:nvPr/>
          </p:nvPicPr>
          <p:blipFill>
            <a:blip r:embed="rId5"/>
            <a:stretch/>
          </p:blipFill>
          <p:spPr>
            <a:xfrm>
              <a:off x="1544580" y="685872"/>
              <a:ext cx="1319760" cy="1183680"/>
            </a:xfrm>
            <a:prstGeom prst="rect">
              <a:avLst/>
            </a:prstGeom>
            <a:ln w="0">
              <a:noFill/>
            </a:ln>
          </p:spPr>
        </p:pic>
        <p:sp>
          <p:nvSpPr>
            <p:cNvPr id="524" name="Rectangle 523"/>
            <p:cNvSpPr/>
            <p:nvPr/>
          </p:nvSpPr>
          <p:spPr>
            <a:xfrm>
              <a:off x="1962551" y="628632"/>
              <a:ext cx="926857" cy="227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786" spc="-1">
                  <a:solidFill>
                    <a:srgbClr val="000000"/>
                  </a:solidFill>
                  <a:latin typeface="Arial"/>
                  <a:ea typeface="DejaVu Sans"/>
                </a:rPr>
                <a:t>WA-communities (Multi-groups)</a:t>
              </a:r>
              <a:endParaRPr lang="en-US" sz="786" spc="-1">
                <a:solidFill>
                  <a:srgbClr val="000000"/>
                </a:solidFill>
                <a:latin typeface="Arial"/>
              </a:endParaRPr>
            </a:p>
          </p:txBody>
        </p:sp>
        <p:sp>
          <p:nvSpPr>
            <p:cNvPr id="531" name="Oval 530"/>
            <p:cNvSpPr/>
            <p:nvPr/>
          </p:nvSpPr>
          <p:spPr>
            <a:xfrm>
              <a:off x="2818980" y="720432"/>
              <a:ext cx="43920" cy="43920"/>
            </a:xfrm>
            <a:prstGeom prst="ellipse">
              <a:avLst/>
            </a:prstGeom>
            <a:solidFill>
              <a:srgbClr val="CA00CA"/>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532" name="Oval 531"/>
            <p:cNvSpPr/>
            <p:nvPr/>
          </p:nvSpPr>
          <p:spPr>
            <a:xfrm>
              <a:off x="2815740" y="949392"/>
              <a:ext cx="43920" cy="43920"/>
            </a:xfrm>
            <a:prstGeom prst="ellipse">
              <a:avLst/>
            </a:prstGeom>
            <a:solidFill>
              <a:srgbClr val="00B000"/>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540" name="Oval 539"/>
            <p:cNvSpPr/>
            <p:nvPr/>
          </p:nvSpPr>
          <p:spPr>
            <a:xfrm>
              <a:off x="1717949" y="1425604"/>
              <a:ext cx="43920" cy="43920"/>
            </a:xfrm>
            <a:prstGeom prst="ellipse">
              <a:avLst/>
            </a:prstGeom>
            <a:solidFill>
              <a:srgbClr val="CA00CA"/>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541" name="Oval 540"/>
            <p:cNvSpPr/>
            <p:nvPr/>
          </p:nvSpPr>
          <p:spPr>
            <a:xfrm>
              <a:off x="1718668" y="1504023"/>
              <a:ext cx="43920" cy="43920"/>
            </a:xfrm>
            <a:prstGeom prst="ellipse">
              <a:avLst/>
            </a:prstGeom>
            <a:solidFill>
              <a:srgbClr val="00B000"/>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542" name="Rectangle 541"/>
            <p:cNvSpPr/>
            <p:nvPr/>
          </p:nvSpPr>
          <p:spPr>
            <a:xfrm>
              <a:off x="1772307" y="1413004"/>
              <a:ext cx="1001164" cy="130401"/>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983" spc="-1">
                  <a:solidFill>
                    <a:srgbClr val="000000"/>
                  </a:solidFill>
                  <a:latin typeface="Arial"/>
                  <a:ea typeface="DejaVu Sans"/>
                </a:rPr>
                <a:t>WA-communities-low, WA patients</a:t>
              </a:r>
              <a:endParaRPr lang="en-US" sz="983" spc="-1">
                <a:solidFill>
                  <a:srgbClr val="000000"/>
                </a:solidFill>
                <a:latin typeface="Arial"/>
              </a:endParaRPr>
            </a:p>
            <a:p>
              <a:pPr>
                <a:lnSpc>
                  <a:spcPct val="100000"/>
                </a:lnSpc>
              </a:pPr>
              <a:r>
                <a:rPr lang="en-US" sz="983" spc="-1">
                  <a:solidFill>
                    <a:srgbClr val="000000"/>
                  </a:solidFill>
                  <a:latin typeface="Arial"/>
                  <a:ea typeface="DejaVu Sans"/>
                </a:rPr>
                <a:t>WA-communities-high, WA patients</a:t>
              </a:r>
              <a:endParaRPr lang="en-US" sz="983" spc="-1">
                <a:solidFill>
                  <a:srgbClr val="000000"/>
                </a:solidFill>
                <a:latin typeface="Arial"/>
              </a:endParaRPr>
            </a:p>
          </p:txBody>
        </p:sp>
      </p:grpSp>
      <p:sp>
        <p:nvSpPr>
          <p:cNvPr id="71" name="Rectangle 70"/>
          <p:cNvSpPr/>
          <p:nvPr/>
        </p:nvSpPr>
        <p:spPr>
          <a:xfrm>
            <a:off x="1294587" y="5652301"/>
            <a:ext cx="1904738" cy="2777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50000"/>
              </a:lnSpc>
            </a:pPr>
            <a:r>
              <a:rPr lang="en-US" sz="983" spc="-1">
                <a:solidFill>
                  <a:srgbClr val="000000"/>
                </a:solidFill>
                <a:latin typeface="Arial"/>
                <a:ea typeface="DejaVu Sans"/>
              </a:rPr>
              <a:t>BA-communities-low, BA patients</a:t>
            </a:r>
          </a:p>
          <a:p>
            <a:pPr>
              <a:lnSpc>
                <a:spcPct val="50000"/>
              </a:lnSpc>
            </a:pPr>
            <a:endParaRPr lang="en-US" sz="983" spc="-1">
              <a:solidFill>
                <a:srgbClr val="000000"/>
              </a:solidFill>
              <a:latin typeface="Arial"/>
            </a:endParaRPr>
          </a:p>
          <a:p>
            <a:pPr>
              <a:lnSpc>
                <a:spcPct val="50000"/>
              </a:lnSpc>
            </a:pPr>
            <a:r>
              <a:rPr lang="en-US" sz="983" spc="-1">
                <a:solidFill>
                  <a:srgbClr val="000000"/>
                </a:solidFill>
                <a:latin typeface="Arial"/>
                <a:ea typeface="DejaVu Sans"/>
              </a:rPr>
              <a:t>BA-communities-high, BA patients</a:t>
            </a:r>
            <a:endParaRPr lang="en-US" sz="983" spc="-1">
              <a:solidFill>
                <a:srgbClr val="000000"/>
              </a:solidFill>
              <a:latin typeface="Arial"/>
            </a:endParaRPr>
          </a:p>
        </p:txBody>
      </p:sp>
      <p:sp>
        <p:nvSpPr>
          <p:cNvPr id="5" name="TextBox 4"/>
          <p:cNvSpPr txBox="1"/>
          <p:nvPr/>
        </p:nvSpPr>
        <p:spPr>
          <a:xfrm>
            <a:off x="1828344" y="3143331"/>
            <a:ext cx="676091" cy="272201"/>
          </a:xfrm>
          <a:prstGeom prst="rect">
            <a:avLst/>
          </a:prstGeom>
          <a:noFill/>
        </p:spPr>
        <p:txBody>
          <a:bodyPr wrap="none" rtlCol="0">
            <a:spAutoFit/>
          </a:bodyPr>
          <a:lstStyle/>
          <a:p>
            <a:r>
              <a:rPr lang="en-US" sz="1179"/>
              <a:t>Months</a:t>
            </a:r>
          </a:p>
        </p:txBody>
      </p:sp>
      <p:sp>
        <p:nvSpPr>
          <p:cNvPr id="73" name="TextBox 72"/>
          <p:cNvSpPr txBox="1"/>
          <p:nvPr/>
        </p:nvSpPr>
        <p:spPr>
          <a:xfrm>
            <a:off x="4570472" y="3122741"/>
            <a:ext cx="676091" cy="272201"/>
          </a:xfrm>
          <a:prstGeom prst="rect">
            <a:avLst/>
          </a:prstGeom>
          <a:noFill/>
        </p:spPr>
        <p:txBody>
          <a:bodyPr wrap="none" rtlCol="0">
            <a:spAutoFit/>
          </a:bodyPr>
          <a:lstStyle/>
          <a:p>
            <a:r>
              <a:rPr lang="en-US" sz="1179"/>
              <a:t>Months</a:t>
            </a:r>
          </a:p>
        </p:txBody>
      </p:sp>
      <p:sp>
        <p:nvSpPr>
          <p:cNvPr id="74" name="TextBox 73"/>
          <p:cNvSpPr txBox="1"/>
          <p:nvPr/>
        </p:nvSpPr>
        <p:spPr>
          <a:xfrm>
            <a:off x="4645317" y="6494100"/>
            <a:ext cx="676091" cy="272201"/>
          </a:xfrm>
          <a:prstGeom prst="rect">
            <a:avLst/>
          </a:prstGeom>
          <a:noFill/>
        </p:spPr>
        <p:txBody>
          <a:bodyPr wrap="none" rtlCol="0">
            <a:spAutoFit/>
          </a:bodyPr>
          <a:lstStyle/>
          <a:p>
            <a:r>
              <a:rPr lang="en-US" sz="1179"/>
              <a:t>Months</a:t>
            </a:r>
          </a:p>
        </p:txBody>
      </p:sp>
      <p:sp>
        <p:nvSpPr>
          <p:cNvPr id="75" name="TextBox 74"/>
          <p:cNvSpPr txBox="1"/>
          <p:nvPr/>
        </p:nvSpPr>
        <p:spPr>
          <a:xfrm>
            <a:off x="1929375" y="6494100"/>
            <a:ext cx="676091" cy="272201"/>
          </a:xfrm>
          <a:prstGeom prst="rect">
            <a:avLst/>
          </a:prstGeom>
          <a:noFill/>
        </p:spPr>
        <p:txBody>
          <a:bodyPr wrap="none" rtlCol="0">
            <a:spAutoFit/>
          </a:bodyPr>
          <a:lstStyle/>
          <a:p>
            <a:r>
              <a:rPr lang="en-US" sz="1179"/>
              <a:t>Months</a:t>
            </a:r>
          </a:p>
        </p:txBody>
      </p:sp>
      <p:sp>
        <p:nvSpPr>
          <p:cNvPr id="76" name="Oval 75"/>
          <p:cNvSpPr/>
          <p:nvPr/>
        </p:nvSpPr>
        <p:spPr>
          <a:xfrm>
            <a:off x="3874685" y="5618453"/>
            <a:ext cx="87319" cy="87319"/>
          </a:xfrm>
          <a:prstGeom prst="ellipse">
            <a:avLst/>
          </a:prstGeom>
          <a:solidFill>
            <a:srgbClr val="CA00CA"/>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77" name="Oval 76"/>
          <p:cNvSpPr/>
          <p:nvPr/>
        </p:nvSpPr>
        <p:spPr>
          <a:xfrm>
            <a:off x="3876115" y="5740126"/>
            <a:ext cx="87319" cy="87319"/>
          </a:xfrm>
          <a:prstGeom prst="ellipse">
            <a:avLst/>
          </a:prstGeom>
          <a:solidFill>
            <a:srgbClr val="00B000"/>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78" name="Rectangle 77"/>
          <p:cNvSpPr/>
          <p:nvPr/>
        </p:nvSpPr>
        <p:spPr>
          <a:xfrm>
            <a:off x="3982757" y="5593403"/>
            <a:ext cx="2080901" cy="279133"/>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983" spc="-1">
                <a:solidFill>
                  <a:srgbClr val="000000"/>
                </a:solidFill>
                <a:latin typeface="Arial"/>
                <a:ea typeface="DejaVu Sans"/>
              </a:rPr>
              <a:t>WA-communities-low, WA patients</a:t>
            </a:r>
            <a:endParaRPr lang="en-US" sz="983" spc="-1">
              <a:solidFill>
                <a:srgbClr val="000000"/>
              </a:solidFill>
              <a:latin typeface="Arial"/>
            </a:endParaRPr>
          </a:p>
          <a:p>
            <a:pPr>
              <a:lnSpc>
                <a:spcPct val="100000"/>
              </a:lnSpc>
            </a:pPr>
            <a:r>
              <a:rPr lang="en-US" sz="983" spc="-1">
                <a:solidFill>
                  <a:srgbClr val="000000"/>
                </a:solidFill>
                <a:latin typeface="Arial"/>
                <a:ea typeface="DejaVu Sans"/>
              </a:rPr>
              <a:t>WA-communities-high, WA patients</a:t>
            </a:r>
            <a:endParaRPr lang="en-US" sz="983" spc="-1">
              <a:solidFill>
                <a:srgbClr val="000000"/>
              </a:solidFill>
              <a:latin typeface="Arial"/>
            </a:endParaRPr>
          </a:p>
        </p:txBody>
      </p:sp>
      <p:sp>
        <p:nvSpPr>
          <p:cNvPr id="6" name="TextBox 5"/>
          <p:cNvSpPr txBox="1"/>
          <p:nvPr/>
        </p:nvSpPr>
        <p:spPr>
          <a:xfrm rot="16200000">
            <a:off x="-191538" y="1758713"/>
            <a:ext cx="1855942" cy="241956"/>
          </a:xfrm>
          <a:prstGeom prst="rect">
            <a:avLst/>
          </a:prstGeom>
          <a:noFill/>
        </p:spPr>
        <p:txBody>
          <a:bodyPr wrap="none" rtlCol="0">
            <a:spAutoFit/>
          </a:bodyPr>
          <a:lstStyle/>
          <a:p>
            <a:r>
              <a:rPr lang="en-US" sz="983"/>
              <a:t>Probability of Overall Survival </a:t>
            </a:r>
          </a:p>
        </p:txBody>
      </p:sp>
      <p:sp>
        <p:nvSpPr>
          <p:cNvPr id="80" name="TextBox 79"/>
          <p:cNvSpPr txBox="1"/>
          <p:nvPr/>
        </p:nvSpPr>
        <p:spPr>
          <a:xfrm rot="16200000">
            <a:off x="2561139" y="1746143"/>
            <a:ext cx="1855942" cy="241956"/>
          </a:xfrm>
          <a:prstGeom prst="rect">
            <a:avLst/>
          </a:prstGeom>
          <a:noFill/>
        </p:spPr>
        <p:txBody>
          <a:bodyPr wrap="none" rtlCol="0">
            <a:spAutoFit/>
          </a:bodyPr>
          <a:lstStyle/>
          <a:p>
            <a:r>
              <a:rPr lang="en-US" sz="983"/>
              <a:t>Probability of Overall Survival </a:t>
            </a:r>
          </a:p>
        </p:txBody>
      </p:sp>
      <p:sp>
        <p:nvSpPr>
          <p:cNvPr id="81" name="TextBox 80"/>
          <p:cNvSpPr txBox="1"/>
          <p:nvPr/>
        </p:nvSpPr>
        <p:spPr>
          <a:xfrm rot="16200000">
            <a:off x="-196019" y="5245933"/>
            <a:ext cx="1855942" cy="241956"/>
          </a:xfrm>
          <a:prstGeom prst="rect">
            <a:avLst/>
          </a:prstGeom>
          <a:noFill/>
        </p:spPr>
        <p:txBody>
          <a:bodyPr wrap="none" rtlCol="0">
            <a:spAutoFit/>
          </a:bodyPr>
          <a:lstStyle/>
          <a:p>
            <a:r>
              <a:rPr lang="en-US" sz="983"/>
              <a:t>Probability of Overall Survival </a:t>
            </a:r>
          </a:p>
        </p:txBody>
      </p:sp>
      <p:sp>
        <p:nvSpPr>
          <p:cNvPr id="82" name="TextBox 81"/>
          <p:cNvSpPr txBox="1"/>
          <p:nvPr/>
        </p:nvSpPr>
        <p:spPr>
          <a:xfrm rot="16200000">
            <a:off x="2530187" y="5194775"/>
            <a:ext cx="1855942" cy="241956"/>
          </a:xfrm>
          <a:prstGeom prst="rect">
            <a:avLst/>
          </a:prstGeom>
          <a:noFill/>
        </p:spPr>
        <p:txBody>
          <a:bodyPr wrap="none" rtlCol="0">
            <a:spAutoFit/>
          </a:bodyPr>
          <a:lstStyle/>
          <a:p>
            <a:r>
              <a:rPr lang="en-US" sz="983"/>
              <a:t>Probability of Overall Survival </a:t>
            </a:r>
          </a:p>
        </p:txBody>
      </p:sp>
      <p:sp>
        <p:nvSpPr>
          <p:cNvPr id="83" name="Rectangle 82"/>
          <p:cNvSpPr/>
          <p:nvPr/>
        </p:nvSpPr>
        <p:spPr>
          <a:xfrm>
            <a:off x="4172158" y="4177952"/>
            <a:ext cx="1842708" cy="45233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786" spc="-1">
                <a:solidFill>
                  <a:srgbClr val="000000"/>
                </a:solidFill>
                <a:latin typeface="Arial"/>
                <a:ea typeface="DejaVu Sans"/>
              </a:rPr>
              <a:t>WA-Communities (Multi-groups)</a:t>
            </a:r>
            <a:endParaRPr lang="en-US" sz="786" spc="-1">
              <a:solidFill>
                <a:srgbClr val="000000"/>
              </a:solidFill>
              <a:latin typeface="Arial"/>
            </a:endParaRPr>
          </a:p>
        </p:txBody>
      </p:sp>
      <p:sp>
        <p:nvSpPr>
          <p:cNvPr id="84" name="TextBox 485"/>
          <p:cNvSpPr/>
          <p:nvPr/>
        </p:nvSpPr>
        <p:spPr>
          <a:xfrm>
            <a:off x="688559" y="4032337"/>
            <a:ext cx="44927" cy="19487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898581"/>
            <a:r>
              <a:rPr lang="en-US" sz="1376" b="1" spc="-1">
                <a:solidFill>
                  <a:srgbClr val="000000"/>
                </a:solidFill>
                <a:latin typeface="Arial"/>
              </a:rPr>
              <a:t>c</a:t>
            </a:r>
            <a:endParaRPr lang="en-US" sz="1376" spc="-1">
              <a:solidFill>
                <a:srgbClr val="000000"/>
              </a:solidFill>
              <a:latin typeface="Arial"/>
            </a:endParaRPr>
          </a:p>
        </p:txBody>
      </p:sp>
      <p:sp>
        <p:nvSpPr>
          <p:cNvPr id="85" name="TextBox 485"/>
          <p:cNvSpPr/>
          <p:nvPr/>
        </p:nvSpPr>
        <p:spPr>
          <a:xfrm>
            <a:off x="3377619" y="4045525"/>
            <a:ext cx="44927" cy="19487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898581"/>
            <a:r>
              <a:rPr lang="en-US" sz="1376" b="1" spc="-1">
                <a:solidFill>
                  <a:srgbClr val="000000"/>
                </a:solidFill>
                <a:latin typeface="Arial"/>
              </a:rPr>
              <a:t>d</a:t>
            </a:r>
            <a:endParaRPr lang="en-US" sz="1376" spc="-1">
              <a:solidFill>
                <a:srgbClr val="000000"/>
              </a:solidFill>
              <a:latin typeface="Arial"/>
            </a:endParaRPr>
          </a:p>
        </p:txBody>
      </p:sp>
      <p:sp>
        <p:nvSpPr>
          <p:cNvPr id="86" name="TextBox 485"/>
          <p:cNvSpPr/>
          <p:nvPr/>
        </p:nvSpPr>
        <p:spPr>
          <a:xfrm>
            <a:off x="682317" y="621299"/>
            <a:ext cx="44927" cy="19487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898581"/>
            <a:r>
              <a:rPr lang="en-US" sz="1376" spc="-1">
                <a:solidFill>
                  <a:srgbClr val="000000"/>
                </a:solidFill>
                <a:latin typeface="Arial"/>
              </a:rPr>
              <a:t>a</a:t>
            </a:r>
          </a:p>
        </p:txBody>
      </p:sp>
      <p:sp>
        <p:nvSpPr>
          <p:cNvPr id="87" name="TextBox 485"/>
          <p:cNvSpPr/>
          <p:nvPr/>
        </p:nvSpPr>
        <p:spPr>
          <a:xfrm>
            <a:off x="3400082" y="588422"/>
            <a:ext cx="44927" cy="19487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898581"/>
            <a:r>
              <a:rPr lang="en-US" sz="1376" spc="-1">
                <a:solidFill>
                  <a:srgbClr val="000000"/>
                </a:solidFill>
                <a:latin typeface="Arial"/>
              </a:rPr>
              <a:t>b</a:t>
            </a:r>
          </a:p>
        </p:txBody>
      </p:sp>
      <p:sp>
        <p:nvSpPr>
          <p:cNvPr id="44" name="TextBox 43"/>
          <p:cNvSpPr txBox="1"/>
          <p:nvPr/>
        </p:nvSpPr>
        <p:spPr>
          <a:xfrm>
            <a:off x="192357" y="6968733"/>
            <a:ext cx="6505303" cy="2492990"/>
          </a:xfrm>
          <a:prstGeom prst="rect">
            <a:avLst/>
          </a:prstGeom>
          <a:noFill/>
        </p:spPr>
        <p:txBody>
          <a:bodyPr wrap="square" rtlCol="0">
            <a:spAutoFit/>
          </a:bodyPr>
          <a:lstStyle/>
          <a:p>
            <a:pPr algn="just"/>
            <a:r>
              <a:rPr lang="en-US" sz="1200" b="1"/>
              <a:t>Supplementary Figure 10. Race-specific prognostic impact of BA and WA</a:t>
            </a:r>
          </a:p>
          <a:p>
            <a:pPr algn="just"/>
            <a:r>
              <a:rPr lang="en-US" sz="1200" b="1"/>
              <a:t>communities. </a:t>
            </a:r>
            <a:r>
              <a:rPr lang="en-US" sz="1200"/>
              <a:t>a) Kaplan-Meir curves showing a significant association of BA-community genes in BA patients (P=0.0523) but moderately significant in WA patients (P=0.097), in the BSW-Discovery cohort. b) Kaplan-Meir curves showing a significant association of WA-community genes in WA patients (P=0.07) but not significant in BA patients (P=0.26), in the BSW-Discovery cohort. c) Kaplan-Meir curves showing a moderately significant association of BA-community genes in BA patients (P=0.1) but not significant in WA patients (P=0.46), in the Roswell Park validation cohort. d) Kaplan-Meir curves showing a significant association of WA-community genes in WA patients (P=0.045) but not significant in BA patients (P=0.29), in the Roswell Park validation cohort. All tests adjust for age, stage, and BMI in the case of BSW-Discovery, and age &amp; stage in the case of Roswell Park. Statistical significance computed with Ward test.</a:t>
            </a:r>
          </a:p>
          <a:p>
            <a:pPr algn="just"/>
            <a:r>
              <a:rPr lang="en-US" sz="1200" b="1"/>
              <a:t> </a:t>
            </a:r>
          </a:p>
        </p:txBody>
      </p:sp>
      <p:sp>
        <p:nvSpPr>
          <p:cNvPr id="45" name="Oval 44"/>
          <p:cNvSpPr/>
          <p:nvPr/>
        </p:nvSpPr>
        <p:spPr>
          <a:xfrm>
            <a:off x="1160956" y="5610442"/>
            <a:ext cx="86877" cy="86877"/>
          </a:xfrm>
          <a:prstGeom prst="ellipse">
            <a:avLst/>
          </a:prstGeom>
          <a:solidFill>
            <a:srgbClr val="FF0000"/>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46" name="Oval 45"/>
          <p:cNvSpPr/>
          <p:nvPr/>
        </p:nvSpPr>
        <p:spPr>
          <a:xfrm>
            <a:off x="1160956" y="5752863"/>
            <a:ext cx="86877" cy="86877"/>
          </a:xfrm>
          <a:prstGeom prst="ellipse">
            <a:avLst/>
          </a:prstGeom>
          <a:solidFill>
            <a:srgbClr val="0000FF"/>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FFFFFF"/>
              </a:solidFill>
              <a:latin typeface="Arial"/>
              <a:ea typeface="DejaVu Sans"/>
            </a:endParaRPr>
          </a:p>
        </p:txBody>
      </p:sp>
      <p:sp>
        <p:nvSpPr>
          <p:cNvPr id="47" name="Oval 46"/>
          <p:cNvSpPr/>
          <p:nvPr/>
        </p:nvSpPr>
        <p:spPr>
          <a:xfrm>
            <a:off x="1270303" y="2598112"/>
            <a:ext cx="87319" cy="87319"/>
          </a:xfrm>
          <a:prstGeom prst="ellipse">
            <a:avLst/>
          </a:prstGeom>
          <a:solidFill>
            <a:srgbClr val="CA00CA"/>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48" name="Oval 47"/>
          <p:cNvSpPr/>
          <p:nvPr/>
        </p:nvSpPr>
        <p:spPr>
          <a:xfrm>
            <a:off x="1271733" y="2719786"/>
            <a:ext cx="87319" cy="87319"/>
          </a:xfrm>
          <a:prstGeom prst="ellipse">
            <a:avLst/>
          </a:prstGeom>
          <a:solidFill>
            <a:srgbClr val="00B000"/>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49" name="Rectangle 48"/>
          <p:cNvSpPr/>
          <p:nvPr/>
        </p:nvSpPr>
        <p:spPr>
          <a:xfrm>
            <a:off x="1404805" y="2549658"/>
            <a:ext cx="1930676" cy="259254"/>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983" spc="-1">
                <a:solidFill>
                  <a:srgbClr val="000000"/>
                </a:solidFill>
                <a:latin typeface="Arial"/>
                <a:ea typeface="DejaVu Sans"/>
              </a:rPr>
              <a:t>BA-communities-low, WA patients</a:t>
            </a:r>
            <a:endParaRPr lang="en-US" sz="983" spc="-1">
              <a:solidFill>
                <a:srgbClr val="000000"/>
              </a:solidFill>
              <a:latin typeface="Arial"/>
            </a:endParaRPr>
          </a:p>
          <a:p>
            <a:pPr>
              <a:lnSpc>
                <a:spcPct val="100000"/>
              </a:lnSpc>
            </a:pPr>
            <a:r>
              <a:rPr lang="en-US" sz="983" spc="-1">
                <a:solidFill>
                  <a:srgbClr val="000000"/>
                </a:solidFill>
                <a:latin typeface="Arial"/>
                <a:ea typeface="DejaVu Sans"/>
              </a:rPr>
              <a:t>BA-communities-high, WA patients</a:t>
            </a:r>
            <a:endParaRPr lang="en-US" sz="983" spc="-1">
              <a:solidFill>
                <a:srgbClr val="000000"/>
              </a:solidFill>
              <a:latin typeface="Arial"/>
            </a:endParaRPr>
          </a:p>
        </p:txBody>
      </p:sp>
      <p:sp>
        <p:nvSpPr>
          <p:cNvPr id="50" name="Oval 49"/>
          <p:cNvSpPr/>
          <p:nvPr/>
        </p:nvSpPr>
        <p:spPr>
          <a:xfrm>
            <a:off x="3934637" y="2582349"/>
            <a:ext cx="86877" cy="86877"/>
          </a:xfrm>
          <a:prstGeom prst="ellipse">
            <a:avLst/>
          </a:prstGeom>
          <a:solidFill>
            <a:srgbClr val="FF0000"/>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51" name="Oval 50"/>
          <p:cNvSpPr/>
          <p:nvPr/>
        </p:nvSpPr>
        <p:spPr>
          <a:xfrm>
            <a:off x="3934637" y="2724769"/>
            <a:ext cx="86877" cy="86877"/>
          </a:xfrm>
          <a:prstGeom prst="ellipse">
            <a:avLst/>
          </a:prstGeom>
          <a:solidFill>
            <a:srgbClr val="0000FF"/>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FFFFFF"/>
              </a:solidFill>
              <a:latin typeface="Arial"/>
              <a:ea typeface="DejaVu Sans"/>
            </a:endParaRPr>
          </a:p>
        </p:txBody>
      </p:sp>
      <p:sp>
        <p:nvSpPr>
          <p:cNvPr id="52" name="Rectangle 51"/>
          <p:cNvSpPr/>
          <p:nvPr/>
        </p:nvSpPr>
        <p:spPr>
          <a:xfrm>
            <a:off x="4050004" y="2608555"/>
            <a:ext cx="1964859" cy="2777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50000"/>
              </a:lnSpc>
            </a:pPr>
            <a:r>
              <a:rPr lang="en-US" sz="983" spc="-1">
                <a:solidFill>
                  <a:srgbClr val="000000"/>
                </a:solidFill>
                <a:latin typeface="Arial"/>
                <a:ea typeface="DejaVu Sans"/>
              </a:rPr>
              <a:t>WA-communities-low, BA patients</a:t>
            </a:r>
          </a:p>
          <a:p>
            <a:pPr>
              <a:lnSpc>
                <a:spcPct val="50000"/>
              </a:lnSpc>
            </a:pPr>
            <a:endParaRPr lang="en-US" sz="983" spc="-1">
              <a:solidFill>
                <a:srgbClr val="000000"/>
              </a:solidFill>
              <a:latin typeface="Arial"/>
            </a:endParaRPr>
          </a:p>
          <a:p>
            <a:pPr>
              <a:lnSpc>
                <a:spcPct val="50000"/>
              </a:lnSpc>
            </a:pPr>
            <a:r>
              <a:rPr lang="en-US" sz="983" spc="-1">
                <a:solidFill>
                  <a:srgbClr val="000000"/>
                </a:solidFill>
                <a:latin typeface="Arial"/>
                <a:ea typeface="DejaVu Sans"/>
              </a:rPr>
              <a:t>WA-communities-high, BA patients</a:t>
            </a:r>
            <a:endParaRPr lang="en-US" sz="983" spc="-1">
              <a:solidFill>
                <a:srgbClr val="000000"/>
              </a:solidFill>
              <a:latin typeface="Arial"/>
            </a:endParaRPr>
          </a:p>
        </p:txBody>
      </p:sp>
      <p:sp>
        <p:nvSpPr>
          <p:cNvPr id="64" name="Oval 63"/>
          <p:cNvSpPr/>
          <p:nvPr/>
        </p:nvSpPr>
        <p:spPr>
          <a:xfrm>
            <a:off x="1160989" y="5899248"/>
            <a:ext cx="87319" cy="87319"/>
          </a:xfrm>
          <a:prstGeom prst="ellipse">
            <a:avLst/>
          </a:prstGeom>
          <a:solidFill>
            <a:srgbClr val="CA00CA"/>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65" name="Oval 64"/>
          <p:cNvSpPr/>
          <p:nvPr/>
        </p:nvSpPr>
        <p:spPr>
          <a:xfrm>
            <a:off x="1162419" y="6020922"/>
            <a:ext cx="87319" cy="87319"/>
          </a:xfrm>
          <a:prstGeom prst="ellipse">
            <a:avLst/>
          </a:prstGeom>
          <a:solidFill>
            <a:srgbClr val="00B000"/>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66" name="Rectangle 65"/>
          <p:cNvSpPr/>
          <p:nvPr/>
        </p:nvSpPr>
        <p:spPr>
          <a:xfrm>
            <a:off x="1290105" y="5872536"/>
            <a:ext cx="2030712" cy="259254"/>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r>
              <a:rPr lang="en-US" sz="983" spc="-1">
                <a:solidFill>
                  <a:srgbClr val="000000"/>
                </a:solidFill>
                <a:latin typeface="Arial"/>
                <a:ea typeface="DejaVu Sans"/>
              </a:rPr>
              <a:t>BA-communities-low, WA patients</a:t>
            </a:r>
            <a:endParaRPr lang="en-US" sz="983" spc="-1">
              <a:solidFill>
                <a:srgbClr val="000000"/>
              </a:solidFill>
              <a:latin typeface="Arial"/>
            </a:endParaRPr>
          </a:p>
          <a:p>
            <a:pPr>
              <a:lnSpc>
                <a:spcPct val="100000"/>
              </a:lnSpc>
            </a:pPr>
            <a:r>
              <a:rPr lang="en-US" sz="983" spc="-1">
                <a:solidFill>
                  <a:srgbClr val="000000"/>
                </a:solidFill>
                <a:latin typeface="Arial"/>
                <a:ea typeface="DejaVu Sans"/>
              </a:rPr>
              <a:t>BA-communities-high, WA patients</a:t>
            </a:r>
            <a:endParaRPr lang="en-US" sz="983" spc="-1">
              <a:solidFill>
                <a:srgbClr val="000000"/>
              </a:solidFill>
              <a:latin typeface="Arial"/>
            </a:endParaRPr>
          </a:p>
        </p:txBody>
      </p:sp>
      <p:sp>
        <p:nvSpPr>
          <p:cNvPr id="67" name="Oval 66"/>
          <p:cNvSpPr/>
          <p:nvPr/>
        </p:nvSpPr>
        <p:spPr>
          <a:xfrm>
            <a:off x="3874500" y="5926481"/>
            <a:ext cx="86877" cy="86877"/>
          </a:xfrm>
          <a:prstGeom prst="ellipse">
            <a:avLst/>
          </a:prstGeom>
          <a:solidFill>
            <a:srgbClr val="FF0000"/>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68" name="Oval 67"/>
          <p:cNvSpPr/>
          <p:nvPr/>
        </p:nvSpPr>
        <p:spPr>
          <a:xfrm>
            <a:off x="3874500" y="6068901"/>
            <a:ext cx="86877" cy="86877"/>
          </a:xfrm>
          <a:prstGeom prst="ellipse">
            <a:avLst/>
          </a:prstGeom>
          <a:solidFill>
            <a:srgbClr val="0000FF"/>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FFFFFF"/>
              </a:solidFill>
              <a:latin typeface="Arial"/>
              <a:ea typeface="DejaVu Sans"/>
            </a:endParaRPr>
          </a:p>
        </p:txBody>
      </p:sp>
      <p:sp>
        <p:nvSpPr>
          <p:cNvPr id="72" name="Rectangle 71"/>
          <p:cNvSpPr/>
          <p:nvPr/>
        </p:nvSpPr>
        <p:spPr>
          <a:xfrm>
            <a:off x="3989866" y="5952687"/>
            <a:ext cx="2024996" cy="2777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50000"/>
              </a:lnSpc>
            </a:pPr>
            <a:r>
              <a:rPr lang="en-US" sz="983" spc="-1">
                <a:solidFill>
                  <a:srgbClr val="000000"/>
                </a:solidFill>
                <a:latin typeface="Arial"/>
                <a:ea typeface="DejaVu Sans"/>
              </a:rPr>
              <a:t>WA-communities-low, BA patients</a:t>
            </a:r>
          </a:p>
          <a:p>
            <a:pPr>
              <a:lnSpc>
                <a:spcPct val="50000"/>
              </a:lnSpc>
            </a:pPr>
            <a:endParaRPr lang="en-US" sz="983" spc="-1">
              <a:solidFill>
                <a:srgbClr val="000000"/>
              </a:solidFill>
              <a:latin typeface="Arial"/>
            </a:endParaRPr>
          </a:p>
          <a:p>
            <a:pPr>
              <a:lnSpc>
                <a:spcPct val="50000"/>
              </a:lnSpc>
            </a:pPr>
            <a:r>
              <a:rPr lang="en-US" sz="983" spc="-1">
                <a:solidFill>
                  <a:srgbClr val="000000"/>
                </a:solidFill>
                <a:latin typeface="Arial"/>
                <a:ea typeface="DejaVu Sans"/>
              </a:rPr>
              <a:t>WA-communities-high, BA patients</a:t>
            </a:r>
            <a:endParaRPr lang="en-US" sz="983" spc="-1">
              <a:solidFill>
                <a:srgbClr val="000000"/>
              </a:solidFill>
              <a:latin typeface="Arial"/>
            </a:endParaRPr>
          </a:p>
        </p:txBody>
      </p:sp>
      <p:sp>
        <p:nvSpPr>
          <p:cNvPr id="7" name="Oval 6">
            <a:extLst>
              <a:ext uri="{FF2B5EF4-FFF2-40B4-BE49-F238E27FC236}">
                <a16:creationId xmlns:a16="http://schemas.microsoft.com/office/drawing/2014/main" id="{8B37D521-01EC-AFAE-4EE5-F86407C54149}"/>
              </a:ext>
            </a:extLst>
          </p:cNvPr>
          <p:cNvSpPr/>
          <p:nvPr/>
        </p:nvSpPr>
        <p:spPr>
          <a:xfrm>
            <a:off x="3191706" y="4363608"/>
            <a:ext cx="86877" cy="86877"/>
          </a:xfrm>
          <a:prstGeom prst="ellipse">
            <a:avLst/>
          </a:prstGeom>
          <a:solidFill>
            <a:srgbClr val="FF0000"/>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8" name="Oval 7">
            <a:extLst>
              <a:ext uri="{FF2B5EF4-FFF2-40B4-BE49-F238E27FC236}">
                <a16:creationId xmlns:a16="http://schemas.microsoft.com/office/drawing/2014/main" id="{5BC6E1A2-0C69-3C6A-1F67-7DF5C4BB7EDA}"/>
              </a:ext>
            </a:extLst>
          </p:cNvPr>
          <p:cNvSpPr/>
          <p:nvPr/>
        </p:nvSpPr>
        <p:spPr>
          <a:xfrm>
            <a:off x="3211454" y="4896638"/>
            <a:ext cx="86877" cy="86877"/>
          </a:xfrm>
          <a:prstGeom prst="ellipse">
            <a:avLst/>
          </a:prstGeom>
          <a:solidFill>
            <a:srgbClr val="0000FF"/>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FFFFFF"/>
              </a:solidFill>
              <a:latin typeface="Arial"/>
              <a:ea typeface="DejaVu Sans"/>
            </a:endParaRPr>
          </a:p>
        </p:txBody>
      </p:sp>
      <p:sp>
        <p:nvSpPr>
          <p:cNvPr id="9" name="Oval 8">
            <a:extLst>
              <a:ext uri="{FF2B5EF4-FFF2-40B4-BE49-F238E27FC236}">
                <a16:creationId xmlns:a16="http://schemas.microsoft.com/office/drawing/2014/main" id="{A23B888E-678A-D11B-2325-85F96E755DAB}"/>
              </a:ext>
            </a:extLst>
          </p:cNvPr>
          <p:cNvSpPr/>
          <p:nvPr/>
        </p:nvSpPr>
        <p:spPr>
          <a:xfrm>
            <a:off x="6003304" y="4364921"/>
            <a:ext cx="87319" cy="87319"/>
          </a:xfrm>
          <a:prstGeom prst="ellipse">
            <a:avLst/>
          </a:prstGeom>
          <a:solidFill>
            <a:srgbClr val="CA00CA"/>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
        <p:nvSpPr>
          <p:cNvPr id="10" name="Oval 9">
            <a:extLst>
              <a:ext uri="{FF2B5EF4-FFF2-40B4-BE49-F238E27FC236}">
                <a16:creationId xmlns:a16="http://schemas.microsoft.com/office/drawing/2014/main" id="{B141F53F-8773-86B4-94E3-24FD56235973}"/>
              </a:ext>
            </a:extLst>
          </p:cNvPr>
          <p:cNvSpPr/>
          <p:nvPr/>
        </p:nvSpPr>
        <p:spPr>
          <a:xfrm>
            <a:off x="6001803" y="5037359"/>
            <a:ext cx="87319" cy="87319"/>
          </a:xfrm>
          <a:prstGeom prst="ellipse">
            <a:avLst/>
          </a:prstGeom>
          <a:solidFill>
            <a:srgbClr val="00B000"/>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769" spc="-1">
              <a:solidFill>
                <a:srgbClr val="000000"/>
              </a:solidFill>
              <a:latin typeface="Arial"/>
              <a:ea typeface="DejaVu Sans"/>
            </a:endParaRPr>
          </a:p>
        </p:txBody>
      </p:sp>
    </p:spTree>
    <p:extLst>
      <p:ext uri="{BB962C8B-B14F-4D97-AF65-F5344CB8AC3E}">
        <p14:creationId xmlns:p14="http://schemas.microsoft.com/office/powerpoint/2010/main" val="693985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0040" y="3172952"/>
            <a:ext cx="6217920" cy="1015663"/>
          </a:xfrm>
          <a:prstGeom prst="rect">
            <a:avLst/>
          </a:prstGeom>
          <a:noFill/>
        </p:spPr>
        <p:txBody>
          <a:bodyPr wrap="square" rtlCol="0">
            <a:spAutoFit/>
          </a:bodyPr>
          <a:lstStyle/>
          <a:p>
            <a:pPr algn="just"/>
            <a:r>
              <a:rPr lang="en-US" sz="1200" b="1"/>
              <a:t>Supplementary Figure 11: Combined KM plot showing the prognostic value when scores of BA-communities and scores of WA-communities are combined per patient.</a:t>
            </a:r>
            <a:r>
              <a:rPr lang="en-US" sz="1200"/>
              <a:t> a) BSW-discovery cohort, b) Roswell Park Cohort. Red lines indicates BA+WA communities-high. Blue lines indicates BA+WA communities-low. “ns” means not significant (log-rank test).</a:t>
            </a:r>
          </a:p>
        </p:txBody>
      </p:sp>
      <p:pic>
        <p:nvPicPr>
          <p:cNvPr id="4" name="Picture 3" descr="A screenshot of a graph&#10;&#10;AI-generated content may be incorrect.">
            <a:extLst>
              <a:ext uri="{FF2B5EF4-FFF2-40B4-BE49-F238E27FC236}">
                <a16:creationId xmlns:a16="http://schemas.microsoft.com/office/drawing/2014/main" id="{AF54CB15-BBC0-F255-7E81-BF1E79DA3A08}"/>
              </a:ext>
            </a:extLst>
          </p:cNvPr>
          <p:cNvPicPr>
            <a:picLocks noChangeAspect="1"/>
          </p:cNvPicPr>
          <p:nvPr/>
        </p:nvPicPr>
        <p:blipFill>
          <a:blip r:embed="rId2" cstate="print">
            <a:extLst>
              <a:ext uri="{28A0092B-C50C-407E-A947-70E740481C1C}">
                <a14:useLocalDpi xmlns:a14="http://schemas.microsoft.com/office/drawing/2010/main" val="0"/>
              </a:ext>
            </a:extLst>
          </a:blip>
          <a:srcRect l="2687" t="15365" r="9294" b="8914"/>
          <a:stretch/>
        </p:blipFill>
        <p:spPr>
          <a:xfrm>
            <a:off x="3736416" y="443822"/>
            <a:ext cx="2200332" cy="1987577"/>
          </a:xfrm>
          <a:prstGeom prst="rect">
            <a:avLst/>
          </a:prstGeom>
        </p:spPr>
      </p:pic>
      <p:pic>
        <p:nvPicPr>
          <p:cNvPr id="7" name="Picture 6" descr="A screenshot of a graph&#10;&#10;AI-generated content may be incorrect.">
            <a:extLst>
              <a:ext uri="{FF2B5EF4-FFF2-40B4-BE49-F238E27FC236}">
                <a16:creationId xmlns:a16="http://schemas.microsoft.com/office/drawing/2014/main" id="{B362ADD3-B631-9A36-050A-D37610E522BC}"/>
              </a:ext>
            </a:extLst>
          </p:cNvPr>
          <p:cNvPicPr>
            <a:picLocks noChangeAspect="1"/>
          </p:cNvPicPr>
          <p:nvPr/>
        </p:nvPicPr>
        <p:blipFill>
          <a:blip r:embed="rId3" cstate="print">
            <a:extLst>
              <a:ext uri="{28A0092B-C50C-407E-A947-70E740481C1C}">
                <a14:useLocalDpi xmlns:a14="http://schemas.microsoft.com/office/drawing/2010/main" val="0"/>
              </a:ext>
            </a:extLst>
          </a:blip>
          <a:srcRect l="2617" t="16366" r="10260" b="8979"/>
          <a:stretch/>
        </p:blipFill>
        <p:spPr>
          <a:xfrm>
            <a:off x="1011000" y="443822"/>
            <a:ext cx="2209049" cy="1987577"/>
          </a:xfrm>
          <a:prstGeom prst="rect">
            <a:avLst/>
          </a:prstGeom>
        </p:spPr>
      </p:pic>
      <p:sp>
        <p:nvSpPr>
          <p:cNvPr id="8" name="TextBox 7">
            <a:extLst>
              <a:ext uri="{FF2B5EF4-FFF2-40B4-BE49-F238E27FC236}">
                <a16:creationId xmlns:a16="http://schemas.microsoft.com/office/drawing/2014/main" id="{938F36D9-F1D1-D078-B633-86D841A7961E}"/>
              </a:ext>
            </a:extLst>
          </p:cNvPr>
          <p:cNvSpPr txBox="1"/>
          <p:nvPr/>
        </p:nvSpPr>
        <p:spPr>
          <a:xfrm>
            <a:off x="1825933" y="2431399"/>
            <a:ext cx="676091" cy="272201"/>
          </a:xfrm>
          <a:prstGeom prst="rect">
            <a:avLst/>
          </a:prstGeom>
          <a:noFill/>
        </p:spPr>
        <p:txBody>
          <a:bodyPr wrap="none" rtlCol="0">
            <a:spAutoFit/>
          </a:bodyPr>
          <a:lstStyle/>
          <a:p>
            <a:r>
              <a:rPr lang="en-US" sz="1179"/>
              <a:t>Months</a:t>
            </a:r>
          </a:p>
        </p:txBody>
      </p:sp>
      <p:sp>
        <p:nvSpPr>
          <p:cNvPr id="9" name="TextBox 8">
            <a:extLst>
              <a:ext uri="{FF2B5EF4-FFF2-40B4-BE49-F238E27FC236}">
                <a16:creationId xmlns:a16="http://schemas.microsoft.com/office/drawing/2014/main" id="{51B4196C-01C7-145B-C7E6-51A274590B26}"/>
              </a:ext>
            </a:extLst>
          </p:cNvPr>
          <p:cNvSpPr txBox="1"/>
          <p:nvPr/>
        </p:nvSpPr>
        <p:spPr>
          <a:xfrm rot="16200000">
            <a:off x="-37949" y="1250815"/>
            <a:ext cx="1855942" cy="241956"/>
          </a:xfrm>
          <a:prstGeom prst="rect">
            <a:avLst/>
          </a:prstGeom>
          <a:noFill/>
        </p:spPr>
        <p:txBody>
          <a:bodyPr wrap="none" rtlCol="0">
            <a:spAutoFit/>
          </a:bodyPr>
          <a:lstStyle/>
          <a:p>
            <a:r>
              <a:rPr lang="en-US" sz="983"/>
              <a:t>Probability of Overall Survival </a:t>
            </a:r>
          </a:p>
        </p:txBody>
      </p:sp>
      <p:sp>
        <p:nvSpPr>
          <p:cNvPr id="10" name="TextBox 9">
            <a:extLst>
              <a:ext uri="{FF2B5EF4-FFF2-40B4-BE49-F238E27FC236}">
                <a16:creationId xmlns:a16="http://schemas.microsoft.com/office/drawing/2014/main" id="{12EE895E-384D-D5A5-10B1-AD4FCE8B58B3}"/>
              </a:ext>
            </a:extLst>
          </p:cNvPr>
          <p:cNvSpPr txBox="1"/>
          <p:nvPr/>
        </p:nvSpPr>
        <p:spPr>
          <a:xfrm rot="16200000">
            <a:off x="2674913" y="1250815"/>
            <a:ext cx="1855942" cy="241956"/>
          </a:xfrm>
          <a:prstGeom prst="rect">
            <a:avLst/>
          </a:prstGeom>
          <a:noFill/>
        </p:spPr>
        <p:txBody>
          <a:bodyPr wrap="none" rtlCol="0">
            <a:spAutoFit/>
          </a:bodyPr>
          <a:lstStyle/>
          <a:p>
            <a:r>
              <a:rPr lang="en-US" sz="983"/>
              <a:t>Probability of Overall Survival </a:t>
            </a:r>
          </a:p>
        </p:txBody>
      </p:sp>
      <p:sp>
        <p:nvSpPr>
          <p:cNvPr id="11" name="TextBox 10">
            <a:extLst>
              <a:ext uri="{FF2B5EF4-FFF2-40B4-BE49-F238E27FC236}">
                <a16:creationId xmlns:a16="http://schemas.microsoft.com/office/drawing/2014/main" id="{EADF877C-D2F5-F946-C6E6-1B57363C2D6B}"/>
              </a:ext>
            </a:extLst>
          </p:cNvPr>
          <p:cNvSpPr txBox="1"/>
          <p:nvPr/>
        </p:nvSpPr>
        <p:spPr>
          <a:xfrm>
            <a:off x="4646413" y="2431398"/>
            <a:ext cx="676091" cy="272201"/>
          </a:xfrm>
          <a:prstGeom prst="rect">
            <a:avLst/>
          </a:prstGeom>
          <a:noFill/>
        </p:spPr>
        <p:txBody>
          <a:bodyPr wrap="none" rtlCol="0">
            <a:spAutoFit/>
          </a:bodyPr>
          <a:lstStyle/>
          <a:p>
            <a:r>
              <a:rPr lang="en-US" sz="1179"/>
              <a:t>Months</a:t>
            </a:r>
          </a:p>
        </p:txBody>
      </p:sp>
      <p:sp>
        <p:nvSpPr>
          <p:cNvPr id="12" name="TextBox 11">
            <a:extLst>
              <a:ext uri="{FF2B5EF4-FFF2-40B4-BE49-F238E27FC236}">
                <a16:creationId xmlns:a16="http://schemas.microsoft.com/office/drawing/2014/main" id="{6165F683-36A2-C364-9027-ADAD17DEE119}"/>
              </a:ext>
            </a:extLst>
          </p:cNvPr>
          <p:cNvSpPr txBox="1"/>
          <p:nvPr/>
        </p:nvSpPr>
        <p:spPr>
          <a:xfrm>
            <a:off x="2326132" y="1969377"/>
            <a:ext cx="874570" cy="257078"/>
          </a:xfrm>
          <a:prstGeom prst="rect">
            <a:avLst/>
          </a:prstGeom>
          <a:noFill/>
        </p:spPr>
        <p:txBody>
          <a:bodyPr wrap="none" rtlCol="0">
            <a:spAutoFit/>
          </a:bodyPr>
          <a:lstStyle/>
          <a:p>
            <a:r>
              <a:rPr lang="en-US" sz="1081"/>
              <a:t>P-value: ns</a:t>
            </a:r>
          </a:p>
        </p:txBody>
      </p:sp>
      <p:sp>
        <p:nvSpPr>
          <p:cNvPr id="13" name="TextBox 12">
            <a:extLst>
              <a:ext uri="{FF2B5EF4-FFF2-40B4-BE49-F238E27FC236}">
                <a16:creationId xmlns:a16="http://schemas.microsoft.com/office/drawing/2014/main" id="{14D0B9B5-3A3D-F6CB-CB1D-0DD15237D920}"/>
              </a:ext>
            </a:extLst>
          </p:cNvPr>
          <p:cNvSpPr txBox="1"/>
          <p:nvPr/>
        </p:nvSpPr>
        <p:spPr>
          <a:xfrm>
            <a:off x="4961875" y="1969377"/>
            <a:ext cx="874570" cy="257078"/>
          </a:xfrm>
          <a:prstGeom prst="rect">
            <a:avLst/>
          </a:prstGeom>
          <a:noFill/>
        </p:spPr>
        <p:txBody>
          <a:bodyPr wrap="none" rtlCol="0">
            <a:spAutoFit/>
          </a:bodyPr>
          <a:lstStyle/>
          <a:p>
            <a:r>
              <a:rPr lang="en-US" sz="1081"/>
              <a:t>P-value: ns</a:t>
            </a:r>
          </a:p>
        </p:txBody>
      </p:sp>
      <p:sp>
        <p:nvSpPr>
          <p:cNvPr id="14" name="TextBox 13">
            <a:extLst>
              <a:ext uri="{FF2B5EF4-FFF2-40B4-BE49-F238E27FC236}">
                <a16:creationId xmlns:a16="http://schemas.microsoft.com/office/drawing/2014/main" id="{7B5712E5-71B5-661C-8269-15D24DBC6A63}"/>
              </a:ext>
            </a:extLst>
          </p:cNvPr>
          <p:cNvSpPr txBox="1"/>
          <p:nvPr/>
        </p:nvSpPr>
        <p:spPr>
          <a:xfrm>
            <a:off x="1560120" y="212161"/>
            <a:ext cx="3831285" cy="257078"/>
          </a:xfrm>
          <a:prstGeom prst="rect">
            <a:avLst/>
          </a:prstGeom>
          <a:noFill/>
        </p:spPr>
        <p:txBody>
          <a:bodyPr wrap="none" rtlCol="0">
            <a:spAutoFit/>
          </a:bodyPr>
          <a:lstStyle/>
          <a:p>
            <a:r>
              <a:rPr lang="en-US" sz="1081"/>
              <a:t>BSW-discovery                                                  Roswell Park</a:t>
            </a:r>
          </a:p>
        </p:txBody>
      </p:sp>
      <p:sp>
        <p:nvSpPr>
          <p:cNvPr id="2" name="TextBox 1"/>
          <p:cNvSpPr txBox="1"/>
          <p:nvPr/>
        </p:nvSpPr>
        <p:spPr>
          <a:xfrm>
            <a:off x="723677" y="80887"/>
            <a:ext cx="2890870" cy="362934"/>
          </a:xfrm>
          <a:prstGeom prst="rect">
            <a:avLst/>
          </a:prstGeom>
          <a:noFill/>
        </p:spPr>
        <p:txBody>
          <a:bodyPr wrap="none" rtlCol="0">
            <a:spAutoFit/>
          </a:bodyPr>
          <a:lstStyle/>
          <a:p>
            <a:r>
              <a:rPr lang="en-US" sz="1769"/>
              <a:t>a                                       b</a:t>
            </a:r>
          </a:p>
        </p:txBody>
      </p:sp>
    </p:spTree>
    <p:extLst>
      <p:ext uri="{BB962C8B-B14F-4D97-AF65-F5344CB8AC3E}">
        <p14:creationId xmlns:p14="http://schemas.microsoft.com/office/powerpoint/2010/main" val="1986808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a:stretch/>
        </p:blipFill>
        <p:spPr>
          <a:xfrm>
            <a:off x="642486" y="3046614"/>
            <a:ext cx="5571426" cy="2785536"/>
          </a:xfrm>
          <a:prstGeom prst="rect">
            <a:avLst/>
          </a:prstGeom>
          <a:ln w="0">
            <a:noFill/>
          </a:ln>
        </p:spPr>
      </p:pic>
      <p:pic>
        <p:nvPicPr>
          <p:cNvPr id="7" name="Picture 6"/>
          <p:cNvPicPr/>
          <p:nvPr/>
        </p:nvPicPr>
        <p:blipFill>
          <a:blip r:embed="rId3"/>
          <a:stretch/>
        </p:blipFill>
        <p:spPr>
          <a:xfrm>
            <a:off x="642486" y="663792"/>
            <a:ext cx="5571426" cy="2785536"/>
          </a:xfrm>
          <a:prstGeom prst="rect">
            <a:avLst/>
          </a:prstGeom>
          <a:ln w="0">
            <a:noFill/>
          </a:ln>
        </p:spPr>
      </p:pic>
      <p:sp>
        <p:nvSpPr>
          <p:cNvPr id="8" name="TextBox 7"/>
          <p:cNvSpPr txBox="1"/>
          <p:nvPr/>
        </p:nvSpPr>
        <p:spPr>
          <a:xfrm>
            <a:off x="521852" y="663791"/>
            <a:ext cx="1139119" cy="283719"/>
          </a:xfrm>
          <a:prstGeom prst="rect">
            <a:avLst/>
          </a:prstGeom>
          <a:noFill/>
          <a:ln w="0">
            <a:noFill/>
          </a:ln>
        </p:spPr>
        <p:txBody>
          <a:bodyPr lIns="88441" tIns="44220" rIns="88441" bIns="44220" anchor="t">
            <a:noAutofit/>
          </a:bodyPr>
          <a:lstStyle/>
          <a:p>
            <a:r>
              <a:rPr lang="en-US" sz="1376" b="1" spc="-1">
                <a:solidFill>
                  <a:srgbClr val="000000"/>
                </a:solidFill>
                <a:latin typeface="Arial"/>
              </a:rPr>
              <a:t>BA patients</a:t>
            </a:r>
            <a:endParaRPr lang="en-US" sz="1376" spc="-1">
              <a:solidFill>
                <a:srgbClr val="000000"/>
              </a:solidFill>
              <a:latin typeface="Arial"/>
            </a:endParaRPr>
          </a:p>
        </p:txBody>
      </p:sp>
      <p:sp>
        <p:nvSpPr>
          <p:cNvPr id="9" name="TextBox 8"/>
          <p:cNvSpPr txBox="1"/>
          <p:nvPr/>
        </p:nvSpPr>
        <p:spPr>
          <a:xfrm>
            <a:off x="521852" y="3155933"/>
            <a:ext cx="1572480" cy="591847"/>
          </a:xfrm>
          <a:prstGeom prst="rect">
            <a:avLst/>
          </a:prstGeom>
          <a:noFill/>
          <a:ln w="0">
            <a:noFill/>
          </a:ln>
        </p:spPr>
        <p:txBody>
          <a:bodyPr lIns="88441" tIns="44220" rIns="88441" bIns="44220" anchor="t">
            <a:noAutofit/>
          </a:bodyPr>
          <a:lstStyle/>
          <a:p>
            <a:r>
              <a:rPr lang="en-US" sz="1376" b="1" spc="-1">
                <a:solidFill>
                  <a:srgbClr val="000000"/>
                </a:solidFill>
                <a:latin typeface="Arial"/>
              </a:rPr>
              <a:t>WA patients</a:t>
            </a:r>
            <a:endParaRPr lang="en-US" sz="1376" spc="-1">
              <a:solidFill>
                <a:srgbClr val="000000"/>
              </a:solidFill>
              <a:latin typeface="Arial"/>
            </a:endParaRPr>
          </a:p>
        </p:txBody>
      </p:sp>
      <p:sp>
        <p:nvSpPr>
          <p:cNvPr id="10" name="TextBox 9"/>
          <p:cNvSpPr txBox="1"/>
          <p:nvPr/>
        </p:nvSpPr>
        <p:spPr>
          <a:xfrm>
            <a:off x="1047192" y="20040"/>
            <a:ext cx="5166720" cy="591847"/>
          </a:xfrm>
          <a:prstGeom prst="rect">
            <a:avLst/>
          </a:prstGeom>
          <a:noFill/>
          <a:ln w="0">
            <a:noFill/>
          </a:ln>
        </p:spPr>
        <p:txBody>
          <a:bodyPr lIns="88441" tIns="44220" rIns="88441" bIns="44220" anchor="t">
            <a:noAutofit/>
          </a:bodyPr>
          <a:lstStyle/>
          <a:p>
            <a:r>
              <a:rPr lang="en-US" sz="1179" b="1" spc="-1">
                <a:solidFill>
                  <a:srgbClr val="000000"/>
                </a:solidFill>
                <a:latin typeface="Arial"/>
              </a:rPr>
              <a:t>WA-Community-1:</a:t>
            </a:r>
            <a:endParaRPr lang="en-US" sz="1179" spc="-1">
              <a:solidFill>
                <a:srgbClr val="000000"/>
              </a:solidFill>
              <a:latin typeface="Arial"/>
            </a:endParaRPr>
          </a:p>
          <a:p>
            <a:r>
              <a:rPr lang="en-US" sz="1179" i="1" spc="-1">
                <a:solidFill>
                  <a:srgbClr val="000000"/>
                </a:solidFill>
                <a:latin typeface="Arial"/>
              </a:rPr>
              <a:t>CTLA4 CD8A CD4 CD163 CD68 PTPRC HIF1A GZMB PLK1 PDCD1 CD3E CD3D CD3G</a:t>
            </a:r>
            <a:endParaRPr lang="en-US" sz="1179" spc="-1">
              <a:solidFill>
                <a:srgbClr val="000000"/>
              </a:solidFill>
              <a:latin typeface="Arial"/>
            </a:endParaRPr>
          </a:p>
        </p:txBody>
      </p:sp>
      <p:sp>
        <p:nvSpPr>
          <p:cNvPr id="11" name="TextBox 10"/>
          <p:cNvSpPr txBox="1"/>
          <p:nvPr/>
        </p:nvSpPr>
        <p:spPr>
          <a:xfrm>
            <a:off x="0" y="8131634"/>
            <a:ext cx="6858000" cy="1754326"/>
          </a:xfrm>
          <a:prstGeom prst="rect">
            <a:avLst/>
          </a:prstGeom>
          <a:noFill/>
        </p:spPr>
        <p:txBody>
          <a:bodyPr wrap="square" rtlCol="0">
            <a:spAutoFit/>
          </a:bodyPr>
          <a:lstStyle/>
          <a:p>
            <a:pPr algn="just"/>
            <a:r>
              <a:rPr lang="en-US" sz="1200" b="1"/>
              <a:t>Supplementary Figure 12</a:t>
            </a:r>
            <a:r>
              <a:rPr lang="en-US" sz="1200"/>
              <a:t>. </a:t>
            </a:r>
            <a:r>
              <a:rPr lang="en-US" sz="1200" b="1"/>
              <a:t>Spatial distribution of WA-Community-1 interactions in BA and WA TNBC tumors based on spatial </a:t>
            </a:r>
            <a:r>
              <a:rPr lang="en-US" sz="1200" b="1" dirty="0" err="1"/>
              <a:t>transcriptomics</a:t>
            </a:r>
            <a:r>
              <a:rPr lang="en-US" sz="1200" b="1"/>
              <a:t> data. </a:t>
            </a:r>
            <a:r>
              <a:rPr lang="en-US" sz="1200"/>
              <a:t>Using published spatial </a:t>
            </a:r>
            <a:r>
              <a:rPr lang="en-US" sz="1200" dirty="0" err="1"/>
              <a:t>transcriptomics</a:t>
            </a:r>
            <a:r>
              <a:rPr lang="en-US" sz="1200"/>
              <a:t> data</a:t>
            </a:r>
            <a:r>
              <a:rPr lang="en-US" sz="1200" dirty="0"/>
              <a:t> (PMC9812886), </a:t>
            </a:r>
            <a:r>
              <a:rPr lang="en-US" sz="1200"/>
              <a:t>the localization of genes associated with WA-Community-1 (Exhausted Cytotoxic T cells, Helper T cells, Macrophages, and Hypoxia) was assessed in both BA and WA TNBC patients. The genes related to WA-Community-1 were uniformly dispersed throughout </a:t>
            </a:r>
            <a:r>
              <a:rPr lang="en-US" sz="1200" dirty="0" err="1"/>
              <a:t>thetumors</a:t>
            </a:r>
            <a:r>
              <a:rPr lang="en-US" sz="1200"/>
              <a:t> in WA patients, without any discernible clustering. In addition, genes linked to WA-Community-1 interactions were more prevalent in WA tumors compared to BA tumors. Bottom: number of spots expressing WA-Community 1 query genes in BA and WA patients (10 each). P-value derived from t-test. </a:t>
            </a:r>
            <a:r>
              <a:rPr lang="en-US" sz="1200">
                <a:effectLst/>
                <a:latin typeface="Arial" panose="020B0604020202020204" pitchFamily="34" charset="0"/>
                <a:ea typeface="Noto Serif CJK SC"/>
              </a:rPr>
              <a:t>Source data are provided as a Source Data file.</a:t>
            </a:r>
            <a:endParaRPr lang="en-US" sz="1200"/>
          </a:p>
        </p:txBody>
      </p:sp>
      <p:pic>
        <p:nvPicPr>
          <p:cNvPr id="3" name="Picture 2" descr="A graph with a red and blue bar&#10;&#10;AI-generated content may be incorrect.">
            <a:extLst>
              <a:ext uri="{FF2B5EF4-FFF2-40B4-BE49-F238E27FC236}">
                <a16:creationId xmlns:a16="http://schemas.microsoft.com/office/drawing/2014/main" id="{E29954CB-FBCD-CD85-A895-71E95E5A45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7954" y="5658397"/>
            <a:ext cx="1671924" cy="2360690"/>
          </a:xfrm>
          <a:prstGeom prst="rect">
            <a:avLst/>
          </a:prstGeom>
        </p:spPr>
      </p:pic>
      <p:sp>
        <p:nvSpPr>
          <p:cNvPr id="4" name="TextBox 3">
            <a:extLst>
              <a:ext uri="{FF2B5EF4-FFF2-40B4-BE49-F238E27FC236}">
                <a16:creationId xmlns:a16="http://schemas.microsoft.com/office/drawing/2014/main" id="{84F5D2C2-BA4C-CDAC-B257-6C6684A7C933}"/>
              </a:ext>
            </a:extLst>
          </p:cNvPr>
          <p:cNvSpPr txBox="1"/>
          <p:nvPr/>
        </p:nvSpPr>
        <p:spPr>
          <a:xfrm rot="16200000">
            <a:off x="1622056" y="6605067"/>
            <a:ext cx="1288858" cy="272201"/>
          </a:xfrm>
          <a:prstGeom prst="rect">
            <a:avLst/>
          </a:prstGeom>
          <a:noFill/>
        </p:spPr>
        <p:txBody>
          <a:bodyPr wrap="none" rtlCol="0">
            <a:spAutoFit/>
          </a:bodyPr>
          <a:lstStyle/>
          <a:p>
            <a:r>
              <a:rPr lang="en-US" sz="1179"/>
              <a:t>Number of spots</a:t>
            </a:r>
          </a:p>
        </p:txBody>
      </p:sp>
      <p:sp>
        <p:nvSpPr>
          <p:cNvPr id="5" name="TextBox 4">
            <a:extLst>
              <a:ext uri="{FF2B5EF4-FFF2-40B4-BE49-F238E27FC236}">
                <a16:creationId xmlns:a16="http://schemas.microsoft.com/office/drawing/2014/main" id="{C9BD0F19-E24F-A0E4-2838-CA14B553D03D}"/>
              </a:ext>
            </a:extLst>
          </p:cNvPr>
          <p:cNvSpPr txBox="1"/>
          <p:nvPr/>
        </p:nvSpPr>
        <p:spPr>
          <a:xfrm>
            <a:off x="2912002" y="5680929"/>
            <a:ext cx="743826" cy="302445"/>
          </a:xfrm>
          <a:prstGeom prst="rect">
            <a:avLst/>
          </a:prstGeom>
          <a:noFill/>
        </p:spPr>
        <p:txBody>
          <a:bodyPr wrap="none" rtlCol="0">
            <a:spAutoFit/>
          </a:bodyPr>
          <a:lstStyle/>
          <a:p>
            <a:r>
              <a:rPr lang="en-US" sz="1376"/>
              <a:t>P=0.04</a:t>
            </a:r>
          </a:p>
        </p:txBody>
      </p:sp>
    </p:spTree>
    <p:extLst>
      <p:ext uri="{BB962C8B-B14F-4D97-AF65-F5344CB8AC3E}">
        <p14:creationId xmlns:p14="http://schemas.microsoft.com/office/powerpoint/2010/main" val="444812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5765" t="15336" r="15038" b="16495"/>
          <a:stretch/>
        </p:blipFill>
        <p:spPr>
          <a:xfrm>
            <a:off x="1221531" y="5354493"/>
            <a:ext cx="1971840" cy="3190311"/>
          </a:xfrm>
          <a:prstGeom prst="rect">
            <a:avLst/>
          </a:prstGeom>
        </p:spPr>
      </p:pic>
      <p:sp>
        <p:nvSpPr>
          <p:cNvPr id="7" name="Rectangle 6"/>
          <p:cNvSpPr/>
          <p:nvPr/>
        </p:nvSpPr>
        <p:spPr>
          <a:xfrm>
            <a:off x="0" y="8694494"/>
            <a:ext cx="6858000" cy="1154162"/>
          </a:xfrm>
          <a:prstGeom prst="rect">
            <a:avLst/>
          </a:prstGeom>
        </p:spPr>
        <p:txBody>
          <a:bodyPr wrap="square" lIns="91440" tIns="45720" rIns="91440" bIns="45720" anchor="t">
            <a:spAutoFit/>
          </a:bodyPr>
          <a:lstStyle/>
          <a:p>
            <a:pPr algn="just"/>
            <a:r>
              <a:rPr lang="en-US" sz="1150" b="1"/>
              <a:t>Supplementary Figure 13</a:t>
            </a:r>
            <a:r>
              <a:rPr lang="en-US" sz="1150"/>
              <a:t>. a) increased abundance of MPO in cluster 1 in Roswell Park validation cohort. b) same as in a) but in cluster 9 BSW2 validation cohort. c) Increased interaction of neutrophils identified using myeloperoxidase (MPO) with exhausted T cells in WA compared to BA TNBC in the Roswell Park validation cohort .d) same as in c) but for BSW2 validation cohort.  P value using t-test. </a:t>
            </a:r>
            <a:r>
              <a:rPr lang="en-US" sz="1150">
                <a:effectLst/>
                <a:ea typeface="Noto Serif CJK SC"/>
              </a:rPr>
              <a:t>Source data are provided as a Source Data file.</a:t>
            </a:r>
            <a:r>
              <a:rPr lang="en-US" sz="1150">
                <a:ea typeface="Noto Serif CJK SC"/>
              </a:rPr>
              <a:t> </a:t>
            </a:r>
            <a:r>
              <a:rPr lang="en-US" sz="1150"/>
              <a:t>Box plots represent the median (center line), interquartile range (25%–75%; bounds of the box), and whiskers extending to the 1.5 IQRs.</a:t>
            </a: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6582" t="6555" r="2645" b="-1900"/>
          <a:stretch/>
        </p:blipFill>
        <p:spPr>
          <a:xfrm>
            <a:off x="815947" y="66952"/>
            <a:ext cx="5058187" cy="3224286"/>
          </a:xfrm>
          <a:prstGeom prst="rect">
            <a:avLst/>
          </a:prstGeom>
        </p:spPr>
      </p:pic>
      <p:sp>
        <p:nvSpPr>
          <p:cNvPr id="5" name="TextBox 485"/>
          <p:cNvSpPr/>
          <p:nvPr/>
        </p:nvSpPr>
        <p:spPr>
          <a:xfrm>
            <a:off x="664057" y="108074"/>
            <a:ext cx="44927" cy="19487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r>
              <a:rPr lang="en-US" sz="1376" spc="-1">
                <a:solidFill>
                  <a:srgbClr val="000000"/>
                </a:solidFill>
              </a:rPr>
              <a:t>a</a:t>
            </a:r>
          </a:p>
        </p:txBody>
      </p:sp>
      <p:sp>
        <p:nvSpPr>
          <p:cNvPr id="8" name="TextBox 485"/>
          <p:cNvSpPr/>
          <p:nvPr/>
        </p:nvSpPr>
        <p:spPr>
          <a:xfrm>
            <a:off x="3596920" y="5071019"/>
            <a:ext cx="44927" cy="19487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898581"/>
            <a:r>
              <a:rPr lang="en-US" sz="1376" spc="-1">
                <a:solidFill>
                  <a:srgbClr val="000000"/>
                </a:solidFill>
                <a:latin typeface="Arial"/>
              </a:rPr>
              <a:t>c</a:t>
            </a:r>
          </a:p>
        </p:txBody>
      </p:sp>
      <p:sp>
        <p:nvSpPr>
          <p:cNvPr id="3" name="TextBox 2"/>
          <p:cNvSpPr txBox="1"/>
          <p:nvPr/>
        </p:nvSpPr>
        <p:spPr>
          <a:xfrm rot="16200000">
            <a:off x="213873" y="6813549"/>
            <a:ext cx="1637425" cy="272201"/>
          </a:xfrm>
          <a:prstGeom prst="rect">
            <a:avLst/>
          </a:prstGeom>
          <a:noFill/>
        </p:spPr>
        <p:txBody>
          <a:bodyPr wrap="none" rtlCol="0">
            <a:spAutoFit/>
          </a:bodyPr>
          <a:lstStyle/>
          <a:p>
            <a:r>
              <a:rPr lang="en-US" sz="1179"/>
              <a:t>Interaction Coefficient</a:t>
            </a:r>
          </a:p>
        </p:txBody>
      </p:sp>
      <p:sp>
        <p:nvSpPr>
          <p:cNvPr id="9" name="TextBox 8"/>
          <p:cNvSpPr txBox="1"/>
          <p:nvPr/>
        </p:nvSpPr>
        <p:spPr>
          <a:xfrm>
            <a:off x="1374657" y="205512"/>
            <a:ext cx="2298582" cy="362934"/>
          </a:xfrm>
          <a:prstGeom prst="rect">
            <a:avLst/>
          </a:prstGeom>
          <a:noFill/>
        </p:spPr>
        <p:txBody>
          <a:bodyPr wrap="none" rtlCol="0">
            <a:spAutoFit/>
          </a:bodyPr>
          <a:lstStyle/>
          <a:p>
            <a:r>
              <a:rPr lang="en-US" sz="1769"/>
              <a:t>P=0, t-statistics =120</a:t>
            </a:r>
          </a:p>
        </p:txBody>
      </p:sp>
      <p:pic>
        <p:nvPicPr>
          <p:cNvPr id="11" name="Picture 10"/>
          <p:cNvPicPr>
            <a:picLocks noChangeAspect="1"/>
          </p:cNvPicPr>
          <p:nvPr/>
        </p:nvPicPr>
        <p:blipFill rotWithShape="1">
          <a:blip r:embed="rId5"/>
          <a:srcRect l="8240" t="4436" r="9459"/>
          <a:stretch/>
        </p:blipFill>
        <p:spPr>
          <a:xfrm>
            <a:off x="782940" y="3367034"/>
            <a:ext cx="5124200" cy="2246882"/>
          </a:xfrm>
          <a:prstGeom prst="rect">
            <a:avLst/>
          </a:prstGeom>
        </p:spPr>
      </p:pic>
      <p:pic>
        <p:nvPicPr>
          <p:cNvPr id="12" name="Picture 11"/>
          <p:cNvPicPr>
            <a:picLocks noChangeAspect="1"/>
          </p:cNvPicPr>
          <p:nvPr/>
        </p:nvPicPr>
        <p:blipFill rotWithShape="1">
          <a:blip r:embed="rId6"/>
          <a:srcRect l="5999" t="15609" r="21821" b="16767"/>
          <a:stretch/>
        </p:blipFill>
        <p:spPr>
          <a:xfrm>
            <a:off x="3673239" y="5737741"/>
            <a:ext cx="1585088" cy="2791451"/>
          </a:xfrm>
          <a:prstGeom prst="rect">
            <a:avLst/>
          </a:prstGeom>
        </p:spPr>
      </p:pic>
      <p:sp>
        <p:nvSpPr>
          <p:cNvPr id="13" name="TextBox 12"/>
          <p:cNvSpPr txBox="1"/>
          <p:nvPr/>
        </p:nvSpPr>
        <p:spPr>
          <a:xfrm rot="16200000">
            <a:off x="2687359" y="6793246"/>
            <a:ext cx="1637425" cy="272201"/>
          </a:xfrm>
          <a:prstGeom prst="rect">
            <a:avLst/>
          </a:prstGeom>
          <a:noFill/>
        </p:spPr>
        <p:txBody>
          <a:bodyPr wrap="none" rtlCol="0">
            <a:spAutoFit/>
          </a:bodyPr>
          <a:lstStyle/>
          <a:p>
            <a:r>
              <a:rPr lang="en-US" sz="1179"/>
              <a:t>Interaction Coefficient</a:t>
            </a:r>
          </a:p>
        </p:txBody>
      </p:sp>
      <p:sp>
        <p:nvSpPr>
          <p:cNvPr id="14" name="TextBox 13"/>
          <p:cNvSpPr txBox="1"/>
          <p:nvPr/>
        </p:nvSpPr>
        <p:spPr>
          <a:xfrm>
            <a:off x="1701399" y="8467627"/>
            <a:ext cx="4100033" cy="304058"/>
          </a:xfrm>
          <a:prstGeom prst="rect">
            <a:avLst/>
          </a:prstGeom>
          <a:noFill/>
        </p:spPr>
        <p:txBody>
          <a:bodyPr wrap="none" rtlCol="0">
            <a:spAutoFit/>
          </a:bodyPr>
          <a:lstStyle/>
          <a:p>
            <a:r>
              <a:rPr lang="en-US" sz="1376"/>
              <a:t>BA           WA                            BA        WA            </a:t>
            </a:r>
          </a:p>
        </p:txBody>
      </p:sp>
      <p:sp>
        <p:nvSpPr>
          <p:cNvPr id="15" name="TextBox 14"/>
          <p:cNvSpPr txBox="1"/>
          <p:nvPr/>
        </p:nvSpPr>
        <p:spPr>
          <a:xfrm>
            <a:off x="3981241" y="5793566"/>
            <a:ext cx="969084" cy="362934"/>
          </a:xfrm>
          <a:prstGeom prst="rect">
            <a:avLst/>
          </a:prstGeom>
          <a:noFill/>
        </p:spPr>
        <p:txBody>
          <a:bodyPr wrap="none" rtlCol="0">
            <a:spAutoFit/>
          </a:bodyPr>
          <a:lstStyle/>
          <a:p>
            <a:r>
              <a:rPr lang="en-US" sz="1769"/>
              <a:t>P= 0.03</a:t>
            </a:r>
          </a:p>
        </p:txBody>
      </p:sp>
      <p:sp>
        <p:nvSpPr>
          <p:cNvPr id="16" name="TextBox 15"/>
          <p:cNvSpPr txBox="1"/>
          <p:nvPr/>
        </p:nvSpPr>
        <p:spPr>
          <a:xfrm>
            <a:off x="3619383" y="3490858"/>
            <a:ext cx="2172564" cy="362934"/>
          </a:xfrm>
          <a:prstGeom prst="rect">
            <a:avLst/>
          </a:prstGeom>
          <a:noFill/>
        </p:spPr>
        <p:txBody>
          <a:bodyPr wrap="none" rtlCol="0">
            <a:spAutoFit/>
          </a:bodyPr>
          <a:lstStyle/>
          <a:p>
            <a:r>
              <a:rPr lang="en-US" sz="1769"/>
              <a:t>P=0, t-statistics =95</a:t>
            </a:r>
          </a:p>
        </p:txBody>
      </p:sp>
      <p:sp>
        <p:nvSpPr>
          <p:cNvPr id="17" name="TextBox 16"/>
          <p:cNvSpPr txBox="1"/>
          <p:nvPr/>
        </p:nvSpPr>
        <p:spPr>
          <a:xfrm>
            <a:off x="1640283" y="5815916"/>
            <a:ext cx="969084" cy="362934"/>
          </a:xfrm>
          <a:prstGeom prst="rect">
            <a:avLst/>
          </a:prstGeom>
          <a:noFill/>
        </p:spPr>
        <p:txBody>
          <a:bodyPr wrap="none" rtlCol="0">
            <a:spAutoFit/>
          </a:bodyPr>
          <a:lstStyle/>
          <a:p>
            <a:r>
              <a:rPr lang="en-US" sz="1769"/>
              <a:t>P= 0.05</a:t>
            </a:r>
          </a:p>
        </p:txBody>
      </p:sp>
      <p:sp>
        <p:nvSpPr>
          <p:cNvPr id="19" name="TextBox 485"/>
          <p:cNvSpPr/>
          <p:nvPr/>
        </p:nvSpPr>
        <p:spPr>
          <a:xfrm>
            <a:off x="708984" y="257834"/>
            <a:ext cx="149760" cy="641867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898581"/>
            <a:r>
              <a:rPr lang="en-US" sz="1376" spc="-1">
                <a:solidFill>
                  <a:srgbClr val="000000"/>
                </a:solidFill>
                <a:latin typeface="Arial"/>
              </a:rPr>
              <a:t>b</a:t>
            </a:r>
          </a:p>
        </p:txBody>
      </p:sp>
      <p:sp>
        <p:nvSpPr>
          <p:cNvPr id="21" name="TextBox 485"/>
          <p:cNvSpPr/>
          <p:nvPr/>
        </p:nvSpPr>
        <p:spPr>
          <a:xfrm flipH="1">
            <a:off x="708984" y="303003"/>
            <a:ext cx="104833" cy="10960344"/>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898581"/>
            <a:r>
              <a:rPr lang="en-US" sz="1376" spc="-1">
                <a:solidFill>
                  <a:srgbClr val="000000"/>
                </a:solidFill>
                <a:latin typeface="Arial"/>
              </a:rPr>
              <a:t>c</a:t>
            </a:r>
          </a:p>
        </p:txBody>
      </p:sp>
      <p:sp>
        <p:nvSpPr>
          <p:cNvPr id="22" name="Rectangle 21"/>
          <p:cNvSpPr/>
          <p:nvPr/>
        </p:nvSpPr>
        <p:spPr>
          <a:xfrm>
            <a:off x="3317914" y="5671254"/>
            <a:ext cx="282321" cy="304058"/>
          </a:xfrm>
          <a:prstGeom prst="rect">
            <a:avLst/>
          </a:prstGeom>
        </p:spPr>
        <p:txBody>
          <a:bodyPr wrap="none">
            <a:spAutoFit/>
          </a:bodyPr>
          <a:lstStyle/>
          <a:p>
            <a:r>
              <a:rPr lang="en-US" sz="1376" spc="-1">
                <a:solidFill>
                  <a:srgbClr val="000000"/>
                </a:solidFill>
              </a:rPr>
              <a:t>d</a:t>
            </a:r>
          </a:p>
        </p:txBody>
      </p:sp>
    </p:spTree>
    <p:extLst>
      <p:ext uri="{BB962C8B-B14F-4D97-AF65-F5344CB8AC3E}">
        <p14:creationId xmlns:p14="http://schemas.microsoft.com/office/powerpoint/2010/main" val="2056928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1364" t="36237" r="68671" b="27674"/>
          <a:stretch/>
        </p:blipFill>
        <p:spPr>
          <a:xfrm>
            <a:off x="664469" y="72166"/>
            <a:ext cx="2542767" cy="2590235"/>
          </a:xfrm>
          <a:prstGeom prst="rect">
            <a:avLst/>
          </a:prstGeom>
        </p:spPr>
      </p:pic>
      <p:pic>
        <p:nvPicPr>
          <p:cNvPr id="6" name="Picture 5"/>
          <p:cNvPicPr>
            <a:picLocks noChangeAspect="1"/>
          </p:cNvPicPr>
          <p:nvPr/>
        </p:nvPicPr>
        <p:blipFill rotWithShape="1">
          <a:blip r:embed="rId3"/>
          <a:srcRect l="18401" t="31665" r="66028" b="24834"/>
          <a:stretch/>
        </p:blipFill>
        <p:spPr>
          <a:xfrm>
            <a:off x="3228216" y="95796"/>
            <a:ext cx="2986945" cy="2566605"/>
          </a:xfrm>
          <a:prstGeom prst="rect">
            <a:avLst/>
          </a:prstGeom>
        </p:spPr>
      </p:pic>
      <p:pic>
        <p:nvPicPr>
          <p:cNvPr id="8" name="Picture 7"/>
          <p:cNvPicPr>
            <a:picLocks noChangeAspect="1"/>
          </p:cNvPicPr>
          <p:nvPr/>
        </p:nvPicPr>
        <p:blipFill rotWithShape="1">
          <a:blip r:embed="rId4"/>
          <a:srcRect l="19775" t="32871" r="69546" b="26240"/>
          <a:stretch/>
        </p:blipFill>
        <p:spPr>
          <a:xfrm>
            <a:off x="664469" y="2738469"/>
            <a:ext cx="2542865" cy="2738470"/>
          </a:xfrm>
          <a:prstGeom prst="rect">
            <a:avLst/>
          </a:prstGeom>
        </p:spPr>
      </p:pic>
      <p:pic>
        <p:nvPicPr>
          <p:cNvPr id="9" name="Picture 8"/>
          <p:cNvPicPr>
            <a:picLocks noChangeAspect="1"/>
          </p:cNvPicPr>
          <p:nvPr/>
        </p:nvPicPr>
        <p:blipFill rotWithShape="1">
          <a:blip r:embed="rId5"/>
          <a:srcRect l="21597" t="36173" r="72600" b="33173"/>
          <a:stretch/>
        </p:blipFill>
        <p:spPr>
          <a:xfrm>
            <a:off x="664468" y="5553007"/>
            <a:ext cx="2542767" cy="3777359"/>
          </a:xfrm>
          <a:prstGeom prst="rect">
            <a:avLst/>
          </a:prstGeom>
        </p:spPr>
      </p:pic>
      <p:pic>
        <p:nvPicPr>
          <p:cNvPr id="10" name="Picture 9"/>
          <p:cNvPicPr>
            <a:picLocks noChangeAspect="1"/>
          </p:cNvPicPr>
          <p:nvPr/>
        </p:nvPicPr>
        <p:blipFill rotWithShape="1">
          <a:blip r:embed="rId6"/>
          <a:srcRect l="20044" t="33252" r="68492" b="26113"/>
          <a:stretch/>
        </p:blipFill>
        <p:spPr>
          <a:xfrm>
            <a:off x="3228216" y="2738469"/>
            <a:ext cx="2917234" cy="2738470"/>
          </a:xfrm>
          <a:prstGeom prst="rect">
            <a:avLst/>
          </a:prstGeom>
        </p:spPr>
      </p:pic>
      <p:sp>
        <p:nvSpPr>
          <p:cNvPr id="11" name="TextBox 10"/>
          <p:cNvSpPr txBox="1"/>
          <p:nvPr/>
        </p:nvSpPr>
        <p:spPr>
          <a:xfrm>
            <a:off x="3179323" y="5553007"/>
            <a:ext cx="2966127" cy="2308324"/>
          </a:xfrm>
          <a:prstGeom prst="rect">
            <a:avLst/>
          </a:prstGeom>
          <a:noFill/>
        </p:spPr>
        <p:txBody>
          <a:bodyPr wrap="square" rtlCol="0">
            <a:spAutoFit/>
          </a:bodyPr>
          <a:lstStyle/>
          <a:p>
            <a:pPr algn="just"/>
            <a:r>
              <a:rPr lang="en-US" sz="1200" b="1"/>
              <a:t>Supplementary Figure 14: </a:t>
            </a:r>
            <a:r>
              <a:rPr lang="en-US" sz="1200"/>
              <a:t>H&amp;E images of 5 BA TNBC tissues from BSW2 cohort used for Immune Mass Cytometry (IMC: a-e) and 4 tissues for 10X Spatial Transcriptomics Analysis (10X ST: a-d) in the validation study. Big blue box denotes the area that was examined using 10X ST and the smaller blue boxes denote the region of interest (ROI) used for IMC. Each blue box is ~ 1mm by 1mm (refer to measurements in the inset).</a:t>
            </a:r>
          </a:p>
        </p:txBody>
      </p:sp>
      <p:sp>
        <p:nvSpPr>
          <p:cNvPr id="2" name="TextBox 1">
            <a:extLst>
              <a:ext uri="{FF2B5EF4-FFF2-40B4-BE49-F238E27FC236}">
                <a16:creationId xmlns:a16="http://schemas.microsoft.com/office/drawing/2014/main" id="{3FCE4E4D-2A1E-C91B-067D-074C247D8E92}"/>
              </a:ext>
            </a:extLst>
          </p:cNvPr>
          <p:cNvSpPr txBox="1"/>
          <p:nvPr/>
        </p:nvSpPr>
        <p:spPr>
          <a:xfrm>
            <a:off x="642839" y="0"/>
            <a:ext cx="377026" cy="369332"/>
          </a:xfrm>
          <a:prstGeom prst="rect">
            <a:avLst/>
          </a:prstGeom>
          <a:noFill/>
        </p:spPr>
        <p:txBody>
          <a:bodyPr wrap="none" rtlCol="0">
            <a:spAutoFit/>
          </a:bodyPr>
          <a:lstStyle/>
          <a:p>
            <a:r>
              <a:rPr lang="en-US"/>
              <a:t>a.</a:t>
            </a:r>
          </a:p>
        </p:txBody>
      </p:sp>
      <p:sp>
        <p:nvSpPr>
          <p:cNvPr id="3" name="TextBox 2">
            <a:extLst>
              <a:ext uri="{FF2B5EF4-FFF2-40B4-BE49-F238E27FC236}">
                <a16:creationId xmlns:a16="http://schemas.microsoft.com/office/drawing/2014/main" id="{2DC61FE0-4D34-76B2-B1D1-21E0E7C0EEA1}"/>
              </a:ext>
            </a:extLst>
          </p:cNvPr>
          <p:cNvSpPr txBox="1"/>
          <p:nvPr/>
        </p:nvSpPr>
        <p:spPr>
          <a:xfrm>
            <a:off x="642839" y="2734567"/>
            <a:ext cx="377026" cy="369332"/>
          </a:xfrm>
          <a:prstGeom prst="rect">
            <a:avLst/>
          </a:prstGeom>
          <a:noFill/>
        </p:spPr>
        <p:txBody>
          <a:bodyPr wrap="none" rtlCol="0">
            <a:spAutoFit/>
          </a:bodyPr>
          <a:lstStyle/>
          <a:p>
            <a:r>
              <a:rPr lang="en-US"/>
              <a:t>b.</a:t>
            </a:r>
          </a:p>
        </p:txBody>
      </p:sp>
      <p:sp>
        <p:nvSpPr>
          <p:cNvPr id="5" name="TextBox 4">
            <a:extLst>
              <a:ext uri="{FF2B5EF4-FFF2-40B4-BE49-F238E27FC236}">
                <a16:creationId xmlns:a16="http://schemas.microsoft.com/office/drawing/2014/main" id="{CFA14591-ED1D-5111-3DE4-0851A347ECFE}"/>
              </a:ext>
            </a:extLst>
          </p:cNvPr>
          <p:cNvSpPr txBox="1"/>
          <p:nvPr/>
        </p:nvSpPr>
        <p:spPr>
          <a:xfrm>
            <a:off x="664083" y="5553007"/>
            <a:ext cx="377026" cy="369332"/>
          </a:xfrm>
          <a:prstGeom prst="rect">
            <a:avLst/>
          </a:prstGeom>
          <a:noFill/>
        </p:spPr>
        <p:txBody>
          <a:bodyPr wrap="none" rtlCol="0">
            <a:spAutoFit/>
          </a:bodyPr>
          <a:lstStyle/>
          <a:p>
            <a:r>
              <a:rPr lang="en-US"/>
              <a:t>c.</a:t>
            </a:r>
          </a:p>
        </p:txBody>
      </p:sp>
      <p:sp>
        <p:nvSpPr>
          <p:cNvPr id="7" name="TextBox 6">
            <a:extLst>
              <a:ext uri="{FF2B5EF4-FFF2-40B4-BE49-F238E27FC236}">
                <a16:creationId xmlns:a16="http://schemas.microsoft.com/office/drawing/2014/main" id="{1737B01D-A0E0-A28A-99A8-E494038E763A}"/>
              </a:ext>
            </a:extLst>
          </p:cNvPr>
          <p:cNvSpPr txBox="1"/>
          <p:nvPr/>
        </p:nvSpPr>
        <p:spPr>
          <a:xfrm>
            <a:off x="3261492" y="95796"/>
            <a:ext cx="377026" cy="369332"/>
          </a:xfrm>
          <a:prstGeom prst="rect">
            <a:avLst/>
          </a:prstGeom>
          <a:noFill/>
        </p:spPr>
        <p:txBody>
          <a:bodyPr wrap="none" rtlCol="0">
            <a:spAutoFit/>
          </a:bodyPr>
          <a:lstStyle/>
          <a:p>
            <a:r>
              <a:rPr lang="en-US"/>
              <a:t>d.</a:t>
            </a:r>
          </a:p>
        </p:txBody>
      </p:sp>
      <p:sp>
        <p:nvSpPr>
          <p:cNvPr id="12" name="TextBox 11">
            <a:extLst>
              <a:ext uri="{FF2B5EF4-FFF2-40B4-BE49-F238E27FC236}">
                <a16:creationId xmlns:a16="http://schemas.microsoft.com/office/drawing/2014/main" id="{A7750931-AB63-BCAA-1DDF-B46778E57A0B}"/>
              </a:ext>
            </a:extLst>
          </p:cNvPr>
          <p:cNvSpPr txBox="1"/>
          <p:nvPr/>
        </p:nvSpPr>
        <p:spPr>
          <a:xfrm>
            <a:off x="3220399" y="2734567"/>
            <a:ext cx="377026" cy="369332"/>
          </a:xfrm>
          <a:prstGeom prst="rect">
            <a:avLst/>
          </a:prstGeom>
          <a:noFill/>
        </p:spPr>
        <p:txBody>
          <a:bodyPr wrap="none" rtlCol="0">
            <a:spAutoFit/>
          </a:bodyPr>
          <a:lstStyle/>
          <a:p>
            <a:r>
              <a:rPr lang="en-US"/>
              <a:t>e.</a:t>
            </a:r>
          </a:p>
        </p:txBody>
      </p:sp>
      <p:cxnSp>
        <p:nvCxnSpPr>
          <p:cNvPr id="15" name="Straight Connector 14">
            <a:extLst>
              <a:ext uri="{FF2B5EF4-FFF2-40B4-BE49-F238E27FC236}">
                <a16:creationId xmlns:a16="http://schemas.microsoft.com/office/drawing/2014/main" id="{357E8FEC-F7A8-4AA1-86CD-51A8E01041B1}"/>
              </a:ext>
            </a:extLst>
          </p:cNvPr>
          <p:cNvCxnSpPr>
            <a:cxnSpLocks/>
          </p:cNvCxnSpPr>
          <p:nvPr/>
        </p:nvCxnSpPr>
        <p:spPr>
          <a:xfrm rot="16200000">
            <a:off x="2926248" y="2346045"/>
            <a:ext cx="0" cy="4318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9185265-5278-46ED-CA2D-98C5D408F15A}"/>
              </a:ext>
            </a:extLst>
          </p:cNvPr>
          <p:cNvSpPr txBox="1"/>
          <p:nvPr/>
        </p:nvSpPr>
        <p:spPr>
          <a:xfrm>
            <a:off x="2620224" y="5190670"/>
            <a:ext cx="619080" cy="200055"/>
          </a:xfrm>
          <a:prstGeom prst="rect">
            <a:avLst/>
          </a:prstGeom>
          <a:noFill/>
          <a:ln w="28575">
            <a:noFill/>
          </a:ln>
        </p:spPr>
        <p:txBody>
          <a:bodyPr wrap="none" rtlCol="0">
            <a:spAutoFit/>
          </a:bodyPr>
          <a:lstStyle/>
          <a:p>
            <a:r>
              <a:rPr lang="en-US" sz="700"/>
              <a:t>0.996 mm</a:t>
            </a:r>
            <a:r>
              <a:rPr lang="en-US" sz="700" baseline="30000"/>
              <a:t>3</a:t>
            </a:r>
          </a:p>
        </p:txBody>
      </p:sp>
      <p:cxnSp>
        <p:nvCxnSpPr>
          <p:cNvPr id="22" name="Straight Connector 21">
            <a:extLst>
              <a:ext uri="{FF2B5EF4-FFF2-40B4-BE49-F238E27FC236}">
                <a16:creationId xmlns:a16="http://schemas.microsoft.com/office/drawing/2014/main" id="{117CCD50-A859-3611-1850-913340C1FC93}"/>
              </a:ext>
            </a:extLst>
          </p:cNvPr>
          <p:cNvCxnSpPr>
            <a:cxnSpLocks/>
          </p:cNvCxnSpPr>
          <p:nvPr/>
        </p:nvCxnSpPr>
        <p:spPr>
          <a:xfrm rot="16200000">
            <a:off x="2916315" y="5130191"/>
            <a:ext cx="0" cy="451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BB79DC5-BF33-9854-91B0-4FFB1612CF43}"/>
              </a:ext>
            </a:extLst>
          </p:cNvPr>
          <p:cNvSpPr txBox="1"/>
          <p:nvPr/>
        </p:nvSpPr>
        <p:spPr>
          <a:xfrm>
            <a:off x="2642412" y="2386744"/>
            <a:ext cx="619080" cy="200055"/>
          </a:xfrm>
          <a:prstGeom prst="rect">
            <a:avLst/>
          </a:prstGeom>
          <a:noFill/>
          <a:ln w="28575">
            <a:noFill/>
          </a:ln>
        </p:spPr>
        <p:txBody>
          <a:bodyPr wrap="none" rtlCol="0">
            <a:spAutoFit/>
          </a:bodyPr>
          <a:lstStyle/>
          <a:p>
            <a:r>
              <a:rPr lang="en-US" sz="700"/>
              <a:t>0.968 mm</a:t>
            </a:r>
            <a:r>
              <a:rPr lang="en-US" sz="700" baseline="30000"/>
              <a:t>3</a:t>
            </a:r>
          </a:p>
        </p:txBody>
      </p:sp>
      <p:cxnSp>
        <p:nvCxnSpPr>
          <p:cNvPr id="29" name="Straight Connector 28">
            <a:extLst>
              <a:ext uri="{FF2B5EF4-FFF2-40B4-BE49-F238E27FC236}">
                <a16:creationId xmlns:a16="http://schemas.microsoft.com/office/drawing/2014/main" id="{15CDACD4-2FED-B63E-1019-C4431E42EA1E}"/>
              </a:ext>
            </a:extLst>
          </p:cNvPr>
          <p:cNvCxnSpPr>
            <a:cxnSpLocks/>
          </p:cNvCxnSpPr>
          <p:nvPr/>
        </p:nvCxnSpPr>
        <p:spPr>
          <a:xfrm rot="16200000">
            <a:off x="2541741" y="8645901"/>
            <a:ext cx="0" cy="12008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8D44637-1923-3697-EA16-ED7E0AB5A44B}"/>
              </a:ext>
            </a:extLst>
          </p:cNvPr>
          <p:cNvSpPr txBox="1"/>
          <p:nvPr/>
        </p:nvSpPr>
        <p:spPr>
          <a:xfrm>
            <a:off x="2541741" y="9081460"/>
            <a:ext cx="569387" cy="200055"/>
          </a:xfrm>
          <a:prstGeom prst="rect">
            <a:avLst/>
          </a:prstGeom>
          <a:noFill/>
          <a:ln w="28575">
            <a:noFill/>
          </a:ln>
        </p:spPr>
        <p:txBody>
          <a:bodyPr wrap="none" rtlCol="0">
            <a:spAutoFit/>
          </a:bodyPr>
          <a:lstStyle/>
          <a:p>
            <a:r>
              <a:rPr lang="en-US" sz="700"/>
              <a:t>0.98 mm</a:t>
            </a:r>
            <a:r>
              <a:rPr lang="en-US" sz="700" baseline="30000"/>
              <a:t>3</a:t>
            </a:r>
          </a:p>
        </p:txBody>
      </p:sp>
      <p:cxnSp>
        <p:nvCxnSpPr>
          <p:cNvPr id="33" name="Straight Connector 32">
            <a:extLst>
              <a:ext uri="{FF2B5EF4-FFF2-40B4-BE49-F238E27FC236}">
                <a16:creationId xmlns:a16="http://schemas.microsoft.com/office/drawing/2014/main" id="{86C6EF44-0313-81D8-ECAF-3BD0EA9B0623}"/>
              </a:ext>
            </a:extLst>
          </p:cNvPr>
          <p:cNvCxnSpPr/>
          <p:nvPr/>
        </p:nvCxnSpPr>
        <p:spPr>
          <a:xfrm>
            <a:off x="5383576" y="2561956"/>
            <a:ext cx="76187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0FB058D0-BCAC-D312-3060-8D6C3BE23B3B}"/>
              </a:ext>
            </a:extLst>
          </p:cNvPr>
          <p:cNvSpPr txBox="1"/>
          <p:nvPr/>
        </p:nvSpPr>
        <p:spPr>
          <a:xfrm>
            <a:off x="5526171" y="2398402"/>
            <a:ext cx="619080" cy="200055"/>
          </a:xfrm>
          <a:prstGeom prst="rect">
            <a:avLst/>
          </a:prstGeom>
          <a:noFill/>
          <a:ln w="28575">
            <a:noFill/>
          </a:ln>
        </p:spPr>
        <p:txBody>
          <a:bodyPr wrap="none" rtlCol="0">
            <a:spAutoFit/>
          </a:bodyPr>
          <a:lstStyle/>
          <a:p>
            <a:r>
              <a:rPr lang="en-US" sz="700"/>
              <a:t>0.984 mm</a:t>
            </a:r>
            <a:r>
              <a:rPr lang="en-US" sz="700" baseline="30000"/>
              <a:t>3</a:t>
            </a:r>
          </a:p>
        </p:txBody>
      </p:sp>
      <p:cxnSp>
        <p:nvCxnSpPr>
          <p:cNvPr id="36" name="Straight Connector 35">
            <a:extLst>
              <a:ext uri="{FF2B5EF4-FFF2-40B4-BE49-F238E27FC236}">
                <a16:creationId xmlns:a16="http://schemas.microsoft.com/office/drawing/2014/main" id="{4CDCED1B-BAD1-8743-5543-4334BF92194F}"/>
              </a:ext>
            </a:extLst>
          </p:cNvPr>
          <p:cNvCxnSpPr>
            <a:cxnSpLocks/>
          </p:cNvCxnSpPr>
          <p:nvPr/>
        </p:nvCxnSpPr>
        <p:spPr>
          <a:xfrm rot="16200000">
            <a:off x="5835711" y="5160164"/>
            <a:ext cx="0" cy="4611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66945576-88B5-D8BC-0610-15542F584175}"/>
              </a:ext>
            </a:extLst>
          </p:cNvPr>
          <p:cNvSpPr txBox="1"/>
          <p:nvPr/>
        </p:nvSpPr>
        <p:spPr>
          <a:xfrm>
            <a:off x="5621920" y="5214891"/>
            <a:ext cx="444352" cy="200055"/>
          </a:xfrm>
          <a:prstGeom prst="rect">
            <a:avLst/>
          </a:prstGeom>
          <a:noFill/>
          <a:ln w="28575">
            <a:noFill/>
          </a:ln>
        </p:spPr>
        <p:txBody>
          <a:bodyPr wrap="none" rtlCol="0">
            <a:spAutoFit/>
          </a:bodyPr>
          <a:lstStyle/>
          <a:p>
            <a:r>
              <a:rPr lang="en-US" sz="700"/>
              <a:t>1 mm</a:t>
            </a:r>
            <a:r>
              <a:rPr lang="en-US" sz="700" baseline="30000"/>
              <a:t>3</a:t>
            </a:r>
          </a:p>
        </p:txBody>
      </p:sp>
    </p:spTree>
    <p:extLst>
      <p:ext uri="{BB962C8B-B14F-4D97-AF65-F5344CB8AC3E}">
        <p14:creationId xmlns:p14="http://schemas.microsoft.com/office/powerpoint/2010/main" val="2240684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21437" t="33887" r="67242" b="24589"/>
          <a:stretch/>
        </p:blipFill>
        <p:spPr>
          <a:xfrm>
            <a:off x="731031" y="116481"/>
            <a:ext cx="2504589" cy="2583597"/>
          </a:xfrm>
          <a:prstGeom prst="rect">
            <a:avLst/>
          </a:prstGeom>
        </p:spPr>
      </p:pic>
      <p:pic>
        <p:nvPicPr>
          <p:cNvPr id="6" name="Picture 5"/>
          <p:cNvPicPr>
            <a:picLocks noChangeAspect="1"/>
          </p:cNvPicPr>
          <p:nvPr/>
        </p:nvPicPr>
        <p:blipFill rotWithShape="1">
          <a:blip r:embed="rId3"/>
          <a:srcRect l="19508" t="33760" r="68849" b="25033"/>
          <a:stretch/>
        </p:blipFill>
        <p:spPr>
          <a:xfrm>
            <a:off x="3334478" y="116481"/>
            <a:ext cx="2711692" cy="2583597"/>
          </a:xfrm>
          <a:prstGeom prst="rect">
            <a:avLst/>
          </a:prstGeom>
        </p:spPr>
      </p:pic>
      <p:pic>
        <p:nvPicPr>
          <p:cNvPr id="7" name="Picture 6"/>
          <p:cNvPicPr>
            <a:picLocks noChangeAspect="1"/>
          </p:cNvPicPr>
          <p:nvPr/>
        </p:nvPicPr>
        <p:blipFill rotWithShape="1">
          <a:blip r:embed="rId4"/>
          <a:srcRect l="19221" t="32871" r="68797" b="24333"/>
          <a:stretch/>
        </p:blipFill>
        <p:spPr>
          <a:xfrm>
            <a:off x="731032" y="2845441"/>
            <a:ext cx="2542767" cy="2554240"/>
          </a:xfrm>
          <a:prstGeom prst="rect">
            <a:avLst/>
          </a:prstGeom>
        </p:spPr>
      </p:pic>
      <p:pic>
        <p:nvPicPr>
          <p:cNvPr id="8" name="Picture 7"/>
          <p:cNvPicPr>
            <a:picLocks noChangeAspect="1"/>
          </p:cNvPicPr>
          <p:nvPr/>
        </p:nvPicPr>
        <p:blipFill rotWithShape="1">
          <a:blip r:embed="rId5"/>
          <a:srcRect l="20847" t="35855" r="68082" b="27066"/>
          <a:stretch/>
        </p:blipFill>
        <p:spPr>
          <a:xfrm>
            <a:off x="3334478" y="2845441"/>
            <a:ext cx="2711692" cy="2554240"/>
          </a:xfrm>
          <a:prstGeom prst="rect">
            <a:avLst/>
          </a:prstGeom>
        </p:spPr>
      </p:pic>
      <p:pic>
        <p:nvPicPr>
          <p:cNvPr id="9" name="Picture 8"/>
          <p:cNvPicPr>
            <a:picLocks noChangeAspect="1"/>
          </p:cNvPicPr>
          <p:nvPr/>
        </p:nvPicPr>
        <p:blipFill rotWithShape="1">
          <a:blip r:embed="rId6"/>
          <a:srcRect l="20276" t="33633" r="68028" b="24217"/>
          <a:stretch/>
        </p:blipFill>
        <p:spPr>
          <a:xfrm>
            <a:off x="731032" y="5474561"/>
            <a:ext cx="2542767" cy="2577167"/>
          </a:xfrm>
          <a:prstGeom prst="rect">
            <a:avLst/>
          </a:prstGeom>
        </p:spPr>
      </p:pic>
      <p:sp>
        <p:nvSpPr>
          <p:cNvPr id="10" name="TextBox 9"/>
          <p:cNvSpPr txBox="1"/>
          <p:nvPr/>
        </p:nvSpPr>
        <p:spPr>
          <a:xfrm>
            <a:off x="559640" y="8245121"/>
            <a:ext cx="5559867" cy="1384995"/>
          </a:xfrm>
          <a:prstGeom prst="rect">
            <a:avLst/>
          </a:prstGeom>
          <a:noFill/>
        </p:spPr>
        <p:txBody>
          <a:bodyPr wrap="square" rtlCol="0">
            <a:spAutoFit/>
          </a:bodyPr>
          <a:lstStyle/>
          <a:p>
            <a:pPr algn="just"/>
            <a:r>
              <a:rPr lang="en-US" sz="1200" b="1"/>
              <a:t>Supplementary Figure 15: </a:t>
            </a:r>
            <a:r>
              <a:rPr lang="en-US" sz="1200"/>
              <a:t>H&amp;E images of 5 WA TNBC tissues from BSW2 cohort used for Immune Mass Cytometry (IMC) and 10X Spatial </a:t>
            </a:r>
            <a:r>
              <a:rPr lang="en-US" sz="1200" err="1"/>
              <a:t>Transcriptomics</a:t>
            </a:r>
            <a:r>
              <a:rPr lang="en-US" sz="1200"/>
              <a:t> Analysis (10X ST) in the validation study. Big blue box denotes the area that was examined using 10X ST and the smaller blue boxes denote the region of interest (ROI) used for IMC. Each blue box is ~ 1mm by 1mm (refer to measurements in the inset).</a:t>
            </a:r>
          </a:p>
          <a:p>
            <a:pPr algn="just"/>
            <a:endParaRPr lang="en-US" sz="1200"/>
          </a:p>
        </p:txBody>
      </p:sp>
      <p:cxnSp>
        <p:nvCxnSpPr>
          <p:cNvPr id="3" name="Straight Connector 2">
            <a:extLst>
              <a:ext uri="{FF2B5EF4-FFF2-40B4-BE49-F238E27FC236}">
                <a16:creationId xmlns:a16="http://schemas.microsoft.com/office/drawing/2014/main" id="{FC555CB9-97A0-1BA7-51E8-72DB36E899CF}"/>
              </a:ext>
            </a:extLst>
          </p:cNvPr>
          <p:cNvCxnSpPr>
            <a:cxnSpLocks/>
          </p:cNvCxnSpPr>
          <p:nvPr/>
        </p:nvCxnSpPr>
        <p:spPr>
          <a:xfrm rot="16200000">
            <a:off x="2934394" y="2389910"/>
            <a:ext cx="0" cy="42394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C1B4F54-361C-1B69-46F5-FF2A3E5432CD}"/>
              </a:ext>
            </a:extLst>
          </p:cNvPr>
          <p:cNvSpPr txBox="1"/>
          <p:nvPr/>
        </p:nvSpPr>
        <p:spPr>
          <a:xfrm>
            <a:off x="2654719" y="2439235"/>
            <a:ext cx="619080" cy="200055"/>
          </a:xfrm>
          <a:prstGeom prst="rect">
            <a:avLst/>
          </a:prstGeom>
          <a:noFill/>
        </p:spPr>
        <p:txBody>
          <a:bodyPr wrap="none" rtlCol="0">
            <a:spAutoFit/>
          </a:bodyPr>
          <a:lstStyle/>
          <a:p>
            <a:r>
              <a:rPr lang="en-US" sz="700"/>
              <a:t>1.016 mm</a:t>
            </a:r>
            <a:r>
              <a:rPr lang="en-US" sz="700" baseline="30000"/>
              <a:t>3</a:t>
            </a:r>
          </a:p>
        </p:txBody>
      </p:sp>
      <p:cxnSp>
        <p:nvCxnSpPr>
          <p:cNvPr id="12" name="Straight Connector 11">
            <a:extLst>
              <a:ext uri="{FF2B5EF4-FFF2-40B4-BE49-F238E27FC236}">
                <a16:creationId xmlns:a16="http://schemas.microsoft.com/office/drawing/2014/main" id="{2BBD1481-7443-DDFB-B8E3-4CD0153B2B3A}"/>
              </a:ext>
            </a:extLst>
          </p:cNvPr>
          <p:cNvCxnSpPr>
            <a:cxnSpLocks/>
          </p:cNvCxnSpPr>
          <p:nvPr/>
        </p:nvCxnSpPr>
        <p:spPr>
          <a:xfrm rot="16200000">
            <a:off x="2964259" y="5073352"/>
            <a:ext cx="0" cy="4281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0C0969A-A1BA-F55F-7C76-A8B19F401601}"/>
              </a:ext>
            </a:extLst>
          </p:cNvPr>
          <p:cNvCxnSpPr>
            <a:cxnSpLocks/>
          </p:cNvCxnSpPr>
          <p:nvPr/>
        </p:nvCxnSpPr>
        <p:spPr>
          <a:xfrm rot="16200000">
            <a:off x="2972572" y="7751618"/>
            <a:ext cx="0" cy="4114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4C199C0-E93F-A2C8-FD08-090B03E8D466}"/>
              </a:ext>
            </a:extLst>
          </p:cNvPr>
          <p:cNvSpPr txBox="1"/>
          <p:nvPr/>
        </p:nvSpPr>
        <p:spPr>
          <a:xfrm>
            <a:off x="2660844" y="5114695"/>
            <a:ext cx="619080" cy="200055"/>
          </a:xfrm>
          <a:prstGeom prst="rect">
            <a:avLst/>
          </a:prstGeom>
          <a:noFill/>
        </p:spPr>
        <p:txBody>
          <a:bodyPr wrap="none" rtlCol="0">
            <a:spAutoFit/>
          </a:bodyPr>
          <a:lstStyle/>
          <a:p>
            <a:r>
              <a:rPr lang="en-US" sz="700"/>
              <a:t>1.018 mm</a:t>
            </a:r>
            <a:r>
              <a:rPr lang="en-US" sz="700" baseline="30000"/>
              <a:t>3</a:t>
            </a:r>
          </a:p>
        </p:txBody>
      </p:sp>
      <p:sp>
        <p:nvSpPr>
          <p:cNvPr id="19" name="TextBox 18">
            <a:extLst>
              <a:ext uri="{FF2B5EF4-FFF2-40B4-BE49-F238E27FC236}">
                <a16:creationId xmlns:a16="http://schemas.microsoft.com/office/drawing/2014/main" id="{F17DFF98-8102-6602-7F29-7856AB4278B4}"/>
              </a:ext>
            </a:extLst>
          </p:cNvPr>
          <p:cNvSpPr txBox="1"/>
          <p:nvPr/>
        </p:nvSpPr>
        <p:spPr>
          <a:xfrm>
            <a:off x="2766832" y="7790155"/>
            <a:ext cx="444352" cy="200055"/>
          </a:xfrm>
          <a:prstGeom prst="rect">
            <a:avLst/>
          </a:prstGeom>
          <a:noFill/>
        </p:spPr>
        <p:txBody>
          <a:bodyPr wrap="none" rtlCol="0">
            <a:spAutoFit/>
          </a:bodyPr>
          <a:lstStyle/>
          <a:p>
            <a:r>
              <a:rPr lang="en-US" sz="700"/>
              <a:t>1 mm</a:t>
            </a:r>
            <a:r>
              <a:rPr lang="en-US" sz="700" baseline="30000"/>
              <a:t>3</a:t>
            </a:r>
          </a:p>
        </p:txBody>
      </p:sp>
      <p:cxnSp>
        <p:nvCxnSpPr>
          <p:cNvPr id="21" name="Straight Connector 20">
            <a:extLst>
              <a:ext uri="{FF2B5EF4-FFF2-40B4-BE49-F238E27FC236}">
                <a16:creationId xmlns:a16="http://schemas.microsoft.com/office/drawing/2014/main" id="{3A714FBE-7A43-A469-CFD8-94952644ED1A}"/>
              </a:ext>
            </a:extLst>
          </p:cNvPr>
          <p:cNvCxnSpPr>
            <a:cxnSpLocks/>
          </p:cNvCxnSpPr>
          <p:nvPr/>
        </p:nvCxnSpPr>
        <p:spPr>
          <a:xfrm rot="16200000">
            <a:off x="5752408" y="2398222"/>
            <a:ext cx="0" cy="4315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9F4B059-83C0-4D3F-C51B-E770CCB83A33}"/>
              </a:ext>
            </a:extLst>
          </p:cNvPr>
          <p:cNvSpPr txBox="1"/>
          <p:nvPr/>
        </p:nvSpPr>
        <p:spPr>
          <a:xfrm>
            <a:off x="5438144" y="2451704"/>
            <a:ext cx="619080" cy="200055"/>
          </a:xfrm>
          <a:prstGeom prst="rect">
            <a:avLst/>
          </a:prstGeom>
          <a:noFill/>
        </p:spPr>
        <p:txBody>
          <a:bodyPr wrap="none" rtlCol="0">
            <a:spAutoFit/>
          </a:bodyPr>
          <a:lstStyle/>
          <a:p>
            <a:r>
              <a:rPr lang="en-US" sz="700"/>
              <a:t>1.008 mm</a:t>
            </a:r>
            <a:r>
              <a:rPr lang="en-US" sz="700" baseline="30000"/>
              <a:t>3</a:t>
            </a:r>
          </a:p>
        </p:txBody>
      </p:sp>
      <p:cxnSp>
        <p:nvCxnSpPr>
          <p:cNvPr id="24" name="Straight Connector 23">
            <a:extLst>
              <a:ext uri="{FF2B5EF4-FFF2-40B4-BE49-F238E27FC236}">
                <a16:creationId xmlns:a16="http://schemas.microsoft.com/office/drawing/2014/main" id="{D12607C5-D31C-66C1-4C1F-F72694F6D06E}"/>
              </a:ext>
            </a:extLst>
          </p:cNvPr>
          <p:cNvCxnSpPr>
            <a:cxnSpLocks/>
          </p:cNvCxnSpPr>
          <p:nvPr/>
        </p:nvCxnSpPr>
        <p:spPr>
          <a:xfrm rot="16200000">
            <a:off x="5749966" y="5094463"/>
            <a:ext cx="0" cy="4364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4F678DE-CDF2-CD86-4DE3-C6E00A11E7F2}"/>
              </a:ext>
            </a:extLst>
          </p:cNvPr>
          <p:cNvSpPr txBox="1"/>
          <p:nvPr/>
        </p:nvSpPr>
        <p:spPr>
          <a:xfrm>
            <a:off x="5438144" y="5142123"/>
            <a:ext cx="619080" cy="200055"/>
          </a:xfrm>
          <a:prstGeom prst="rect">
            <a:avLst/>
          </a:prstGeom>
          <a:noFill/>
        </p:spPr>
        <p:txBody>
          <a:bodyPr wrap="none" rtlCol="0">
            <a:spAutoFit/>
          </a:bodyPr>
          <a:lstStyle/>
          <a:p>
            <a:r>
              <a:rPr lang="en-US" sz="700"/>
              <a:t>1.023 mm</a:t>
            </a:r>
            <a:r>
              <a:rPr lang="en-US" sz="700" baseline="30000"/>
              <a:t>3</a:t>
            </a:r>
          </a:p>
        </p:txBody>
      </p:sp>
      <p:sp>
        <p:nvSpPr>
          <p:cNvPr id="26" name="TextBox 25">
            <a:extLst>
              <a:ext uri="{FF2B5EF4-FFF2-40B4-BE49-F238E27FC236}">
                <a16:creationId xmlns:a16="http://schemas.microsoft.com/office/drawing/2014/main" id="{D5914624-9A85-7F8F-CB29-2A05AE416092}"/>
              </a:ext>
            </a:extLst>
          </p:cNvPr>
          <p:cNvSpPr txBox="1"/>
          <p:nvPr/>
        </p:nvSpPr>
        <p:spPr>
          <a:xfrm>
            <a:off x="664083" y="69453"/>
            <a:ext cx="377026" cy="369332"/>
          </a:xfrm>
          <a:prstGeom prst="rect">
            <a:avLst/>
          </a:prstGeom>
          <a:noFill/>
        </p:spPr>
        <p:txBody>
          <a:bodyPr wrap="none" rtlCol="0">
            <a:spAutoFit/>
          </a:bodyPr>
          <a:lstStyle/>
          <a:p>
            <a:r>
              <a:rPr lang="en-US"/>
              <a:t>a.</a:t>
            </a:r>
          </a:p>
        </p:txBody>
      </p:sp>
      <p:sp>
        <p:nvSpPr>
          <p:cNvPr id="27" name="TextBox 26">
            <a:extLst>
              <a:ext uri="{FF2B5EF4-FFF2-40B4-BE49-F238E27FC236}">
                <a16:creationId xmlns:a16="http://schemas.microsoft.com/office/drawing/2014/main" id="{F614E7B4-821D-673C-4984-D74BD517C1EC}"/>
              </a:ext>
            </a:extLst>
          </p:cNvPr>
          <p:cNvSpPr txBox="1"/>
          <p:nvPr/>
        </p:nvSpPr>
        <p:spPr>
          <a:xfrm>
            <a:off x="718332" y="2810952"/>
            <a:ext cx="377026" cy="369332"/>
          </a:xfrm>
          <a:prstGeom prst="rect">
            <a:avLst/>
          </a:prstGeom>
          <a:noFill/>
        </p:spPr>
        <p:txBody>
          <a:bodyPr wrap="none" rtlCol="0">
            <a:spAutoFit/>
          </a:bodyPr>
          <a:lstStyle/>
          <a:p>
            <a:r>
              <a:rPr lang="en-US"/>
              <a:t>b.</a:t>
            </a:r>
          </a:p>
        </p:txBody>
      </p:sp>
      <p:sp>
        <p:nvSpPr>
          <p:cNvPr id="28" name="TextBox 27">
            <a:extLst>
              <a:ext uri="{FF2B5EF4-FFF2-40B4-BE49-F238E27FC236}">
                <a16:creationId xmlns:a16="http://schemas.microsoft.com/office/drawing/2014/main" id="{3E57BB15-C028-2829-EFC4-5852548185AC}"/>
              </a:ext>
            </a:extLst>
          </p:cNvPr>
          <p:cNvSpPr txBox="1"/>
          <p:nvPr/>
        </p:nvSpPr>
        <p:spPr>
          <a:xfrm>
            <a:off x="686500" y="5445783"/>
            <a:ext cx="377026" cy="369332"/>
          </a:xfrm>
          <a:prstGeom prst="rect">
            <a:avLst/>
          </a:prstGeom>
          <a:noFill/>
        </p:spPr>
        <p:txBody>
          <a:bodyPr wrap="none" rtlCol="0">
            <a:spAutoFit/>
          </a:bodyPr>
          <a:lstStyle/>
          <a:p>
            <a:r>
              <a:rPr lang="en-US"/>
              <a:t>c.</a:t>
            </a:r>
          </a:p>
        </p:txBody>
      </p:sp>
      <p:sp>
        <p:nvSpPr>
          <p:cNvPr id="29" name="TextBox 28">
            <a:extLst>
              <a:ext uri="{FF2B5EF4-FFF2-40B4-BE49-F238E27FC236}">
                <a16:creationId xmlns:a16="http://schemas.microsoft.com/office/drawing/2014/main" id="{E475935F-B639-2B13-1585-6DFB8D8A5EF4}"/>
              </a:ext>
            </a:extLst>
          </p:cNvPr>
          <p:cNvSpPr txBox="1"/>
          <p:nvPr/>
        </p:nvSpPr>
        <p:spPr>
          <a:xfrm>
            <a:off x="3273799" y="91218"/>
            <a:ext cx="377026" cy="369332"/>
          </a:xfrm>
          <a:prstGeom prst="rect">
            <a:avLst/>
          </a:prstGeom>
          <a:noFill/>
        </p:spPr>
        <p:txBody>
          <a:bodyPr wrap="none" rtlCol="0">
            <a:spAutoFit/>
          </a:bodyPr>
          <a:lstStyle/>
          <a:p>
            <a:r>
              <a:rPr lang="en-US"/>
              <a:t>d.</a:t>
            </a:r>
          </a:p>
        </p:txBody>
      </p:sp>
      <p:sp>
        <p:nvSpPr>
          <p:cNvPr id="30" name="TextBox 29">
            <a:extLst>
              <a:ext uri="{FF2B5EF4-FFF2-40B4-BE49-F238E27FC236}">
                <a16:creationId xmlns:a16="http://schemas.microsoft.com/office/drawing/2014/main" id="{EB0666E7-ED22-5550-5DE9-C27753AFD760}"/>
              </a:ext>
            </a:extLst>
          </p:cNvPr>
          <p:cNvSpPr txBox="1"/>
          <p:nvPr/>
        </p:nvSpPr>
        <p:spPr>
          <a:xfrm>
            <a:off x="3286499" y="2784653"/>
            <a:ext cx="377026" cy="369332"/>
          </a:xfrm>
          <a:prstGeom prst="rect">
            <a:avLst/>
          </a:prstGeom>
          <a:noFill/>
        </p:spPr>
        <p:txBody>
          <a:bodyPr wrap="none" rtlCol="0">
            <a:spAutoFit/>
          </a:bodyPr>
          <a:lstStyle/>
          <a:p>
            <a:r>
              <a:rPr lang="en-US"/>
              <a:t>e.</a:t>
            </a:r>
          </a:p>
        </p:txBody>
      </p:sp>
    </p:spTree>
    <p:extLst>
      <p:ext uri="{BB962C8B-B14F-4D97-AF65-F5344CB8AC3E}">
        <p14:creationId xmlns:p14="http://schemas.microsoft.com/office/powerpoint/2010/main" val="2498714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34537" y="2307205"/>
            <a:ext cx="1326004" cy="369332"/>
          </a:xfrm>
          <a:prstGeom prst="rect">
            <a:avLst/>
          </a:prstGeom>
          <a:noFill/>
        </p:spPr>
        <p:txBody>
          <a:bodyPr wrap="none" rtlCol="0">
            <a:spAutoFit/>
          </a:bodyPr>
          <a:lstStyle/>
          <a:p>
            <a:r>
              <a:rPr lang="en-US">
                <a:latin typeface="+mj-lt"/>
              </a:rPr>
              <a:t>9847-MB-3</a:t>
            </a:r>
            <a:endParaRPr lang="en-US" sz="1769">
              <a:latin typeface="+mj-lt"/>
            </a:endParaRPr>
          </a:p>
        </p:txBody>
      </p:sp>
      <p:sp>
        <p:nvSpPr>
          <p:cNvPr id="2" name="TextBox 1">
            <a:extLst>
              <a:ext uri="{FF2B5EF4-FFF2-40B4-BE49-F238E27FC236}">
                <a16:creationId xmlns:a16="http://schemas.microsoft.com/office/drawing/2014/main" id="{81EE5F45-5A52-5113-CB99-80ED420EF12D}"/>
              </a:ext>
            </a:extLst>
          </p:cNvPr>
          <p:cNvSpPr txBox="1"/>
          <p:nvPr/>
        </p:nvSpPr>
        <p:spPr>
          <a:xfrm>
            <a:off x="4398489" y="2262250"/>
            <a:ext cx="1326004" cy="369332"/>
          </a:xfrm>
          <a:prstGeom prst="rect">
            <a:avLst/>
          </a:prstGeom>
          <a:noFill/>
        </p:spPr>
        <p:txBody>
          <a:bodyPr wrap="none" rtlCol="0">
            <a:spAutoFit/>
          </a:bodyPr>
          <a:lstStyle/>
          <a:p>
            <a:r>
              <a:rPr lang="en-US"/>
              <a:t>9847-MB-1</a:t>
            </a:r>
          </a:p>
        </p:txBody>
      </p:sp>
      <p:sp>
        <p:nvSpPr>
          <p:cNvPr id="18" name="TextBox 17">
            <a:extLst>
              <a:ext uri="{FF2B5EF4-FFF2-40B4-BE49-F238E27FC236}">
                <a16:creationId xmlns:a16="http://schemas.microsoft.com/office/drawing/2014/main" id="{52033859-0215-9FF5-A170-51C4917257F4}"/>
              </a:ext>
            </a:extLst>
          </p:cNvPr>
          <p:cNvSpPr txBox="1"/>
          <p:nvPr/>
        </p:nvSpPr>
        <p:spPr>
          <a:xfrm>
            <a:off x="1534537" y="5066016"/>
            <a:ext cx="1326004" cy="369332"/>
          </a:xfrm>
          <a:prstGeom prst="rect">
            <a:avLst/>
          </a:prstGeom>
          <a:noFill/>
        </p:spPr>
        <p:txBody>
          <a:bodyPr wrap="none" rtlCol="0">
            <a:spAutoFit/>
          </a:bodyPr>
          <a:lstStyle/>
          <a:p>
            <a:r>
              <a:rPr lang="en-US">
                <a:latin typeface="Arial" panose="020B0604020202020204" pitchFamily="34" charset="0"/>
                <a:cs typeface="Arial" panose="020B0604020202020204" pitchFamily="34" charset="0"/>
              </a:rPr>
              <a:t>9847-MB-4</a:t>
            </a:r>
            <a:endParaRPr lang="en-US" sz="1769">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DDA68E84-09D9-44F4-782A-809C21615DE2}"/>
              </a:ext>
            </a:extLst>
          </p:cNvPr>
          <p:cNvSpPr txBox="1"/>
          <p:nvPr/>
        </p:nvSpPr>
        <p:spPr>
          <a:xfrm>
            <a:off x="1534537" y="8396029"/>
            <a:ext cx="1326004" cy="369332"/>
          </a:xfrm>
          <a:prstGeom prst="rect">
            <a:avLst/>
          </a:prstGeom>
          <a:noFill/>
        </p:spPr>
        <p:txBody>
          <a:bodyPr wrap="none" rtlCol="0">
            <a:spAutoFit/>
          </a:bodyPr>
          <a:lstStyle/>
          <a:p>
            <a:r>
              <a:rPr lang="en-US">
                <a:latin typeface="Arial" panose="020B0604020202020204" pitchFamily="34" charset="0"/>
                <a:cs typeface="Arial" panose="020B0604020202020204" pitchFamily="34" charset="0"/>
              </a:rPr>
              <a:t>9847-MB-2</a:t>
            </a:r>
          </a:p>
        </p:txBody>
      </p:sp>
      <p:sp>
        <p:nvSpPr>
          <p:cNvPr id="25" name="TextBox 24">
            <a:extLst>
              <a:ext uri="{FF2B5EF4-FFF2-40B4-BE49-F238E27FC236}">
                <a16:creationId xmlns:a16="http://schemas.microsoft.com/office/drawing/2014/main" id="{FCDF9319-CEA1-35DE-96C1-E9337ADD042E}"/>
              </a:ext>
            </a:extLst>
          </p:cNvPr>
          <p:cNvSpPr txBox="1"/>
          <p:nvPr/>
        </p:nvSpPr>
        <p:spPr>
          <a:xfrm>
            <a:off x="4527972" y="8396029"/>
            <a:ext cx="1326004" cy="369332"/>
          </a:xfrm>
          <a:prstGeom prst="rect">
            <a:avLst/>
          </a:prstGeom>
          <a:noFill/>
        </p:spPr>
        <p:txBody>
          <a:bodyPr wrap="none" rtlCol="0">
            <a:spAutoFit/>
          </a:bodyPr>
          <a:lstStyle/>
          <a:p>
            <a:r>
              <a:rPr lang="en-US">
                <a:latin typeface="Arial" panose="020B0604020202020204" pitchFamily="34" charset="0"/>
                <a:cs typeface="Arial" panose="020B0604020202020204" pitchFamily="34" charset="0"/>
              </a:rPr>
              <a:t>9847-MB-5</a:t>
            </a:r>
          </a:p>
        </p:txBody>
      </p:sp>
      <p:sp>
        <p:nvSpPr>
          <p:cNvPr id="28" name="TextBox 27">
            <a:extLst>
              <a:ext uri="{FF2B5EF4-FFF2-40B4-BE49-F238E27FC236}">
                <a16:creationId xmlns:a16="http://schemas.microsoft.com/office/drawing/2014/main" id="{F13DFCC5-6E05-6657-6E92-A6093D7D2143}"/>
              </a:ext>
            </a:extLst>
          </p:cNvPr>
          <p:cNvSpPr txBox="1"/>
          <p:nvPr/>
        </p:nvSpPr>
        <p:spPr>
          <a:xfrm>
            <a:off x="4549051" y="5016214"/>
            <a:ext cx="1326004" cy="369332"/>
          </a:xfrm>
          <a:prstGeom prst="rect">
            <a:avLst/>
          </a:prstGeom>
          <a:noFill/>
        </p:spPr>
        <p:txBody>
          <a:bodyPr wrap="none" rtlCol="0">
            <a:spAutoFit/>
          </a:bodyPr>
          <a:lstStyle/>
          <a:p>
            <a:r>
              <a:rPr lang="en-US">
                <a:latin typeface="Arial" panose="020B0604020202020204" pitchFamily="34" charset="0"/>
                <a:cs typeface="Arial" panose="020B0604020202020204" pitchFamily="34" charset="0"/>
              </a:rPr>
              <a:t>9847-MB-6</a:t>
            </a:r>
            <a:endParaRPr lang="en-US" sz="1769">
              <a:latin typeface="Arial" panose="020B0604020202020204" pitchFamily="34" charset="0"/>
              <a:cs typeface="Arial" panose="020B0604020202020204" pitchFamily="34" charset="0"/>
            </a:endParaRPr>
          </a:p>
        </p:txBody>
      </p:sp>
      <p:sp>
        <p:nvSpPr>
          <p:cNvPr id="3" name="Rectangle 2"/>
          <p:cNvSpPr/>
          <p:nvPr/>
        </p:nvSpPr>
        <p:spPr>
          <a:xfrm>
            <a:off x="156754" y="8865113"/>
            <a:ext cx="6701246" cy="830997"/>
          </a:xfrm>
          <a:prstGeom prst="rect">
            <a:avLst/>
          </a:prstGeom>
        </p:spPr>
        <p:txBody>
          <a:bodyPr wrap="square" lIns="91440" tIns="45720" rIns="91440" bIns="45720" anchor="t">
            <a:spAutoFit/>
          </a:bodyPr>
          <a:lstStyle/>
          <a:p>
            <a:pPr algn="just"/>
            <a:r>
              <a:rPr lang="en-US" sz="1200" b="1"/>
              <a:t>Supplementary Figure 16</a:t>
            </a:r>
            <a:r>
              <a:rPr lang="en-US" sz="1200"/>
              <a:t>: H&amp;E images of 6 BA TNBC tissues from  the Georgia cohort used 10X Spatial Transcriptomics Analysis (10X ST) in the validation study. Each H&amp;E image shown above is a 20X image. Cores 9847-MB3 and MB1 are 6 mm in diameter. Cores 9847-MB4, MB6, MB2 and MB5 are 3 mm in diameter.</a:t>
            </a:r>
          </a:p>
        </p:txBody>
      </p:sp>
      <p:pic>
        <p:nvPicPr>
          <p:cNvPr id="4" name="Picture 3">
            <a:extLst>
              <a:ext uri="{FF2B5EF4-FFF2-40B4-BE49-F238E27FC236}">
                <a16:creationId xmlns:a16="http://schemas.microsoft.com/office/drawing/2014/main" id="{22DD4B5F-CC3A-99FC-5CE4-94AD3777F4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4831" y="348294"/>
            <a:ext cx="1975048" cy="1828800"/>
          </a:xfrm>
          <a:prstGeom prst="rect">
            <a:avLst/>
          </a:prstGeom>
        </p:spPr>
      </p:pic>
      <p:pic>
        <p:nvPicPr>
          <p:cNvPr id="6" name="Picture 5" descr="A close up of a circle&#10;&#10;Description automatically generated">
            <a:extLst>
              <a:ext uri="{FF2B5EF4-FFF2-40B4-BE49-F238E27FC236}">
                <a16:creationId xmlns:a16="http://schemas.microsoft.com/office/drawing/2014/main" id="{C2772A8C-1548-DE5D-231A-4FB534311B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45188" y="348294"/>
            <a:ext cx="1832605" cy="1828800"/>
          </a:xfrm>
          <a:prstGeom prst="rect">
            <a:avLst/>
          </a:prstGeom>
        </p:spPr>
      </p:pic>
      <p:pic>
        <p:nvPicPr>
          <p:cNvPr id="7" name="Picture 6" descr="A close up of a pink and white circle&#10;&#10;Description automatically generated">
            <a:extLst>
              <a:ext uri="{FF2B5EF4-FFF2-40B4-BE49-F238E27FC236}">
                <a16:creationId xmlns:a16="http://schemas.microsoft.com/office/drawing/2014/main" id="{26ACC3B2-D7A1-A5A3-3025-88A0E1B0C4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6180" y="3121959"/>
            <a:ext cx="1912350" cy="1828800"/>
          </a:xfrm>
          <a:prstGeom prst="rect">
            <a:avLst/>
          </a:prstGeom>
        </p:spPr>
      </p:pic>
      <p:pic>
        <p:nvPicPr>
          <p:cNvPr id="8" name="Picture 7" descr="A close-up of a microscope&#10;&#10;Description automatically generated">
            <a:extLst>
              <a:ext uri="{FF2B5EF4-FFF2-40B4-BE49-F238E27FC236}">
                <a16:creationId xmlns:a16="http://schemas.microsoft.com/office/drawing/2014/main" id="{771ABCEA-8D5E-E998-EA65-57DD97093F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9613" y="3121959"/>
            <a:ext cx="1422722" cy="1828800"/>
          </a:xfrm>
          <a:prstGeom prst="rect">
            <a:avLst/>
          </a:prstGeom>
        </p:spPr>
      </p:pic>
      <p:pic>
        <p:nvPicPr>
          <p:cNvPr id="9" name="Picture 8" descr="A close-up of a microscope&#10;&#10;Description automatically generated">
            <a:extLst>
              <a:ext uri="{FF2B5EF4-FFF2-40B4-BE49-F238E27FC236}">
                <a16:creationId xmlns:a16="http://schemas.microsoft.com/office/drawing/2014/main" id="{250E049D-EC38-1230-D983-4A2CB5A1668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06180" y="5905880"/>
            <a:ext cx="1753635" cy="2286000"/>
          </a:xfrm>
          <a:prstGeom prst="rect">
            <a:avLst/>
          </a:prstGeom>
        </p:spPr>
      </p:pic>
      <p:pic>
        <p:nvPicPr>
          <p:cNvPr id="10" name="Picture 9" descr="A close-up of a purple circle&#10;&#10;Description automatically generated">
            <a:extLst>
              <a:ext uri="{FF2B5EF4-FFF2-40B4-BE49-F238E27FC236}">
                <a16:creationId xmlns:a16="http://schemas.microsoft.com/office/drawing/2014/main" id="{F083D58E-FE8C-EA3C-FEB0-63F011C5C34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27972" y="5905880"/>
            <a:ext cx="1277195" cy="2286000"/>
          </a:xfrm>
          <a:prstGeom prst="rect">
            <a:avLst/>
          </a:prstGeom>
        </p:spPr>
      </p:pic>
    </p:spTree>
    <p:extLst>
      <p:ext uri="{BB962C8B-B14F-4D97-AF65-F5344CB8AC3E}">
        <p14:creationId xmlns:p14="http://schemas.microsoft.com/office/powerpoint/2010/main" val="3167496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62197" y="7271532"/>
            <a:ext cx="5452963" cy="830997"/>
          </a:xfrm>
          <a:prstGeom prst="rect">
            <a:avLst/>
          </a:prstGeom>
        </p:spPr>
        <p:txBody>
          <a:bodyPr wrap="square" lIns="91440" tIns="45720" rIns="91440" bIns="45720" anchor="t">
            <a:spAutoFit/>
          </a:bodyPr>
          <a:lstStyle/>
          <a:p>
            <a:pPr algn="just"/>
            <a:r>
              <a:rPr lang="en-US" sz="1200" b="1"/>
              <a:t>Supplementary Figure 17: </a:t>
            </a:r>
            <a:r>
              <a:rPr lang="en-US" sz="1200"/>
              <a:t>H&amp;E images of 4 WA TNBC tissues from the Georgia cohort used 10X Spatial Transcriptomics Analysis (10X ST) in the validation study. Each H&amp;E image shown above is a 20X image. All the cores are 6 mm in diameter.</a:t>
            </a:r>
          </a:p>
        </p:txBody>
      </p:sp>
      <p:sp>
        <p:nvSpPr>
          <p:cNvPr id="16" name="TextBox 15"/>
          <p:cNvSpPr txBox="1"/>
          <p:nvPr/>
        </p:nvSpPr>
        <p:spPr>
          <a:xfrm>
            <a:off x="1151399" y="2967092"/>
            <a:ext cx="1326004" cy="369332"/>
          </a:xfrm>
          <a:prstGeom prst="rect">
            <a:avLst/>
          </a:prstGeom>
          <a:noFill/>
        </p:spPr>
        <p:txBody>
          <a:bodyPr wrap="none" rtlCol="0">
            <a:spAutoFit/>
          </a:bodyPr>
          <a:lstStyle/>
          <a:p>
            <a:r>
              <a:rPr lang="en-US">
                <a:latin typeface="+mj-lt"/>
              </a:rPr>
              <a:t>9847-MB-8</a:t>
            </a:r>
            <a:endParaRPr lang="en-US" sz="1769">
              <a:latin typeface="+mj-lt"/>
            </a:endParaRPr>
          </a:p>
        </p:txBody>
      </p:sp>
      <p:sp>
        <p:nvSpPr>
          <p:cNvPr id="18" name="TextBox 17"/>
          <p:cNvSpPr txBox="1"/>
          <p:nvPr/>
        </p:nvSpPr>
        <p:spPr>
          <a:xfrm>
            <a:off x="4216260" y="3003217"/>
            <a:ext cx="1454244" cy="369332"/>
          </a:xfrm>
          <a:prstGeom prst="rect">
            <a:avLst/>
          </a:prstGeom>
          <a:noFill/>
        </p:spPr>
        <p:txBody>
          <a:bodyPr wrap="none" rtlCol="0">
            <a:spAutoFit/>
          </a:bodyPr>
          <a:lstStyle/>
          <a:p>
            <a:r>
              <a:rPr lang="en-US">
                <a:latin typeface="+mj-lt"/>
              </a:rPr>
              <a:t>9847-MB-10</a:t>
            </a:r>
            <a:endParaRPr lang="en-US" sz="1769">
              <a:latin typeface="+mj-lt"/>
            </a:endParaRPr>
          </a:p>
        </p:txBody>
      </p:sp>
      <p:sp>
        <p:nvSpPr>
          <p:cNvPr id="20" name="TextBox 19"/>
          <p:cNvSpPr txBox="1"/>
          <p:nvPr/>
        </p:nvSpPr>
        <p:spPr>
          <a:xfrm>
            <a:off x="1368253" y="6309912"/>
            <a:ext cx="1437125" cy="369332"/>
          </a:xfrm>
          <a:prstGeom prst="rect">
            <a:avLst/>
          </a:prstGeom>
          <a:noFill/>
        </p:spPr>
        <p:txBody>
          <a:bodyPr wrap="none" rtlCol="0">
            <a:spAutoFit/>
          </a:bodyPr>
          <a:lstStyle/>
          <a:p>
            <a:r>
              <a:rPr lang="en-US">
                <a:latin typeface="+mj-lt"/>
              </a:rPr>
              <a:t>9847-MB-11</a:t>
            </a:r>
            <a:endParaRPr lang="en-US" sz="1769">
              <a:latin typeface="+mj-lt"/>
            </a:endParaRPr>
          </a:p>
        </p:txBody>
      </p:sp>
      <p:sp>
        <p:nvSpPr>
          <p:cNvPr id="21" name="TextBox 20"/>
          <p:cNvSpPr txBox="1"/>
          <p:nvPr/>
        </p:nvSpPr>
        <p:spPr>
          <a:xfrm>
            <a:off x="4216260" y="6309912"/>
            <a:ext cx="1454244" cy="369332"/>
          </a:xfrm>
          <a:prstGeom prst="rect">
            <a:avLst/>
          </a:prstGeom>
          <a:noFill/>
        </p:spPr>
        <p:txBody>
          <a:bodyPr wrap="none" rtlCol="0">
            <a:spAutoFit/>
          </a:bodyPr>
          <a:lstStyle/>
          <a:p>
            <a:r>
              <a:rPr lang="en-US">
                <a:latin typeface="+mj-lt"/>
              </a:rPr>
              <a:t>9847-MB-12</a:t>
            </a:r>
            <a:endParaRPr lang="en-US" sz="1769">
              <a:latin typeface="+mj-lt"/>
            </a:endParaRPr>
          </a:p>
        </p:txBody>
      </p:sp>
      <p:pic>
        <p:nvPicPr>
          <p:cNvPr id="2" name="Picture 1" descr="A pink and grey circle&#10;&#10;Description automatically generated">
            <a:extLst>
              <a:ext uri="{FF2B5EF4-FFF2-40B4-BE49-F238E27FC236}">
                <a16:creationId xmlns:a16="http://schemas.microsoft.com/office/drawing/2014/main" id="{FB63AFDC-9D8C-C9CF-97A0-A0DDACAE83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9988" y="350140"/>
            <a:ext cx="2313341" cy="2468880"/>
          </a:xfrm>
          <a:prstGeom prst="rect">
            <a:avLst/>
          </a:prstGeom>
        </p:spPr>
      </p:pic>
      <p:pic>
        <p:nvPicPr>
          <p:cNvPr id="3" name="Picture 2" descr="A pink and white circle&#10;&#10;Description automatically generated">
            <a:extLst>
              <a:ext uri="{FF2B5EF4-FFF2-40B4-BE49-F238E27FC236}">
                <a16:creationId xmlns:a16="http://schemas.microsoft.com/office/drawing/2014/main" id="{EF3DA490-D641-EE69-320C-BDC471BA7F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0397" y="350140"/>
            <a:ext cx="2417615" cy="2468880"/>
          </a:xfrm>
          <a:prstGeom prst="rect">
            <a:avLst/>
          </a:prstGeom>
        </p:spPr>
      </p:pic>
      <p:pic>
        <p:nvPicPr>
          <p:cNvPr id="4" name="Picture 3" descr="A purple and white circle&#10;&#10;Description automatically generated">
            <a:extLst>
              <a:ext uri="{FF2B5EF4-FFF2-40B4-BE49-F238E27FC236}">
                <a16:creationId xmlns:a16="http://schemas.microsoft.com/office/drawing/2014/main" id="{AD5CA50C-D877-8EE9-3A58-927C80EE48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197" y="3810836"/>
            <a:ext cx="2199434" cy="2468880"/>
          </a:xfrm>
          <a:prstGeom prst="rect">
            <a:avLst/>
          </a:prstGeom>
        </p:spPr>
      </p:pic>
      <p:pic>
        <p:nvPicPr>
          <p:cNvPr id="5" name="Picture 4" descr="A pink and white circle&#10;&#10;Description automatically generated">
            <a:extLst>
              <a:ext uri="{FF2B5EF4-FFF2-40B4-BE49-F238E27FC236}">
                <a16:creationId xmlns:a16="http://schemas.microsoft.com/office/drawing/2014/main" id="{D52C2C98-523C-4C7A-B8AD-368E7E6A722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74499" y="3718560"/>
            <a:ext cx="2349410" cy="2468880"/>
          </a:xfrm>
          <a:prstGeom prst="rect">
            <a:avLst/>
          </a:prstGeom>
        </p:spPr>
      </p:pic>
    </p:spTree>
    <p:extLst>
      <p:ext uri="{BB962C8B-B14F-4D97-AF65-F5344CB8AC3E}">
        <p14:creationId xmlns:p14="http://schemas.microsoft.com/office/powerpoint/2010/main" val="42086082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a:grpSpLocks noChangeAspect="1"/>
          </p:cNvGrpSpPr>
          <p:nvPr/>
        </p:nvGrpSpPr>
        <p:grpSpPr>
          <a:xfrm>
            <a:off x="882808" y="1633734"/>
            <a:ext cx="5835414" cy="4826100"/>
            <a:chOff x="780710" y="1678249"/>
            <a:chExt cx="3958854" cy="3274116"/>
          </a:xfrm>
        </p:grpSpPr>
        <p:pic>
          <p:nvPicPr>
            <p:cNvPr id="6" name="Picture 5"/>
            <p:cNvPicPr/>
            <p:nvPr/>
          </p:nvPicPr>
          <p:blipFill>
            <a:blip r:embed="rId2"/>
            <a:srcRect l="5315" t="12185" r="10074" b="13075"/>
            <a:stretch/>
          </p:blipFill>
          <p:spPr>
            <a:xfrm>
              <a:off x="2552794" y="1967245"/>
              <a:ext cx="1542240" cy="2985120"/>
            </a:xfrm>
            <a:prstGeom prst="rect">
              <a:avLst/>
            </a:prstGeom>
            <a:ln w="0">
              <a:noFill/>
            </a:ln>
          </p:spPr>
        </p:pic>
        <p:pic>
          <p:nvPicPr>
            <p:cNvPr id="7" name="Picture 6"/>
            <p:cNvPicPr/>
            <p:nvPr/>
          </p:nvPicPr>
          <p:blipFill>
            <a:blip r:embed="rId3"/>
            <a:srcRect l="6933" t="11894" r="6366" b="12848"/>
            <a:stretch/>
          </p:blipFill>
          <p:spPr>
            <a:xfrm>
              <a:off x="996154" y="1967245"/>
              <a:ext cx="1559520" cy="2965680"/>
            </a:xfrm>
            <a:prstGeom prst="rect">
              <a:avLst/>
            </a:prstGeom>
            <a:ln w="0">
              <a:noFill/>
            </a:ln>
          </p:spPr>
        </p:pic>
        <p:sp>
          <p:nvSpPr>
            <p:cNvPr id="8" name="TextBox 7"/>
            <p:cNvSpPr txBox="1"/>
            <p:nvPr/>
          </p:nvSpPr>
          <p:spPr>
            <a:xfrm>
              <a:off x="1271151" y="1678249"/>
              <a:ext cx="3468413" cy="261000"/>
            </a:xfrm>
            <a:prstGeom prst="rect">
              <a:avLst/>
            </a:prstGeom>
            <a:noFill/>
            <a:ln w="0">
              <a:noFill/>
            </a:ln>
          </p:spPr>
          <p:txBody>
            <a:bodyPr lIns="88441" tIns="44220" rIns="88441" bIns="44220" anchor="t">
              <a:noAutofit/>
            </a:bodyPr>
            <a:lstStyle/>
            <a:p>
              <a:r>
                <a:rPr lang="en-US" sz="1572" spc="-1" err="1">
                  <a:solidFill>
                    <a:srgbClr val="000000"/>
                  </a:solidFill>
                  <a:latin typeface="+mj-lt"/>
                </a:rPr>
                <a:t>PanCK</a:t>
              </a:r>
              <a:r>
                <a:rPr lang="en-US" sz="1572" spc="-1">
                  <a:solidFill>
                    <a:srgbClr val="000000"/>
                  </a:solidFill>
                  <a:latin typeface="+mj-lt"/>
                </a:rPr>
                <a:t> compartment (BA: N=26, WA: N=31)</a:t>
              </a:r>
            </a:p>
            <a:p>
              <a:endParaRPr lang="en-US" sz="1572" spc="-1">
                <a:solidFill>
                  <a:srgbClr val="000000"/>
                </a:solidFill>
                <a:latin typeface="+mj-lt"/>
              </a:endParaRPr>
            </a:p>
          </p:txBody>
        </p:sp>
        <p:sp>
          <p:nvSpPr>
            <p:cNvPr id="9" name="TextBox 8"/>
            <p:cNvSpPr txBox="1"/>
            <p:nvPr/>
          </p:nvSpPr>
          <p:spPr>
            <a:xfrm rot="16200000">
              <a:off x="461820" y="3326974"/>
              <a:ext cx="884002" cy="246221"/>
            </a:xfrm>
            <a:prstGeom prst="rect">
              <a:avLst/>
            </a:prstGeom>
            <a:noFill/>
          </p:spPr>
          <p:txBody>
            <a:bodyPr wrap="none" rtlCol="0">
              <a:spAutoFit/>
            </a:bodyPr>
            <a:lstStyle/>
            <a:p>
              <a:r>
                <a:rPr lang="en-US" sz="1769"/>
                <a:t>Expression</a:t>
              </a:r>
            </a:p>
          </p:txBody>
        </p:sp>
      </p:grpSp>
      <p:sp>
        <p:nvSpPr>
          <p:cNvPr id="11" name="TextBox 10"/>
          <p:cNvSpPr txBox="1"/>
          <p:nvPr/>
        </p:nvSpPr>
        <p:spPr>
          <a:xfrm>
            <a:off x="2349754" y="2361902"/>
            <a:ext cx="3331936" cy="362934"/>
          </a:xfrm>
          <a:prstGeom prst="rect">
            <a:avLst/>
          </a:prstGeom>
          <a:noFill/>
        </p:spPr>
        <p:txBody>
          <a:bodyPr wrap="none" rtlCol="0">
            <a:spAutoFit/>
          </a:bodyPr>
          <a:lstStyle/>
          <a:p>
            <a:r>
              <a:rPr lang="en-US" sz="1769"/>
              <a:t>P=0.07                          P=0.33 </a:t>
            </a:r>
          </a:p>
        </p:txBody>
      </p:sp>
      <p:sp>
        <p:nvSpPr>
          <p:cNvPr id="12" name="Rectangle 11"/>
          <p:cNvSpPr/>
          <p:nvPr/>
        </p:nvSpPr>
        <p:spPr>
          <a:xfrm>
            <a:off x="642840" y="7232086"/>
            <a:ext cx="5484960" cy="1384995"/>
          </a:xfrm>
          <a:prstGeom prst="rect">
            <a:avLst/>
          </a:prstGeom>
        </p:spPr>
        <p:txBody>
          <a:bodyPr wrap="square">
            <a:spAutoFit/>
          </a:bodyPr>
          <a:lstStyle/>
          <a:p>
            <a:pPr algn="just"/>
            <a:r>
              <a:rPr lang="en-US" sz="1200" b="1">
                <a:latin typeface="+mj-lt"/>
              </a:rPr>
              <a:t>Supplementary Figure 18 . </a:t>
            </a:r>
            <a:r>
              <a:rPr lang="en-US" sz="1200" b="1" err="1">
                <a:latin typeface="+mj-lt"/>
              </a:rPr>
              <a:t>GeoMX</a:t>
            </a:r>
            <a:r>
              <a:rPr lang="en-US" sz="1200" b="1">
                <a:latin typeface="+mj-lt"/>
              </a:rPr>
              <a:t> analysis of BA and WA Niche ESGs</a:t>
            </a:r>
            <a:r>
              <a:rPr lang="en-US" sz="1200">
                <a:latin typeface="+mj-lt"/>
              </a:rPr>
              <a:t>: No significant difference in enrichment of BA or WA communities was observed in the epithelial compartments (PanCK) comparing BA and WA TNBC. </a:t>
            </a:r>
            <a:r>
              <a:rPr lang="en-US" sz="1200">
                <a:effectLst/>
                <a:latin typeface="+mj-lt"/>
                <a:ea typeface="Noto Serif CJK SC"/>
              </a:rPr>
              <a:t>Significance was computed using T-tests. Box plots represent the median (center line), interquartile range (25%–75%; bounds of the box), and whiskers extending to the 1.5 IQRs. Points that fall outside this range are displayed independently.</a:t>
            </a:r>
            <a:r>
              <a:rPr lang="en-US" sz="1200">
                <a:latin typeface="+mj-lt"/>
              </a:rPr>
              <a:t> </a:t>
            </a:r>
            <a:r>
              <a:rPr lang="en-US" sz="1200">
                <a:effectLst/>
                <a:latin typeface="+mj-lt"/>
                <a:ea typeface="Noto Serif CJK SC"/>
              </a:rPr>
              <a:t>Source data are provided as a Source Data file.</a:t>
            </a:r>
            <a:endParaRPr lang="en-US" sz="1200">
              <a:latin typeface="+mj-lt"/>
            </a:endParaRPr>
          </a:p>
        </p:txBody>
      </p:sp>
    </p:spTree>
    <p:extLst>
      <p:ext uri="{BB962C8B-B14F-4D97-AF65-F5344CB8AC3E}">
        <p14:creationId xmlns:p14="http://schemas.microsoft.com/office/powerpoint/2010/main" val="3162296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355680" y="1243387"/>
            <a:ext cx="2715845" cy="424517"/>
          </a:xfrm>
          <a:prstGeom prst="rect">
            <a:avLst/>
          </a:prstGeom>
          <a:noFill/>
          <a:ln w="0">
            <a:noFill/>
          </a:ln>
        </p:spPr>
        <p:style>
          <a:lnRef idx="0">
            <a:scrgbClr r="0" g="0" b="0"/>
          </a:lnRef>
          <a:fillRef idx="0">
            <a:scrgbClr r="0" g="0" b="0"/>
          </a:fillRef>
          <a:effectRef idx="0">
            <a:scrgbClr r="0" g="0" b="0"/>
          </a:effectRef>
          <a:fontRef idx="minor"/>
        </p:style>
        <p:txBody>
          <a:bodyPr lIns="88441" tIns="44220" rIns="88441" bIns="44220" anchor="t">
            <a:noAutofit/>
          </a:bodyPr>
          <a:lstStyle/>
          <a:p>
            <a:pPr>
              <a:tabLst>
                <a:tab pos="401177" algn="l"/>
              </a:tabLst>
            </a:pPr>
            <a:r>
              <a:rPr lang="en-US" sz="1179" b="1" spc="-1">
                <a:solidFill>
                  <a:srgbClr val="000000"/>
                </a:solidFill>
                <a:latin typeface="Arial"/>
                <a:ea typeface="DejaVu Sans"/>
              </a:rPr>
              <a:t>Inflamed</a:t>
            </a:r>
            <a:endParaRPr lang="en-US" sz="1179" spc="-1">
              <a:solidFill>
                <a:srgbClr val="000000"/>
              </a:solidFill>
              <a:latin typeface="Arial"/>
            </a:endParaRPr>
          </a:p>
          <a:p>
            <a:pPr>
              <a:tabLst>
                <a:tab pos="401177" algn="l"/>
              </a:tabLst>
            </a:pPr>
            <a:r>
              <a:rPr lang="en-US" sz="1179" spc="-1">
                <a:solidFill>
                  <a:srgbClr val="000000"/>
                </a:solidFill>
                <a:latin typeface="Arial"/>
                <a:ea typeface="DejaVu Sans"/>
              </a:rPr>
              <a:t>NKG7, IL2RG, IL7R, CCL5, CORO1A, LCK, TRBC1, GZMB, CCL5, CXCL13, WARS</a:t>
            </a:r>
            <a:endParaRPr lang="en-US" sz="1179" spc="-1">
              <a:solidFill>
                <a:srgbClr val="000000"/>
              </a:solidFill>
              <a:latin typeface="Arial"/>
            </a:endParaRPr>
          </a:p>
        </p:txBody>
      </p:sp>
      <p:sp>
        <p:nvSpPr>
          <p:cNvPr id="15" name="Rectangle 14"/>
          <p:cNvSpPr/>
          <p:nvPr/>
        </p:nvSpPr>
        <p:spPr>
          <a:xfrm>
            <a:off x="2355680" y="2487080"/>
            <a:ext cx="2715845" cy="365792"/>
          </a:xfrm>
          <a:prstGeom prst="rect">
            <a:avLst/>
          </a:prstGeom>
          <a:noFill/>
          <a:ln w="0">
            <a:noFill/>
          </a:ln>
        </p:spPr>
        <p:style>
          <a:lnRef idx="0">
            <a:scrgbClr r="0" g="0" b="0"/>
          </a:lnRef>
          <a:fillRef idx="0">
            <a:scrgbClr r="0" g="0" b="0"/>
          </a:fillRef>
          <a:effectRef idx="0">
            <a:scrgbClr r="0" g="0" b="0"/>
          </a:effectRef>
          <a:fontRef idx="minor"/>
        </p:style>
        <p:txBody>
          <a:bodyPr lIns="88441" tIns="44220" rIns="88441" bIns="44220" anchor="t">
            <a:noAutofit/>
          </a:bodyPr>
          <a:lstStyle/>
          <a:p>
            <a:pPr>
              <a:tabLst>
                <a:tab pos="401177" algn="l"/>
              </a:tabLst>
            </a:pPr>
            <a:r>
              <a:rPr lang="en-US" sz="1179" b="1" spc="-1">
                <a:solidFill>
                  <a:srgbClr val="000000"/>
                </a:solidFill>
                <a:latin typeface="Arial"/>
                <a:ea typeface="DejaVu Sans"/>
              </a:rPr>
              <a:t>Excluded</a:t>
            </a:r>
            <a:endParaRPr lang="en-US" sz="1179" spc="-1">
              <a:solidFill>
                <a:srgbClr val="000000"/>
              </a:solidFill>
              <a:latin typeface="Arial"/>
            </a:endParaRPr>
          </a:p>
          <a:p>
            <a:pPr>
              <a:tabLst>
                <a:tab pos="401177" algn="l"/>
              </a:tabLst>
            </a:pPr>
            <a:r>
              <a:rPr lang="en-US" sz="1179" spc="-1">
                <a:solidFill>
                  <a:srgbClr val="000000"/>
                </a:solidFill>
                <a:latin typeface="Arial"/>
                <a:ea typeface="DejaVu Sans"/>
              </a:rPr>
              <a:t>THBS, ASPN, COL10A1, GREM1, IGFBP5</a:t>
            </a:r>
            <a:endParaRPr lang="en-US" sz="1179" spc="-1">
              <a:solidFill>
                <a:srgbClr val="000000"/>
              </a:solidFill>
              <a:latin typeface="Arial"/>
            </a:endParaRPr>
          </a:p>
        </p:txBody>
      </p:sp>
      <p:sp>
        <p:nvSpPr>
          <p:cNvPr id="20" name="Rectangle 19"/>
          <p:cNvSpPr/>
          <p:nvPr/>
        </p:nvSpPr>
        <p:spPr>
          <a:xfrm>
            <a:off x="2355680" y="3554581"/>
            <a:ext cx="2715845" cy="365792"/>
          </a:xfrm>
          <a:prstGeom prst="rect">
            <a:avLst/>
          </a:prstGeom>
          <a:noFill/>
          <a:ln w="0">
            <a:noFill/>
          </a:ln>
        </p:spPr>
        <p:style>
          <a:lnRef idx="0">
            <a:scrgbClr r="0" g="0" b="0"/>
          </a:lnRef>
          <a:fillRef idx="0">
            <a:scrgbClr r="0" g="0" b="0"/>
          </a:fillRef>
          <a:effectRef idx="0">
            <a:scrgbClr r="0" g="0" b="0"/>
          </a:effectRef>
          <a:fontRef idx="minor"/>
        </p:style>
        <p:txBody>
          <a:bodyPr lIns="88441" tIns="44220" rIns="88441" bIns="44220" anchor="t">
            <a:noAutofit/>
          </a:bodyPr>
          <a:lstStyle/>
          <a:p>
            <a:pPr>
              <a:tabLst>
                <a:tab pos="401177" algn="l"/>
              </a:tabLst>
            </a:pPr>
            <a:r>
              <a:rPr lang="en-US" sz="1179" b="1" spc="-1">
                <a:solidFill>
                  <a:srgbClr val="000000"/>
                </a:solidFill>
                <a:latin typeface="Arial"/>
                <a:ea typeface="DejaVu Sans"/>
              </a:rPr>
              <a:t>Ignored</a:t>
            </a:r>
            <a:endParaRPr lang="en-US" sz="1179" spc="-1">
              <a:solidFill>
                <a:srgbClr val="000000"/>
              </a:solidFill>
              <a:latin typeface="Arial"/>
            </a:endParaRPr>
          </a:p>
          <a:p>
            <a:pPr>
              <a:tabLst>
                <a:tab pos="401177" algn="l"/>
              </a:tabLst>
            </a:pPr>
            <a:r>
              <a:rPr lang="en-US" sz="1179" spc="-1">
                <a:solidFill>
                  <a:srgbClr val="000000"/>
                </a:solidFill>
                <a:latin typeface="Arial"/>
                <a:ea typeface="DejaVu Sans"/>
              </a:rPr>
              <a:t>COL5A1, SPON1, FAP, SPOCK1, COL1A1, CPE, MMP2</a:t>
            </a:r>
            <a:endParaRPr lang="en-US" sz="1179" spc="-1">
              <a:solidFill>
                <a:srgbClr val="000000"/>
              </a:solidFill>
              <a:latin typeface="Arial"/>
            </a:endParaRPr>
          </a:p>
        </p:txBody>
      </p:sp>
      <p:sp>
        <p:nvSpPr>
          <p:cNvPr id="24" name="Rectangle 23"/>
          <p:cNvSpPr/>
          <p:nvPr/>
        </p:nvSpPr>
        <p:spPr>
          <a:xfrm>
            <a:off x="4994759" y="1421344"/>
            <a:ext cx="987708" cy="255064"/>
          </a:xfrm>
          <a:prstGeom prst="rect">
            <a:avLst/>
          </a:prstGeom>
          <a:noFill/>
          <a:ln w="0">
            <a:noFill/>
          </a:ln>
        </p:spPr>
        <p:style>
          <a:lnRef idx="0">
            <a:scrgbClr r="0" g="0" b="0"/>
          </a:lnRef>
          <a:fillRef idx="0">
            <a:scrgbClr r="0" g="0" b="0"/>
          </a:fillRef>
          <a:effectRef idx="0">
            <a:scrgbClr r="0" g="0" b="0"/>
          </a:effectRef>
          <a:fontRef idx="minor"/>
        </p:style>
        <p:txBody>
          <a:bodyPr lIns="88441" tIns="44220" rIns="88441" bIns="44220" anchor="t">
            <a:noAutofit/>
          </a:bodyPr>
          <a:lstStyle/>
          <a:p>
            <a:pPr>
              <a:tabLst>
                <a:tab pos="401177" algn="l"/>
              </a:tabLst>
            </a:pPr>
            <a:r>
              <a:rPr lang="en-US" sz="1179" spc="-1">
                <a:solidFill>
                  <a:srgbClr val="000000"/>
                </a:solidFill>
                <a:latin typeface="Arial"/>
                <a:ea typeface="DejaVu Sans"/>
              </a:rPr>
              <a:t>P=8.9x10</a:t>
            </a:r>
            <a:r>
              <a:rPr lang="en-US" sz="1179" spc="-1" baseline="33000">
                <a:solidFill>
                  <a:srgbClr val="000000"/>
                </a:solidFill>
                <a:latin typeface="Arial"/>
                <a:ea typeface="DejaVu Sans"/>
              </a:rPr>
              <a:t>-17</a:t>
            </a:r>
            <a:endParaRPr lang="en-US" sz="1179" spc="-1">
              <a:solidFill>
                <a:srgbClr val="000000"/>
              </a:solidFill>
              <a:latin typeface="Arial"/>
            </a:endParaRPr>
          </a:p>
        </p:txBody>
      </p:sp>
      <p:sp>
        <p:nvSpPr>
          <p:cNvPr id="25" name="Rectangle 24"/>
          <p:cNvSpPr/>
          <p:nvPr/>
        </p:nvSpPr>
        <p:spPr>
          <a:xfrm>
            <a:off x="5071525" y="2620905"/>
            <a:ext cx="910942" cy="255064"/>
          </a:xfrm>
          <a:prstGeom prst="rect">
            <a:avLst/>
          </a:prstGeom>
          <a:noFill/>
          <a:ln w="0">
            <a:noFill/>
          </a:ln>
        </p:spPr>
        <p:style>
          <a:lnRef idx="0">
            <a:scrgbClr r="0" g="0" b="0"/>
          </a:lnRef>
          <a:fillRef idx="0">
            <a:scrgbClr r="0" g="0" b="0"/>
          </a:fillRef>
          <a:effectRef idx="0">
            <a:scrgbClr r="0" g="0" b="0"/>
          </a:effectRef>
          <a:fontRef idx="minor"/>
        </p:style>
        <p:txBody>
          <a:bodyPr lIns="88441" tIns="44220" rIns="88441" bIns="44220" anchor="t">
            <a:noAutofit/>
          </a:bodyPr>
          <a:lstStyle/>
          <a:p>
            <a:pPr>
              <a:tabLst>
                <a:tab pos="401177" algn="l"/>
              </a:tabLst>
            </a:pPr>
            <a:r>
              <a:rPr lang="en-US" sz="1179" spc="-1">
                <a:solidFill>
                  <a:srgbClr val="000000"/>
                </a:solidFill>
                <a:latin typeface="Arial"/>
                <a:ea typeface="DejaVu Sans"/>
              </a:rPr>
              <a:t>P=0.00097</a:t>
            </a:r>
            <a:endParaRPr lang="en-US" sz="1179" spc="-1">
              <a:solidFill>
                <a:srgbClr val="000000"/>
              </a:solidFill>
              <a:latin typeface="Arial"/>
            </a:endParaRPr>
          </a:p>
        </p:txBody>
      </p:sp>
      <p:sp>
        <p:nvSpPr>
          <p:cNvPr id="26" name="Rectangle 25"/>
          <p:cNvSpPr/>
          <p:nvPr/>
        </p:nvSpPr>
        <p:spPr>
          <a:xfrm>
            <a:off x="5071525" y="3654073"/>
            <a:ext cx="910942" cy="255064"/>
          </a:xfrm>
          <a:prstGeom prst="rect">
            <a:avLst/>
          </a:prstGeom>
          <a:noFill/>
          <a:ln w="0">
            <a:noFill/>
          </a:ln>
        </p:spPr>
        <p:style>
          <a:lnRef idx="0">
            <a:scrgbClr r="0" g="0" b="0"/>
          </a:lnRef>
          <a:fillRef idx="0">
            <a:scrgbClr r="0" g="0" b="0"/>
          </a:fillRef>
          <a:effectRef idx="0">
            <a:scrgbClr r="0" g="0" b="0"/>
          </a:effectRef>
          <a:fontRef idx="minor"/>
        </p:style>
        <p:txBody>
          <a:bodyPr lIns="88441" tIns="44220" rIns="88441" bIns="44220" anchor="t">
            <a:noAutofit/>
          </a:bodyPr>
          <a:lstStyle/>
          <a:p>
            <a:pPr>
              <a:tabLst>
                <a:tab pos="401177" algn="l"/>
              </a:tabLst>
            </a:pPr>
            <a:r>
              <a:rPr lang="en-US" sz="1179" spc="-1">
                <a:solidFill>
                  <a:srgbClr val="000000"/>
                </a:solidFill>
                <a:latin typeface="Arial"/>
                <a:ea typeface="DejaVu Sans"/>
              </a:rPr>
              <a:t>P=1.6x10</a:t>
            </a:r>
            <a:r>
              <a:rPr lang="en-US" sz="1179" spc="-1" baseline="33000">
                <a:solidFill>
                  <a:srgbClr val="000000"/>
                </a:solidFill>
                <a:latin typeface="Arial"/>
                <a:ea typeface="DejaVu Sans"/>
              </a:rPr>
              <a:t>-7</a:t>
            </a:r>
            <a:endParaRPr lang="en-US" sz="1179" spc="-1">
              <a:solidFill>
                <a:srgbClr val="000000"/>
              </a:solidFill>
              <a:latin typeface="Arial"/>
            </a:endParaRPr>
          </a:p>
        </p:txBody>
      </p:sp>
      <p:sp>
        <p:nvSpPr>
          <p:cNvPr id="27" name="Rectangle 26"/>
          <p:cNvSpPr/>
          <p:nvPr/>
        </p:nvSpPr>
        <p:spPr>
          <a:xfrm>
            <a:off x="639680" y="4464308"/>
            <a:ext cx="5582426" cy="1015663"/>
          </a:xfrm>
          <a:prstGeom prst="rect">
            <a:avLst/>
          </a:prstGeom>
        </p:spPr>
        <p:txBody>
          <a:bodyPr wrap="none">
            <a:spAutoFit/>
          </a:bodyPr>
          <a:lstStyle/>
          <a:p>
            <a:pPr algn="just"/>
            <a:r>
              <a:rPr lang="en-US" sz="1200" b="1">
                <a:latin typeface="+mj-lt"/>
              </a:rPr>
              <a:t>Supplementary Figure 19: </a:t>
            </a:r>
            <a:r>
              <a:rPr lang="en-US" sz="1200">
                <a:latin typeface="+mj-lt"/>
              </a:rPr>
              <a:t>Comparison between BA and WA niche-associated</a:t>
            </a:r>
          </a:p>
          <a:p>
            <a:pPr algn="just"/>
            <a:r>
              <a:rPr lang="en-US" sz="1200">
                <a:latin typeface="+mj-lt"/>
              </a:rPr>
              <a:t>extended signature genes and the spatial phenotype signature genes from</a:t>
            </a:r>
          </a:p>
          <a:p>
            <a:pPr algn="just"/>
            <a:r>
              <a:rPr lang="en-US" sz="1200" err="1">
                <a:latin typeface="+mj-lt"/>
              </a:rPr>
              <a:t>Hammerl</a:t>
            </a:r>
            <a:r>
              <a:rPr lang="en-US" sz="1200">
                <a:latin typeface="+mj-lt"/>
              </a:rPr>
              <a:t> et al Nat </a:t>
            </a:r>
            <a:r>
              <a:rPr lang="en-US" sz="1200" err="1">
                <a:latin typeface="+mj-lt"/>
              </a:rPr>
              <a:t>Comm</a:t>
            </a:r>
            <a:r>
              <a:rPr lang="en-US" sz="1200">
                <a:latin typeface="+mj-lt"/>
              </a:rPr>
              <a:t> 2021. Overlapping genes are indicated in the</a:t>
            </a:r>
          </a:p>
          <a:p>
            <a:pPr algn="just"/>
            <a:r>
              <a:rPr lang="en-US" sz="1200">
                <a:latin typeface="+mj-lt"/>
              </a:rPr>
              <a:t>middle panel. The statistical P-values are computed using hypergeometric test. </a:t>
            </a:r>
          </a:p>
          <a:p>
            <a:pPr algn="just"/>
            <a:r>
              <a:rPr lang="en-US" sz="1200">
                <a:latin typeface="+mj-lt"/>
              </a:rPr>
              <a:t> </a:t>
            </a:r>
          </a:p>
        </p:txBody>
      </p:sp>
      <p:pic>
        <p:nvPicPr>
          <p:cNvPr id="2" name="Picture 1"/>
          <p:cNvPicPr>
            <a:picLocks noChangeAspect="1"/>
          </p:cNvPicPr>
          <p:nvPr/>
        </p:nvPicPr>
        <p:blipFill>
          <a:blip r:embed="rId2"/>
          <a:stretch>
            <a:fillRect/>
          </a:stretch>
        </p:blipFill>
        <p:spPr>
          <a:xfrm>
            <a:off x="754826" y="932746"/>
            <a:ext cx="1600855" cy="3220218"/>
          </a:xfrm>
          <a:prstGeom prst="rect">
            <a:avLst/>
          </a:prstGeom>
        </p:spPr>
      </p:pic>
    </p:spTree>
    <p:extLst>
      <p:ext uri="{BB962C8B-B14F-4D97-AF65-F5344CB8AC3E}">
        <p14:creationId xmlns:p14="http://schemas.microsoft.com/office/powerpoint/2010/main" val="1820372233"/>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6350" cap="flat" cmpd="sng" algn="ctr">
          <a:prstDash val="solid"/>
          <a:miter/>
        </a:ln>
        <a:ln w="12700" cap="flat" cmpd="sng" algn="ctr">
          <a:prstDash val="solid"/>
          <a:miter/>
        </a:ln>
        <a:ln w="1905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62D4CF8E1220940A7D91AE8D1912E64" ma:contentTypeVersion="18" ma:contentTypeDescription="Create a new document." ma:contentTypeScope="" ma:versionID="7dc415c901587c67b7502e002173074e">
  <xsd:schema xmlns:xsd="http://www.w3.org/2001/XMLSchema" xmlns:xs="http://www.w3.org/2001/XMLSchema" xmlns:p="http://schemas.microsoft.com/office/2006/metadata/properties" xmlns:ns3="5f9b6b23-ccb2-457b-8e95-b218520dfccb" xmlns:ns4="4698dbfb-39b9-4cc5-9e65-884862abdc2e" targetNamespace="http://schemas.microsoft.com/office/2006/metadata/properties" ma:root="true" ma:fieldsID="c97c37ad52d078a9fea13bd033d835f4" ns3:_="" ns4:_="">
    <xsd:import namespace="5f9b6b23-ccb2-457b-8e95-b218520dfccb"/>
    <xsd:import namespace="4698dbfb-39b9-4cc5-9e65-884862abdc2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LengthInSeconds" minOccurs="0"/>
                <xsd:element ref="ns3:MediaServiceObjectDetectorVersions" minOccurs="0"/>
                <xsd:element ref="ns3:_activity" minOccurs="0"/>
                <xsd:element ref="ns4:SharedWithUsers" minOccurs="0"/>
                <xsd:element ref="ns4:SharedWithDetails" minOccurs="0"/>
                <xsd:element ref="ns4:SharingHintHash" minOccurs="0"/>
                <xsd:element ref="ns3:MediaServiceSearchProperties" minOccurs="0"/>
                <xsd:element ref="ns3:MediaServiceSystem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9b6b23-ccb2-457b-8e95-b218520dfc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698dbfb-39b9-4cc5-9e65-884862abdc2e"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SharingHintHash" ma:index="2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5f9b6b23-ccb2-457b-8e95-b218520dfccb" xsi:nil="true"/>
  </documentManagement>
</p:properties>
</file>

<file path=customXml/itemProps1.xml><?xml version="1.0" encoding="utf-8"?>
<ds:datastoreItem xmlns:ds="http://schemas.openxmlformats.org/officeDocument/2006/customXml" ds:itemID="{26B2A82E-CCF1-4018-B6CA-2C39905794BC}">
  <ds:schemaRefs>
    <ds:schemaRef ds:uri="http://schemas.microsoft.com/sharepoint/v3/contenttype/forms"/>
  </ds:schemaRefs>
</ds:datastoreItem>
</file>

<file path=customXml/itemProps2.xml><?xml version="1.0" encoding="utf-8"?>
<ds:datastoreItem xmlns:ds="http://schemas.openxmlformats.org/officeDocument/2006/customXml" ds:itemID="{28209FD8-6CE3-484B-B037-123D289EC9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9b6b23-ccb2-457b-8e95-b218520dfccb"/>
    <ds:schemaRef ds:uri="4698dbfb-39b9-4cc5-9e65-884862abdc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9653E00-010F-4490-935D-186FF5D86C24}">
  <ds:schemaRefs>
    <ds:schemaRef ds:uri="http://schemas.microsoft.com/office/2006/documentManagement/types"/>
    <ds:schemaRef ds:uri="http://schemas.openxmlformats.org/package/2006/metadata/core-properties"/>
    <ds:schemaRef ds:uri="http://purl.org/dc/dcmitype/"/>
    <ds:schemaRef ds:uri="http://purl.org/dc/terms/"/>
    <ds:schemaRef ds:uri="http://purl.org/dc/elements/1.1/"/>
    <ds:schemaRef ds:uri="http://schemas.microsoft.com/office/2006/metadata/properties"/>
    <ds:schemaRef ds:uri="http://www.w3.org/XML/1998/namespace"/>
    <ds:schemaRef ds:uri="5f9b6b23-ccb2-457b-8e95-b218520dfccb"/>
    <ds:schemaRef ds:uri="http://schemas.microsoft.com/office/infopath/2007/PartnerControls"/>
    <ds:schemaRef ds:uri="4698dbfb-39b9-4cc5-9e65-884862abdc2e"/>
  </ds:schemaRefs>
</ds:datastoreItem>
</file>

<file path=docMetadata/LabelInfo.xml><?xml version="1.0" encoding="utf-8"?>
<clbl:labelList xmlns:clbl="http://schemas.microsoft.com/office/2020/mipLabelMetadata">
  <clbl:label id="{a83dba53-124d-4d32-88f0-b72889a9e926}" enabled="0" method="" siteId="{a83dba53-124d-4d32-88f0-b72889a9e926}" removed="1"/>
</clbl:labelList>
</file>

<file path=docProps/app.xml><?xml version="1.0" encoding="utf-8"?>
<Properties xmlns="http://schemas.openxmlformats.org/officeDocument/2006/extended-properties" xmlns:vt="http://schemas.openxmlformats.org/officeDocument/2006/docPropsVTypes">
  <Template/>
  <TotalTime>13</TotalTime>
  <Words>4732</Words>
  <Application>Microsoft Office PowerPoint</Application>
  <PresentationFormat>A4 Paper (210x297 mm)</PresentationFormat>
  <Paragraphs>789</Paragraphs>
  <Slides>26</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5" baseType="lpstr">
      <vt:lpstr>Arial</vt:lpstr>
      <vt:lpstr>Calibri</vt:lpstr>
      <vt:lpstr>Liberation Serif</vt:lpstr>
      <vt:lpstr>Noto Serif CJK SC</vt:lpstr>
      <vt:lpstr>Symbol</vt:lpstr>
      <vt:lpstr>Times New Roman</vt:lpstr>
      <vt:lpstr>Wingdings</vt:lpstr>
      <vt:lpstr>Office Theme</vt:lpstr>
      <vt:lpstr>Prism 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Sreekumar, Arun</dc:creator>
  <dc:description/>
  <cp:lastModifiedBy>Chatterjee, Megha</cp:lastModifiedBy>
  <cp:revision>2</cp:revision>
  <cp:lastPrinted>2025-01-24T15:32:00Z</cp:lastPrinted>
  <dcterms:created xsi:type="dcterms:W3CDTF">2023-08-11T15:47:51Z</dcterms:created>
  <dcterms:modified xsi:type="dcterms:W3CDTF">2025-06-27T19:48:43Z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0x010100562D4CF8E1220940A7D91AE8D1912E64</vt:lpwstr>
  </property>
  <property fmtid="{D5CDD505-2E9C-101B-9397-08002B2CF9AE}" pid="3" name="HiddenSlides">
    <vt:i4>6</vt:i4>
  </property>
  <property fmtid="{D5CDD505-2E9C-101B-9397-08002B2CF9AE}" pid="4" name="PresentationFormat">
    <vt:lpwstr>Custom</vt:lpwstr>
  </property>
  <property fmtid="{D5CDD505-2E9C-101B-9397-08002B2CF9AE}" pid="5" name="Slides">
    <vt:i4>17</vt:i4>
  </property>
</Properties>
</file>