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6327"/>
  </p:normalViewPr>
  <p:slideViewPr>
    <p:cSldViewPr snapToGrid="0">
      <p:cViewPr varScale="1">
        <p:scale>
          <a:sx n="123" d="100"/>
          <a:sy n="123" d="100"/>
        </p:scale>
        <p:origin x="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heem Seedat" userId="S::sedm6664@ox.ac.uk::a3b850f0-9731-4f1d-8829-b416e6c6e2f6" providerId="AD" clId="Web-{0E4C8AEE-7815-882D-4A24-BC1745E7EAD2}"/>
    <pc:docChg chg="modSld">
      <pc:chgData name="Faheem Seedat" userId="S::sedm6664@ox.ac.uk::a3b850f0-9731-4f1d-8829-b416e6c6e2f6" providerId="AD" clId="Web-{0E4C8AEE-7815-882D-4A24-BC1745E7EAD2}" dt="2024-08-14T15:54:44.523" v="3" actId="1076"/>
      <pc:docMkLst>
        <pc:docMk/>
      </pc:docMkLst>
      <pc:sldChg chg="addSp modSp">
        <pc:chgData name="Faheem Seedat" userId="S::sedm6664@ox.ac.uk::a3b850f0-9731-4f1d-8829-b416e6c6e2f6" providerId="AD" clId="Web-{0E4C8AEE-7815-882D-4A24-BC1745E7EAD2}" dt="2024-08-14T15:54:44.523" v="3" actId="1076"/>
        <pc:sldMkLst>
          <pc:docMk/>
          <pc:sldMk cId="109857222" sldId="256"/>
        </pc:sldMkLst>
      </pc:sldChg>
    </pc:docChg>
  </pc:docChgLst>
  <pc:docChgLst>
    <pc:chgData name="Faheem Seedat" userId="a3b850f0-9731-4f1d-8829-b416e6c6e2f6" providerId="ADAL" clId="{33B295E0-56B4-7747-8064-B9B267B2CB53}"/>
    <pc:docChg chg="custSel modSld">
      <pc:chgData name="Faheem Seedat" userId="a3b850f0-9731-4f1d-8829-b416e6c6e2f6" providerId="ADAL" clId="{33B295E0-56B4-7747-8064-B9B267B2CB53}" dt="2024-09-26T10:58:15.587" v="95" actId="6549"/>
      <pc:docMkLst>
        <pc:docMk/>
      </pc:docMkLst>
      <pc:sldChg chg="modSp mod">
        <pc:chgData name="Faheem Seedat" userId="a3b850f0-9731-4f1d-8829-b416e6c6e2f6" providerId="ADAL" clId="{33B295E0-56B4-7747-8064-B9B267B2CB53}" dt="2024-09-26T10:58:15.587" v="95" actId="6549"/>
        <pc:sldMkLst>
          <pc:docMk/>
          <pc:sldMk cId="109857222" sldId="256"/>
        </pc:sldMkLst>
      </pc:sldChg>
    </pc:docChg>
  </pc:docChgLst>
  <pc:docChgLst>
    <pc:chgData name="Faheem Seedat" userId="a3b850f0-9731-4f1d-8829-b416e6c6e2f6" providerId="ADAL" clId="{A3621D3B-15CC-6541-94E9-73911BC7E623}"/>
    <pc:docChg chg="undo redo custSel modSld">
      <pc:chgData name="Faheem Seedat" userId="a3b850f0-9731-4f1d-8829-b416e6c6e2f6" providerId="ADAL" clId="{A3621D3B-15CC-6541-94E9-73911BC7E623}" dt="2025-01-14T12:04:41.491" v="516"/>
      <pc:docMkLst>
        <pc:docMk/>
      </pc:docMkLst>
      <pc:sldChg chg="addSp modSp mod">
        <pc:chgData name="Faheem Seedat" userId="a3b850f0-9731-4f1d-8829-b416e6c6e2f6" providerId="ADAL" clId="{A3621D3B-15CC-6541-94E9-73911BC7E623}" dt="2025-01-14T12:04:41.491" v="516"/>
        <pc:sldMkLst>
          <pc:docMk/>
          <pc:sldMk cId="109857222" sldId="256"/>
        </pc:sldMkLst>
      </pc:sldChg>
    </pc:docChg>
  </pc:docChgLst>
  <pc:docChgLst>
    <pc:chgData name="Faheem Seedat" userId="a3b850f0-9731-4f1d-8829-b416e6c6e2f6" providerId="ADAL" clId="{F69828E9-9D87-6442-9CB5-3DAF554FE9AA}"/>
    <pc:docChg chg="custSel modSld">
      <pc:chgData name="Faheem Seedat" userId="a3b850f0-9731-4f1d-8829-b416e6c6e2f6" providerId="ADAL" clId="{F69828E9-9D87-6442-9CB5-3DAF554FE9AA}" dt="2024-08-14T15:55:24.174" v="0" actId="478"/>
      <pc:docMkLst>
        <pc:docMk/>
      </pc:docMkLst>
      <pc:sldChg chg="delSp mod">
        <pc:chgData name="Faheem Seedat" userId="a3b850f0-9731-4f1d-8829-b416e6c6e2f6" providerId="ADAL" clId="{F69828E9-9D87-6442-9CB5-3DAF554FE9AA}" dt="2024-08-14T15:55:24.174" v="0" actId="478"/>
        <pc:sldMkLst>
          <pc:docMk/>
          <pc:sldMk cId="109857222" sldId="256"/>
        </pc:sldMkLst>
      </pc:sldChg>
    </pc:docChg>
  </pc:docChgLst>
  <pc:docChgLst>
    <pc:chgData name="Faheem Seedat" userId="a3b850f0-9731-4f1d-8829-b416e6c6e2f6" providerId="ADAL" clId="{13FA139C-5E35-48E0-8325-C3A3BD45F35A}"/>
    <pc:docChg chg="undo custSel modSld">
      <pc:chgData name="Faheem Seedat" userId="a3b850f0-9731-4f1d-8829-b416e6c6e2f6" providerId="ADAL" clId="{13FA139C-5E35-48E0-8325-C3A3BD45F35A}" dt="2024-07-22T14:45:27.462" v="19" actId="255"/>
      <pc:docMkLst>
        <pc:docMk/>
      </pc:docMkLst>
      <pc:sldChg chg="addSp delSp modSp mod">
        <pc:chgData name="Faheem Seedat" userId="a3b850f0-9731-4f1d-8829-b416e6c6e2f6" providerId="ADAL" clId="{13FA139C-5E35-48E0-8325-C3A3BD45F35A}" dt="2024-07-22T14:45:27.462" v="19" actId="255"/>
        <pc:sldMkLst>
          <pc:docMk/>
          <pc:sldMk cId="109857222" sldId="256"/>
        </pc:sldMkLst>
      </pc:sldChg>
    </pc:docChg>
  </pc:docChgLst>
  <pc:docChgLst>
    <pc:chgData name="Faheem Seedat" userId="a3b850f0-9731-4f1d-8829-b416e6c6e2f6" providerId="ADAL" clId="{70058743-E668-9344-BE67-F1CF9AC8AFE7}"/>
    <pc:docChg chg="custSel modSld">
      <pc:chgData name="Faheem Seedat" userId="a3b850f0-9731-4f1d-8829-b416e6c6e2f6" providerId="ADAL" clId="{70058743-E668-9344-BE67-F1CF9AC8AFE7}" dt="2025-06-21T07:27:18.810" v="171" actId="20577"/>
      <pc:docMkLst>
        <pc:docMk/>
      </pc:docMkLst>
      <pc:sldChg chg="modSp mod">
        <pc:chgData name="Faheem Seedat" userId="a3b850f0-9731-4f1d-8829-b416e6c6e2f6" providerId="ADAL" clId="{70058743-E668-9344-BE67-F1CF9AC8AFE7}" dt="2025-06-21T07:27:18.810" v="171" actId="20577"/>
        <pc:sldMkLst>
          <pc:docMk/>
          <pc:sldMk cId="109857222" sldId="256"/>
        </pc:sldMkLst>
        <pc:graphicFrameChg chg="modGraphic">
          <ac:chgData name="Faheem Seedat" userId="a3b850f0-9731-4f1d-8829-b416e6c6e2f6" providerId="ADAL" clId="{70058743-E668-9344-BE67-F1CF9AC8AFE7}" dt="2025-06-21T07:27:18.810" v="171" actId="20577"/>
          <ac:graphicFrameMkLst>
            <pc:docMk/>
            <pc:sldMk cId="109857222" sldId="256"/>
            <ac:graphicFrameMk id="5" creationId="{A74FE072-C943-40DC-9DEB-24CA45A05BA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74FE072-C943-40DC-9DEB-24CA45A05B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481926"/>
              </p:ext>
            </p:extLst>
          </p:nvPr>
        </p:nvGraphicFramePr>
        <p:xfrm>
          <a:off x="164273" y="0"/>
          <a:ext cx="11863452" cy="6020228"/>
        </p:xfrm>
        <a:graphic>
          <a:graphicData uri="http://schemas.openxmlformats.org/drawingml/2006/table">
            <a:tbl>
              <a:tblPr/>
              <a:tblGrid>
                <a:gridCol w="464095">
                  <a:extLst>
                    <a:ext uri="{9D8B030D-6E8A-4147-A177-3AD203B41FA5}">
                      <a16:colId xmlns:a16="http://schemas.microsoft.com/office/drawing/2014/main" val="2340009098"/>
                    </a:ext>
                  </a:extLst>
                </a:gridCol>
                <a:gridCol w="464095">
                  <a:extLst>
                    <a:ext uri="{9D8B030D-6E8A-4147-A177-3AD203B41FA5}">
                      <a16:colId xmlns:a16="http://schemas.microsoft.com/office/drawing/2014/main" val="3259413482"/>
                    </a:ext>
                  </a:extLst>
                </a:gridCol>
                <a:gridCol w="921834">
                  <a:extLst>
                    <a:ext uri="{9D8B030D-6E8A-4147-A177-3AD203B41FA5}">
                      <a16:colId xmlns:a16="http://schemas.microsoft.com/office/drawing/2014/main" val="1232919877"/>
                    </a:ext>
                  </a:extLst>
                </a:gridCol>
                <a:gridCol w="515938">
                  <a:extLst>
                    <a:ext uri="{9D8B030D-6E8A-4147-A177-3AD203B41FA5}">
                      <a16:colId xmlns:a16="http://schemas.microsoft.com/office/drawing/2014/main" val="941769826"/>
                    </a:ext>
                  </a:extLst>
                </a:gridCol>
                <a:gridCol w="1459571">
                  <a:extLst>
                    <a:ext uri="{9D8B030D-6E8A-4147-A177-3AD203B41FA5}">
                      <a16:colId xmlns:a16="http://schemas.microsoft.com/office/drawing/2014/main" val="3411531753"/>
                    </a:ext>
                  </a:extLst>
                </a:gridCol>
                <a:gridCol w="829769">
                  <a:extLst>
                    <a:ext uri="{9D8B030D-6E8A-4147-A177-3AD203B41FA5}">
                      <a16:colId xmlns:a16="http://schemas.microsoft.com/office/drawing/2014/main" val="3826818857"/>
                    </a:ext>
                  </a:extLst>
                </a:gridCol>
                <a:gridCol w="493377">
                  <a:extLst>
                    <a:ext uri="{9D8B030D-6E8A-4147-A177-3AD203B41FA5}">
                      <a16:colId xmlns:a16="http://schemas.microsoft.com/office/drawing/2014/main" val="1925829336"/>
                    </a:ext>
                  </a:extLst>
                </a:gridCol>
                <a:gridCol w="639146">
                  <a:extLst>
                    <a:ext uri="{9D8B030D-6E8A-4147-A177-3AD203B41FA5}">
                      <a16:colId xmlns:a16="http://schemas.microsoft.com/office/drawing/2014/main" val="3890447878"/>
                    </a:ext>
                  </a:extLst>
                </a:gridCol>
                <a:gridCol w="594294">
                  <a:extLst>
                    <a:ext uri="{9D8B030D-6E8A-4147-A177-3AD203B41FA5}">
                      <a16:colId xmlns:a16="http://schemas.microsoft.com/office/drawing/2014/main" val="1641293538"/>
                    </a:ext>
                  </a:extLst>
                </a:gridCol>
                <a:gridCol w="661572">
                  <a:extLst>
                    <a:ext uri="{9D8B030D-6E8A-4147-A177-3AD203B41FA5}">
                      <a16:colId xmlns:a16="http://schemas.microsoft.com/office/drawing/2014/main" val="1513022060"/>
                    </a:ext>
                  </a:extLst>
                </a:gridCol>
                <a:gridCol w="653501">
                  <a:extLst>
                    <a:ext uri="{9D8B030D-6E8A-4147-A177-3AD203B41FA5}">
                      <a16:colId xmlns:a16="http://schemas.microsoft.com/office/drawing/2014/main" val="2753931289"/>
                    </a:ext>
                  </a:extLst>
                </a:gridCol>
                <a:gridCol w="1802166">
                  <a:extLst>
                    <a:ext uri="{9D8B030D-6E8A-4147-A177-3AD203B41FA5}">
                      <a16:colId xmlns:a16="http://schemas.microsoft.com/office/drawing/2014/main" val="616699660"/>
                    </a:ext>
                  </a:extLst>
                </a:gridCol>
                <a:gridCol w="953113">
                  <a:extLst>
                    <a:ext uri="{9D8B030D-6E8A-4147-A177-3AD203B41FA5}">
                      <a16:colId xmlns:a16="http://schemas.microsoft.com/office/drawing/2014/main" val="1674685683"/>
                    </a:ext>
                  </a:extLst>
                </a:gridCol>
                <a:gridCol w="1410981">
                  <a:extLst>
                    <a:ext uri="{9D8B030D-6E8A-4147-A177-3AD203B41FA5}">
                      <a16:colId xmlns:a16="http://schemas.microsoft.com/office/drawing/2014/main" val="124235654"/>
                    </a:ext>
                  </a:extLst>
                </a:gridCol>
              </a:tblGrid>
              <a:tr h="333210">
                <a:tc gridSpan="14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Supplementary Data </a:t>
                      </a:r>
                      <a:r>
                        <a:rPr lang="en-US" sz="1100" b="1" i="0" u="sng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S1:</a:t>
                      </a:r>
                      <a:r>
                        <a:rPr lang="en-US" sz="1100" b="0" i="0" u="sng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Descriptive characteristics of women who donated their </a:t>
                      </a:r>
                      <a:r>
                        <a:rPr lang="en-US" sz="1100" b="0" i="0" u="sng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pancreata</a:t>
                      </a:r>
                      <a:r>
                        <a:rPr lang="en-US" sz="1100" b="0" i="0" u="sng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6044" marR="6044" marT="6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837413"/>
                  </a:ext>
                </a:extLst>
              </a:tr>
              <a:tr h="3332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44" marR="6044" marT="6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44" marR="6044" marT="6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44" marR="6044" marT="6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44" marR="6044" marT="6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44" marR="6044" marT="6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44" marR="6044" marT="6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44" marR="6044" marT="6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44" marR="6044" marT="6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44" marR="6044" marT="6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44" marR="6044" marT="6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44" marR="6044" marT="6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44" marR="6044" marT="6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44" marR="6044" marT="6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44" marR="6044" marT="6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7268212"/>
                  </a:ext>
                </a:extLst>
              </a:tr>
              <a:tr h="34443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nPOD</a:t>
                      </a: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ID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Symbol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Classification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Age (years)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Ethnicity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Gestational age (weeks) 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BMI (kg/m</a:t>
                      </a:r>
                      <a:r>
                        <a:rPr lang="en-GB" sz="8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C-peptide (ng/ml)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HbA1c (%)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Antibody status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GDM </a:t>
                      </a:r>
                    </a:p>
                    <a:p>
                      <a:pPr algn="ctr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therapy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Cause of death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of islets isolated by LCM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of islets analysed by IHC-IF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7300495"/>
                  </a:ext>
                </a:extLst>
              </a:tr>
              <a:tr h="3332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6226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F016A7"/>
                          </a:solidFill>
                          <a:effectLst/>
                          <a:latin typeface="Wingdings" panose="05000000000000000000" pitchFamily="2" charset="2"/>
                        </a:rPr>
                        <a:t>l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Normal pregnancy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East Asian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32.1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27.2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3.87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5.3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Neg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Subarachnoid haemorrhage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234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89951"/>
                  </a:ext>
                </a:extLst>
              </a:tr>
              <a:tr h="3332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6257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Normal pregnancy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Native American 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45.9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23.18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Unknown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Neg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Head trauma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301</a:t>
                      </a:r>
                      <a:endParaRPr lang="en-GB" sz="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1965161"/>
                  </a:ext>
                </a:extLst>
              </a:tr>
              <a:tr h="3332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6310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F016A7"/>
                          </a:solidFill>
                          <a:effectLst/>
                          <a:latin typeface="Wingdings" panose="05000000000000000000" pitchFamily="2" charset="2"/>
                        </a:rPr>
                        <a:t>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Normal pregnancy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Latinx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22.4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10.54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Unknown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GADA 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Cerebrovascular accident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428</a:t>
                      </a:r>
                      <a:endParaRPr lang="en-GB" sz="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0981520"/>
                  </a:ext>
                </a:extLst>
              </a:tr>
              <a:tr h="3332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6363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F016A7"/>
                          </a:solidFill>
                          <a:effectLst/>
                          <a:latin typeface="Wingdings 3" panose="05040102010807070707" pitchFamily="18" charset="2"/>
                        </a:rPr>
                        <a:t>p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Normal pregnancy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African American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1.47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5.5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Neg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Subarachnoid haemorrhage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692</a:t>
                      </a:r>
                      <a:endParaRPr lang="en-GB" sz="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522432"/>
                  </a:ext>
                </a:extLst>
              </a:tr>
              <a:tr h="3332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6383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F016A7"/>
                          </a:solidFill>
                          <a:effectLst/>
                          <a:latin typeface="Wingdings" panose="05000000000000000000" pitchFamily="2" charset="2"/>
                        </a:rPr>
                        <a:t>u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Normal pregnancy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African American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34.4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7.26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4.9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Neg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Intracerebral haemorrhage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577</a:t>
                      </a:r>
                      <a:endParaRPr lang="en-GB" sz="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0011988"/>
                  </a:ext>
                </a:extLst>
              </a:tr>
              <a:tr h="3332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6082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F016A7"/>
                          </a:solidFill>
                          <a:effectLst/>
                          <a:latin typeface="Wingdings 2" panose="05020102010507070707" pitchFamily="18" charset="2"/>
                        </a:rPr>
                        <a:t>è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GDM pregnancy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White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34.4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12.27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Unknown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Neg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Unknown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Intracerebral haemorrhage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1009</a:t>
                      </a:r>
                      <a:endParaRPr lang="en-GB" sz="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3042016"/>
                  </a:ext>
                </a:extLst>
              </a:tr>
              <a:tr h="3332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6239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F016A7"/>
                          </a:solidFill>
                          <a:effectLst/>
                          <a:latin typeface="Wingdings 3" panose="05040102010807070707" pitchFamily="18" charset="2"/>
                        </a:rPr>
                        <a:t>q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GDM pregnancy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African American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50.9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6.4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Unknown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Neg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Metformin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Hypoxia and sudden cardiac arrest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1655</a:t>
                      </a:r>
                      <a:endParaRPr lang="en-GB" sz="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2505343"/>
                  </a:ext>
                </a:extLst>
              </a:tr>
              <a:tr h="34443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6405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F016A7"/>
                          </a:solidFill>
                          <a:effectLst/>
                          <a:latin typeface="Wingdings 2" panose="05020102010507070707" pitchFamily="18" charset="2"/>
                        </a:rPr>
                        <a:t>ê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GDM pregnancy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Latinx 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42.5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1.84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GADA, IA2A, ZnT8A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Insulin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Intracerebral haemorrhage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522</a:t>
                      </a:r>
                      <a:endParaRPr lang="en-GB" sz="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7388955"/>
                  </a:ext>
                </a:extLst>
              </a:tr>
              <a:tr h="3332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6559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l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diabetes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East Asian 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26.3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7.02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5.3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Neg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Cerebral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tumour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with brain herniation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406</a:t>
                      </a:r>
                      <a:endParaRPr lang="en-GB" sz="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585476"/>
                  </a:ext>
                </a:extLst>
              </a:tr>
              <a:tr h="3332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6479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diabetes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Latinx 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20.9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1.74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Neg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Cerebral anoxia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413</a:t>
                      </a:r>
                      <a:endParaRPr lang="en-GB" sz="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4162019"/>
                  </a:ext>
                </a:extLst>
              </a:tr>
              <a:tr h="3332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6425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Wingdings 3" panose="05040102010807070707" pitchFamily="18" charset="2"/>
                        </a:rPr>
                        <a:t>p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diabetes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White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28.3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8.06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Neg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Cerebral anoxia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441</a:t>
                      </a:r>
                      <a:endParaRPr lang="en-GB" sz="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2972291"/>
                  </a:ext>
                </a:extLst>
              </a:tr>
              <a:tr h="3332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6253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u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diabetes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African American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34.3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7.22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Unknown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Neg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Head trauma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747</a:t>
                      </a:r>
                      <a:endParaRPr lang="en-GB" sz="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2935967"/>
                  </a:ext>
                </a:extLst>
              </a:tr>
              <a:tr h="3332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6251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Wingdings 2" panose="05020102010507070707" pitchFamily="18" charset="2"/>
                        </a:rPr>
                        <a:t>è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diabetes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White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29.5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1.92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5.3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Neg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Head trauma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822</a:t>
                      </a:r>
                      <a:endParaRPr lang="en-GB" sz="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99322"/>
                  </a:ext>
                </a:extLst>
              </a:tr>
              <a:tr h="3332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6331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Wingdings 3" panose="05040102010807070707" pitchFamily="18" charset="2"/>
                        </a:rPr>
                        <a:t>q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diabetes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African American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3.01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5.4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Neg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Cerebral anoxia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1178</a:t>
                      </a:r>
                      <a:endParaRPr lang="en-GB" sz="8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6225027"/>
                  </a:ext>
                </a:extLst>
              </a:tr>
              <a:tr h="33321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6401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Wingdings 2" panose="05020102010507070707" pitchFamily="18" charset="2"/>
                        </a:rPr>
                        <a:t>ê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diabetes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Latinx 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31.3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12.81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5.8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Neg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Head trauma</a:t>
                      </a: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44" marR="6044" marT="60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1279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85799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BFEA6F3-1896-255B-882A-434684E8061E}"/>
              </a:ext>
            </a:extLst>
          </p:cNvPr>
          <p:cNvSpPr txBox="1"/>
          <p:nvPr/>
        </p:nvSpPr>
        <p:spPr>
          <a:xfrm>
            <a:off x="164273" y="6151418"/>
            <a:ext cx="11863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*BMI – body mass index, GDM – gestational diabetes mellitus, HbA1c –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haemoglobin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A1c, IHC-IF – immunofluorescence of tissue sections, LCM – laser capture microdissection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359</Words>
  <Application>Microsoft Macintosh PowerPoint</Application>
  <PresentationFormat>Widescreen</PresentationFormat>
  <Paragraphs>236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Wingdings</vt:lpstr>
      <vt:lpstr>Wingdings 2</vt:lpstr>
      <vt:lpstr>Wingdings 3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Faheem Seedat</cp:lastModifiedBy>
  <cp:revision>4</cp:revision>
  <dcterms:created xsi:type="dcterms:W3CDTF">2024-07-22T14:39:35Z</dcterms:created>
  <dcterms:modified xsi:type="dcterms:W3CDTF">2025-06-21T07:27:24Z</dcterms:modified>
</cp:coreProperties>
</file>