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09" autoAdjust="0"/>
    <p:restoredTop sz="96327"/>
  </p:normalViewPr>
  <p:slideViewPr>
    <p:cSldViewPr snapToGrid="0">
      <p:cViewPr varScale="1">
        <p:scale>
          <a:sx n="123" d="100"/>
          <a:sy n="123" d="100"/>
        </p:scale>
        <p:origin x="2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heem Seedat" userId="a3b850f0-9731-4f1d-8829-b416e6c6e2f6" providerId="ADAL" clId="{05453257-1A0F-4E4F-8447-A7B8308C453A}"/>
    <pc:docChg chg="custSel modSld">
      <pc:chgData name="Faheem Seedat" userId="a3b850f0-9731-4f1d-8829-b416e6c6e2f6" providerId="ADAL" clId="{05453257-1A0F-4E4F-8447-A7B8308C453A}" dt="2024-09-18T15:55:21.764" v="40" actId="5736"/>
      <pc:docMkLst>
        <pc:docMk/>
      </pc:docMkLst>
      <pc:sldChg chg="addSp delSp modSp mod">
        <pc:chgData name="Faheem Seedat" userId="a3b850f0-9731-4f1d-8829-b416e6c6e2f6" providerId="ADAL" clId="{05453257-1A0F-4E4F-8447-A7B8308C453A}" dt="2024-09-18T15:55:21.764" v="40" actId="5736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92E820CF-56C2-6D40-A05D-4F7CBA30B860}"/>
    <pc:docChg chg="modSld">
      <pc:chgData name="Faheem Seedat" userId="a3b850f0-9731-4f1d-8829-b416e6c6e2f6" providerId="ADAL" clId="{92E820CF-56C2-6D40-A05D-4F7CBA30B860}" dt="2024-12-20T17:54:47.033" v="125" actId="20577"/>
      <pc:docMkLst>
        <pc:docMk/>
      </pc:docMkLst>
      <pc:sldChg chg="modSp mod">
        <pc:chgData name="Faheem Seedat" userId="a3b850f0-9731-4f1d-8829-b416e6c6e2f6" providerId="ADAL" clId="{92E820CF-56C2-6D40-A05D-4F7CBA30B860}" dt="2024-12-20T17:54:47.033" v="125" actId="20577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B448B931-5CFD-4C6D-819D-14768E9F6DEF}"/>
    <pc:docChg chg="modSld">
      <pc:chgData name="Faheem Seedat" userId="a3b850f0-9731-4f1d-8829-b416e6c6e2f6" providerId="ADAL" clId="{B448B931-5CFD-4C6D-819D-14768E9F6DEF}" dt="2024-08-20T13:02:58.677" v="26" actId="20577"/>
      <pc:docMkLst>
        <pc:docMk/>
      </pc:docMkLst>
      <pc:sldChg chg="modSp mod">
        <pc:chgData name="Faheem Seedat" userId="a3b850f0-9731-4f1d-8829-b416e6c6e2f6" providerId="ADAL" clId="{B448B931-5CFD-4C6D-819D-14768E9F6DEF}" dt="2024-08-20T13:02:58.677" v="26" actId="20577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046CB876-C65B-354D-9CEB-4118FEA6F599}"/>
    <pc:docChg chg="modSld">
      <pc:chgData name="Faheem Seedat" userId="a3b850f0-9731-4f1d-8829-b416e6c6e2f6" providerId="ADAL" clId="{046CB876-C65B-354D-9CEB-4118FEA6F599}" dt="2025-03-12T20:51:45.114" v="1" actId="20577"/>
      <pc:docMkLst>
        <pc:docMk/>
      </pc:docMkLst>
      <pc:sldChg chg="modSp mod">
        <pc:chgData name="Faheem Seedat" userId="a3b850f0-9731-4f1d-8829-b416e6c6e2f6" providerId="ADAL" clId="{046CB876-C65B-354D-9CEB-4118FEA6F599}" dt="2025-03-12T20:51:45.114" v="1" actId="20577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8685C627-F741-B64A-A176-3F2D07E1109F}"/>
    <pc:docChg chg="undo custSel modSld">
      <pc:chgData name="Faheem Seedat" userId="a3b850f0-9731-4f1d-8829-b416e6c6e2f6" providerId="ADAL" clId="{8685C627-F741-B64A-A176-3F2D07E1109F}" dt="2024-08-17T10:03:43.603" v="27" actId="20577"/>
      <pc:docMkLst>
        <pc:docMk/>
      </pc:docMkLst>
      <pc:sldChg chg="addSp delSp modSp mod">
        <pc:chgData name="Faheem Seedat" userId="a3b850f0-9731-4f1d-8829-b416e6c6e2f6" providerId="ADAL" clId="{8685C627-F741-B64A-A176-3F2D07E1109F}" dt="2024-08-17T10:03:43.603" v="27" actId="20577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C8D6E6DB-D6DF-9F4F-9192-82E154B8A7CA}"/>
    <pc:docChg chg="modSld">
      <pc:chgData name="Faheem Seedat" userId="a3b850f0-9731-4f1d-8829-b416e6c6e2f6" providerId="ADAL" clId="{C8D6E6DB-D6DF-9F4F-9192-82E154B8A7CA}" dt="2025-05-07T20:09:11.895" v="2" actId="1076"/>
      <pc:docMkLst>
        <pc:docMk/>
      </pc:docMkLst>
      <pc:sldChg chg="modSp mod">
        <pc:chgData name="Faheem Seedat" userId="a3b850f0-9731-4f1d-8829-b416e6c6e2f6" providerId="ADAL" clId="{C8D6E6DB-D6DF-9F4F-9192-82E154B8A7CA}" dt="2025-05-07T20:09:11.895" v="2" actId="1076"/>
        <pc:sldMkLst>
          <pc:docMk/>
          <pc:sldMk cId="109857222" sldId="256"/>
        </pc:sldMkLst>
        <pc:graphicFrameChg chg="mod modGraphic">
          <ac:chgData name="Faheem Seedat" userId="a3b850f0-9731-4f1d-8829-b416e6c6e2f6" providerId="ADAL" clId="{C8D6E6DB-D6DF-9F4F-9192-82E154B8A7CA}" dt="2025-05-07T20:09:11.895" v="2" actId="1076"/>
          <ac:graphicFrameMkLst>
            <pc:docMk/>
            <pc:sldMk cId="109857222" sldId="256"/>
            <ac:graphicFrameMk id="3" creationId="{9FC23B5E-FEB3-2E25-D355-5A19F825E536}"/>
          </ac:graphicFrameMkLst>
        </pc:graphicFrameChg>
      </pc:sldChg>
    </pc:docChg>
  </pc:docChgLst>
  <pc:docChgLst>
    <pc:chgData name="Faheem Seedat" userId="a3b850f0-9731-4f1d-8829-b416e6c6e2f6" providerId="ADAL" clId="{7F43A798-D988-1F42-BC85-4E3866B26429}"/>
    <pc:docChg chg="modSld">
      <pc:chgData name="Faheem Seedat" userId="a3b850f0-9731-4f1d-8829-b416e6c6e2f6" providerId="ADAL" clId="{7F43A798-D988-1F42-BC85-4E3866B26429}" dt="2025-06-21T07:01:11.949" v="32" actId="20577"/>
      <pc:docMkLst>
        <pc:docMk/>
      </pc:docMkLst>
      <pc:sldChg chg="modSp mod">
        <pc:chgData name="Faheem Seedat" userId="a3b850f0-9731-4f1d-8829-b416e6c6e2f6" providerId="ADAL" clId="{7F43A798-D988-1F42-BC85-4E3866B26429}" dt="2025-06-21T07:01:11.949" v="32" actId="20577"/>
        <pc:sldMkLst>
          <pc:docMk/>
          <pc:sldMk cId="109857222" sldId="256"/>
        </pc:sldMkLst>
        <pc:graphicFrameChg chg="modGraphic">
          <ac:chgData name="Faheem Seedat" userId="a3b850f0-9731-4f1d-8829-b416e6c6e2f6" providerId="ADAL" clId="{7F43A798-D988-1F42-BC85-4E3866B26429}" dt="2025-06-21T07:01:11.949" v="32" actId="20577"/>
          <ac:graphicFrameMkLst>
            <pc:docMk/>
            <pc:sldMk cId="109857222" sldId="256"/>
            <ac:graphicFrameMk id="3" creationId="{9FC23B5E-FEB3-2E25-D355-5A19F825E536}"/>
          </ac:graphicFrameMkLst>
        </pc:graphicFrameChg>
      </pc:sldChg>
    </pc:docChg>
  </pc:docChgLst>
  <pc:docChgLst>
    <pc:chgData name="Faheem Seedat" userId="a3b850f0-9731-4f1d-8829-b416e6c6e2f6" providerId="ADAL" clId="{A7BB7F14-5E94-4CBB-B248-F6C4EE1FE4EA}"/>
    <pc:docChg chg="undo custSel modSld">
      <pc:chgData name="Faheem Seedat" userId="a3b850f0-9731-4f1d-8829-b416e6c6e2f6" providerId="ADAL" clId="{A7BB7F14-5E94-4CBB-B248-F6C4EE1FE4EA}" dt="2024-07-22T14:43:50.578" v="12" actId="122"/>
      <pc:docMkLst>
        <pc:docMk/>
      </pc:docMkLst>
      <pc:sldChg chg="addSp delSp modSp mod">
        <pc:chgData name="Faheem Seedat" userId="a3b850f0-9731-4f1d-8829-b416e6c6e2f6" providerId="ADAL" clId="{A7BB7F14-5E94-4CBB-B248-F6C4EE1FE4EA}" dt="2024-07-22T14:43:50.578" v="12" actId="122"/>
        <pc:sldMkLst>
          <pc:docMk/>
          <pc:sldMk cId="109857222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FC23B5E-FEB3-2E25-D355-5A19F825E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457611"/>
              </p:ext>
            </p:extLst>
          </p:nvPr>
        </p:nvGraphicFramePr>
        <p:xfrm>
          <a:off x="67733" y="423960"/>
          <a:ext cx="12056534" cy="5737169"/>
        </p:xfrm>
        <a:graphic>
          <a:graphicData uri="http://schemas.openxmlformats.org/drawingml/2006/table">
            <a:tbl>
              <a:tblPr/>
              <a:tblGrid>
                <a:gridCol w="4932814">
                  <a:extLst>
                    <a:ext uri="{9D8B030D-6E8A-4147-A177-3AD203B41FA5}">
                      <a16:colId xmlns:a16="http://schemas.microsoft.com/office/drawing/2014/main" val="1019766489"/>
                    </a:ext>
                  </a:extLst>
                </a:gridCol>
                <a:gridCol w="977380">
                  <a:extLst>
                    <a:ext uri="{9D8B030D-6E8A-4147-A177-3AD203B41FA5}">
                      <a16:colId xmlns:a16="http://schemas.microsoft.com/office/drawing/2014/main" val="1243571726"/>
                    </a:ext>
                  </a:extLst>
                </a:gridCol>
                <a:gridCol w="1397194">
                  <a:extLst>
                    <a:ext uri="{9D8B030D-6E8A-4147-A177-3AD203B41FA5}">
                      <a16:colId xmlns:a16="http://schemas.microsoft.com/office/drawing/2014/main" val="2958957764"/>
                    </a:ext>
                  </a:extLst>
                </a:gridCol>
                <a:gridCol w="636281">
                  <a:extLst>
                    <a:ext uri="{9D8B030D-6E8A-4147-A177-3AD203B41FA5}">
                      <a16:colId xmlns:a16="http://schemas.microsoft.com/office/drawing/2014/main" val="894418436"/>
                    </a:ext>
                  </a:extLst>
                </a:gridCol>
                <a:gridCol w="583803">
                  <a:extLst>
                    <a:ext uri="{9D8B030D-6E8A-4147-A177-3AD203B41FA5}">
                      <a16:colId xmlns:a16="http://schemas.microsoft.com/office/drawing/2014/main" val="3266369190"/>
                    </a:ext>
                  </a:extLst>
                </a:gridCol>
                <a:gridCol w="726309">
                  <a:extLst>
                    <a:ext uri="{9D8B030D-6E8A-4147-A177-3AD203B41FA5}">
                      <a16:colId xmlns:a16="http://schemas.microsoft.com/office/drawing/2014/main" val="448257454"/>
                    </a:ext>
                  </a:extLst>
                </a:gridCol>
                <a:gridCol w="1149735">
                  <a:extLst>
                    <a:ext uri="{9D8B030D-6E8A-4147-A177-3AD203B41FA5}">
                      <a16:colId xmlns:a16="http://schemas.microsoft.com/office/drawing/2014/main" val="2094475935"/>
                    </a:ext>
                  </a:extLst>
                </a:gridCol>
                <a:gridCol w="1653018">
                  <a:extLst>
                    <a:ext uri="{9D8B030D-6E8A-4147-A177-3AD203B41FA5}">
                      <a16:colId xmlns:a16="http://schemas.microsoft.com/office/drawing/2014/main" val="272032205"/>
                    </a:ext>
                  </a:extLst>
                </a:gridCol>
              </a:tblGrid>
              <a:tr h="193455">
                <a:tc gridSpan="8">
                  <a:txBody>
                    <a:bodyPr/>
                    <a:lstStyle/>
                    <a:p>
                      <a:pPr algn="l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Supplementary Data </a:t>
                      </a:r>
                      <a:r>
                        <a:rPr lang="en-GB" sz="10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S2: List of antibodies</a:t>
                      </a:r>
                    </a:p>
                    <a:p>
                      <a:pPr algn="l" fontAlgn="b"/>
                      <a:endParaRPr lang="en-GB" sz="10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9" marR="5719" marT="57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185906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Concentration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Manufacturer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Catalog No.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Species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Clonality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Immunoblotting Dilution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Immunofluorescence Dilution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62609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Primary antibodies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537679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Anti-Cathepsin Z (CTSZ)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0.25mg/mL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Abcam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ab180580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Rabbit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Monoclonal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250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8081548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Anti-DYKDDDDK Tag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54ug/mL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Cell Signalling  Technology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8146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Mouse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Monoclonal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1000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4368078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Anti-GAPDH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Abcam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ab9485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Rabbit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Polyclonal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1000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0060867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Anti-Glucagon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Sigma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G2654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Mouse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Monoclonal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1000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9547548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Anti-Glucagon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0.303mg/mL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Abcam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ab92517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Rabbit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Monoclonal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1000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1655425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Anti-Glucagon-like peptide-1 (GLP-1)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1.06mg/mL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Abcam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ab26278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Mouse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Monoclonal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500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054563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Anti-Insulin (Autostainer link 48)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Agilent 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IR00261-2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Guinea pig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Polyclonal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Undiluted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433928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Anti-Ki67  (Alexa Fluor ® 555)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Abcam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ab215226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Rabbit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Monoclonal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250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1438442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Anti-Prolactin receptor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100ug/mL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Cell Signalling  Technology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13552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Rabbit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Monoclonal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500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50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618950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Anti-Serotonin receptor 2B 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200µg/mL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Santa Cruz Biotechnology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sc-376878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Mouse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Monoclonal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250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50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534411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Secondary antibodies for immunoblotting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288047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IRDye 680 anti-Mouse IgG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LI-COR Biosciences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926-68072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Donkey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1in 10000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4472220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IRDye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800 anti-Rabbit IgG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LI-COR Biosciences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926-32213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Donkey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1in 10000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002388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Secondary antibodies for immunofluorescence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680419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 anti-Mouse IgG (H+L) Highly Cross-Adsorbed Secondary Antibody, Alexa Fluor™ Plus 488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Invitrogen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A32723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Polyclonal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400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3673953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 anti-Rabbit IgG (H+L) Highly Cross-Adsorbed Secondary Antibody, Alexa Fluor™ Plus 488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Invitrogen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A32731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Polyclonal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400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76200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 anti-Mouse IgG (H+L) Highly Cross-Adsorbed Secondary Antibody, Alexa Fluor™ Plus 555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Invitrogen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A21424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Polyclonal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400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53132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 anti-Rabbit IgG (H+L) Highly Cross-Adsorbed Secondary Antibody, Alexa Fluor™ Plus 555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Invitrogen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A32732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Polyclonal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400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319992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 anti-Guinea Pig IgG (H+L) Highly Cross-Adsorbed Secondary Antibody, Alexa Fluor™ Plus 647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2mg/mL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Invitrogen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A21450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Goat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Polyclonal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in 400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9022973"/>
                  </a:ext>
                </a:extLst>
              </a:tr>
              <a:tr h="193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VectaFluor™ Excel Amplified Anti-Rabbit IgG, DyLight™ 488 Antibody Kit </a:t>
                      </a:r>
                    </a:p>
                  </a:txBody>
                  <a:tcPr marL="34315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Vector Laboratories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DK-1488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Undiluted</a:t>
                      </a:r>
                    </a:p>
                  </a:txBody>
                  <a:tcPr marL="5719" marR="5719" marT="57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047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394</Words>
  <Application>Microsoft Macintosh PowerPoint</Application>
  <PresentationFormat>Widescreen</PresentationFormat>
  <Paragraphs>175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Faheem Seedat</cp:lastModifiedBy>
  <cp:revision>1</cp:revision>
  <dcterms:created xsi:type="dcterms:W3CDTF">2024-07-22T14:39:55Z</dcterms:created>
  <dcterms:modified xsi:type="dcterms:W3CDTF">2025-06-21T07:01:13Z</dcterms:modified>
</cp:coreProperties>
</file>