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90" d="100"/>
          <a:sy n="90" d="100"/>
        </p:scale>
        <p:origin x="27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9357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2639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61060" y="649818"/>
            <a:ext cx="831354" cy="1033144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5212" y="649818"/>
            <a:ext cx="2410122" cy="103314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508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379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2"/>
            <a:ext cx="5915025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5"/>
            <a:ext cx="5915025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3998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5212" y="3244851"/>
            <a:ext cx="1620738" cy="77364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71675" y="3244851"/>
            <a:ext cx="1620739" cy="77364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5752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8334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9175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5275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7564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40896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637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5905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Supplemental Figure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5417" y="1006424"/>
            <a:ext cx="17339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24hr LB-24hr LB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453" y="1419823"/>
            <a:ext cx="1739355" cy="11618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43479" y="3673007"/>
            <a:ext cx="1744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SaF-24hr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SaF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24LB_24_SAF_PA01 5.jpg"/>
          <p:cNvPicPr>
            <a:picLocks noChangeAspect="1"/>
          </p:cNvPicPr>
          <p:nvPr/>
        </p:nvPicPr>
        <p:blipFill>
          <a:blip r:embed="rId3"/>
          <a:srcRect l="21957" t="18879" r="9000" b="9915"/>
          <a:stretch>
            <a:fillRect/>
          </a:stretch>
        </p:blipFill>
        <p:spPr>
          <a:xfrm>
            <a:off x="4394907" y="4060887"/>
            <a:ext cx="1746065" cy="1158265"/>
          </a:xfrm>
          <a:prstGeom prst="rect">
            <a:avLst/>
          </a:prstGeom>
        </p:spPr>
      </p:pic>
      <p:pic>
        <p:nvPicPr>
          <p:cNvPr id="9" name="Picture 8" descr="24LB_3hr_SAF_1000_tobiPA01 3.jpg"/>
          <p:cNvPicPr>
            <a:picLocks noChangeAspect="1"/>
          </p:cNvPicPr>
          <p:nvPr/>
        </p:nvPicPr>
        <p:blipFill>
          <a:blip r:embed="rId4"/>
          <a:srcRect l="21941" t="18856" r="7677" b="10056"/>
          <a:stretch>
            <a:fillRect/>
          </a:stretch>
        </p:blipFill>
        <p:spPr>
          <a:xfrm>
            <a:off x="2368222" y="1437363"/>
            <a:ext cx="1749020" cy="11443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7344" y="3654649"/>
            <a:ext cx="1827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24LB-24hr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SaF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08163" y="3672767"/>
            <a:ext cx="14468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24SAF-24LB</a:t>
            </a:r>
          </a:p>
        </p:txBody>
      </p:sp>
      <p:pic>
        <p:nvPicPr>
          <p:cNvPr id="12" name="Picture 11" descr="24SAF_24_SAF_PA01 5.jpg"/>
          <p:cNvPicPr>
            <a:picLocks noChangeAspect="1"/>
          </p:cNvPicPr>
          <p:nvPr/>
        </p:nvPicPr>
        <p:blipFill>
          <a:blip r:embed="rId5"/>
          <a:srcRect l="21547" t="16592" r="6787" b="10174"/>
          <a:stretch>
            <a:fillRect/>
          </a:stretch>
        </p:blipFill>
        <p:spPr>
          <a:xfrm>
            <a:off x="2378085" y="4060887"/>
            <a:ext cx="1739158" cy="114430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90392" y="1002142"/>
            <a:ext cx="25276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24hr LB-3hr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- 21hr LB</a:t>
            </a:r>
          </a:p>
        </p:txBody>
      </p:sp>
      <p:pic>
        <p:nvPicPr>
          <p:cNvPr id="14" name="Picture 13" descr="24LB_5hr_SAF_0_tobiPA01 4.jpg"/>
          <p:cNvPicPr>
            <a:picLocks noChangeAspect="1"/>
          </p:cNvPicPr>
          <p:nvPr/>
        </p:nvPicPr>
        <p:blipFill>
          <a:blip r:embed="rId6"/>
          <a:srcRect l="21015" t="19216" r="5602" b="10029"/>
          <a:stretch>
            <a:fillRect/>
          </a:stretch>
        </p:blipFill>
        <p:spPr>
          <a:xfrm>
            <a:off x="251858" y="4058851"/>
            <a:ext cx="1752272" cy="1146346"/>
          </a:xfrm>
          <a:prstGeom prst="rect">
            <a:avLst/>
          </a:prstGeom>
        </p:spPr>
      </p:pic>
      <p:pic>
        <p:nvPicPr>
          <p:cNvPr id="15" name="Picture 14" descr="24LB_3hr_SAF_0_tobiPA01 4.jpg"/>
          <p:cNvPicPr>
            <a:picLocks noChangeAspect="1"/>
          </p:cNvPicPr>
          <p:nvPr/>
        </p:nvPicPr>
        <p:blipFill>
          <a:blip r:embed="rId7"/>
          <a:srcRect l="21830" t="19752" r="6837" b="9212"/>
          <a:stretch>
            <a:fillRect/>
          </a:stretch>
        </p:blipFill>
        <p:spPr>
          <a:xfrm>
            <a:off x="4400677" y="1435325"/>
            <a:ext cx="1773604" cy="116030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455785" y="1010868"/>
            <a:ext cx="26290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24hr LB-6hr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- 18hr LB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1437" y="558199"/>
            <a:ext cx="2535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4269" y="3138766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4268" y="5825292"/>
            <a:ext cx="62730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Times New Roman"/>
                <a:cs typeface="Times New Roman"/>
              </a:rPr>
              <a:t>Supplemental Figure 5: Representative images of a persistent isolate of </a:t>
            </a:r>
            <a:r>
              <a:rPr lang="en-US" sz="1200" b="1" i="1" dirty="0">
                <a:latin typeface="Times New Roman"/>
                <a:cs typeface="Times New Roman"/>
              </a:rPr>
              <a:t>P. aeruginosa </a:t>
            </a:r>
            <a:r>
              <a:rPr lang="en-US" sz="1200" b="1" dirty="0">
                <a:latin typeface="Times New Roman"/>
                <a:cs typeface="Times New Roman"/>
              </a:rPr>
              <a:t>exposed to </a:t>
            </a:r>
            <a:r>
              <a:rPr lang="en-US" sz="1200" b="1" dirty="0" err="1">
                <a:latin typeface="Times New Roman"/>
                <a:cs typeface="Times New Roman"/>
              </a:rPr>
              <a:t>SaF</a:t>
            </a:r>
            <a:r>
              <a:rPr lang="en-US" sz="1200" b="1" dirty="0">
                <a:latin typeface="Times New Roman"/>
                <a:cs typeface="Times New Roman"/>
              </a:rPr>
              <a:t> for different periods of time.</a:t>
            </a:r>
          </a:p>
          <a:p>
            <a:r>
              <a:rPr lang="en-US" sz="1200" dirty="0">
                <a:latin typeface="Times New Roman"/>
                <a:cs typeface="Times New Roman"/>
              </a:rPr>
              <a:t>a)  Persistent isolate of </a:t>
            </a:r>
            <a:r>
              <a:rPr lang="en-US" sz="1200" i="1" dirty="0">
                <a:latin typeface="Times New Roman"/>
                <a:cs typeface="Times New Roman"/>
              </a:rPr>
              <a:t>P. aeruginosa </a:t>
            </a:r>
            <a:r>
              <a:rPr lang="en-US" sz="1200" dirty="0">
                <a:latin typeface="Times New Roman"/>
                <a:cs typeface="Times New Roman"/>
              </a:rPr>
              <a:t>was grown for 24 hours in media alone. Following formation, biofilms were treated for an additional 24 hours with LB alone, 3 hours of 10% </a:t>
            </a:r>
            <a:r>
              <a:rPr lang="en-US" sz="1200" dirty="0" err="1">
                <a:latin typeface="Times New Roman"/>
                <a:cs typeface="Times New Roman"/>
              </a:rPr>
              <a:t>SaF</a:t>
            </a:r>
            <a:r>
              <a:rPr lang="en-US" sz="1200" dirty="0">
                <a:latin typeface="Times New Roman"/>
                <a:cs typeface="Times New Roman"/>
              </a:rPr>
              <a:t>, after which </a:t>
            </a:r>
            <a:r>
              <a:rPr lang="en-US" sz="1200" dirty="0" err="1">
                <a:latin typeface="Times New Roman"/>
                <a:cs typeface="Times New Roman"/>
              </a:rPr>
              <a:t>SaF</a:t>
            </a:r>
            <a:r>
              <a:rPr lang="en-US" sz="1200" dirty="0">
                <a:latin typeface="Times New Roman"/>
                <a:cs typeface="Times New Roman"/>
              </a:rPr>
              <a:t> was removed and fresh media was added for 21 hours (middle panel) or for 6 hours-</a:t>
            </a:r>
            <a:r>
              <a:rPr lang="en-US" sz="1200" dirty="0" err="1">
                <a:latin typeface="Times New Roman"/>
                <a:cs typeface="Times New Roman"/>
              </a:rPr>
              <a:t>SaF</a:t>
            </a:r>
            <a:r>
              <a:rPr lang="en-US" sz="1200" dirty="0">
                <a:latin typeface="Times New Roman"/>
                <a:cs typeface="Times New Roman"/>
              </a:rPr>
              <a:t>, after which media was removed and biofilm was grown for 18 hours in LB (right panel). </a:t>
            </a:r>
            <a:r>
              <a:rPr lang="en-US" sz="1200">
                <a:latin typeface="Times New Roman"/>
                <a:cs typeface="Times New Roman"/>
              </a:rPr>
              <a:t>b) </a:t>
            </a:r>
            <a:r>
              <a:rPr lang="en-US" sz="1200" dirty="0">
                <a:latin typeface="Times New Roman"/>
                <a:cs typeface="Times New Roman"/>
              </a:rPr>
              <a:t>Representative images of a persistent isolate of </a:t>
            </a:r>
            <a:r>
              <a:rPr lang="en-US" sz="1200" i="1" dirty="0">
                <a:latin typeface="Times New Roman"/>
                <a:cs typeface="Times New Roman"/>
              </a:rPr>
              <a:t>P. aeruginosa </a:t>
            </a:r>
            <a:r>
              <a:rPr lang="en-US" sz="1200" dirty="0">
                <a:latin typeface="Times New Roman"/>
                <a:cs typeface="Times New Roman"/>
              </a:rPr>
              <a:t>grown for 24 hours in LB followed by 24 hours in </a:t>
            </a:r>
            <a:r>
              <a:rPr lang="en-US" sz="1200" dirty="0" err="1">
                <a:latin typeface="Times New Roman"/>
                <a:cs typeface="Times New Roman"/>
              </a:rPr>
              <a:t>SaF</a:t>
            </a:r>
            <a:r>
              <a:rPr lang="en-US" sz="1200" dirty="0">
                <a:latin typeface="Times New Roman"/>
                <a:cs typeface="Times New Roman"/>
              </a:rPr>
              <a:t> (</a:t>
            </a:r>
            <a:r>
              <a:rPr lang="en-US" sz="1200" i="1" dirty="0">
                <a:latin typeface="Times New Roman"/>
                <a:cs typeface="Times New Roman"/>
              </a:rPr>
              <a:t> </a:t>
            </a:r>
            <a:r>
              <a:rPr lang="en-US" sz="1200" dirty="0">
                <a:latin typeface="Times New Roman"/>
                <a:cs typeface="Times New Roman"/>
              </a:rPr>
              <a:t>left panel), 24 hours in </a:t>
            </a:r>
            <a:r>
              <a:rPr lang="en-US" sz="1200" dirty="0" err="1">
                <a:latin typeface="Times New Roman"/>
                <a:cs typeface="Times New Roman"/>
              </a:rPr>
              <a:t>SaF</a:t>
            </a:r>
            <a:r>
              <a:rPr lang="en-US" sz="1200" dirty="0">
                <a:latin typeface="Times New Roman"/>
                <a:cs typeface="Times New Roman"/>
              </a:rPr>
              <a:t> followed by 24 hours  in LB (middle panel) or 48 hours in </a:t>
            </a:r>
            <a:r>
              <a:rPr lang="en-US" sz="1200" dirty="0" err="1">
                <a:latin typeface="Times New Roman"/>
                <a:cs typeface="Times New Roman"/>
              </a:rPr>
              <a:t>SaF</a:t>
            </a:r>
            <a:r>
              <a:rPr lang="en-US" sz="1200" dirty="0">
                <a:latin typeface="Times New Roman"/>
                <a:cs typeface="Times New Roman"/>
              </a:rPr>
              <a:t> (right panel).  After growth, biofilms were stained with </a:t>
            </a:r>
            <a:r>
              <a:rPr lang="en-US" sz="1200" dirty="0" err="1">
                <a:latin typeface="Times New Roman"/>
                <a:cs typeface="Times New Roman"/>
              </a:rPr>
              <a:t>Baclight</a:t>
            </a:r>
            <a:r>
              <a:rPr lang="en-US" sz="1200" dirty="0">
                <a:latin typeface="Times New Roman"/>
                <a:cs typeface="Times New Roman"/>
              </a:rPr>
              <a:t> viability kit (green cells: Live, red cells: dead) and underwent confocal imaging.  N=1 isolate, n=3 experiments</a:t>
            </a:r>
            <a:endParaRPr lang="en-US" sz="1200" i="1" dirty="0">
              <a:latin typeface="Times New Roman"/>
              <a:cs typeface="Times New Roman"/>
            </a:endParaRPr>
          </a:p>
          <a:p>
            <a:endParaRPr lang="en-US" sz="1200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990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</Words>
  <Application>Microsoft Office PowerPoint</Application>
  <PresentationFormat>Letter Paper (8.5x11 in)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Sickkids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Waters</dc:creator>
  <cp:lastModifiedBy>Trevor Beaudoin</cp:lastModifiedBy>
  <cp:revision>10</cp:revision>
  <dcterms:created xsi:type="dcterms:W3CDTF">2017-07-07T14:59:24Z</dcterms:created>
  <dcterms:modified xsi:type="dcterms:W3CDTF">2017-09-03T19:52:44Z</dcterms:modified>
</cp:coreProperties>
</file>