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6858000" cy="9144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90" d="100"/>
          <a:sy n="90" d="100"/>
        </p:scale>
        <p:origin x="27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496484"/>
            <a:ext cx="5143500" cy="3183467"/>
          </a:xfrm>
        </p:spPr>
        <p:txBody>
          <a:bodyPr anchor="b"/>
          <a:lstStyle>
            <a:lvl1pPr algn="ctr">
              <a:defRPr sz="8000"/>
            </a:lvl1pPr>
          </a:lstStyle>
          <a:p>
            <a:r>
              <a:rPr lang="en-US"/>
              <a:t>Click to edit Master title style</a:t>
            </a:r>
            <a:endParaRPr lang="en-CA"/>
          </a:p>
        </p:txBody>
      </p:sp>
      <p:sp>
        <p:nvSpPr>
          <p:cNvPr id="3" name="Subtitle 2"/>
          <p:cNvSpPr>
            <a:spLocks noGrp="1"/>
          </p:cNvSpPr>
          <p:nvPr>
            <p:ph type="subTitle" idx="1"/>
          </p:nvPr>
        </p:nvSpPr>
        <p:spPr>
          <a:xfrm>
            <a:off x="857250" y="4802717"/>
            <a:ext cx="5143500"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B430D8E-5932-4B9A-B778-E8039A362ACD}" type="datetimeFigureOut">
              <a:rPr lang="en-CA" smtClean="0"/>
              <a:t>03/09/2017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709357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B430D8E-5932-4B9A-B778-E8039A362ACD}" type="datetimeFigureOut">
              <a:rPr lang="en-CA" smtClean="0"/>
              <a:t>03/09/2017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1452639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61060" y="649818"/>
            <a:ext cx="831354" cy="10331449"/>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265212" y="649818"/>
            <a:ext cx="2410122" cy="103314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B430D8E-5932-4B9A-B778-E8039A362ACD}" type="datetimeFigureOut">
              <a:rPr lang="en-CA" smtClean="0"/>
              <a:t>03/09/2017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2675084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B430D8E-5932-4B9A-B778-E8039A362ACD}" type="datetimeFigureOut">
              <a:rPr lang="en-CA" smtClean="0"/>
              <a:t>03/09/2017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130379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2"/>
            <a:ext cx="5915025" cy="3803649"/>
          </a:xfrm>
        </p:spPr>
        <p:txBody>
          <a:bodyPr anchor="b"/>
          <a:lstStyle>
            <a:lvl1pPr>
              <a:defRPr sz="8000"/>
            </a:lvl1pPr>
          </a:lstStyle>
          <a:p>
            <a:r>
              <a:rPr lang="en-US"/>
              <a:t>Click to edit Master title style</a:t>
            </a:r>
            <a:endParaRPr lang="en-CA"/>
          </a:p>
        </p:txBody>
      </p:sp>
      <p:sp>
        <p:nvSpPr>
          <p:cNvPr id="3" name="Text Placeholder 2"/>
          <p:cNvSpPr>
            <a:spLocks noGrp="1"/>
          </p:cNvSpPr>
          <p:nvPr>
            <p:ph type="body" idx="1"/>
          </p:nvPr>
        </p:nvSpPr>
        <p:spPr>
          <a:xfrm>
            <a:off x="467916" y="6119285"/>
            <a:ext cx="5915025" cy="2000249"/>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30D8E-5932-4B9A-B778-E8039A362ACD}" type="datetimeFigureOut">
              <a:rPr lang="en-CA" smtClean="0"/>
              <a:t>03/09/2017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3953998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265212" y="3244851"/>
            <a:ext cx="1620738" cy="77364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1971675" y="3244851"/>
            <a:ext cx="1620739" cy="77364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B430D8E-5932-4B9A-B778-E8039A362ACD}" type="datetimeFigureOut">
              <a:rPr lang="en-CA" smtClean="0"/>
              <a:t>03/09/2017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2625752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4"/>
            <a:ext cx="5915025" cy="1767417"/>
          </a:xfrm>
        </p:spPr>
        <p:txBody>
          <a:bodyPr/>
          <a:lstStyle/>
          <a:p>
            <a:r>
              <a:rPr lang="en-US"/>
              <a:t>Click to edit Master title style</a:t>
            </a:r>
            <a:endParaRPr lang="en-CA"/>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B430D8E-5932-4B9A-B778-E8039A362ACD}" type="datetimeFigureOut">
              <a:rPr lang="en-CA" smtClean="0"/>
              <a:t>03/09/2017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1208334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B430D8E-5932-4B9A-B778-E8039A362ACD}" type="datetimeFigureOut">
              <a:rPr lang="en-CA" smtClean="0"/>
              <a:t>03/09/2017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2739175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30D8E-5932-4B9A-B778-E8039A362ACD}" type="datetimeFigureOut">
              <a:rPr lang="en-CA" smtClean="0"/>
              <a:t>03/09/2017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1455275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3" cy="2133600"/>
          </a:xfrm>
        </p:spPr>
        <p:txBody>
          <a:bodyPr anchor="b"/>
          <a:lstStyle>
            <a:lvl1pPr>
              <a:defRPr sz="4267"/>
            </a:lvl1pPr>
          </a:lstStyle>
          <a:p>
            <a:r>
              <a:rPr lang="en-US"/>
              <a:t>Click to edit Master title style</a:t>
            </a:r>
            <a:endParaRPr lang="en-CA"/>
          </a:p>
        </p:txBody>
      </p:sp>
      <p:sp>
        <p:nvSpPr>
          <p:cNvPr id="3" name="Content Placeholder 2"/>
          <p:cNvSpPr>
            <a:spLocks noGrp="1"/>
          </p:cNvSpPr>
          <p:nvPr>
            <p:ph idx="1"/>
          </p:nvPr>
        </p:nvSpPr>
        <p:spPr>
          <a:xfrm>
            <a:off x="2915543" y="1316567"/>
            <a:ext cx="3471863" cy="64981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72381" y="2743200"/>
            <a:ext cx="22118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5B430D8E-5932-4B9A-B778-E8039A362ACD}" type="datetimeFigureOut">
              <a:rPr lang="en-CA" smtClean="0"/>
              <a:t>03/09/2017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233756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3" cy="2133600"/>
          </a:xfrm>
        </p:spPr>
        <p:txBody>
          <a:bodyPr anchor="b"/>
          <a:lstStyle>
            <a:lvl1pPr>
              <a:defRPr sz="4267"/>
            </a:lvl1pPr>
          </a:lstStyle>
          <a:p>
            <a:r>
              <a:rPr lang="en-US"/>
              <a:t>Click to edit Master title style</a:t>
            </a:r>
            <a:endParaRPr lang="en-CA"/>
          </a:p>
        </p:txBody>
      </p:sp>
      <p:sp>
        <p:nvSpPr>
          <p:cNvPr id="3" name="Picture Placeholder 2"/>
          <p:cNvSpPr>
            <a:spLocks noGrp="1"/>
          </p:cNvSpPr>
          <p:nvPr>
            <p:ph type="pic" idx="1"/>
          </p:nvPr>
        </p:nvSpPr>
        <p:spPr>
          <a:xfrm>
            <a:off x="2915543" y="1316567"/>
            <a:ext cx="3471863" cy="64981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CA"/>
          </a:p>
        </p:txBody>
      </p:sp>
      <p:sp>
        <p:nvSpPr>
          <p:cNvPr id="4" name="Text Placeholder 3"/>
          <p:cNvSpPr>
            <a:spLocks noGrp="1"/>
          </p:cNvSpPr>
          <p:nvPr>
            <p:ph type="body" sz="half" idx="2"/>
          </p:nvPr>
        </p:nvSpPr>
        <p:spPr>
          <a:xfrm>
            <a:off x="472381" y="2743200"/>
            <a:ext cx="22118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5B430D8E-5932-4B9A-B778-E8039A362ACD}" type="datetimeFigureOut">
              <a:rPr lang="en-CA" smtClean="0"/>
              <a:t>03/09/2017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440896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4"/>
            <a:ext cx="5915025" cy="1767417"/>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71488" y="8475134"/>
            <a:ext cx="1543050" cy="486833"/>
          </a:xfrm>
          <a:prstGeom prst="rect">
            <a:avLst/>
          </a:prstGeom>
        </p:spPr>
        <p:txBody>
          <a:bodyPr vert="horz" lIns="91440" tIns="45720" rIns="91440" bIns="45720" rtlCol="0" anchor="ctr"/>
          <a:lstStyle>
            <a:lvl1pPr algn="l">
              <a:defRPr sz="1600">
                <a:solidFill>
                  <a:schemeClr val="tx1">
                    <a:tint val="75000"/>
                  </a:schemeClr>
                </a:solidFill>
              </a:defRPr>
            </a:lvl1pPr>
          </a:lstStyle>
          <a:p>
            <a:fld id="{5B430D8E-5932-4B9A-B778-E8039A362ACD}" type="datetimeFigureOut">
              <a:rPr lang="en-CA" smtClean="0"/>
              <a:t>03/09/2017</a:t>
            </a:fld>
            <a:endParaRPr lang="en-CA"/>
          </a:p>
        </p:txBody>
      </p:sp>
      <p:sp>
        <p:nvSpPr>
          <p:cNvPr id="5" name="Footer Placeholder 4"/>
          <p:cNvSpPr>
            <a:spLocks noGrp="1"/>
          </p:cNvSpPr>
          <p:nvPr>
            <p:ph type="ftr" sz="quarter" idx="3"/>
          </p:nvPr>
        </p:nvSpPr>
        <p:spPr>
          <a:xfrm>
            <a:off x="2271713" y="8475134"/>
            <a:ext cx="2314575"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4843463" y="8475134"/>
            <a:ext cx="1543050" cy="486833"/>
          </a:xfrm>
          <a:prstGeom prst="rect">
            <a:avLst/>
          </a:prstGeom>
        </p:spPr>
        <p:txBody>
          <a:bodyPr vert="horz" lIns="91440" tIns="45720" rIns="91440" bIns="45720" rtlCol="0" anchor="ctr"/>
          <a:lstStyle>
            <a:lvl1pPr algn="r">
              <a:defRPr sz="1600">
                <a:solidFill>
                  <a:schemeClr val="tx1">
                    <a:tint val="75000"/>
                  </a:schemeClr>
                </a:solidFill>
              </a:defRPr>
            </a:lvl1pPr>
          </a:lstStyle>
          <a:p>
            <a:fld id="{41D695B9-53AE-435A-A1BE-D6F0EC07E16B}" type="slidenum">
              <a:rPr lang="en-CA" smtClean="0"/>
              <a:t>‹#›</a:t>
            </a:fld>
            <a:endParaRPr lang="en-CA"/>
          </a:p>
        </p:txBody>
      </p:sp>
    </p:spTree>
    <p:extLst>
      <p:ext uri="{BB962C8B-B14F-4D97-AF65-F5344CB8AC3E}">
        <p14:creationId xmlns:p14="http://schemas.microsoft.com/office/powerpoint/2010/main" val="1816376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723" y="0"/>
            <a:ext cx="1580369" cy="276999"/>
          </a:xfrm>
          <a:prstGeom prst="rect">
            <a:avLst/>
          </a:prstGeom>
          <a:noFill/>
        </p:spPr>
        <p:txBody>
          <a:bodyPr wrap="none" rtlCol="0">
            <a:spAutoFit/>
          </a:bodyPr>
          <a:lstStyle/>
          <a:p>
            <a:r>
              <a:rPr lang="en-US" sz="1200" dirty="0"/>
              <a:t>Supplemental Figure 6</a:t>
            </a:r>
          </a:p>
        </p:txBody>
      </p:sp>
      <p:pic>
        <p:nvPicPr>
          <p:cNvPr id="5" name="Picture 4"/>
          <p:cNvPicPr>
            <a:picLocks noChangeAspect="1"/>
          </p:cNvPicPr>
          <p:nvPr/>
        </p:nvPicPr>
        <p:blipFill>
          <a:blip r:embed="rId2"/>
          <a:srcRect l="-509" t="17012" b="4375"/>
          <a:stretch>
            <a:fillRect/>
          </a:stretch>
        </p:blipFill>
        <p:spPr>
          <a:xfrm>
            <a:off x="317485" y="1599819"/>
            <a:ext cx="5863602" cy="1477695"/>
          </a:xfrm>
          <a:prstGeom prst="rect">
            <a:avLst/>
          </a:prstGeom>
        </p:spPr>
      </p:pic>
      <p:sp>
        <p:nvSpPr>
          <p:cNvPr id="6" name="TextBox 5"/>
          <p:cNvSpPr txBox="1"/>
          <p:nvPr/>
        </p:nvSpPr>
        <p:spPr>
          <a:xfrm>
            <a:off x="237265" y="641929"/>
            <a:ext cx="256802"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a</a:t>
            </a:r>
          </a:p>
        </p:txBody>
      </p:sp>
      <p:sp>
        <p:nvSpPr>
          <p:cNvPr id="7" name="TextBox 6"/>
          <p:cNvSpPr txBox="1"/>
          <p:nvPr/>
        </p:nvSpPr>
        <p:spPr>
          <a:xfrm>
            <a:off x="237265" y="3628295"/>
            <a:ext cx="264816"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b</a:t>
            </a:r>
          </a:p>
        </p:txBody>
      </p:sp>
      <p:pic>
        <p:nvPicPr>
          <p:cNvPr id="8" name="Picture 7"/>
          <p:cNvPicPr>
            <a:picLocks noChangeAspect="1"/>
          </p:cNvPicPr>
          <p:nvPr/>
        </p:nvPicPr>
        <p:blipFill>
          <a:blip r:embed="rId3"/>
          <a:srcRect l="1752" t="14076"/>
          <a:stretch>
            <a:fillRect/>
          </a:stretch>
        </p:blipFill>
        <p:spPr>
          <a:xfrm>
            <a:off x="305275" y="4347598"/>
            <a:ext cx="3811966" cy="1580621"/>
          </a:xfrm>
          <a:prstGeom prst="rect">
            <a:avLst/>
          </a:prstGeom>
        </p:spPr>
      </p:pic>
      <p:pic>
        <p:nvPicPr>
          <p:cNvPr id="9" name="Picture 8"/>
          <p:cNvPicPr>
            <a:picLocks noChangeAspect="1"/>
          </p:cNvPicPr>
          <p:nvPr/>
        </p:nvPicPr>
        <p:blipFill>
          <a:blip r:embed="rId4"/>
          <a:srcRect l="1331" t="12007"/>
          <a:stretch>
            <a:fillRect/>
          </a:stretch>
        </p:blipFill>
        <p:spPr>
          <a:xfrm>
            <a:off x="4273848" y="4347598"/>
            <a:ext cx="1923751" cy="1589673"/>
          </a:xfrm>
          <a:prstGeom prst="rect">
            <a:avLst/>
          </a:prstGeom>
        </p:spPr>
      </p:pic>
      <p:sp>
        <p:nvSpPr>
          <p:cNvPr id="10" name="TextBox 9"/>
          <p:cNvSpPr txBox="1"/>
          <p:nvPr/>
        </p:nvSpPr>
        <p:spPr>
          <a:xfrm>
            <a:off x="634972" y="1367784"/>
            <a:ext cx="1371815"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Persistent vs. PA01</a:t>
            </a:r>
          </a:p>
        </p:txBody>
      </p:sp>
      <p:sp>
        <p:nvSpPr>
          <p:cNvPr id="11" name="TextBox 10"/>
          <p:cNvSpPr txBox="1"/>
          <p:nvPr/>
        </p:nvSpPr>
        <p:spPr>
          <a:xfrm>
            <a:off x="2619021" y="1373635"/>
            <a:ext cx="1431251"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Eradicated vs. PA01</a:t>
            </a:r>
          </a:p>
        </p:txBody>
      </p:sp>
      <p:sp>
        <p:nvSpPr>
          <p:cNvPr id="12" name="TextBox 11"/>
          <p:cNvSpPr txBox="1"/>
          <p:nvPr/>
        </p:nvSpPr>
        <p:spPr>
          <a:xfrm>
            <a:off x="4505383" y="1367273"/>
            <a:ext cx="1736373"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Eradicated vs. Persistent </a:t>
            </a:r>
          </a:p>
        </p:txBody>
      </p:sp>
      <p:sp>
        <p:nvSpPr>
          <p:cNvPr id="13" name="TextBox 12"/>
          <p:cNvSpPr txBox="1"/>
          <p:nvPr/>
        </p:nvSpPr>
        <p:spPr>
          <a:xfrm>
            <a:off x="701895" y="4096990"/>
            <a:ext cx="1436135"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PA01+SaF vs. PA01</a:t>
            </a:r>
          </a:p>
        </p:txBody>
      </p:sp>
      <p:sp>
        <p:nvSpPr>
          <p:cNvPr id="14" name="TextBox 13"/>
          <p:cNvSpPr txBox="1"/>
          <p:nvPr/>
        </p:nvSpPr>
        <p:spPr>
          <a:xfrm>
            <a:off x="2466146" y="4115054"/>
            <a:ext cx="1967205" cy="276999"/>
          </a:xfrm>
          <a:prstGeom prst="rect">
            <a:avLst/>
          </a:prstGeom>
          <a:noFill/>
        </p:spPr>
        <p:txBody>
          <a:bodyPr wrap="none" rtlCol="0">
            <a:spAutoFit/>
          </a:bodyPr>
          <a:lstStyle/>
          <a:p>
            <a:r>
              <a:rPr lang="en-US" sz="1200" dirty="0" err="1">
                <a:latin typeface="Times New Roman" panose="02020603050405020304" pitchFamily="18" charset="0"/>
                <a:cs typeface="Times New Roman" panose="02020603050405020304" pitchFamily="18" charset="0"/>
              </a:rPr>
              <a:t>Persistent+SaF</a:t>
            </a:r>
            <a:r>
              <a:rPr lang="en-US" sz="1200" dirty="0">
                <a:latin typeface="Times New Roman" panose="02020603050405020304" pitchFamily="18" charset="0"/>
                <a:cs typeface="Times New Roman" panose="02020603050405020304" pitchFamily="18" charset="0"/>
              </a:rPr>
              <a:t> vs. Persistent</a:t>
            </a:r>
          </a:p>
        </p:txBody>
      </p:sp>
      <p:sp>
        <p:nvSpPr>
          <p:cNvPr id="15" name="TextBox 14"/>
          <p:cNvSpPr txBox="1"/>
          <p:nvPr/>
        </p:nvSpPr>
        <p:spPr>
          <a:xfrm>
            <a:off x="4560094" y="4120906"/>
            <a:ext cx="2082621" cy="276999"/>
          </a:xfrm>
          <a:prstGeom prst="rect">
            <a:avLst/>
          </a:prstGeom>
          <a:noFill/>
        </p:spPr>
        <p:txBody>
          <a:bodyPr wrap="none" rtlCol="0">
            <a:spAutoFit/>
          </a:bodyPr>
          <a:lstStyle/>
          <a:p>
            <a:r>
              <a:rPr lang="en-US" sz="1200" dirty="0" err="1">
                <a:latin typeface="Times New Roman" panose="02020603050405020304" pitchFamily="18" charset="0"/>
                <a:cs typeface="Times New Roman" panose="02020603050405020304" pitchFamily="18" charset="0"/>
              </a:rPr>
              <a:t>Eradicated+SaF</a:t>
            </a:r>
            <a:r>
              <a:rPr lang="en-US" sz="1200" dirty="0">
                <a:latin typeface="Times New Roman" panose="02020603050405020304" pitchFamily="18" charset="0"/>
                <a:cs typeface="Times New Roman" panose="02020603050405020304" pitchFamily="18" charset="0"/>
              </a:rPr>
              <a:t> vs. Eradicated</a:t>
            </a:r>
          </a:p>
        </p:txBody>
      </p:sp>
      <p:sp>
        <p:nvSpPr>
          <p:cNvPr id="16" name="TextBox 15"/>
          <p:cNvSpPr txBox="1"/>
          <p:nvPr/>
        </p:nvSpPr>
        <p:spPr>
          <a:xfrm>
            <a:off x="232009" y="6020690"/>
            <a:ext cx="6239818" cy="2308324"/>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Supplemental Figure 6: Differential gene expression of </a:t>
            </a:r>
            <a:r>
              <a:rPr lang="en-US" sz="1200" b="1" i="1" dirty="0">
                <a:latin typeface="Times New Roman" panose="02020603050405020304" pitchFamily="18" charset="0"/>
                <a:cs typeface="Times New Roman" panose="02020603050405020304" pitchFamily="18" charset="0"/>
              </a:rPr>
              <a:t>P. aeruginosa </a:t>
            </a:r>
            <a:r>
              <a:rPr lang="en-US" sz="1200" b="1" dirty="0">
                <a:latin typeface="Times New Roman" panose="02020603050405020304" pitchFamily="18" charset="0"/>
                <a:cs typeface="Times New Roman" panose="02020603050405020304" pitchFamily="18" charset="0"/>
              </a:rPr>
              <a:t>isolates stimulated by SaF for three hours. </a:t>
            </a:r>
            <a:r>
              <a:rPr lang="en-US" sz="1200" dirty="0">
                <a:latin typeface="Times New Roman" panose="02020603050405020304" pitchFamily="18" charset="0"/>
                <a:cs typeface="Times New Roman" panose="02020603050405020304" pitchFamily="18" charset="0"/>
              </a:rPr>
              <a:t> Volcano plots of RNA-</a:t>
            </a:r>
            <a:r>
              <a:rPr lang="en-US" sz="1200" dirty="0" err="1">
                <a:latin typeface="Times New Roman" panose="02020603050405020304" pitchFamily="18" charset="0"/>
                <a:cs typeface="Times New Roman" panose="02020603050405020304" pitchFamily="18" charset="0"/>
              </a:rPr>
              <a:t>seq</a:t>
            </a:r>
            <a:r>
              <a:rPr lang="en-US" sz="1200" dirty="0">
                <a:latin typeface="Times New Roman" panose="02020603050405020304" pitchFamily="18" charset="0"/>
                <a:cs typeface="Times New Roman" panose="02020603050405020304" pitchFamily="18" charset="0"/>
              </a:rPr>
              <a:t> data showing plots of log (adjusted p-value) on the y-axis and log (fold change) on the x-axis. The same y-axis range is shown for consistency and clarity across images. Biofilms were grown for 24 hours prior to 3 hour exposure with media or 10% SaF.  a) Representative plots comparing untreated PA01 differential gene expression compared to persistent isolates (far left panel) and eradicated isolates (middle panel). Differential gene expression of eradicated vs. persistent isolates is found in the far right panel. </a:t>
            </a:r>
            <a:r>
              <a:rPr lang="en-US" sz="1200">
                <a:latin typeface="Times New Roman" panose="02020603050405020304" pitchFamily="18" charset="0"/>
                <a:cs typeface="Times New Roman" panose="02020603050405020304" pitchFamily="18" charset="0"/>
              </a:rPr>
              <a:t>b) </a:t>
            </a:r>
            <a:r>
              <a:rPr lang="en-US" sz="1200" dirty="0">
                <a:latin typeface="Times New Roman" panose="02020603050405020304" pitchFamily="18" charset="0"/>
                <a:cs typeface="Times New Roman" panose="02020603050405020304" pitchFamily="18" charset="0"/>
              </a:rPr>
              <a:t>Differential gene expression of PA01 (far left panel), persistent (middle panel) or eradicated (far right panel) isolates between media alone conditions and those treated with 10% SaF. Blue dots represent genes that were differentially expressed with a </a:t>
            </a:r>
            <a:r>
              <a:rPr lang="en-US" sz="1200" dirty="0" err="1">
                <a:latin typeface="Times New Roman" panose="02020603050405020304" pitchFamily="18" charset="0"/>
                <a:cs typeface="Times New Roman" panose="02020603050405020304" pitchFamily="18" charset="0"/>
              </a:rPr>
              <a:t>p</a:t>
            </a:r>
            <a:r>
              <a:rPr lang="en-US" sz="1200" dirty="0">
                <a:latin typeface="Times New Roman" panose="02020603050405020304" pitchFamily="18" charset="0"/>
                <a:cs typeface="Times New Roman" panose="02020603050405020304" pitchFamily="18" charset="0"/>
              </a:rPr>
              <a:t>-value less then 0.05, Black dots are genes that had  a </a:t>
            </a:r>
            <a:r>
              <a:rPr lang="en-US" sz="1200" dirty="0" err="1">
                <a:latin typeface="Times New Roman" panose="02020603050405020304" pitchFamily="18" charset="0"/>
                <a:cs typeface="Times New Roman" panose="02020603050405020304" pitchFamily="18" charset="0"/>
              </a:rPr>
              <a:t>p</a:t>
            </a:r>
            <a:r>
              <a:rPr lang="en-US" sz="1200" dirty="0">
                <a:latin typeface="Times New Roman" panose="02020603050405020304" pitchFamily="18" charset="0"/>
                <a:cs typeface="Times New Roman" panose="02020603050405020304" pitchFamily="18" charset="0"/>
              </a:rPr>
              <a:t>-value greater then 0.05 between conditions. The redline represents a </a:t>
            </a:r>
            <a:r>
              <a:rPr lang="en-US" sz="1200" dirty="0" err="1">
                <a:latin typeface="Times New Roman" panose="02020603050405020304" pitchFamily="18" charset="0"/>
                <a:cs typeface="Times New Roman" panose="02020603050405020304" pitchFamily="18" charset="0"/>
              </a:rPr>
              <a:t>p</a:t>
            </a:r>
            <a:r>
              <a:rPr lang="en-US" sz="1200" dirty="0">
                <a:latin typeface="Times New Roman" panose="02020603050405020304" pitchFamily="18" charset="0"/>
                <a:cs typeface="Times New Roman" panose="02020603050405020304" pitchFamily="18" charset="0"/>
              </a:rPr>
              <a:t>-value of 0.05. For each condition 3 biological replicates were used for sequencing.</a:t>
            </a:r>
          </a:p>
        </p:txBody>
      </p:sp>
    </p:spTree>
    <p:extLst>
      <p:ext uri="{BB962C8B-B14F-4D97-AF65-F5344CB8AC3E}">
        <p14:creationId xmlns:p14="http://schemas.microsoft.com/office/powerpoint/2010/main" val="17893773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239</Words>
  <Application>Microsoft Office PowerPoint</Application>
  <PresentationFormat>Letter Paper (8.5x11 in)</PresentationFormat>
  <Paragraphs>10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Sickkids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Waters</dc:creator>
  <cp:lastModifiedBy>Trevor Beaudoin</cp:lastModifiedBy>
  <cp:revision>13</cp:revision>
  <dcterms:created xsi:type="dcterms:W3CDTF">2017-07-07T14:59:24Z</dcterms:created>
  <dcterms:modified xsi:type="dcterms:W3CDTF">2017-09-03T20:12:22Z</dcterms:modified>
</cp:coreProperties>
</file>