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6858000" cy="9144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82" d="100"/>
          <a:sy n="82" d="100"/>
        </p:scale>
        <p:origin x="12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496484"/>
            <a:ext cx="5143500" cy="3183467"/>
          </a:xfrm>
        </p:spPr>
        <p:txBody>
          <a:bodyPr anchor="b"/>
          <a:lstStyle>
            <a:lvl1pPr algn="ctr">
              <a:defRPr sz="8000"/>
            </a:lvl1pPr>
          </a:lstStyle>
          <a:p>
            <a:r>
              <a:rPr lang="en-US"/>
              <a:t>Click to edit Master title style</a:t>
            </a:r>
            <a:endParaRPr lang="en-CA"/>
          </a:p>
        </p:txBody>
      </p:sp>
      <p:sp>
        <p:nvSpPr>
          <p:cNvPr id="3" name="Subtitle 2"/>
          <p:cNvSpPr>
            <a:spLocks noGrp="1"/>
          </p:cNvSpPr>
          <p:nvPr>
            <p:ph type="subTitle" idx="1"/>
          </p:nvPr>
        </p:nvSpPr>
        <p:spPr>
          <a:xfrm>
            <a:off x="857250" y="4802717"/>
            <a:ext cx="5143500" cy="220768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B430D8E-5932-4B9A-B778-E8039A362ACD}" type="datetimeFigureOut">
              <a:rPr lang="en-CA" smtClean="0"/>
              <a:t>2017-09-19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709357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B430D8E-5932-4B9A-B778-E8039A362ACD}" type="datetimeFigureOut">
              <a:rPr lang="en-CA" smtClean="0"/>
              <a:t>2017-09-19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1452639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61060" y="649818"/>
            <a:ext cx="831354" cy="10331449"/>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265212" y="649818"/>
            <a:ext cx="2410122" cy="103314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B430D8E-5932-4B9A-B778-E8039A362ACD}" type="datetimeFigureOut">
              <a:rPr lang="en-CA" smtClean="0"/>
              <a:t>2017-09-19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2675084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B430D8E-5932-4B9A-B778-E8039A362ACD}" type="datetimeFigureOut">
              <a:rPr lang="en-CA" smtClean="0"/>
              <a:t>2017-09-19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130379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2"/>
            <a:ext cx="5915025" cy="3803649"/>
          </a:xfrm>
        </p:spPr>
        <p:txBody>
          <a:bodyPr anchor="b"/>
          <a:lstStyle>
            <a:lvl1pPr>
              <a:defRPr sz="8000"/>
            </a:lvl1pPr>
          </a:lstStyle>
          <a:p>
            <a:r>
              <a:rPr lang="en-US"/>
              <a:t>Click to edit Master title style</a:t>
            </a:r>
            <a:endParaRPr lang="en-CA"/>
          </a:p>
        </p:txBody>
      </p:sp>
      <p:sp>
        <p:nvSpPr>
          <p:cNvPr id="3" name="Text Placeholder 2"/>
          <p:cNvSpPr>
            <a:spLocks noGrp="1"/>
          </p:cNvSpPr>
          <p:nvPr>
            <p:ph type="body" idx="1"/>
          </p:nvPr>
        </p:nvSpPr>
        <p:spPr>
          <a:xfrm>
            <a:off x="467916" y="6119285"/>
            <a:ext cx="5915025" cy="2000249"/>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30D8E-5932-4B9A-B778-E8039A362ACD}" type="datetimeFigureOut">
              <a:rPr lang="en-CA" smtClean="0"/>
              <a:t>2017-09-19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3953998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265212" y="3244851"/>
            <a:ext cx="1620738" cy="77364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1971675" y="3244851"/>
            <a:ext cx="1620739" cy="77364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B430D8E-5932-4B9A-B778-E8039A362ACD}" type="datetimeFigureOut">
              <a:rPr lang="en-CA" smtClean="0"/>
              <a:t>2017-09-19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2625752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4"/>
            <a:ext cx="5915025" cy="1767417"/>
          </a:xfrm>
        </p:spPr>
        <p:txBody>
          <a:bodyPr/>
          <a:lstStyle/>
          <a:p>
            <a:r>
              <a:rPr lang="en-US"/>
              <a:t>Click to edit Master title style</a:t>
            </a:r>
            <a:endParaRPr lang="en-CA"/>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B430D8E-5932-4B9A-B778-E8039A362ACD}" type="datetimeFigureOut">
              <a:rPr lang="en-CA" smtClean="0"/>
              <a:t>2017-09-19</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1208334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B430D8E-5932-4B9A-B778-E8039A362ACD}" type="datetimeFigureOut">
              <a:rPr lang="en-CA" smtClean="0"/>
              <a:t>2017-09-19</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2739175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430D8E-5932-4B9A-B778-E8039A362ACD}" type="datetimeFigureOut">
              <a:rPr lang="en-CA" smtClean="0"/>
              <a:t>2017-09-19</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1455275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3" cy="2133600"/>
          </a:xfrm>
        </p:spPr>
        <p:txBody>
          <a:bodyPr anchor="b"/>
          <a:lstStyle>
            <a:lvl1pPr>
              <a:defRPr sz="4267"/>
            </a:lvl1pPr>
          </a:lstStyle>
          <a:p>
            <a:r>
              <a:rPr lang="en-US"/>
              <a:t>Click to edit Master title style</a:t>
            </a:r>
            <a:endParaRPr lang="en-CA"/>
          </a:p>
        </p:txBody>
      </p:sp>
      <p:sp>
        <p:nvSpPr>
          <p:cNvPr id="3" name="Content Placeholder 2"/>
          <p:cNvSpPr>
            <a:spLocks noGrp="1"/>
          </p:cNvSpPr>
          <p:nvPr>
            <p:ph idx="1"/>
          </p:nvPr>
        </p:nvSpPr>
        <p:spPr>
          <a:xfrm>
            <a:off x="2915543" y="1316567"/>
            <a:ext cx="3471863" cy="64981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72381" y="2743200"/>
            <a:ext cx="22118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5B430D8E-5932-4B9A-B778-E8039A362ACD}" type="datetimeFigureOut">
              <a:rPr lang="en-CA" smtClean="0"/>
              <a:t>2017-09-19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2337564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3" cy="2133600"/>
          </a:xfrm>
        </p:spPr>
        <p:txBody>
          <a:bodyPr anchor="b"/>
          <a:lstStyle>
            <a:lvl1pPr>
              <a:defRPr sz="4267"/>
            </a:lvl1pPr>
          </a:lstStyle>
          <a:p>
            <a:r>
              <a:rPr lang="en-US"/>
              <a:t>Click to edit Master title style</a:t>
            </a:r>
            <a:endParaRPr lang="en-CA"/>
          </a:p>
        </p:txBody>
      </p:sp>
      <p:sp>
        <p:nvSpPr>
          <p:cNvPr id="3" name="Picture Placeholder 2"/>
          <p:cNvSpPr>
            <a:spLocks noGrp="1"/>
          </p:cNvSpPr>
          <p:nvPr>
            <p:ph type="pic" idx="1"/>
          </p:nvPr>
        </p:nvSpPr>
        <p:spPr>
          <a:xfrm>
            <a:off x="2915543" y="1316567"/>
            <a:ext cx="3471863" cy="64981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CA"/>
          </a:p>
        </p:txBody>
      </p:sp>
      <p:sp>
        <p:nvSpPr>
          <p:cNvPr id="4" name="Text Placeholder 3"/>
          <p:cNvSpPr>
            <a:spLocks noGrp="1"/>
          </p:cNvSpPr>
          <p:nvPr>
            <p:ph type="body" sz="half" idx="2"/>
          </p:nvPr>
        </p:nvSpPr>
        <p:spPr>
          <a:xfrm>
            <a:off x="472381" y="2743200"/>
            <a:ext cx="22118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5B430D8E-5932-4B9A-B778-E8039A362ACD}" type="datetimeFigureOut">
              <a:rPr lang="en-CA" smtClean="0"/>
              <a:t>2017-09-19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1D695B9-53AE-435A-A1BE-D6F0EC07E16B}" type="slidenum">
              <a:rPr lang="en-CA" smtClean="0"/>
              <a:t>‹#›</a:t>
            </a:fld>
            <a:endParaRPr lang="en-CA"/>
          </a:p>
        </p:txBody>
      </p:sp>
    </p:spTree>
    <p:extLst>
      <p:ext uri="{BB962C8B-B14F-4D97-AF65-F5344CB8AC3E}">
        <p14:creationId xmlns:p14="http://schemas.microsoft.com/office/powerpoint/2010/main" val="440896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4"/>
            <a:ext cx="5915025" cy="1767417"/>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71488" y="8475134"/>
            <a:ext cx="1543050" cy="486833"/>
          </a:xfrm>
          <a:prstGeom prst="rect">
            <a:avLst/>
          </a:prstGeom>
        </p:spPr>
        <p:txBody>
          <a:bodyPr vert="horz" lIns="91440" tIns="45720" rIns="91440" bIns="45720" rtlCol="0" anchor="ctr"/>
          <a:lstStyle>
            <a:lvl1pPr algn="l">
              <a:defRPr sz="1600">
                <a:solidFill>
                  <a:schemeClr val="tx1">
                    <a:tint val="75000"/>
                  </a:schemeClr>
                </a:solidFill>
              </a:defRPr>
            </a:lvl1pPr>
          </a:lstStyle>
          <a:p>
            <a:fld id="{5B430D8E-5932-4B9A-B778-E8039A362ACD}" type="datetimeFigureOut">
              <a:rPr lang="en-CA" smtClean="0"/>
              <a:t>2017-09-19</a:t>
            </a:fld>
            <a:endParaRPr lang="en-CA"/>
          </a:p>
        </p:txBody>
      </p:sp>
      <p:sp>
        <p:nvSpPr>
          <p:cNvPr id="5" name="Footer Placeholder 4"/>
          <p:cNvSpPr>
            <a:spLocks noGrp="1"/>
          </p:cNvSpPr>
          <p:nvPr>
            <p:ph type="ftr" sz="quarter" idx="3"/>
          </p:nvPr>
        </p:nvSpPr>
        <p:spPr>
          <a:xfrm>
            <a:off x="2271713" y="8475134"/>
            <a:ext cx="2314575" cy="48683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4843463" y="8475134"/>
            <a:ext cx="1543050" cy="486833"/>
          </a:xfrm>
          <a:prstGeom prst="rect">
            <a:avLst/>
          </a:prstGeom>
        </p:spPr>
        <p:txBody>
          <a:bodyPr vert="horz" lIns="91440" tIns="45720" rIns="91440" bIns="45720" rtlCol="0" anchor="ctr"/>
          <a:lstStyle>
            <a:lvl1pPr algn="r">
              <a:defRPr sz="1600">
                <a:solidFill>
                  <a:schemeClr val="tx1">
                    <a:tint val="75000"/>
                  </a:schemeClr>
                </a:solidFill>
              </a:defRPr>
            </a:lvl1pPr>
          </a:lstStyle>
          <a:p>
            <a:fld id="{41D695B9-53AE-435A-A1BE-D6F0EC07E16B}" type="slidenum">
              <a:rPr lang="en-CA" smtClean="0"/>
              <a:t>‹#›</a:t>
            </a:fld>
            <a:endParaRPr lang="en-CA"/>
          </a:p>
        </p:txBody>
      </p:sp>
    </p:spTree>
    <p:extLst>
      <p:ext uri="{BB962C8B-B14F-4D97-AF65-F5344CB8AC3E}">
        <p14:creationId xmlns:p14="http://schemas.microsoft.com/office/powerpoint/2010/main" val="1816376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tiff"/><Relationship Id="rId13" Type="http://schemas.openxmlformats.org/officeDocument/2006/relationships/image" Target="../media/image12.jpeg"/><Relationship Id="rId18" Type="http://schemas.openxmlformats.org/officeDocument/2006/relationships/image" Target="../media/image17.jpeg"/><Relationship Id="rId3" Type="http://schemas.openxmlformats.org/officeDocument/2006/relationships/image" Target="../media/image2.jpeg"/><Relationship Id="rId21" Type="http://schemas.openxmlformats.org/officeDocument/2006/relationships/image" Target="../media/image20.jpeg"/><Relationship Id="rId7" Type="http://schemas.openxmlformats.org/officeDocument/2006/relationships/image" Target="../media/image6.jpeg"/><Relationship Id="rId12" Type="http://schemas.openxmlformats.org/officeDocument/2006/relationships/image" Target="../media/image11.jpeg"/><Relationship Id="rId17" Type="http://schemas.openxmlformats.org/officeDocument/2006/relationships/image" Target="../media/image16.tiff"/><Relationship Id="rId2" Type="http://schemas.openxmlformats.org/officeDocument/2006/relationships/image" Target="../media/image1.tiff"/><Relationship Id="rId16" Type="http://schemas.openxmlformats.org/officeDocument/2006/relationships/image" Target="../media/image15.jpeg"/><Relationship Id="rId20" Type="http://schemas.openxmlformats.org/officeDocument/2006/relationships/image" Target="../media/image19.tiff"/><Relationship Id="rId1" Type="http://schemas.openxmlformats.org/officeDocument/2006/relationships/slideLayout" Target="../slideLayouts/slideLayout2.xml"/><Relationship Id="rId6" Type="http://schemas.openxmlformats.org/officeDocument/2006/relationships/image" Target="../media/image5.tiff"/><Relationship Id="rId11" Type="http://schemas.openxmlformats.org/officeDocument/2006/relationships/image" Target="../media/image10.jpeg"/><Relationship Id="rId5" Type="http://schemas.openxmlformats.org/officeDocument/2006/relationships/image" Target="../media/image4.jpeg"/><Relationship Id="rId15" Type="http://schemas.openxmlformats.org/officeDocument/2006/relationships/image" Target="../media/image14.tiff"/><Relationship Id="rId10" Type="http://schemas.openxmlformats.org/officeDocument/2006/relationships/image" Target="../media/image9.tiff"/><Relationship Id="rId19" Type="http://schemas.openxmlformats.org/officeDocument/2006/relationships/image" Target="../media/image18.tiff"/><Relationship Id="rId4" Type="http://schemas.openxmlformats.org/officeDocument/2006/relationships/image" Target="../media/image3.tiff"/><Relationship Id="rId9" Type="http://schemas.openxmlformats.org/officeDocument/2006/relationships/image" Target="../media/image8.tiff"/><Relationship Id="rId1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95480" y="3053365"/>
            <a:ext cx="1148614"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PA01Δ</a:t>
            </a:r>
            <a:r>
              <a:rPr lang="en-US" sz="1200" i="1" dirty="0">
                <a:latin typeface="Times New Roman" panose="02020603050405020304" pitchFamily="18" charset="0"/>
                <a:cs typeface="Times New Roman" panose="02020603050405020304" pitchFamily="18" charset="0"/>
              </a:rPr>
              <a:t>pslBCD</a:t>
            </a:r>
          </a:p>
        </p:txBody>
      </p:sp>
      <p:sp>
        <p:nvSpPr>
          <p:cNvPr id="9" name="TextBox 8"/>
          <p:cNvSpPr txBox="1"/>
          <p:nvPr/>
        </p:nvSpPr>
        <p:spPr>
          <a:xfrm>
            <a:off x="2251035" y="5156821"/>
            <a:ext cx="1300431" cy="276999"/>
          </a:xfrm>
          <a:prstGeom prst="rect">
            <a:avLst/>
          </a:prstGeom>
          <a:noFill/>
        </p:spPr>
        <p:txBody>
          <a:bodyPr wrap="none" rtlCol="0">
            <a:spAutoFit/>
          </a:bodyPr>
          <a:lstStyle/>
          <a:p>
            <a:r>
              <a:rPr lang="en-US" sz="1200" dirty="0">
                <a:solidFill>
                  <a:srgbClr val="008000"/>
                </a:solidFill>
                <a:latin typeface="Times New Roman" panose="02020603050405020304" pitchFamily="18" charset="0"/>
                <a:cs typeface="Times New Roman" panose="02020603050405020304" pitchFamily="18" charset="0"/>
              </a:rPr>
              <a:t>FITC-HHA (PSL)</a:t>
            </a:r>
          </a:p>
        </p:txBody>
      </p:sp>
      <p:sp>
        <p:nvSpPr>
          <p:cNvPr id="10" name="TextBox 9"/>
          <p:cNvSpPr txBox="1"/>
          <p:nvPr/>
        </p:nvSpPr>
        <p:spPr>
          <a:xfrm>
            <a:off x="3524127" y="5156821"/>
            <a:ext cx="1537368" cy="276999"/>
          </a:xfrm>
          <a:prstGeom prst="rect">
            <a:avLst/>
          </a:prstGeom>
          <a:noFill/>
        </p:spPr>
        <p:txBody>
          <a:bodyPr wrap="square" rtlCol="0">
            <a:spAutoFit/>
          </a:bodyPr>
          <a:lstStyle/>
          <a:p>
            <a:r>
              <a:rPr lang="en-US" sz="1200" dirty="0" smtClean="0">
                <a:solidFill>
                  <a:srgbClr val="FF0000"/>
                </a:solidFill>
                <a:latin typeface="Times New Roman" panose="02020603050405020304" pitchFamily="18" charset="0"/>
                <a:cs typeface="Times New Roman" panose="02020603050405020304" pitchFamily="18" charset="0"/>
              </a:rPr>
              <a:t>Anti-</a:t>
            </a:r>
            <a:r>
              <a:rPr lang="en-US" sz="1200" dirty="0" err="1" smtClean="0">
                <a:solidFill>
                  <a:srgbClr val="FF0000"/>
                </a:solidFill>
                <a:latin typeface="Times New Roman" panose="02020603050405020304" pitchFamily="18" charset="0"/>
                <a:cs typeface="Times New Roman" panose="02020603050405020304" pitchFamily="18" charset="0"/>
              </a:rPr>
              <a:t>SpA</a:t>
            </a:r>
            <a:r>
              <a:rPr lang="en-US" sz="1200" dirty="0" smtClean="0">
                <a:solidFill>
                  <a:srgbClr val="FF0000"/>
                </a:solidFill>
                <a:latin typeface="Times New Roman" panose="02020603050405020304" pitchFamily="18" charset="0"/>
                <a:cs typeface="Times New Roman" panose="02020603050405020304" pitchFamily="18" charset="0"/>
              </a:rPr>
              <a:t> </a:t>
            </a:r>
            <a:r>
              <a:rPr lang="en-US" sz="1200" dirty="0">
                <a:solidFill>
                  <a:srgbClr val="FF0000"/>
                </a:solidFill>
                <a:latin typeface="Times New Roman" panose="02020603050405020304" pitchFamily="18" charset="0"/>
                <a:cs typeface="Times New Roman" panose="02020603050405020304" pitchFamily="18" charset="0"/>
              </a:rPr>
              <a:t>(TR)</a:t>
            </a:r>
          </a:p>
        </p:txBody>
      </p:sp>
      <p:sp>
        <p:nvSpPr>
          <p:cNvPr id="11" name="TextBox 10"/>
          <p:cNvSpPr txBox="1"/>
          <p:nvPr/>
        </p:nvSpPr>
        <p:spPr>
          <a:xfrm>
            <a:off x="1450983" y="617359"/>
            <a:ext cx="521146"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PA01</a:t>
            </a:r>
          </a:p>
        </p:txBody>
      </p:sp>
      <p:sp>
        <p:nvSpPr>
          <p:cNvPr id="12" name="TextBox 11"/>
          <p:cNvSpPr txBox="1"/>
          <p:nvPr/>
        </p:nvSpPr>
        <p:spPr>
          <a:xfrm>
            <a:off x="373156" y="986891"/>
            <a:ext cx="401107"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LB</a:t>
            </a:r>
          </a:p>
        </p:txBody>
      </p:sp>
      <p:sp>
        <p:nvSpPr>
          <p:cNvPr id="13" name="TextBox 12"/>
          <p:cNvSpPr txBox="1"/>
          <p:nvPr/>
        </p:nvSpPr>
        <p:spPr>
          <a:xfrm>
            <a:off x="1573561" y="924519"/>
            <a:ext cx="424140" cy="276999"/>
          </a:xfrm>
          <a:prstGeom prst="rect">
            <a:avLst/>
          </a:prstGeom>
          <a:noFill/>
        </p:spPr>
        <p:txBody>
          <a:bodyPr wrap="none" rtlCol="0">
            <a:spAutoFit/>
          </a:bodyPr>
          <a:lstStyle/>
          <a:p>
            <a:r>
              <a:rPr lang="en-US" sz="1200" dirty="0" err="1">
                <a:latin typeface="Times New Roman" panose="02020603050405020304" pitchFamily="18" charset="0"/>
                <a:cs typeface="Times New Roman" panose="02020603050405020304" pitchFamily="18" charset="0"/>
              </a:rPr>
              <a:t>SaF</a:t>
            </a:r>
            <a:endParaRPr lang="en-US" sz="12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2604154" y="916139"/>
            <a:ext cx="466794" cy="276999"/>
          </a:xfrm>
          <a:prstGeom prst="rect">
            <a:avLst/>
          </a:prstGeom>
          <a:noFill/>
        </p:spPr>
        <p:txBody>
          <a:bodyPr wrap="none" rtlCol="0">
            <a:spAutoFit/>
          </a:bodyPr>
          <a:lstStyle/>
          <a:p>
            <a:r>
              <a:rPr lang="en-US" sz="1200" dirty="0" err="1">
                <a:latin typeface="Times New Roman" panose="02020603050405020304" pitchFamily="18" charset="0"/>
                <a:cs typeface="Times New Roman" panose="02020603050405020304" pitchFamily="18" charset="0"/>
              </a:rPr>
              <a:t>SpA</a:t>
            </a:r>
            <a:endParaRPr lang="en-US" sz="120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69979" y="2843985"/>
            <a:ext cx="444500" cy="184666"/>
          </a:xfrm>
          <a:prstGeom prst="rect">
            <a:avLst/>
          </a:prstGeom>
          <a:noFill/>
        </p:spPr>
        <p:txBody>
          <a:bodyPr wrap="square" rtlCol="0">
            <a:spAutoFit/>
          </a:bodyPr>
          <a:lstStyle/>
          <a:p>
            <a:r>
              <a:rPr lang="en-US" sz="600" dirty="0">
                <a:solidFill>
                  <a:schemeClr val="bg1"/>
                </a:solidFill>
                <a:latin typeface="Times New Roman" panose="02020603050405020304" pitchFamily="18" charset="0"/>
                <a:cs typeface="Times New Roman" panose="02020603050405020304" pitchFamily="18" charset="0"/>
              </a:rPr>
              <a:t>38μm</a:t>
            </a:r>
          </a:p>
        </p:txBody>
      </p:sp>
      <p:sp>
        <p:nvSpPr>
          <p:cNvPr id="21" name="TextBox 20"/>
          <p:cNvSpPr txBox="1"/>
          <p:nvPr/>
        </p:nvSpPr>
        <p:spPr>
          <a:xfrm>
            <a:off x="863485" y="2800177"/>
            <a:ext cx="635000" cy="184666"/>
          </a:xfrm>
          <a:prstGeom prst="rect">
            <a:avLst/>
          </a:prstGeom>
          <a:noFill/>
        </p:spPr>
        <p:txBody>
          <a:bodyPr wrap="square" rtlCol="0">
            <a:spAutoFit/>
          </a:bodyPr>
          <a:lstStyle/>
          <a:p>
            <a:r>
              <a:rPr lang="en-US" sz="600" dirty="0">
                <a:solidFill>
                  <a:schemeClr val="bg1"/>
                </a:solidFill>
                <a:latin typeface="Times New Roman" panose="02020603050405020304" pitchFamily="18" charset="0"/>
                <a:cs typeface="Times New Roman" panose="02020603050405020304" pitchFamily="18" charset="0"/>
              </a:rPr>
              <a:t>38μm</a:t>
            </a:r>
          </a:p>
        </p:txBody>
      </p:sp>
      <p:sp>
        <p:nvSpPr>
          <p:cNvPr id="22" name="TextBox 21"/>
          <p:cNvSpPr txBox="1"/>
          <p:nvPr/>
        </p:nvSpPr>
        <p:spPr>
          <a:xfrm>
            <a:off x="924298" y="2873617"/>
            <a:ext cx="364202" cy="184666"/>
          </a:xfrm>
          <a:prstGeom prst="rect">
            <a:avLst/>
          </a:prstGeom>
          <a:noFill/>
        </p:spPr>
        <p:txBody>
          <a:bodyPr wrap="square" rtlCol="0">
            <a:spAutoFit/>
          </a:bodyPr>
          <a:lstStyle/>
          <a:p>
            <a:r>
              <a:rPr lang="en-US" sz="600" dirty="0">
                <a:solidFill>
                  <a:schemeClr val="bg1"/>
                </a:solidFill>
                <a:latin typeface="Times New Roman" panose="02020603050405020304" pitchFamily="18" charset="0"/>
                <a:cs typeface="Times New Roman" panose="02020603050405020304" pitchFamily="18" charset="0"/>
              </a:rPr>
              <a:t>38μm</a:t>
            </a:r>
          </a:p>
        </p:txBody>
      </p:sp>
      <p:sp>
        <p:nvSpPr>
          <p:cNvPr id="24" name="TextBox 23"/>
          <p:cNvSpPr txBox="1"/>
          <p:nvPr/>
        </p:nvSpPr>
        <p:spPr>
          <a:xfrm>
            <a:off x="3113454" y="2800667"/>
            <a:ext cx="635000" cy="184666"/>
          </a:xfrm>
          <a:prstGeom prst="rect">
            <a:avLst/>
          </a:prstGeom>
          <a:noFill/>
        </p:spPr>
        <p:txBody>
          <a:bodyPr wrap="square" rtlCol="0">
            <a:spAutoFit/>
          </a:bodyPr>
          <a:lstStyle/>
          <a:p>
            <a:r>
              <a:rPr lang="en-US" sz="600" dirty="0">
                <a:solidFill>
                  <a:schemeClr val="bg1"/>
                </a:solidFill>
                <a:latin typeface="Times New Roman" panose="02020603050405020304" pitchFamily="18" charset="0"/>
                <a:cs typeface="Times New Roman" panose="02020603050405020304" pitchFamily="18" charset="0"/>
              </a:rPr>
              <a:t>17μm</a:t>
            </a:r>
          </a:p>
        </p:txBody>
      </p:sp>
      <p:sp>
        <p:nvSpPr>
          <p:cNvPr id="54" name="TextBox 53"/>
          <p:cNvSpPr txBox="1"/>
          <p:nvPr/>
        </p:nvSpPr>
        <p:spPr>
          <a:xfrm>
            <a:off x="0" y="-665"/>
            <a:ext cx="1726755" cy="276999"/>
          </a:xfrm>
          <a:prstGeom prst="rect">
            <a:avLst/>
          </a:prstGeom>
          <a:noFill/>
        </p:spPr>
        <p:txBody>
          <a:bodyPr wrap="none" rtlCol="0">
            <a:spAutoFit/>
          </a:bodyPr>
          <a:lstStyle/>
          <a:p>
            <a:r>
              <a:rPr lang="en-US" sz="1200" dirty="0">
                <a:latin typeface="Times New Roman "/>
                <a:cs typeface="Times New Roman "/>
              </a:rPr>
              <a:t>Supplemental Figure 7</a:t>
            </a:r>
          </a:p>
        </p:txBody>
      </p:sp>
      <p:sp>
        <p:nvSpPr>
          <p:cNvPr id="57" name="TextBox 56"/>
          <p:cNvSpPr txBox="1"/>
          <p:nvPr/>
        </p:nvSpPr>
        <p:spPr>
          <a:xfrm>
            <a:off x="0" y="5853658"/>
            <a:ext cx="6858000" cy="1384995"/>
          </a:xfrm>
          <a:prstGeom prst="rect">
            <a:avLst/>
          </a:prstGeom>
          <a:noFill/>
        </p:spPr>
        <p:txBody>
          <a:bodyPr wrap="square" rtlCol="0">
            <a:spAutoFit/>
          </a:bodyPr>
          <a:lstStyle/>
          <a:p>
            <a:r>
              <a:rPr lang="en-CA" sz="1200" b="1" dirty="0">
                <a:latin typeface="Times New Roman" panose="02020603050405020304" pitchFamily="18" charset="0"/>
                <a:cs typeface="Times New Roman" panose="02020603050405020304" pitchFamily="18" charset="0"/>
              </a:rPr>
              <a:t>Supplemental Figure 7: SpA binds to Psl produced by PA01 </a:t>
            </a:r>
            <a:r>
              <a:rPr lang="en-CA" sz="1200" b="1" i="1" dirty="0">
                <a:latin typeface="Times New Roman" panose="02020603050405020304" pitchFamily="18" charset="0"/>
                <a:cs typeface="Times New Roman" panose="02020603050405020304" pitchFamily="18" charset="0"/>
              </a:rPr>
              <a:t>P .aeruginosa</a:t>
            </a:r>
            <a:r>
              <a:rPr lang="en-CA" sz="1200" b="1" dirty="0">
                <a:latin typeface="Times New Roman" panose="02020603050405020304" pitchFamily="18" charset="0"/>
                <a:cs typeface="Times New Roman" panose="02020603050405020304" pitchFamily="18" charset="0"/>
              </a:rPr>
              <a:t> biofilms within aggregates formed. </a:t>
            </a:r>
            <a:r>
              <a:rPr lang="en-CA" sz="1200" dirty="0">
                <a:latin typeface="Times New Roman" panose="02020603050405020304" pitchFamily="18" charset="0"/>
                <a:cs typeface="Times New Roman" panose="02020603050405020304" pitchFamily="18" charset="0"/>
              </a:rPr>
              <a:t>a) Representative micrographs of PA01 (top panels) and PA01</a:t>
            </a:r>
            <a:r>
              <a:rPr lang="en-US" sz="1200" dirty="0" err="1">
                <a:latin typeface="Times New Roman" panose="02020603050405020304" pitchFamily="18" charset="0"/>
                <a:cs typeface="Times New Roman" panose="02020603050405020304" pitchFamily="18" charset="0"/>
              </a:rPr>
              <a:t>Δ</a:t>
            </a:r>
            <a:r>
              <a:rPr lang="en-US" sz="1200" i="1" dirty="0" err="1">
                <a:latin typeface="Times New Roman" panose="02020603050405020304" pitchFamily="18" charset="0"/>
                <a:cs typeface="Times New Roman" panose="02020603050405020304" pitchFamily="18" charset="0"/>
              </a:rPr>
              <a:t>pslBCD</a:t>
            </a:r>
            <a:r>
              <a:rPr lang="en-US" sz="1200" i="1" dirty="0">
                <a:latin typeface="Times New Roman" panose="02020603050405020304" pitchFamily="18" charset="0"/>
                <a:cs typeface="Times New Roman" panose="02020603050405020304" pitchFamily="18" charset="0"/>
              </a:rPr>
              <a:t> </a:t>
            </a:r>
            <a:r>
              <a:rPr lang="en-CA" sz="1200" dirty="0">
                <a:latin typeface="Times New Roman" panose="02020603050405020304" pitchFamily="18" charset="0"/>
                <a:cs typeface="Times New Roman" panose="02020603050405020304" pitchFamily="18" charset="0"/>
              </a:rPr>
              <a:t>(bottom panels) isolates grown for 24 hours in LB followed by 24 hours with LB alone (left panel), SaF (middle panel) or  SpA (right panel). b) Representative micrographs of an eradicated (PA558) and persistent (PA580) isolate biofilm grown as described above. Biofilms were stained with FITC-HHA (Psl stain, green) for 15 minutes followed by staining with anti-SpA antibody conjugated to Texas Red fluorophore (SpA, red) for 1 hour.  Scale bar represents 20µm</a:t>
            </a:r>
            <a:endParaRPr lang="en-US" sz="1200" dirty="0">
              <a:latin typeface="Times New Roman" panose="02020603050405020304" pitchFamily="18" charset="0"/>
              <a:cs typeface="Times New Roman" panose="02020603050405020304" pitchFamily="18" charset="0"/>
            </a:endParaRPr>
          </a:p>
        </p:txBody>
      </p:sp>
      <p:sp>
        <p:nvSpPr>
          <p:cNvPr id="53" name="TextBox 52"/>
          <p:cNvSpPr txBox="1"/>
          <p:nvPr/>
        </p:nvSpPr>
        <p:spPr>
          <a:xfrm>
            <a:off x="4480060" y="612744"/>
            <a:ext cx="1400063"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PA558 (Eradicated)</a:t>
            </a:r>
          </a:p>
        </p:txBody>
      </p:sp>
      <p:cxnSp>
        <p:nvCxnSpPr>
          <p:cNvPr id="33" name="Straight Connector 32"/>
          <p:cNvCxnSpPr/>
          <p:nvPr/>
        </p:nvCxnSpPr>
        <p:spPr>
          <a:xfrm flipH="1">
            <a:off x="3748454" y="751244"/>
            <a:ext cx="14950" cy="4361706"/>
          </a:xfrm>
          <a:prstGeom prst="line">
            <a:avLst/>
          </a:prstGeom>
          <a:ln w="38100"/>
        </p:spPr>
        <p:style>
          <a:lnRef idx="1">
            <a:schemeClr val="dk1"/>
          </a:lnRef>
          <a:fillRef idx="0">
            <a:schemeClr val="dk1"/>
          </a:fillRef>
          <a:effectRef idx="0">
            <a:schemeClr val="dk1"/>
          </a:effectRef>
          <a:fontRef idx="minor">
            <a:schemeClr val="tx1"/>
          </a:fontRef>
        </p:style>
      </p:cxnSp>
      <p:sp>
        <p:nvSpPr>
          <p:cNvPr id="55" name="TextBox 54"/>
          <p:cNvSpPr txBox="1"/>
          <p:nvPr/>
        </p:nvSpPr>
        <p:spPr>
          <a:xfrm>
            <a:off x="4428022" y="924518"/>
            <a:ext cx="424140" cy="276999"/>
          </a:xfrm>
          <a:prstGeom prst="rect">
            <a:avLst/>
          </a:prstGeom>
          <a:noFill/>
        </p:spPr>
        <p:txBody>
          <a:bodyPr wrap="none" rtlCol="0">
            <a:spAutoFit/>
          </a:bodyPr>
          <a:lstStyle/>
          <a:p>
            <a:r>
              <a:rPr lang="en-US" sz="1200" dirty="0" err="1">
                <a:latin typeface="Times New Roman" panose="02020603050405020304" pitchFamily="18" charset="0"/>
                <a:cs typeface="Times New Roman" panose="02020603050405020304" pitchFamily="18" charset="0"/>
              </a:rPr>
              <a:t>SaF</a:t>
            </a:r>
            <a:endParaRPr lang="en-US" sz="1200" dirty="0">
              <a:latin typeface="Times New Roman" panose="02020603050405020304" pitchFamily="18" charset="0"/>
              <a:cs typeface="Times New Roman" panose="02020603050405020304" pitchFamily="18" charset="0"/>
            </a:endParaRPr>
          </a:p>
        </p:txBody>
      </p:sp>
      <p:sp>
        <p:nvSpPr>
          <p:cNvPr id="56" name="TextBox 55"/>
          <p:cNvSpPr txBox="1"/>
          <p:nvPr/>
        </p:nvSpPr>
        <p:spPr>
          <a:xfrm>
            <a:off x="5556864" y="924519"/>
            <a:ext cx="466794" cy="276999"/>
          </a:xfrm>
          <a:prstGeom prst="rect">
            <a:avLst/>
          </a:prstGeom>
          <a:noFill/>
        </p:spPr>
        <p:txBody>
          <a:bodyPr wrap="none" rtlCol="0">
            <a:spAutoFit/>
          </a:bodyPr>
          <a:lstStyle/>
          <a:p>
            <a:r>
              <a:rPr lang="en-US" sz="1200" dirty="0" err="1">
                <a:latin typeface="Times New Roman" panose="02020603050405020304" pitchFamily="18" charset="0"/>
                <a:cs typeface="Times New Roman" panose="02020603050405020304" pitchFamily="18" charset="0"/>
              </a:rPr>
              <a:t>SpA</a:t>
            </a:r>
            <a:endParaRPr lang="en-US" sz="1200" dirty="0">
              <a:latin typeface="Times New Roman" panose="02020603050405020304" pitchFamily="18" charset="0"/>
              <a:cs typeface="Times New Roman" panose="02020603050405020304" pitchFamily="18" charset="0"/>
            </a:endParaRPr>
          </a:p>
        </p:txBody>
      </p:sp>
      <p:sp>
        <p:nvSpPr>
          <p:cNvPr id="66" name="TextBox 65"/>
          <p:cNvSpPr txBox="1"/>
          <p:nvPr/>
        </p:nvSpPr>
        <p:spPr>
          <a:xfrm>
            <a:off x="4480060" y="3053365"/>
            <a:ext cx="1337546"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PA580 (Persistent)</a:t>
            </a:r>
          </a:p>
        </p:txBody>
      </p:sp>
      <p:sp>
        <p:nvSpPr>
          <p:cNvPr id="41" name="TextBox 40"/>
          <p:cNvSpPr txBox="1"/>
          <p:nvPr/>
        </p:nvSpPr>
        <p:spPr>
          <a:xfrm>
            <a:off x="181437" y="558199"/>
            <a:ext cx="258404"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a</a:t>
            </a:r>
          </a:p>
        </p:txBody>
      </p:sp>
      <p:sp>
        <p:nvSpPr>
          <p:cNvPr id="42" name="TextBox 41"/>
          <p:cNvSpPr txBox="1"/>
          <p:nvPr/>
        </p:nvSpPr>
        <p:spPr>
          <a:xfrm>
            <a:off x="3833915" y="537179"/>
            <a:ext cx="264816"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b</a:t>
            </a:r>
          </a:p>
        </p:txBody>
      </p:sp>
      <p:pic>
        <p:nvPicPr>
          <p:cNvPr id="18" name="Picture 17">
            <a:extLst>
              <a:ext uri="{FF2B5EF4-FFF2-40B4-BE49-F238E27FC236}">
                <a16:creationId xmlns:a16="http://schemas.microsoft.com/office/drawing/2014/main" xmlns="" id="{917049B7-4A78-4003-A9A3-3CF807701E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99" y="1201517"/>
            <a:ext cx="1097280" cy="723823"/>
          </a:xfrm>
          <a:prstGeom prst="rect">
            <a:avLst/>
          </a:prstGeom>
        </p:spPr>
      </p:pic>
      <p:pic>
        <p:nvPicPr>
          <p:cNvPr id="29" name="Picture 28">
            <a:extLst>
              <a:ext uri="{FF2B5EF4-FFF2-40B4-BE49-F238E27FC236}">
                <a16:creationId xmlns:a16="http://schemas.microsoft.com/office/drawing/2014/main" xmlns="" id="{805E1FEA-E2F2-4629-84F1-FA8B75BAEF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99" y="1959227"/>
            <a:ext cx="1097280" cy="1097280"/>
          </a:xfrm>
          <a:prstGeom prst="rect">
            <a:avLst/>
          </a:prstGeom>
        </p:spPr>
      </p:pic>
      <p:pic>
        <p:nvPicPr>
          <p:cNvPr id="36" name="Picture 35">
            <a:extLst>
              <a:ext uri="{FF2B5EF4-FFF2-40B4-BE49-F238E27FC236}">
                <a16:creationId xmlns:a16="http://schemas.microsoft.com/office/drawing/2014/main" xmlns="" id="{A8AB48A3-55D6-4E41-896C-F9B8EB3B8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0464" y="1201517"/>
            <a:ext cx="1097280" cy="723823"/>
          </a:xfrm>
          <a:prstGeom prst="rect">
            <a:avLst/>
          </a:prstGeom>
        </p:spPr>
      </p:pic>
      <p:pic>
        <p:nvPicPr>
          <p:cNvPr id="38" name="Picture 37">
            <a:extLst>
              <a:ext uri="{FF2B5EF4-FFF2-40B4-BE49-F238E27FC236}">
                <a16:creationId xmlns:a16="http://schemas.microsoft.com/office/drawing/2014/main" xmlns="" id="{A4E9A1D2-36A9-47A9-934E-9B0A974615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0464" y="1959227"/>
            <a:ext cx="1097280" cy="1097280"/>
          </a:xfrm>
          <a:prstGeom prst="rect">
            <a:avLst/>
          </a:prstGeom>
        </p:spPr>
      </p:pic>
      <p:pic>
        <p:nvPicPr>
          <p:cNvPr id="40" name="Picture 39">
            <a:extLst>
              <a:ext uri="{FF2B5EF4-FFF2-40B4-BE49-F238E27FC236}">
                <a16:creationId xmlns:a16="http://schemas.microsoft.com/office/drawing/2014/main" xmlns="" id="{65B7CFDD-4385-4230-8B39-387D723E36E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44874" y="1201517"/>
            <a:ext cx="1097280" cy="716543"/>
          </a:xfrm>
          <a:prstGeom prst="rect">
            <a:avLst/>
          </a:prstGeom>
        </p:spPr>
      </p:pic>
      <p:pic>
        <p:nvPicPr>
          <p:cNvPr id="44" name="Picture 43">
            <a:extLst>
              <a:ext uri="{FF2B5EF4-FFF2-40B4-BE49-F238E27FC236}">
                <a16:creationId xmlns:a16="http://schemas.microsoft.com/office/drawing/2014/main" xmlns="" id="{41ADAB99-C8F0-4260-BC1A-BBDE618F03C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54018" y="1977515"/>
            <a:ext cx="1078992" cy="1078992"/>
          </a:xfrm>
          <a:prstGeom prst="rect">
            <a:avLst/>
          </a:prstGeom>
        </p:spPr>
      </p:pic>
      <p:pic>
        <p:nvPicPr>
          <p:cNvPr id="46" name="Picture 45">
            <a:extLst>
              <a:ext uri="{FF2B5EF4-FFF2-40B4-BE49-F238E27FC236}">
                <a16:creationId xmlns:a16="http://schemas.microsoft.com/office/drawing/2014/main" xmlns="" id="{6E27EF82-DC9F-4833-9559-6296281BC10D}"/>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61899" y="3289116"/>
            <a:ext cx="1097280" cy="713232"/>
          </a:xfrm>
          <a:prstGeom prst="rect">
            <a:avLst/>
          </a:prstGeom>
        </p:spPr>
      </p:pic>
      <p:pic>
        <p:nvPicPr>
          <p:cNvPr id="49" name="Picture 48">
            <a:extLst>
              <a:ext uri="{FF2B5EF4-FFF2-40B4-BE49-F238E27FC236}">
                <a16:creationId xmlns:a16="http://schemas.microsoft.com/office/drawing/2014/main" xmlns="" id="{2C8A0B40-90BD-4308-9723-8E1445018BDE}"/>
              </a:ext>
            </a:extLst>
          </p:cNvPr>
          <p:cNvPicPr preferRelativeResize="0">
            <a:picLocks/>
          </p:cNvPicPr>
          <p:nvPr/>
        </p:nvPicPr>
        <p:blipFill>
          <a:blip r:embed="rId9" cstate="print">
            <a:extLst>
              <a:ext uri="{28A0092B-C50C-407E-A947-70E740481C1C}">
                <a14:useLocalDpi xmlns:a14="http://schemas.microsoft.com/office/drawing/2010/main" val="0"/>
              </a:ext>
            </a:extLst>
          </a:blip>
          <a:stretch>
            <a:fillRect/>
          </a:stretch>
        </p:blipFill>
        <p:spPr>
          <a:xfrm>
            <a:off x="1199298" y="3289116"/>
            <a:ext cx="1097280" cy="713232"/>
          </a:xfrm>
          <a:prstGeom prst="rect">
            <a:avLst/>
          </a:prstGeom>
        </p:spPr>
      </p:pic>
      <p:pic>
        <p:nvPicPr>
          <p:cNvPr id="51" name="Picture 50">
            <a:extLst>
              <a:ext uri="{FF2B5EF4-FFF2-40B4-BE49-F238E27FC236}">
                <a16:creationId xmlns:a16="http://schemas.microsoft.com/office/drawing/2014/main" xmlns="" id="{1E0B7F9F-1870-4E7D-8A6F-1A03DCAD0223}"/>
              </a:ext>
            </a:extLst>
          </p:cNvPr>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a:xfrm>
            <a:off x="2320796" y="3289116"/>
            <a:ext cx="1097280" cy="713232"/>
          </a:xfrm>
          <a:prstGeom prst="rect">
            <a:avLst/>
          </a:prstGeom>
        </p:spPr>
      </p:pic>
      <p:pic>
        <p:nvPicPr>
          <p:cNvPr id="63" name="Picture 62">
            <a:extLst>
              <a:ext uri="{FF2B5EF4-FFF2-40B4-BE49-F238E27FC236}">
                <a16:creationId xmlns:a16="http://schemas.microsoft.com/office/drawing/2014/main" xmlns="" id="{C8D56D14-8165-4F96-8D8E-5FD1ECCD929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320796" y="4054273"/>
            <a:ext cx="1097280" cy="1097280"/>
          </a:xfrm>
          <a:prstGeom prst="rect">
            <a:avLst/>
          </a:prstGeom>
        </p:spPr>
      </p:pic>
      <p:pic>
        <p:nvPicPr>
          <p:cNvPr id="65" name="Picture 64">
            <a:extLst>
              <a:ext uri="{FF2B5EF4-FFF2-40B4-BE49-F238E27FC236}">
                <a16:creationId xmlns:a16="http://schemas.microsoft.com/office/drawing/2014/main" xmlns="" id="{828F7AAB-A0E1-461D-BB3A-73C342AF389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99298" y="4054273"/>
            <a:ext cx="1097280" cy="1097280"/>
          </a:xfrm>
          <a:prstGeom prst="rect">
            <a:avLst/>
          </a:prstGeom>
        </p:spPr>
      </p:pic>
      <p:pic>
        <p:nvPicPr>
          <p:cNvPr id="68" name="Picture 67">
            <a:extLst>
              <a:ext uri="{FF2B5EF4-FFF2-40B4-BE49-F238E27FC236}">
                <a16:creationId xmlns:a16="http://schemas.microsoft.com/office/drawing/2014/main" xmlns="" id="{F19256BD-35B2-4162-B315-22D9FBA7641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1899" y="4054273"/>
            <a:ext cx="1097280" cy="1097280"/>
          </a:xfrm>
          <a:prstGeom prst="rect">
            <a:avLst/>
          </a:prstGeom>
        </p:spPr>
      </p:pic>
      <p:pic>
        <p:nvPicPr>
          <p:cNvPr id="70" name="Picture 69">
            <a:extLst>
              <a:ext uri="{FF2B5EF4-FFF2-40B4-BE49-F238E27FC236}">
                <a16:creationId xmlns:a16="http://schemas.microsoft.com/office/drawing/2014/main" xmlns="" id="{222044C8-C1FE-4EB4-A6E9-A4CBC1E5E3A2}"/>
              </a:ext>
            </a:extLst>
          </p:cNvPr>
          <p:cNvPicPr preferRelativeResize="0">
            <a:picLocks/>
          </p:cNvPicPr>
          <p:nvPr/>
        </p:nvPicPr>
        <p:blipFill>
          <a:blip r:embed="rId14" cstate="print">
            <a:extLst>
              <a:ext uri="{28A0092B-C50C-407E-A947-70E740481C1C}">
                <a14:useLocalDpi xmlns:a14="http://schemas.microsoft.com/office/drawing/2010/main" val="0"/>
              </a:ext>
            </a:extLst>
          </a:blip>
          <a:stretch>
            <a:fillRect/>
          </a:stretch>
        </p:blipFill>
        <p:spPr>
          <a:xfrm>
            <a:off x="5255399" y="1994865"/>
            <a:ext cx="1097280" cy="1097280"/>
          </a:xfrm>
          <a:prstGeom prst="rect">
            <a:avLst/>
          </a:prstGeom>
        </p:spPr>
      </p:pic>
      <p:pic>
        <p:nvPicPr>
          <p:cNvPr id="72" name="Picture 71">
            <a:extLst>
              <a:ext uri="{FF2B5EF4-FFF2-40B4-BE49-F238E27FC236}">
                <a16:creationId xmlns:a16="http://schemas.microsoft.com/office/drawing/2014/main" xmlns="" id="{A98DBB2D-0F45-420C-914D-32795C01FCE1}"/>
              </a:ext>
            </a:extLst>
          </p:cNvPr>
          <p:cNvPicPr preferRelativeResize="0">
            <a:picLocks/>
          </p:cNvPicPr>
          <p:nvPr/>
        </p:nvPicPr>
        <p:blipFill>
          <a:blip r:embed="rId15" cstate="print">
            <a:extLst>
              <a:ext uri="{28A0092B-C50C-407E-A947-70E740481C1C}">
                <a14:useLocalDpi xmlns:a14="http://schemas.microsoft.com/office/drawing/2010/main" val="0"/>
              </a:ext>
            </a:extLst>
          </a:blip>
          <a:stretch>
            <a:fillRect/>
          </a:stretch>
        </p:blipFill>
        <p:spPr>
          <a:xfrm>
            <a:off x="5268966" y="1235011"/>
            <a:ext cx="1097280" cy="713232"/>
          </a:xfrm>
          <a:prstGeom prst="rect">
            <a:avLst/>
          </a:prstGeom>
        </p:spPr>
      </p:pic>
      <p:pic>
        <p:nvPicPr>
          <p:cNvPr id="74" name="Picture 73">
            <a:extLst>
              <a:ext uri="{FF2B5EF4-FFF2-40B4-BE49-F238E27FC236}">
                <a16:creationId xmlns:a16="http://schemas.microsoft.com/office/drawing/2014/main" xmlns="" id="{902D6AA1-CE46-4823-AB6A-A630E527641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054351" y="1990865"/>
            <a:ext cx="1097280" cy="1097280"/>
          </a:xfrm>
          <a:prstGeom prst="rect">
            <a:avLst/>
          </a:prstGeom>
        </p:spPr>
      </p:pic>
      <p:pic>
        <p:nvPicPr>
          <p:cNvPr id="76" name="Picture 75">
            <a:extLst>
              <a:ext uri="{FF2B5EF4-FFF2-40B4-BE49-F238E27FC236}">
                <a16:creationId xmlns:a16="http://schemas.microsoft.com/office/drawing/2014/main" xmlns="" id="{067318A9-B10A-42CF-82EB-062558F3EB30}"/>
              </a:ext>
            </a:extLst>
          </p:cNvPr>
          <p:cNvPicPr preferRelativeResize="0">
            <a:picLocks/>
          </p:cNvPicPr>
          <p:nvPr/>
        </p:nvPicPr>
        <p:blipFill>
          <a:blip r:embed="rId17" cstate="print">
            <a:extLst>
              <a:ext uri="{28A0092B-C50C-407E-A947-70E740481C1C}">
                <a14:useLocalDpi xmlns:a14="http://schemas.microsoft.com/office/drawing/2010/main" val="0"/>
              </a:ext>
            </a:extLst>
          </a:blip>
          <a:stretch>
            <a:fillRect/>
          </a:stretch>
        </p:blipFill>
        <p:spPr>
          <a:xfrm>
            <a:off x="4051553" y="1235011"/>
            <a:ext cx="1097280" cy="713232"/>
          </a:xfrm>
          <a:prstGeom prst="rect">
            <a:avLst/>
          </a:prstGeom>
        </p:spPr>
      </p:pic>
      <p:pic>
        <p:nvPicPr>
          <p:cNvPr id="78" name="Picture 77">
            <a:extLst>
              <a:ext uri="{FF2B5EF4-FFF2-40B4-BE49-F238E27FC236}">
                <a16:creationId xmlns:a16="http://schemas.microsoft.com/office/drawing/2014/main" xmlns="" id="{DF48AB3C-2464-4162-85AB-F99D4705A762}"/>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047304" y="4054273"/>
            <a:ext cx="1097280" cy="1097280"/>
          </a:xfrm>
          <a:prstGeom prst="rect">
            <a:avLst/>
          </a:prstGeom>
        </p:spPr>
      </p:pic>
      <p:pic>
        <p:nvPicPr>
          <p:cNvPr id="80" name="Picture 79">
            <a:extLst>
              <a:ext uri="{FF2B5EF4-FFF2-40B4-BE49-F238E27FC236}">
                <a16:creationId xmlns:a16="http://schemas.microsoft.com/office/drawing/2014/main" xmlns="" id="{5FB74526-0754-4F84-973C-2E49E4CBCD8B}"/>
              </a:ext>
            </a:extLst>
          </p:cNvPr>
          <p:cNvPicPr preferRelativeResize="0">
            <a:picLocks/>
          </p:cNvPicPr>
          <p:nvPr/>
        </p:nvPicPr>
        <p:blipFill>
          <a:blip r:embed="rId19" cstate="print">
            <a:extLst>
              <a:ext uri="{28A0092B-C50C-407E-A947-70E740481C1C}">
                <a14:useLocalDpi xmlns:a14="http://schemas.microsoft.com/office/drawing/2010/main" val="0"/>
              </a:ext>
            </a:extLst>
          </a:blip>
          <a:stretch>
            <a:fillRect/>
          </a:stretch>
        </p:blipFill>
        <p:spPr>
          <a:xfrm>
            <a:off x="4043800" y="3289116"/>
            <a:ext cx="1097280" cy="713232"/>
          </a:xfrm>
          <a:prstGeom prst="rect">
            <a:avLst/>
          </a:prstGeom>
        </p:spPr>
      </p:pic>
      <p:pic>
        <p:nvPicPr>
          <p:cNvPr id="82" name="Picture 81">
            <a:extLst>
              <a:ext uri="{FF2B5EF4-FFF2-40B4-BE49-F238E27FC236}">
                <a16:creationId xmlns:a16="http://schemas.microsoft.com/office/drawing/2014/main" xmlns="" id="{8684A0E2-3316-4837-9FC1-EC4916020251}"/>
              </a:ext>
            </a:extLst>
          </p:cNvPr>
          <p:cNvPicPr preferRelativeResize="0">
            <a:picLocks/>
          </p:cNvPicPr>
          <p:nvPr/>
        </p:nvPicPr>
        <p:blipFill>
          <a:blip r:embed="rId20" cstate="print">
            <a:extLst>
              <a:ext uri="{28A0092B-C50C-407E-A947-70E740481C1C}">
                <a14:useLocalDpi xmlns:a14="http://schemas.microsoft.com/office/drawing/2010/main" val="0"/>
              </a:ext>
            </a:extLst>
          </a:blip>
          <a:stretch>
            <a:fillRect/>
          </a:stretch>
        </p:blipFill>
        <p:spPr>
          <a:xfrm>
            <a:off x="5255399" y="3292204"/>
            <a:ext cx="1097280" cy="713232"/>
          </a:xfrm>
          <a:prstGeom prst="rect">
            <a:avLst/>
          </a:prstGeom>
        </p:spPr>
      </p:pic>
      <p:pic>
        <p:nvPicPr>
          <p:cNvPr id="84" name="Picture 83">
            <a:extLst>
              <a:ext uri="{FF2B5EF4-FFF2-40B4-BE49-F238E27FC236}">
                <a16:creationId xmlns:a16="http://schemas.microsoft.com/office/drawing/2014/main" xmlns="" id="{E42E0EB0-7F5A-49BC-B441-B3125D5CC5F9}"/>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5255399" y="4070833"/>
            <a:ext cx="1097280" cy="1097280"/>
          </a:xfrm>
          <a:prstGeom prst="rect">
            <a:avLst/>
          </a:prstGeom>
        </p:spPr>
      </p:pic>
    </p:spTree>
    <p:extLst>
      <p:ext uri="{BB962C8B-B14F-4D97-AF65-F5344CB8AC3E}">
        <p14:creationId xmlns:p14="http://schemas.microsoft.com/office/powerpoint/2010/main" val="27334006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157</Words>
  <Application>Microsoft Office PowerPoint</Application>
  <PresentationFormat>Letter Paper (8.5x11 in)</PresentationFormat>
  <Paragraphs>19</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Times New Roman </vt:lpstr>
      <vt:lpstr>Office Theme</vt:lpstr>
      <vt:lpstr>PowerPoint Presentation</vt:lpstr>
    </vt:vector>
  </TitlesOfParts>
  <Company>Sickkids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Waters</dc:creator>
  <cp:lastModifiedBy>Trevor Beaudoin</cp:lastModifiedBy>
  <cp:revision>15</cp:revision>
  <dcterms:created xsi:type="dcterms:W3CDTF">2017-07-07T14:59:24Z</dcterms:created>
  <dcterms:modified xsi:type="dcterms:W3CDTF">2017-09-19T14:02:35Z</dcterms:modified>
</cp:coreProperties>
</file>