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90" d="100"/>
          <a:sy n="90" d="100"/>
        </p:scale>
        <p:origin x="27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496484"/>
            <a:ext cx="51435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9357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2639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761060" y="649818"/>
            <a:ext cx="831354" cy="1033144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5212" y="649818"/>
            <a:ext cx="2410122" cy="103314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7508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379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2"/>
            <a:ext cx="5915025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5"/>
            <a:ext cx="5915025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3998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5212" y="3244851"/>
            <a:ext cx="1620738" cy="77364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71675" y="3244851"/>
            <a:ext cx="1620739" cy="77364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5752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4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08334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9175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5275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7564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3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3" y="1316567"/>
            <a:ext cx="3471863" cy="64981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3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0896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4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30D8E-5932-4B9A-B778-E8039A362ACD}" type="datetimeFigureOut">
              <a:rPr lang="en-CA" smtClean="0"/>
              <a:t>03/09/2017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4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4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695B9-53AE-435A-A1BE-D6F0EC07E16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637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15905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 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3715" y="622831"/>
            <a:ext cx="318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9584" y="2484958"/>
            <a:ext cx="318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3241" y="4505846"/>
            <a:ext cx="3182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12" name="Picture 11" descr="SWIMMING.tiff"/>
          <p:cNvPicPr>
            <a:picLocks noChangeAspect="1"/>
          </p:cNvPicPr>
          <p:nvPr/>
        </p:nvPicPr>
        <p:blipFill rotWithShape="1">
          <a:blip r:embed="rId2"/>
          <a:srcRect l="77039" t="11736" r="1" b="63467"/>
          <a:stretch/>
        </p:blipFill>
        <p:spPr>
          <a:xfrm>
            <a:off x="4263612" y="666478"/>
            <a:ext cx="1093608" cy="66296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92232" y="6208247"/>
            <a:ext cx="5348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/>
                <a:cs typeface="Times New Roman"/>
              </a:rPr>
              <a:t>Supplemental Figure 2: Phenotypic characteristics of eradicated and persistent </a:t>
            </a:r>
            <a:r>
              <a:rPr lang="en-US" sz="1200" b="1" i="1" dirty="0">
                <a:latin typeface="Times New Roman"/>
                <a:cs typeface="Times New Roman"/>
              </a:rPr>
              <a:t>Pseudomonas aeruginosa </a:t>
            </a:r>
            <a:r>
              <a:rPr lang="en-US" sz="1200" b="1" dirty="0">
                <a:latin typeface="Times New Roman"/>
                <a:cs typeface="Times New Roman"/>
              </a:rPr>
              <a:t>in presence of </a:t>
            </a:r>
            <a:r>
              <a:rPr lang="en-US" sz="1200" b="1" i="1" dirty="0">
                <a:latin typeface="Times New Roman"/>
                <a:cs typeface="Times New Roman"/>
              </a:rPr>
              <a:t>Staphylococcus aureus </a:t>
            </a:r>
            <a:r>
              <a:rPr lang="en-US" sz="1200" b="1" dirty="0">
                <a:latin typeface="Times New Roman"/>
                <a:cs typeface="Times New Roman"/>
              </a:rPr>
              <a:t>filtrates.</a:t>
            </a:r>
          </a:p>
          <a:p>
            <a:r>
              <a:rPr lang="en-US" sz="1200" dirty="0">
                <a:latin typeface="Times New Roman"/>
                <a:cs typeface="Times New Roman"/>
              </a:rPr>
              <a:t>Clinical isolates of </a:t>
            </a:r>
            <a:r>
              <a:rPr lang="en-US" sz="1200" i="1" dirty="0">
                <a:latin typeface="Times New Roman"/>
                <a:cs typeface="Times New Roman"/>
              </a:rPr>
              <a:t>P. aeruginosa </a:t>
            </a:r>
            <a:r>
              <a:rPr lang="en-US" sz="1200" dirty="0">
                <a:latin typeface="Times New Roman"/>
                <a:cs typeface="Times New Roman"/>
              </a:rPr>
              <a:t>were plated on </a:t>
            </a:r>
            <a:r>
              <a:rPr lang="en-US" sz="1200">
                <a:latin typeface="Times New Roman"/>
                <a:cs typeface="Times New Roman"/>
              </a:rPr>
              <a:t>twitching (a) </a:t>
            </a:r>
            <a:r>
              <a:rPr lang="en-US" sz="1200" dirty="0">
                <a:latin typeface="Times New Roman"/>
                <a:cs typeface="Times New Roman"/>
              </a:rPr>
              <a:t>, </a:t>
            </a:r>
            <a:r>
              <a:rPr lang="en-US" sz="1200">
                <a:latin typeface="Times New Roman"/>
                <a:cs typeface="Times New Roman"/>
              </a:rPr>
              <a:t>swimming (b) </a:t>
            </a:r>
            <a:r>
              <a:rPr lang="en-US" sz="1200" dirty="0">
                <a:latin typeface="Times New Roman"/>
                <a:cs typeface="Times New Roman"/>
              </a:rPr>
              <a:t>or </a:t>
            </a:r>
            <a:r>
              <a:rPr lang="en-US" sz="1200">
                <a:latin typeface="Times New Roman"/>
                <a:cs typeface="Times New Roman"/>
              </a:rPr>
              <a:t>protease (c) </a:t>
            </a:r>
            <a:r>
              <a:rPr lang="en-US" sz="1200" dirty="0">
                <a:latin typeface="Times New Roman"/>
                <a:cs typeface="Times New Roman"/>
              </a:rPr>
              <a:t>agar without (black bars) or with (white bars) </a:t>
            </a:r>
            <a:r>
              <a:rPr lang="en-US" sz="1200" i="1" dirty="0">
                <a:latin typeface="Times New Roman"/>
                <a:cs typeface="Times New Roman"/>
              </a:rPr>
              <a:t>S. aureus </a:t>
            </a:r>
            <a:r>
              <a:rPr lang="en-US" sz="1200" dirty="0" err="1">
                <a:latin typeface="Times New Roman"/>
                <a:cs typeface="Times New Roman"/>
              </a:rPr>
              <a:t>fltrates</a:t>
            </a:r>
            <a:r>
              <a:rPr lang="en-US" sz="1200" dirty="0">
                <a:latin typeface="Times New Roman"/>
                <a:cs typeface="Times New Roman"/>
              </a:rPr>
              <a:t> added to the media. Zone of growth was measured. N=3 isolates for each condition, </a:t>
            </a:r>
            <a:r>
              <a:rPr lang="en-US" sz="1200" dirty="0" err="1">
                <a:latin typeface="Times New Roman"/>
                <a:cs typeface="Times New Roman"/>
              </a:rPr>
              <a:t>n</a:t>
            </a:r>
            <a:r>
              <a:rPr lang="en-US" sz="1200" dirty="0">
                <a:latin typeface="Times New Roman"/>
                <a:cs typeface="Times New Roman"/>
              </a:rPr>
              <a:t>=3 replicate experiments. Statistical analysis was done using one-way ANOVA with Kruskal-Wallis post test for multiple comparisons. No significant difference was found.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09760B-0D74-498E-89BE-CE7AC2B33C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778" y="666478"/>
            <a:ext cx="2286000" cy="16316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6F2319-AAB3-40C8-8F81-3CD3CE254C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498" y="2484958"/>
            <a:ext cx="2286000" cy="15806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7F0CE6-4638-4C26-9ECF-68F4169043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498" y="4456317"/>
            <a:ext cx="2286000" cy="158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47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110</Words>
  <Application>Microsoft Office PowerPoint</Application>
  <PresentationFormat>Letter Paper (8.5x11 in)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Sickkids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Waters</dc:creator>
  <cp:lastModifiedBy>Trevor Beaudoin</cp:lastModifiedBy>
  <cp:revision>5</cp:revision>
  <dcterms:created xsi:type="dcterms:W3CDTF">2017-07-07T14:59:24Z</dcterms:created>
  <dcterms:modified xsi:type="dcterms:W3CDTF">2017-09-03T19:51:30Z</dcterms:modified>
</cp:coreProperties>
</file>